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66" r:id="rId5"/>
    <p:sldId id="257" r:id="rId6"/>
    <p:sldId id="267" r:id="rId7"/>
    <p:sldId id="268" r:id="rId8"/>
    <p:sldId id="269" r:id="rId9"/>
    <p:sldId id="270" r:id="rId10"/>
    <p:sldId id="27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8" r:id="rId22"/>
    <p:sldId id="286" r:id="rId23"/>
    <p:sldId id="287" r:id="rId24"/>
    <p:sldId id="289" r:id="rId25"/>
    <p:sldId id="290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28CB3D-8E8A-A8FD-8C8B-6389A6B6AC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58D86-83E7-9EDA-6B9D-CE3CF3F7F5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0622E-FA03-4E03-B30F-097BF5FFBEB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7E28D-BFE4-CDED-9F85-221071232F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29B8F-9536-B10B-7210-65CCF51339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7A2E-C6D0-45D5-BBAA-ED3008B6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480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A52079-6997-47B8-B262-4ED5D2EA2D74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57" y="6251079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80CA-06EA-4D97-A1EC-F2A229B592C4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0CC4-6CA2-4A99-B83B-711E420D000E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238998-10EA-455D-8FDC-3EBC7E198582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04113" y="6251078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E9B6-2EC2-45E6-A437-DCC674AAC4AF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4FF3-940D-4DDE-86D8-82D5A8663636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5261-7117-41BB-BB79-8C1909625493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04D7-DE7F-414C-8571-0012DE9EFCDB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378FF3-85EA-48E5-8D8C-1DB156807E49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F94F13-1676-4B68-A383-661B657F6E63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B83234-995D-4149-8E1E-BC120E9070D5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77A6167-FCC5-49E8-B280-CECAF151E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F84046EA-4273-437E-9DE5-5AEE713C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47C47-EF1D-4B02-906B-219155AD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2" y="1480930"/>
            <a:ext cx="5301138" cy="3254321"/>
          </a:xfrm>
        </p:spPr>
        <p:txBody>
          <a:bodyPr>
            <a:normAutofit/>
          </a:bodyPr>
          <a:lstStyle/>
          <a:p>
            <a:pPr algn="l"/>
            <a:r>
              <a:rPr lang="en-US" sz="5100" dirty="0"/>
              <a:t>Buck Converter with feedback control System</a:t>
            </a:r>
          </a:p>
        </p:txBody>
      </p:sp>
      <p:pic>
        <p:nvPicPr>
          <p:cNvPr id="2050" name="Picture 2" descr="Buck Converter Step-down Power Supply Module | Microsolution Lahore">
            <a:extLst>
              <a:ext uri="{FF2B5EF4-FFF2-40B4-BE49-F238E27FC236}">
                <a16:creationId xmlns:a16="http://schemas.microsoft.com/office/drawing/2014/main" id="{D3A68C1A-0AB2-848E-0A12-70057295D9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5" r="15669"/>
          <a:stretch/>
        </p:blipFill>
        <p:spPr bwMode="auto">
          <a:xfrm>
            <a:off x="6917838" y="0"/>
            <a:ext cx="49662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82069A-FA8C-91F2-9025-1BB2DFA32DCA}"/>
              </a:ext>
            </a:extLst>
          </p:cNvPr>
          <p:cNvSpPr txBox="1"/>
          <p:nvPr/>
        </p:nvSpPr>
        <p:spPr>
          <a:xfrm>
            <a:off x="11282265" y="6165498"/>
            <a:ext cx="755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5576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1320"/>
            <a:ext cx="12669521" cy="539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1D2902-3DDD-7BD2-08D5-2C0E4E4FC24D}"/>
              </a:ext>
            </a:extLst>
          </p:cNvPr>
          <p:cNvSpPr txBox="1"/>
          <p:nvPr/>
        </p:nvSpPr>
        <p:spPr>
          <a:xfrm>
            <a:off x="11511643" y="6342097"/>
            <a:ext cx="7581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21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Locus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98320"/>
            <a:ext cx="9601200" cy="3581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Overshoot &lt; 20 %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Required for finding gain value for PI controller.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Overshoot maximum at minimum load i.e. 5 ohm.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Gain was found for overshoot at 5 ohms load.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59383B-9C0A-A717-F3E6-D3AE2FBB542D}"/>
              </a:ext>
            </a:extLst>
          </p:cNvPr>
          <p:cNvSpPr txBox="1"/>
          <p:nvPr/>
        </p:nvSpPr>
        <p:spPr>
          <a:xfrm>
            <a:off x="11511643" y="6342097"/>
            <a:ext cx="680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83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719138"/>
            <a:ext cx="8715375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71C773-4B07-D9F1-EE87-F71A3044CA81}"/>
              </a:ext>
            </a:extLst>
          </p:cNvPr>
          <p:cNvSpPr txBox="1"/>
          <p:nvPr/>
        </p:nvSpPr>
        <p:spPr>
          <a:xfrm>
            <a:off x="11511643" y="6342097"/>
            <a:ext cx="11966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30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686338"/>
              </p:ext>
            </p:extLst>
          </p:nvPr>
        </p:nvGraphicFramePr>
        <p:xfrm>
          <a:off x="3141286" y="1748182"/>
          <a:ext cx="5940425" cy="542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Document" r:id="rId3" imgW="5942604" imgH="5435584" progId="Word.Document.12">
                  <p:embed/>
                </p:oleObj>
              </mc:Choice>
              <mc:Fallback>
                <p:oleObj name="Document" r:id="rId3" imgW="5942604" imgH="5435584" progId="Word.Documen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1286" y="1748182"/>
                        <a:ext cx="5940425" cy="542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B015E3-9102-BDBD-5CD1-19FA9D84C383}"/>
              </a:ext>
            </a:extLst>
          </p:cNvPr>
          <p:cNvSpPr txBox="1"/>
          <p:nvPr/>
        </p:nvSpPr>
        <p:spPr>
          <a:xfrm>
            <a:off x="11511643" y="6342097"/>
            <a:ext cx="12712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56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57AA-A70E-CF94-44AC-5A54EEAE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Control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DED9D-76CC-AE05-76F3-7411E6C4D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and Why?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475CB-32CA-E9D3-1E97-55B1C7D38198}"/>
              </a:ext>
            </a:extLst>
          </p:cNvPr>
          <p:cNvSpPr txBox="1"/>
          <p:nvPr/>
        </p:nvSpPr>
        <p:spPr>
          <a:xfrm>
            <a:off x="11511643" y="6342097"/>
            <a:ext cx="814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589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C99A-5A0D-2F63-3915-ABE7B3BDD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General Feedback System</a:t>
            </a:r>
            <a:endParaRPr lang="x-none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8088C1-3371-1DF1-298D-39E927A752E6}"/>
              </a:ext>
            </a:extLst>
          </p:cNvPr>
          <p:cNvGrpSpPr/>
          <p:nvPr/>
        </p:nvGrpSpPr>
        <p:grpSpPr>
          <a:xfrm>
            <a:off x="1586484" y="2724912"/>
            <a:ext cx="9560052" cy="923544"/>
            <a:chOff x="1586484" y="2724912"/>
            <a:chExt cx="9560052" cy="92354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242C12B-4945-4E20-8B98-2228D93D46CE}"/>
                </a:ext>
              </a:extLst>
            </p:cNvPr>
            <p:cNvSpPr/>
            <p:nvPr/>
          </p:nvSpPr>
          <p:spPr>
            <a:xfrm>
              <a:off x="4261104" y="2724912"/>
              <a:ext cx="2075688" cy="923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Compensator</a:t>
              </a:r>
              <a:endParaRPr lang="x-none" sz="2200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E70A69-931F-4865-3205-F21978CEE641}"/>
                </a:ext>
              </a:extLst>
            </p:cNvPr>
            <p:cNvSpPr/>
            <p:nvPr/>
          </p:nvSpPr>
          <p:spPr>
            <a:xfrm>
              <a:off x="6891528" y="2724912"/>
              <a:ext cx="2075688" cy="923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Plant</a:t>
              </a:r>
              <a:endParaRPr lang="x-none" sz="2200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1E0C83D-EE55-3C21-D754-5BF56EC9D278}"/>
                </a:ext>
              </a:extLst>
            </p:cNvPr>
            <p:cNvCxnSpPr>
              <a:cxnSpLocks/>
            </p:cNvCxnSpPr>
            <p:nvPr/>
          </p:nvCxnSpPr>
          <p:spPr>
            <a:xfrm>
              <a:off x="1691640" y="3186684"/>
              <a:ext cx="1078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E8FA8ED-54E1-B7A7-6AFA-F168222760B6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6336792" y="3186684"/>
              <a:ext cx="5547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6FF314E4-5128-B37F-A2A1-6B9888632665}"/>
                </a:ext>
              </a:extLst>
            </p:cNvPr>
            <p:cNvCxnSpPr>
              <a:cxnSpLocks/>
              <a:stCxn id="4" idx="3"/>
              <a:endCxn id="14" idx="4"/>
            </p:cNvCxnSpPr>
            <p:nvPr/>
          </p:nvCxnSpPr>
          <p:spPr>
            <a:xfrm flipH="1">
              <a:off x="3127248" y="3186684"/>
              <a:ext cx="5839968" cy="278820"/>
            </a:xfrm>
            <a:prstGeom prst="bentConnector4">
              <a:avLst>
                <a:gd name="adj1" fmla="val -15657"/>
                <a:gd name="adj2" fmla="val 58867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C1BACEF-7B19-0249-5DCC-8B21FF6AA2D1}"/>
                </a:ext>
              </a:extLst>
            </p:cNvPr>
            <p:cNvSpPr/>
            <p:nvPr/>
          </p:nvSpPr>
          <p:spPr>
            <a:xfrm>
              <a:off x="2839212" y="2889504"/>
              <a:ext cx="576072" cy="57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26BE47A-C007-B2DE-7EED-74640CE9DE35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>
              <a:off x="3415284" y="3177504"/>
              <a:ext cx="845820" cy="9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26CB88D-D453-D113-1096-9A4F99621D74}"/>
                    </a:ext>
                  </a:extLst>
                </p:cNvPr>
                <p:cNvSpPr txBox="1"/>
                <p:nvPr/>
              </p:nvSpPr>
              <p:spPr>
                <a:xfrm>
                  <a:off x="1586484" y="2786756"/>
                  <a:ext cx="8412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𝑑𝑒𝑠𝑖𝑟𝑒𝑑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x-non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26CB88D-D453-D113-1096-9A4F99621D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6484" y="2786756"/>
                  <a:ext cx="841248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49275" b="-14754"/>
                  </a:stretch>
                </a:blipFill>
              </p:spPr>
              <p:txBody>
                <a:bodyPr/>
                <a:lstStyle/>
                <a:p>
                  <a:r>
                    <a:rPr lang="en-P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646237A-05A6-7744-6490-C543F3A34AFB}"/>
                    </a:ext>
                  </a:extLst>
                </p:cNvPr>
                <p:cNvSpPr txBox="1"/>
                <p:nvPr/>
              </p:nvSpPr>
              <p:spPr>
                <a:xfrm>
                  <a:off x="10131552" y="2786756"/>
                  <a:ext cx="8412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x-non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646237A-05A6-7744-6490-C543F3A34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1552" y="2786756"/>
                  <a:ext cx="841248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8696" b="-14754"/>
                  </a:stretch>
                </a:blipFill>
              </p:spPr>
              <p:txBody>
                <a:bodyPr/>
                <a:lstStyle/>
                <a:p>
                  <a:r>
                    <a:rPr lang="en-PK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AA852F8-D3FF-C5CC-1CFC-C17ACACEEC05}"/>
                </a:ext>
              </a:extLst>
            </p:cNvPr>
            <p:cNvCxnSpPr/>
            <p:nvPr/>
          </p:nvCxnSpPr>
          <p:spPr>
            <a:xfrm>
              <a:off x="9869424" y="3177540"/>
              <a:ext cx="12771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4633F51-01F7-39A8-3A26-E8C3AA189143}"/>
                    </a:ext>
                  </a:extLst>
                </p:cNvPr>
                <p:cNvSpPr txBox="1"/>
                <p:nvPr/>
              </p:nvSpPr>
              <p:spPr>
                <a:xfrm>
                  <a:off x="2562606" y="2997356"/>
                  <a:ext cx="8412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x-non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4633F51-01F7-39A8-3A26-E8C3AA1891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2606" y="2997356"/>
                  <a:ext cx="8412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9747EAB-0E62-396F-FD1B-F13318F1A9A2}"/>
                    </a:ext>
                  </a:extLst>
                </p:cNvPr>
                <p:cNvSpPr txBox="1"/>
                <p:nvPr/>
              </p:nvSpPr>
              <p:spPr>
                <a:xfrm>
                  <a:off x="2703576" y="3156088"/>
                  <a:ext cx="8412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x-non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9747EAB-0E62-396F-FD1B-F13318F1A9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3576" y="3156088"/>
                  <a:ext cx="84124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K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A4F9B7E-8182-F114-D9B6-93EBF36EEEB1}"/>
              </a:ext>
            </a:extLst>
          </p:cNvPr>
          <p:cNvSpPr txBox="1"/>
          <p:nvPr/>
        </p:nvSpPr>
        <p:spPr>
          <a:xfrm>
            <a:off x="11511643" y="6342097"/>
            <a:ext cx="680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21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473D457A-09F9-CDB6-7762-C1E7F9EB9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7" y="412084"/>
            <a:ext cx="11475285" cy="57766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56EC49A-160C-9610-D7BF-B720E8CC03FF}"/>
              </a:ext>
            </a:extLst>
          </p:cNvPr>
          <p:cNvSpPr/>
          <p:nvPr/>
        </p:nvSpPr>
        <p:spPr>
          <a:xfrm>
            <a:off x="3180080" y="4622800"/>
            <a:ext cx="7579360" cy="1706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BEADA83-5799-2168-7A0E-AE90270DACAB}"/>
              </a:ext>
            </a:extLst>
          </p:cNvPr>
          <p:cNvGrpSpPr/>
          <p:nvPr/>
        </p:nvGrpSpPr>
        <p:grpSpPr>
          <a:xfrm>
            <a:off x="8264137" y="3025506"/>
            <a:ext cx="3129287" cy="1689735"/>
            <a:chOff x="8362950" y="3190240"/>
            <a:chExt cx="3048853" cy="168973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2B06757-7813-DDB3-22D3-1908963CD7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94720" y="3782696"/>
              <a:ext cx="317083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6C41EB-5955-A61D-D1AD-6FD605013D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11803" y="3190240"/>
              <a:ext cx="0" cy="592456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C71BD8E-AE03-37EC-B646-D82FAA9E4D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12350" y="3190240"/>
              <a:ext cx="1499453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BE949FA-58ED-33C5-AC8C-D1E20C7F00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7750" y="3223261"/>
              <a:ext cx="0" cy="1656714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02FBF17-699A-3DC0-687D-21614B42590F}"/>
                </a:ext>
              </a:extLst>
            </p:cNvPr>
            <p:cNvCxnSpPr/>
            <p:nvPr/>
          </p:nvCxnSpPr>
          <p:spPr>
            <a:xfrm flipH="1">
              <a:off x="8362950" y="4879975"/>
              <a:ext cx="1574800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4BEA043-FE3C-C16E-76A9-0581289C4250}"/>
              </a:ext>
            </a:extLst>
          </p:cNvPr>
          <p:cNvSpPr txBox="1"/>
          <p:nvPr/>
        </p:nvSpPr>
        <p:spPr>
          <a:xfrm>
            <a:off x="11511643" y="6342097"/>
            <a:ext cx="8327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95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A41B01-3196-E007-11F2-AAE993B39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89000"/>
              </a:lnSpc>
            </a:pPr>
            <a:r>
              <a:rPr lang="en-US" sz="3600" dirty="0"/>
              <a:t>Why PI Controller?</a:t>
            </a:r>
          </a:p>
        </p:txBody>
      </p:sp>
      <p:pic>
        <p:nvPicPr>
          <p:cNvPr id="14" name="Picture Placeholder 13" descr="Diagram&#10;&#10;Description automatically generated">
            <a:extLst>
              <a:ext uri="{FF2B5EF4-FFF2-40B4-BE49-F238E27FC236}">
                <a16:creationId xmlns:a16="http://schemas.microsoft.com/office/drawing/2014/main" id="{EACFA714-3B2E-D5E2-2854-660E6BA7096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84" r="220"/>
          <a:stretch/>
        </p:blipFill>
        <p:spPr>
          <a:xfrm>
            <a:off x="634275" y="842798"/>
            <a:ext cx="6900380" cy="51910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83B0BDF-60E3-A4F5-425C-BDC4AFCAFF7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471423" y="2286000"/>
                <a:ext cx="3053039" cy="3931920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84048" indent="-384048">
                  <a:lnSpc>
                    <a:spcPct val="94000"/>
                  </a:lnSpc>
                  <a:spcAft>
                    <a:spcPts val="200"/>
                  </a:spcAft>
                </a:pPr>
                <a:r>
                  <a:rPr lang="en-US" sz="2200" dirty="0"/>
                  <a:t>We have used a PI Controller to reduce steady-state error.</a:t>
                </a:r>
              </a:p>
              <a:p>
                <a:pPr marL="384048" indent="-384048">
                  <a:lnSpc>
                    <a:spcPct val="94000"/>
                  </a:lnSpc>
                  <a:spcAft>
                    <a:spcPts val="200"/>
                  </a:spcAft>
                </a:pPr>
                <a:r>
                  <a:rPr lang="en-US" sz="2200" dirty="0"/>
                  <a:t>We found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200" dirty="0"/>
                  <a:t> using root locus with compensating system attached.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is set a higher value to reduce settling time without differentiation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83B0BDF-60E3-A4F5-425C-BDC4AFCAF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471423" y="2286000"/>
                <a:ext cx="3053039" cy="3931920"/>
              </a:xfrm>
              <a:blipFill>
                <a:blip r:embed="rId3"/>
                <a:stretch>
                  <a:fillRect l="-2600" t="-1550" r="-600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AFE36-FDBB-CF09-E35C-2A0E68E5FA30}"/>
              </a:ext>
            </a:extLst>
          </p:cNvPr>
          <p:cNvSpPr txBox="1"/>
          <p:nvPr/>
        </p:nvSpPr>
        <p:spPr>
          <a:xfrm>
            <a:off x="11511643" y="6342097"/>
            <a:ext cx="680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79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F32A61-6EAC-6E85-5401-062BD35E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385" y="2379887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9000"/>
              </a:lnSpc>
            </a:pPr>
            <a:r>
              <a:rPr lang="en-US" sz="7200" cap="all" dirty="0"/>
              <a:t>Output Waveforms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548F52-ECD8-6FBB-05A1-118AD5D305B6}"/>
              </a:ext>
            </a:extLst>
          </p:cNvPr>
          <p:cNvSpPr txBox="1"/>
          <p:nvPr/>
        </p:nvSpPr>
        <p:spPr>
          <a:xfrm>
            <a:off x="11511643" y="6342097"/>
            <a:ext cx="680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68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6958-76E7-0854-3323-2178EABD5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6176775" cy="1485900"/>
          </a:xfrm>
        </p:spPr>
        <p:txBody>
          <a:bodyPr>
            <a:normAutofit/>
          </a:bodyPr>
          <a:lstStyle/>
          <a:p>
            <a:r>
              <a:rPr lang="en-US"/>
              <a:t>Waveform (5 </a:t>
            </a:r>
            <a:r>
              <a:rPr lang="el-GR"/>
              <a:t>Ω</a:t>
            </a:r>
            <a:r>
              <a:rPr lang="en-US"/>
              <a:t> load)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20A72C-8F69-A4CF-DB00-9489167975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72" r="-4" b="-4"/>
          <a:stretch/>
        </p:blipFill>
        <p:spPr>
          <a:xfrm>
            <a:off x="968999" y="3429000"/>
            <a:ext cx="5990231" cy="30774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3DE3A-BBF7-8DD7-EECF-F17334202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974" y="1387974"/>
            <a:ext cx="5859146" cy="1898151"/>
          </a:xfrm>
        </p:spPr>
        <p:txBody>
          <a:bodyPr>
            <a:normAutofit/>
          </a:bodyPr>
          <a:lstStyle/>
          <a:p>
            <a:r>
              <a:rPr lang="en-US" sz="2200" dirty="0"/>
              <a:t>Noticeable overshoot, still within specifications.</a:t>
            </a:r>
          </a:p>
          <a:p>
            <a:r>
              <a:rPr lang="en-US" sz="2200" dirty="0"/>
              <a:t>Negligible steady state error.</a:t>
            </a:r>
          </a:p>
          <a:p>
            <a:r>
              <a:rPr lang="en-US" sz="2200" dirty="0"/>
              <a:t>Ripple in steady state within specifications.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344D10-643D-AD53-6FCF-C772DBF1B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965" b="-4"/>
          <a:stretch/>
        </p:blipFill>
        <p:spPr>
          <a:xfrm>
            <a:off x="7413737" y="391781"/>
            <a:ext cx="4161518" cy="21418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A821F6-8E04-47F5-498A-65CAC2FFAB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" r="19197" b="-3"/>
          <a:stretch/>
        </p:blipFill>
        <p:spPr>
          <a:xfrm>
            <a:off x="7457244" y="2827669"/>
            <a:ext cx="4161518" cy="21418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F220B8-705F-4B83-CD98-13691DFCBF92}"/>
              </a:ext>
            </a:extLst>
          </p:cNvPr>
          <p:cNvSpPr txBox="1"/>
          <p:nvPr/>
        </p:nvSpPr>
        <p:spPr>
          <a:xfrm>
            <a:off x="11511643" y="6342097"/>
            <a:ext cx="680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2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7A6167-FCC5-49E8-B280-CECAF151E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F84046EA-4273-437E-9DE5-5AEE713C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7E326-D1F4-4032-960C-883280F8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957" y="0"/>
            <a:ext cx="530113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cap="all" dirty="0"/>
              <a:t>Group Members</a:t>
            </a:r>
          </a:p>
        </p:txBody>
      </p:sp>
      <p:pic>
        <p:nvPicPr>
          <p:cNvPr id="6" name="Picture 5" descr="Colourful carved figures of humans">
            <a:extLst>
              <a:ext uri="{FF2B5EF4-FFF2-40B4-BE49-F238E27FC236}">
                <a16:creationId xmlns:a16="http://schemas.microsoft.com/office/drawing/2014/main" id="{CE9833F2-0A7E-DA0C-F70F-9565180F6D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18" r="24085" b="-1"/>
          <a:stretch/>
        </p:blipFill>
        <p:spPr>
          <a:xfrm>
            <a:off x="7225748" y="10"/>
            <a:ext cx="4966252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F7E678-3954-C1E2-DA59-C39CEF7EDFBD}"/>
              </a:ext>
            </a:extLst>
          </p:cNvPr>
          <p:cNvSpPr txBox="1"/>
          <p:nvPr/>
        </p:nvSpPr>
        <p:spPr>
          <a:xfrm>
            <a:off x="1377957" y="3788296"/>
            <a:ext cx="57696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808080"/>
                </a:highlight>
              </a:rPr>
              <a:t>Name                                                 CMS ID         </a:t>
            </a:r>
          </a:p>
          <a:p>
            <a:r>
              <a:rPr lang="en-US" sz="2400" dirty="0"/>
              <a:t>Ali Aqdas                                          285050</a:t>
            </a:r>
          </a:p>
          <a:p>
            <a:r>
              <a:rPr lang="en-US" sz="2400" dirty="0"/>
              <a:t>Abdul Hanan Gul Khan                   289864</a:t>
            </a:r>
          </a:p>
          <a:p>
            <a:r>
              <a:rPr lang="en-US" sz="2400" dirty="0"/>
              <a:t>Abdur Rafae Haqqani                      307327</a:t>
            </a:r>
          </a:p>
          <a:p>
            <a:r>
              <a:rPr lang="en-US" sz="2400" dirty="0"/>
              <a:t>Ali Ashraf                                          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</a:rPr>
              <a:t>292926</a:t>
            </a:r>
            <a:r>
              <a:rPr lang="en-US" sz="2400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83F441-2CF7-D160-751D-BC404200B8CC}"/>
              </a:ext>
            </a:extLst>
          </p:cNvPr>
          <p:cNvSpPr txBox="1"/>
          <p:nvPr/>
        </p:nvSpPr>
        <p:spPr>
          <a:xfrm>
            <a:off x="11511643" y="6342097"/>
            <a:ext cx="3195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417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2AA9-5199-D182-0E12-55093DC06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8744" y="1066801"/>
            <a:ext cx="3588481" cy="1410770"/>
          </a:xfrm>
        </p:spPr>
        <p:txBody>
          <a:bodyPr anchor="b">
            <a:normAutofit/>
          </a:bodyPr>
          <a:lstStyle/>
          <a:p>
            <a:r>
              <a:rPr lang="en-US" sz="3600" dirty="0"/>
              <a:t>Waveform (0.5</a:t>
            </a:r>
            <a:r>
              <a:rPr lang="el-GR" sz="3600" dirty="0"/>
              <a:t> Ω</a:t>
            </a:r>
            <a:r>
              <a:rPr lang="en-US" sz="3600" dirty="0"/>
              <a:t> load)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7FDA09-8558-786A-45A0-41FBCBB97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18" y="273726"/>
            <a:ext cx="6900380" cy="36054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49854-B6EF-DCB5-CE28-BAFE02F3B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642501"/>
            <a:ext cx="3053039" cy="3931920"/>
          </a:xfrm>
        </p:spPr>
        <p:txBody>
          <a:bodyPr>
            <a:normAutofit/>
          </a:bodyPr>
          <a:lstStyle/>
          <a:p>
            <a:r>
              <a:rPr lang="en-US" sz="2200" dirty="0"/>
              <a:t>No overshoot, specifications exceeded.</a:t>
            </a:r>
          </a:p>
          <a:p>
            <a:r>
              <a:rPr lang="en-US" sz="2200" dirty="0"/>
              <a:t>Negligible steady state error.</a:t>
            </a:r>
          </a:p>
          <a:p>
            <a:r>
              <a:rPr lang="en-US" sz="2200" dirty="0"/>
              <a:t>Ripple in steady state still within specifications.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F265A-8065-32C8-F189-9FB7BC305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38" y="4152899"/>
            <a:ext cx="6900380" cy="2047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A75BCB-E0A4-DCA8-0A67-86E660C7CCFA}"/>
              </a:ext>
            </a:extLst>
          </p:cNvPr>
          <p:cNvSpPr txBox="1"/>
          <p:nvPr/>
        </p:nvSpPr>
        <p:spPr>
          <a:xfrm>
            <a:off x="11511643" y="6342097"/>
            <a:ext cx="680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84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57AA-A70E-CF94-44AC-5A54EEAE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estimation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DED9D-76CC-AE05-76F3-7411E6C4D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475CB-32CA-E9D3-1E97-55B1C7D38198}"/>
              </a:ext>
            </a:extLst>
          </p:cNvPr>
          <p:cNvSpPr txBox="1"/>
          <p:nvPr/>
        </p:nvSpPr>
        <p:spPr>
          <a:xfrm>
            <a:off x="11511643" y="6342097"/>
            <a:ext cx="814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326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13122F0-A772-CA81-9EFE-3F6A8BC5D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56861"/>
              </p:ext>
            </p:extLst>
          </p:nvPr>
        </p:nvGraphicFramePr>
        <p:xfrm>
          <a:off x="2032000" y="943186"/>
          <a:ext cx="8128000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359321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1306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Components</a:t>
                      </a:r>
                      <a:endParaRPr lang="en-P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Cost</a:t>
                      </a:r>
                      <a:endParaRPr lang="en-PK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28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3mH 10A Toroidal Inductor 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160 PKR</a:t>
                      </a:r>
                      <a:endParaRPr lang="en-P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291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 </a:t>
                      </a:r>
                      <a:r>
                        <a:rPr lang="en-PK" sz="2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uF</a:t>
                      </a:r>
                      <a:r>
                        <a:rPr lang="en-PK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16 Volt Tantalum Capacitor 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119 PKR</a:t>
                      </a:r>
                      <a:endParaRPr lang="en-P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63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IRF9540 Power MOSFET, Maximum Operating Frequency &gt; 1MHz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60 PKR</a:t>
                      </a:r>
                      <a:endParaRPr lang="en-P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76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Diode 1N4007 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PKR</a:t>
                      </a:r>
                      <a:endParaRPr lang="en-P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460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Arduino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Nano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1750 PKR</a:t>
                      </a:r>
                      <a:endParaRPr lang="en-P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02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PK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ire 0.28 Inch mini-DC voltmeter 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170 PKR</a:t>
                      </a:r>
                      <a:endParaRPr lang="en-P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082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/>
                        <a:t>Total Cost</a:t>
                      </a:r>
                      <a:endParaRPr lang="en-P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 2260 PKR</a:t>
                      </a:r>
                      <a:endParaRPr lang="en-PK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670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907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9FB3E6AB-1BF0-05BA-B12F-EEC82A1C6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8220" y="645106"/>
            <a:ext cx="5247747" cy="52477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6A3F32-C846-D045-6DA0-C94B59A57EBC}"/>
              </a:ext>
            </a:extLst>
          </p:cNvPr>
          <p:cNvSpPr txBox="1"/>
          <p:nvPr/>
        </p:nvSpPr>
        <p:spPr>
          <a:xfrm>
            <a:off x="7310161" y="1638300"/>
            <a:ext cx="4269129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5400" dirty="0">
                <a:solidFill>
                  <a:schemeClr val="tx2"/>
                </a:solidFill>
              </a:rPr>
              <a:t>Any Questions??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612C95-E692-46CF-B63A-10DE0296F4CE}"/>
              </a:ext>
            </a:extLst>
          </p:cNvPr>
          <p:cNvSpPr txBox="1"/>
          <p:nvPr/>
        </p:nvSpPr>
        <p:spPr>
          <a:xfrm>
            <a:off x="11511643" y="6342097"/>
            <a:ext cx="680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223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D2B89A-1F2E-C7DE-8ADF-B7AA040257D6}"/>
              </a:ext>
            </a:extLst>
          </p:cNvPr>
          <p:cNvSpPr txBox="1"/>
          <p:nvPr/>
        </p:nvSpPr>
        <p:spPr>
          <a:xfrm>
            <a:off x="2625526" y="1155809"/>
            <a:ext cx="9639868" cy="3516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11500" dirty="0">
                <a:solidFill>
                  <a:schemeClr val="tx2"/>
                </a:solidFill>
              </a:rPr>
              <a:t>Thank You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B89AEE-2A12-D7F1-E8A1-A6CB283F18C4}"/>
              </a:ext>
            </a:extLst>
          </p:cNvPr>
          <p:cNvSpPr txBox="1"/>
          <p:nvPr/>
        </p:nvSpPr>
        <p:spPr>
          <a:xfrm>
            <a:off x="11511643" y="5991345"/>
            <a:ext cx="680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3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C3B27-962E-FCF3-0BB3-474A45352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1962" y="621300"/>
            <a:ext cx="3355942" cy="6902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cap="all" dirty="0"/>
              <a:t>Introduction</a:t>
            </a:r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9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D3566-2A54-616D-8AC2-8BEAF1AB614B}"/>
              </a:ext>
            </a:extLst>
          </p:cNvPr>
          <p:cNvSpPr txBox="1"/>
          <p:nvPr/>
        </p:nvSpPr>
        <p:spPr>
          <a:xfrm>
            <a:off x="8151962" y="2016617"/>
            <a:ext cx="35129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buck converter (step-down converter) is a DC-to-DC power converter which steps down voltage (while drawing less average current) from its input (supply) to its output (load)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91BA25-12EC-EE1B-38A7-A94575FDFE1A}"/>
              </a:ext>
            </a:extLst>
          </p:cNvPr>
          <p:cNvSpPr txBox="1"/>
          <p:nvPr/>
        </p:nvSpPr>
        <p:spPr>
          <a:xfrm>
            <a:off x="11511643" y="6342097"/>
            <a:ext cx="3195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3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A30383-7DCD-B054-A861-FBCC71288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188" y="2016052"/>
            <a:ext cx="5962956" cy="282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8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6433AC8-8A78-46AB-B013-07DC9D752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402FE-590D-8B40-8066-1DCB84084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7453" y="458411"/>
            <a:ext cx="6221689" cy="10902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700" cap="all" dirty="0"/>
              <a:t>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355640-6B64-47E7-4752-1233F8465E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33259" y="2448369"/>
                <a:ext cx="6221688" cy="4359789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300" dirty="0"/>
                  <a:t>An input voltage of 28 </a:t>
                </a:r>
                <a14:m>
                  <m:oMath xmlns:m="http://schemas.openxmlformats.org/officeDocument/2006/math">
                    <m:r>
                      <a:rPr lang="en-US" sz="23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300" b="0" dirty="0"/>
              </a:p>
              <a:p>
                <a:pPr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300" dirty="0"/>
                  <a:t>An AC noise of 4 </a:t>
                </a:r>
                <a14:m>
                  <m:oMath xmlns:m="http://schemas.openxmlformats.org/officeDocument/2006/math">
                    <m:r>
                      <a:rPr lang="en-US" sz="23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300" dirty="0"/>
              </a:p>
              <a:p>
                <a:pPr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300" dirty="0"/>
                  <a:t>An output voltage of 5 </a:t>
                </a:r>
                <a14:m>
                  <m:oMath xmlns:m="http://schemas.openxmlformats.org/officeDocument/2006/math">
                    <m:r>
                      <a:rPr lang="en-US" sz="23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300" b="0" dirty="0"/>
              </a:p>
              <a:p>
                <a:pPr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300" dirty="0"/>
                  <a:t>An output current in the range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1−10 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300" dirty="0"/>
              </a:p>
              <a:p>
                <a:pPr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300" dirty="0"/>
                  <a:t>An output ripple of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± 2%</m:t>
                    </m:r>
                  </m:oMath>
                </a14:m>
                <a:endParaRPr lang="en-US" sz="2300" dirty="0"/>
              </a:p>
              <a:p>
                <a:pPr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300" dirty="0"/>
                  <a:t>An Overshoot of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20%</m:t>
                    </m:r>
                  </m:oMath>
                </a14:m>
                <a:r>
                  <a:rPr lang="en-US" sz="2300" dirty="0"/>
                  <a:t> or less</a:t>
                </a:r>
              </a:p>
              <a:p>
                <a:pPr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=0.01 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300" dirty="0"/>
              </a:p>
              <a:p>
                <a:pPr marL="0" indent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23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355640-6B64-47E7-4752-1233F8465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33259" y="2448369"/>
                <a:ext cx="6221688" cy="4359789"/>
              </a:xfrm>
              <a:blipFill>
                <a:blip r:embed="rId2"/>
                <a:stretch>
                  <a:fillRect l="-1273" t="-979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 6">
            <a:extLst>
              <a:ext uri="{FF2B5EF4-FFF2-40B4-BE49-F238E27FC236}">
                <a16:creationId xmlns:a16="http://schemas.microsoft.com/office/drawing/2014/main" id="{37E10E69-B2A5-4F8D-A7C0-F958BB7B4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42142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2E4B17F2-7877-4CC5-B6F6-F4147FE7B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High Voltage">
            <a:extLst>
              <a:ext uri="{FF2B5EF4-FFF2-40B4-BE49-F238E27FC236}">
                <a16:creationId xmlns:a16="http://schemas.microsoft.com/office/drawing/2014/main" id="{911447DD-ABD8-7E5B-CF2D-56CEF8B55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403" y="2169078"/>
            <a:ext cx="2719859" cy="27198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37B3A8-479A-8766-953F-50D38209E7BE}"/>
              </a:ext>
            </a:extLst>
          </p:cNvPr>
          <p:cNvSpPr txBox="1"/>
          <p:nvPr/>
        </p:nvSpPr>
        <p:spPr>
          <a:xfrm>
            <a:off x="11511643" y="6342097"/>
            <a:ext cx="3195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02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F1F725-3B9F-48FA-85B5-910ED3380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2B98F522-A153-4D25-A159-3223950FC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1111" y="-161575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FFE3E22-88D2-4D23-B65D-9695124B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913902" y="131680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DB904-689D-095E-D92F-3E3CB053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3973431"/>
            <a:ext cx="10869750" cy="17486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Derivation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70D3A87E-5905-CE58-3FB6-99D51CBD4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4005" y="1127368"/>
            <a:ext cx="2114748" cy="21147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37DA90-59DD-CBFA-5CB8-7B5BB6A1EEBA}"/>
              </a:ext>
            </a:extLst>
          </p:cNvPr>
          <p:cNvSpPr txBox="1"/>
          <p:nvPr/>
        </p:nvSpPr>
        <p:spPr>
          <a:xfrm>
            <a:off x="11511643" y="6342097"/>
            <a:ext cx="3195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68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5E527-63DA-50EB-BEE4-5D8A98ED8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554" y="456033"/>
            <a:ext cx="3396343" cy="1485900"/>
          </a:xfrm>
        </p:spPr>
        <p:txBody>
          <a:bodyPr/>
          <a:lstStyle/>
          <a:p>
            <a:r>
              <a:rPr lang="en-US" dirty="0"/>
              <a:t>Duty Cycle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B7B168-24DD-F928-E504-90C24044BE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5655" y="1578039"/>
                <a:ext cx="4096140" cy="1054359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𝐷𝑢𝑡𝑦</m:t>
                    </m:r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𝐶𝑦𝑐𝑙𝑒</m:t>
                    </m:r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𝑜𝑛</m:t>
                            </m:r>
                          </m:sub>
                        </m:sSub>
                      </m:num>
                      <m:den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 T is the time period of Switching Signal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B7B168-24DD-F928-E504-90C24044BE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5655" y="1578039"/>
                <a:ext cx="4096140" cy="1054359"/>
              </a:xfrm>
              <a:blipFill>
                <a:blip r:embed="rId2"/>
                <a:stretch>
                  <a:fillRect l="-1786" b="-36416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D589AE15-0468-31EE-9514-6F7D72BBDD1F}"/>
              </a:ext>
            </a:extLst>
          </p:cNvPr>
          <p:cNvSpPr txBox="1">
            <a:spLocks/>
          </p:cNvSpPr>
          <p:nvPr/>
        </p:nvSpPr>
        <p:spPr>
          <a:xfrm>
            <a:off x="6770810" y="1578039"/>
            <a:ext cx="4827038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State Variables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7F59CC7-1AA2-700C-23C3-F1561A536C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2632398"/>
                <a:ext cx="5912498" cy="31199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are the state variables</a:t>
                </a:r>
              </a:p>
              <a:p>
                <a14:m>
                  <m:oMath xmlns:m="http://schemas.openxmlformats.org/officeDocument/2006/math"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+(−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)(1−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………………..(I)</a:t>
                </a:r>
              </a:p>
              <a:p>
                <a14:m>
                  <m:oMath xmlns:m="http://schemas.openxmlformats.org/officeDocument/2006/math"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…………………(II)</a:t>
                </a:r>
              </a:p>
              <a:p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Expanding I and II and putting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II we get transfer function</a:t>
                </a: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7F59CC7-1AA2-700C-23C3-F1561A536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632398"/>
                <a:ext cx="5912498" cy="3119924"/>
              </a:xfrm>
              <a:prstGeom prst="rect">
                <a:avLst/>
              </a:prstGeom>
              <a:blipFill>
                <a:blip r:embed="rId3"/>
                <a:stretch>
                  <a:fillRect l="-1134" b="-20703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B2C166B-7AB1-EA54-BAA5-300ACBDF5D98}"/>
              </a:ext>
            </a:extLst>
          </p:cNvPr>
          <p:cNvSpPr txBox="1"/>
          <p:nvPr/>
        </p:nvSpPr>
        <p:spPr>
          <a:xfrm>
            <a:off x="11511643" y="6342097"/>
            <a:ext cx="3195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1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CC9773-A225-6F03-E591-041FA6818EF5}"/>
              </a:ext>
            </a:extLst>
          </p:cNvPr>
          <p:cNvSpPr txBox="1">
            <a:spLocks/>
          </p:cNvSpPr>
          <p:nvPr/>
        </p:nvSpPr>
        <p:spPr>
          <a:xfrm>
            <a:off x="3974839" y="465364"/>
            <a:ext cx="4827038" cy="68230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Transfer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5D0C8C9-095E-E30D-5948-8103D3ADB6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17078" y="1273299"/>
                <a:ext cx="5384799" cy="12398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𝐿𝐶</m:t>
                              </m:r>
                            </m:den>
                          </m:f>
                        </m:num>
                        <m:den>
                          <m:d>
                            <m:d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𝑅𝐶</m:t>
                                  </m:r>
                                </m:den>
                              </m:f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2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𝑖𝑛𝑑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)+</m:t>
                              </m:r>
                              <m:f>
                                <m:fPr>
                                  <m:ctrlP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𝐿𝐶</m:t>
                                  </m:r>
                                </m:den>
                              </m:f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2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𝑖𝑛𝑑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𝑅𝐿𝐶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22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5D0C8C9-095E-E30D-5948-8103D3ADB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078" y="1273299"/>
                <a:ext cx="5384799" cy="12398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3FECF1A-3481-26B9-0127-622C428FD297}"/>
              </a:ext>
            </a:extLst>
          </p:cNvPr>
          <p:cNvSpPr txBox="1"/>
          <p:nvPr/>
        </p:nvSpPr>
        <p:spPr>
          <a:xfrm>
            <a:off x="1268964" y="3571415"/>
            <a:ext cx="32937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Where we select L as 3mH, and we select C as 22uF as they are easily available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A0EFBF-508C-0031-C3A4-BEC2C1EAF9AC}"/>
              </a:ext>
            </a:extLst>
          </p:cNvPr>
          <p:cNvSpPr txBox="1">
            <a:spLocks/>
          </p:cNvSpPr>
          <p:nvPr/>
        </p:nvSpPr>
        <p:spPr>
          <a:xfrm>
            <a:off x="1160104" y="2754862"/>
            <a:ext cx="4827038" cy="682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Value of L and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EEEA15DD-7253-9FCD-190F-C93495EACA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85450" y="2763480"/>
                <a:ext cx="2791407" cy="68230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9000"/>
                  </a:lnSpc>
                  <a:spcBef>
                    <a:spcPct val="0"/>
                  </a:spcBef>
                  <a:buNone/>
                  <a:defRPr sz="4400" kern="1200" baseline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600" dirty="0"/>
                  <a:t>R and </a:t>
                </a:r>
                <a:r>
                  <a:rPr lang="en-US" sz="36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𝑖𝑛𝑑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EEEA15DD-7253-9FCD-190F-C93495EAC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450" y="2763480"/>
                <a:ext cx="2791407" cy="682301"/>
              </a:xfrm>
              <a:prstGeom prst="rect">
                <a:avLst/>
              </a:prstGeom>
              <a:blipFill>
                <a:blip r:embed="rId3"/>
                <a:stretch>
                  <a:fillRect l="-6769" t="-22321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8317DC-53E7-C563-A8C1-911AC6D5896E}"/>
                  </a:ext>
                </a:extLst>
              </p:cNvPr>
              <p:cNvSpPr txBox="1"/>
              <p:nvPr/>
            </p:nvSpPr>
            <p:spPr>
              <a:xfrm>
                <a:off x="7756851" y="3571415"/>
                <a:ext cx="3293706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𝑖𝑛𝑑</m:t>
                        </m:r>
                      </m:sub>
                    </m:sSub>
                  </m:oMath>
                </a14:m>
                <a:r>
                  <a:rPr lang="en-US" sz="2200" dirty="0"/>
                  <a:t> is provided which is 0.1 ohm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value of R ranges from 0.5 ohm to 5 ohm which can also be deduced from the required specifications.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8317DC-53E7-C563-A8C1-911AC6D58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851" y="3571415"/>
                <a:ext cx="3293706" cy="2800767"/>
              </a:xfrm>
              <a:prstGeom prst="rect">
                <a:avLst/>
              </a:prstGeom>
              <a:blipFill>
                <a:blip r:embed="rId4"/>
                <a:stretch>
                  <a:fillRect l="-2033" t="-1525" r="-1294" b="-3486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CDC1E85-28B5-E0E2-277D-D7D656B1EE00}"/>
              </a:ext>
            </a:extLst>
          </p:cNvPr>
          <p:cNvSpPr txBox="1"/>
          <p:nvPr/>
        </p:nvSpPr>
        <p:spPr>
          <a:xfrm>
            <a:off x="11511643" y="6342097"/>
            <a:ext cx="3195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90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985" y="1585840"/>
            <a:ext cx="9612971" cy="2852737"/>
          </a:xfrm>
        </p:spPr>
        <p:txBody>
          <a:bodyPr/>
          <a:lstStyle/>
          <a:p>
            <a:r>
              <a:rPr lang="en-US" dirty="0"/>
              <a:t>Bode plot and root locus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04B34-E48C-BC32-D34A-9C5CAD48B006}"/>
              </a:ext>
            </a:extLst>
          </p:cNvPr>
          <p:cNvSpPr txBox="1"/>
          <p:nvPr/>
        </p:nvSpPr>
        <p:spPr>
          <a:xfrm>
            <a:off x="11511643" y="6342097"/>
            <a:ext cx="3195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9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171700"/>
            <a:ext cx="9601200" cy="3581400"/>
          </a:xfrm>
        </p:spPr>
        <p:txBody>
          <a:bodyPr>
            <a:normAutofit/>
          </a:bodyPr>
          <a:lstStyle/>
          <a:p>
            <a:r>
              <a:rPr lang="en-US" sz="2200" dirty="0"/>
              <a:t>Ripple voltage requirement= 2% of 5 volt= 0.1v</a:t>
            </a:r>
          </a:p>
          <a:p>
            <a:r>
              <a:rPr lang="en-US" sz="2200" dirty="0"/>
              <a:t>Gain is lower at smaller loads</a:t>
            </a:r>
          </a:p>
          <a:p>
            <a:r>
              <a:rPr lang="en-US" sz="2200" dirty="0"/>
              <a:t>Frequency determined at minimum load i.e. 5 ohm</a:t>
            </a:r>
          </a:p>
          <a:p>
            <a:r>
              <a:rPr lang="en-US" sz="2200" dirty="0"/>
              <a:t>Requirement met at 10 kHz frequency.</a:t>
            </a:r>
          </a:p>
          <a:p>
            <a:r>
              <a:rPr lang="en-US" sz="2200" dirty="0"/>
              <a:t>Corresponded to -20db gain</a:t>
            </a:r>
          </a:p>
          <a:p>
            <a:r>
              <a:rPr lang="en-US" sz="2200" dirty="0"/>
              <a:t>Lesser gain for higher loads.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699DC5-C730-8A57-1137-E3E4BC33C7A2}"/>
              </a:ext>
            </a:extLst>
          </p:cNvPr>
          <p:cNvSpPr txBox="1"/>
          <p:nvPr/>
        </p:nvSpPr>
        <p:spPr>
          <a:xfrm>
            <a:off x="11511643" y="6342097"/>
            <a:ext cx="3195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5829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D9A38F-9A2C-42E5-9013-4C4B1FFCB4F6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ECF6D8-9EA4-45A1-AFEB-B7C326AF085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 design</Template>
  <TotalTime>165</TotalTime>
  <Words>530</Words>
  <Application>Microsoft Office PowerPoint</Application>
  <PresentationFormat>Widescreen</PresentationFormat>
  <Paragraphs>113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Franklin Gothic Book</vt:lpstr>
      <vt:lpstr>Crop</vt:lpstr>
      <vt:lpstr>Document</vt:lpstr>
      <vt:lpstr>Buck Converter with feedback control System</vt:lpstr>
      <vt:lpstr>Group Members</vt:lpstr>
      <vt:lpstr>Introduction</vt:lpstr>
      <vt:lpstr>Requirements</vt:lpstr>
      <vt:lpstr>Derivation</vt:lpstr>
      <vt:lpstr>Duty Cycle               </vt:lpstr>
      <vt:lpstr>PowerPoint Presentation</vt:lpstr>
      <vt:lpstr>Bode plot and root locus</vt:lpstr>
      <vt:lpstr>Frequency Determination</vt:lpstr>
      <vt:lpstr>PowerPoint Presentation</vt:lpstr>
      <vt:lpstr>Root Locus</vt:lpstr>
      <vt:lpstr>PowerPoint Presentation</vt:lpstr>
      <vt:lpstr>Code </vt:lpstr>
      <vt:lpstr>Feedback Control</vt:lpstr>
      <vt:lpstr>General Feedback System</vt:lpstr>
      <vt:lpstr>PowerPoint Presentation</vt:lpstr>
      <vt:lpstr>Why PI Controller?</vt:lpstr>
      <vt:lpstr>Output Waveforms</vt:lpstr>
      <vt:lpstr>Waveform (5 Ω load)</vt:lpstr>
      <vt:lpstr>Waveform (0.5 Ω load)</vt:lpstr>
      <vt:lpstr>Cost estimation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Buck Converter with feedback control System</dc:title>
  <dc:creator>Abdul Hanan</dc:creator>
  <cp:lastModifiedBy>Ali Aqdas</cp:lastModifiedBy>
  <cp:revision>54</cp:revision>
  <dcterms:created xsi:type="dcterms:W3CDTF">2022-05-26T12:38:56Z</dcterms:created>
  <dcterms:modified xsi:type="dcterms:W3CDTF">2022-05-27T05:09:01Z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