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307" r:id="rId7"/>
    <p:sldId id="308" r:id="rId8"/>
    <p:sldId id="309" r:id="rId9"/>
    <p:sldId id="310" r:id="rId10"/>
    <p:sldId id="311" r:id="rId11"/>
    <p:sldId id="312" r:id="rId12"/>
    <p:sldId id="313" r:id="rId13"/>
    <p:sldId id="314" r:id="rId14"/>
    <p:sldId id="315" r:id="rId15"/>
    <p:sldId id="316" r:id="rId16"/>
    <p:sldId id="320" r:id="rId17"/>
    <p:sldId id="317" r:id="rId18"/>
    <p:sldId id="318" r:id="rId19"/>
    <p:sldId id="319" r:id="rId20"/>
    <p:sldId id="321" r:id="rId21"/>
    <p:sldId id="322" r:id="rId22"/>
    <p:sldId id="323" r:id="rId23"/>
    <p:sldId id="324" r:id="rId24"/>
    <p:sldId id="325" r:id="rId25"/>
    <p:sldId id="326" r:id="rId26"/>
    <p:sldId id="265" r:id="rId27"/>
    <p:sldId id="266" r:id="rId28"/>
    <p:sldId id="268"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1/22/2024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4:46:22.0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0,'12'1,"-1"0,0 1,0 0,0 1,16 6,8 2,84 14,1-6,126 4,-225-21,50 8,0 3,-1 3,88 33,-90-26,0-3,2-3,107 13,19-30,-166-2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33.4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0,'12'5,"26"0,35 0,30 0,40-2,38-1,17-1,4-1,-15 0,-27 0,-32 0,-34-1,-29 1,-25-4,-19-2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33.9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0,'4'0,"23"0,27 0,30 0,42 0,38 0,33 0,12 0,-17 0,-24 0,-36 0,-37 0,-35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37.5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0 374,'1'-1,"-1"0,0 1,1-1,-1 1,0-1,1 1,-1-1,1 1,-1-1,1 1,-1-1,1 1,0-1,-1 1,1 0,-1-1,1 1,0 0,-1 0,1 0,0-1,0 1,-1 0,1 0,0 0,0 0,4-1,59-12,-1 4,86-3,38-4,8-14,283-28,-321 56,-88 4,0-4,130-20,-3-13,-110 22,-1-4,147-48,-192 50,1 1,0 3,1 1,0 2,1 2,0 2,66 1,210 5,13 0,-193 10,29 1,-142-13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38.5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0,'776'50,"-700"-42,813 55,-497-46,120-6,-483-11,18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39.6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2,'533'-1,"608"3,-127 80,-424-39,1-43,-239-4,131 4,-429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40.6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73,'12'-4,"0"1,0-1,0 2,0 0,1 0,-1 1,25 1,-2-1,577-3,128-7,-582-7,-83 8,92-1,-132 14,-8 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41.5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6,'0'-4,"33"3,71 18,79 23,68 17,33 0,65 2,99 16,65 8,17-6,-32-3,-70-15,-88-17,-101-15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5:14:21.578"/>
    </inkml:context>
    <inkml:brush xml:id="br0">
      <inkml:brushProperty name="width" value="0.035" units="cm"/>
      <inkml:brushProperty name="height" value="0.035" units="cm"/>
      <inkml:brushProperty name="color" value="#E71224"/>
    </inkml:brush>
  </inkml:definitions>
  <inkml:trace contextRef="#ctx0" brushRef="#br0">0 87 24575,'1'12'0,"0"0"0,1 0 0,5 20 0,4 21 0,-10 23 0,-2-60 0,0 0 0,2 0 0,0 0 0,0 0 0,6 21 0,-6-34 0,0-1 0,1 1 0,-1 0 0,1-1 0,-1 1 0,1-1 0,0 0 0,0 1 0,0-1 0,0 0 0,0 0 0,1 0 0,-1 0 0,0-1 0,1 1 0,0-1 0,-1 1 0,1-1 0,0 0 0,0 0 0,5 1 0,6 1 0,1 0 0,0-2 0,18 1 0,-31-2 0,411-15-28,-275 5-162,225-14-134,1705-134-2345,-1073 41 2070,-344 37 280,-393 44-358,-180 22-2708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5:14:24.220"/>
    </inkml:context>
    <inkml:brush xml:id="br0">
      <inkml:brushProperty name="width" value="0.035" units="cm"/>
      <inkml:brushProperty name="height" value="0.035" units="cm"/>
      <inkml:brushProperty name="color" value="#E71224"/>
    </inkml:brush>
  </inkml:definitions>
  <inkml:trace contextRef="#ctx0" brushRef="#br0">78 295 24575,'-3'0'0,"0"0"0,0 0 0,0 1 0,0-1 0,0 1 0,0 0 0,0 0 0,1 0 0,-1 0 0,0 0 0,0 0 0,1 1 0,-1-1 0,1 1 0,-1 0 0,1 0 0,-1 0 0,1 0 0,0 0 0,0 1 0,0-1 0,1 0 0,-1 1 0,0 0 0,1-1 0,0 1 0,0 0 0,-1 0 0,1 0 0,1-1 0,-2 6 0,-1 9 0,1 0 0,1 0 0,0 0 0,3 26 0,-2-20 0,1-20 0,-1 0 0,0 0 0,1-1 0,-1 1 0,1 0 0,0 0 0,0-1 0,0 1 0,0-1 0,0 1 0,1-1 0,-1 1 0,1-1 0,-1 0 0,1 0 0,0 0 0,0 0 0,0 0 0,0 0 0,0 0 0,1-1 0,-1 1 0,0-1 0,1 1 0,-1-1 0,1 0 0,0 0 0,4 1 0,8 2 0,0-2 0,0 1 0,0-2 0,19 0 0,-24 0 0,60-1 6,1-4 0,122-20 0,146-52-159,-248 54-21,409-87-1861,905-76 1,-1019 159 2052,908-83-1631,-1232 101-605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5:18:53.468"/>
    </inkml:context>
    <inkml:brush xml:id="br0">
      <inkml:brushProperty name="width" value="0.035" units="cm"/>
      <inkml:brushProperty name="height" value="0.035" units="cm"/>
      <inkml:brushProperty name="color" value="#E71224"/>
    </inkml:brush>
  </inkml:definitions>
  <inkml:trace contextRef="#ctx0" brushRef="#br0">0 125 24575,'7'17'0,"-1"1"0,0 0 0,-2 1 0,0-1 0,2 31 0,-1-11 0,6 47 0,-7-39 0,3 1 0,2-1 0,18 57 0,-25-96 0,1-1 0,0 1 0,0-1 0,1 1 0,-1-1 0,1 0 0,8 8 0,-9-11 0,1 0 0,-1 0 0,1 0 0,0-1 0,0 1 0,0-1 0,0 0 0,0 0 0,0-1 0,0 1 0,1-1 0,-1 0 0,8 1 0,66 5 0,0-4 0,0-4 0,82-10 0,-65-1 0,0-4 0,-1-5 0,-2-3 0,0-4 0,117-54 0,420-242 0,-441 220 0,-23 25-459,-137 66-447,-1 0-5920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4:46:26.3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0,'12'0,"17"0,17 0,20 0,17 0,14 0,9 0,-3 0,-5 0,-11 0,-16 0,-17 0,-12 0,-10 0,-5 0,-8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5:18:54.685"/>
    </inkml:context>
    <inkml:brush xml:id="br0">
      <inkml:brushProperty name="width" value="0.035" units="cm"/>
      <inkml:brushProperty name="height" value="0.035" units="cm"/>
      <inkml:brushProperty name="color" value="#E71224"/>
    </inkml:brush>
  </inkml:definitions>
  <inkml:trace contextRef="#ctx0" brushRef="#br0">1 1 24575,'0'20'0,"1"0"0,1 0 0,0-1 0,2 1 0,0-1 0,1 1 0,1-1 0,1-1 0,1 1 0,1-1 0,18 30 0,2 0 0,-14-22 0,1 0 0,36 43 0,-47-64 0,0-1 0,0 1 0,0-1 0,1 0 0,-1-1 0,1 1 0,0-1 0,0 0 0,0-1 0,1 0 0,6 2 0,9 1 0,-1-1 0,25 0 0,-33-3 0,205 11 0,388-28 0,-536 10 0,0-4 0,135-37 0,-171 37 0,-1-2 0,0-1 0,-1-2 0,-1-2 0,0 0 0,-1-2 0,49-41 0,-70 51 0,1 0 0,1 1 0,0 0 0,0 1 0,0 0 0,24-10 0,-25 12-49,0-1-1,0 0 1,-1-1-1,0 0 1,0 0-1,13-16 1,-8 10-970,4-4-5807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5:18:55.830"/>
    </inkml:context>
    <inkml:brush xml:id="br0">
      <inkml:brushProperty name="width" value="0.035" units="cm"/>
      <inkml:brushProperty name="height" value="0.035" units="cm"/>
      <inkml:brushProperty name="color" value="#E71224"/>
    </inkml:brush>
  </inkml:definitions>
  <inkml:trace contextRef="#ctx0" brushRef="#br0">1 1 24575,'1'0'0,"-1"0"0,1 0 0,0 0 0,0 1 0,-1-1 0,1 0 0,0 1 0,-1-1 0,1 1 0,0-1 0,-1 1 0,1-1 0,-1 1 0,1-1 0,-1 1 0,1-1 0,-1 1 0,1 0 0,-1-1 0,0 1 0,1 0 0,-1-1 0,0 1 0,1 1 0,7 23 0,-5-13 0,75 290 0,-76-293 0,1 8 0,0 1 0,2-1 0,0 0 0,1 0 0,16 30 0,-21-46 0,0 1 0,1 0 0,0 0 0,-1-1 0,1 1 0,0-1 0,0 1 0,0-1 0,0 0 0,0 1 0,0-1 0,0 0 0,0 0 0,0-1 0,3 2 0,38 2 0,-33-4 0,357 1 0,-292-6 0,0-3 0,-1-4 0,76-21 0,164-66 0,-57 17 0,86-20-1365,-213 62-5461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5:18:58.658"/>
    </inkml:context>
    <inkml:brush xml:id="br0">
      <inkml:brushProperty name="width" value="0.035" units="cm"/>
      <inkml:brushProperty name="height" value="0.035" units="cm"/>
      <inkml:brushProperty name="color" value="#E71224"/>
    </inkml:brush>
  </inkml:definitions>
  <inkml:trace contextRef="#ctx0" brushRef="#br0">0 7 24575,'2'46'0,"1"0"0,16 77 0,-16-113 0,0 0 0,1 0 0,0-1 0,0 1 0,1-1 0,1 0 0,-1 0 0,2 0 0,-1-1 0,1 0 0,0 0 0,1-1 0,0 0 0,0 0 0,0-1 0,1 0 0,0 0 0,0-1 0,1 0 0,-1-1 0,1 0 0,14 4 0,-2-4 0,0-1 0,1-1 0,-1-1 0,0 0 0,1-2 0,-1-1 0,25-5 0,153-44 0,-151 36 0,331-101 0,106-30 0,-265 90-1365,-154 43-5461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5:20:36.859"/>
    </inkml:context>
    <inkml:brush xml:id="br0">
      <inkml:brushProperty name="width" value="0.035" units="cm"/>
      <inkml:brushProperty name="height" value="0.035" units="cm"/>
      <inkml:brushProperty name="color" value="#E71224"/>
    </inkml:brush>
  </inkml:definitions>
  <inkml:trace contextRef="#ctx0" brushRef="#br0">1 227 24575,'497'12'0,"308"-9"0,265-20-545,-812 18 245,5524 0 369,-5761-1 17,-1 0 0,1-2 0,0 0 1,-1-1-1,0-1 0,0-1 1,0-1-1,26-11 0,7-6-86,1 2 0,1 3 0,1 2 0,83-14 0,17 2 0,-79 13 0,80-6 0,693 6-887,-609 16 644,1937 1 1373,-1765 11-1130,-2 0 0,-63-16 0,386 5 0,-264 51 0,-69-4 0,-66-11 0,-238-25 0,95 17 85,51 6-1535,-200-31-5376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4:46:27.3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757 0,'-8'5,"-12"0,-23 5,-8 0,0-2,0 3,-3-2,3 3,10 3,-1-1,4-3,-10-3,-5-3,3 2,6-1,1-1,5-1,8-1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4:47:02.4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5273 789,'-303'-57,"263"50,-324-48,-129-16,-2761-394,2945 421,-98-10,310 41,91 12,7-1,16 0,45-1,3124-12,-2829 15,-68 0,64 1,-340-1,-1 0,1 1,22 5,-35-6,1 0,-1 0,1 0,-1 0,0 0,1 0,-1 1,1-1,-1 0,0 0,1 1,-1-1,0 0,1 0,-1 1,0-1,0 0,1 1,-1-1,0 0,0 1,1-1,-1 0,0 1,0-1,0 1,0-1,0 0,1 2,-12 10,-3-4,0 0,-1-2,-22 8,-64 20,-125 23,-117 3,323-56,-894 94,2-61,827-36,-184 13,250-10,31 0,235 7,-160-10,231 2,1095-2,-41-1,-1670 0,213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4:47:06.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78,'1013'-20,"481"-12,7 46,-100 0,-567-44,115 12,-262 12,-138 7,-230 2,-112 7,226 38,-128-9,137 23,-88-14,-97-15,-27 9,-30-3,263 27,-360-58,123-7,-127-3,-68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19.8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 0,'1'0,"-1"0,0 1,0-1,0 0,0 0,0 0,1 1,-1-1,0 0,0 0,0 0,0 1,0-1,0 0,0 0,0 0,0 1,0-1,0 0,0 0,0 1,0-1,0 0,0 0,0 1,0-1,0 0,0 0,0 0,0 1,-1-1,1 0,0 0,0 0,0 0,0 1,0-1,-1 0,1 0,0 0,0 0,0 1,-1-1,1 0,0 0,0 0,0 0,-1 0,1 0,0 0,0 0,0 0,-1 0,1 0,0 0,0 0,-1 0,1 0,0 0,0 0,0 0,-1 0,1 0,0 0,0 0,-1 0,1 0,0-1,19 13,102 20,-98-27,272 57,507 41,-705-99,55 4,-127-5,0 2,-1 0,49 17,19 11,0-4,116 19,193 14,-160-28,-125-15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31.3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0 125,'7'-5,"-1"1,1 0,0 0,0 0,1 1,-1 0,1 1,-1 0,1 0,12-2,8-2,38-11,0 3,0 2,1 4,101 0,-13 10,158-2,-190-12,-76 6,52 0,692 21,-671-9,503 38,-486-34,161-8,-144-4,685 2,-810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32.1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0,'37'13,"47"8,47 17,50 11,42 10,8-6,-11-7,-21-11,-33-8,-27-9,-28-7,-30-5,-25-4,-12-2,-6-1,-1-1,-7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2T05:08:32.7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0,'17'0,"22"0,22 8,24 4,29-2,15-1,2-3,9 10,5 3,24 10,-12 1,-16-5,-28-7,-33-11,-22-10,-21-5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7377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3AEFA9C-58B4-490F-9842-941C89F4EB08}" type="datetime1">
              <a:rPr lang="en-US" smtClean="0"/>
              <a:t>1/22/2024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2</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7814C76-C66F-4750-B6B6-B466A19A1454}" type="datetime1">
              <a:rPr lang="en-US" smtClean="0"/>
              <a:t>1/22/2024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Lecture 2</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2E6F24-DE47-4EE3-95E4-A85459A78D28}" type="datetime1">
              <a:rPr lang="en-US" smtClean="0"/>
              <a:t>1/22/2024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2</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201D1D99-47B2-4040-9CD1-D5DA1629941A}" type="datetime1">
              <a:rPr lang="en-US" smtClean="0"/>
              <a:t>1/22/2024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2</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3F7A8F8-C0F3-4E43-B677-FDFBD03889C4}" type="datetime1">
              <a:rPr lang="en-US" smtClean="0"/>
              <a:t>1/22/2024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2</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C4721442-C7A5-41F5-A930-7840DF6BC4A3}" type="datetime1">
              <a:rPr lang="en-US" smtClean="0"/>
              <a:t>1/22/2024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2</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A5945C8A-6B1C-4A5F-AEA7-BA3307CEBFB8}" type="datetime1">
              <a:rPr lang="en-US" smtClean="0"/>
              <a:t>1/22/2024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2</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A243237-BA08-4BD6-96DA-77E662463990}" type="datetime1">
              <a:rPr lang="en-US" smtClean="0"/>
              <a:t>1/22/2024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2</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9B0231A-2005-4607-B06F-F133A4F28893}" type="datetime1">
              <a:rPr lang="en-US" smtClean="0"/>
              <a:t>1/22/2024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2</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95DA200-2CB0-4986-91C6-E929B4E71F4F}" type="datetime1">
              <a:rPr lang="en-US" smtClean="0"/>
              <a:t>1/22/2024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Lecture 2</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2AD04BBB-D9DC-4B2D-92FF-75834D0980A5}" type="datetime1">
              <a:rPr lang="en-US" smtClean="0"/>
              <a:t>1/22/2024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Lecture 2</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FE7F476-B174-4483-BF31-543648F6DD8C}" type="datetime1">
              <a:rPr lang="en-US" smtClean="0"/>
              <a:t>1/22/2024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Lecture 2</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3.xml"/><Relationship Id="rId4" Type="http://schemas.openxmlformats.org/officeDocument/2006/relationships/image" Target="../media/image15.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22.png"/><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3" Type="http://schemas.openxmlformats.org/officeDocument/2006/relationships/customXml" Target="../ink/ink12.xml"/><Relationship Id="rId18" Type="http://schemas.openxmlformats.org/officeDocument/2006/relationships/image" Target="../media/image41.png"/><Relationship Id="rId26" Type="http://schemas.openxmlformats.org/officeDocument/2006/relationships/image" Target="../media/image45.png"/><Relationship Id="rId3" Type="http://schemas.openxmlformats.org/officeDocument/2006/relationships/customXml" Target="../ink/ink7.xml"/><Relationship Id="rId21" Type="http://schemas.openxmlformats.org/officeDocument/2006/relationships/customXml" Target="../ink/ink16.xml"/><Relationship Id="rId34" Type="http://schemas.openxmlformats.org/officeDocument/2006/relationships/image" Target="../media/image49.png"/><Relationship Id="rId7" Type="http://schemas.openxmlformats.org/officeDocument/2006/relationships/customXml" Target="../ink/ink9.xml"/><Relationship Id="rId12" Type="http://schemas.openxmlformats.org/officeDocument/2006/relationships/image" Target="../media/image38.png"/><Relationship Id="rId17" Type="http://schemas.openxmlformats.org/officeDocument/2006/relationships/customXml" Target="../ink/ink14.xml"/><Relationship Id="rId25" Type="http://schemas.openxmlformats.org/officeDocument/2006/relationships/customXml" Target="../ink/ink18.xml"/><Relationship Id="rId33" Type="http://schemas.openxmlformats.org/officeDocument/2006/relationships/customXml" Target="../ink/ink22.xml"/><Relationship Id="rId2" Type="http://schemas.openxmlformats.org/officeDocument/2006/relationships/image" Target="../media/image33.png"/><Relationship Id="rId16" Type="http://schemas.openxmlformats.org/officeDocument/2006/relationships/image" Target="../media/image40.png"/><Relationship Id="rId20" Type="http://schemas.openxmlformats.org/officeDocument/2006/relationships/image" Target="../media/image42.png"/><Relationship Id="rId29"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customXml" Target="../ink/ink11.xml"/><Relationship Id="rId24" Type="http://schemas.openxmlformats.org/officeDocument/2006/relationships/image" Target="../media/image44.png"/><Relationship Id="rId32" Type="http://schemas.openxmlformats.org/officeDocument/2006/relationships/image" Target="../media/image48.png"/><Relationship Id="rId5" Type="http://schemas.openxmlformats.org/officeDocument/2006/relationships/customXml" Target="../ink/ink8.xml"/><Relationship Id="rId15" Type="http://schemas.openxmlformats.org/officeDocument/2006/relationships/customXml" Target="../ink/ink13.xml"/><Relationship Id="rId23" Type="http://schemas.openxmlformats.org/officeDocument/2006/relationships/customXml" Target="../ink/ink17.xml"/><Relationship Id="rId28" Type="http://schemas.openxmlformats.org/officeDocument/2006/relationships/image" Target="../media/image46.png"/><Relationship Id="rId36"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customXml" Target="../ink/ink15.xml"/><Relationship Id="rId31" Type="http://schemas.openxmlformats.org/officeDocument/2006/relationships/customXml" Target="../ink/ink21.xml"/><Relationship Id="rId4" Type="http://schemas.openxmlformats.org/officeDocument/2006/relationships/image" Target="../media/image34.png"/><Relationship Id="rId9" Type="http://schemas.openxmlformats.org/officeDocument/2006/relationships/customXml" Target="../ink/ink10.xml"/><Relationship Id="rId14" Type="http://schemas.openxmlformats.org/officeDocument/2006/relationships/image" Target="../media/image39.png"/><Relationship Id="rId22" Type="http://schemas.openxmlformats.org/officeDocument/2006/relationships/image" Target="../media/image43.png"/><Relationship Id="rId27" Type="http://schemas.openxmlformats.org/officeDocument/2006/relationships/customXml" Target="../ink/ink19.xml"/><Relationship Id="rId30" Type="http://schemas.openxmlformats.org/officeDocument/2006/relationships/image" Target="../media/image47.png"/><Relationship Id="rId35" Type="http://schemas.openxmlformats.org/officeDocument/2006/relationships/customXml" Target="../ink/ink23.xml"/><Relationship Id="rId8"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errors-and-exceptions-in-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23610" y="504551"/>
            <a:ext cx="7096933" cy="2418010"/>
          </a:xfrm>
        </p:spPr>
        <p:txBody>
          <a:bodyPr/>
          <a:lstStyle/>
          <a:p>
            <a:r>
              <a:rPr lang="en-US" sz="5000" dirty="0"/>
              <a:t>Selected topics 1</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23610" y="3491470"/>
            <a:ext cx="3040523" cy="621603"/>
          </a:xfrm>
        </p:spPr>
        <p:txBody>
          <a:bodyPr/>
          <a:lstStyle/>
          <a:p>
            <a:r>
              <a:rPr lang="en-US" sz="4000" b="1" dirty="0"/>
              <a:t>Python</a:t>
            </a:r>
          </a:p>
        </p:txBody>
      </p:sp>
      <p:sp>
        <p:nvSpPr>
          <p:cNvPr id="4" name="Subtitle 2">
            <a:extLst>
              <a:ext uri="{FF2B5EF4-FFF2-40B4-BE49-F238E27FC236}">
                <a16:creationId xmlns:a16="http://schemas.microsoft.com/office/drawing/2014/main" id="{9B6131C3-F2C3-3D61-EB93-76A0F79116F0}"/>
              </a:ext>
            </a:extLst>
          </p:cNvPr>
          <p:cNvSpPr txBox="1">
            <a:spLocks/>
          </p:cNvSpPr>
          <p:nvPr/>
        </p:nvSpPr>
        <p:spPr>
          <a:xfrm>
            <a:off x="2136639" y="5457636"/>
            <a:ext cx="9857014" cy="621603"/>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t>Nashwa Nageh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AA6D2-4827-66D5-5D91-75C0E36A5FEE}"/>
              </a:ext>
            </a:extLst>
          </p:cNvPr>
          <p:cNvSpPr>
            <a:spLocks noGrp="1"/>
          </p:cNvSpPr>
          <p:nvPr>
            <p:ph idx="1"/>
          </p:nvPr>
        </p:nvSpPr>
        <p:spPr>
          <a:xfrm>
            <a:off x="384699" y="1120823"/>
            <a:ext cx="11034123" cy="3366815"/>
          </a:xfrm>
        </p:spPr>
        <p:txBody>
          <a:bodyPr>
            <a:noAutofit/>
          </a:bodyPr>
          <a:lstStyle/>
          <a:p>
            <a:pPr marL="342900" indent="-342900" algn="l" fontAlgn="base">
              <a:lnSpc>
                <a:spcPct val="170000"/>
              </a:lnSpc>
              <a:buFont typeface="Wingdings" panose="05000000000000000000" pitchFamily="2" charset="2"/>
              <a:buChar char="§"/>
            </a:pPr>
            <a:r>
              <a:rPr lang="en-US" sz="2000" b="1" i="0" dirty="0" err="1">
                <a:solidFill>
                  <a:srgbClr val="273239"/>
                </a:solidFill>
                <a:effectLst/>
                <a:latin typeface="Times New Roman" panose="02020603050405020304" pitchFamily="18" charset="0"/>
                <a:cs typeface="Times New Roman" panose="02020603050405020304" pitchFamily="18" charset="0"/>
              </a:rPr>
              <a:t>ValueError</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a function or method is called with an invalid argument or input, such as trying to convert a string to an integer when the string does not represent a valid integer.</a:t>
            </a:r>
            <a:endParaRPr lang="en-US" sz="2000" b="1" i="0" dirty="0">
              <a:solidFill>
                <a:srgbClr val="273239"/>
              </a:solidFill>
              <a:effectLst/>
              <a:latin typeface="Times New Roman" panose="02020603050405020304" pitchFamily="18" charset="0"/>
              <a:cs typeface="Times New Roman" panose="02020603050405020304" pitchFamily="18" charset="0"/>
            </a:endParaRPr>
          </a:p>
          <a:p>
            <a:pPr marL="342900" indent="-342900" algn="l" fontAlgn="base">
              <a:lnSpc>
                <a:spcPct val="170000"/>
              </a:lnSpc>
              <a:buFont typeface="Wingdings" panose="05000000000000000000" pitchFamily="2" charset="2"/>
              <a:buChar char="§"/>
            </a:pPr>
            <a:r>
              <a:rPr lang="en-US" sz="2000" b="1" i="0" dirty="0" err="1">
                <a:solidFill>
                  <a:srgbClr val="273239"/>
                </a:solidFill>
                <a:effectLst/>
                <a:latin typeface="Times New Roman" panose="02020603050405020304" pitchFamily="18" charset="0"/>
                <a:cs typeface="Times New Roman" panose="02020603050405020304" pitchFamily="18" charset="0"/>
              </a:rPr>
              <a:t>AttributeError</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an attribute or method is not found on an object, such as trying to access a non-existent attribute of a class instance.</a:t>
            </a:r>
          </a:p>
          <a:p>
            <a:pPr marL="342900" indent="-342900" algn="l" fontAlgn="base">
              <a:lnSpc>
                <a:spcPct val="170000"/>
              </a:lnSpc>
              <a:buFont typeface="Wingdings" panose="05000000000000000000" pitchFamily="2" charset="2"/>
              <a:buChar char="§"/>
            </a:pPr>
            <a:r>
              <a:rPr lang="en-US" sz="2000" b="1" i="0" dirty="0" err="1">
                <a:solidFill>
                  <a:srgbClr val="273239"/>
                </a:solidFill>
                <a:effectLst/>
                <a:latin typeface="Times New Roman" panose="02020603050405020304" pitchFamily="18" charset="0"/>
                <a:cs typeface="Times New Roman" panose="02020603050405020304" pitchFamily="18" charset="0"/>
              </a:rPr>
              <a:t>IOError</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an I/O operation, such as reading or writing a file, fails due to an input/output error.</a:t>
            </a:r>
          </a:p>
          <a:p>
            <a:pPr marL="342900" indent="-342900" algn="l" fontAlgn="base">
              <a:lnSpc>
                <a:spcPct val="170000"/>
              </a:lnSpc>
              <a:buFont typeface="Wingdings" panose="05000000000000000000" pitchFamily="2" charset="2"/>
              <a:buChar char="§"/>
            </a:pPr>
            <a:r>
              <a:rPr lang="en-US" sz="2000" b="1" i="0" dirty="0" err="1">
                <a:solidFill>
                  <a:srgbClr val="273239"/>
                </a:solidFill>
                <a:effectLst/>
                <a:latin typeface="Times New Roman" panose="02020603050405020304" pitchFamily="18" charset="0"/>
                <a:cs typeface="Times New Roman" panose="02020603050405020304" pitchFamily="18" charset="0"/>
              </a:rPr>
              <a:t>ZeroDivisionError</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an attempt is made to divide a number by zero.</a:t>
            </a:r>
          </a:p>
          <a:p>
            <a:pPr marL="342900" indent="-342900" algn="l" fontAlgn="base">
              <a:lnSpc>
                <a:spcPct val="170000"/>
              </a:lnSpc>
              <a:buFont typeface="Wingdings" panose="05000000000000000000" pitchFamily="2" charset="2"/>
              <a:buChar char="§"/>
            </a:pPr>
            <a:r>
              <a:rPr lang="en-US" sz="2000" b="1" i="0" dirty="0" err="1">
                <a:solidFill>
                  <a:srgbClr val="273239"/>
                </a:solidFill>
                <a:effectLst/>
                <a:latin typeface="Times New Roman" panose="02020603050405020304" pitchFamily="18" charset="0"/>
                <a:cs typeface="Times New Roman" panose="02020603050405020304" pitchFamily="18" charset="0"/>
              </a:rPr>
              <a:t>ImportError</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an import statement fails to find or load a module</a:t>
            </a:r>
          </a:p>
          <a:p>
            <a:endParaRPr lang="en-US" sz="2000" dirty="0"/>
          </a:p>
        </p:txBody>
      </p:sp>
      <p:sp>
        <p:nvSpPr>
          <p:cNvPr id="4" name="Date Placeholder 3">
            <a:extLst>
              <a:ext uri="{FF2B5EF4-FFF2-40B4-BE49-F238E27FC236}">
                <a16:creationId xmlns:a16="http://schemas.microsoft.com/office/drawing/2014/main" id="{4038EFB7-2A77-4B5E-60A2-5DD7D12BBA4F}"/>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1C5DDBDF-8DB5-EDAD-29F6-0C90A502EBCB}"/>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CB85D0B5-63D3-EACA-D7F0-09D7DE209E1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7" name="Title 1">
            <a:extLst>
              <a:ext uri="{FF2B5EF4-FFF2-40B4-BE49-F238E27FC236}">
                <a16:creationId xmlns:a16="http://schemas.microsoft.com/office/drawing/2014/main" id="{4156B64F-E7B4-C50D-964A-97DBB05BE7A3}"/>
              </a:ext>
            </a:extLst>
          </p:cNvPr>
          <p:cNvSpPr>
            <a:spLocks noGrp="1"/>
          </p:cNvSpPr>
          <p:nvPr>
            <p:ph type="title"/>
          </p:nvPr>
        </p:nvSpPr>
        <p:spPr>
          <a:xfrm>
            <a:off x="918918" y="0"/>
            <a:ext cx="7923242" cy="736847"/>
          </a:xfrm>
        </p:spPr>
        <p:txBody>
          <a:bodyPr/>
          <a:lstStyle/>
          <a:p>
            <a:br>
              <a:rPr lang="en-US" b="1" i="0" dirty="0">
                <a:solidFill>
                  <a:srgbClr val="273239"/>
                </a:solidFill>
                <a:effectLst/>
                <a:latin typeface="Times New Roman" panose="02020603050405020304" pitchFamily="18" charset="0"/>
                <a:cs typeface="Times New Roman" panose="02020603050405020304" pitchFamily="18" charset="0"/>
              </a:rPr>
            </a:br>
            <a:r>
              <a:rPr lang="en-US" sz="2800" b="1" i="0" dirty="0">
                <a:solidFill>
                  <a:srgbClr val="273239"/>
                </a:solidFill>
                <a:effectLst/>
                <a:latin typeface="Times New Roman" panose="02020603050405020304" pitchFamily="18" charset="0"/>
                <a:cs typeface="Times New Roman" panose="02020603050405020304" pitchFamily="18" charset="0"/>
              </a:rPr>
              <a:t>Different types of exceptions in python: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27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72CC-1397-053D-C5A5-FE8312B971BC}"/>
              </a:ext>
            </a:extLst>
          </p:cNvPr>
          <p:cNvSpPr>
            <a:spLocks noGrp="1"/>
          </p:cNvSpPr>
          <p:nvPr>
            <p:ph type="title"/>
          </p:nvPr>
        </p:nvSpPr>
        <p:spPr>
          <a:xfrm>
            <a:off x="927795" y="136525"/>
            <a:ext cx="9779183" cy="660402"/>
          </a:xfrm>
        </p:spPr>
        <p:txBody>
          <a:bodyPr/>
          <a:lstStyle/>
          <a:p>
            <a:r>
              <a:rPr lang="en-US" sz="4000" dirty="0"/>
              <a:t>Example in </a:t>
            </a:r>
            <a:r>
              <a:rPr lang="en-US" sz="4000" b="1" i="0" dirty="0">
                <a:solidFill>
                  <a:srgbClr val="273239"/>
                </a:solidFill>
                <a:effectLst/>
                <a:latin typeface="Times New Roman" panose="02020603050405020304" pitchFamily="18" charset="0"/>
                <a:cs typeface="Times New Roman" panose="02020603050405020304" pitchFamily="18" charset="0"/>
              </a:rPr>
              <a:t>Python Exception</a:t>
            </a:r>
            <a:r>
              <a:rPr lang="en-US" sz="4000" dirty="0"/>
              <a:t> </a:t>
            </a:r>
          </a:p>
        </p:txBody>
      </p:sp>
      <p:pic>
        <p:nvPicPr>
          <p:cNvPr id="8" name="Content Placeholder 7">
            <a:extLst>
              <a:ext uri="{FF2B5EF4-FFF2-40B4-BE49-F238E27FC236}">
                <a16:creationId xmlns:a16="http://schemas.microsoft.com/office/drawing/2014/main" id="{577DEEAD-492F-B923-49AB-BC91579FA25F}"/>
              </a:ext>
            </a:extLst>
          </p:cNvPr>
          <p:cNvPicPr>
            <a:picLocks noGrp="1" noChangeAspect="1"/>
          </p:cNvPicPr>
          <p:nvPr>
            <p:ph idx="1"/>
          </p:nvPr>
        </p:nvPicPr>
        <p:blipFill>
          <a:blip r:embed="rId2"/>
          <a:stretch>
            <a:fillRect/>
          </a:stretch>
        </p:blipFill>
        <p:spPr>
          <a:xfrm>
            <a:off x="1647825" y="1402672"/>
            <a:ext cx="6505575" cy="1752600"/>
          </a:xfrm>
        </p:spPr>
      </p:pic>
      <p:sp>
        <p:nvSpPr>
          <p:cNvPr id="4" name="Date Placeholder 3">
            <a:extLst>
              <a:ext uri="{FF2B5EF4-FFF2-40B4-BE49-F238E27FC236}">
                <a16:creationId xmlns:a16="http://schemas.microsoft.com/office/drawing/2014/main" id="{B791395B-8D45-1214-BE50-FF7425A05313}"/>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2FED54FD-B159-178D-0E42-EB56C3523B9D}"/>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2C854829-32F8-9758-39CD-96034924F19F}"/>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2" name="Picture 11">
            <a:extLst>
              <a:ext uri="{FF2B5EF4-FFF2-40B4-BE49-F238E27FC236}">
                <a16:creationId xmlns:a16="http://schemas.microsoft.com/office/drawing/2014/main" id="{92F178E9-BB49-3B89-6553-8C150740ABD3}"/>
              </a:ext>
            </a:extLst>
          </p:cNvPr>
          <p:cNvPicPr>
            <a:picLocks noChangeAspect="1"/>
          </p:cNvPicPr>
          <p:nvPr/>
        </p:nvPicPr>
        <p:blipFill>
          <a:blip r:embed="rId3"/>
          <a:stretch>
            <a:fillRect/>
          </a:stretch>
        </p:blipFill>
        <p:spPr>
          <a:xfrm>
            <a:off x="7768872" y="1305017"/>
            <a:ext cx="3333750" cy="1265147"/>
          </a:xfrm>
          <a:prstGeom prst="rect">
            <a:avLst/>
          </a:prstGeom>
        </p:spPr>
      </p:pic>
      <p:pic>
        <p:nvPicPr>
          <p:cNvPr id="16" name="Picture 15">
            <a:extLst>
              <a:ext uri="{FF2B5EF4-FFF2-40B4-BE49-F238E27FC236}">
                <a16:creationId xmlns:a16="http://schemas.microsoft.com/office/drawing/2014/main" id="{C6AE140A-29BE-4648-5144-02DD40542D11}"/>
              </a:ext>
            </a:extLst>
          </p:cNvPr>
          <p:cNvPicPr>
            <a:picLocks noChangeAspect="1"/>
          </p:cNvPicPr>
          <p:nvPr/>
        </p:nvPicPr>
        <p:blipFill>
          <a:blip r:embed="rId4"/>
          <a:stretch>
            <a:fillRect/>
          </a:stretch>
        </p:blipFill>
        <p:spPr>
          <a:xfrm>
            <a:off x="1437158" y="3503920"/>
            <a:ext cx="6419850" cy="1657350"/>
          </a:xfrm>
          <a:prstGeom prst="rect">
            <a:avLst/>
          </a:prstGeom>
        </p:spPr>
      </p:pic>
      <p:sp>
        <p:nvSpPr>
          <p:cNvPr id="17" name="Arrow: Right 16">
            <a:extLst>
              <a:ext uri="{FF2B5EF4-FFF2-40B4-BE49-F238E27FC236}">
                <a16:creationId xmlns:a16="http://schemas.microsoft.com/office/drawing/2014/main" id="{B9FE2B70-19E4-B295-FD5B-787BE01A2EFA}"/>
              </a:ext>
            </a:extLst>
          </p:cNvPr>
          <p:cNvSpPr/>
          <p:nvPr/>
        </p:nvSpPr>
        <p:spPr>
          <a:xfrm>
            <a:off x="5601109" y="1663776"/>
            <a:ext cx="1857375" cy="4778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89BBF9CB-BF51-E3E2-4DF6-706A545A887F}"/>
              </a:ext>
            </a:extLst>
          </p:cNvPr>
          <p:cNvSpPr/>
          <p:nvPr/>
        </p:nvSpPr>
        <p:spPr>
          <a:xfrm rot="5400000">
            <a:off x="3647892" y="5311780"/>
            <a:ext cx="565101" cy="4778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89E02F5-A19D-78DC-FBD9-523BD8BE5104}"/>
              </a:ext>
            </a:extLst>
          </p:cNvPr>
          <p:cNvPicPr>
            <a:picLocks noChangeAspect="1"/>
          </p:cNvPicPr>
          <p:nvPr/>
        </p:nvPicPr>
        <p:blipFill>
          <a:blip r:embed="rId5"/>
          <a:stretch>
            <a:fillRect/>
          </a:stretch>
        </p:blipFill>
        <p:spPr>
          <a:xfrm>
            <a:off x="292686" y="5989315"/>
            <a:ext cx="7753350" cy="438150"/>
          </a:xfrm>
          <a:prstGeom prst="rect">
            <a:avLst/>
          </a:prstGeom>
        </p:spPr>
      </p:pic>
      <p:sp>
        <p:nvSpPr>
          <p:cNvPr id="21" name="TextBox 20">
            <a:extLst>
              <a:ext uri="{FF2B5EF4-FFF2-40B4-BE49-F238E27FC236}">
                <a16:creationId xmlns:a16="http://schemas.microsoft.com/office/drawing/2014/main" id="{EA7EEF61-B430-A8A4-03C7-9B88EE9B446F}"/>
              </a:ext>
            </a:extLst>
          </p:cNvPr>
          <p:cNvSpPr txBox="1"/>
          <p:nvPr/>
        </p:nvSpPr>
        <p:spPr>
          <a:xfrm>
            <a:off x="0" y="1402672"/>
            <a:ext cx="1437158" cy="369332"/>
          </a:xfrm>
          <a:prstGeom prst="rect">
            <a:avLst/>
          </a:prstGeom>
          <a:noFill/>
        </p:spPr>
        <p:txBody>
          <a:bodyPr wrap="square" rtlCol="0">
            <a:spAutoFit/>
          </a:bodyPr>
          <a:lstStyle/>
          <a:p>
            <a:r>
              <a:rPr lang="en-US" dirty="0"/>
              <a:t>Example 1:</a:t>
            </a:r>
          </a:p>
        </p:txBody>
      </p:sp>
      <p:sp>
        <p:nvSpPr>
          <p:cNvPr id="24" name="TextBox 23">
            <a:extLst>
              <a:ext uri="{FF2B5EF4-FFF2-40B4-BE49-F238E27FC236}">
                <a16:creationId xmlns:a16="http://schemas.microsoft.com/office/drawing/2014/main" id="{51014393-C7F7-4557-D87A-905A2551643A}"/>
              </a:ext>
            </a:extLst>
          </p:cNvPr>
          <p:cNvSpPr txBox="1"/>
          <p:nvPr/>
        </p:nvSpPr>
        <p:spPr>
          <a:xfrm>
            <a:off x="0" y="3395709"/>
            <a:ext cx="1437158" cy="369332"/>
          </a:xfrm>
          <a:prstGeom prst="rect">
            <a:avLst/>
          </a:prstGeom>
          <a:noFill/>
        </p:spPr>
        <p:txBody>
          <a:bodyPr wrap="square" rtlCol="0">
            <a:spAutoFit/>
          </a:bodyPr>
          <a:lstStyle/>
          <a:p>
            <a:r>
              <a:rPr lang="en-US" dirty="0"/>
              <a:t>Example 2:</a:t>
            </a:r>
          </a:p>
        </p:txBody>
      </p:sp>
    </p:spTree>
    <p:extLst>
      <p:ext uri="{BB962C8B-B14F-4D97-AF65-F5344CB8AC3E}">
        <p14:creationId xmlns:p14="http://schemas.microsoft.com/office/powerpoint/2010/main" val="338415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32BE-7F0B-C5C0-9401-6BBD33C5B6BB}"/>
              </a:ext>
            </a:extLst>
          </p:cNvPr>
          <p:cNvSpPr>
            <a:spLocks noGrp="1"/>
          </p:cNvSpPr>
          <p:nvPr>
            <p:ph type="title"/>
          </p:nvPr>
        </p:nvSpPr>
        <p:spPr>
          <a:xfrm>
            <a:off x="927795" y="0"/>
            <a:ext cx="9779183" cy="774409"/>
          </a:xfrm>
        </p:spPr>
        <p:txBody>
          <a:bodyPr/>
          <a:lstStyle/>
          <a:p>
            <a:r>
              <a:rPr lang="en-US" sz="4000" b="0" i="0" dirty="0">
                <a:effectLst/>
                <a:latin typeface="Times New Roman" panose="02020603050405020304" pitchFamily="18" charset="0"/>
                <a:cs typeface="Times New Roman" panose="02020603050405020304" pitchFamily="18" charset="0"/>
              </a:rPr>
              <a:t>Escape sequence characters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31C754-3C33-0F48-CA8A-28177A42C89C}"/>
              </a:ext>
            </a:extLst>
          </p:cNvPr>
          <p:cNvSpPr>
            <a:spLocks noGrp="1"/>
          </p:cNvSpPr>
          <p:nvPr>
            <p:ph idx="1"/>
          </p:nvPr>
        </p:nvSpPr>
        <p:spPr>
          <a:xfrm>
            <a:off x="723609" y="1156333"/>
            <a:ext cx="10710829" cy="5288855"/>
          </a:xfrm>
        </p:spPr>
        <p:txBody>
          <a:bodyPr>
            <a:normAutofit fontScale="85000" lnSpcReduction="10000"/>
          </a:bodyPr>
          <a:lstStyle/>
          <a:p>
            <a:pPr marL="342900" indent="-342900" algn="l">
              <a:lnSpc>
                <a:spcPct val="150000"/>
              </a:lnSpc>
              <a:buFont typeface="Wingdings" panose="05000000000000000000" pitchFamily="2" charset="2"/>
              <a:buChar char="Ø"/>
            </a:pPr>
            <a:r>
              <a:rPr lang="en-US" sz="3100" b="0" i="0" dirty="0">
                <a:effectLst/>
                <a:latin typeface="Times New Roman" panose="02020603050405020304" pitchFamily="18" charset="0"/>
                <a:cs typeface="Times New Roman" panose="02020603050405020304" pitchFamily="18" charset="0"/>
              </a:rPr>
              <a:t>An escape sequence is a sequence of characters that, when used inside a character or string, does not represent itself but is converted into another character or series of characters that may be difficult or impossible to express directly, like newline (\n), tab (\t), and so on</a:t>
            </a:r>
          </a:p>
          <a:p>
            <a:pPr marL="342900" indent="-342900" algn="l">
              <a:lnSpc>
                <a:spcPct val="150000"/>
              </a:lnSpc>
              <a:buFont typeface="Wingdings" panose="05000000000000000000" pitchFamily="2" charset="2"/>
              <a:buChar char="Ø"/>
            </a:pPr>
            <a:r>
              <a:rPr lang="en-US" sz="3100" b="0" i="0" dirty="0">
                <a:effectLst/>
                <a:latin typeface="Times New Roman" panose="02020603050405020304" pitchFamily="18" charset="0"/>
                <a:cs typeface="Times New Roman" panose="02020603050405020304" pitchFamily="18" charset="0"/>
              </a:rPr>
              <a:t>In the escape sequence, a character is preceded by a backslash (\) followed by the character </a:t>
            </a:r>
          </a:p>
          <a:p>
            <a:pPr marL="342900" indent="-342900" algn="l">
              <a:lnSpc>
                <a:spcPct val="150000"/>
              </a:lnSpc>
              <a:buFont typeface="Wingdings" panose="05000000000000000000" pitchFamily="2" charset="2"/>
              <a:buChar char="Ø"/>
            </a:pPr>
            <a:r>
              <a:rPr lang="en-US" sz="3100" b="0" i="0" dirty="0">
                <a:effectLst/>
                <a:latin typeface="Times New Roman" panose="02020603050405020304" pitchFamily="18" charset="0"/>
                <a:cs typeface="Times New Roman" panose="02020603050405020304" pitchFamily="18" charset="0"/>
              </a:rPr>
              <a:t>This character serves as an escape sequence initiator, and every character (one or more) following it is considered an escape sequence</a:t>
            </a: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F0BA5D2-A441-5117-B1BC-7379DA9107A5}"/>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556B5734-39A9-9055-8463-5AF6F00B140C}"/>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7DBFB22D-0373-59C0-E0B0-7D031C307D41}"/>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188303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71F8-7C1B-00B8-6EDE-DF11143B2981}"/>
              </a:ext>
            </a:extLst>
          </p:cNvPr>
          <p:cNvSpPr>
            <a:spLocks noGrp="1"/>
          </p:cNvSpPr>
          <p:nvPr>
            <p:ph type="title"/>
          </p:nvPr>
        </p:nvSpPr>
        <p:spPr>
          <a:xfrm>
            <a:off x="1060960" y="-72507"/>
            <a:ext cx="9779183" cy="907574"/>
          </a:xfrm>
        </p:spPr>
        <p:txBody>
          <a:bodyPr/>
          <a:lstStyle/>
          <a:p>
            <a:r>
              <a:rPr lang="en-US" sz="4800" b="0" i="0" dirty="0">
                <a:effectLst/>
                <a:latin typeface="Times New Roman" panose="02020603050405020304" pitchFamily="18" charset="0"/>
                <a:cs typeface="Times New Roman" panose="02020603050405020304" pitchFamily="18" charset="0"/>
              </a:rPr>
              <a:t>Escape sequence characters</a:t>
            </a:r>
            <a:endParaRPr lang="en-US" dirty="0"/>
          </a:p>
        </p:txBody>
      </p:sp>
      <p:sp>
        <p:nvSpPr>
          <p:cNvPr id="4" name="Date Placeholder 3">
            <a:extLst>
              <a:ext uri="{FF2B5EF4-FFF2-40B4-BE49-F238E27FC236}">
                <a16:creationId xmlns:a16="http://schemas.microsoft.com/office/drawing/2014/main" id="{49990649-C1D3-ACCB-1B7F-29D20FB7D23D}"/>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5C905A08-3256-B611-F259-8350D502D322}"/>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1BDD0D36-B846-CE12-DD18-E3C77C8F4B4F}"/>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7" name="Picture 6">
            <a:extLst>
              <a:ext uri="{FF2B5EF4-FFF2-40B4-BE49-F238E27FC236}">
                <a16:creationId xmlns:a16="http://schemas.microsoft.com/office/drawing/2014/main" id="{90B3FC39-4301-5467-86B2-57872438DC59}"/>
              </a:ext>
            </a:extLst>
          </p:cNvPr>
          <p:cNvPicPr>
            <a:picLocks noChangeAspect="1"/>
          </p:cNvPicPr>
          <p:nvPr/>
        </p:nvPicPr>
        <p:blipFill>
          <a:blip r:embed="rId2"/>
          <a:stretch>
            <a:fillRect/>
          </a:stretch>
        </p:blipFill>
        <p:spPr>
          <a:xfrm>
            <a:off x="381000" y="2283010"/>
            <a:ext cx="6467475" cy="2047875"/>
          </a:xfrm>
          <a:prstGeom prst="rect">
            <a:avLst/>
          </a:prstGeom>
        </p:spPr>
      </p:pic>
      <p:sp>
        <p:nvSpPr>
          <p:cNvPr id="10" name="TextBox 9">
            <a:extLst>
              <a:ext uri="{FF2B5EF4-FFF2-40B4-BE49-F238E27FC236}">
                <a16:creationId xmlns:a16="http://schemas.microsoft.com/office/drawing/2014/main" id="{B5CDC0B9-647F-3D46-2CFD-452256C3AAEA}"/>
              </a:ext>
            </a:extLst>
          </p:cNvPr>
          <p:cNvSpPr txBox="1"/>
          <p:nvPr/>
        </p:nvSpPr>
        <p:spPr>
          <a:xfrm>
            <a:off x="358884" y="1313519"/>
            <a:ext cx="3692036" cy="430887"/>
          </a:xfrm>
          <a:prstGeom prst="rect">
            <a:avLst/>
          </a:prstGeom>
          <a:noFill/>
        </p:spPr>
        <p:txBody>
          <a:bodyPr wrap="none" rtlCol="0">
            <a:spAutoFit/>
          </a:bodyPr>
          <a:lstStyle/>
          <a:p>
            <a:r>
              <a:rPr lang="en-US" sz="2200" b="0" i="0" dirty="0">
                <a:effectLst/>
                <a:latin typeface="Times New Roman" panose="02020603050405020304" pitchFamily="18" charset="0"/>
                <a:cs typeface="Times New Roman" panose="02020603050405020304" pitchFamily="18" charset="0"/>
              </a:rPr>
              <a:t>\ : Escape newline and escape \</a:t>
            </a:r>
            <a:endParaRPr lang="en-US" sz="2200" dirty="0"/>
          </a:p>
        </p:txBody>
      </p:sp>
      <p:pic>
        <p:nvPicPr>
          <p:cNvPr id="12" name="Picture 11">
            <a:extLst>
              <a:ext uri="{FF2B5EF4-FFF2-40B4-BE49-F238E27FC236}">
                <a16:creationId xmlns:a16="http://schemas.microsoft.com/office/drawing/2014/main" id="{3328A185-3EA1-B475-AC0C-3FAD7988FFF9}"/>
              </a:ext>
            </a:extLst>
          </p:cNvPr>
          <p:cNvPicPr>
            <a:picLocks noChangeAspect="1"/>
          </p:cNvPicPr>
          <p:nvPr/>
        </p:nvPicPr>
        <p:blipFill>
          <a:blip r:embed="rId3"/>
          <a:stretch>
            <a:fillRect/>
          </a:stretch>
        </p:blipFill>
        <p:spPr>
          <a:xfrm>
            <a:off x="528637" y="4843647"/>
            <a:ext cx="5321747" cy="1512703"/>
          </a:xfrm>
          <a:prstGeom prst="rect">
            <a:avLst/>
          </a:prstGeom>
        </p:spPr>
      </p:pic>
      <p:sp>
        <p:nvSpPr>
          <p:cNvPr id="13" name="TextBox 12">
            <a:extLst>
              <a:ext uri="{FF2B5EF4-FFF2-40B4-BE49-F238E27FC236}">
                <a16:creationId xmlns:a16="http://schemas.microsoft.com/office/drawing/2014/main" id="{94F3B0E3-313D-770A-9F78-BE68E6C52837}"/>
              </a:ext>
            </a:extLst>
          </p:cNvPr>
          <p:cNvSpPr txBox="1"/>
          <p:nvPr/>
        </p:nvSpPr>
        <p:spPr>
          <a:xfrm>
            <a:off x="163576" y="1918444"/>
            <a:ext cx="1178528" cy="369332"/>
          </a:xfrm>
          <a:prstGeom prst="rect">
            <a:avLst/>
          </a:prstGeom>
          <a:noFill/>
        </p:spPr>
        <p:txBody>
          <a:bodyPr wrap="none" rtlCol="0">
            <a:spAutoFit/>
          </a:bodyPr>
          <a:lstStyle/>
          <a:p>
            <a:r>
              <a:rPr lang="en-US" sz="1800" b="0" i="0" dirty="0">
                <a:effectLst/>
                <a:latin typeface="Times New Roman" panose="02020603050405020304" pitchFamily="18" charset="0"/>
                <a:cs typeface="Times New Roman" panose="02020603050405020304" pitchFamily="18" charset="0"/>
              </a:rPr>
              <a:t>Example 1</a:t>
            </a:r>
            <a:endParaRPr lang="en-US" dirty="0"/>
          </a:p>
        </p:txBody>
      </p:sp>
      <p:sp>
        <p:nvSpPr>
          <p:cNvPr id="14" name="TextBox 13">
            <a:extLst>
              <a:ext uri="{FF2B5EF4-FFF2-40B4-BE49-F238E27FC236}">
                <a16:creationId xmlns:a16="http://schemas.microsoft.com/office/drawing/2014/main" id="{713E7B5B-6D9A-C151-96B4-2BF2E28BB639}"/>
              </a:ext>
            </a:extLst>
          </p:cNvPr>
          <p:cNvSpPr txBox="1"/>
          <p:nvPr/>
        </p:nvSpPr>
        <p:spPr>
          <a:xfrm>
            <a:off x="358884" y="4500735"/>
            <a:ext cx="1178528" cy="369332"/>
          </a:xfrm>
          <a:prstGeom prst="rect">
            <a:avLst/>
          </a:prstGeom>
          <a:noFill/>
        </p:spPr>
        <p:txBody>
          <a:bodyPr wrap="none" rtlCol="0">
            <a:spAutoFit/>
          </a:bodyPr>
          <a:lstStyle/>
          <a:p>
            <a:r>
              <a:rPr lang="en-US" sz="1800" b="0" i="0" dirty="0">
                <a:effectLst/>
                <a:latin typeface="Times New Roman" panose="02020603050405020304" pitchFamily="18" charset="0"/>
                <a:cs typeface="Times New Roman" panose="02020603050405020304" pitchFamily="18" charset="0"/>
              </a:rPr>
              <a:t>Example 2</a:t>
            </a:r>
            <a:endParaRPr lang="en-US" dirty="0"/>
          </a:p>
        </p:txBody>
      </p:sp>
    </p:spTree>
    <p:extLst>
      <p:ext uri="{BB962C8B-B14F-4D97-AF65-F5344CB8AC3E}">
        <p14:creationId xmlns:p14="http://schemas.microsoft.com/office/powerpoint/2010/main" val="158140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3C728E8-8DD2-9CAC-3F59-DF814F320B76}"/>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EEFE956F-80C9-FE06-4800-9FA255C7E723}"/>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B7BBEC5C-8204-4AD7-F52F-71984DC51544}"/>
              </a:ext>
            </a:extLst>
          </p:cNvPr>
          <p:cNvSpPr>
            <a:spLocks noGrp="1"/>
          </p:cNvSpPr>
          <p:nvPr>
            <p:ph type="sldNum" sz="quarter" idx="4"/>
          </p:nvPr>
        </p:nvSpPr>
        <p:spPr/>
        <p:txBody>
          <a:bodyPr/>
          <a:lstStyle/>
          <a:p>
            <a:fld id="{294A09A9-5501-47C1-A89A-A340965A2BE2}" type="slidenum">
              <a:rPr lang="en-US" smtClean="0"/>
              <a:pPr/>
              <a:t>14</a:t>
            </a:fld>
            <a:endParaRPr lang="en-US" dirty="0"/>
          </a:p>
        </p:txBody>
      </p:sp>
      <p:graphicFrame>
        <p:nvGraphicFramePr>
          <p:cNvPr id="7" name="Table 6">
            <a:extLst>
              <a:ext uri="{FF2B5EF4-FFF2-40B4-BE49-F238E27FC236}">
                <a16:creationId xmlns:a16="http://schemas.microsoft.com/office/drawing/2014/main" id="{35A88637-D790-8DA4-2EA8-592DEDA6BAC2}"/>
              </a:ext>
            </a:extLst>
          </p:cNvPr>
          <p:cNvGraphicFramePr>
            <a:graphicFrameLocks noGrp="1"/>
          </p:cNvGraphicFramePr>
          <p:nvPr>
            <p:extLst>
              <p:ext uri="{D42A27DB-BD31-4B8C-83A1-F6EECF244321}">
                <p14:modId xmlns:p14="http://schemas.microsoft.com/office/powerpoint/2010/main" val="2018614098"/>
              </p:ext>
            </p:extLst>
          </p:nvPr>
        </p:nvGraphicFramePr>
        <p:xfrm>
          <a:off x="426128" y="639101"/>
          <a:ext cx="11176987" cy="6205576"/>
        </p:xfrm>
        <a:graphic>
          <a:graphicData uri="http://schemas.openxmlformats.org/drawingml/2006/table">
            <a:tbl>
              <a:tblPr>
                <a:tableStyleId>{5940675A-B579-460E-94D1-54222C63F5DA}</a:tableStyleId>
              </a:tblPr>
              <a:tblGrid>
                <a:gridCol w="1189608">
                  <a:extLst>
                    <a:ext uri="{9D8B030D-6E8A-4147-A177-3AD203B41FA5}">
                      <a16:colId xmlns:a16="http://schemas.microsoft.com/office/drawing/2014/main" val="605691927"/>
                    </a:ext>
                  </a:extLst>
                </a:gridCol>
                <a:gridCol w="9987379">
                  <a:extLst>
                    <a:ext uri="{9D8B030D-6E8A-4147-A177-3AD203B41FA5}">
                      <a16:colId xmlns:a16="http://schemas.microsoft.com/office/drawing/2014/main" val="2824970865"/>
                    </a:ext>
                  </a:extLst>
                </a:gridCol>
              </a:tblGrid>
              <a:tr h="614542">
                <a:tc>
                  <a:txBody>
                    <a:bodyPr/>
                    <a:lstStyle/>
                    <a:p>
                      <a:pPr algn="l"/>
                      <a:r>
                        <a:rPr lang="en-US" sz="1800" b="1" dirty="0">
                          <a:effectLst/>
                        </a:rPr>
                        <a:t>Escape </a:t>
                      </a:r>
                    </a:p>
                    <a:p>
                      <a:pPr algn="l"/>
                      <a:r>
                        <a:rPr lang="en-US" sz="1800" b="1" dirty="0">
                          <a:effectLst/>
                        </a:rPr>
                        <a:t>Sequence</a:t>
                      </a:r>
                    </a:p>
                  </a:txBody>
                  <a:tcPr marL="57254" marR="57254" marT="28627" marB="28627" anchor="ctr"/>
                </a:tc>
                <a:tc>
                  <a:txBody>
                    <a:bodyPr/>
                    <a:lstStyle/>
                    <a:p>
                      <a:pPr algn="l"/>
                      <a:r>
                        <a:rPr lang="en-US" sz="1500" b="1" dirty="0">
                          <a:effectLst/>
                        </a:rPr>
                        <a:t>Meaning</a:t>
                      </a:r>
                    </a:p>
                  </a:txBody>
                  <a:tcPr marL="57254" marR="57254" marT="28627" marB="28627" anchor="ctr"/>
                </a:tc>
                <a:extLst>
                  <a:ext uri="{0D108BD9-81ED-4DB2-BD59-A6C34878D82A}">
                    <a16:rowId xmlns:a16="http://schemas.microsoft.com/office/drawing/2014/main" val="2356940620"/>
                  </a:ext>
                </a:extLst>
              </a:tr>
              <a:tr h="336306">
                <a:tc>
                  <a:txBody>
                    <a:bodyPr/>
                    <a:lstStyle/>
                    <a:p>
                      <a:pPr algn="l"/>
                      <a:r>
                        <a:rPr lang="en-US" sz="1800" dirty="0">
                          <a:effectLst/>
                        </a:rPr>
                        <a:t>\’</a:t>
                      </a:r>
                    </a:p>
                  </a:txBody>
                  <a:tcPr marL="57254" marR="57254" marT="28627" marB="28627" anchor="ctr"/>
                </a:tc>
                <a:tc>
                  <a:txBody>
                    <a:bodyPr/>
                    <a:lstStyle/>
                    <a:p>
                      <a:pPr rtl="0"/>
                      <a:r>
                        <a:rPr lang="en-US" sz="1500" dirty="0">
                          <a:effectLst/>
                        </a:rPr>
                        <a:t>Single quote </a:t>
                      </a:r>
                      <a:r>
                        <a:rPr lang="en-US" sz="1800" b="0" i="0" kern="1200" dirty="0">
                          <a:solidFill>
                            <a:schemeClr val="tx1"/>
                          </a:solidFill>
                          <a:effectLst/>
                          <a:latin typeface="+mn-lt"/>
                          <a:ea typeface="+mn-ea"/>
                          <a:cs typeface="+mn-cs"/>
                        </a:rPr>
                        <a:t>     </a:t>
                      </a:r>
                      <a:r>
                        <a:rPr lang="en-US" sz="1800" b="1" i="0" kern="1200" dirty="0">
                          <a:solidFill>
                            <a:srgbClr val="C00000"/>
                          </a:solidFill>
                          <a:effectLst/>
                          <a:latin typeface="+mn-lt"/>
                          <a:ea typeface="+mn-ea"/>
                          <a:cs typeface="+mn-cs"/>
                        </a:rPr>
                        <a:t>Example: </a:t>
                      </a:r>
                      <a:r>
                        <a:rPr lang="en-US" sz="1800" b="0" i="0" kern="1200" dirty="0">
                          <a:solidFill>
                            <a:srgbClr val="C00000"/>
                          </a:solidFill>
                          <a:effectLst/>
                          <a:latin typeface="+mn-lt"/>
                          <a:ea typeface="+mn-ea"/>
                          <a:cs typeface="+mn-cs"/>
                        </a:rPr>
                        <a:t>print('love \' python’) </a:t>
                      </a:r>
                      <a:r>
                        <a:rPr lang="en-US" sz="1800" b="1" i="0" kern="1200" dirty="0">
                          <a:solidFill>
                            <a:srgbClr val="C00000"/>
                          </a:solidFill>
                          <a:effectLst/>
                          <a:latin typeface="+mn-lt"/>
                          <a:ea typeface="+mn-ea"/>
                          <a:cs typeface="+mn-cs"/>
                        </a:rPr>
                        <a:t>Output: </a:t>
                      </a:r>
                      <a:r>
                        <a:rPr lang="en-US" sz="1800" b="0" i="0" kern="1200" dirty="0">
                          <a:solidFill>
                            <a:srgbClr val="C00000"/>
                          </a:solidFill>
                          <a:effectLst/>
                          <a:latin typeface="+mn-lt"/>
                          <a:ea typeface="+mn-ea"/>
                          <a:cs typeface="+mn-cs"/>
                        </a:rPr>
                        <a:t>love ' python</a:t>
                      </a:r>
                    </a:p>
                  </a:txBody>
                  <a:tcPr marL="57254" marR="57254" marT="28627" marB="28627" anchor="ctr"/>
                </a:tc>
                <a:extLst>
                  <a:ext uri="{0D108BD9-81ED-4DB2-BD59-A6C34878D82A}">
                    <a16:rowId xmlns:a16="http://schemas.microsoft.com/office/drawing/2014/main" val="585063645"/>
                  </a:ext>
                </a:extLst>
              </a:tr>
              <a:tr h="336306">
                <a:tc>
                  <a:txBody>
                    <a:bodyPr/>
                    <a:lstStyle/>
                    <a:p>
                      <a:pPr algn="l"/>
                      <a:r>
                        <a:rPr lang="en-US" sz="1800" dirty="0">
                          <a:effectLst/>
                        </a:rPr>
                        <a:t>\"</a:t>
                      </a:r>
                    </a:p>
                  </a:txBody>
                  <a:tcPr marL="57254" marR="57254" marT="28627" marB="2862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effectLst/>
                        </a:rPr>
                        <a:t>Double quote      </a:t>
                      </a:r>
                      <a:r>
                        <a:rPr lang="en-US" sz="1600" b="1" i="0" kern="1200" dirty="0">
                          <a:solidFill>
                            <a:srgbClr val="C00000"/>
                          </a:solidFill>
                          <a:effectLst/>
                          <a:latin typeface="+mn-lt"/>
                          <a:ea typeface="+mn-ea"/>
                          <a:cs typeface="+mn-cs"/>
                        </a:rPr>
                        <a:t>Example: </a:t>
                      </a:r>
                      <a:r>
                        <a:rPr lang="en-US" sz="1600" b="0" i="0" kern="1200" dirty="0">
                          <a:solidFill>
                            <a:srgbClr val="C00000"/>
                          </a:solidFill>
                          <a:effectLst/>
                          <a:latin typeface="+mn-lt"/>
                          <a:ea typeface="+mn-ea"/>
                          <a:cs typeface="+mn-cs"/>
                        </a:rPr>
                        <a:t>print(”love \” python”) </a:t>
                      </a:r>
                      <a:r>
                        <a:rPr lang="en-US" sz="1600" b="1" i="0" kern="1200" dirty="0">
                          <a:solidFill>
                            <a:srgbClr val="C00000"/>
                          </a:solidFill>
                          <a:effectLst/>
                          <a:latin typeface="+mn-lt"/>
                          <a:ea typeface="+mn-ea"/>
                          <a:cs typeface="+mn-cs"/>
                        </a:rPr>
                        <a:t>Output: </a:t>
                      </a:r>
                      <a:r>
                        <a:rPr lang="en-US" sz="1600" b="0" i="0" kern="1200" dirty="0">
                          <a:solidFill>
                            <a:srgbClr val="C00000"/>
                          </a:solidFill>
                          <a:effectLst/>
                          <a:latin typeface="+mn-lt"/>
                          <a:ea typeface="+mn-ea"/>
                          <a:cs typeface="+mn-cs"/>
                        </a:rPr>
                        <a:t>love ” python</a:t>
                      </a:r>
                    </a:p>
                  </a:txBody>
                  <a:tcPr marL="57254" marR="57254" marT="28627" marB="28627" anchor="ctr"/>
                </a:tc>
                <a:extLst>
                  <a:ext uri="{0D108BD9-81ED-4DB2-BD59-A6C34878D82A}">
                    <a16:rowId xmlns:a16="http://schemas.microsoft.com/office/drawing/2014/main" val="3477623486"/>
                  </a:ext>
                </a:extLst>
              </a:tr>
              <a:tr h="336306">
                <a:tc>
                  <a:txBody>
                    <a:bodyPr/>
                    <a:lstStyle/>
                    <a:p>
                      <a:pPr algn="l"/>
                      <a:r>
                        <a:rPr lang="en-US" sz="1800" dirty="0">
                          <a:effectLst/>
                        </a:rPr>
                        <a:t>\\</a:t>
                      </a:r>
                    </a:p>
                  </a:txBody>
                  <a:tcPr marL="57254" marR="57254" marT="28627" marB="28627" anchor="ctr"/>
                </a:tc>
                <a:tc>
                  <a:txBody>
                    <a:bodyPr/>
                    <a:lstStyle/>
                    <a:p>
                      <a:r>
                        <a:rPr lang="en-US" sz="1500" dirty="0">
                          <a:effectLst/>
                        </a:rPr>
                        <a:t>Backslash           </a:t>
                      </a:r>
                      <a:r>
                        <a:rPr lang="en-US" sz="1800" b="1" i="0" kern="1200" dirty="0">
                          <a:solidFill>
                            <a:srgbClr val="C00000"/>
                          </a:solidFill>
                          <a:effectLst/>
                          <a:latin typeface="+mn-lt"/>
                          <a:ea typeface="+mn-ea"/>
                          <a:cs typeface="+mn-cs"/>
                        </a:rPr>
                        <a:t>Example:</a:t>
                      </a:r>
                      <a:r>
                        <a:rPr lang="en-US" sz="1800" b="0" i="0" kern="1200" dirty="0">
                          <a:solidFill>
                            <a:srgbClr val="C00000"/>
                          </a:solidFill>
                          <a:effectLst/>
                          <a:latin typeface="+mn-lt"/>
                          <a:ea typeface="+mn-ea"/>
                          <a:cs typeface="+mn-cs"/>
                        </a:rPr>
                        <a:t> </a:t>
                      </a:r>
                      <a:r>
                        <a:rPr lang="en-US" sz="1800" kern="1200" dirty="0">
                          <a:solidFill>
                            <a:srgbClr val="C00000"/>
                          </a:solidFill>
                          <a:effectLst/>
                          <a:latin typeface="+mn-lt"/>
                          <a:ea typeface="+mn-ea"/>
                          <a:cs typeface="+mn-cs"/>
                        </a:rPr>
                        <a:t>print</a:t>
                      </a:r>
                      <a:r>
                        <a:rPr lang="en-US" sz="1600" dirty="0">
                          <a:solidFill>
                            <a:srgbClr val="C00000"/>
                          </a:solidFill>
                          <a:effectLst/>
                        </a:rPr>
                        <a:t>(</a:t>
                      </a:r>
                      <a:r>
                        <a:rPr lang="en-US" sz="1800" kern="1200" dirty="0">
                          <a:solidFill>
                            <a:srgbClr val="C00000"/>
                          </a:solidFill>
                          <a:effectLst/>
                          <a:latin typeface="+mn-lt"/>
                          <a:ea typeface="+mn-ea"/>
                          <a:cs typeface="+mn-cs"/>
                        </a:rPr>
                        <a:t>'Interview\\Bit'</a:t>
                      </a:r>
                      <a:r>
                        <a:rPr lang="en-US" sz="1600" dirty="0">
                          <a:solidFill>
                            <a:srgbClr val="C00000"/>
                          </a:solidFill>
                          <a:effectLst/>
                        </a:rPr>
                        <a:t>) </a:t>
                      </a:r>
                      <a:r>
                        <a:rPr lang="en-US" sz="1800" b="1" i="0" kern="1200" dirty="0">
                          <a:solidFill>
                            <a:srgbClr val="C00000"/>
                          </a:solidFill>
                          <a:effectLst/>
                          <a:latin typeface="+mn-lt"/>
                          <a:ea typeface="+mn-ea"/>
                          <a:cs typeface="+mn-cs"/>
                        </a:rPr>
                        <a:t>Output:</a:t>
                      </a:r>
                      <a:r>
                        <a:rPr lang="en-US" sz="1800" b="0" i="0" kern="1200" dirty="0">
                          <a:solidFill>
                            <a:srgbClr val="C00000"/>
                          </a:solidFill>
                          <a:effectLst/>
                          <a:latin typeface="+mn-lt"/>
                          <a:ea typeface="+mn-ea"/>
                          <a:cs typeface="+mn-cs"/>
                        </a:rPr>
                        <a:t> </a:t>
                      </a:r>
                      <a:r>
                        <a:rPr lang="en-US" sz="1600" dirty="0">
                          <a:solidFill>
                            <a:srgbClr val="C00000"/>
                          </a:solidFill>
                          <a:effectLst/>
                        </a:rPr>
                        <a:t>Interview\Bit</a:t>
                      </a:r>
                    </a:p>
                  </a:txBody>
                  <a:tcPr marL="57254" marR="57254" marT="28627" marB="28627" anchor="ctr"/>
                </a:tc>
                <a:extLst>
                  <a:ext uri="{0D108BD9-81ED-4DB2-BD59-A6C34878D82A}">
                    <a16:rowId xmlns:a16="http://schemas.microsoft.com/office/drawing/2014/main" val="4088464757"/>
                  </a:ext>
                </a:extLst>
              </a:tr>
              <a:tr h="336306">
                <a:tc>
                  <a:txBody>
                    <a:bodyPr/>
                    <a:lstStyle/>
                    <a:p>
                      <a:pPr algn="l"/>
                      <a:r>
                        <a:rPr lang="en-US" sz="1800" dirty="0">
                          <a:effectLst/>
                        </a:rPr>
                        <a:t>\n</a:t>
                      </a:r>
                    </a:p>
                  </a:txBody>
                  <a:tcPr marL="57254" marR="57254" marT="28627" marB="28627" anchor="ctr"/>
                </a:tc>
                <a:tc>
                  <a:txBody>
                    <a:bodyPr/>
                    <a:lstStyle/>
                    <a:p>
                      <a:r>
                        <a:rPr lang="en-US" sz="1500" dirty="0">
                          <a:effectLst/>
                        </a:rPr>
                        <a:t>Newline              </a:t>
                      </a:r>
                      <a:r>
                        <a:rPr lang="en-US" sz="1800" b="1" i="0" kern="1200" dirty="0">
                          <a:solidFill>
                            <a:srgbClr val="C00000"/>
                          </a:solidFill>
                          <a:effectLst/>
                          <a:latin typeface="+mn-lt"/>
                          <a:ea typeface="+mn-ea"/>
                          <a:cs typeface="+mn-cs"/>
                        </a:rPr>
                        <a:t>Example:</a:t>
                      </a:r>
                      <a:r>
                        <a:rPr lang="en-US" sz="1800" b="0" i="0" kern="1200" dirty="0">
                          <a:solidFill>
                            <a:srgbClr val="C00000"/>
                          </a:solidFill>
                          <a:effectLst/>
                          <a:latin typeface="+mn-lt"/>
                          <a:ea typeface="+mn-ea"/>
                          <a:cs typeface="+mn-cs"/>
                        </a:rPr>
                        <a:t> </a:t>
                      </a:r>
                      <a:r>
                        <a:rPr lang="en-US" sz="1800" kern="1200" dirty="0">
                          <a:solidFill>
                            <a:srgbClr val="C00000"/>
                          </a:solidFill>
                          <a:effectLst/>
                          <a:latin typeface="+mn-lt"/>
                          <a:ea typeface="+mn-ea"/>
                          <a:cs typeface="+mn-cs"/>
                        </a:rPr>
                        <a:t>print</a:t>
                      </a:r>
                      <a:r>
                        <a:rPr lang="en-US" sz="1600" dirty="0">
                          <a:solidFill>
                            <a:srgbClr val="C00000"/>
                          </a:solidFill>
                          <a:effectLst/>
                        </a:rPr>
                        <a:t>(</a:t>
                      </a:r>
                      <a:r>
                        <a:rPr lang="en-US" sz="1800" kern="1200" dirty="0">
                          <a:solidFill>
                            <a:srgbClr val="C00000"/>
                          </a:solidFill>
                          <a:effectLst/>
                          <a:latin typeface="+mn-lt"/>
                          <a:ea typeface="+mn-ea"/>
                          <a:cs typeface="+mn-cs"/>
                        </a:rPr>
                        <a:t>'Interview\</a:t>
                      </a:r>
                      <a:r>
                        <a:rPr lang="en-US" sz="1800" kern="1200" dirty="0" err="1">
                          <a:solidFill>
                            <a:srgbClr val="C00000"/>
                          </a:solidFill>
                          <a:effectLst/>
                          <a:latin typeface="+mn-lt"/>
                          <a:ea typeface="+mn-ea"/>
                          <a:cs typeface="+mn-cs"/>
                        </a:rPr>
                        <a:t>nBit</a:t>
                      </a:r>
                      <a:r>
                        <a:rPr lang="en-US" sz="1800" kern="1200" dirty="0">
                          <a:solidFill>
                            <a:srgbClr val="C00000"/>
                          </a:solidFill>
                          <a:effectLst/>
                          <a:latin typeface="+mn-lt"/>
                          <a:ea typeface="+mn-ea"/>
                          <a:cs typeface="+mn-cs"/>
                        </a:rPr>
                        <a:t>’</a:t>
                      </a:r>
                      <a:r>
                        <a:rPr lang="en-US" sz="1600" dirty="0">
                          <a:solidFill>
                            <a:srgbClr val="C00000"/>
                          </a:solidFill>
                          <a:effectLst/>
                        </a:rPr>
                        <a:t>) </a:t>
                      </a:r>
                      <a:r>
                        <a:rPr lang="en-US" sz="1800" b="0" i="0" kern="1200" dirty="0">
                          <a:solidFill>
                            <a:srgbClr val="C00000"/>
                          </a:solidFill>
                          <a:effectLst/>
                          <a:latin typeface="+mn-lt"/>
                          <a:ea typeface="+mn-ea"/>
                          <a:cs typeface="+mn-cs"/>
                        </a:rPr>
                        <a:t> </a:t>
                      </a:r>
                    </a:p>
                    <a:p>
                      <a:r>
                        <a:rPr lang="en-US" sz="2000" b="1" i="0" kern="1200" dirty="0">
                          <a:solidFill>
                            <a:srgbClr val="C00000"/>
                          </a:solidFill>
                          <a:effectLst/>
                          <a:latin typeface="+mn-lt"/>
                          <a:ea typeface="+mn-ea"/>
                          <a:cs typeface="+mn-cs"/>
                        </a:rPr>
                        <a:t>                    Output:</a:t>
                      </a:r>
                      <a:r>
                        <a:rPr lang="en-US" sz="2000" b="0" i="0" kern="1200" dirty="0">
                          <a:solidFill>
                            <a:srgbClr val="C00000"/>
                          </a:solidFill>
                          <a:effectLst/>
                          <a:latin typeface="+mn-lt"/>
                          <a:ea typeface="+mn-ea"/>
                          <a:cs typeface="+mn-cs"/>
                        </a:rPr>
                        <a:t> </a:t>
                      </a:r>
                    </a:p>
                    <a:p>
                      <a:r>
                        <a:rPr lang="en-US" sz="1800" dirty="0">
                          <a:solidFill>
                            <a:srgbClr val="C00000"/>
                          </a:solidFill>
                          <a:effectLst/>
                        </a:rPr>
                        <a:t>                      Interview</a:t>
                      </a:r>
                    </a:p>
                    <a:p>
                      <a:r>
                        <a:rPr lang="en-US" sz="1800" dirty="0">
                          <a:solidFill>
                            <a:srgbClr val="C00000"/>
                          </a:solidFill>
                          <a:effectLst/>
                        </a:rPr>
                        <a:t>                       Bit</a:t>
                      </a:r>
                      <a:endParaRPr lang="en-US" sz="1800" b="0" i="0" kern="1200" dirty="0">
                        <a:solidFill>
                          <a:srgbClr val="C00000"/>
                        </a:solidFill>
                        <a:effectLst/>
                        <a:latin typeface="+mn-lt"/>
                        <a:ea typeface="+mn-ea"/>
                        <a:cs typeface="+mn-cs"/>
                      </a:endParaRPr>
                    </a:p>
                  </a:txBody>
                  <a:tcPr marL="57254" marR="57254" marT="28627" marB="28627" anchor="ctr"/>
                </a:tc>
                <a:extLst>
                  <a:ext uri="{0D108BD9-81ED-4DB2-BD59-A6C34878D82A}">
                    <a16:rowId xmlns:a16="http://schemas.microsoft.com/office/drawing/2014/main" val="2958328335"/>
                  </a:ext>
                </a:extLst>
              </a:tr>
              <a:tr h="336306">
                <a:tc>
                  <a:txBody>
                    <a:bodyPr/>
                    <a:lstStyle/>
                    <a:p>
                      <a:pPr algn="l"/>
                      <a:r>
                        <a:rPr lang="en-US" sz="1800" dirty="0">
                          <a:effectLst/>
                        </a:rPr>
                        <a:t>\r</a:t>
                      </a:r>
                    </a:p>
                  </a:txBody>
                  <a:tcPr marL="57254" marR="57254" marT="28627" marB="28627" anchor="ctr"/>
                </a:tc>
                <a:tc>
                  <a:txBody>
                    <a:bodyPr/>
                    <a:lstStyle/>
                    <a:p>
                      <a:pPr rtl="0"/>
                      <a:r>
                        <a:rPr lang="en-US" sz="1500" dirty="0">
                          <a:effectLst/>
                        </a:rPr>
                        <a:t>Carriage Return </a:t>
                      </a:r>
                      <a:r>
                        <a:rPr lang="en-US" sz="1800" b="0" i="0" kern="1200" dirty="0">
                          <a:solidFill>
                            <a:schemeClr val="tx1"/>
                          </a:solidFill>
                          <a:effectLst/>
                          <a:latin typeface="+mn-lt"/>
                          <a:ea typeface="+mn-ea"/>
                          <a:cs typeface="+mn-cs"/>
                        </a:rPr>
                        <a:t> </a:t>
                      </a:r>
                      <a:r>
                        <a:rPr lang="en-US" sz="1800" b="1" i="0" kern="1200" dirty="0">
                          <a:solidFill>
                            <a:srgbClr val="C00000"/>
                          </a:solidFill>
                          <a:effectLst/>
                          <a:latin typeface="+mn-lt"/>
                          <a:ea typeface="+mn-ea"/>
                          <a:cs typeface="+mn-cs"/>
                        </a:rPr>
                        <a:t>Example: </a:t>
                      </a:r>
                      <a:r>
                        <a:rPr lang="en-US" sz="1800" b="0" i="0" kern="1200" dirty="0">
                          <a:solidFill>
                            <a:srgbClr val="C00000"/>
                          </a:solidFill>
                          <a:effectLst/>
                          <a:latin typeface="+mn-lt"/>
                          <a:ea typeface="+mn-ea"/>
                          <a:cs typeface="+mn-cs"/>
                        </a:rPr>
                        <a:t>print("12345678 \</a:t>
                      </a:r>
                      <a:r>
                        <a:rPr lang="en-US" sz="1800" b="0" i="0" kern="1200" dirty="0" err="1">
                          <a:solidFill>
                            <a:srgbClr val="C00000"/>
                          </a:solidFill>
                          <a:effectLst/>
                          <a:latin typeface="+mn-lt"/>
                          <a:ea typeface="+mn-ea"/>
                          <a:cs typeface="+mn-cs"/>
                        </a:rPr>
                        <a:t>rpython</a:t>
                      </a:r>
                      <a:r>
                        <a:rPr lang="en-US" sz="1800" b="0" i="0" kern="1200" dirty="0">
                          <a:solidFill>
                            <a:srgbClr val="C00000"/>
                          </a:solidFill>
                          <a:effectLst/>
                          <a:latin typeface="+mn-lt"/>
                          <a:ea typeface="+mn-ea"/>
                          <a:cs typeface="+mn-cs"/>
                        </a:rPr>
                        <a:t>") </a:t>
                      </a:r>
                      <a:r>
                        <a:rPr lang="en-US" sz="1800" b="1" i="0" kern="1200" dirty="0">
                          <a:solidFill>
                            <a:srgbClr val="C00000"/>
                          </a:solidFill>
                          <a:effectLst/>
                          <a:latin typeface="+mn-lt"/>
                          <a:ea typeface="+mn-ea"/>
                          <a:cs typeface="+mn-cs"/>
                        </a:rPr>
                        <a:t>Output:</a:t>
                      </a:r>
                      <a:r>
                        <a:rPr lang="en-US" sz="1800" b="0" i="0" kern="1200" dirty="0">
                          <a:solidFill>
                            <a:srgbClr val="C00000"/>
                          </a:solidFill>
                          <a:effectLst/>
                          <a:latin typeface="+mn-lt"/>
                          <a:ea typeface="+mn-ea"/>
                          <a:cs typeface="+mn-cs"/>
                        </a:rPr>
                        <a:t> python78</a:t>
                      </a:r>
                    </a:p>
                  </a:txBody>
                  <a:tcPr marL="57254" marR="57254" marT="28627" marB="28627" anchor="ctr"/>
                </a:tc>
                <a:extLst>
                  <a:ext uri="{0D108BD9-81ED-4DB2-BD59-A6C34878D82A}">
                    <a16:rowId xmlns:a16="http://schemas.microsoft.com/office/drawing/2014/main" val="81305728"/>
                  </a:ext>
                </a:extLst>
              </a:tr>
              <a:tr h="336306">
                <a:tc>
                  <a:txBody>
                    <a:bodyPr/>
                    <a:lstStyle/>
                    <a:p>
                      <a:pPr algn="l"/>
                      <a:r>
                        <a:rPr lang="en-US" sz="1800" dirty="0">
                          <a:effectLst/>
                        </a:rPr>
                        <a:t>\t</a:t>
                      </a:r>
                    </a:p>
                  </a:txBody>
                  <a:tcPr marL="57254" marR="57254" marT="28627" marB="28627" anchor="ctr"/>
                </a:tc>
                <a:tc>
                  <a:txBody>
                    <a:bodyPr/>
                    <a:lstStyle/>
                    <a:p>
                      <a:pPr algn="l"/>
                      <a:r>
                        <a:rPr lang="en-US" sz="1500" dirty="0">
                          <a:effectLst/>
                        </a:rPr>
                        <a:t>Horizontal Tab     </a:t>
                      </a:r>
                      <a:r>
                        <a:rPr lang="en-US" sz="1800" b="1" i="0" kern="1200" dirty="0">
                          <a:solidFill>
                            <a:srgbClr val="C00000"/>
                          </a:solidFill>
                          <a:effectLst/>
                          <a:latin typeface="+mn-lt"/>
                          <a:ea typeface="+mn-ea"/>
                          <a:cs typeface="+mn-cs"/>
                        </a:rPr>
                        <a:t>Example:</a:t>
                      </a:r>
                      <a:r>
                        <a:rPr lang="en-US" sz="1800" b="0" i="0" kern="1200" dirty="0">
                          <a:solidFill>
                            <a:srgbClr val="C00000"/>
                          </a:solidFill>
                          <a:effectLst/>
                          <a:latin typeface="+mn-lt"/>
                          <a:ea typeface="+mn-ea"/>
                          <a:cs typeface="+mn-cs"/>
                        </a:rPr>
                        <a:t> </a:t>
                      </a:r>
                      <a:r>
                        <a:rPr lang="en-US" sz="1800" kern="1200" dirty="0">
                          <a:solidFill>
                            <a:srgbClr val="C00000"/>
                          </a:solidFill>
                          <a:effectLst/>
                          <a:latin typeface="+mn-lt"/>
                          <a:ea typeface="+mn-ea"/>
                          <a:cs typeface="+mn-cs"/>
                        </a:rPr>
                        <a:t>print</a:t>
                      </a:r>
                      <a:r>
                        <a:rPr lang="en-US" sz="1600" dirty="0">
                          <a:solidFill>
                            <a:srgbClr val="C00000"/>
                          </a:solidFill>
                          <a:effectLst/>
                        </a:rPr>
                        <a:t>(</a:t>
                      </a:r>
                      <a:r>
                        <a:rPr lang="en-US" sz="1800" kern="1200" dirty="0">
                          <a:solidFill>
                            <a:srgbClr val="C00000"/>
                          </a:solidFill>
                          <a:effectLst/>
                          <a:latin typeface="+mn-lt"/>
                          <a:ea typeface="+mn-ea"/>
                          <a:cs typeface="+mn-cs"/>
                        </a:rPr>
                        <a:t>'Interview\</a:t>
                      </a:r>
                      <a:r>
                        <a:rPr lang="en-US" sz="1800" kern="1200" dirty="0" err="1">
                          <a:solidFill>
                            <a:srgbClr val="C00000"/>
                          </a:solidFill>
                          <a:effectLst/>
                          <a:latin typeface="+mn-lt"/>
                          <a:ea typeface="+mn-ea"/>
                          <a:cs typeface="+mn-cs"/>
                        </a:rPr>
                        <a:t>tBit</a:t>
                      </a:r>
                      <a:r>
                        <a:rPr lang="en-US" sz="1800" kern="1200" dirty="0">
                          <a:solidFill>
                            <a:srgbClr val="C00000"/>
                          </a:solidFill>
                          <a:effectLst/>
                          <a:latin typeface="+mn-lt"/>
                          <a:ea typeface="+mn-ea"/>
                          <a:cs typeface="+mn-cs"/>
                        </a:rPr>
                        <a:t>’</a:t>
                      </a:r>
                      <a:r>
                        <a:rPr lang="en-US" sz="1600" dirty="0">
                          <a:solidFill>
                            <a:srgbClr val="C00000"/>
                          </a:solidFill>
                          <a:effectLst/>
                        </a:rPr>
                        <a:t>) </a:t>
                      </a:r>
                      <a:r>
                        <a:rPr lang="en-US" sz="1800" b="0" i="0" kern="1200" dirty="0">
                          <a:solidFill>
                            <a:srgbClr val="C00000"/>
                          </a:solidFill>
                          <a:effectLst/>
                          <a:latin typeface="+mn-lt"/>
                          <a:ea typeface="+mn-ea"/>
                          <a:cs typeface="+mn-cs"/>
                        </a:rPr>
                        <a:t> </a:t>
                      </a:r>
                      <a:r>
                        <a:rPr lang="en-US" sz="1800" b="1" i="0" kern="1200" dirty="0">
                          <a:solidFill>
                            <a:srgbClr val="C00000"/>
                          </a:solidFill>
                          <a:effectLst/>
                          <a:latin typeface="+mn-lt"/>
                          <a:ea typeface="+mn-ea"/>
                          <a:cs typeface="+mn-cs"/>
                        </a:rPr>
                        <a:t>Output:</a:t>
                      </a:r>
                      <a:r>
                        <a:rPr lang="en-US" sz="1800" b="0" i="0" kern="1200" dirty="0">
                          <a:solidFill>
                            <a:srgbClr val="C00000"/>
                          </a:solidFill>
                          <a:effectLst/>
                          <a:latin typeface="+mn-lt"/>
                          <a:ea typeface="+mn-ea"/>
                          <a:cs typeface="+mn-cs"/>
                        </a:rPr>
                        <a:t> </a:t>
                      </a:r>
                      <a:r>
                        <a:rPr lang="en-US" sz="1600" dirty="0">
                          <a:solidFill>
                            <a:srgbClr val="C00000"/>
                          </a:solidFill>
                          <a:effectLst/>
                        </a:rPr>
                        <a:t>Interview Bit</a:t>
                      </a:r>
                    </a:p>
                  </a:txBody>
                  <a:tcPr marL="57254" marR="57254" marT="28627" marB="28627" anchor="ctr"/>
                </a:tc>
                <a:extLst>
                  <a:ext uri="{0D108BD9-81ED-4DB2-BD59-A6C34878D82A}">
                    <a16:rowId xmlns:a16="http://schemas.microsoft.com/office/drawing/2014/main" val="621256365"/>
                  </a:ext>
                </a:extLst>
              </a:tr>
              <a:tr h="614542">
                <a:tc>
                  <a:txBody>
                    <a:bodyPr/>
                    <a:lstStyle/>
                    <a:p>
                      <a:pPr algn="l"/>
                      <a:r>
                        <a:rPr lang="en-US" sz="1800" dirty="0">
                          <a:effectLst/>
                        </a:rPr>
                        <a:t>\b</a:t>
                      </a:r>
                    </a:p>
                  </a:txBody>
                  <a:tcPr marL="57254" marR="57254" marT="28627" marB="28627" anchor="ctr"/>
                </a:tc>
                <a:tc>
                  <a:txBody>
                    <a:bodyPr/>
                    <a:lstStyle/>
                    <a:p>
                      <a:r>
                        <a:rPr lang="en-US" sz="1500" dirty="0">
                          <a:effectLst/>
                        </a:rPr>
                        <a:t>Backspace,  </a:t>
                      </a:r>
                      <a:r>
                        <a:rPr lang="en-US" sz="1800" b="0" i="0" kern="1200" dirty="0">
                          <a:solidFill>
                            <a:schemeClr val="tx1"/>
                          </a:solidFill>
                          <a:effectLst/>
                          <a:latin typeface="+mn-lt"/>
                          <a:ea typeface="+mn-ea"/>
                          <a:cs typeface="+mn-cs"/>
                        </a:rPr>
                        <a:t>This escape sequence is used to remove the space between the words.</a:t>
                      </a:r>
                      <a:endParaRPr lang="en-US" sz="1500" dirty="0">
                        <a:effectLst/>
                      </a:endParaRPr>
                    </a:p>
                    <a:p>
                      <a:r>
                        <a:rPr lang="en-US" sz="1800" b="1" i="0" kern="1200" dirty="0">
                          <a:solidFill>
                            <a:srgbClr val="C00000"/>
                          </a:solidFill>
                          <a:effectLst/>
                          <a:latin typeface="+mn-lt"/>
                          <a:ea typeface="+mn-ea"/>
                          <a:cs typeface="+mn-cs"/>
                        </a:rPr>
                        <a:t>                         Example:</a:t>
                      </a:r>
                      <a:r>
                        <a:rPr lang="en-US" sz="1800" b="0" i="0" kern="1200" dirty="0">
                          <a:solidFill>
                            <a:srgbClr val="C00000"/>
                          </a:solidFill>
                          <a:effectLst/>
                          <a:latin typeface="+mn-lt"/>
                          <a:ea typeface="+mn-ea"/>
                          <a:cs typeface="+mn-cs"/>
                        </a:rPr>
                        <a:t> </a:t>
                      </a:r>
                      <a:r>
                        <a:rPr lang="en-US" sz="1800" kern="1200" dirty="0">
                          <a:solidFill>
                            <a:srgbClr val="C00000"/>
                          </a:solidFill>
                          <a:effectLst/>
                          <a:latin typeface="+mn-lt"/>
                          <a:ea typeface="+mn-ea"/>
                          <a:cs typeface="+mn-cs"/>
                        </a:rPr>
                        <a:t>print</a:t>
                      </a:r>
                      <a:r>
                        <a:rPr lang="en-US" sz="1600" dirty="0">
                          <a:solidFill>
                            <a:srgbClr val="C00000"/>
                          </a:solidFill>
                          <a:effectLst/>
                        </a:rPr>
                        <a:t>(</a:t>
                      </a:r>
                      <a:r>
                        <a:rPr lang="en-US" sz="1800" kern="1200" dirty="0">
                          <a:solidFill>
                            <a:srgbClr val="C00000"/>
                          </a:solidFill>
                          <a:effectLst/>
                          <a:latin typeface="+mn-lt"/>
                          <a:ea typeface="+mn-ea"/>
                          <a:cs typeface="+mn-cs"/>
                        </a:rPr>
                        <a:t>'Interview \</a:t>
                      </a:r>
                      <a:r>
                        <a:rPr lang="en-US" sz="1800" kern="1200" dirty="0" err="1">
                          <a:solidFill>
                            <a:srgbClr val="C00000"/>
                          </a:solidFill>
                          <a:effectLst/>
                          <a:latin typeface="+mn-lt"/>
                          <a:ea typeface="+mn-ea"/>
                          <a:cs typeface="+mn-cs"/>
                        </a:rPr>
                        <a:t>bBit</a:t>
                      </a:r>
                      <a:r>
                        <a:rPr lang="en-US" sz="1800" kern="1200" dirty="0">
                          <a:solidFill>
                            <a:srgbClr val="C00000"/>
                          </a:solidFill>
                          <a:effectLst/>
                          <a:latin typeface="+mn-lt"/>
                          <a:ea typeface="+mn-ea"/>
                          <a:cs typeface="+mn-cs"/>
                        </a:rPr>
                        <a:t>’</a:t>
                      </a:r>
                      <a:r>
                        <a:rPr lang="en-US" sz="1600" dirty="0">
                          <a:solidFill>
                            <a:srgbClr val="C00000"/>
                          </a:solidFill>
                          <a:effectLst/>
                        </a:rPr>
                        <a:t>) </a:t>
                      </a:r>
                      <a:r>
                        <a:rPr lang="en-US" sz="1800" b="0" i="0" kern="1200" dirty="0">
                          <a:solidFill>
                            <a:srgbClr val="C00000"/>
                          </a:solidFill>
                          <a:effectLst/>
                          <a:latin typeface="+mn-lt"/>
                          <a:ea typeface="+mn-ea"/>
                          <a:cs typeface="+mn-cs"/>
                        </a:rPr>
                        <a:t> </a:t>
                      </a:r>
                      <a:r>
                        <a:rPr lang="en-US" sz="1800" b="1" i="0" kern="1200" dirty="0">
                          <a:solidFill>
                            <a:srgbClr val="C00000"/>
                          </a:solidFill>
                          <a:effectLst/>
                          <a:latin typeface="+mn-lt"/>
                          <a:ea typeface="+mn-ea"/>
                          <a:cs typeface="+mn-cs"/>
                        </a:rPr>
                        <a:t>Output:</a:t>
                      </a:r>
                      <a:r>
                        <a:rPr lang="en-US" sz="1800" b="0" i="0" kern="1200" dirty="0">
                          <a:solidFill>
                            <a:srgbClr val="C00000"/>
                          </a:solidFill>
                          <a:effectLst/>
                          <a:latin typeface="+mn-lt"/>
                          <a:ea typeface="+mn-ea"/>
                          <a:cs typeface="+mn-cs"/>
                        </a:rPr>
                        <a:t> </a:t>
                      </a:r>
                      <a:r>
                        <a:rPr lang="en-US" sz="1600" dirty="0" err="1">
                          <a:solidFill>
                            <a:srgbClr val="C00000"/>
                          </a:solidFill>
                          <a:effectLst/>
                        </a:rPr>
                        <a:t>InterviewBit</a:t>
                      </a:r>
                      <a:endParaRPr lang="en-US" sz="1600" dirty="0">
                        <a:solidFill>
                          <a:srgbClr val="C00000"/>
                        </a:solidFill>
                        <a:effectLst/>
                      </a:endParaRPr>
                    </a:p>
                  </a:txBody>
                  <a:tcPr marL="57254" marR="57254" marT="28627" marB="28627" anchor="ctr"/>
                </a:tc>
                <a:extLst>
                  <a:ext uri="{0D108BD9-81ED-4DB2-BD59-A6C34878D82A}">
                    <a16:rowId xmlns:a16="http://schemas.microsoft.com/office/drawing/2014/main" val="3961452564"/>
                  </a:ext>
                </a:extLst>
              </a:tr>
              <a:tr h="532033">
                <a:tc>
                  <a:txBody>
                    <a:bodyPr/>
                    <a:lstStyle/>
                    <a:p>
                      <a:pPr algn="l"/>
                      <a:r>
                        <a:rPr lang="en-US" sz="1800" dirty="0">
                          <a:effectLst/>
                        </a:rPr>
                        <a:t>\</a:t>
                      </a:r>
                      <a:r>
                        <a:rPr lang="en-US" sz="1800" dirty="0" err="1">
                          <a:effectLst/>
                        </a:rPr>
                        <a:t>uxxxxxxx</a:t>
                      </a:r>
                      <a:endParaRPr lang="en-US" sz="1800" dirty="0">
                        <a:effectLst/>
                      </a:endParaRPr>
                    </a:p>
                  </a:txBody>
                  <a:tcPr marL="57254" marR="57254" marT="28627" marB="28627" anchor="ctr"/>
                </a:tc>
                <a:tc>
                  <a:txBody>
                    <a:bodyPr/>
                    <a:lstStyle/>
                    <a:p>
                      <a:pPr algn="l"/>
                      <a:r>
                        <a:rPr lang="en-US" sz="1500" dirty="0">
                          <a:effectLst/>
                        </a:rPr>
                        <a:t>Unicode character with a 32-bit hex value </a:t>
                      </a:r>
                      <a:r>
                        <a:rPr lang="en-US" sz="1600" b="1" i="0" kern="1200" dirty="0">
                          <a:solidFill>
                            <a:srgbClr val="C00000"/>
                          </a:solidFill>
                          <a:effectLst/>
                          <a:latin typeface="+mn-lt"/>
                          <a:ea typeface="+mn-ea"/>
                          <a:cs typeface="+mn-cs"/>
                        </a:rPr>
                        <a:t>Example: </a:t>
                      </a:r>
                      <a:r>
                        <a:rPr lang="en-US" sz="1500" dirty="0">
                          <a:solidFill>
                            <a:srgbClr val="C00000"/>
                          </a:solidFill>
                          <a:effectLst/>
                        </a:rPr>
                        <a:t>('\u00001000’ , </a:t>
                      </a:r>
                      <a:r>
                        <a:rPr lang="en-US" sz="1800" kern="1200" dirty="0">
                          <a:solidFill>
                            <a:srgbClr val="C00000"/>
                          </a:solidFill>
                          <a:effectLst/>
                          <a:latin typeface="+mn-lt"/>
                          <a:ea typeface="+mn-ea"/>
                          <a:cs typeface="+mn-cs"/>
                        </a:rPr>
                        <a:t>'\u1020’</a:t>
                      </a:r>
                      <a:r>
                        <a:rPr lang="en-US" sz="1500" dirty="0">
                          <a:solidFill>
                            <a:srgbClr val="C00000"/>
                          </a:solidFill>
                          <a:effectLst/>
                        </a:rPr>
                        <a:t>) </a:t>
                      </a:r>
                      <a:r>
                        <a:rPr lang="en-US" sz="1600" b="1" i="0" kern="1200" dirty="0">
                          <a:solidFill>
                            <a:srgbClr val="C00000"/>
                          </a:solidFill>
                          <a:effectLst/>
                          <a:latin typeface="+mn-lt"/>
                          <a:ea typeface="+mn-ea"/>
                          <a:cs typeface="+mn-cs"/>
                        </a:rPr>
                        <a:t>Output: </a:t>
                      </a:r>
                      <a:r>
                        <a:rPr lang="en-US" sz="1600" b="0" i="0" kern="1200" dirty="0">
                          <a:solidFill>
                            <a:srgbClr val="C00000"/>
                          </a:solidFill>
                          <a:effectLst/>
                          <a:latin typeface="+mn-lt"/>
                          <a:ea typeface="+mn-ea"/>
                          <a:cs typeface="+mn-cs"/>
                        </a:rPr>
                        <a:t>1000</a:t>
                      </a:r>
                      <a:endParaRPr lang="en-US" sz="1500" b="0" dirty="0">
                        <a:solidFill>
                          <a:srgbClr val="C00000"/>
                        </a:solidFill>
                        <a:effectLst/>
                      </a:endParaRPr>
                    </a:p>
                  </a:txBody>
                  <a:tcPr marL="57254" marR="57254" marT="28627" marB="28627" anchor="ctr"/>
                </a:tc>
                <a:extLst>
                  <a:ext uri="{0D108BD9-81ED-4DB2-BD59-A6C34878D82A}">
                    <a16:rowId xmlns:a16="http://schemas.microsoft.com/office/drawing/2014/main" val="4194700176"/>
                  </a:ext>
                </a:extLst>
              </a:tr>
              <a:tr h="743421">
                <a:tc>
                  <a:txBody>
                    <a:bodyPr/>
                    <a:lstStyle/>
                    <a:p>
                      <a:pPr algn="l"/>
                      <a:r>
                        <a:rPr lang="en-US" sz="1800" dirty="0">
                          <a:effectLst/>
                        </a:rPr>
                        <a:t>\000</a:t>
                      </a:r>
                    </a:p>
                  </a:txBody>
                  <a:tcPr marL="57254" marR="57254" marT="28627" marB="28627" anchor="ctr"/>
                </a:tc>
                <a:tc>
                  <a:txBody>
                    <a:bodyPr/>
                    <a:lstStyle/>
                    <a:p>
                      <a:r>
                        <a:rPr lang="en-US" sz="1500" dirty="0">
                          <a:effectLst/>
                        </a:rPr>
                        <a:t>Character with octal value </a:t>
                      </a:r>
                      <a:r>
                        <a:rPr lang="en-US" sz="1500" dirty="0" err="1">
                          <a:effectLst/>
                        </a:rPr>
                        <a:t>ooo</a:t>
                      </a:r>
                      <a:r>
                        <a:rPr lang="en-US" sz="1500" dirty="0">
                          <a:effectLst/>
                        </a:rPr>
                        <a:t>  </a:t>
                      </a:r>
                      <a:r>
                        <a:rPr lang="en-US" sz="1800" b="1" i="0" kern="1200" dirty="0">
                          <a:solidFill>
                            <a:srgbClr val="C00000"/>
                          </a:solidFill>
                          <a:effectLst/>
                          <a:latin typeface="+mn-lt"/>
                          <a:ea typeface="+mn-ea"/>
                          <a:cs typeface="+mn-cs"/>
                        </a:rPr>
                        <a:t>Example:</a:t>
                      </a:r>
                      <a:r>
                        <a:rPr lang="en-US" sz="1800" b="0" i="0" kern="1200" dirty="0">
                          <a:solidFill>
                            <a:srgbClr val="C00000"/>
                          </a:solidFill>
                          <a:effectLst/>
                          <a:latin typeface="+mn-lt"/>
                          <a:ea typeface="+mn-ea"/>
                          <a:cs typeface="+mn-cs"/>
                        </a:rPr>
                        <a:t> </a:t>
                      </a:r>
                      <a:r>
                        <a:rPr lang="en-US" sz="1800" kern="1200" dirty="0">
                          <a:solidFill>
                            <a:srgbClr val="C00000"/>
                          </a:solidFill>
                          <a:effectLst/>
                          <a:latin typeface="+mn-lt"/>
                          <a:ea typeface="+mn-ea"/>
                          <a:cs typeface="+mn-cs"/>
                        </a:rPr>
                        <a:t>print</a:t>
                      </a:r>
                      <a:r>
                        <a:rPr lang="en-US" sz="1600" dirty="0">
                          <a:solidFill>
                            <a:srgbClr val="C00000"/>
                          </a:solidFill>
                          <a:effectLst/>
                        </a:rPr>
                        <a:t>(</a:t>
                      </a:r>
                      <a:r>
                        <a:rPr lang="en-US" sz="1800" kern="1200" dirty="0">
                          <a:solidFill>
                            <a:srgbClr val="C00000"/>
                          </a:solidFill>
                          <a:effectLst/>
                          <a:latin typeface="+mn-lt"/>
                          <a:ea typeface="+mn-ea"/>
                          <a:cs typeface="+mn-cs"/>
                        </a:rPr>
                        <a:t>"\110\105\114\114\117\040\127\117\122\114\104"</a:t>
                      </a:r>
                      <a:r>
                        <a:rPr lang="en-US" sz="1600" dirty="0">
                          <a:solidFill>
                            <a:srgbClr val="C00000"/>
                          </a:solidFill>
                          <a:effectLst/>
                        </a:rPr>
                        <a:t>) </a:t>
                      </a:r>
                      <a:r>
                        <a:rPr lang="en-US" sz="1800" b="0" i="0" kern="1200" dirty="0">
                          <a:solidFill>
                            <a:srgbClr val="C00000"/>
                          </a:solidFill>
                          <a:effectLst/>
                          <a:latin typeface="+mn-lt"/>
                          <a:ea typeface="+mn-ea"/>
                          <a:cs typeface="+mn-cs"/>
                        </a:rPr>
                        <a:t>                             </a:t>
                      </a:r>
                      <a:r>
                        <a:rPr lang="en-US" sz="1800" b="1" i="0" kern="1200" dirty="0">
                          <a:solidFill>
                            <a:srgbClr val="C00000"/>
                          </a:solidFill>
                          <a:effectLst/>
                          <a:latin typeface="+mn-lt"/>
                          <a:ea typeface="+mn-ea"/>
                          <a:cs typeface="+mn-cs"/>
                        </a:rPr>
                        <a:t>Output:</a:t>
                      </a:r>
                      <a:r>
                        <a:rPr lang="en-US" sz="1800" b="0" i="0" kern="1200" dirty="0">
                          <a:solidFill>
                            <a:srgbClr val="C00000"/>
                          </a:solidFill>
                          <a:effectLst/>
                          <a:latin typeface="+mn-lt"/>
                          <a:ea typeface="+mn-ea"/>
                          <a:cs typeface="+mn-cs"/>
                        </a:rPr>
                        <a:t> </a:t>
                      </a:r>
                      <a:r>
                        <a:rPr lang="en-US" sz="1600" dirty="0">
                          <a:solidFill>
                            <a:srgbClr val="C00000"/>
                          </a:solidFill>
                          <a:effectLst/>
                        </a:rPr>
                        <a:t>Hello World</a:t>
                      </a:r>
                    </a:p>
                  </a:txBody>
                  <a:tcPr marL="57254" marR="57254" marT="28627" marB="28627" anchor="ctr"/>
                </a:tc>
                <a:extLst>
                  <a:ext uri="{0D108BD9-81ED-4DB2-BD59-A6C34878D82A}">
                    <a16:rowId xmlns:a16="http://schemas.microsoft.com/office/drawing/2014/main" val="4069093789"/>
                  </a:ext>
                </a:extLst>
              </a:tr>
              <a:tr h="568169">
                <a:tc>
                  <a:txBody>
                    <a:bodyPr/>
                    <a:lstStyle/>
                    <a:p>
                      <a:pPr algn="l"/>
                      <a:r>
                        <a:rPr lang="en-US" sz="1800" dirty="0">
                          <a:effectLst/>
                        </a:rPr>
                        <a:t>\</a:t>
                      </a:r>
                      <a:r>
                        <a:rPr lang="en-US" sz="1800" dirty="0" err="1">
                          <a:effectLst/>
                        </a:rPr>
                        <a:t>xhh</a:t>
                      </a:r>
                      <a:endParaRPr lang="en-US" sz="1800" dirty="0">
                        <a:effectLst/>
                      </a:endParaRPr>
                    </a:p>
                  </a:txBody>
                  <a:tcPr marL="57254" marR="57254" marT="28627" marB="28627" anchor="ctr"/>
                </a:tc>
                <a:tc>
                  <a:txBody>
                    <a:bodyPr/>
                    <a:lstStyle/>
                    <a:p>
                      <a:pPr algn="l"/>
                      <a:r>
                        <a:rPr lang="en-US" sz="1500" dirty="0">
                          <a:effectLst/>
                        </a:rPr>
                        <a:t>Character with hex value </a:t>
                      </a:r>
                      <a:r>
                        <a:rPr lang="en-US" sz="1500" dirty="0" err="1">
                          <a:effectLst/>
                        </a:rPr>
                        <a:t>hh</a:t>
                      </a:r>
                      <a:endParaRPr lang="en-US" sz="1500" dirty="0">
                        <a:effectLst/>
                      </a:endParaRPr>
                    </a:p>
                    <a:p>
                      <a:r>
                        <a:rPr lang="en-US" sz="1800" b="1" i="0" kern="1200" dirty="0">
                          <a:solidFill>
                            <a:srgbClr val="C00000"/>
                          </a:solidFill>
                          <a:effectLst/>
                          <a:latin typeface="+mn-lt"/>
                          <a:ea typeface="+mn-ea"/>
                          <a:cs typeface="+mn-cs"/>
                        </a:rPr>
                        <a:t>                 Example:</a:t>
                      </a:r>
                      <a:r>
                        <a:rPr lang="en-US" sz="1800" b="0" i="0" kern="1200" dirty="0">
                          <a:solidFill>
                            <a:srgbClr val="C00000"/>
                          </a:solidFill>
                          <a:effectLst/>
                          <a:latin typeface="+mn-lt"/>
                          <a:ea typeface="+mn-ea"/>
                          <a:cs typeface="+mn-cs"/>
                        </a:rPr>
                        <a:t> </a:t>
                      </a:r>
                      <a:r>
                        <a:rPr lang="en-US" sz="1800" kern="1200" dirty="0">
                          <a:solidFill>
                            <a:srgbClr val="C00000"/>
                          </a:solidFill>
                          <a:effectLst/>
                          <a:latin typeface="+mn-lt"/>
                          <a:ea typeface="+mn-ea"/>
                          <a:cs typeface="+mn-cs"/>
                        </a:rPr>
                        <a:t>print</a:t>
                      </a:r>
                      <a:r>
                        <a:rPr lang="en-US" sz="1600" dirty="0">
                          <a:solidFill>
                            <a:srgbClr val="C00000"/>
                          </a:solidFill>
                          <a:effectLst/>
                        </a:rPr>
                        <a:t>(</a:t>
                      </a:r>
                      <a:r>
                        <a:rPr lang="en-US" sz="1800" kern="1200" dirty="0">
                          <a:solidFill>
                            <a:srgbClr val="C00000"/>
                          </a:solidFill>
                          <a:effectLst/>
                          <a:latin typeface="+mn-lt"/>
                          <a:ea typeface="+mn-ea"/>
                          <a:cs typeface="+mn-cs"/>
                        </a:rPr>
                        <a:t>"\x48\x45\x4C\x4C\x4F\x20\x57\x4F\x52\x4C\x44"</a:t>
                      </a:r>
                      <a:r>
                        <a:rPr lang="en-US" sz="1600" dirty="0">
                          <a:solidFill>
                            <a:srgbClr val="C00000"/>
                          </a:solidFill>
                          <a:effectLst/>
                        </a:rPr>
                        <a:t>) </a:t>
                      </a:r>
                      <a:r>
                        <a:rPr lang="en-US" sz="1800" b="0" i="0" kern="1200" dirty="0">
                          <a:solidFill>
                            <a:srgbClr val="C00000"/>
                          </a:solidFill>
                          <a:effectLst/>
                          <a:latin typeface="+mn-lt"/>
                          <a:ea typeface="+mn-ea"/>
                          <a:cs typeface="+mn-cs"/>
                        </a:rPr>
                        <a:t> </a:t>
                      </a:r>
                    </a:p>
                    <a:p>
                      <a:r>
                        <a:rPr lang="en-US" sz="1800" b="0" i="0" kern="1200" dirty="0">
                          <a:solidFill>
                            <a:srgbClr val="C00000"/>
                          </a:solidFill>
                          <a:effectLst/>
                          <a:latin typeface="+mn-lt"/>
                          <a:ea typeface="+mn-ea"/>
                          <a:cs typeface="+mn-cs"/>
                        </a:rPr>
                        <a:t>                </a:t>
                      </a:r>
                      <a:r>
                        <a:rPr lang="en-US" sz="1800" b="1" i="0" kern="1200" dirty="0">
                          <a:solidFill>
                            <a:srgbClr val="C00000"/>
                          </a:solidFill>
                          <a:effectLst/>
                          <a:latin typeface="+mn-lt"/>
                          <a:ea typeface="+mn-ea"/>
                          <a:cs typeface="+mn-cs"/>
                        </a:rPr>
                        <a:t>Output:</a:t>
                      </a:r>
                      <a:r>
                        <a:rPr lang="en-US" sz="1800" b="0" i="0" kern="1200" dirty="0">
                          <a:solidFill>
                            <a:srgbClr val="C00000"/>
                          </a:solidFill>
                          <a:effectLst/>
                          <a:latin typeface="+mn-lt"/>
                          <a:ea typeface="+mn-ea"/>
                          <a:cs typeface="+mn-cs"/>
                        </a:rPr>
                        <a:t> </a:t>
                      </a:r>
                      <a:r>
                        <a:rPr lang="en-US" sz="1600" dirty="0">
                          <a:solidFill>
                            <a:srgbClr val="C00000"/>
                          </a:solidFill>
                          <a:effectLst/>
                        </a:rPr>
                        <a:t>Hello World</a:t>
                      </a:r>
                    </a:p>
                  </a:txBody>
                  <a:tcPr marL="57254" marR="57254" marT="28627" marB="28627" anchor="ctr"/>
                </a:tc>
                <a:extLst>
                  <a:ext uri="{0D108BD9-81ED-4DB2-BD59-A6C34878D82A}">
                    <a16:rowId xmlns:a16="http://schemas.microsoft.com/office/drawing/2014/main" val="2681956075"/>
                  </a:ext>
                </a:extLst>
              </a:tr>
            </a:tbl>
          </a:graphicData>
        </a:graphic>
      </p:graphicFrame>
      <p:sp>
        <p:nvSpPr>
          <p:cNvPr id="9" name="TextBox 8">
            <a:extLst>
              <a:ext uri="{FF2B5EF4-FFF2-40B4-BE49-F238E27FC236}">
                <a16:creationId xmlns:a16="http://schemas.microsoft.com/office/drawing/2014/main" id="{78F81867-96B4-3604-00DF-FB3EF152A411}"/>
              </a:ext>
            </a:extLst>
          </p:cNvPr>
          <p:cNvSpPr txBox="1"/>
          <p:nvPr/>
        </p:nvSpPr>
        <p:spPr>
          <a:xfrm>
            <a:off x="1365080" y="63124"/>
            <a:ext cx="6094520" cy="461665"/>
          </a:xfrm>
          <a:prstGeom prst="rect">
            <a:avLst/>
          </a:prstGeom>
          <a:noFill/>
        </p:spPr>
        <p:txBody>
          <a:bodyPr wrap="square">
            <a:spAutoFit/>
          </a:bodyPr>
          <a:lstStyle/>
          <a:p>
            <a:pPr algn="l"/>
            <a:r>
              <a:rPr lang="en-US" sz="2400" b="1" i="0" dirty="0">
                <a:effectLst/>
                <a:latin typeface="__Source_Sans_Pro_fea366"/>
              </a:rPr>
              <a:t>List of Escape Sequence Available in Python</a:t>
            </a:r>
          </a:p>
        </p:txBody>
      </p:sp>
    </p:spTree>
    <p:extLst>
      <p:ext uri="{BB962C8B-B14F-4D97-AF65-F5344CB8AC3E}">
        <p14:creationId xmlns:p14="http://schemas.microsoft.com/office/powerpoint/2010/main" val="242371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5FEC-03E1-4BF7-2345-12CD3AA154CD}"/>
              </a:ext>
            </a:extLst>
          </p:cNvPr>
          <p:cNvSpPr>
            <a:spLocks noGrp="1"/>
          </p:cNvSpPr>
          <p:nvPr>
            <p:ph type="title"/>
          </p:nvPr>
        </p:nvSpPr>
        <p:spPr/>
        <p:txBody>
          <a:bodyPr/>
          <a:lstStyle/>
          <a:p>
            <a:r>
              <a:rPr lang="en-US" b="1" i="0" dirty="0">
                <a:solidFill>
                  <a:srgbClr val="0F0F0F"/>
                </a:solidFill>
                <a:effectLst/>
                <a:latin typeface="YouTube Sans"/>
              </a:rPr>
              <a:t> Concatenation</a:t>
            </a:r>
            <a:br>
              <a:rPr lang="en-US" b="1" i="0" dirty="0">
                <a:solidFill>
                  <a:srgbClr val="0F0F0F"/>
                </a:solidFill>
                <a:effectLst/>
                <a:latin typeface="YouTube Sans"/>
              </a:rPr>
            </a:br>
            <a:endParaRPr lang="en-US" dirty="0"/>
          </a:p>
        </p:txBody>
      </p:sp>
      <p:pic>
        <p:nvPicPr>
          <p:cNvPr id="8" name="Content Placeholder 7">
            <a:extLst>
              <a:ext uri="{FF2B5EF4-FFF2-40B4-BE49-F238E27FC236}">
                <a16:creationId xmlns:a16="http://schemas.microsoft.com/office/drawing/2014/main" id="{B1AA9C47-22BC-EE51-46AA-BA838529F3BD}"/>
              </a:ext>
            </a:extLst>
          </p:cNvPr>
          <p:cNvPicPr>
            <a:picLocks noGrp="1" noChangeAspect="1"/>
          </p:cNvPicPr>
          <p:nvPr>
            <p:ph idx="1"/>
          </p:nvPr>
        </p:nvPicPr>
        <p:blipFill>
          <a:blip r:embed="rId2"/>
          <a:stretch>
            <a:fillRect/>
          </a:stretch>
        </p:blipFill>
        <p:spPr>
          <a:xfrm>
            <a:off x="381000" y="4665193"/>
            <a:ext cx="5943600" cy="1435654"/>
          </a:xfrm>
        </p:spPr>
      </p:pic>
      <p:sp>
        <p:nvSpPr>
          <p:cNvPr id="4" name="Date Placeholder 3">
            <a:extLst>
              <a:ext uri="{FF2B5EF4-FFF2-40B4-BE49-F238E27FC236}">
                <a16:creationId xmlns:a16="http://schemas.microsoft.com/office/drawing/2014/main" id="{ACD698C1-CD95-C177-49B4-B3CAE222F724}"/>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2D728624-C936-D3FB-938E-8AFD51A357A3}"/>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447C643A-4144-C454-7DF1-00C76F0A10D3}"/>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9" name="Rectangle 1">
            <a:extLst>
              <a:ext uri="{FF2B5EF4-FFF2-40B4-BE49-F238E27FC236}">
                <a16:creationId xmlns:a16="http://schemas.microsoft.com/office/drawing/2014/main" id="{32B181D8-6F81-25BE-ED80-197CAC4F82E6}"/>
              </a:ext>
            </a:extLst>
          </p:cNvPr>
          <p:cNvSpPr>
            <a:spLocks noChangeArrowheads="1"/>
          </p:cNvSpPr>
          <p:nvPr/>
        </p:nvSpPr>
        <p:spPr bwMode="auto">
          <a:xfrm>
            <a:off x="85725" y="910981"/>
            <a:ext cx="7867650" cy="11339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highlight>
                  <a:srgbClr val="FFFF00"/>
                </a:highlight>
                <a:latin typeface="Times New Roman" panose="02020603050405020304" pitchFamily="18" charset="0"/>
                <a:cs typeface="Times New Roman" panose="02020603050405020304" pitchFamily="18" charset="0"/>
              </a:rPr>
              <a:t>String concatenation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means add strings together.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character to add a variable to another variable.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B5BBB13-B785-46BD-1E64-692004951152}"/>
              </a:ext>
            </a:extLst>
          </p:cNvPr>
          <p:cNvPicPr>
            <a:picLocks noChangeAspect="1"/>
          </p:cNvPicPr>
          <p:nvPr/>
        </p:nvPicPr>
        <p:blipFill>
          <a:blip r:embed="rId3"/>
          <a:stretch>
            <a:fillRect/>
          </a:stretch>
        </p:blipFill>
        <p:spPr>
          <a:xfrm>
            <a:off x="672211" y="2315781"/>
            <a:ext cx="5619750" cy="1209675"/>
          </a:xfrm>
          <a:prstGeom prst="rect">
            <a:avLst/>
          </a:prstGeom>
        </p:spPr>
      </p:pic>
      <p:sp>
        <p:nvSpPr>
          <p:cNvPr id="13" name="TextBox 12">
            <a:extLst>
              <a:ext uri="{FF2B5EF4-FFF2-40B4-BE49-F238E27FC236}">
                <a16:creationId xmlns:a16="http://schemas.microsoft.com/office/drawing/2014/main" id="{8D91CA08-6824-6505-8413-18306B8906DA}"/>
              </a:ext>
            </a:extLst>
          </p:cNvPr>
          <p:cNvSpPr txBox="1"/>
          <p:nvPr/>
        </p:nvSpPr>
        <p:spPr>
          <a:xfrm>
            <a:off x="507415" y="3917368"/>
            <a:ext cx="6094520" cy="369332"/>
          </a:xfrm>
          <a:prstGeom prst="rect">
            <a:avLst/>
          </a:prstGeom>
          <a:noFill/>
        </p:spPr>
        <p:txBody>
          <a:bodyPr wrap="square">
            <a:spAutoFit/>
          </a:bodyPr>
          <a:lstStyle/>
          <a:p>
            <a:r>
              <a:rPr lang="en-US" dirty="0"/>
              <a:t>Note: for put space between words</a:t>
            </a:r>
          </a:p>
        </p:txBody>
      </p:sp>
      <p:pic>
        <p:nvPicPr>
          <p:cNvPr id="19" name="Picture 18">
            <a:extLst>
              <a:ext uri="{FF2B5EF4-FFF2-40B4-BE49-F238E27FC236}">
                <a16:creationId xmlns:a16="http://schemas.microsoft.com/office/drawing/2014/main" id="{17DAD001-4CB3-E394-4024-8B8D6EAD5A4A}"/>
              </a:ext>
            </a:extLst>
          </p:cNvPr>
          <p:cNvPicPr>
            <a:picLocks noChangeAspect="1"/>
          </p:cNvPicPr>
          <p:nvPr/>
        </p:nvPicPr>
        <p:blipFill>
          <a:blip r:embed="rId4"/>
          <a:stretch>
            <a:fillRect/>
          </a:stretch>
        </p:blipFill>
        <p:spPr>
          <a:xfrm>
            <a:off x="7918971" y="2185575"/>
            <a:ext cx="3095625" cy="914400"/>
          </a:xfrm>
          <a:prstGeom prst="rect">
            <a:avLst/>
          </a:prstGeom>
        </p:spPr>
      </p:pic>
      <p:pic>
        <p:nvPicPr>
          <p:cNvPr id="21" name="Picture 20">
            <a:extLst>
              <a:ext uri="{FF2B5EF4-FFF2-40B4-BE49-F238E27FC236}">
                <a16:creationId xmlns:a16="http://schemas.microsoft.com/office/drawing/2014/main" id="{FC6D83C4-D3D0-CD8B-6F57-B717A5551ABB}"/>
              </a:ext>
            </a:extLst>
          </p:cNvPr>
          <p:cNvPicPr>
            <a:picLocks noChangeAspect="1"/>
          </p:cNvPicPr>
          <p:nvPr/>
        </p:nvPicPr>
        <p:blipFill>
          <a:blip r:embed="rId5"/>
          <a:stretch>
            <a:fillRect/>
          </a:stretch>
        </p:blipFill>
        <p:spPr>
          <a:xfrm>
            <a:off x="7080770" y="3985212"/>
            <a:ext cx="4772025" cy="742950"/>
          </a:xfrm>
          <a:prstGeom prst="rect">
            <a:avLst/>
          </a:prstGeom>
        </p:spPr>
      </p:pic>
      <p:sp>
        <p:nvSpPr>
          <p:cNvPr id="22" name="Arrow: Down 21">
            <a:extLst>
              <a:ext uri="{FF2B5EF4-FFF2-40B4-BE49-F238E27FC236}">
                <a16:creationId xmlns:a16="http://schemas.microsoft.com/office/drawing/2014/main" id="{1D23A23E-AF6D-A102-5C08-F76B9AF9A30D}"/>
              </a:ext>
            </a:extLst>
          </p:cNvPr>
          <p:cNvSpPr/>
          <p:nvPr/>
        </p:nvSpPr>
        <p:spPr>
          <a:xfrm>
            <a:off x="9086294" y="3265747"/>
            <a:ext cx="257453" cy="6767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470E7C-BA90-B524-0EB8-B492C9158010}"/>
              </a:ext>
            </a:extLst>
          </p:cNvPr>
          <p:cNvSpPr/>
          <p:nvPr/>
        </p:nvSpPr>
        <p:spPr>
          <a:xfrm>
            <a:off x="8868792" y="2743200"/>
            <a:ext cx="692458" cy="49740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9AC7E34-F6DC-BCD4-C7B1-5FDE4803E98C}"/>
              </a:ext>
            </a:extLst>
          </p:cNvPr>
          <p:cNvSpPr txBox="1"/>
          <p:nvPr/>
        </p:nvSpPr>
        <p:spPr>
          <a:xfrm>
            <a:off x="0" y="1953809"/>
            <a:ext cx="1287262" cy="369332"/>
          </a:xfrm>
          <a:prstGeom prst="rect">
            <a:avLst/>
          </a:prstGeom>
          <a:noFill/>
        </p:spPr>
        <p:txBody>
          <a:bodyPr wrap="square" rtlCol="0">
            <a:spAutoFit/>
          </a:bodyPr>
          <a:lstStyle/>
          <a:p>
            <a:r>
              <a:rPr lang="en-US" dirty="0"/>
              <a:t>Example 1: </a:t>
            </a:r>
          </a:p>
        </p:txBody>
      </p:sp>
      <p:sp>
        <p:nvSpPr>
          <p:cNvPr id="25" name="TextBox 24">
            <a:extLst>
              <a:ext uri="{FF2B5EF4-FFF2-40B4-BE49-F238E27FC236}">
                <a16:creationId xmlns:a16="http://schemas.microsoft.com/office/drawing/2014/main" id="{9002F364-AE22-98DF-B618-A16C8A1FDF1E}"/>
              </a:ext>
            </a:extLst>
          </p:cNvPr>
          <p:cNvSpPr txBox="1"/>
          <p:nvPr/>
        </p:nvSpPr>
        <p:spPr>
          <a:xfrm>
            <a:off x="28580" y="4295861"/>
            <a:ext cx="1287262" cy="369332"/>
          </a:xfrm>
          <a:prstGeom prst="rect">
            <a:avLst/>
          </a:prstGeom>
          <a:noFill/>
        </p:spPr>
        <p:txBody>
          <a:bodyPr wrap="square" rtlCol="0">
            <a:spAutoFit/>
          </a:bodyPr>
          <a:lstStyle/>
          <a:p>
            <a:r>
              <a:rPr lang="en-US" dirty="0"/>
              <a:t>Example 2: </a:t>
            </a:r>
          </a:p>
        </p:txBody>
      </p:sp>
      <p:sp>
        <p:nvSpPr>
          <p:cNvPr id="26" name="TextBox 25">
            <a:extLst>
              <a:ext uri="{FF2B5EF4-FFF2-40B4-BE49-F238E27FC236}">
                <a16:creationId xmlns:a16="http://schemas.microsoft.com/office/drawing/2014/main" id="{58B49498-27B0-4B7C-5344-61D468578792}"/>
              </a:ext>
            </a:extLst>
          </p:cNvPr>
          <p:cNvSpPr txBox="1"/>
          <p:nvPr/>
        </p:nvSpPr>
        <p:spPr>
          <a:xfrm>
            <a:off x="7701794" y="1816243"/>
            <a:ext cx="1287262" cy="369332"/>
          </a:xfrm>
          <a:prstGeom prst="rect">
            <a:avLst/>
          </a:prstGeom>
          <a:noFill/>
        </p:spPr>
        <p:txBody>
          <a:bodyPr wrap="square" rtlCol="0">
            <a:spAutoFit/>
          </a:bodyPr>
          <a:lstStyle/>
          <a:p>
            <a:r>
              <a:rPr lang="en-US" dirty="0"/>
              <a:t>Example 3: </a:t>
            </a:r>
          </a:p>
        </p:txBody>
      </p: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563EF491-3775-FC8F-EBB6-D7647E3D0524}"/>
                  </a:ext>
                </a:extLst>
              </p14:cNvPr>
              <p14:cNvContentPartPr/>
              <p14:nvPr/>
            </p14:nvContentPartPr>
            <p14:xfrm>
              <a:off x="8912793" y="2876068"/>
              <a:ext cx="577440" cy="99720"/>
            </p14:xfrm>
          </p:contentPart>
        </mc:Choice>
        <mc:Fallback>
          <p:pic>
            <p:nvPicPr>
              <p:cNvPr id="3" name="Ink 2">
                <a:extLst>
                  <a:ext uri="{FF2B5EF4-FFF2-40B4-BE49-F238E27FC236}">
                    <a16:creationId xmlns:a16="http://schemas.microsoft.com/office/drawing/2014/main" id="{563EF491-3775-FC8F-EBB6-D7647E3D0524}"/>
                  </a:ext>
                </a:extLst>
              </p:cNvPr>
              <p:cNvPicPr/>
              <p:nvPr/>
            </p:nvPicPr>
            <p:blipFill>
              <a:blip r:embed="rId7"/>
              <a:stretch>
                <a:fillRect/>
              </a:stretch>
            </p:blipFill>
            <p:spPr>
              <a:xfrm>
                <a:off x="8858793" y="2768068"/>
                <a:ext cx="68508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267F830B-1289-B4E8-184C-DD5AE833D842}"/>
                  </a:ext>
                </a:extLst>
              </p14:cNvPr>
              <p14:cNvContentPartPr/>
              <p14:nvPr/>
            </p14:nvContentPartPr>
            <p14:xfrm>
              <a:off x="11185473" y="4349908"/>
              <a:ext cx="350280" cy="360"/>
            </p14:xfrm>
          </p:contentPart>
        </mc:Choice>
        <mc:Fallback>
          <p:pic>
            <p:nvPicPr>
              <p:cNvPr id="7" name="Ink 6">
                <a:extLst>
                  <a:ext uri="{FF2B5EF4-FFF2-40B4-BE49-F238E27FC236}">
                    <a16:creationId xmlns:a16="http://schemas.microsoft.com/office/drawing/2014/main" id="{267F830B-1289-B4E8-184C-DD5AE833D842}"/>
                  </a:ext>
                </a:extLst>
              </p:cNvPr>
              <p:cNvPicPr/>
              <p:nvPr/>
            </p:nvPicPr>
            <p:blipFill>
              <a:blip r:embed="rId9"/>
              <a:stretch>
                <a:fillRect/>
              </a:stretch>
            </p:blipFill>
            <p:spPr>
              <a:xfrm>
                <a:off x="11131833" y="4241908"/>
                <a:ext cx="457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62AAA065-FEB8-3E8A-F7E2-EC4BF52BA1C0}"/>
                  </a:ext>
                </a:extLst>
              </p14:cNvPr>
              <p14:cNvContentPartPr/>
              <p14:nvPr/>
            </p14:nvContentPartPr>
            <p14:xfrm>
              <a:off x="11534673" y="4278628"/>
              <a:ext cx="272880" cy="53280"/>
            </p14:xfrm>
          </p:contentPart>
        </mc:Choice>
        <mc:Fallback>
          <p:pic>
            <p:nvPicPr>
              <p:cNvPr id="10" name="Ink 9">
                <a:extLst>
                  <a:ext uri="{FF2B5EF4-FFF2-40B4-BE49-F238E27FC236}">
                    <a16:creationId xmlns:a16="http://schemas.microsoft.com/office/drawing/2014/main" id="{62AAA065-FEB8-3E8A-F7E2-EC4BF52BA1C0}"/>
                  </a:ext>
                </a:extLst>
              </p:cNvPr>
              <p:cNvPicPr/>
              <p:nvPr/>
            </p:nvPicPr>
            <p:blipFill>
              <a:blip r:embed="rId11"/>
              <a:stretch>
                <a:fillRect/>
              </a:stretch>
            </p:blipFill>
            <p:spPr>
              <a:xfrm>
                <a:off x="11481033" y="4170628"/>
                <a:ext cx="380520" cy="268920"/>
              </a:xfrm>
              <a:prstGeom prst="rect">
                <a:avLst/>
              </a:prstGeom>
            </p:spPr>
          </p:pic>
        </mc:Fallback>
      </mc:AlternateContent>
    </p:spTree>
    <p:extLst>
      <p:ext uri="{BB962C8B-B14F-4D97-AF65-F5344CB8AC3E}">
        <p14:creationId xmlns:p14="http://schemas.microsoft.com/office/powerpoint/2010/main" val="241523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5E74-316A-96D5-BF1C-3E90E329F47A}"/>
              </a:ext>
            </a:extLst>
          </p:cNvPr>
          <p:cNvSpPr>
            <a:spLocks noGrp="1"/>
          </p:cNvSpPr>
          <p:nvPr>
            <p:ph type="title"/>
          </p:nvPr>
        </p:nvSpPr>
        <p:spPr>
          <a:xfrm>
            <a:off x="1016571" y="213064"/>
            <a:ext cx="9779183" cy="587978"/>
          </a:xfrm>
        </p:spPr>
        <p:txBody>
          <a:bodyPr/>
          <a:lstStyle/>
          <a:p>
            <a:r>
              <a:rPr lang="en-US" b="1" i="0" dirty="0">
                <a:solidFill>
                  <a:srgbClr val="0F0F0F"/>
                </a:solidFill>
                <a:effectLst/>
                <a:latin typeface="YouTube Sans"/>
              </a:rPr>
              <a:t>Concatenation</a:t>
            </a:r>
            <a:endParaRPr lang="en-US" dirty="0"/>
          </a:p>
        </p:txBody>
      </p:sp>
      <p:sp>
        <p:nvSpPr>
          <p:cNvPr id="4" name="Date Placeholder 3">
            <a:extLst>
              <a:ext uri="{FF2B5EF4-FFF2-40B4-BE49-F238E27FC236}">
                <a16:creationId xmlns:a16="http://schemas.microsoft.com/office/drawing/2014/main" id="{E8AF14EE-65C2-4DC7-B689-790C955ACB5D}"/>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A8354CFF-38B4-9C00-91FE-FF89F458C966}"/>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1B04B245-4156-518B-D334-00B1125BAEAA}"/>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8" name="Picture 7">
            <a:extLst>
              <a:ext uri="{FF2B5EF4-FFF2-40B4-BE49-F238E27FC236}">
                <a16:creationId xmlns:a16="http://schemas.microsoft.com/office/drawing/2014/main" id="{F6561B47-30C3-1796-C7F3-F3783762F8D0}"/>
              </a:ext>
            </a:extLst>
          </p:cNvPr>
          <p:cNvPicPr>
            <a:picLocks noChangeAspect="1"/>
          </p:cNvPicPr>
          <p:nvPr/>
        </p:nvPicPr>
        <p:blipFill>
          <a:blip r:embed="rId2"/>
          <a:stretch>
            <a:fillRect/>
          </a:stretch>
        </p:blipFill>
        <p:spPr>
          <a:xfrm>
            <a:off x="632256" y="1063390"/>
            <a:ext cx="4819650" cy="2515306"/>
          </a:xfrm>
          <a:prstGeom prst="rect">
            <a:avLst/>
          </a:prstGeom>
        </p:spPr>
      </p:pic>
      <p:sp>
        <p:nvSpPr>
          <p:cNvPr id="9" name="TextBox 8">
            <a:extLst>
              <a:ext uri="{FF2B5EF4-FFF2-40B4-BE49-F238E27FC236}">
                <a16:creationId xmlns:a16="http://schemas.microsoft.com/office/drawing/2014/main" id="{AF047CBA-BC57-22DD-5E44-AA53419AC78C}"/>
              </a:ext>
            </a:extLst>
          </p:cNvPr>
          <p:cNvSpPr txBox="1"/>
          <p:nvPr/>
        </p:nvSpPr>
        <p:spPr>
          <a:xfrm>
            <a:off x="192812" y="3656378"/>
            <a:ext cx="1287262" cy="369332"/>
          </a:xfrm>
          <a:prstGeom prst="rect">
            <a:avLst/>
          </a:prstGeom>
          <a:noFill/>
        </p:spPr>
        <p:txBody>
          <a:bodyPr wrap="square" rtlCol="0">
            <a:spAutoFit/>
          </a:bodyPr>
          <a:lstStyle/>
          <a:p>
            <a:r>
              <a:rPr lang="en-US" dirty="0"/>
              <a:t>Example 5: </a:t>
            </a:r>
          </a:p>
        </p:txBody>
      </p:sp>
      <p:pic>
        <p:nvPicPr>
          <p:cNvPr id="11" name="Picture 10">
            <a:extLst>
              <a:ext uri="{FF2B5EF4-FFF2-40B4-BE49-F238E27FC236}">
                <a16:creationId xmlns:a16="http://schemas.microsoft.com/office/drawing/2014/main" id="{12B3F0E4-B07A-9AB1-138B-BCFE4DFA2EFE}"/>
              </a:ext>
            </a:extLst>
          </p:cNvPr>
          <p:cNvPicPr>
            <a:picLocks noChangeAspect="1"/>
          </p:cNvPicPr>
          <p:nvPr/>
        </p:nvPicPr>
        <p:blipFill>
          <a:blip r:embed="rId3"/>
          <a:stretch>
            <a:fillRect/>
          </a:stretch>
        </p:blipFill>
        <p:spPr>
          <a:xfrm>
            <a:off x="381000" y="4103392"/>
            <a:ext cx="7820025" cy="2114550"/>
          </a:xfrm>
          <a:prstGeom prst="rect">
            <a:avLst/>
          </a:prstGeom>
        </p:spPr>
      </p:pic>
      <p:sp>
        <p:nvSpPr>
          <p:cNvPr id="12" name="TextBox 11">
            <a:extLst>
              <a:ext uri="{FF2B5EF4-FFF2-40B4-BE49-F238E27FC236}">
                <a16:creationId xmlns:a16="http://schemas.microsoft.com/office/drawing/2014/main" id="{4B9F12F6-E1AA-C7E5-49A8-4CD005BBAD59}"/>
              </a:ext>
            </a:extLst>
          </p:cNvPr>
          <p:cNvSpPr txBox="1"/>
          <p:nvPr/>
        </p:nvSpPr>
        <p:spPr>
          <a:xfrm>
            <a:off x="502791" y="683769"/>
            <a:ext cx="1287262" cy="369332"/>
          </a:xfrm>
          <a:prstGeom prst="rect">
            <a:avLst/>
          </a:prstGeom>
          <a:noFill/>
        </p:spPr>
        <p:txBody>
          <a:bodyPr wrap="square" rtlCol="0">
            <a:spAutoFit/>
          </a:bodyPr>
          <a:lstStyle/>
          <a:p>
            <a:r>
              <a:rPr lang="en-US" dirty="0"/>
              <a:t>Example 4: </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A885970-BECD-48AF-375D-2B555D0D6007}"/>
                  </a:ext>
                </a:extLst>
              </p14:cNvPr>
              <p14:cNvContentPartPr/>
              <p14:nvPr/>
            </p14:nvContentPartPr>
            <p14:xfrm>
              <a:off x="63633" y="3763828"/>
              <a:ext cx="1898640" cy="284400"/>
            </p14:xfrm>
          </p:contentPart>
        </mc:Choice>
        <mc:Fallback>
          <p:pic>
            <p:nvPicPr>
              <p:cNvPr id="3" name="Ink 2">
                <a:extLst>
                  <a:ext uri="{FF2B5EF4-FFF2-40B4-BE49-F238E27FC236}">
                    <a16:creationId xmlns:a16="http://schemas.microsoft.com/office/drawing/2014/main" id="{2A885970-BECD-48AF-375D-2B555D0D6007}"/>
                  </a:ext>
                </a:extLst>
              </p:cNvPr>
              <p:cNvPicPr/>
              <p:nvPr/>
            </p:nvPicPr>
            <p:blipFill>
              <a:blip r:embed="rId5"/>
              <a:stretch>
                <a:fillRect/>
              </a:stretch>
            </p:blipFill>
            <p:spPr>
              <a:xfrm>
                <a:off x="9633" y="3655828"/>
                <a:ext cx="200628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1080F814-9A9C-ADDA-B722-B56981FACED4}"/>
                  </a:ext>
                </a:extLst>
              </p14:cNvPr>
              <p14:cNvContentPartPr/>
              <p14:nvPr/>
            </p14:nvContentPartPr>
            <p14:xfrm>
              <a:off x="1659873" y="5839948"/>
              <a:ext cx="4354920" cy="144000"/>
            </p14:xfrm>
          </p:contentPart>
        </mc:Choice>
        <mc:Fallback>
          <p:pic>
            <p:nvPicPr>
              <p:cNvPr id="7" name="Ink 6">
                <a:extLst>
                  <a:ext uri="{FF2B5EF4-FFF2-40B4-BE49-F238E27FC236}">
                    <a16:creationId xmlns:a16="http://schemas.microsoft.com/office/drawing/2014/main" id="{1080F814-9A9C-ADDA-B722-B56981FACED4}"/>
                  </a:ext>
                </a:extLst>
              </p:cNvPr>
              <p:cNvPicPr/>
              <p:nvPr/>
            </p:nvPicPr>
            <p:blipFill>
              <a:blip r:embed="rId7"/>
              <a:stretch>
                <a:fillRect/>
              </a:stretch>
            </p:blipFill>
            <p:spPr>
              <a:xfrm>
                <a:off x="1605873" y="5731948"/>
                <a:ext cx="4462560" cy="359640"/>
              </a:xfrm>
              <a:prstGeom prst="rect">
                <a:avLst/>
              </a:prstGeom>
            </p:spPr>
          </p:pic>
        </mc:Fallback>
      </mc:AlternateContent>
    </p:spTree>
    <p:extLst>
      <p:ext uri="{BB962C8B-B14F-4D97-AF65-F5344CB8AC3E}">
        <p14:creationId xmlns:p14="http://schemas.microsoft.com/office/powerpoint/2010/main" val="290233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D863-ED33-CF89-7830-B0AFF353E993}"/>
              </a:ext>
            </a:extLst>
          </p:cNvPr>
          <p:cNvSpPr>
            <a:spLocks noGrp="1"/>
          </p:cNvSpPr>
          <p:nvPr>
            <p:ph type="title"/>
          </p:nvPr>
        </p:nvSpPr>
        <p:spPr>
          <a:xfrm>
            <a:off x="1025450" y="43338"/>
            <a:ext cx="6405160" cy="660402"/>
          </a:xfrm>
        </p:spPr>
        <p:txBody>
          <a:bodyPr/>
          <a:lstStyle/>
          <a:p>
            <a:r>
              <a:rPr lang="en-US" sz="4000" dirty="0">
                <a:latin typeface="Times New Roman" panose="02020603050405020304" pitchFamily="18" charset="0"/>
                <a:cs typeface="Times New Roman" panose="02020603050405020304" pitchFamily="18" charset="0"/>
              </a:rPr>
              <a:t>String </a:t>
            </a:r>
          </a:p>
        </p:txBody>
      </p:sp>
      <p:pic>
        <p:nvPicPr>
          <p:cNvPr id="8" name="Content Placeholder 7">
            <a:extLst>
              <a:ext uri="{FF2B5EF4-FFF2-40B4-BE49-F238E27FC236}">
                <a16:creationId xmlns:a16="http://schemas.microsoft.com/office/drawing/2014/main" id="{47D9BD67-B5DF-FD19-FDBA-5E17F971E33F}"/>
              </a:ext>
            </a:extLst>
          </p:cNvPr>
          <p:cNvPicPr>
            <a:picLocks noGrp="1" noChangeAspect="1"/>
          </p:cNvPicPr>
          <p:nvPr>
            <p:ph idx="1"/>
          </p:nvPr>
        </p:nvPicPr>
        <p:blipFill>
          <a:blip r:embed="rId2"/>
          <a:stretch>
            <a:fillRect/>
          </a:stretch>
        </p:blipFill>
        <p:spPr>
          <a:xfrm>
            <a:off x="939633" y="872601"/>
            <a:ext cx="5486400" cy="2952750"/>
          </a:xfrm>
        </p:spPr>
      </p:pic>
      <p:sp>
        <p:nvSpPr>
          <p:cNvPr id="4" name="Date Placeholder 3">
            <a:extLst>
              <a:ext uri="{FF2B5EF4-FFF2-40B4-BE49-F238E27FC236}">
                <a16:creationId xmlns:a16="http://schemas.microsoft.com/office/drawing/2014/main" id="{8B685C51-EFDE-DECE-46BE-FDDBC7832E7E}"/>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119BC320-A9D5-E2EE-3DCC-470B0D144511}"/>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4C4DAF32-1182-16A2-4783-9FF8C4E1E07E}"/>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10" name="Picture 9">
            <a:extLst>
              <a:ext uri="{FF2B5EF4-FFF2-40B4-BE49-F238E27FC236}">
                <a16:creationId xmlns:a16="http://schemas.microsoft.com/office/drawing/2014/main" id="{474FCFEB-F25F-1D7B-1E81-690971FC669C}"/>
              </a:ext>
            </a:extLst>
          </p:cNvPr>
          <p:cNvPicPr>
            <a:picLocks noChangeAspect="1"/>
          </p:cNvPicPr>
          <p:nvPr/>
        </p:nvPicPr>
        <p:blipFill>
          <a:blip r:embed="rId3"/>
          <a:stretch>
            <a:fillRect/>
          </a:stretch>
        </p:blipFill>
        <p:spPr>
          <a:xfrm>
            <a:off x="8273528" y="1152496"/>
            <a:ext cx="2470860" cy="742099"/>
          </a:xfrm>
          <a:prstGeom prst="rect">
            <a:avLst/>
          </a:prstGeom>
        </p:spPr>
      </p:pic>
      <p:pic>
        <p:nvPicPr>
          <p:cNvPr id="12" name="Picture 11">
            <a:extLst>
              <a:ext uri="{FF2B5EF4-FFF2-40B4-BE49-F238E27FC236}">
                <a16:creationId xmlns:a16="http://schemas.microsoft.com/office/drawing/2014/main" id="{A3FD05B9-1D35-487C-54A9-096273BD1B43}"/>
              </a:ext>
            </a:extLst>
          </p:cNvPr>
          <p:cNvPicPr>
            <a:picLocks noChangeAspect="1"/>
          </p:cNvPicPr>
          <p:nvPr/>
        </p:nvPicPr>
        <p:blipFill>
          <a:blip r:embed="rId4"/>
          <a:stretch>
            <a:fillRect/>
          </a:stretch>
        </p:blipFill>
        <p:spPr>
          <a:xfrm>
            <a:off x="8250179" y="2949517"/>
            <a:ext cx="2494209" cy="982509"/>
          </a:xfrm>
          <a:prstGeom prst="rect">
            <a:avLst/>
          </a:prstGeom>
        </p:spPr>
      </p:pic>
      <p:sp>
        <p:nvSpPr>
          <p:cNvPr id="13" name="TextBox 12">
            <a:extLst>
              <a:ext uri="{FF2B5EF4-FFF2-40B4-BE49-F238E27FC236}">
                <a16:creationId xmlns:a16="http://schemas.microsoft.com/office/drawing/2014/main" id="{327286E1-A1A1-74CC-8F28-1D73C0A8AD18}"/>
              </a:ext>
            </a:extLst>
          </p:cNvPr>
          <p:cNvSpPr txBox="1"/>
          <p:nvPr/>
        </p:nvSpPr>
        <p:spPr>
          <a:xfrm>
            <a:off x="7078326" y="1953088"/>
            <a:ext cx="1171853" cy="461665"/>
          </a:xfrm>
          <a:prstGeom prst="rect">
            <a:avLst/>
          </a:prstGeom>
          <a:noFill/>
        </p:spPr>
        <p:txBody>
          <a:bodyPr wrap="square" rtlCol="0">
            <a:spAutoFit/>
          </a:bodyPr>
          <a:lstStyle/>
          <a:p>
            <a:r>
              <a:rPr lang="en-US" sz="2400" b="1" dirty="0"/>
              <a:t>output</a:t>
            </a:r>
          </a:p>
        </p:txBody>
      </p:sp>
      <p:pic>
        <p:nvPicPr>
          <p:cNvPr id="15" name="Picture 14">
            <a:extLst>
              <a:ext uri="{FF2B5EF4-FFF2-40B4-BE49-F238E27FC236}">
                <a16:creationId xmlns:a16="http://schemas.microsoft.com/office/drawing/2014/main" id="{0354BB97-7C8C-8573-395D-13EC40A3633A}"/>
              </a:ext>
            </a:extLst>
          </p:cNvPr>
          <p:cNvPicPr>
            <a:picLocks noChangeAspect="1"/>
          </p:cNvPicPr>
          <p:nvPr/>
        </p:nvPicPr>
        <p:blipFill>
          <a:blip r:embed="rId5"/>
          <a:stretch>
            <a:fillRect/>
          </a:stretch>
        </p:blipFill>
        <p:spPr>
          <a:xfrm>
            <a:off x="854753" y="4509024"/>
            <a:ext cx="5848350" cy="1657350"/>
          </a:xfrm>
          <a:prstGeom prst="rect">
            <a:avLst/>
          </a:prstGeom>
        </p:spPr>
      </p:pic>
      <p:pic>
        <p:nvPicPr>
          <p:cNvPr id="17" name="Picture 16">
            <a:extLst>
              <a:ext uri="{FF2B5EF4-FFF2-40B4-BE49-F238E27FC236}">
                <a16:creationId xmlns:a16="http://schemas.microsoft.com/office/drawing/2014/main" id="{9B1A32AA-9074-908F-3CA8-30CB52807CDF}"/>
              </a:ext>
            </a:extLst>
          </p:cNvPr>
          <p:cNvPicPr>
            <a:picLocks noChangeAspect="1"/>
          </p:cNvPicPr>
          <p:nvPr/>
        </p:nvPicPr>
        <p:blipFill>
          <a:blip r:embed="rId6"/>
          <a:stretch>
            <a:fillRect/>
          </a:stretch>
        </p:blipFill>
        <p:spPr>
          <a:xfrm>
            <a:off x="8788894" y="4509024"/>
            <a:ext cx="1660124" cy="982509"/>
          </a:xfrm>
          <a:prstGeom prst="rect">
            <a:avLst/>
          </a:prstGeom>
        </p:spPr>
      </p:pic>
      <p:sp>
        <p:nvSpPr>
          <p:cNvPr id="18" name="TextBox 17">
            <a:extLst>
              <a:ext uri="{FF2B5EF4-FFF2-40B4-BE49-F238E27FC236}">
                <a16:creationId xmlns:a16="http://schemas.microsoft.com/office/drawing/2014/main" id="{1EA8689E-423E-89C0-8E5F-02DA27A16A57}"/>
              </a:ext>
            </a:extLst>
          </p:cNvPr>
          <p:cNvSpPr txBox="1"/>
          <p:nvPr/>
        </p:nvSpPr>
        <p:spPr>
          <a:xfrm>
            <a:off x="7078326" y="1960391"/>
            <a:ext cx="1171853" cy="461665"/>
          </a:xfrm>
          <a:prstGeom prst="rect">
            <a:avLst/>
          </a:prstGeom>
          <a:noFill/>
        </p:spPr>
        <p:txBody>
          <a:bodyPr wrap="square" rtlCol="0">
            <a:spAutoFit/>
          </a:bodyPr>
          <a:lstStyle/>
          <a:p>
            <a:r>
              <a:rPr lang="en-US" sz="2400" b="1" dirty="0"/>
              <a:t>output</a:t>
            </a:r>
          </a:p>
        </p:txBody>
      </p:sp>
      <p:sp>
        <p:nvSpPr>
          <p:cNvPr id="19" name="TextBox 18">
            <a:extLst>
              <a:ext uri="{FF2B5EF4-FFF2-40B4-BE49-F238E27FC236}">
                <a16:creationId xmlns:a16="http://schemas.microsoft.com/office/drawing/2014/main" id="{7ABACD93-3E46-4415-482F-DF5A04FA880C}"/>
              </a:ext>
            </a:extLst>
          </p:cNvPr>
          <p:cNvSpPr txBox="1"/>
          <p:nvPr/>
        </p:nvSpPr>
        <p:spPr>
          <a:xfrm>
            <a:off x="7132007" y="4722249"/>
            <a:ext cx="1171853" cy="461665"/>
          </a:xfrm>
          <a:prstGeom prst="rect">
            <a:avLst/>
          </a:prstGeom>
          <a:noFill/>
        </p:spPr>
        <p:txBody>
          <a:bodyPr wrap="square" rtlCol="0">
            <a:spAutoFit/>
          </a:bodyPr>
          <a:lstStyle/>
          <a:p>
            <a:r>
              <a:rPr lang="en-US" sz="2400" b="1" dirty="0"/>
              <a:t>output</a:t>
            </a:r>
          </a:p>
        </p:txBody>
      </p:sp>
    </p:spTree>
    <p:extLst>
      <p:ext uri="{BB962C8B-B14F-4D97-AF65-F5344CB8AC3E}">
        <p14:creationId xmlns:p14="http://schemas.microsoft.com/office/powerpoint/2010/main" val="181733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89CA-DD1A-3870-1615-55356113A0C8}"/>
              </a:ext>
            </a:extLst>
          </p:cNvPr>
          <p:cNvSpPr>
            <a:spLocks noGrp="1"/>
          </p:cNvSpPr>
          <p:nvPr>
            <p:ph type="title"/>
          </p:nvPr>
        </p:nvSpPr>
        <p:spPr>
          <a:xfrm>
            <a:off x="972183" y="0"/>
            <a:ext cx="9779183" cy="727994"/>
          </a:xfrm>
        </p:spPr>
        <p:txBody>
          <a:bodyPr/>
          <a:lstStyle/>
          <a:p>
            <a:r>
              <a:rPr lang="en-US" sz="4000" b="1" i="0" dirty="0">
                <a:solidFill>
                  <a:srgbClr val="0F0F0F"/>
                </a:solidFill>
                <a:effectLst/>
                <a:latin typeface="Times New Roman" panose="02020603050405020304" pitchFamily="18" charset="0"/>
                <a:cs typeface="Times New Roman" panose="02020603050405020304" pitchFamily="18" charset="0"/>
              </a:rPr>
              <a:t>Strings - Indexing And Slicing</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CA474E-136F-2771-9D5B-BC25231C5AF8}"/>
              </a:ext>
            </a:extLst>
          </p:cNvPr>
          <p:cNvSpPr>
            <a:spLocks noGrp="1"/>
          </p:cNvSpPr>
          <p:nvPr>
            <p:ph idx="1"/>
          </p:nvPr>
        </p:nvSpPr>
        <p:spPr>
          <a:xfrm>
            <a:off x="519423" y="1091953"/>
            <a:ext cx="9779182" cy="3599871"/>
          </a:xfrm>
        </p:spPr>
        <p:txBody>
          <a:bodyPr>
            <a:normAutofit fontScale="85000" lnSpcReduction="10000"/>
          </a:bodyPr>
          <a:lstStyle/>
          <a:p>
            <a:pPr marL="457200" indent="-457200">
              <a:lnSpc>
                <a:spcPct val="150000"/>
              </a:lnSpc>
              <a:buFont typeface="Wingdings" panose="05000000000000000000" pitchFamily="2" charset="2"/>
              <a:buChar char="Ø"/>
            </a:pPr>
            <a:r>
              <a:rPr lang="en-US" b="0" i="0" dirty="0">
                <a:solidFill>
                  <a:srgbClr val="0A0A23"/>
                </a:solidFill>
                <a:effectLst/>
                <a:latin typeface="Times New Roman" panose="02020603050405020304" pitchFamily="18" charset="0"/>
                <a:cs typeface="Times New Roman" panose="02020603050405020304" pitchFamily="18" charset="0"/>
              </a:rPr>
              <a:t>Slicing and indexing  are two fundamental concepts in Python. They help you access specific elements in a sequence, such as a list, tuple or string.</a:t>
            </a:r>
          </a:p>
          <a:p>
            <a:pPr marL="914400" lvl="1" indent="-457200">
              <a:lnSpc>
                <a:spcPct val="150000"/>
              </a:lnSpc>
              <a:buFont typeface="Wingdings" panose="05000000000000000000" pitchFamily="2" charset="2"/>
              <a:buChar char="§"/>
            </a:pPr>
            <a:r>
              <a:rPr lang="en-US" dirty="0">
                <a:solidFill>
                  <a:srgbClr val="0A0A23"/>
                </a:solidFill>
                <a:latin typeface="Times New Roman" panose="02020603050405020304" pitchFamily="18" charset="0"/>
                <a:cs typeface="Times New Roman" panose="02020603050405020304" pitchFamily="18" charset="0"/>
              </a:rPr>
              <a:t>All data in python are object </a:t>
            </a:r>
          </a:p>
          <a:p>
            <a:pPr marL="914400" lvl="1" indent="-457200">
              <a:lnSpc>
                <a:spcPct val="150000"/>
              </a:lnSpc>
              <a:buFont typeface="Wingdings" panose="05000000000000000000" pitchFamily="2" charset="2"/>
              <a:buChar char="§"/>
            </a:pPr>
            <a:r>
              <a:rPr lang="en-US" dirty="0">
                <a:solidFill>
                  <a:srgbClr val="0A0A23"/>
                </a:solidFill>
                <a:latin typeface="Times New Roman" panose="02020603050405020304" pitchFamily="18" charset="0"/>
                <a:cs typeface="Times New Roman" panose="02020603050405020304" pitchFamily="18" charset="0"/>
              </a:rPr>
              <a:t>Object can contain elements</a:t>
            </a:r>
          </a:p>
          <a:p>
            <a:pPr marL="914400" lvl="1" indent="-457200">
              <a:lnSpc>
                <a:spcPct val="150000"/>
              </a:lnSpc>
              <a:buFont typeface="Wingdings" panose="05000000000000000000" pitchFamily="2" charset="2"/>
              <a:buChar char="§"/>
            </a:pPr>
            <a:r>
              <a:rPr lang="en-US" dirty="0">
                <a:solidFill>
                  <a:srgbClr val="0A0A23"/>
                </a:solidFill>
                <a:latin typeface="Times New Roman" panose="02020603050405020304" pitchFamily="18" charset="0"/>
                <a:cs typeface="Times New Roman" panose="02020603050405020304" pitchFamily="18" charset="0"/>
              </a:rPr>
              <a:t>Every element has own index</a:t>
            </a:r>
          </a:p>
          <a:p>
            <a:pPr marL="914400" lvl="1" indent="-457200">
              <a:lnSpc>
                <a:spcPct val="150000"/>
              </a:lnSpc>
              <a:buFont typeface="Wingdings" panose="05000000000000000000" pitchFamily="2" charset="2"/>
              <a:buChar char="§"/>
            </a:pPr>
            <a:r>
              <a:rPr lang="en-US" dirty="0">
                <a:solidFill>
                  <a:srgbClr val="0A0A23"/>
                </a:solidFill>
                <a:latin typeface="Times New Roman" panose="02020603050405020304" pitchFamily="18" charset="0"/>
                <a:cs typeface="Times New Roman" panose="02020603050405020304" pitchFamily="18" charset="0"/>
              </a:rPr>
              <a:t>Python use zero based index(index start from zero)</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43E1696-10C8-E2F2-E608-494651E60FA7}"/>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EA150E88-EAED-7071-336B-0F1DB6F4BE13}"/>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7B4C2DB2-4FDE-C1E5-C022-746244D47B8B}"/>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87712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234F13-D881-0B7C-3981-F7F2489D0A58}"/>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EC983336-F7B1-AA68-9168-8A6F9ACF6997}"/>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EF38AEF7-6410-51E8-9853-42D01582366F}"/>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7" name="Content Placeholder 5">
            <a:extLst>
              <a:ext uri="{FF2B5EF4-FFF2-40B4-BE49-F238E27FC236}">
                <a16:creationId xmlns:a16="http://schemas.microsoft.com/office/drawing/2014/main" id="{A7774FCB-5FEE-004C-AC1C-45008DA84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279" y="1518082"/>
            <a:ext cx="7230122" cy="4607967"/>
          </a:xfrm>
        </p:spPr>
      </p:pic>
      <p:sp>
        <p:nvSpPr>
          <p:cNvPr id="8" name="Title 1">
            <a:extLst>
              <a:ext uri="{FF2B5EF4-FFF2-40B4-BE49-F238E27FC236}">
                <a16:creationId xmlns:a16="http://schemas.microsoft.com/office/drawing/2014/main" id="{14EE091A-118D-7CF3-7E50-6B6FB51546FF}"/>
              </a:ext>
            </a:extLst>
          </p:cNvPr>
          <p:cNvSpPr>
            <a:spLocks noGrp="1"/>
          </p:cNvSpPr>
          <p:nvPr>
            <p:ph type="title"/>
          </p:nvPr>
        </p:nvSpPr>
        <p:spPr>
          <a:xfrm>
            <a:off x="1123104" y="284085"/>
            <a:ext cx="9779183" cy="727994"/>
          </a:xfrm>
        </p:spPr>
        <p:txBody>
          <a:bodyPr/>
          <a:lstStyle/>
          <a:p>
            <a:r>
              <a:rPr lang="en-US" sz="4000" b="1" i="0" dirty="0">
                <a:solidFill>
                  <a:srgbClr val="0F0F0F"/>
                </a:solidFill>
                <a:effectLst/>
                <a:latin typeface="Times New Roman" panose="02020603050405020304" pitchFamily="18" charset="0"/>
                <a:cs typeface="Times New Roman" panose="02020603050405020304" pitchFamily="18" charset="0"/>
              </a:rPr>
              <a:t>Strings - Indexing And Slicing</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56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syntax</a:t>
            </a:r>
          </a:p>
          <a:p>
            <a:endParaRPr lang="en-US" dirty="0"/>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fld id="{EDE081ED-4ECF-4581-AC88-3358EF586A01}" type="datetime1">
              <a:rPr lang="en-US" smtClean="0"/>
              <a:t>1/22/2024</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03DC5-65BE-8981-F2C0-12CC7CC3B055}"/>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DCF232BB-A1C5-FFF7-60DA-A242BEC8F9F7}"/>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1F33B364-F040-E148-A807-BEA87D46018E}"/>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7" name="Content Placeholder 4">
            <a:extLst>
              <a:ext uri="{FF2B5EF4-FFF2-40B4-BE49-F238E27FC236}">
                <a16:creationId xmlns:a16="http://schemas.microsoft.com/office/drawing/2014/main" id="{46F5AEBC-EE13-CA6B-228E-901A65B42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88" y="1571349"/>
            <a:ext cx="7314170" cy="4664090"/>
          </a:xfrm>
          <a:prstGeom prst="rect">
            <a:avLst/>
          </a:prstGeom>
        </p:spPr>
      </p:pic>
      <p:sp>
        <p:nvSpPr>
          <p:cNvPr id="8" name="Title 1">
            <a:extLst>
              <a:ext uri="{FF2B5EF4-FFF2-40B4-BE49-F238E27FC236}">
                <a16:creationId xmlns:a16="http://schemas.microsoft.com/office/drawing/2014/main" id="{FDAF3A88-2618-A1E4-AC49-B02F390317D5}"/>
              </a:ext>
            </a:extLst>
          </p:cNvPr>
          <p:cNvSpPr>
            <a:spLocks noGrp="1"/>
          </p:cNvSpPr>
          <p:nvPr>
            <p:ph type="title"/>
          </p:nvPr>
        </p:nvSpPr>
        <p:spPr>
          <a:xfrm>
            <a:off x="1051403" y="195408"/>
            <a:ext cx="9780587" cy="854307"/>
          </a:xfrm>
        </p:spPr>
        <p:txBody>
          <a:bodyPr/>
          <a:lstStyle/>
          <a:p>
            <a:r>
              <a:rPr lang="en-US" sz="4000" b="1" i="0" dirty="0">
                <a:solidFill>
                  <a:srgbClr val="0F0F0F"/>
                </a:solidFill>
                <a:effectLst/>
                <a:latin typeface="Times New Roman" panose="02020603050405020304" pitchFamily="18" charset="0"/>
                <a:cs typeface="Times New Roman" panose="02020603050405020304" pitchFamily="18" charset="0"/>
              </a:rPr>
              <a:t>Strings - Indexing And Slicing</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094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1E8B83-8F88-E553-F1DA-9A28F13CF4DE}"/>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EACC8031-D6C4-1F1D-A607-13D2260C1147}"/>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24FF272A-D695-998C-9F7E-1553C8C6AFFB}"/>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7" name="Content Placeholder 4">
            <a:extLst>
              <a:ext uri="{FF2B5EF4-FFF2-40B4-BE49-F238E27FC236}">
                <a16:creationId xmlns:a16="http://schemas.microsoft.com/office/drawing/2014/main" id="{CC979BBE-B308-904F-3814-CD0E2C151D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985" y="2369197"/>
            <a:ext cx="7335551" cy="2918333"/>
          </a:xfrm>
        </p:spPr>
      </p:pic>
      <p:sp>
        <p:nvSpPr>
          <p:cNvPr id="8" name="Title 1">
            <a:extLst>
              <a:ext uri="{FF2B5EF4-FFF2-40B4-BE49-F238E27FC236}">
                <a16:creationId xmlns:a16="http://schemas.microsoft.com/office/drawing/2014/main" id="{8209AC7F-4820-2D32-AC00-A67127810557}"/>
              </a:ext>
            </a:extLst>
          </p:cNvPr>
          <p:cNvSpPr>
            <a:spLocks noGrp="1"/>
          </p:cNvSpPr>
          <p:nvPr>
            <p:ph type="title"/>
          </p:nvPr>
        </p:nvSpPr>
        <p:spPr>
          <a:xfrm>
            <a:off x="1113547" y="136525"/>
            <a:ext cx="9780587" cy="1031860"/>
          </a:xfrm>
        </p:spPr>
        <p:txBody>
          <a:bodyPr/>
          <a:lstStyle/>
          <a:p>
            <a:r>
              <a:rPr lang="en-US" sz="4000" b="1" i="0" dirty="0">
                <a:solidFill>
                  <a:srgbClr val="0F0F0F"/>
                </a:solidFill>
                <a:effectLst/>
                <a:latin typeface="Times New Roman" panose="02020603050405020304" pitchFamily="18" charset="0"/>
                <a:cs typeface="Times New Roman" panose="02020603050405020304" pitchFamily="18" charset="0"/>
              </a:rPr>
              <a:t>Strings - Indexing And Slicing</a:t>
            </a:r>
            <a:endParaRPr 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B1FD83D-4A83-D51A-A337-0D06EE44B4DC}"/>
                  </a:ext>
                </a:extLst>
              </p14:cNvPr>
              <p14:cNvContentPartPr/>
              <p14:nvPr/>
            </p14:nvContentPartPr>
            <p14:xfrm>
              <a:off x="2527113" y="3035908"/>
              <a:ext cx="1010880" cy="178200"/>
            </p14:xfrm>
          </p:contentPart>
        </mc:Choice>
        <mc:Fallback>
          <p:pic>
            <p:nvPicPr>
              <p:cNvPr id="2" name="Ink 1">
                <a:extLst>
                  <a:ext uri="{FF2B5EF4-FFF2-40B4-BE49-F238E27FC236}">
                    <a16:creationId xmlns:a16="http://schemas.microsoft.com/office/drawing/2014/main" id="{EB1FD83D-4A83-D51A-A337-0D06EE44B4DC}"/>
                  </a:ext>
                </a:extLst>
              </p:cNvPr>
              <p:cNvPicPr/>
              <p:nvPr/>
            </p:nvPicPr>
            <p:blipFill>
              <a:blip r:embed="rId4"/>
              <a:stretch>
                <a:fillRect/>
              </a:stretch>
            </p:blipFill>
            <p:spPr>
              <a:xfrm>
                <a:off x="2473473" y="2927908"/>
                <a:ext cx="1118520" cy="393840"/>
              </a:xfrm>
              <a:prstGeom prst="rect">
                <a:avLst/>
              </a:prstGeom>
            </p:spPr>
          </p:pic>
        </mc:Fallback>
      </mc:AlternateContent>
    </p:spTree>
    <p:extLst>
      <p:ext uri="{BB962C8B-B14F-4D97-AF65-F5344CB8AC3E}">
        <p14:creationId xmlns:p14="http://schemas.microsoft.com/office/powerpoint/2010/main" val="2850267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C39AB1-8004-F084-23A2-3D8430106645}"/>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9D8B45BC-9722-AC64-42A5-D075B4704C4E}"/>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ED4E6380-6559-65D9-D754-8B99D7D31BD6}"/>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7" name="Content Placeholder 5">
            <a:extLst>
              <a:ext uri="{FF2B5EF4-FFF2-40B4-BE49-F238E27FC236}">
                <a16:creationId xmlns:a16="http://schemas.microsoft.com/office/drawing/2014/main" id="{1C4A66B3-3DA4-C2D0-25C9-B4226203E5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394" y="2015232"/>
            <a:ext cx="7439487" cy="4341118"/>
          </a:xfrm>
        </p:spPr>
      </p:pic>
      <p:sp>
        <p:nvSpPr>
          <p:cNvPr id="8" name="Title 1">
            <a:extLst>
              <a:ext uri="{FF2B5EF4-FFF2-40B4-BE49-F238E27FC236}">
                <a16:creationId xmlns:a16="http://schemas.microsoft.com/office/drawing/2014/main" id="{9439E271-F143-C640-DD6E-F3D63612A1CA}"/>
              </a:ext>
            </a:extLst>
          </p:cNvPr>
          <p:cNvSpPr>
            <a:spLocks noGrp="1"/>
          </p:cNvSpPr>
          <p:nvPr>
            <p:ph type="title"/>
          </p:nvPr>
        </p:nvSpPr>
        <p:spPr>
          <a:xfrm>
            <a:off x="886904" y="136525"/>
            <a:ext cx="9779000" cy="969716"/>
          </a:xfrm>
        </p:spPr>
        <p:txBody>
          <a:bodyPr/>
          <a:lstStyle/>
          <a:p>
            <a:r>
              <a:rPr lang="en-US" sz="4000" b="1" i="0" dirty="0">
                <a:solidFill>
                  <a:srgbClr val="0F0F0F"/>
                </a:solidFill>
                <a:effectLst/>
                <a:latin typeface="Times New Roman" panose="02020603050405020304" pitchFamily="18" charset="0"/>
                <a:cs typeface="Times New Roman" panose="02020603050405020304" pitchFamily="18" charset="0"/>
              </a:rPr>
              <a:t>Strings - Indexing And Slicing</a:t>
            </a:r>
            <a:endParaRPr 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8F0A601-1F07-62FF-BF8E-2B9E19E42B7A}"/>
                  </a:ext>
                </a:extLst>
              </p14:cNvPr>
              <p14:cNvContentPartPr/>
              <p14:nvPr/>
            </p14:nvContentPartPr>
            <p14:xfrm>
              <a:off x="2183673" y="2396188"/>
              <a:ext cx="1541160" cy="45360"/>
            </p14:xfrm>
          </p:contentPart>
        </mc:Choice>
        <mc:Fallback>
          <p:pic>
            <p:nvPicPr>
              <p:cNvPr id="2" name="Ink 1">
                <a:extLst>
                  <a:ext uri="{FF2B5EF4-FFF2-40B4-BE49-F238E27FC236}">
                    <a16:creationId xmlns:a16="http://schemas.microsoft.com/office/drawing/2014/main" id="{28F0A601-1F07-62FF-BF8E-2B9E19E42B7A}"/>
                  </a:ext>
                </a:extLst>
              </p:cNvPr>
              <p:cNvPicPr/>
              <p:nvPr/>
            </p:nvPicPr>
            <p:blipFill>
              <a:blip r:embed="rId4"/>
              <a:stretch>
                <a:fillRect/>
              </a:stretch>
            </p:blipFill>
            <p:spPr>
              <a:xfrm>
                <a:off x="2129673" y="2288548"/>
                <a:ext cx="16488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BBA0E88D-806E-E681-D39A-48290279E94C}"/>
                  </a:ext>
                </a:extLst>
              </p14:cNvPr>
              <p14:cNvContentPartPr/>
              <p14:nvPr/>
            </p14:nvContentPartPr>
            <p14:xfrm>
              <a:off x="2263233" y="2680588"/>
              <a:ext cx="723240" cy="136440"/>
            </p14:xfrm>
          </p:contentPart>
        </mc:Choice>
        <mc:Fallback>
          <p:pic>
            <p:nvPicPr>
              <p:cNvPr id="3" name="Ink 2">
                <a:extLst>
                  <a:ext uri="{FF2B5EF4-FFF2-40B4-BE49-F238E27FC236}">
                    <a16:creationId xmlns:a16="http://schemas.microsoft.com/office/drawing/2014/main" id="{BBA0E88D-806E-E681-D39A-48290279E94C}"/>
                  </a:ext>
                </a:extLst>
              </p:cNvPr>
              <p:cNvPicPr/>
              <p:nvPr/>
            </p:nvPicPr>
            <p:blipFill>
              <a:blip r:embed="rId6"/>
              <a:stretch>
                <a:fillRect/>
              </a:stretch>
            </p:blipFill>
            <p:spPr>
              <a:xfrm>
                <a:off x="2209593" y="2572588"/>
                <a:ext cx="83088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F94B6762-144D-607F-96F8-750FB0EFC93F}"/>
                  </a:ext>
                </a:extLst>
              </p14:cNvPr>
              <p14:cNvContentPartPr/>
              <p14:nvPr/>
            </p14:nvContentPartPr>
            <p14:xfrm>
              <a:off x="2307873" y="3035908"/>
              <a:ext cx="582120" cy="68400"/>
            </p14:xfrm>
          </p:contentPart>
        </mc:Choice>
        <mc:Fallback>
          <p:pic>
            <p:nvPicPr>
              <p:cNvPr id="9" name="Ink 8">
                <a:extLst>
                  <a:ext uri="{FF2B5EF4-FFF2-40B4-BE49-F238E27FC236}">
                    <a16:creationId xmlns:a16="http://schemas.microsoft.com/office/drawing/2014/main" id="{F94B6762-144D-607F-96F8-750FB0EFC93F}"/>
                  </a:ext>
                </a:extLst>
              </p:cNvPr>
              <p:cNvPicPr/>
              <p:nvPr/>
            </p:nvPicPr>
            <p:blipFill>
              <a:blip r:embed="rId8"/>
              <a:stretch>
                <a:fillRect/>
              </a:stretch>
            </p:blipFill>
            <p:spPr>
              <a:xfrm>
                <a:off x="2253873" y="2927908"/>
                <a:ext cx="6897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CAC993D8-83A7-C037-382E-639F29BD9528}"/>
                  </a:ext>
                </a:extLst>
              </p14:cNvPr>
              <p14:cNvContentPartPr/>
              <p14:nvPr/>
            </p14:nvContentPartPr>
            <p14:xfrm>
              <a:off x="2387793" y="3399868"/>
              <a:ext cx="592560" cy="9720"/>
            </p14:xfrm>
          </p:contentPart>
        </mc:Choice>
        <mc:Fallback>
          <p:pic>
            <p:nvPicPr>
              <p:cNvPr id="10" name="Ink 9">
                <a:extLst>
                  <a:ext uri="{FF2B5EF4-FFF2-40B4-BE49-F238E27FC236}">
                    <a16:creationId xmlns:a16="http://schemas.microsoft.com/office/drawing/2014/main" id="{CAC993D8-83A7-C037-382E-639F29BD9528}"/>
                  </a:ext>
                </a:extLst>
              </p:cNvPr>
              <p:cNvPicPr/>
              <p:nvPr/>
            </p:nvPicPr>
            <p:blipFill>
              <a:blip r:embed="rId10"/>
              <a:stretch>
                <a:fillRect/>
              </a:stretch>
            </p:blipFill>
            <p:spPr>
              <a:xfrm>
                <a:off x="2334153" y="3291868"/>
                <a:ext cx="7002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B2C87F50-BEC6-927B-D25F-F88D77712976}"/>
                  </a:ext>
                </a:extLst>
              </p14:cNvPr>
              <p14:cNvContentPartPr/>
              <p14:nvPr/>
            </p14:nvContentPartPr>
            <p14:xfrm>
              <a:off x="2396793" y="3755188"/>
              <a:ext cx="544680" cy="360"/>
            </p14:xfrm>
          </p:contentPart>
        </mc:Choice>
        <mc:Fallback>
          <p:pic>
            <p:nvPicPr>
              <p:cNvPr id="11" name="Ink 10">
                <a:extLst>
                  <a:ext uri="{FF2B5EF4-FFF2-40B4-BE49-F238E27FC236}">
                    <a16:creationId xmlns:a16="http://schemas.microsoft.com/office/drawing/2014/main" id="{B2C87F50-BEC6-927B-D25F-F88D77712976}"/>
                  </a:ext>
                </a:extLst>
              </p:cNvPr>
              <p:cNvPicPr/>
              <p:nvPr/>
            </p:nvPicPr>
            <p:blipFill>
              <a:blip r:embed="rId12"/>
              <a:stretch>
                <a:fillRect/>
              </a:stretch>
            </p:blipFill>
            <p:spPr>
              <a:xfrm>
                <a:off x="2342793" y="3647188"/>
                <a:ext cx="6523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06EF53C0-38DB-4ED5-3DA6-CD1DED926178}"/>
                  </a:ext>
                </a:extLst>
              </p14:cNvPr>
              <p14:cNvContentPartPr/>
              <p14:nvPr/>
            </p14:nvContentPartPr>
            <p14:xfrm>
              <a:off x="2148033" y="4259908"/>
              <a:ext cx="1308960" cy="134640"/>
            </p14:xfrm>
          </p:contentPart>
        </mc:Choice>
        <mc:Fallback>
          <p:pic>
            <p:nvPicPr>
              <p:cNvPr id="12" name="Ink 11">
                <a:extLst>
                  <a:ext uri="{FF2B5EF4-FFF2-40B4-BE49-F238E27FC236}">
                    <a16:creationId xmlns:a16="http://schemas.microsoft.com/office/drawing/2014/main" id="{06EF53C0-38DB-4ED5-3DA6-CD1DED926178}"/>
                  </a:ext>
                </a:extLst>
              </p:cNvPr>
              <p:cNvPicPr/>
              <p:nvPr/>
            </p:nvPicPr>
            <p:blipFill>
              <a:blip r:embed="rId14"/>
              <a:stretch>
                <a:fillRect/>
              </a:stretch>
            </p:blipFill>
            <p:spPr>
              <a:xfrm>
                <a:off x="2094033" y="4151908"/>
                <a:ext cx="141660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78176D20-1B87-7580-5799-510844435616}"/>
                  </a:ext>
                </a:extLst>
              </p14:cNvPr>
              <p14:cNvContentPartPr/>
              <p14:nvPr/>
            </p14:nvContentPartPr>
            <p14:xfrm>
              <a:off x="2174673" y="4926988"/>
              <a:ext cx="979920" cy="54000"/>
            </p14:xfrm>
          </p:contentPart>
        </mc:Choice>
        <mc:Fallback>
          <p:pic>
            <p:nvPicPr>
              <p:cNvPr id="13" name="Ink 12">
                <a:extLst>
                  <a:ext uri="{FF2B5EF4-FFF2-40B4-BE49-F238E27FC236}">
                    <a16:creationId xmlns:a16="http://schemas.microsoft.com/office/drawing/2014/main" id="{78176D20-1B87-7580-5799-510844435616}"/>
                  </a:ext>
                </a:extLst>
              </p:cNvPr>
              <p:cNvPicPr/>
              <p:nvPr/>
            </p:nvPicPr>
            <p:blipFill>
              <a:blip r:embed="rId16"/>
              <a:stretch>
                <a:fillRect/>
              </a:stretch>
            </p:blipFill>
            <p:spPr>
              <a:xfrm>
                <a:off x="2121033" y="4818988"/>
                <a:ext cx="10875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D73582DF-13EA-27D6-3CE6-A35C748FC248}"/>
                  </a:ext>
                </a:extLst>
              </p14:cNvPr>
              <p14:cNvContentPartPr/>
              <p14:nvPr/>
            </p14:nvContentPartPr>
            <p14:xfrm>
              <a:off x="2174673" y="5245948"/>
              <a:ext cx="1713240" cy="46440"/>
            </p14:xfrm>
          </p:contentPart>
        </mc:Choice>
        <mc:Fallback>
          <p:pic>
            <p:nvPicPr>
              <p:cNvPr id="14" name="Ink 13">
                <a:extLst>
                  <a:ext uri="{FF2B5EF4-FFF2-40B4-BE49-F238E27FC236}">
                    <a16:creationId xmlns:a16="http://schemas.microsoft.com/office/drawing/2014/main" id="{D73582DF-13EA-27D6-3CE6-A35C748FC248}"/>
                  </a:ext>
                </a:extLst>
              </p:cNvPr>
              <p:cNvPicPr/>
              <p:nvPr/>
            </p:nvPicPr>
            <p:blipFill>
              <a:blip r:embed="rId18"/>
              <a:stretch>
                <a:fillRect/>
              </a:stretch>
            </p:blipFill>
            <p:spPr>
              <a:xfrm>
                <a:off x="2121033" y="5138308"/>
                <a:ext cx="182088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9D182A72-42D2-660C-D04E-C8EE84265FA2}"/>
                  </a:ext>
                </a:extLst>
              </p14:cNvPr>
              <p14:cNvContentPartPr/>
              <p14:nvPr/>
            </p14:nvContentPartPr>
            <p14:xfrm>
              <a:off x="2227953" y="5894668"/>
              <a:ext cx="710280" cy="26640"/>
            </p14:xfrm>
          </p:contentPart>
        </mc:Choice>
        <mc:Fallback>
          <p:pic>
            <p:nvPicPr>
              <p:cNvPr id="15" name="Ink 14">
                <a:extLst>
                  <a:ext uri="{FF2B5EF4-FFF2-40B4-BE49-F238E27FC236}">
                    <a16:creationId xmlns:a16="http://schemas.microsoft.com/office/drawing/2014/main" id="{9D182A72-42D2-660C-D04E-C8EE84265FA2}"/>
                  </a:ext>
                </a:extLst>
              </p:cNvPr>
              <p:cNvPicPr/>
              <p:nvPr/>
            </p:nvPicPr>
            <p:blipFill>
              <a:blip r:embed="rId20"/>
              <a:stretch>
                <a:fillRect/>
              </a:stretch>
            </p:blipFill>
            <p:spPr>
              <a:xfrm>
                <a:off x="2174313" y="5786668"/>
                <a:ext cx="8179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A10AA4DF-FCC8-D30E-ED75-B9EDE7C6F0EE}"/>
                  </a:ext>
                </a:extLst>
              </p14:cNvPr>
              <p14:cNvContentPartPr/>
              <p14:nvPr/>
            </p14:nvContentPartPr>
            <p14:xfrm>
              <a:off x="2245593" y="6291748"/>
              <a:ext cx="1512360" cy="240480"/>
            </p14:xfrm>
          </p:contentPart>
        </mc:Choice>
        <mc:Fallback>
          <p:pic>
            <p:nvPicPr>
              <p:cNvPr id="16" name="Ink 15">
                <a:extLst>
                  <a:ext uri="{FF2B5EF4-FFF2-40B4-BE49-F238E27FC236}">
                    <a16:creationId xmlns:a16="http://schemas.microsoft.com/office/drawing/2014/main" id="{A10AA4DF-FCC8-D30E-ED75-B9EDE7C6F0EE}"/>
                  </a:ext>
                </a:extLst>
              </p:cNvPr>
              <p:cNvPicPr/>
              <p:nvPr/>
            </p:nvPicPr>
            <p:blipFill>
              <a:blip r:embed="rId22"/>
              <a:stretch>
                <a:fillRect/>
              </a:stretch>
            </p:blipFill>
            <p:spPr>
              <a:xfrm>
                <a:off x="2191953" y="6184108"/>
                <a:ext cx="162000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881E0BCE-43D3-2FB5-CCE3-0E1D0571AD49}"/>
                  </a:ext>
                </a:extLst>
              </p14:cNvPr>
              <p14:cNvContentPartPr/>
              <p14:nvPr/>
            </p14:nvContentPartPr>
            <p14:xfrm>
              <a:off x="5814633" y="4176388"/>
              <a:ext cx="1845720" cy="163800"/>
            </p14:xfrm>
          </p:contentPart>
        </mc:Choice>
        <mc:Fallback>
          <p:pic>
            <p:nvPicPr>
              <p:cNvPr id="17" name="Ink 16">
                <a:extLst>
                  <a:ext uri="{FF2B5EF4-FFF2-40B4-BE49-F238E27FC236}">
                    <a16:creationId xmlns:a16="http://schemas.microsoft.com/office/drawing/2014/main" id="{881E0BCE-43D3-2FB5-CCE3-0E1D0571AD49}"/>
                  </a:ext>
                </a:extLst>
              </p:cNvPr>
              <p:cNvPicPr/>
              <p:nvPr/>
            </p:nvPicPr>
            <p:blipFill>
              <a:blip r:embed="rId24"/>
              <a:stretch>
                <a:fillRect/>
              </a:stretch>
            </p:blipFill>
            <p:spPr>
              <a:xfrm>
                <a:off x="5808513" y="4170268"/>
                <a:ext cx="18579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B4E18451-B5EC-D70A-5779-5F6318D23A36}"/>
                  </a:ext>
                </a:extLst>
              </p14:cNvPr>
              <p14:cNvContentPartPr/>
              <p14:nvPr/>
            </p14:nvContentPartPr>
            <p14:xfrm>
              <a:off x="4135233" y="5699548"/>
              <a:ext cx="1644840" cy="202680"/>
            </p14:xfrm>
          </p:contentPart>
        </mc:Choice>
        <mc:Fallback>
          <p:pic>
            <p:nvPicPr>
              <p:cNvPr id="18" name="Ink 17">
                <a:extLst>
                  <a:ext uri="{FF2B5EF4-FFF2-40B4-BE49-F238E27FC236}">
                    <a16:creationId xmlns:a16="http://schemas.microsoft.com/office/drawing/2014/main" id="{B4E18451-B5EC-D70A-5779-5F6318D23A36}"/>
                  </a:ext>
                </a:extLst>
              </p:cNvPr>
              <p:cNvPicPr/>
              <p:nvPr/>
            </p:nvPicPr>
            <p:blipFill>
              <a:blip r:embed="rId26"/>
              <a:stretch>
                <a:fillRect/>
              </a:stretch>
            </p:blipFill>
            <p:spPr>
              <a:xfrm>
                <a:off x="4129113" y="5693428"/>
                <a:ext cx="16570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11D7BEFE-A3A0-70EF-9C21-8944D4222C05}"/>
                  </a:ext>
                </a:extLst>
              </p14:cNvPr>
              <p14:cNvContentPartPr/>
              <p14:nvPr/>
            </p14:nvContentPartPr>
            <p14:xfrm>
              <a:off x="4269873" y="6062788"/>
              <a:ext cx="828720" cy="262080"/>
            </p14:xfrm>
          </p:contentPart>
        </mc:Choice>
        <mc:Fallback>
          <p:pic>
            <p:nvPicPr>
              <p:cNvPr id="19" name="Ink 18">
                <a:extLst>
                  <a:ext uri="{FF2B5EF4-FFF2-40B4-BE49-F238E27FC236}">
                    <a16:creationId xmlns:a16="http://schemas.microsoft.com/office/drawing/2014/main" id="{11D7BEFE-A3A0-70EF-9C21-8944D4222C05}"/>
                  </a:ext>
                </a:extLst>
              </p:cNvPr>
              <p:cNvPicPr/>
              <p:nvPr/>
            </p:nvPicPr>
            <p:blipFill>
              <a:blip r:embed="rId28"/>
              <a:stretch>
                <a:fillRect/>
              </a:stretch>
            </p:blipFill>
            <p:spPr>
              <a:xfrm>
                <a:off x="4263753" y="6056668"/>
                <a:ext cx="84096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BB2FED6A-88A4-447C-D6F6-B4BDDABEED2D}"/>
                  </a:ext>
                </a:extLst>
              </p14:cNvPr>
              <p14:cNvContentPartPr/>
              <p14:nvPr/>
            </p14:nvContentPartPr>
            <p14:xfrm>
              <a:off x="4349793" y="5530348"/>
              <a:ext cx="736560" cy="179640"/>
            </p14:xfrm>
          </p:contentPart>
        </mc:Choice>
        <mc:Fallback>
          <p:pic>
            <p:nvPicPr>
              <p:cNvPr id="20" name="Ink 19">
                <a:extLst>
                  <a:ext uri="{FF2B5EF4-FFF2-40B4-BE49-F238E27FC236}">
                    <a16:creationId xmlns:a16="http://schemas.microsoft.com/office/drawing/2014/main" id="{BB2FED6A-88A4-447C-D6F6-B4BDDABEED2D}"/>
                  </a:ext>
                </a:extLst>
              </p:cNvPr>
              <p:cNvPicPr/>
              <p:nvPr/>
            </p:nvPicPr>
            <p:blipFill>
              <a:blip r:embed="rId30"/>
              <a:stretch>
                <a:fillRect/>
              </a:stretch>
            </p:blipFill>
            <p:spPr>
              <a:xfrm>
                <a:off x="4343673" y="5524228"/>
                <a:ext cx="74880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206C12DF-8CF8-6C25-EC49-2CDDB5D529FF}"/>
                  </a:ext>
                </a:extLst>
              </p14:cNvPr>
              <p14:cNvContentPartPr/>
              <p14:nvPr/>
            </p14:nvContentPartPr>
            <p14:xfrm>
              <a:off x="4837953" y="5202028"/>
              <a:ext cx="727200" cy="188280"/>
            </p14:xfrm>
          </p:contentPart>
        </mc:Choice>
        <mc:Fallback>
          <p:pic>
            <p:nvPicPr>
              <p:cNvPr id="21" name="Ink 20">
                <a:extLst>
                  <a:ext uri="{FF2B5EF4-FFF2-40B4-BE49-F238E27FC236}">
                    <a16:creationId xmlns:a16="http://schemas.microsoft.com/office/drawing/2014/main" id="{206C12DF-8CF8-6C25-EC49-2CDDB5D529FF}"/>
                  </a:ext>
                </a:extLst>
              </p:cNvPr>
              <p:cNvPicPr/>
              <p:nvPr/>
            </p:nvPicPr>
            <p:blipFill>
              <a:blip r:embed="rId32"/>
              <a:stretch>
                <a:fillRect/>
              </a:stretch>
            </p:blipFill>
            <p:spPr>
              <a:xfrm>
                <a:off x="4831833" y="5195908"/>
                <a:ext cx="7394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8C830B3D-617E-1C90-F348-6A73EEF25B01}"/>
                  </a:ext>
                </a:extLst>
              </p14:cNvPr>
              <p14:cNvContentPartPr/>
              <p14:nvPr/>
            </p14:nvContentPartPr>
            <p14:xfrm>
              <a:off x="4793673" y="4933468"/>
              <a:ext cx="649080" cy="146520"/>
            </p14:xfrm>
          </p:contentPart>
        </mc:Choice>
        <mc:Fallback>
          <p:pic>
            <p:nvPicPr>
              <p:cNvPr id="22" name="Ink 21">
                <a:extLst>
                  <a:ext uri="{FF2B5EF4-FFF2-40B4-BE49-F238E27FC236}">
                    <a16:creationId xmlns:a16="http://schemas.microsoft.com/office/drawing/2014/main" id="{8C830B3D-617E-1C90-F348-6A73EEF25B01}"/>
                  </a:ext>
                </a:extLst>
              </p:cNvPr>
              <p:cNvPicPr/>
              <p:nvPr/>
            </p:nvPicPr>
            <p:blipFill>
              <a:blip r:embed="rId34"/>
              <a:stretch>
                <a:fillRect/>
              </a:stretch>
            </p:blipFill>
            <p:spPr>
              <a:xfrm>
                <a:off x="4787553" y="4927348"/>
                <a:ext cx="6613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24EAD0A3-2A62-5920-4A39-D3F77385FE4E}"/>
                  </a:ext>
                </a:extLst>
              </p14:cNvPr>
              <p14:cNvContentPartPr/>
              <p14:nvPr/>
            </p14:nvContentPartPr>
            <p14:xfrm>
              <a:off x="5841273" y="4206268"/>
              <a:ext cx="5877360" cy="91080"/>
            </p14:xfrm>
          </p:contentPart>
        </mc:Choice>
        <mc:Fallback>
          <p:pic>
            <p:nvPicPr>
              <p:cNvPr id="23" name="Ink 22">
                <a:extLst>
                  <a:ext uri="{FF2B5EF4-FFF2-40B4-BE49-F238E27FC236}">
                    <a16:creationId xmlns:a16="http://schemas.microsoft.com/office/drawing/2014/main" id="{24EAD0A3-2A62-5920-4A39-D3F77385FE4E}"/>
                  </a:ext>
                </a:extLst>
              </p:cNvPr>
              <p:cNvPicPr/>
              <p:nvPr/>
            </p:nvPicPr>
            <p:blipFill>
              <a:blip r:embed="rId36"/>
              <a:stretch>
                <a:fillRect/>
              </a:stretch>
            </p:blipFill>
            <p:spPr>
              <a:xfrm>
                <a:off x="5835153" y="4200148"/>
                <a:ext cx="5889600" cy="103320"/>
              </a:xfrm>
              <a:prstGeom prst="rect">
                <a:avLst/>
              </a:prstGeom>
            </p:spPr>
          </p:pic>
        </mc:Fallback>
      </mc:AlternateContent>
    </p:spTree>
    <p:extLst>
      <p:ext uri="{BB962C8B-B14F-4D97-AF65-F5344CB8AC3E}">
        <p14:creationId xmlns:p14="http://schemas.microsoft.com/office/powerpoint/2010/main" val="357861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65" y="815515"/>
            <a:ext cx="8911687" cy="775199"/>
          </a:xfrm>
        </p:spPr>
        <p:txBody>
          <a:bodyPr/>
          <a:lstStyle/>
          <a:p>
            <a:r>
              <a:rPr lang="en-US" sz="4400" b="1" i="0" dirty="0">
                <a:solidFill>
                  <a:srgbClr val="0F0F0F"/>
                </a:solidFill>
                <a:effectLst/>
                <a:latin typeface="Times New Roman" panose="02020603050405020304" pitchFamily="18" charset="0"/>
                <a:cs typeface="Times New Roman" panose="02020603050405020304" pitchFamily="18" charset="0"/>
              </a:rPr>
              <a:t>Strings - Indexing And Slicing</a:t>
            </a:r>
            <a:endParaRPr lang="en-US" sz="4400"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065" y="2488493"/>
            <a:ext cx="4746790" cy="4053662"/>
          </a:xfrm>
        </p:spPr>
      </p:pic>
    </p:spTree>
    <p:extLst>
      <p:ext uri="{BB962C8B-B14F-4D97-AF65-F5344CB8AC3E}">
        <p14:creationId xmlns:p14="http://schemas.microsoft.com/office/powerpoint/2010/main" val="2504953921"/>
      </p:ext>
    </p:extLst>
  </p:cSld>
  <p:clrMapOvr>
    <a:masterClrMapping/>
  </p:clrMapOvr>
  <mc:AlternateContent xmlns:mc="http://schemas.openxmlformats.org/markup-compatibility/2006" xmlns:p14="http://schemas.microsoft.com/office/powerpoint/2010/main">
    <mc:Choice Requires="p14">
      <p:transition spd="slow" p14:dur="2000" advTm="2"/>
    </mc:Choice>
    <mc:Fallback xmlns="">
      <p:transition spd="slow" advTm="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85" y="940206"/>
            <a:ext cx="8911687" cy="775199"/>
          </a:xfrm>
        </p:spPr>
        <p:txBody>
          <a:bodyPr/>
          <a:lstStyle/>
          <a:p>
            <a:r>
              <a:rPr lang="en-US" sz="4400" b="1" dirty="0"/>
              <a:t>Strings</a:t>
            </a:r>
            <a:endParaRPr lang="en-US" sz="4400"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385" y="3147850"/>
            <a:ext cx="10821764" cy="2837313"/>
          </a:xfrm>
        </p:spPr>
      </p:pic>
    </p:spTree>
    <p:extLst>
      <p:ext uri="{BB962C8B-B14F-4D97-AF65-F5344CB8AC3E}">
        <p14:creationId xmlns:p14="http://schemas.microsoft.com/office/powerpoint/2010/main" val="831951425"/>
      </p:ext>
    </p:extLst>
  </p:cSld>
  <p:clrMapOvr>
    <a:masterClrMapping/>
  </p:clrMapOvr>
  <mc:AlternateContent xmlns:mc="http://schemas.openxmlformats.org/markup-compatibility/2006" xmlns:p14="http://schemas.microsoft.com/office/powerpoint/2010/main">
    <mc:Choice Requires="p14">
      <p:transition spd="slow" p14:dur="2000" advTm="2"/>
    </mc:Choice>
    <mc:Fallback xmlns="">
      <p:transition spd="slow" advTm="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967" y="815515"/>
            <a:ext cx="8911687" cy="775199"/>
          </a:xfrm>
        </p:spPr>
        <p:txBody>
          <a:bodyPr/>
          <a:lstStyle/>
          <a:p>
            <a:r>
              <a:rPr lang="en-US" sz="4400" b="1" i="0" dirty="0">
                <a:solidFill>
                  <a:srgbClr val="0F0F0F"/>
                </a:solidFill>
                <a:effectLst/>
                <a:latin typeface="Times New Roman" panose="02020603050405020304" pitchFamily="18" charset="0"/>
                <a:cs typeface="Times New Roman" panose="02020603050405020304" pitchFamily="18" charset="0"/>
              </a:rPr>
              <a:t>Strings - Indexing And Slicing</a:t>
            </a:r>
            <a:endParaRPr lang="en-US" sz="4400"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967" y="2758596"/>
            <a:ext cx="6583693" cy="3762111"/>
          </a:xfrm>
        </p:spPr>
      </p:pic>
    </p:spTree>
    <p:extLst>
      <p:ext uri="{BB962C8B-B14F-4D97-AF65-F5344CB8AC3E}">
        <p14:creationId xmlns:p14="http://schemas.microsoft.com/office/powerpoint/2010/main" val="2928244628"/>
      </p:ext>
    </p:extLst>
  </p:cSld>
  <p:clrMapOvr>
    <a:masterClrMapping/>
  </p:clrMapOvr>
  <mc:AlternateContent xmlns:mc="http://schemas.openxmlformats.org/markup-compatibility/2006" xmlns:p14="http://schemas.microsoft.com/office/powerpoint/2010/main">
    <mc:Choice Requires="p14">
      <p:transition spd="slow" p14:dur="2000" advTm="2"/>
    </mc:Choice>
    <mc:Fallback xmlns="">
      <p:transition spd="slow" advTm="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127" y="773951"/>
            <a:ext cx="8911687" cy="775199"/>
          </a:xfrm>
        </p:spPr>
        <p:txBody>
          <a:bodyPr/>
          <a:lstStyle/>
          <a:p>
            <a:r>
              <a:rPr lang="en-US" sz="4800" b="1" i="0" dirty="0">
                <a:solidFill>
                  <a:srgbClr val="0F0F0F"/>
                </a:solidFill>
                <a:effectLst/>
                <a:latin typeface="Times New Roman" panose="02020603050405020304" pitchFamily="18" charset="0"/>
                <a:cs typeface="Times New Roman" panose="02020603050405020304" pitchFamily="18" charset="0"/>
              </a:rPr>
              <a:t>Strings - Indexing And Slicing</a:t>
            </a:r>
            <a:endParaRPr lang="en-US"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745" y="2751224"/>
            <a:ext cx="7368934" cy="3414048"/>
          </a:xfrm>
        </p:spPr>
      </p:pic>
    </p:spTree>
    <p:extLst>
      <p:ext uri="{BB962C8B-B14F-4D97-AF65-F5344CB8AC3E}">
        <p14:creationId xmlns:p14="http://schemas.microsoft.com/office/powerpoint/2010/main" val="2908253594"/>
      </p:ext>
    </p:extLst>
  </p:cSld>
  <p:clrMapOvr>
    <a:masterClrMapping/>
  </p:clrMapOvr>
  <mc:AlternateContent xmlns:mc="http://schemas.openxmlformats.org/markup-compatibility/2006" xmlns:p14="http://schemas.microsoft.com/office/powerpoint/2010/main">
    <mc:Choice Requires="p14">
      <p:transition spd="slow" p14:dur="2000" advTm="2"/>
    </mc:Choice>
    <mc:Fallback xmlns="">
      <p:transition spd="slow" advTm="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908873"/>
          </a:xfrm>
        </p:spPr>
        <p:txBody>
          <a:bodyPr/>
          <a:lstStyle/>
          <a:p>
            <a:r>
              <a:rPr lang="en-US" dirty="0"/>
              <a:t>Syntax</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267562" y="1666836"/>
            <a:ext cx="10962690" cy="3366815"/>
          </a:xfrm>
        </p:spPr>
        <p:txBody>
          <a:bodyPr vert="horz" lIns="91440" tIns="45720" rIns="91440" bIns="45720" rtlCol="0" anchor="t">
            <a:noAutofit/>
          </a:bodyPr>
          <a:lstStyle/>
          <a:p>
            <a:pPr marL="457200" indent="-457200" algn="l">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Indentation refers to the </a:t>
            </a:r>
            <a:r>
              <a:rPr lang="en-US" b="0" i="0" dirty="0">
                <a:solidFill>
                  <a:srgbClr val="000000"/>
                </a:solidFill>
                <a:effectLst/>
                <a:highlight>
                  <a:srgbClr val="FFFF00"/>
                </a:highlight>
                <a:latin typeface="Times New Roman" panose="02020603050405020304" pitchFamily="18" charset="0"/>
                <a:cs typeface="Times New Roman" panose="02020603050405020304" pitchFamily="18" charset="0"/>
              </a:rPr>
              <a:t>spaces</a:t>
            </a:r>
            <a:r>
              <a:rPr lang="en-US" b="0" i="0" dirty="0">
                <a:solidFill>
                  <a:srgbClr val="000000"/>
                </a:solidFill>
                <a:effectLst/>
                <a:latin typeface="Times New Roman" panose="02020603050405020304" pitchFamily="18" charset="0"/>
                <a:cs typeface="Times New Roman" panose="02020603050405020304" pitchFamily="18" charset="0"/>
              </a:rPr>
              <a:t> at the beginning of a code line.</a:t>
            </a:r>
          </a:p>
          <a:p>
            <a:pPr marL="457200" indent="-457200" algn="l">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Where in other programming languages the indentation in code is for readability only, the indentation in Python is very important.</a:t>
            </a:r>
          </a:p>
          <a:p>
            <a:pPr marL="457200" indent="-457200" algn="l">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Python uses indentation to indicate a block of code.</a:t>
            </a:r>
            <a:endParaRPr lang="en-US" b="0" i="0" dirty="0">
              <a:solidFill>
                <a:srgbClr val="4A4A4A"/>
              </a:solidFill>
              <a:effectLst/>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b="0" i="0" dirty="0">
                <a:solidFill>
                  <a:srgbClr val="4A4A4A"/>
                </a:solidFill>
                <a:effectLst/>
                <a:latin typeface="Times New Roman" panose="02020603050405020304" pitchFamily="18" charset="0"/>
                <a:cs typeface="Times New Roman" panose="02020603050405020304" pitchFamily="18" charset="0"/>
              </a:rPr>
              <a:t>In Python, all the lines of code are arranged according to blocks, so it becomes easier for you to spot an error. </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fld id="{EE9F5B5E-91D3-494E-BFEC-93F645E2A708}" type="datetime1">
              <a:rPr lang="en-US" smtClean="0"/>
              <a:t>1/22/2024</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Lecture 2</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59850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201DE-2DFC-FC95-C5EF-86A59665A8E7}"/>
              </a:ext>
            </a:extLst>
          </p:cNvPr>
          <p:cNvSpPr>
            <a:spLocks noGrp="1"/>
          </p:cNvSpPr>
          <p:nvPr>
            <p:ph idx="1"/>
          </p:nvPr>
        </p:nvSpPr>
        <p:spPr>
          <a:xfrm>
            <a:off x="847897" y="881763"/>
            <a:ext cx="9779182" cy="3366815"/>
          </a:xfrm>
        </p:spPr>
        <p:txBody>
          <a:bodyPr/>
          <a:lstStyle/>
          <a:p>
            <a:r>
              <a:rPr lang="en-US" b="0" i="0" dirty="0">
                <a:solidFill>
                  <a:srgbClr val="4A4A4A"/>
                </a:solidFill>
                <a:effectLst/>
                <a:latin typeface="Times New Roman" panose="02020603050405020304" pitchFamily="18" charset="0"/>
                <a:cs typeface="Times New Roman" panose="02020603050405020304" pitchFamily="18" charset="0"/>
              </a:rPr>
              <a:t>For example, if you have used the if statement in any line, the next line must have an indentation.</a:t>
            </a:r>
          </a:p>
          <a:p>
            <a:endParaRPr lang="en-US" dirty="0"/>
          </a:p>
        </p:txBody>
      </p:sp>
      <p:sp>
        <p:nvSpPr>
          <p:cNvPr id="4" name="Date Placeholder 3">
            <a:extLst>
              <a:ext uri="{FF2B5EF4-FFF2-40B4-BE49-F238E27FC236}">
                <a16:creationId xmlns:a16="http://schemas.microsoft.com/office/drawing/2014/main" id="{FDF97C57-B473-84E1-44AA-3DF6EA0BF075}"/>
              </a:ext>
            </a:extLst>
          </p:cNvPr>
          <p:cNvSpPr>
            <a:spLocks noGrp="1"/>
          </p:cNvSpPr>
          <p:nvPr>
            <p:ph type="dt" sz="half" idx="2"/>
          </p:nvPr>
        </p:nvSpPr>
        <p:spPr/>
        <p:txBody>
          <a:bodyPr/>
          <a:lstStyle/>
          <a:p>
            <a:fld id="{208F019D-7722-407B-BEAB-5CCD1C55C6AF}" type="datetime1">
              <a:rPr lang="en-US" smtClean="0"/>
              <a:t>1/22/2024</a:t>
            </a:fld>
            <a:endParaRPr lang="en-US" dirty="0"/>
          </a:p>
        </p:txBody>
      </p:sp>
      <p:sp>
        <p:nvSpPr>
          <p:cNvPr id="5" name="Footer Placeholder 4">
            <a:extLst>
              <a:ext uri="{FF2B5EF4-FFF2-40B4-BE49-F238E27FC236}">
                <a16:creationId xmlns:a16="http://schemas.microsoft.com/office/drawing/2014/main" id="{8FD0279C-E112-2CE1-03FA-C83370603507}"/>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38A2CAA6-143F-8379-7631-44704DE22E12}"/>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7" name="Picture 6">
            <a:extLst>
              <a:ext uri="{FF2B5EF4-FFF2-40B4-BE49-F238E27FC236}">
                <a16:creationId xmlns:a16="http://schemas.microsoft.com/office/drawing/2014/main" id="{17033BD3-8CDD-FF02-32EA-FF7A8E4C1E13}"/>
              </a:ext>
            </a:extLst>
          </p:cNvPr>
          <p:cNvPicPr>
            <a:picLocks noChangeAspect="1"/>
          </p:cNvPicPr>
          <p:nvPr/>
        </p:nvPicPr>
        <p:blipFill>
          <a:blip r:embed="rId2"/>
          <a:stretch>
            <a:fillRect/>
          </a:stretch>
        </p:blipFill>
        <p:spPr>
          <a:xfrm>
            <a:off x="6211458" y="2873297"/>
            <a:ext cx="3941818" cy="2728513"/>
          </a:xfrm>
          <a:prstGeom prst="rect">
            <a:avLst/>
          </a:prstGeom>
        </p:spPr>
      </p:pic>
      <p:pic>
        <p:nvPicPr>
          <p:cNvPr id="8" name="Picture 7">
            <a:extLst>
              <a:ext uri="{FF2B5EF4-FFF2-40B4-BE49-F238E27FC236}">
                <a16:creationId xmlns:a16="http://schemas.microsoft.com/office/drawing/2014/main" id="{E579317E-3F34-003B-F1F1-5C9777989040}"/>
              </a:ext>
            </a:extLst>
          </p:cNvPr>
          <p:cNvPicPr>
            <a:picLocks noChangeAspect="1"/>
          </p:cNvPicPr>
          <p:nvPr/>
        </p:nvPicPr>
        <p:blipFill>
          <a:blip r:embed="rId3"/>
          <a:stretch>
            <a:fillRect/>
          </a:stretch>
        </p:blipFill>
        <p:spPr>
          <a:xfrm>
            <a:off x="541028" y="2931366"/>
            <a:ext cx="4238625" cy="2485106"/>
          </a:xfrm>
          <a:prstGeom prst="rect">
            <a:avLst/>
          </a:prstGeom>
        </p:spPr>
      </p:pic>
    </p:spTree>
    <p:extLst>
      <p:ext uri="{BB962C8B-B14F-4D97-AF65-F5344CB8AC3E}">
        <p14:creationId xmlns:p14="http://schemas.microsoft.com/office/powerpoint/2010/main" val="358080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F5B1-C17C-5E99-A24F-DB2ED97CB557}"/>
              </a:ext>
            </a:extLst>
          </p:cNvPr>
          <p:cNvSpPr>
            <a:spLocks noGrp="1"/>
          </p:cNvSpPr>
          <p:nvPr>
            <p:ph type="title"/>
          </p:nvPr>
        </p:nvSpPr>
        <p:spPr>
          <a:xfrm>
            <a:off x="1167492" y="136526"/>
            <a:ext cx="9779183" cy="1053082"/>
          </a:xfrm>
        </p:spPr>
        <p:txBody>
          <a:bodyPr/>
          <a:lstStyle/>
          <a:p>
            <a:r>
              <a:rPr lang="en-US" dirty="0"/>
              <a:t>Comments </a:t>
            </a:r>
          </a:p>
        </p:txBody>
      </p:sp>
      <p:sp>
        <p:nvSpPr>
          <p:cNvPr id="3" name="Content Placeholder 2">
            <a:extLst>
              <a:ext uri="{FF2B5EF4-FFF2-40B4-BE49-F238E27FC236}">
                <a16:creationId xmlns:a16="http://schemas.microsoft.com/office/drawing/2014/main" id="{16E1FDC9-D0A6-8AF9-9A95-20F565AE97B7}"/>
              </a:ext>
            </a:extLst>
          </p:cNvPr>
          <p:cNvSpPr>
            <a:spLocks noGrp="1"/>
          </p:cNvSpPr>
          <p:nvPr>
            <p:ph idx="1"/>
          </p:nvPr>
        </p:nvSpPr>
        <p:spPr>
          <a:xfrm>
            <a:off x="1318861" y="1686078"/>
            <a:ext cx="9779182" cy="3366815"/>
          </a:xfrm>
        </p:spPr>
        <p:txBody>
          <a:bodyPr/>
          <a:lstStyle/>
          <a:p>
            <a:r>
              <a:rPr lang="en-US" b="0" i="0" dirty="0">
                <a:solidFill>
                  <a:srgbClr val="10162F"/>
                </a:solidFill>
                <a:effectLst/>
                <a:latin typeface="Apercu"/>
              </a:rPr>
              <a:t>A </a:t>
            </a:r>
            <a:r>
              <a:rPr lang="en-US" b="0" i="0" dirty="0">
                <a:solidFill>
                  <a:srgbClr val="10162F"/>
                </a:solidFill>
                <a:effectLst/>
                <a:highlight>
                  <a:srgbClr val="FFFF00"/>
                </a:highlight>
                <a:latin typeface="Apercu"/>
              </a:rPr>
              <a:t>comment</a:t>
            </a:r>
            <a:r>
              <a:rPr lang="en-US" b="0" i="0" dirty="0">
                <a:solidFill>
                  <a:srgbClr val="10162F"/>
                </a:solidFill>
                <a:effectLst/>
                <a:latin typeface="Apercu"/>
              </a:rPr>
              <a:t> is a </a:t>
            </a:r>
            <a:r>
              <a:rPr lang="en-US" b="0" i="0" dirty="0">
                <a:solidFill>
                  <a:srgbClr val="FF0000"/>
                </a:solidFill>
                <a:effectLst/>
                <a:latin typeface="Apercu"/>
              </a:rPr>
              <a:t>piece of text</a:t>
            </a:r>
            <a:r>
              <a:rPr lang="en-US" b="0" i="0" dirty="0">
                <a:solidFill>
                  <a:srgbClr val="10162F"/>
                </a:solidFill>
                <a:effectLst/>
                <a:latin typeface="Apercu"/>
              </a:rPr>
              <a:t> within a program that is </a:t>
            </a:r>
            <a:r>
              <a:rPr lang="en-US" b="0" i="0" dirty="0">
                <a:solidFill>
                  <a:srgbClr val="FF0000"/>
                </a:solidFill>
                <a:effectLst/>
                <a:latin typeface="Apercu"/>
              </a:rPr>
              <a:t>not</a:t>
            </a:r>
            <a:r>
              <a:rPr lang="en-US" b="0" i="0" dirty="0">
                <a:solidFill>
                  <a:srgbClr val="10162F"/>
                </a:solidFill>
                <a:effectLst/>
                <a:latin typeface="Apercu"/>
              </a:rPr>
              <a:t> </a:t>
            </a:r>
            <a:r>
              <a:rPr lang="en-US" b="0" i="0" dirty="0">
                <a:solidFill>
                  <a:srgbClr val="FF0000"/>
                </a:solidFill>
                <a:effectLst/>
                <a:latin typeface="Apercu"/>
              </a:rPr>
              <a:t>executed</a:t>
            </a:r>
            <a:r>
              <a:rPr lang="en-US" b="0" i="0" dirty="0">
                <a:solidFill>
                  <a:srgbClr val="10162F"/>
                </a:solidFill>
                <a:effectLst/>
                <a:latin typeface="Apercu"/>
              </a:rPr>
              <a:t>. It can be used to provide additional information to aid in understanding the code.</a:t>
            </a:r>
          </a:p>
          <a:p>
            <a:r>
              <a:rPr lang="en-US" b="1" i="0" dirty="0">
                <a:solidFill>
                  <a:srgbClr val="10162F"/>
                </a:solidFill>
                <a:effectLst/>
                <a:latin typeface="Apercu"/>
              </a:rPr>
              <a:t>Single-line Comments                           Multi-line Comments</a:t>
            </a:r>
          </a:p>
          <a:p>
            <a:r>
              <a:rPr lang="en-US" b="1" i="0" dirty="0">
                <a:solidFill>
                  <a:srgbClr val="10162F"/>
                </a:solidFill>
                <a:effectLst/>
                <a:latin typeface="Apercu"/>
              </a:rPr>
              <a:t> </a:t>
            </a:r>
          </a:p>
          <a:p>
            <a:endParaRPr lang="en-US" dirty="0"/>
          </a:p>
        </p:txBody>
      </p:sp>
      <p:sp>
        <p:nvSpPr>
          <p:cNvPr id="4" name="Date Placeholder 3">
            <a:extLst>
              <a:ext uri="{FF2B5EF4-FFF2-40B4-BE49-F238E27FC236}">
                <a16:creationId xmlns:a16="http://schemas.microsoft.com/office/drawing/2014/main" id="{CD060F36-C7E5-EF4E-1D07-5D0D24C646E2}"/>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8DD9FFA7-3858-3BF6-7A9D-D5B1F11D17D6}"/>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6293E074-9D39-82E0-BEE8-07A9DDC2618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8" name="Picture 7">
            <a:extLst>
              <a:ext uri="{FF2B5EF4-FFF2-40B4-BE49-F238E27FC236}">
                <a16:creationId xmlns:a16="http://schemas.microsoft.com/office/drawing/2014/main" id="{644FBF1F-34CB-965E-3250-57A1B9CEFF8C}"/>
              </a:ext>
            </a:extLst>
          </p:cNvPr>
          <p:cNvPicPr>
            <a:picLocks noChangeAspect="1"/>
          </p:cNvPicPr>
          <p:nvPr/>
        </p:nvPicPr>
        <p:blipFill>
          <a:blip r:embed="rId2"/>
          <a:stretch>
            <a:fillRect/>
          </a:stretch>
        </p:blipFill>
        <p:spPr>
          <a:xfrm>
            <a:off x="1100831" y="3774557"/>
            <a:ext cx="4882719" cy="1609725"/>
          </a:xfrm>
          <a:prstGeom prst="rect">
            <a:avLst/>
          </a:prstGeom>
        </p:spPr>
      </p:pic>
      <p:pic>
        <p:nvPicPr>
          <p:cNvPr id="10" name="Picture 9">
            <a:extLst>
              <a:ext uri="{FF2B5EF4-FFF2-40B4-BE49-F238E27FC236}">
                <a16:creationId xmlns:a16="http://schemas.microsoft.com/office/drawing/2014/main" id="{D34EF262-91C9-B952-6FFC-3343DCADDFCC}"/>
              </a:ext>
            </a:extLst>
          </p:cNvPr>
          <p:cNvPicPr>
            <a:picLocks noChangeAspect="1"/>
          </p:cNvPicPr>
          <p:nvPr/>
        </p:nvPicPr>
        <p:blipFill>
          <a:blip r:embed="rId3"/>
          <a:stretch>
            <a:fillRect/>
          </a:stretch>
        </p:blipFill>
        <p:spPr>
          <a:xfrm>
            <a:off x="6547756" y="3855519"/>
            <a:ext cx="4646985" cy="1447800"/>
          </a:xfrm>
          <a:prstGeom prst="rect">
            <a:avLst/>
          </a:prstGeom>
        </p:spPr>
      </p:pic>
    </p:spTree>
    <p:extLst>
      <p:ext uri="{BB962C8B-B14F-4D97-AF65-F5344CB8AC3E}">
        <p14:creationId xmlns:p14="http://schemas.microsoft.com/office/powerpoint/2010/main" val="216351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0B839F-A1CA-5B8A-7A64-B3E9B306A1CC}"/>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2AF8920D-2F6E-081F-94A5-88D23F93185B}"/>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C481585A-FDC1-B04B-BA41-6773A5C77074}"/>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Rectangle 1">
            <a:extLst>
              <a:ext uri="{FF2B5EF4-FFF2-40B4-BE49-F238E27FC236}">
                <a16:creationId xmlns:a16="http://schemas.microsoft.com/office/drawing/2014/main" id="{D1FEADD4-B73C-BEED-D307-42C9FBF88BB9}"/>
              </a:ext>
            </a:extLst>
          </p:cNvPr>
          <p:cNvSpPr>
            <a:spLocks noGrp="1" noChangeArrowheads="1"/>
          </p:cNvSpPr>
          <p:nvPr>
            <p:ph idx="1"/>
          </p:nvPr>
        </p:nvSpPr>
        <p:spPr bwMode="auto">
          <a:xfrm>
            <a:off x="293423" y="1165560"/>
            <a:ext cx="1068871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10162F"/>
                </a:solidFill>
                <a:effectLst/>
                <a:latin typeface="Times New Roman" panose="02020603050405020304" pitchFamily="18" charset="0"/>
                <a:cs typeface="Times New Roman" panose="02020603050405020304" pitchFamily="18" charset="0"/>
              </a:rPr>
              <a:t>Another, less official way of writing comments in Python is to use a multi-line string.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10162F"/>
                </a:solidFill>
                <a:effectLst/>
                <a:latin typeface="Times New Roman" panose="02020603050405020304" pitchFamily="18" charset="0"/>
                <a:cs typeface="Times New Roman" panose="02020603050405020304" pitchFamily="18" charset="0"/>
              </a:rPr>
              <a:t>Python will ignore string literals that are not assigned to a variable</a:t>
            </a:r>
            <a:endParaRPr lang="en-US" altLang="en-US" sz="2400" dirty="0">
              <a:solidFill>
                <a:srgbClr val="10162F"/>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10162F"/>
                </a:solidFill>
                <a:effectLst/>
                <a:latin typeface="Times New Roman" panose="02020603050405020304" pitchFamily="18" charset="0"/>
                <a:cs typeface="Times New Roman" panose="02020603050405020304" pitchFamily="18" charset="0"/>
              </a:rPr>
              <a:t> Multi-line strings (created by surrounding text with triple quotes """) can be used as de facto comments: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Title 1">
            <a:extLst>
              <a:ext uri="{FF2B5EF4-FFF2-40B4-BE49-F238E27FC236}">
                <a16:creationId xmlns:a16="http://schemas.microsoft.com/office/drawing/2014/main" id="{1FCA9338-6F33-22B4-62DE-6E47E9A2EAE1}"/>
              </a:ext>
            </a:extLst>
          </p:cNvPr>
          <p:cNvSpPr>
            <a:spLocks noGrp="1"/>
          </p:cNvSpPr>
          <p:nvPr>
            <p:ph type="title"/>
          </p:nvPr>
        </p:nvSpPr>
        <p:spPr>
          <a:xfrm>
            <a:off x="1105348" y="0"/>
            <a:ext cx="9779183" cy="1053082"/>
          </a:xfrm>
        </p:spPr>
        <p:txBody>
          <a:bodyPr/>
          <a:lstStyle/>
          <a:p>
            <a:r>
              <a:rPr lang="en-US" dirty="0"/>
              <a:t>Comments </a:t>
            </a:r>
          </a:p>
        </p:txBody>
      </p:sp>
      <p:pic>
        <p:nvPicPr>
          <p:cNvPr id="10" name="Picture 9">
            <a:extLst>
              <a:ext uri="{FF2B5EF4-FFF2-40B4-BE49-F238E27FC236}">
                <a16:creationId xmlns:a16="http://schemas.microsoft.com/office/drawing/2014/main" id="{671328A0-8EEB-E32E-3C20-7F004883AB7A}"/>
              </a:ext>
            </a:extLst>
          </p:cNvPr>
          <p:cNvPicPr>
            <a:picLocks noChangeAspect="1"/>
          </p:cNvPicPr>
          <p:nvPr/>
        </p:nvPicPr>
        <p:blipFill>
          <a:blip r:embed="rId2"/>
          <a:stretch>
            <a:fillRect/>
          </a:stretch>
        </p:blipFill>
        <p:spPr>
          <a:xfrm>
            <a:off x="602942" y="3753449"/>
            <a:ext cx="7200530" cy="1581150"/>
          </a:xfrm>
          <a:prstGeom prst="rect">
            <a:avLst/>
          </a:prstGeom>
        </p:spPr>
      </p:pic>
    </p:spTree>
    <p:extLst>
      <p:ext uri="{BB962C8B-B14F-4D97-AF65-F5344CB8AC3E}">
        <p14:creationId xmlns:p14="http://schemas.microsoft.com/office/powerpoint/2010/main" val="267887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8E61-2F55-1D42-A261-51DFCD677A89}"/>
              </a:ext>
            </a:extLst>
          </p:cNvPr>
          <p:cNvSpPr>
            <a:spLocks noGrp="1"/>
          </p:cNvSpPr>
          <p:nvPr>
            <p:ph type="title"/>
          </p:nvPr>
        </p:nvSpPr>
        <p:spPr>
          <a:xfrm>
            <a:off x="1025449" y="95071"/>
            <a:ext cx="9779183" cy="1280436"/>
          </a:xfrm>
        </p:spPr>
        <p:txBody>
          <a:bodyPr/>
          <a:lstStyle/>
          <a:p>
            <a:r>
              <a:rPr lang="en-US" sz="3600" b="1" i="0" dirty="0">
                <a:solidFill>
                  <a:srgbClr val="000000"/>
                </a:solidFill>
                <a:effectLst/>
                <a:latin typeface="Times New Roman" panose="02020603050405020304" pitchFamily="18" charset="0"/>
                <a:cs typeface="Times New Roman" panose="02020603050405020304" pitchFamily="18" charset="0"/>
              </a:rPr>
              <a:t>Reserved Keywords in Python</a:t>
            </a:r>
            <a:br>
              <a:rPr lang="en-US" sz="3600" b="1" i="0" dirty="0">
                <a:solidFill>
                  <a:srgbClr val="000000"/>
                </a:solidFill>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78B405-448F-0097-4BE1-EBFC9A663556}"/>
              </a:ext>
            </a:extLst>
          </p:cNvPr>
          <p:cNvSpPr>
            <a:spLocks noGrp="1"/>
          </p:cNvSpPr>
          <p:nvPr>
            <p:ph idx="1"/>
          </p:nvPr>
        </p:nvSpPr>
        <p:spPr>
          <a:xfrm>
            <a:off x="217582" y="1191844"/>
            <a:ext cx="11136957" cy="3366815"/>
          </a:xfrm>
        </p:spPr>
        <p:txBody>
          <a:bodyPr>
            <a:normAutofit/>
          </a:bodyPr>
          <a:lstStyle/>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Reserved words (also called keywords) are defined with predefined meaning and syntax in the language. These keywords must be used to develop programming instructions. Reserved words can’t be used as identifiers for other programming elements like name of variable, function etc.</a:t>
            </a:r>
          </a:p>
          <a:p>
            <a:pPr marL="342900" indent="-342900">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FF0000"/>
                </a:solidFill>
                <a:effectLst/>
                <a:latin typeface="Times New Roman" panose="02020603050405020304" pitchFamily="18" charset="0"/>
                <a:cs typeface="Times New Roman" panose="02020603050405020304" pitchFamily="18" charset="0"/>
              </a:rPr>
              <a:t>help("keywords")</a:t>
            </a: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02EF820-D9D6-702B-6B44-383A402BAFB1}"/>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8EF94B12-2EE3-F142-EEE4-5B7B5D4D3B9F}"/>
              </a:ext>
            </a:extLst>
          </p:cNvPr>
          <p:cNvSpPr>
            <a:spLocks noGrp="1"/>
          </p:cNvSpPr>
          <p:nvPr>
            <p:ph type="ftr" sz="quarter" idx="3"/>
          </p:nvPr>
        </p:nvSpPr>
        <p:spPr>
          <a:xfrm>
            <a:off x="5544938" y="6538911"/>
            <a:ext cx="4114800" cy="365125"/>
          </a:xfrm>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F6B26720-E051-EAE7-84A1-D8DF65174877}"/>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0" name="Picture 9">
            <a:extLst>
              <a:ext uri="{FF2B5EF4-FFF2-40B4-BE49-F238E27FC236}">
                <a16:creationId xmlns:a16="http://schemas.microsoft.com/office/drawing/2014/main" id="{1B80CE17-95F5-58C7-09DE-1F3834934AC1}"/>
              </a:ext>
            </a:extLst>
          </p:cNvPr>
          <p:cNvPicPr>
            <a:picLocks noChangeAspect="1"/>
          </p:cNvPicPr>
          <p:nvPr/>
        </p:nvPicPr>
        <p:blipFill>
          <a:blip r:embed="rId2"/>
          <a:stretch>
            <a:fillRect/>
          </a:stretch>
        </p:blipFill>
        <p:spPr>
          <a:xfrm>
            <a:off x="542093" y="3355759"/>
            <a:ext cx="7430055" cy="2740221"/>
          </a:xfrm>
          <a:prstGeom prst="rect">
            <a:avLst/>
          </a:prstGeom>
        </p:spPr>
      </p:pic>
    </p:spTree>
    <p:extLst>
      <p:ext uri="{BB962C8B-B14F-4D97-AF65-F5344CB8AC3E}">
        <p14:creationId xmlns:p14="http://schemas.microsoft.com/office/powerpoint/2010/main" val="82869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04F1-B5A1-6836-B088-078FBF335D57}"/>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Python Exception Handling</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AF4D6D-0E1C-7668-7DF5-1C3CFE50428E}"/>
              </a:ext>
            </a:extLst>
          </p:cNvPr>
          <p:cNvSpPr>
            <a:spLocks noGrp="1"/>
          </p:cNvSpPr>
          <p:nvPr>
            <p:ph idx="1"/>
          </p:nvPr>
        </p:nvSpPr>
        <p:spPr/>
        <p:txBody>
          <a:bodyPr>
            <a:normAutofit/>
          </a:bodyPr>
          <a:lstStyle/>
          <a:p>
            <a:r>
              <a:rPr lang="en-US" b="0" i="0" dirty="0">
                <a:solidFill>
                  <a:srgbClr val="273239"/>
                </a:solidFill>
                <a:effectLst/>
                <a:latin typeface="Times New Roman" panose="02020603050405020304" pitchFamily="18" charset="0"/>
                <a:cs typeface="Times New Roman" panose="02020603050405020304" pitchFamily="18" charset="0"/>
              </a:rPr>
              <a:t>Error in Python can be of two types</a:t>
            </a:r>
          </a:p>
          <a:p>
            <a:r>
              <a:rPr lang="en-US" b="0" i="0" u="sng" dirty="0">
                <a:effectLst/>
                <a:latin typeface="Times New Roman" panose="02020603050405020304" pitchFamily="18" charset="0"/>
                <a:cs typeface="Times New Roman" panose="02020603050405020304" pitchFamily="18" charset="0"/>
                <a:hlinkClick r:id="rId2"/>
              </a:rPr>
              <a:t>Syntax errors and Exceptions</a:t>
            </a:r>
            <a:r>
              <a:rPr lang="en-US" b="0" i="0" dirty="0">
                <a:solidFill>
                  <a:srgbClr val="273239"/>
                </a:solidFill>
                <a:effectLst/>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highlight>
                  <a:srgbClr val="FFFF00"/>
                </a:highlight>
                <a:latin typeface="Times New Roman" panose="02020603050405020304" pitchFamily="18" charset="0"/>
                <a:cs typeface="Times New Roman" panose="02020603050405020304" pitchFamily="18" charset="0"/>
              </a:rPr>
              <a:t>Errors</a:t>
            </a:r>
            <a:r>
              <a:rPr lang="en-US" b="0" i="0" dirty="0">
                <a:solidFill>
                  <a:srgbClr val="273239"/>
                </a:solidFill>
                <a:effectLst/>
                <a:latin typeface="Times New Roman" panose="02020603050405020304" pitchFamily="18" charset="0"/>
                <a:cs typeface="Times New Roman" panose="02020603050405020304" pitchFamily="18" charset="0"/>
              </a:rPr>
              <a:t> are problems in a program due to which the program </a:t>
            </a:r>
            <a:r>
              <a:rPr lang="en-US" b="0" i="0" dirty="0">
                <a:solidFill>
                  <a:srgbClr val="273239"/>
                </a:solidFill>
                <a:effectLst/>
                <a:highlight>
                  <a:srgbClr val="FFFF00"/>
                </a:highlight>
                <a:latin typeface="Times New Roman" panose="02020603050405020304" pitchFamily="18" charset="0"/>
                <a:cs typeface="Times New Roman" panose="02020603050405020304" pitchFamily="18" charset="0"/>
              </a:rPr>
              <a:t>will stop the execution. </a:t>
            </a:r>
          </a:p>
          <a:p>
            <a:pPr marL="914400" lvl="1" indent="-457200">
              <a:buFont typeface="Wingdings" panose="05000000000000000000" pitchFamily="2" charset="2"/>
              <a:buChar char="§"/>
            </a:pPr>
            <a:r>
              <a:rPr lang="en-US" b="0" i="0" dirty="0">
                <a:solidFill>
                  <a:srgbClr val="273239"/>
                </a:solidFill>
                <a:effectLst/>
                <a:highlight>
                  <a:srgbClr val="FFFF00"/>
                </a:highlight>
                <a:latin typeface="Times New Roman" panose="02020603050405020304" pitchFamily="18" charset="0"/>
                <a:cs typeface="Times New Roman" panose="02020603050405020304" pitchFamily="18" charset="0"/>
              </a:rPr>
              <a:t>Exceptions</a:t>
            </a:r>
            <a:r>
              <a:rPr lang="en-US" b="0" i="0" dirty="0">
                <a:solidFill>
                  <a:srgbClr val="273239"/>
                </a:solidFill>
                <a:effectLst/>
                <a:latin typeface="Times New Roman" panose="02020603050405020304" pitchFamily="18" charset="0"/>
                <a:cs typeface="Times New Roman" panose="02020603050405020304" pitchFamily="18" charset="0"/>
              </a:rPr>
              <a:t> are raised when some internal events occur which change the normal flow of the program</a:t>
            </a:r>
          </a:p>
          <a:p>
            <a:pPr marL="914400" lvl="1" indent="-457200">
              <a:buFont typeface="Wingdings" panose="05000000000000000000" pitchFamily="2" charset="2"/>
              <a:buChar char="§"/>
            </a:pPr>
            <a:r>
              <a:rPr lang="en-US" sz="2400" b="0" i="0" dirty="0">
                <a:solidFill>
                  <a:srgbClr val="273239"/>
                </a:solidFill>
                <a:effectLst/>
                <a:latin typeface="Times New Roman" panose="02020603050405020304" pitchFamily="18" charset="0"/>
                <a:cs typeface="Times New Roman" panose="02020603050405020304" pitchFamily="18" charset="0"/>
              </a:rPr>
              <a:t>In Python, there are several built-in exceptions that can be raised when an error occurs during the execution of a program. </a:t>
            </a:r>
          </a:p>
          <a:p>
            <a:pPr marL="914400" lvl="1" indent="-45720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71A459-86E0-2878-7CFF-04A490A45C40}"/>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326CDD49-D09E-D578-DC5F-8C3E0373F309}"/>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D399D455-F115-9116-E1A6-A1D37311208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76996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76BB-BD91-92CE-5099-327CB5A9A2DB}"/>
              </a:ext>
            </a:extLst>
          </p:cNvPr>
          <p:cNvSpPr>
            <a:spLocks noGrp="1"/>
          </p:cNvSpPr>
          <p:nvPr>
            <p:ph type="title"/>
          </p:nvPr>
        </p:nvSpPr>
        <p:spPr>
          <a:xfrm>
            <a:off x="918918" y="0"/>
            <a:ext cx="7923242" cy="736847"/>
          </a:xfrm>
        </p:spPr>
        <p:txBody>
          <a:bodyPr/>
          <a:lstStyle/>
          <a:p>
            <a:br>
              <a:rPr lang="en-US" b="1" i="0" dirty="0">
                <a:solidFill>
                  <a:srgbClr val="273239"/>
                </a:solidFill>
                <a:effectLst/>
                <a:latin typeface="Times New Roman" panose="02020603050405020304" pitchFamily="18" charset="0"/>
                <a:cs typeface="Times New Roman" panose="02020603050405020304" pitchFamily="18" charset="0"/>
              </a:rPr>
            </a:br>
            <a:r>
              <a:rPr lang="en-US" sz="2800" b="1" i="0" dirty="0">
                <a:solidFill>
                  <a:srgbClr val="273239"/>
                </a:solidFill>
                <a:effectLst/>
                <a:latin typeface="Times New Roman" panose="02020603050405020304" pitchFamily="18" charset="0"/>
                <a:cs typeface="Times New Roman" panose="02020603050405020304" pitchFamily="18" charset="0"/>
              </a:rPr>
              <a:t>Different types of exceptions in python:</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010927-1A1C-A62C-96DD-51DB714B31A4}"/>
              </a:ext>
            </a:extLst>
          </p:cNvPr>
          <p:cNvSpPr>
            <a:spLocks noGrp="1"/>
          </p:cNvSpPr>
          <p:nvPr>
            <p:ph idx="1"/>
          </p:nvPr>
        </p:nvSpPr>
        <p:spPr>
          <a:xfrm>
            <a:off x="381000" y="1114717"/>
            <a:ext cx="11429999" cy="5424195"/>
          </a:xfrm>
        </p:spPr>
        <p:txBody>
          <a:bodyPr>
            <a:noAutofit/>
          </a:bodyPr>
          <a:lstStyle/>
          <a:p>
            <a:pPr marL="342900" indent="-342900" algn="l" fontAlgn="base">
              <a:lnSpc>
                <a:spcPct val="170000"/>
              </a:lnSpc>
              <a:buFont typeface="Wingdings" panose="05000000000000000000" pitchFamily="2" charset="2"/>
              <a:buChar char="§"/>
            </a:pPr>
            <a:r>
              <a:rPr lang="en-US" sz="2000" b="1" i="0" dirty="0" err="1">
                <a:solidFill>
                  <a:srgbClr val="273239"/>
                </a:solidFill>
                <a:effectLst/>
                <a:highlight>
                  <a:srgbClr val="FFFF00"/>
                </a:highlight>
                <a:latin typeface="Times New Roman" panose="02020603050405020304" pitchFamily="18" charset="0"/>
                <a:cs typeface="Times New Roman" panose="02020603050405020304" pitchFamily="18" charset="0"/>
              </a:rPr>
              <a:t>SyntaxError</a:t>
            </a:r>
            <a:r>
              <a:rPr lang="en-US" sz="2000" b="1" i="0" dirty="0">
                <a:solidFill>
                  <a:srgbClr val="273239"/>
                </a:solidFill>
                <a:effectLst/>
                <a:latin typeface="Times New Roman" panose="02020603050405020304" pitchFamily="18" charset="0"/>
                <a:cs typeface="Times New Roman" panose="02020603050405020304" pitchFamily="18" charset="0"/>
              </a:rPr>
              <a:t>:</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the interpreter encounters a syntax error in the code, such as a misspelled keyword, a missing colon, or an unbalanced parenthesis.</a:t>
            </a:r>
          </a:p>
          <a:p>
            <a:pPr marL="342900" indent="-342900" algn="l" fontAlgn="base">
              <a:lnSpc>
                <a:spcPct val="170000"/>
              </a:lnSpc>
              <a:buFont typeface="Wingdings" panose="05000000000000000000" pitchFamily="2" charset="2"/>
              <a:buChar char="§"/>
            </a:pPr>
            <a:r>
              <a:rPr lang="en-US" sz="2000" b="1" i="0" dirty="0" err="1">
                <a:solidFill>
                  <a:srgbClr val="273239"/>
                </a:solidFill>
                <a:effectLst/>
                <a:latin typeface="Times New Roman" panose="02020603050405020304" pitchFamily="18" charset="0"/>
                <a:cs typeface="Times New Roman" panose="02020603050405020304" pitchFamily="18" charset="0"/>
              </a:rPr>
              <a:t>TypeError</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an operation or function is applied to an object of the wrong type, such as adding a string to an integer.</a:t>
            </a:r>
          </a:p>
          <a:p>
            <a:pPr marL="342900" indent="-342900" algn="l" fontAlgn="base">
              <a:lnSpc>
                <a:spcPct val="170000"/>
              </a:lnSpc>
              <a:buFont typeface="Wingdings" panose="05000000000000000000" pitchFamily="2" charset="2"/>
              <a:buChar char="§"/>
            </a:pPr>
            <a:r>
              <a:rPr lang="en-US" sz="2000" b="1" i="0" dirty="0" err="1">
                <a:solidFill>
                  <a:srgbClr val="273239"/>
                </a:solidFill>
                <a:effectLst/>
                <a:latin typeface="Times New Roman" panose="02020603050405020304" pitchFamily="18" charset="0"/>
                <a:cs typeface="Times New Roman" panose="02020603050405020304" pitchFamily="18" charset="0"/>
              </a:rPr>
              <a:t>NameError</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a variable or function name is not found in the current scope.</a:t>
            </a:r>
          </a:p>
          <a:p>
            <a:pPr marL="342900" indent="-342900" algn="l" fontAlgn="base">
              <a:lnSpc>
                <a:spcPct val="170000"/>
              </a:lnSpc>
              <a:buFont typeface="Wingdings" panose="05000000000000000000" pitchFamily="2" charset="2"/>
              <a:buChar char="§"/>
            </a:pPr>
            <a:r>
              <a:rPr lang="en-US" sz="2000" b="1" i="0" dirty="0" err="1">
                <a:solidFill>
                  <a:srgbClr val="273239"/>
                </a:solidFill>
                <a:effectLst/>
                <a:latin typeface="Times New Roman" panose="02020603050405020304" pitchFamily="18" charset="0"/>
                <a:cs typeface="Times New Roman" panose="02020603050405020304" pitchFamily="18" charset="0"/>
              </a:rPr>
              <a:t>IndexError</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an index is out of range for a list, tuple, or other sequence types.</a:t>
            </a:r>
          </a:p>
          <a:p>
            <a:pPr marL="342900" indent="-342900" algn="l" fontAlgn="base">
              <a:lnSpc>
                <a:spcPct val="170000"/>
              </a:lnSpc>
              <a:buFont typeface="Wingdings" panose="05000000000000000000" pitchFamily="2" charset="2"/>
              <a:buChar char="§"/>
            </a:pPr>
            <a:r>
              <a:rPr lang="en-US" sz="2000" b="1" i="0" dirty="0" err="1">
                <a:solidFill>
                  <a:srgbClr val="273239"/>
                </a:solidFill>
                <a:effectLst/>
                <a:latin typeface="Times New Roman" panose="02020603050405020304" pitchFamily="18" charset="0"/>
                <a:cs typeface="Times New Roman" panose="02020603050405020304" pitchFamily="18" charset="0"/>
              </a:rPr>
              <a:t>KeyError</a:t>
            </a:r>
            <a:r>
              <a:rPr lang="en-US" sz="2000" b="0" i="0" dirty="0">
                <a:solidFill>
                  <a:srgbClr val="273239"/>
                </a:solidFill>
                <a:effectLst/>
                <a:latin typeface="Times New Roman" panose="02020603050405020304" pitchFamily="18" charset="0"/>
                <a:cs typeface="Times New Roman" panose="02020603050405020304" pitchFamily="18" charset="0"/>
              </a:rPr>
              <a:t>: This exception is raised when a key is not found in a dictionary.</a:t>
            </a:r>
          </a:p>
          <a:p>
            <a:pPr>
              <a:lnSpc>
                <a:spcPct val="170000"/>
              </a:lnSpc>
            </a:pPr>
            <a:endParaRPr lang="en-US" sz="2000" dirty="0"/>
          </a:p>
        </p:txBody>
      </p:sp>
      <p:sp>
        <p:nvSpPr>
          <p:cNvPr id="4" name="Date Placeholder 3">
            <a:extLst>
              <a:ext uri="{FF2B5EF4-FFF2-40B4-BE49-F238E27FC236}">
                <a16:creationId xmlns:a16="http://schemas.microsoft.com/office/drawing/2014/main" id="{77AF6966-8053-ABE7-E5E6-48FCFAD8FCA3}"/>
              </a:ext>
            </a:extLst>
          </p:cNvPr>
          <p:cNvSpPr>
            <a:spLocks noGrp="1"/>
          </p:cNvSpPr>
          <p:nvPr>
            <p:ph type="dt" sz="half" idx="2"/>
          </p:nvPr>
        </p:nvSpPr>
        <p:spPr/>
        <p:txBody>
          <a:bodyPr/>
          <a:lstStyle/>
          <a:p>
            <a:fld id="{D3F7A8F8-C0F3-4E43-B677-FDFBD03889C4}" type="datetime1">
              <a:rPr lang="en-US" smtClean="0"/>
              <a:t>1/22/2024</a:t>
            </a:fld>
            <a:endParaRPr lang="en-US" dirty="0"/>
          </a:p>
        </p:txBody>
      </p:sp>
      <p:sp>
        <p:nvSpPr>
          <p:cNvPr id="5" name="Footer Placeholder 4">
            <a:extLst>
              <a:ext uri="{FF2B5EF4-FFF2-40B4-BE49-F238E27FC236}">
                <a16:creationId xmlns:a16="http://schemas.microsoft.com/office/drawing/2014/main" id="{E89267A8-DEC2-6C15-F353-42704FC32B6D}"/>
              </a:ext>
            </a:extLst>
          </p:cNvPr>
          <p:cNvSpPr>
            <a:spLocks noGrp="1"/>
          </p:cNvSpPr>
          <p:nvPr>
            <p:ph type="ftr" sz="quarter" idx="3"/>
          </p:nvPr>
        </p:nvSpPr>
        <p:spPr/>
        <p:txBody>
          <a:bodyPr/>
          <a:lstStyle/>
          <a:p>
            <a:r>
              <a:rPr lang="en-US"/>
              <a:t>Lecture 2</a:t>
            </a:r>
            <a:endParaRPr lang="en-US" dirty="0"/>
          </a:p>
        </p:txBody>
      </p:sp>
      <p:sp>
        <p:nvSpPr>
          <p:cNvPr id="6" name="Slide Number Placeholder 5">
            <a:extLst>
              <a:ext uri="{FF2B5EF4-FFF2-40B4-BE49-F238E27FC236}">
                <a16:creationId xmlns:a16="http://schemas.microsoft.com/office/drawing/2014/main" id="{9451928B-2A2E-D918-80F8-F83062907449}"/>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186902112"/>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956</TotalTime>
  <Words>1157</Words>
  <Application>Microsoft Office PowerPoint</Application>
  <PresentationFormat>Widescreen</PresentationFormat>
  <Paragraphs>175</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__Source_Sans_Pro_fea366</vt:lpstr>
      <vt:lpstr>Apercu</vt:lpstr>
      <vt:lpstr>Arial</vt:lpstr>
      <vt:lpstr>Calibri</vt:lpstr>
      <vt:lpstr>Tenorite</vt:lpstr>
      <vt:lpstr>Times New Roman</vt:lpstr>
      <vt:lpstr>Wingdings</vt:lpstr>
      <vt:lpstr>YouTube Sans</vt:lpstr>
      <vt:lpstr>Custom</vt:lpstr>
      <vt:lpstr>Selected topics 1</vt:lpstr>
      <vt:lpstr>Agenda</vt:lpstr>
      <vt:lpstr>Syntax</vt:lpstr>
      <vt:lpstr>PowerPoint Presentation</vt:lpstr>
      <vt:lpstr>Comments </vt:lpstr>
      <vt:lpstr>Comments </vt:lpstr>
      <vt:lpstr>Reserved Keywords in Python </vt:lpstr>
      <vt:lpstr>Python Exception Handling </vt:lpstr>
      <vt:lpstr> Different types of exceptions in python:</vt:lpstr>
      <vt:lpstr> Different types of exceptions in python:</vt:lpstr>
      <vt:lpstr>Example in Python Exception </vt:lpstr>
      <vt:lpstr>Escape sequence characters</vt:lpstr>
      <vt:lpstr>Escape sequence characters</vt:lpstr>
      <vt:lpstr>PowerPoint Presentation</vt:lpstr>
      <vt:lpstr> Concatenation </vt:lpstr>
      <vt:lpstr>Concatenation</vt:lpstr>
      <vt:lpstr>String </vt:lpstr>
      <vt:lpstr>Strings - Indexing And Slicing</vt:lpstr>
      <vt:lpstr>Strings - Indexing And Slicing</vt:lpstr>
      <vt:lpstr>Strings - Indexing And Slicing</vt:lpstr>
      <vt:lpstr>Strings - Indexing And Slicing</vt:lpstr>
      <vt:lpstr>Strings - Indexing And Slicing</vt:lpstr>
      <vt:lpstr>Strings - Indexing And Slicing</vt:lpstr>
      <vt:lpstr>Strings</vt:lpstr>
      <vt:lpstr>Strings - Indexing And Slicing</vt:lpstr>
      <vt:lpstr>Strings - Indexing And Slicing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Nashwa nageh</dc:creator>
  <cp:lastModifiedBy>Ali</cp:lastModifiedBy>
  <cp:revision>9</cp:revision>
  <dcterms:created xsi:type="dcterms:W3CDTF">2023-10-04T08:20:24Z</dcterms:created>
  <dcterms:modified xsi:type="dcterms:W3CDTF">2024-01-22T07:45:50Z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