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256" r:id="rId5"/>
    <p:sldId id="258" r:id="rId6"/>
    <p:sldId id="257" r:id="rId7"/>
    <p:sldId id="264" r:id="rId8"/>
    <p:sldId id="260" r:id="rId9"/>
    <p:sldId id="265" r:id="rId10"/>
    <p:sldId id="266" r:id="rId11"/>
    <p:sldId id="267" r:id="rId12"/>
    <p:sldId id="268" r:id="rId13"/>
    <p:sldId id="269" r:id="rId14"/>
    <p:sldId id="271" r:id="rId15"/>
    <p:sldId id="274" r:id="rId16"/>
    <p:sldId id="273" r:id="rId17"/>
    <p:sldId id="272" r:id="rId18"/>
    <p:sldId id="275" r:id="rId19"/>
    <p:sldId id="263" r:id="rId20"/>
    <p:sldId id="276" r:id="rId21"/>
    <p:sldId id="277" r:id="rId22"/>
    <p:sldId id="278" r:id="rId23"/>
    <p:sldId id="279" r:id="rId24"/>
    <p:sldId id="262" r:id="rId25"/>
    <p:sldId id="259" r:id="rId26"/>
    <p:sldId id="261" r:id="rId27"/>
    <p:sldId id="280" r:id="rId28"/>
    <p:sldId id="27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718" autoAdjust="0"/>
  </p:normalViewPr>
  <p:slideViewPr>
    <p:cSldViewPr snapToGrid="0">
      <p:cViewPr varScale="1">
        <p:scale>
          <a:sx n="86" d="100"/>
          <a:sy n="86" d="100"/>
        </p:scale>
        <p:origin x="566" y="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6" d="100"/>
        <a:sy n="126"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12/23/2023</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martArt">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9853150-A15A-4FE0-9E5A-AC0DCF4DDA8D}" type="datetime1">
              <a:rPr lang="en-US" smtClean="0"/>
              <a:t>12/23/2023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Lecture 11</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038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B4B38E31-9CB4-42D5-B59F-5681183B4AAB}" type="datetime1">
              <a:rPr lang="en-US" smtClean="0"/>
              <a:t>12/23/2023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Lecture 11</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36E25D29-B881-4C8A-8A31-3E6A1AEED4E7}" type="datetime1">
              <a:rPr lang="en-US" smtClean="0"/>
              <a:t>12/23/2023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Lecture 11</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6751653D-333F-4CC5-AE19-C3BBBDC05AF6}" type="datetime1">
              <a:rPr lang="en-US" smtClean="0"/>
              <a:t>12/23/2023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Lecture 11</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A58FEC7-79F4-45AB-822E-76E3C6EC6BF1}" type="datetime1">
              <a:rPr lang="en-US" smtClean="0"/>
              <a:t>12/23/2023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Lecture 11</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748D8C89-3BEE-4E76-B92D-93C45783224E}" type="datetime1">
              <a:rPr lang="en-US" smtClean="0"/>
              <a:t>12/23/2023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Lecture 11</a:t>
            </a:r>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71EB95-DE30-3F1F-F9EC-DA4858055C1F}"/>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0E7B9DB0-F648-452C-B9BC-56B00CD55D1F}" type="datetime1">
              <a:rPr lang="en-US" smtClean="0"/>
              <a:t>12/23/2023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Lecture 11</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A6C4F1B-8E2A-436C-89DE-FB86EA582340}" type="datetime1">
              <a:rPr lang="en-US" smtClean="0"/>
              <a:t>12/23/2023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Lecture 11</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6B0D930D-95F5-4723-B2BD-2308DCE8E1F3}" type="datetime1">
              <a:rPr lang="en-US" smtClean="0"/>
              <a:t>12/23/2023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Lecture 11</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73B94DF-BE6D-4456-AE09-F4460E27E30F}" type="datetime1">
              <a:rPr lang="en-US" smtClean="0"/>
              <a:t>12/23/2023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Lecture 11</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66B1EFDD-BF11-4C1C-A199-E1DD18BABD2A}" type="datetime1">
              <a:rPr lang="en-US" smtClean="0"/>
              <a:t>12/23/2023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a:t>Lecture 11</a:t>
            </a:r>
            <a:endParaRPr lang="en-US" dirty="0"/>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42E37D00-EA33-494B-8349-42123A459FAE}" type="datetime1">
              <a:rPr lang="en-US" smtClean="0"/>
              <a:t>12/23/2023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Lecture 11</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7" r:id="rId10"/>
    <p:sldLayoutId id="2147483663" r:id="rId11"/>
    <p:sldLayoutId id="2147483664" r:id="rId12"/>
    <p:sldLayoutId id="2147483665" r:id="rId13"/>
    <p:sldLayoutId id="2147483666" r:id="rId1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python-randint-function/" TargetMode="External"/><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723610" y="504551"/>
            <a:ext cx="7096933" cy="2418010"/>
          </a:xfrm>
        </p:spPr>
        <p:txBody>
          <a:bodyPr/>
          <a:lstStyle/>
          <a:p>
            <a:r>
              <a:rPr lang="en-US" sz="5000" dirty="0"/>
              <a:t>Selected topics 1</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723610" y="3491470"/>
            <a:ext cx="3040523" cy="621603"/>
          </a:xfrm>
        </p:spPr>
        <p:txBody>
          <a:bodyPr/>
          <a:lstStyle/>
          <a:p>
            <a:r>
              <a:rPr lang="en-US" sz="4000" b="1" dirty="0"/>
              <a:t>Python</a:t>
            </a:r>
          </a:p>
        </p:txBody>
      </p:sp>
      <p:sp>
        <p:nvSpPr>
          <p:cNvPr id="4" name="Subtitle 2">
            <a:extLst>
              <a:ext uri="{FF2B5EF4-FFF2-40B4-BE49-F238E27FC236}">
                <a16:creationId xmlns:a16="http://schemas.microsoft.com/office/drawing/2014/main" id="{9B6131C3-F2C3-3D61-EB93-76A0F79116F0}"/>
              </a:ext>
            </a:extLst>
          </p:cNvPr>
          <p:cNvSpPr txBox="1">
            <a:spLocks/>
          </p:cNvSpPr>
          <p:nvPr/>
        </p:nvSpPr>
        <p:spPr>
          <a:xfrm>
            <a:off x="2136639" y="5457636"/>
            <a:ext cx="9857014" cy="621603"/>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a:t>Dr: Nashwa Nageh </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431D28BE-83F1-8A1F-6727-5D6B13DF82F1}"/>
              </a:ext>
            </a:extLst>
          </p:cNvPr>
          <p:cNvPicPr>
            <a:picLocks noGrp="1" noChangeAspect="1"/>
          </p:cNvPicPr>
          <p:nvPr>
            <p:ph idx="1"/>
          </p:nvPr>
        </p:nvPicPr>
        <p:blipFill>
          <a:blip r:embed="rId2"/>
          <a:stretch>
            <a:fillRect/>
          </a:stretch>
        </p:blipFill>
        <p:spPr>
          <a:xfrm>
            <a:off x="588362" y="1248661"/>
            <a:ext cx="4457700" cy="485775"/>
          </a:xfrm>
        </p:spPr>
      </p:pic>
      <p:sp>
        <p:nvSpPr>
          <p:cNvPr id="4" name="Footer Placeholder 3">
            <a:extLst>
              <a:ext uri="{FF2B5EF4-FFF2-40B4-BE49-F238E27FC236}">
                <a16:creationId xmlns:a16="http://schemas.microsoft.com/office/drawing/2014/main" id="{3236B7EC-41DB-E1C1-01BC-81218AB3DFCE}"/>
              </a:ext>
            </a:extLst>
          </p:cNvPr>
          <p:cNvSpPr>
            <a:spLocks noGrp="1"/>
          </p:cNvSpPr>
          <p:nvPr>
            <p:ph type="ftr" sz="quarter" idx="3"/>
          </p:nvPr>
        </p:nvSpPr>
        <p:spPr/>
        <p:txBody>
          <a:bodyPr/>
          <a:lstStyle/>
          <a:p>
            <a:r>
              <a:rPr lang="en-US"/>
              <a:t>Lecture 11</a:t>
            </a:r>
            <a:endParaRPr lang="en-US" dirty="0"/>
          </a:p>
        </p:txBody>
      </p:sp>
      <p:sp>
        <p:nvSpPr>
          <p:cNvPr id="5" name="Slide Number Placeholder 4">
            <a:extLst>
              <a:ext uri="{FF2B5EF4-FFF2-40B4-BE49-F238E27FC236}">
                <a16:creationId xmlns:a16="http://schemas.microsoft.com/office/drawing/2014/main" id="{253FA97E-1F6C-D1C7-05A5-A945ED8DE28E}"/>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
        <p:nvSpPr>
          <p:cNvPr id="6" name="TextBox 5">
            <a:extLst>
              <a:ext uri="{FF2B5EF4-FFF2-40B4-BE49-F238E27FC236}">
                <a16:creationId xmlns:a16="http://schemas.microsoft.com/office/drawing/2014/main" id="{9EE602AF-E061-B40F-E84A-13CD3CB7C754}"/>
              </a:ext>
            </a:extLst>
          </p:cNvPr>
          <p:cNvSpPr txBox="1"/>
          <p:nvPr/>
        </p:nvSpPr>
        <p:spPr>
          <a:xfrm>
            <a:off x="1167493" y="198917"/>
            <a:ext cx="9077846" cy="615553"/>
          </a:xfrm>
          <a:prstGeom prst="rect">
            <a:avLst/>
          </a:prstGeom>
          <a:noFill/>
        </p:spPr>
        <p:txBody>
          <a:bodyPr wrap="square">
            <a:spAutoFit/>
          </a:bodyPr>
          <a:lstStyle/>
          <a:p>
            <a:r>
              <a:rPr lang="en-US" sz="3400" b="1" i="0" dirty="0">
                <a:solidFill>
                  <a:srgbClr val="0F0F0F"/>
                </a:solidFill>
                <a:effectLst/>
                <a:latin typeface="Calibri" panose="020F0502020204030204" pitchFamily="34" charset="0"/>
                <a:cs typeface="Calibri" panose="020F0502020204030204" pitchFamily="34" charset="0"/>
              </a:rPr>
              <a:t>Files Handling, write and append in file</a:t>
            </a:r>
            <a:endParaRPr lang="en-US" sz="3400" b="1" i="0" dirty="0">
              <a:solidFill>
                <a:srgbClr val="000000"/>
              </a:solidFill>
              <a:effectLst/>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F94EBFB7-2ED6-B387-3389-75CD6789633E}"/>
              </a:ext>
            </a:extLst>
          </p:cNvPr>
          <p:cNvSpPr txBox="1"/>
          <p:nvPr/>
        </p:nvSpPr>
        <p:spPr>
          <a:xfrm>
            <a:off x="5706416" y="1248661"/>
            <a:ext cx="5241499" cy="369332"/>
          </a:xfrm>
          <a:prstGeom prst="rect">
            <a:avLst/>
          </a:prstGeom>
          <a:noFill/>
        </p:spPr>
        <p:txBody>
          <a:bodyPr wrap="none" rtlCol="0">
            <a:spAutoFit/>
          </a:bodyPr>
          <a:lstStyle/>
          <a:p>
            <a:r>
              <a:rPr lang="en-US" dirty="0">
                <a:solidFill>
                  <a:srgbClr val="0070C0"/>
                </a:solidFill>
              </a:rPr>
              <a:t>If the file not exist “w” write mode will be create it</a:t>
            </a:r>
          </a:p>
        </p:txBody>
      </p:sp>
      <p:pic>
        <p:nvPicPr>
          <p:cNvPr id="14" name="Picture 13">
            <a:extLst>
              <a:ext uri="{FF2B5EF4-FFF2-40B4-BE49-F238E27FC236}">
                <a16:creationId xmlns:a16="http://schemas.microsoft.com/office/drawing/2014/main" id="{D741C3C3-F0BE-BD50-7D30-6C9FEB730397}"/>
              </a:ext>
            </a:extLst>
          </p:cNvPr>
          <p:cNvPicPr>
            <a:picLocks noChangeAspect="1"/>
          </p:cNvPicPr>
          <p:nvPr/>
        </p:nvPicPr>
        <p:blipFill>
          <a:blip r:embed="rId3"/>
          <a:stretch>
            <a:fillRect/>
          </a:stretch>
        </p:blipFill>
        <p:spPr>
          <a:xfrm>
            <a:off x="464537" y="2168627"/>
            <a:ext cx="4581525" cy="990600"/>
          </a:xfrm>
          <a:prstGeom prst="rect">
            <a:avLst/>
          </a:prstGeom>
        </p:spPr>
      </p:pic>
      <p:sp>
        <p:nvSpPr>
          <p:cNvPr id="15" name="TextBox 14">
            <a:extLst>
              <a:ext uri="{FF2B5EF4-FFF2-40B4-BE49-F238E27FC236}">
                <a16:creationId xmlns:a16="http://schemas.microsoft.com/office/drawing/2014/main" id="{E6919474-A71D-7BEE-D2CB-7BF714216960}"/>
              </a:ext>
            </a:extLst>
          </p:cNvPr>
          <p:cNvSpPr txBox="1"/>
          <p:nvPr/>
        </p:nvSpPr>
        <p:spPr>
          <a:xfrm>
            <a:off x="5590559" y="2065207"/>
            <a:ext cx="6601441" cy="646331"/>
          </a:xfrm>
          <a:prstGeom prst="rect">
            <a:avLst/>
          </a:prstGeom>
          <a:noFill/>
        </p:spPr>
        <p:txBody>
          <a:bodyPr wrap="square" rtlCol="0">
            <a:spAutoFit/>
          </a:bodyPr>
          <a:lstStyle/>
          <a:p>
            <a:r>
              <a:rPr lang="en-US" dirty="0">
                <a:solidFill>
                  <a:srgbClr val="0070C0"/>
                </a:solidFill>
              </a:rPr>
              <a:t>Write() used to write in the file but take care it will remove all old content</a:t>
            </a:r>
          </a:p>
        </p:txBody>
      </p:sp>
      <p:pic>
        <p:nvPicPr>
          <p:cNvPr id="17" name="Picture 16">
            <a:extLst>
              <a:ext uri="{FF2B5EF4-FFF2-40B4-BE49-F238E27FC236}">
                <a16:creationId xmlns:a16="http://schemas.microsoft.com/office/drawing/2014/main" id="{0DFB9A9D-F77D-0597-23B7-1D3FD44A8F52}"/>
              </a:ext>
            </a:extLst>
          </p:cNvPr>
          <p:cNvPicPr>
            <a:picLocks noChangeAspect="1"/>
          </p:cNvPicPr>
          <p:nvPr/>
        </p:nvPicPr>
        <p:blipFill>
          <a:blip r:embed="rId4"/>
          <a:stretch>
            <a:fillRect/>
          </a:stretch>
        </p:blipFill>
        <p:spPr>
          <a:xfrm>
            <a:off x="450327" y="3552869"/>
            <a:ext cx="4943475" cy="981075"/>
          </a:xfrm>
          <a:prstGeom prst="rect">
            <a:avLst/>
          </a:prstGeom>
        </p:spPr>
      </p:pic>
      <p:sp>
        <p:nvSpPr>
          <p:cNvPr id="18" name="TextBox 17">
            <a:extLst>
              <a:ext uri="{FF2B5EF4-FFF2-40B4-BE49-F238E27FC236}">
                <a16:creationId xmlns:a16="http://schemas.microsoft.com/office/drawing/2014/main" id="{6ECD85A2-ECC2-04EE-CC24-C3B684DA3F49}"/>
              </a:ext>
            </a:extLst>
          </p:cNvPr>
          <p:cNvSpPr txBox="1"/>
          <p:nvPr/>
        </p:nvSpPr>
        <p:spPr>
          <a:xfrm>
            <a:off x="5510660" y="3777131"/>
            <a:ext cx="6601441" cy="369332"/>
          </a:xfrm>
          <a:prstGeom prst="rect">
            <a:avLst/>
          </a:prstGeom>
          <a:noFill/>
        </p:spPr>
        <p:txBody>
          <a:bodyPr wrap="square" rtlCol="0">
            <a:spAutoFit/>
          </a:bodyPr>
          <a:lstStyle/>
          <a:p>
            <a:r>
              <a:rPr lang="en-US" dirty="0">
                <a:solidFill>
                  <a:srgbClr val="0070C0"/>
                </a:solidFill>
              </a:rPr>
              <a:t>Create new file and write “Hello” 100 times</a:t>
            </a:r>
          </a:p>
        </p:txBody>
      </p:sp>
      <p:pic>
        <p:nvPicPr>
          <p:cNvPr id="20" name="Picture 19">
            <a:extLst>
              <a:ext uri="{FF2B5EF4-FFF2-40B4-BE49-F238E27FC236}">
                <a16:creationId xmlns:a16="http://schemas.microsoft.com/office/drawing/2014/main" id="{B36508EB-D1F0-1523-A185-191A0C4866FF}"/>
              </a:ext>
            </a:extLst>
          </p:cNvPr>
          <p:cNvPicPr>
            <a:picLocks noChangeAspect="1"/>
          </p:cNvPicPr>
          <p:nvPr/>
        </p:nvPicPr>
        <p:blipFill>
          <a:blip r:embed="rId5"/>
          <a:stretch>
            <a:fillRect/>
          </a:stretch>
        </p:blipFill>
        <p:spPr>
          <a:xfrm>
            <a:off x="402701" y="4791353"/>
            <a:ext cx="5038725" cy="1447800"/>
          </a:xfrm>
          <a:prstGeom prst="rect">
            <a:avLst/>
          </a:prstGeom>
        </p:spPr>
      </p:pic>
      <p:sp>
        <p:nvSpPr>
          <p:cNvPr id="21" name="TextBox 20">
            <a:extLst>
              <a:ext uri="{FF2B5EF4-FFF2-40B4-BE49-F238E27FC236}">
                <a16:creationId xmlns:a16="http://schemas.microsoft.com/office/drawing/2014/main" id="{CE380545-9946-DC36-2AAB-EF58D159382B}"/>
              </a:ext>
            </a:extLst>
          </p:cNvPr>
          <p:cNvSpPr txBox="1"/>
          <p:nvPr/>
        </p:nvSpPr>
        <p:spPr>
          <a:xfrm>
            <a:off x="5502290" y="5027390"/>
            <a:ext cx="6601441" cy="369332"/>
          </a:xfrm>
          <a:prstGeom prst="rect">
            <a:avLst/>
          </a:prstGeom>
          <a:noFill/>
        </p:spPr>
        <p:txBody>
          <a:bodyPr wrap="square" rtlCol="0">
            <a:spAutoFit/>
          </a:bodyPr>
          <a:lstStyle/>
          <a:p>
            <a:r>
              <a:rPr lang="en-US" dirty="0">
                <a:solidFill>
                  <a:srgbClr val="0070C0"/>
                </a:solidFill>
              </a:rPr>
              <a:t>Append the new line after the old ones</a:t>
            </a:r>
          </a:p>
        </p:txBody>
      </p:sp>
      <p:cxnSp>
        <p:nvCxnSpPr>
          <p:cNvPr id="23" name="Straight Arrow Connector 22">
            <a:extLst>
              <a:ext uri="{FF2B5EF4-FFF2-40B4-BE49-F238E27FC236}">
                <a16:creationId xmlns:a16="http://schemas.microsoft.com/office/drawing/2014/main" id="{081149D9-BB95-A461-CB5C-4CAB96D2C4C2}"/>
              </a:ext>
            </a:extLst>
          </p:cNvPr>
          <p:cNvCxnSpPr>
            <a:endCxn id="21" idx="1"/>
          </p:cNvCxnSpPr>
          <p:nvPr/>
        </p:nvCxnSpPr>
        <p:spPr>
          <a:xfrm>
            <a:off x="3648722" y="5066740"/>
            <a:ext cx="1853568" cy="145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8144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8B088-AEA3-D3AE-0F5D-08C4F5751B6C}"/>
              </a:ext>
            </a:extLst>
          </p:cNvPr>
          <p:cNvSpPr>
            <a:spLocks noGrp="1"/>
          </p:cNvSpPr>
          <p:nvPr>
            <p:ph type="title"/>
          </p:nvPr>
        </p:nvSpPr>
        <p:spPr>
          <a:xfrm>
            <a:off x="1167492" y="136526"/>
            <a:ext cx="9779183" cy="908873"/>
          </a:xfrm>
        </p:spPr>
        <p:txBody>
          <a:bodyPr/>
          <a:lstStyle/>
          <a:p>
            <a:r>
              <a:rPr lang="en-US" sz="3400" b="1" i="0" dirty="0">
                <a:solidFill>
                  <a:srgbClr val="0F0F0F"/>
                </a:solidFill>
                <a:effectLst/>
                <a:latin typeface="Calibri" panose="020F0502020204030204" pitchFamily="34" charset="0"/>
                <a:cs typeface="Calibri" panose="020F0502020204030204" pitchFamily="34" charset="0"/>
              </a:rPr>
              <a:t>Modules, Built In Modules</a:t>
            </a:r>
            <a:br>
              <a:rPr lang="en-US" sz="3400" b="1" i="0" dirty="0">
                <a:solidFill>
                  <a:srgbClr val="0F0F0F"/>
                </a:solidFill>
                <a:effectLst/>
                <a:latin typeface="Calibri" panose="020F0502020204030204" pitchFamily="34" charset="0"/>
                <a:cs typeface="Calibri" panose="020F0502020204030204" pitchFamily="34" charset="0"/>
              </a:rPr>
            </a:br>
            <a:endParaRPr lang="en-US" sz="3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CA049D7-4AC9-8888-0EC4-84B44CA8CC74}"/>
              </a:ext>
            </a:extLst>
          </p:cNvPr>
          <p:cNvSpPr>
            <a:spLocks noGrp="1"/>
          </p:cNvSpPr>
          <p:nvPr>
            <p:ph idx="1"/>
          </p:nvPr>
        </p:nvSpPr>
        <p:spPr>
          <a:xfrm>
            <a:off x="374094" y="1045399"/>
            <a:ext cx="9779182" cy="3366815"/>
          </a:xfrm>
        </p:spPr>
        <p:txBody>
          <a:bodyPr>
            <a:normAutofit/>
          </a:bodyPr>
          <a:lstStyle/>
          <a:p>
            <a:pPr algn="l"/>
            <a:r>
              <a:rPr lang="en-US" sz="2500" b="1" i="0" dirty="0">
                <a:solidFill>
                  <a:srgbClr val="000000"/>
                </a:solidFill>
                <a:effectLst/>
                <a:latin typeface="Calibri" panose="020F0502020204030204" pitchFamily="34" charset="0"/>
                <a:cs typeface="Calibri" panose="020F0502020204030204" pitchFamily="34" charset="0"/>
              </a:rPr>
              <a:t>What is a Module?</a:t>
            </a:r>
          </a:p>
          <a:p>
            <a:pPr marL="457200" indent="-457200" algn="l">
              <a:buFont typeface="Arial" panose="020B0604020202020204" pitchFamily="34" charset="0"/>
              <a:buChar char="•"/>
            </a:pPr>
            <a:r>
              <a:rPr lang="en-US" sz="2500" b="0" i="0" dirty="0">
                <a:solidFill>
                  <a:srgbClr val="000000"/>
                </a:solidFill>
                <a:effectLst/>
                <a:latin typeface="Calibri" panose="020F0502020204030204" pitchFamily="34" charset="0"/>
                <a:cs typeface="Calibri" panose="020F0502020204030204" pitchFamily="34" charset="0"/>
              </a:rPr>
              <a:t>Consider a module to be the same as a code library.</a:t>
            </a:r>
          </a:p>
          <a:p>
            <a:pPr marL="457200" indent="-457200" algn="l">
              <a:buFont typeface="Arial" panose="020B0604020202020204" pitchFamily="34" charset="0"/>
              <a:buChar char="•"/>
            </a:pPr>
            <a:r>
              <a:rPr lang="en-US" sz="2500" b="0" i="0" dirty="0">
                <a:solidFill>
                  <a:srgbClr val="000000"/>
                </a:solidFill>
                <a:effectLst/>
                <a:latin typeface="Calibri" panose="020F0502020204030204" pitchFamily="34" charset="0"/>
                <a:cs typeface="Calibri" panose="020F0502020204030204" pitchFamily="34" charset="0"/>
              </a:rPr>
              <a:t>A file containing a set of functions you want to include in your application.</a:t>
            </a:r>
          </a:p>
          <a:p>
            <a:r>
              <a:rPr lang="en-US" sz="2500" dirty="0">
                <a:latin typeface="Calibri" panose="020F0502020204030204" pitchFamily="34" charset="0"/>
                <a:cs typeface="Calibri" panose="020F0502020204030204" pitchFamily="34" charset="0"/>
              </a:rPr>
              <a:t>How to Add a module to the project</a:t>
            </a:r>
          </a:p>
          <a:p>
            <a:r>
              <a:rPr lang="en-US" sz="2500" dirty="0">
                <a:latin typeface="Calibri" panose="020F0502020204030204" pitchFamily="34" charset="0"/>
                <a:cs typeface="Calibri" panose="020F0502020204030204" pitchFamily="34" charset="0"/>
              </a:rPr>
              <a:t>	</a:t>
            </a:r>
            <a:r>
              <a:rPr lang="en-US" sz="2500" dirty="0">
                <a:solidFill>
                  <a:srgbClr val="C00000"/>
                </a:solidFill>
                <a:latin typeface="Calibri" panose="020F0502020204030204" pitchFamily="34" charset="0"/>
                <a:cs typeface="Calibri" panose="020F0502020204030204" pitchFamily="34" charset="0"/>
              </a:rPr>
              <a:t>Import </a:t>
            </a:r>
            <a:r>
              <a:rPr lang="en-US" sz="2500" b="1" dirty="0" err="1">
                <a:solidFill>
                  <a:srgbClr val="C00000"/>
                </a:solidFill>
                <a:latin typeface="Calibri" panose="020F0502020204030204" pitchFamily="34" charset="0"/>
                <a:cs typeface="Calibri" panose="020F0502020204030204" pitchFamily="34" charset="0"/>
              </a:rPr>
              <a:t>module_name</a:t>
            </a:r>
            <a:endParaRPr lang="en-US" sz="2500" b="1" dirty="0">
              <a:solidFill>
                <a:srgbClr val="C00000"/>
              </a:solidFill>
              <a:latin typeface="Calibri" panose="020F0502020204030204" pitchFamily="34" charset="0"/>
              <a:cs typeface="Calibri" panose="020F0502020204030204" pitchFamily="34" charset="0"/>
            </a:endParaRPr>
          </a:p>
          <a:p>
            <a:r>
              <a:rPr lang="en-US" sz="2500" dirty="0">
                <a:latin typeface="Calibri" panose="020F0502020204030204" pitchFamily="34" charset="0"/>
                <a:cs typeface="Calibri" panose="020F0502020204030204" pitchFamily="34" charset="0"/>
              </a:rPr>
              <a:t>For example, use random module</a:t>
            </a:r>
          </a:p>
          <a:p>
            <a:endParaRPr lang="en-US" sz="25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0C46E79B-D7B9-B73C-411C-CD746BA545BC}"/>
              </a:ext>
            </a:extLst>
          </p:cNvPr>
          <p:cNvSpPr>
            <a:spLocks noGrp="1"/>
          </p:cNvSpPr>
          <p:nvPr>
            <p:ph type="ftr" sz="quarter" idx="3"/>
          </p:nvPr>
        </p:nvSpPr>
        <p:spPr>
          <a:xfrm>
            <a:off x="5743112" y="6557577"/>
            <a:ext cx="4114800" cy="365125"/>
          </a:xfrm>
        </p:spPr>
        <p:txBody>
          <a:bodyPr/>
          <a:lstStyle/>
          <a:p>
            <a:r>
              <a:rPr lang="en-US" dirty="0"/>
              <a:t>Lecture 11</a:t>
            </a:r>
          </a:p>
        </p:txBody>
      </p:sp>
      <p:sp>
        <p:nvSpPr>
          <p:cNvPr id="5" name="Slide Number Placeholder 4">
            <a:extLst>
              <a:ext uri="{FF2B5EF4-FFF2-40B4-BE49-F238E27FC236}">
                <a16:creationId xmlns:a16="http://schemas.microsoft.com/office/drawing/2014/main" id="{B97892BD-28DC-E553-B14F-E3C83BC372AC}"/>
              </a:ext>
            </a:extLst>
          </p:cNvPr>
          <p:cNvSpPr>
            <a:spLocks noGrp="1"/>
          </p:cNvSpPr>
          <p:nvPr>
            <p:ph type="sldNum" sz="quarter" idx="4"/>
          </p:nvPr>
        </p:nvSpPr>
        <p:spPr/>
        <p:txBody>
          <a:bodyPr/>
          <a:lstStyle/>
          <a:p>
            <a:fld id="{294A09A9-5501-47C1-A89A-A340965A2BE2}" type="slidenum">
              <a:rPr lang="en-US" smtClean="0"/>
              <a:pPr/>
              <a:t>11</a:t>
            </a:fld>
            <a:endParaRPr lang="en-US" dirty="0"/>
          </a:p>
        </p:txBody>
      </p:sp>
      <p:pic>
        <p:nvPicPr>
          <p:cNvPr id="7" name="Picture 6">
            <a:extLst>
              <a:ext uri="{FF2B5EF4-FFF2-40B4-BE49-F238E27FC236}">
                <a16:creationId xmlns:a16="http://schemas.microsoft.com/office/drawing/2014/main" id="{F19F7986-D94E-B044-6AE6-288FEEB125DD}"/>
              </a:ext>
            </a:extLst>
          </p:cNvPr>
          <p:cNvPicPr>
            <a:picLocks noChangeAspect="1"/>
          </p:cNvPicPr>
          <p:nvPr/>
        </p:nvPicPr>
        <p:blipFill>
          <a:blip r:embed="rId2"/>
          <a:stretch>
            <a:fillRect/>
          </a:stretch>
        </p:blipFill>
        <p:spPr>
          <a:xfrm>
            <a:off x="153140" y="4235761"/>
            <a:ext cx="7770920" cy="2297043"/>
          </a:xfrm>
          <a:prstGeom prst="rect">
            <a:avLst/>
          </a:prstGeom>
        </p:spPr>
      </p:pic>
      <p:sp>
        <p:nvSpPr>
          <p:cNvPr id="8" name="TextBox 7">
            <a:extLst>
              <a:ext uri="{FF2B5EF4-FFF2-40B4-BE49-F238E27FC236}">
                <a16:creationId xmlns:a16="http://schemas.microsoft.com/office/drawing/2014/main" id="{0C144CB0-CB46-F197-5213-0E5ED79E3010}"/>
              </a:ext>
            </a:extLst>
          </p:cNvPr>
          <p:cNvSpPr txBox="1"/>
          <p:nvPr/>
        </p:nvSpPr>
        <p:spPr>
          <a:xfrm>
            <a:off x="8169184" y="4341241"/>
            <a:ext cx="3648722" cy="923330"/>
          </a:xfrm>
          <a:prstGeom prst="rect">
            <a:avLst/>
          </a:prstGeom>
          <a:noFill/>
        </p:spPr>
        <p:txBody>
          <a:bodyPr wrap="square" rtlCol="0">
            <a:spAutoFit/>
          </a:bodyPr>
          <a:lstStyle/>
          <a:p>
            <a:r>
              <a:rPr lang="en-US" dirty="0">
                <a:solidFill>
                  <a:srgbClr val="0070C0"/>
                </a:solidFill>
              </a:rPr>
              <a:t>Using </a:t>
            </a:r>
            <a:r>
              <a:rPr lang="en-US" b="1" dirty="0" err="1">
                <a:solidFill>
                  <a:srgbClr val="0070C0"/>
                </a:solidFill>
              </a:rPr>
              <a:t>dir</a:t>
            </a:r>
            <a:r>
              <a:rPr lang="en-US" dirty="0">
                <a:solidFill>
                  <a:srgbClr val="0070C0"/>
                </a:solidFill>
              </a:rPr>
              <a:t> to print all information about random module (function and properties)</a:t>
            </a:r>
          </a:p>
        </p:txBody>
      </p:sp>
    </p:spTree>
    <p:extLst>
      <p:ext uri="{BB962C8B-B14F-4D97-AF65-F5344CB8AC3E}">
        <p14:creationId xmlns:p14="http://schemas.microsoft.com/office/powerpoint/2010/main" val="3237634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B3289B2-2702-A6B7-C6F7-C0E842DAE332}"/>
              </a:ext>
            </a:extLst>
          </p:cNvPr>
          <p:cNvSpPr>
            <a:spLocks noGrp="1"/>
          </p:cNvSpPr>
          <p:nvPr>
            <p:ph type="ftr" sz="quarter" idx="3"/>
          </p:nvPr>
        </p:nvSpPr>
        <p:spPr/>
        <p:txBody>
          <a:bodyPr/>
          <a:lstStyle/>
          <a:p>
            <a:r>
              <a:rPr lang="en-US"/>
              <a:t>Lecture 11</a:t>
            </a:r>
            <a:endParaRPr lang="en-US" dirty="0"/>
          </a:p>
        </p:txBody>
      </p:sp>
      <p:sp>
        <p:nvSpPr>
          <p:cNvPr id="5" name="Slide Number Placeholder 4">
            <a:extLst>
              <a:ext uri="{FF2B5EF4-FFF2-40B4-BE49-F238E27FC236}">
                <a16:creationId xmlns:a16="http://schemas.microsoft.com/office/drawing/2014/main" id="{CF769F4D-AD1C-AB46-AC03-D52E45424B66}"/>
              </a:ext>
            </a:extLst>
          </p:cNvPr>
          <p:cNvSpPr>
            <a:spLocks noGrp="1"/>
          </p:cNvSpPr>
          <p:nvPr>
            <p:ph type="sldNum" sz="quarter" idx="4"/>
          </p:nvPr>
        </p:nvSpPr>
        <p:spPr/>
        <p:txBody>
          <a:bodyPr/>
          <a:lstStyle/>
          <a:p>
            <a:fld id="{294A09A9-5501-47C1-A89A-A340965A2BE2}" type="slidenum">
              <a:rPr lang="en-US" smtClean="0"/>
              <a:pPr/>
              <a:t>12</a:t>
            </a:fld>
            <a:endParaRPr lang="en-US" dirty="0"/>
          </a:p>
        </p:txBody>
      </p:sp>
      <p:pic>
        <p:nvPicPr>
          <p:cNvPr id="7" name="Picture 6">
            <a:extLst>
              <a:ext uri="{FF2B5EF4-FFF2-40B4-BE49-F238E27FC236}">
                <a16:creationId xmlns:a16="http://schemas.microsoft.com/office/drawing/2014/main" id="{8430D5AE-39FD-77DE-F4DB-83248E6A67C3}"/>
              </a:ext>
            </a:extLst>
          </p:cNvPr>
          <p:cNvPicPr>
            <a:picLocks noChangeAspect="1"/>
          </p:cNvPicPr>
          <p:nvPr/>
        </p:nvPicPr>
        <p:blipFill>
          <a:blip r:embed="rId2"/>
          <a:stretch>
            <a:fillRect/>
          </a:stretch>
        </p:blipFill>
        <p:spPr>
          <a:xfrm>
            <a:off x="500110" y="2970552"/>
            <a:ext cx="5305425" cy="1057275"/>
          </a:xfrm>
          <a:prstGeom prst="rect">
            <a:avLst/>
          </a:prstGeom>
        </p:spPr>
      </p:pic>
      <p:pic>
        <p:nvPicPr>
          <p:cNvPr id="9" name="Picture 8">
            <a:extLst>
              <a:ext uri="{FF2B5EF4-FFF2-40B4-BE49-F238E27FC236}">
                <a16:creationId xmlns:a16="http://schemas.microsoft.com/office/drawing/2014/main" id="{59A27EFA-64B5-49D4-CF95-96CAA8851970}"/>
              </a:ext>
            </a:extLst>
          </p:cNvPr>
          <p:cNvPicPr>
            <a:picLocks noChangeAspect="1"/>
          </p:cNvPicPr>
          <p:nvPr/>
        </p:nvPicPr>
        <p:blipFill>
          <a:blip r:embed="rId3"/>
          <a:stretch>
            <a:fillRect/>
          </a:stretch>
        </p:blipFill>
        <p:spPr>
          <a:xfrm>
            <a:off x="641967" y="1065187"/>
            <a:ext cx="4533900" cy="695325"/>
          </a:xfrm>
          <a:prstGeom prst="rect">
            <a:avLst/>
          </a:prstGeom>
        </p:spPr>
      </p:pic>
      <p:cxnSp>
        <p:nvCxnSpPr>
          <p:cNvPr id="12" name="Straight Arrow Connector 11">
            <a:extLst>
              <a:ext uri="{FF2B5EF4-FFF2-40B4-BE49-F238E27FC236}">
                <a16:creationId xmlns:a16="http://schemas.microsoft.com/office/drawing/2014/main" id="{B2FD380A-BACE-5C85-6317-EF45ECB26411}"/>
              </a:ext>
            </a:extLst>
          </p:cNvPr>
          <p:cNvCxnSpPr>
            <a:cxnSpLocks/>
          </p:cNvCxnSpPr>
          <p:nvPr/>
        </p:nvCxnSpPr>
        <p:spPr>
          <a:xfrm>
            <a:off x="3613212" y="1680837"/>
            <a:ext cx="0" cy="406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BBBE576-7B23-71FF-B764-8A8BE9F527DC}"/>
              </a:ext>
            </a:extLst>
          </p:cNvPr>
          <p:cNvCxnSpPr>
            <a:cxnSpLocks/>
          </p:cNvCxnSpPr>
          <p:nvPr/>
        </p:nvCxnSpPr>
        <p:spPr>
          <a:xfrm>
            <a:off x="4466948" y="1680837"/>
            <a:ext cx="0" cy="343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4B68AE-7F68-23C8-AEAA-6AE42FA9CFD5}"/>
              </a:ext>
            </a:extLst>
          </p:cNvPr>
          <p:cNvSpPr txBox="1"/>
          <p:nvPr/>
        </p:nvSpPr>
        <p:spPr>
          <a:xfrm>
            <a:off x="2501705" y="2158325"/>
            <a:ext cx="3445687" cy="369332"/>
          </a:xfrm>
          <a:prstGeom prst="rect">
            <a:avLst/>
          </a:prstGeom>
          <a:noFill/>
        </p:spPr>
        <p:txBody>
          <a:bodyPr wrap="none" rtlCol="0">
            <a:spAutoFit/>
          </a:bodyPr>
          <a:lstStyle/>
          <a:p>
            <a:r>
              <a:rPr lang="en-US" b="1" dirty="0" err="1">
                <a:solidFill>
                  <a:srgbClr val="0070C0"/>
                </a:solidFill>
              </a:rPr>
              <a:t>Module_name</a:t>
            </a:r>
            <a:r>
              <a:rPr lang="en-US" b="1" dirty="0">
                <a:solidFill>
                  <a:srgbClr val="0070C0"/>
                </a:solidFill>
              </a:rPr>
              <a:t>     </a:t>
            </a:r>
            <a:r>
              <a:rPr lang="en-US" b="1" dirty="0" err="1">
                <a:solidFill>
                  <a:srgbClr val="0070C0"/>
                </a:solidFill>
              </a:rPr>
              <a:t>Function_name</a:t>
            </a:r>
            <a:endParaRPr lang="en-US" b="1" dirty="0">
              <a:solidFill>
                <a:srgbClr val="0070C0"/>
              </a:solidFill>
            </a:endParaRPr>
          </a:p>
        </p:txBody>
      </p:sp>
      <p:sp>
        <p:nvSpPr>
          <p:cNvPr id="15" name="TextBox 14">
            <a:extLst>
              <a:ext uri="{FF2B5EF4-FFF2-40B4-BE49-F238E27FC236}">
                <a16:creationId xmlns:a16="http://schemas.microsoft.com/office/drawing/2014/main" id="{F3CC9DA1-212A-4850-FA36-CF400E79A163}"/>
              </a:ext>
            </a:extLst>
          </p:cNvPr>
          <p:cNvSpPr txBox="1"/>
          <p:nvPr/>
        </p:nvSpPr>
        <p:spPr>
          <a:xfrm>
            <a:off x="6541827" y="2220400"/>
            <a:ext cx="4953739" cy="369332"/>
          </a:xfrm>
          <a:prstGeom prst="rect">
            <a:avLst/>
          </a:prstGeom>
          <a:noFill/>
        </p:spPr>
        <p:txBody>
          <a:bodyPr wrap="square" rtlCol="0">
            <a:spAutoFit/>
          </a:bodyPr>
          <a:lstStyle/>
          <a:p>
            <a:r>
              <a:rPr lang="en-US" dirty="0"/>
              <a:t>Random module has a function named random</a:t>
            </a:r>
          </a:p>
        </p:txBody>
      </p:sp>
      <p:sp>
        <p:nvSpPr>
          <p:cNvPr id="16" name="Arrow: Right 15">
            <a:extLst>
              <a:ext uri="{FF2B5EF4-FFF2-40B4-BE49-F238E27FC236}">
                <a16:creationId xmlns:a16="http://schemas.microsoft.com/office/drawing/2014/main" id="{09386771-CFBE-E75F-7C77-28E96F19958C}"/>
              </a:ext>
            </a:extLst>
          </p:cNvPr>
          <p:cNvSpPr/>
          <p:nvPr/>
        </p:nvSpPr>
        <p:spPr>
          <a:xfrm>
            <a:off x="6040423" y="2345626"/>
            <a:ext cx="408373" cy="1154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93BF508-BCD0-EC0D-1062-4B7E41F1B13C}"/>
              </a:ext>
            </a:extLst>
          </p:cNvPr>
          <p:cNvSpPr>
            <a:spLocks noGrp="1"/>
          </p:cNvSpPr>
          <p:nvPr>
            <p:ph type="title"/>
          </p:nvPr>
        </p:nvSpPr>
        <p:spPr>
          <a:xfrm>
            <a:off x="1206408" y="235688"/>
            <a:ext cx="9779183" cy="768034"/>
          </a:xfrm>
        </p:spPr>
        <p:txBody>
          <a:bodyPr/>
          <a:lstStyle/>
          <a:p>
            <a:r>
              <a:rPr lang="en-US" sz="3400" b="1" i="0" dirty="0">
                <a:solidFill>
                  <a:srgbClr val="0F0F0F"/>
                </a:solidFill>
                <a:effectLst/>
                <a:latin typeface="Calibri" panose="020F0502020204030204" pitchFamily="34" charset="0"/>
                <a:cs typeface="Calibri" panose="020F0502020204030204" pitchFamily="34" charset="0"/>
              </a:rPr>
              <a:t>Random Module</a:t>
            </a:r>
            <a:br>
              <a:rPr lang="en-US" sz="3400" b="1" i="0" dirty="0">
                <a:solidFill>
                  <a:srgbClr val="0F0F0F"/>
                </a:solidFill>
                <a:effectLst/>
                <a:latin typeface="Calibri" panose="020F0502020204030204" pitchFamily="34" charset="0"/>
                <a:cs typeface="Calibri" panose="020F0502020204030204" pitchFamily="34" charset="0"/>
              </a:rPr>
            </a:br>
            <a:endParaRPr lang="en-US" sz="3400" dirty="0">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61711D44-047B-3DDF-643F-35D8ED245D93}"/>
              </a:ext>
            </a:extLst>
          </p:cNvPr>
          <p:cNvSpPr txBox="1"/>
          <p:nvPr/>
        </p:nvSpPr>
        <p:spPr>
          <a:xfrm>
            <a:off x="6386467" y="3147579"/>
            <a:ext cx="4953739" cy="369332"/>
          </a:xfrm>
          <a:prstGeom prst="rect">
            <a:avLst/>
          </a:prstGeom>
          <a:noFill/>
        </p:spPr>
        <p:txBody>
          <a:bodyPr wrap="square" rtlCol="0">
            <a:spAutoFit/>
          </a:bodyPr>
          <a:lstStyle/>
          <a:p>
            <a:r>
              <a:rPr lang="en-US" dirty="0"/>
              <a:t>Print a random number</a:t>
            </a:r>
          </a:p>
        </p:txBody>
      </p:sp>
      <p:pic>
        <p:nvPicPr>
          <p:cNvPr id="24" name="Picture 23">
            <a:extLst>
              <a:ext uri="{FF2B5EF4-FFF2-40B4-BE49-F238E27FC236}">
                <a16:creationId xmlns:a16="http://schemas.microsoft.com/office/drawing/2014/main" id="{1C8BBF80-6D25-150C-9593-C5A0DE134CF2}"/>
              </a:ext>
            </a:extLst>
          </p:cNvPr>
          <p:cNvPicPr>
            <a:picLocks noChangeAspect="1"/>
          </p:cNvPicPr>
          <p:nvPr/>
        </p:nvPicPr>
        <p:blipFill>
          <a:blip r:embed="rId4"/>
          <a:stretch>
            <a:fillRect/>
          </a:stretch>
        </p:blipFill>
        <p:spPr>
          <a:xfrm>
            <a:off x="641967" y="4470722"/>
            <a:ext cx="3371850" cy="1209675"/>
          </a:xfrm>
          <a:prstGeom prst="rect">
            <a:avLst/>
          </a:prstGeom>
        </p:spPr>
      </p:pic>
      <p:sp>
        <p:nvSpPr>
          <p:cNvPr id="26" name="TextBox 25">
            <a:extLst>
              <a:ext uri="{FF2B5EF4-FFF2-40B4-BE49-F238E27FC236}">
                <a16:creationId xmlns:a16="http://schemas.microsoft.com/office/drawing/2014/main" id="{C564CD33-0EBC-E93D-DF1B-EA8A036F68BA}"/>
              </a:ext>
            </a:extLst>
          </p:cNvPr>
          <p:cNvSpPr txBox="1"/>
          <p:nvPr/>
        </p:nvSpPr>
        <p:spPr>
          <a:xfrm>
            <a:off x="6095999" y="4361042"/>
            <a:ext cx="5715000" cy="92333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273239"/>
                </a:solidFill>
                <a:effectLst/>
                <a:latin typeface="Calibri" panose="020F0502020204030204" pitchFamily="34" charset="0"/>
                <a:cs typeface="Calibri" panose="020F0502020204030204" pitchFamily="34" charset="0"/>
              </a:rPr>
              <a:t>random.choice</a:t>
            </a:r>
            <a:r>
              <a:rPr kumimoji="0" lang="en-US" altLang="en-US" b="1"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 </a:t>
            </a:r>
            <a:r>
              <a:rPr kumimoji="0" lang="en-US" altLang="en-US"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function. It prints a random element from the list, demonstrating how to pick a random item from a sequence in Python.</a:t>
            </a: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375930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27664-27AD-BAA1-D7B6-457F10345EDE}"/>
              </a:ext>
            </a:extLst>
          </p:cNvPr>
          <p:cNvSpPr>
            <a:spLocks noGrp="1"/>
          </p:cNvSpPr>
          <p:nvPr>
            <p:ph type="title"/>
          </p:nvPr>
        </p:nvSpPr>
        <p:spPr>
          <a:xfrm>
            <a:off x="945550" y="42222"/>
            <a:ext cx="9779183" cy="661165"/>
          </a:xfrm>
        </p:spPr>
        <p:txBody>
          <a:bodyPr/>
          <a:lstStyle/>
          <a:p>
            <a:r>
              <a:rPr lang="en-US" sz="3200" dirty="0"/>
              <a:t>Import one or two function from module</a:t>
            </a:r>
          </a:p>
        </p:txBody>
      </p:sp>
      <p:pic>
        <p:nvPicPr>
          <p:cNvPr id="7" name="Content Placeholder 6">
            <a:extLst>
              <a:ext uri="{FF2B5EF4-FFF2-40B4-BE49-F238E27FC236}">
                <a16:creationId xmlns:a16="http://schemas.microsoft.com/office/drawing/2014/main" id="{86550295-8E8B-0CD0-652D-6E43CF6DC4B4}"/>
              </a:ext>
            </a:extLst>
          </p:cNvPr>
          <p:cNvPicPr>
            <a:picLocks noGrp="1" noChangeAspect="1"/>
          </p:cNvPicPr>
          <p:nvPr>
            <p:ph idx="1"/>
          </p:nvPr>
        </p:nvPicPr>
        <p:blipFill>
          <a:blip r:embed="rId2"/>
          <a:stretch>
            <a:fillRect/>
          </a:stretch>
        </p:blipFill>
        <p:spPr>
          <a:xfrm>
            <a:off x="945550" y="1198909"/>
            <a:ext cx="4474233" cy="619125"/>
          </a:xfrm>
        </p:spPr>
      </p:pic>
      <p:sp>
        <p:nvSpPr>
          <p:cNvPr id="4" name="Footer Placeholder 3">
            <a:extLst>
              <a:ext uri="{FF2B5EF4-FFF2-40B4-BE49-F238E27FC236}">
                <a16:creationId xmlns:a16="http://schemas.microsoft.com/office/drawing/2014/main" id="{C5F5D07D-31D9-973D-0B1A-9BE41B970DD6}"/>
              </a:ext>
            </a:extLst>
          </p:cNvPr>
          <p:cNvSpPr>
            <a:spLocks noGrp="1"/>
          </p:cNvSpPr>
          <p:nvPr>
            <p:ph type="ftr" sz="quarter" idx="3"/>
          </p:nvPr>
        </p:nvSpPr>
        <p:spPr/>
        <p:txBody>
          <a:bodyPr/>
          <a:lstStyle/>
          <a:p>
            <a:r>
              <a:rPr lang="en-US"/>
              <a:t>Lecture 11</a:t>
            </a:r>
            <a:endParaRPr lang="en-US" dirty="0"/>
          </a:p>
        </p:txBody>
      </p:sp>
      <p:sp>
        <p:nvSpPr>
          <p:cNvPr id="5" name="Slide Number Placeholder 4">
            <a:extLst>
              <a:ext uri="{FF2B5EF4-FFF2-40B4-BE49-F238E27FC236}">
                <a16:creationId xmlns:a16="http://schemas.microsoft.com/office/drawing/2014/main" id="{A8E3D603-92FB-B4F3-1807-84E105D6EC48}"/>
              </a:ext>
            </a:extLst>
          </p:cNvPr>
          <p:cNvSpPr>
            <a:spLocks noGrp="1"/>
          </p:cNvSpPr>
          <p:nvPr>
            <p:ph type="sldNum" sz="quarter" idx="4"/>
          </p:nvPr>
        </p:nvSpPr>
        <p:spPr/>
        <p:txBody>
          <a:bodyPr/>
          <a:lstStyle/>
          <a:p>
            <a:fld id="{294A09A9-5501-47C1-A89A-A340965A2BE2}" type="slidenum">
              <a:rPr lang="en-US" smtClean="0"/>
              <a:pPr/>
              <a:t>13</a:t>
            </a:fld>
            <a:endParaRPr lang="en-US" dirty="0"/>
          </a:p>
        </p:txBody>
      </p:sp>
      <p:cxnSp>
        <p:nvCxnSpPr>
          <p:cNvPr id="9" name="Straight Arrow Connector 8">
            <a:extLst>
              <a:ext uri="{FF2B5EF4-FFF2-40B4-BE49-F238E27FC236}">
                <a16:creationId xmlns:a16="http://schemas.microsoft.com/office/drawing/2014/main" id="{207FFE80-828D-0315-4CE6-60EECB93150B}"/>
              </a:ext>
            </a:extLst>
          </p:cNvPr>
          <p:cNvCxnSpPr>
            <a:cxnSpLocks/>
          </p:cNvCxnSpPr>
          <p:nvPr/>
        </p:nvCxnSpPr>
        <p:spPr>
          <a:xfrm>
            <a:off x="1846555" y="1642369"/>
            <a:ext cx="0" cy="621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5E4AE62-E5A7-9BC4-B1C4-DF1933BD9472}"/>
              </a:ext>
            </a:extLst>
          </p:cNvPr>
          <p:cNvCxnSpPr>
            <a:cxnSpLocks/>
          </p:cNvCxnSpPr>
          <p:nvPr/>
        </p:nvCxnSpPr>
        <p:spPr>
          <a:xfrm>
            <a:off x="3605813" y="1642369"/>
            <a:ext cx="0" cy="621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A27BCB4-5F4C-ABEC-1EAC-ACCA635867FA}"/>
              </a:ext>
            </a:extLst>
          </p:cNvPr>
          <p:cNvSpPr txBox="1"/>
          <p:nvPr/>
        </p:nvSpPr>
        <p:spPr>
          <a:xfrm>
            <a:off x="381740" y="2337934"/>
            <a:ext cx="4474238" cy="369332"/>
          </a:xfrm>
          <a:prstGeom prst="rect">
            <a:avLst/>
          </a:prstGeom>
          <a:noFill/>
        </p:spPr>
        <p:txBody>
          <a:bodyPr wrap="none" rtlCol="0">
            <a:spAutoFit/>
          </a:bodyPr>
          <a:lstStyle/>
          <a:p>
            <a:r>
              <a:rPr lang="en-US" dirty="0"/>
              <a:t>From </a:t>
            </a:r>
            <a:r>
              <a:rPr lang="en-US" b="1" dirty="0" err="1">
                <a:solidFill>
                  <a:srgbClr val="0070C0"/>
                </a:solidFill>
              </a:rPr>
              <a:t>Module_name</a:t>
            </a:r>
            <a:r>
              <a:rPr lang="en-US" b="1" dirty="0">
                <a:solidFill>
                  <a:srgbClr val="0070C0"/>
                </a:solidFill>
              </a:rPr>
              <a:t> </a:t>
            </a:r>
            <a:r>
              <a:rPr lang="en-US" dirty="0"/>
              <a:t>import </a:t>
            </a:r>
            <a:r>
              <a:rPr lang="en-US" b="1" dirty="0" err="1">
                <a:solidFill>
                  <a:srgbClr val="0070C0"/>
                </a:solidFill>
              </a:rPr>
              <a:t>Function_name</a:t>
            </a:r>
            <a:endParaRPr lang="en-US" b="1" dirty="0">
              <a:solidFill>
                <a:srgbClr val="0070C0"/>
              </a:solidFill>
            </a:endParaRPr>
          </a:p>
        </p:txBody>
      </p:sp>
      <p:sp>
        <p:nvSpPr>
          <p:cNvPr id="15" name="TextBox 14">
            <a:extLst>
              <a:ext uri="{FF2B5EF4-FFF2-40B4-BE49-F238E27FC236}">
                <a16:creationId xmlns:a16="http://schemas.microsoft.com/office/drawing/2014/main" id="{5E709356-46C8-90E3-3B48-80441274FE5F}"/>
              </a:ext>
            </a:extLst>
          </p:cNvPr>
          <p:cNvSpPr txBox="1"/>
          <p:nvPr/>
        </p:nvSpPr>
        <p:spPr>
          <a:xfrm>
            <a:off x="5825702" y="3429000"/>
            <a:ext cx="6366298" cy="64633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sng" strike="noStrike" cap="none" normalizeH="0" baseline="0" dirty="0" err="1">
                <a:ln>
                  <a:noFill/>
                </a:ln>
                <a:solidFill>
                  <a:srgbClr val="273239"/>
                </a:solidFill>
                <a:effectLst/>
                <a:latin typeface="Calibri" panose="020F0502020204030204" pitchFamily="34" charset="0"/>
                <a:cs typeface="Calibri" panose="020F0502020204030204" pitchFamily="34" charset="0"/>
                <a:hlinkClick r:id="rId3"/>
              </a:rPr>
              <a:t>random.randint</a:t>
            </a:r>
            <a:r>
              <a:rPr kumimoji="0" lang="en-US" altLang="en-US" sz="1800" b="0" i="0" u="sng" strike="noStrike" cap="none" normalizeH="0" baseline="0" dirty="0">
                <a:ln>
                  <a:noFill/>
                </a:ln>
                <a:solidFill>
                  <a:srgbClr val="273239"/>
                </a:solidFill>
                <a:effectLst/>
                <a:latin typeface="Calibri" panose="020F0502020204030204" pitchFamily="34" charset="0"/>
                <a:cs typeface="Calibri" panose="020F0502020204030204" pitchFamily="34" charset="0"/>
                <a:hlinkClick r:id="rId3"/>
              </a:rPr>
              <a:t>()</a:t>
            </a:r>
            <a:r>
              <a:rPr kumimoji="0" lang="en-US" altLang="en-US" sz="1800"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 method is used to generate random integers between the given range.</a:t>
            </a:r>
            <a:r>
              <a:rPr lang="en-US" altLang="en-US" b="1" dirty="0">
                <a:solidFill>
                  <a:srgbClr val="273239"/>
                </a:solidFill>
                <a:latin typeface="Calibri" panose="020F0502020204030204" pitchFamily="34" charset="0"/>
                <a:cs typeface="Calibri" panose="020F0502020204030204" pitchFamily="34" charset="0"/>
              </a:rPr>
              <a:t> </a:t>
            </a:r>
            <a:r>
              <a:rPr kumimoji="0" lang="en-US" altLang="en-US" sz="1800" b="1"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Syntax: </a:t>
            </a:r>
            <a:r>
              <a:rPr kumimoji="0" lang="en-US" altLang="en-US" sz="1800" b="0" i="0" u="none" strike="noStrike" cap="none" normalizeH="0" baseline="0" dirty="0" err="1">
                <a:ln>
                  <a:noFill/>
                </a:ln>
                <a:solidFill>
                  <a:srgbClr val="273239"/>
                </a:solidFill>
                <a:effectLst/>
                <a:latin typeface="Calibri" panose="020F0502020204030204" pitchFamily="34" charset="0"/>
                <a:cs typeface="Calibri" panose="020F0502020204030204" pitchFamily="34" charset="0"/>
              </a:rPr>
              <a:t>randint</a:t>
            </a:r>
            <a:r>
              <a:rPr kumimoji="0" lang="en-US" altLang="en-US" sz="1800"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(start, end)</a:t>
            </a:r>
            <a:r>
              <a:rPr kumimoji="0" lang="en-US" altLang="en-US" sz="105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17" name="Picture 16">
            <a:extLst>
              <a:ext uri="{FF2B5EF4-FFF2-40B4-BE49-F238E27FC236}">
                <a16:creationId xmlns:a16="http://schemas.microsoft.com/office/drawing/2014/main" id="{14B7B74B-103F-2311-7866-B42FDCEA17A2}"/>
              </a:ext>
            </a:extLst>
          </p:cNvPr>
          <p:cNvPicPr>
            <a:picLocks noChangeAspect="1"/>
          </p:cNvPicPr>
          <p:nvPr/>
        </p:nvPicPr>
        <p:blipFill>
          <a:blip r:embed="rId4"/>
          <a:stretch>
            <a:fillRect/>
          </a:stretch>
        </p:blipFill>
        <p:spPr>
          <a:xfrm>
            <a:off x="451697" y="3294956"/>
            <a:ext cx="5038725" cy="1123950"/>
          </a:xfrm>
          <a:prstGeom prst="rect">
            <a:avLst/>
          </a:prstGeom>
        </p:spPr>
      </p:pic>
      <p:pic>
        <p:nvPicPr>
          <p:cNvPr id="19" name="Picture 18">
            <a:extLst>
              <a:ext uri="{FF2B5EF4-FFF2-40B4-BE49-F238E27FC236}">
                <a16:creationId xmlns:a16="http://schemas.microsoft.com/office/drawing/2014/main" id="{847758E7-1CEF-6ADB-2E0D-1F82BB09E389}"/>
              </a:ext>
            </a:extLst>
          </p:cNvPr>
          <p:cNvPicPr>
            <a:picLocks noChangeAspect="1"/>
          </p:cNvPicPr>
          <p:nvPr/>
        </p:nvPicPr>
        <p:blipFill>
          <a:blip r:embed="rId5"/>
          <a:stretch>
            <a:fillRect/>
          </a:stretch>
        </p:blipFill>
        <p:spPr>
          <a:xfrm>
            <a:off x="381001" y="4801841"/>
            <a:ext cx="4752975" cy="1714500"/>
          </a:xfrm>
          <a:prstGeom prst="rect">
            <a:avLst/>
          </a:prstGeom>
        </p:spPr>
      </p:pic>
      <p:sp>
        <p:nvSpPr>
          <p:cNvPr id="21" name="TextBox 20">
            <a:extLst>
              <a:ext uri="{FF2B5EF4-FFF2-40B4-BE49-F238E27FC236}">
                <a16:creationId xmlns:a16="http://schemas.microsoft.com/office/drawing/2014/main" id="{448213A6-C5AF-5743-CC90-AFC90B4BCB64}"/>
              </a:ext>
            </a:extLst>
          </p:cNvPr>
          <p:cNvSpPr txBox="1"/>
          <p:nvPr/>
        </p:nvSpPr>
        <p:spPr>
          <a:xfrm>
            <a:off x="5612907" y="5022153"/>
            <a:ext cx="6094520" cy="369332"/>
          </a:xfrm>
          <a:prstGeom prst="rect">
            <a:avLst/>
          </a:prstGeom>
          <a:noFill/>
        </p:spPr>
        <p:txBody>
          <a:bodyPr wrap="square">
            <a:spAutoFit/>
          </a:bodyPr>
          <a:lstStyle/>
          <a:p>
            <a:r>
              <a:rPr lang="en-US" sz="1800" dirty="0">
                <a:solidFill>
                  <a:srgbClr val="0070C0"/>
                </a:solidFill>
              </a:rPr>
              <a:t>Import two function from random module</a:t>
            </a:r>
            <a:endParaRPr lang="en-US" dirty="0">
              <a:solidFill>
                <a:srgbClr val="0070C0"/>
              </a:solidFill>
            </a:endParaRPr>
          </a:p>
        </p:txBody>
      </p:sp>
    </p:spTree>
    <p:extLst>
      <p:ext uri="{BB962C8B-B14F-4D97-AF65-F5344CB8AC3E}">
        <p14:creationId xmlns:p14="http://schemas.microsoft.com/office/powerpoint/2010/main" val="2919172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4FA33-B260-7354-EEE8-0B8651318871}"/>
              </a:ext>
            </a:extLst>
          </p:cNvPr>
          <p:cNvSpPr>
            <a:spLocks noGrp="1"/>
          </p:cNvSpPr>
          <p:nvPr>
            <p:ph type="title"/>
          </p:nvPr>
        </p:nvSpPr>
        <p:spPr>
          <a:xfrm>
            <a:off x="1025449" y="287446"/>
            <a:ext cx="4247887" cy="982060"/>
          </a:xfrm>
        </p:spPr>
        <p:txBody>
          <a:bodyPr/>
          <a:lstStyle/>
          <a:p>
            <a:r>
              <a:rPr lang="en-US" sz="3800" i="0" dirty="0">
                <a:solidFill>
                  <a:srgbClr val="000000"/>
                </a:solidFill>
                <a:effectLst/>
                <a:latin typeface="Calibri" panose="020F0502020204030204" pitchFamily="34" charset="0"/>
                <a:cs typeface="Calibri" panose="020F0502020204030204" pitchFamily="34" charset="0"/>
              </a:rPr>
              <a:t>NumPy</a:t>
            </a:r>
            <a:br>
              <a:rPr lang="en-US" sz="3800" i="0" dirty="0">
                <a:solidFill>
                  <a:srgbClr val="000000"/>
                </a:solidFill>
                <a:effectLst/>
                <a:latin typeface="Calibri" panose="020F0502020204030204" pitchFamily="34" charset="0"/>
                <a:cs typeface="Calibri" panose="020F0502020204030204" pitchFamily="34" charset="0"/>
              </a:rPr>
            </a:br>
            <a:endParaRPr lang="en-US" sz="3800" dirty="0"/>
          </a:p>
        </p:txBody>
      </p:sp>
      <p:sp>
        <p:nvSpPr>
          <p:cNvPr id="3" name="Content Placeholder 2">
            <a:extLst>
              <a:ext uri="{FF2B5EF4-FFF2-40B4-BE49-F238E27FC236}">
                <a16:creationId xmlns:a16="http://schemas.microsoft.com/office/drawing/2014/main" id="{BA465E85-5ECE-F543-0755-CCE9866EF30A}"/>
              </a:ext>
            </a:extLst>
          </p:cNvPr>
          <p:cNvSpPr>
            <a:spLocks noGrp="1"/>
          </p:cNvSpPr>
          <p:nvPr>
            <p:ph idx="1"/>
          </p:nvPr>
        </p:nvSpPr>
        <p:spPr>
          <a:xfrm>
            <a:off x="297481" y="1333886"/>
            <a:ext cx="10275824" cy="3366815"/>
          </a:xfrm>
        </p:spPr>
        <p:txBody>
          <a:bodyPr>
            <a:normAutofit/>
          </a:bodyPr>
          <a:lstStyle/>
          <a:p>
            <a:pPr marL="457200" indent="-457200">
              <a:lnSpc>
                <a:spcPct val="150000"/>
              </a:lnSpc>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NumPy stands for Numerical Python.</a:t>
            </a:r>
          </a:p>
          <a:p>
            <a:pPr marL="457200" indent="-457200" algn="l">
              <a:lnSpc>
                <a:spcPct val="150000"/>
              </a:lnSpc>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NumPy is a Python library used for working with arrays.</a:t>
            </a:r>
          </a:p>
          <a:p>
            <a:pPr marL="457200" indent="-457200" algn="l">
              <a:lnSpc>
                <a:spcPct val="150000"/>
              </a:lnSpc>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It also has functions for working in domain of linear algebra, </a:t>
            </a:r>
            <a:r>
              <a:rPr lang="en-US" b="0" i="0" dirty="0" err="1">
                <a:solidFill>
                  <a:srgbClr val="000000"/>
                </a:solidFill>
                <a:effectLst/>
                <a:latin typeface="Calibri" panose="020F0502020204030204" pitchFamily="34" charset="0"/>
                <a:cs typeface="Calibri" panose="020F0502020204030204" pitchFamily="34" charset="0"/>
              </a:rPr>
              <a:t>fourier</a:t>
            </a:r>
            <a:r>
              <a:rPr lang="en-US" b="0" i="0" dirty="0">
                <a:solidFill>
                  <a:srgbClr val="000000"/>
                </a:solidFill>
                <a:effectLst/>
                <a:latin typeface="Calibri" panose="020F0502020204030204" pitchFamily="34" charset="0"/>
                <a:cs typeface="Calibri" panose="020F0502020204030204" pitchFamily="34" charset="0"/>
              </a:rPr>
              <a:t> transform, and matrices.</a:t>
            </a:r>
          </a:p>
          <a:p>
            <a:pPr marL="457200" indent="-457200">
              <a:lnSpc>
                <a:spcPct val="150000"/>
              </a:lnSpc>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71C8C073-9A4C-96FF-7E7F-B7E86002F96D}"/>
              </a:ext>
            </a:extLst>
          </p:cNvPr>
          <p:cNvSpPr>
            <a:spLocks noGrp="1"/>
          </p:cNvSpPr>
          <p:nvPr>
            <p:ph type="ftr" sz="quarter" idx="3"/>
          </p:nvPr>
        </p:nvSpPr>
        <p:spPr/>
        <p:txBody>
          <a:bodyPr/>
          <a:lstStyle/>
          <a:p>
            <a:r>
              <a:rPr lang="en-US"/>
              <a:t>Lecture 11</a:t>
            </a:r>
            <a:endParaRPr lang="en-US" dirty="0"/>
          </a:p>
        </p:txBody>
      </p:sp>
      <p:sp>
        <p:nvSpPr>
          <p:cNvPr id="5" name="Slide Number Placeholder 4">
            <a:extLst>
              <a:ext uri="{FF2B5EF4-FFF2-40B4-BE49-F238E27FC236}">
                <a16:creationId xmlns:a16="http://schemas.microsoft.com/office/drawing/2014/main" id="{2F9015D8-5E5A-6FF8-30FD-0DAE63EE1125}"/>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742886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215BB-9426-0724-513B-0533FE653CA2}"/>
              </a:ext>
            </a:extLst>
          </p:cNvPr>
          <p:cNvSpPr>
            <a:spLocks noGrp="1"/>
          </p:cNvSpPr>
          <p:nvPr>
            <p:ph type="title"/>
          </p:nvPr>
        </p:nvSpPr>
        <p:spPr>
          <a:xfrm>
            <a:off x="1167492" y="136526"/>
            <a:ext cx="9779183" cy="484911"/>
          </a:xfrm>
        </p:spPr>
        <p:txBody>
          <a:bodyPr/>
          <a:lstStyle/>
          <a:p>
            <a:r>
              <a:rPr lang="en-US" sz="3500" dirty="0" err="1"/>
              <a:t>Numpy</a:t>
            </a:r>
            <a:r>
              <a:rPr lang="en-US" sz="3500" dirty="0"/>
              <a:t> have many functions</a:t>
            </a:r>
          </a:p>
        </p:txBody>
      </p:sp>
      <p:sp>
        <p:nvSpPr>
          <p:cNvPr id="4" name="Footer Placeholder 3">
            <a:extLst>
              <a:ext uri="{FF2B5EF4-FFF2-40B4-BE49-F238E27FC236}">
                <a16:creationId xmlns:a16="http://schemas.microsoft.com/office/drawing/2014/main" id="{1C2B6F2D-23B2-A90D-FE1D-F1CBE9661BD4}"/>
              </a:ext>
            </a:extLst>
          </p:cNvPr>
          <p:cNvSpPr>
            <a:spLocks noGrp="1"/>
          </p:cNvSpPr>
          <p:nvPr>
            <p:ph type="ftr" sz="quarter" idx="3"/>
          </p:nvPr>
        </p:nvSpPr>
        <p:spPr/>
        <p:txBody>
          <a:bodyPr/>
          <a:lstStyle/>
          <a:p>
            <a:r>
              <a:rPr lang="en-US"/>
              <a:t>Lecture 11</a:t>
            </a:r>
            <a:endParaRPr lang="en-US" dirty="0"/>
          </a:p>
        </p:txBody>
      </p:sp>
      <p:sp>
        <p:nvSpPr>
          <p:cNvPr id="5" name="Slide Number Placeholder 4">
            <a:extLst>
              <a:ext uri="{FF2B5EF4-FFF2-40B4-BE49-F238E27FC236}">
                <a16:creationId xmlns:a16="http://schemas.microsoft.com/office/drawing/2014/main" id="{2E1D8A2F-AA9B-419D-FD01-BBAD9D234755}"/>
              </a:ext>
            </a:extLst>
          </p:cNvPr>
          <p:cNvSpPr>
            <a:spLocks noGrp="1"/>
          </p:cNvSpPr>
          <p:nvPr>
            <p:ph type="sldNum" sz="quarter" idx="4"/>
          </p:nvPr>
        </p:nvSpPr>
        <p:spPr/>
        <p:txBody>
          <a:bodyPr/>
          <a:lstStyle/>
          <a:p>
            <a:fld id="{294A09A9-5501-47C1-A89A-A340965A2BE2}" type="slidenum">
              <a:rPr lang="en-US" smtClean="0"/>
              <a:pPr/>
              <a:t>15</a:t>
            </a:fld>
            <a:endParaRPr lang="en-US" dirty="0"/>
          </a:p>
        </p:txBody>
      </p:sp>
      <p:pic>
        <p:nvPicPr>
          <p:cNvPr id="7" name="Picture 6">
            <a:extLst>
              <a:ext uri="{FF2B5EF4-FFF2-40B4-BE49-F238E27FC236}">
                <a16:creationId xmlns:a16="http://schemas.microsoft.com/office/drawing/2014/main" id="{EDD39A7C-7FC5-1FC8-B98C-56E2FB3CA04A}"/>
              </a:ext>
            </a:extLst>
          </p:cNvPr>
          <p:cNvPicPr>
            <a:picLocks noChangeAspect="1"/>
          </p:cNvPicPr>
          <p:nvPr/>
        </p:nvPicPr>
        <p:blipFill>
          <a:blip r:embed="rId2"/>
          <a:stretch>
            <a:fillRect/>
          </a:stretch>
        </p:blipFill>
        <p:spPr>
          <a:xfrm>
            <a:off x="0" y="1008529"/>
            <a:ext cx="11354540" cy="4840941"/>
          </a:xfrm>
          <a:prstGeom prst="rect">
            <a:avLst/>
          </a:prstGeom>
        </p:spPr>
      </p:pic>
    </p:spTree>
    <p:extLst>
      <p:ext uri="{BB962C8B-B14F-4D97-AF65-F5344CB8AC3E}">
        <p14:creationId xmlns:p14="http://schemas.microsoft.com/office/powerpoint/2010/main" val="2927353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C3FD8-42A9-9ACF-5307-EECE9C1FE36D}"/>
              </a:ext>
            </a:extLst>
          </p:cNvPr>
          <p:cNvSpPr>
            <a:spLocks noGrp="1"/>
          </p:cNvSpPr>
          <p:nvPr>
            <p:ph type="title"/>
          </p:nvPr>
        </p:nvSpPr>
        <p:spPr>
          <a:xfrm>
            <a:off x="989939" y="136641"/>
            <a:ext cx="9779183" cy="730020"/>
          </a:xfrm>
        </p:spPr>
        <p:txBody>
          <a:bodyPr/>
          <a:lstStyle/>
          <a:p>
            <a:r>
              <a:rPr lang="en-US" sz="3800" i="0" dirty="0">
                <a:solidFill>
                  <a:srgbClr val="000000"/>
                </a:solidFill>
                <a:effectLst/>
                <a:latin typeface="Calibri" panose="020F0502020204030204" pitchFamily="34" charset="0"/>
                <a:cs typeface="Calibri" panose="020F0502020204030204" pitchFamily="34" charset="0"/>
              </a:rPr>
              <a:t>Python </a:t>
            </a:r>
            <a:r>
              <a:rPr lang="en-US" sz="3800" dirty="0">
                <a:latin typeface="Calibri" panose="020F0502020204030204" pitchFamily="34" charset="0"/>
                <a:cs typeface="Calibri" panose="020F0502020204030204" pitchFamily="34" charset="0"/>
              </a:rPr>
              <a:t> </a:t>
            </a:r>
            <a:r>
              <a:rPr lang="en-US" sz="3800" i="0" dirty="0">
                <a:solidFill>
                  <a:srgbClr val="000000"/>
                </a:solidFill>
                <a:effectLst/>
                <a:latin typeface="Calibri" panose="020F0502020204030204" pitchFamily="34" charset="0"/>
                <a:cs typeface="Calibri" panose="020F0502020204030204" pitchFamily="34" charset="0"/>
              </a:rPr>
              <a:t>NumPy </a:t>
            </a:r>
            <a:r>
              <a:rPr lang="en-US" sz="3800" dirty="0">
                <a:latin typeface="Calibri" panose="020F0502020204030204" pitchFamily="34" charset="0"/>
                <a:cs typeface="Calibri" panose="020F0502020204030204" pitchFamily="34" charset="0"/>
              </a:rPr>
              <a:t>library</a:t>
            </a:r>
          </a:p>
        </p:txBody>
      </p:sp>
      <p:pic>
        <p:nvPicPr>
          <p:cNvPr id="7" name="Content Placeholder 6">
            <a:extLst>
              <a:ext uri="{FF2B5EF4-FFF2-40B4-BE49-F238E27FC236}">
                <a16:creationId xmlns:a16="http://schemas.microsoft.com/office/drawing/2014/main" id="{72422773-6603-415D-3667-AD2A27557046}"/>
              </a:ext>
            </a:extLst>
          </p:cNvPr>
          <p:cNvPicPr>
            <a:picLocks noGrp="1" noChangeAspect="1"/>
          </p:cNvPicPr>
          <p:nvPr>
            <p:ph idx="1"/>
          </p:nvPr>
        </p:nvPicPr>
        <p:blipFill>
          <a:blip r:embed="rId2"/>
          <a:stretch>
            <a:fillRect/>
          </a:stretch>
        </p:blipFill>
        <p:spPr>
          <a:xfrm>
            <a:off x="4038600" y="4820725"/>
            <a:ext cx="3362325" cy="1743075"/>
          </a:xfrm>
        </p:spPr>
      </p:pic>
      <p:sp>
        <p:nvSpPr>
          <p:cNvPr id="4" name="Footer Placeholder 3">
            <a:extLst>
              <a:ext uri="{FF2B5EF4-FFF2-40B4-BE49-F238E27FC236}">
                <a16:creationId xmlns:a16="http://schemas.microsoft.com/office/drawing/2014/main" id="{A6C8CC16-FD2F-51F2-780D-6CA1A4FA7EF3}"/>
              </a:ext>
            </a:extLst>
          </p:cNvPr>
          <p:cNvSpPr>
            <a:spLocks noGrp="1"/>
          </p:cNvSpPr>
          <p:nvPr>
            <p:ph type="ftr" sz="quarter" idx="3"/>
          </p:nvPr>
        </p:nvSpPr>
        <p:spPr>
          <a:xfrm>
            <a:off x="5183819" y="6597125"/>
            <a:ext cx="4114800" cy="365125"/>
          </a:xfrm>
        </p:spPr>
        <p:txBody>
          <a:bodyPr/>
          <a:lstStyle/>
          <a:p>
            <a:r>
              <a:rPr lang="en-US" dirty="0"/>
              <a:t>Lecture 11</a:t>
            </a:r>
          </a:p>
        </p:txBody>
      </p:sp>
      <p:sp>
        <p:nvSpPr>
          <p:cNvPr id="5" name="Slide Number Placeholder 4">
            <a:extLst>
              <a:ext uri="{FF2B5EF4-FFF2-40B4-BE49-F238E27FC236}">
                <a16:creationId xmlns:a16="http://schemas.microsoft.com/office/drawing/2014/main" id="{3A9BE972-EBD6-4463-00FA-0444481C974F}"/>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
        <p:nvSpPr>
          <p:cNvPr id="9" name="TextBox 8">
            <a:extLst>
              <a:ext uri="{FF2B5EF4-FFF2-40B4-BE49-F238E27FC236}">
                <a16:creationId xmlns:a16="http://schemas.microsoft.com/office/drawing/2014/main" id="{15EADC1C-AC39-4B42-CD02-BA19F4AA9748}"/>
              </a:ext>
            </a:extLst>
          </p:cNvPr>
          <p:cNvSpPr txBox="1"/>
          <p:nvPr/>
        </p:nvSpPr>
        <p:spPr>
          <a:xfrm>
            <a:off x="384698" y="1433473"/>
            <a:ext cx="11120761" cy="3594702"/>
          </a:xfrm>
          <a:prstGeom prst="rect">
            <a:avLst/>
          </a:prstGeom>
          <a:noFill/>
        </p:spPr>
        <p:txBody>
          <a:bodyPr wrap="square">
            <a:spAutoFit/>
          </a:bodyPr>
          <a:lstStyle/>
          <a:p>
            <a:pPr algn="just">
              <a:lnSpc>
                <a:spcPct val="150000"/>
              </a:lnSpc>
            </a:pPr>
            <a:r>
              <a:rPr lang="en-US" sz="2200" b="0" i="0" dirty="0">
                <a:solidFill>
                  <a:srgbClr val="000000"/>
                </a:solidFill>
                <a:effectLst/>
                <a:latin typeface="Calibri" panose="020F0502020204030204" pitchFamily="34" charset="0"/>
                <a:cs typeface="Calibri" panose="020F0502020204030204" pitchFamily="34" charset="0"/>
              </a:rPr>
              <a:t>Import </a:t>
            </a:r>
            <a:r>
              <a:rPr lang="en-US" sz="2200" b="0" i="0" dirty="0" err="1">
                <a:solidFill>
                  <a:srgbClr val="000000"/>
                </a:solidFill>
                <a:effectLst/>
                <a:latin typeface="Calibri" panose="020F0502020204030204" pitchFamily="34" charset="0"/>
                <a:cs typeface="Calibri" panose="020F0502020204030204" pitchFamily="34" charset="0"/>
              </a:rPr>
              <a:t>Numpy</a:t>
            </a:r>
            <a:r>
              <a:rPr lang="en-US" sz="2200" b="0" i="0" dirty="0">
                <a:solidFill>
                  <a:srgbClr val="000000"/>
                </a:solidFill>
                <a:effectLst/>
                <a:latin typeface="Calibri" panose="020F0502020204030204" pitchFamily="34" charset="0"/>
                <a:cs typeface="Calibri" panose="020F0502020204030204" pitchFamily="34" charset="0"/>
              </a:rPr>
              <a:t> as np is a library that provides a set of high level functions and features for performing data analysis and manipulation. It enables you to process, analyze, manipulate, and visualize large amounts of data quickly and efficiently. With import </a:t>
            </a:r>
            <a:r>
              <a:rPr lang="en-US" sz="2200" b="0" i="0" dirty="0" err="1">
                <a:solidFill>
                  <a:srgbClr val="000000"/>
                </a:solidFill>
                <a:effectLst/>
                <a:latin typeface="Calibri" panose="020F0502020204030204" pitchFamily="34" charset="0"/>
                <a:cs typeface="Calibri" panose="020F0502020204030204" pitchFamily="34" charset="0"/>
              </a:rPr>
              <a:t>numpy</a:t>
            </a:r>
            <a:r>
              <a:rPr lang="en-US" sz="2200" b="0" i="0" dirty="0">
                <a:solidFill>
                  <a:srgbClr val="000000"/>
                </a:solidFill>
                <a:effectLst/>
                <a:latin typeface="Calibri" panose="020F0502020204030204" pitchFamily="34" charset="0"/>
                <a:cs typeface="Calibri" panose="020F0502020204030204" pitchFamily="34" charset="0"/>
              </a:rPr>
              <a:t> as np, you can perform array processing which allows you to efficiently operate on multiple elements of an array at once; access high performance computing solutions for complex calculations; and use multidimensional arrays &amp; matrices with mathematical functions &amp; algorithms for faster vectorized operations.</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68010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555B8-2FA5-6332-48D4-C858A3ECAD79}"/>
              </a:ext>
            </a:extLst>
          </p:cNvPr>
          <p:cNvSpPr>
            <a:spLocks noGrp="1"/>
          </p:cNvSpPr>
          <p:nvPr>
            <p:ph type="title"/>
          </p:nvPr>
        </p:nvSpPr>
        <p:spPr>
          <a:xfrm>
            <a:off x="1167492" y="136526"/>
            <a:ext cx="9779183" cy="609198"/>
          </a:xfrm>
        </p:spPr>
        <p:txBody>
          <a:bodyPr/>
          <a:lstStyle/>
          <a:p>
            <a:r>
              <a:rPr lang="en-US" sz="4800" i="0" dirty="0">
                <a:solidFill>
                  <a:srgbClr val="000000"/>
                </a:solidFill>
                <a:effectLst/>
                <a:latin typeface="Calibri" panose="020F0502020204030204" pitchFamily="34" charset="0"/>
                <a:cs typeface="Calibri" panose="020F0502020204030204" pitchFamily="34" charset="0"/>
              </a:rPr>
              <a:t>NumPy</a:t>
            </a:r>
            <a:endParaRPr lang="en-US" dirty="0"/>
          </a:p>
        </p:txBody>
      </p:sp>
      <p:pic>
        <p:nvPicPr>
          <p:cNvPr id="7" name="Content Placeholder 6">
            <a:extLst>
              <a:ext uri="{FF2B5EF4-FFF2-40B4-BE49-F238E27FC236}">
                <a16:creationId xmlns:a16="http://schemas.microsoft.com/office/drawing/2014/main" id="{9D8D5EA7-63E5-8E73-A9B4-20106DFC7C10}"/>
              </a:ext>
            </a:extLst>
          </p:cNvPr>
          <p:cNvPicPr>
            <a:picLocks noGrp="1" noChangeAspect="1"/>
          </p:cNvPicPr>
          <p:nvPr>
            <p:ph idx="1"/>
          </p:nvPr>
        </p:nvPicPr>
        <p:blipFill>
          <a:blip r:embed="rId2"/>
          <a:stretch>
            <a:fillRect/>
          </a:stretch>
        </p:blipFill>
        <p:spPr>
          <a:xfrm>
            <a:off x="634832" y="1116322"/>
            <a:ext cx="3000375" cy="1981200"/>
          </a:xfrm>
        </p:spPr>
      </p:pic>
      <p:sp>
        <p:nvSpPr>
          <p:cNvPr id="4" name="Footer Placeholder 3">
            <a:extLst>
              <a:ext uri="{FF2B5EF4-FFF2-40B4-BE49-F238E27FC236}">
                <a16:creationId xmlns:a16="http://schemas.microsoft.com/office/drawing/2014/main" id="{6B1B5927-5DDC-83B1-FA00-4AA96E85AA84}"/>
              </a:ext>
            </a:extLst>
          </p:cNvPr>
          <p:cNvSpPr>
            <a:spLocks noGrp="1"/>
          </p:cNvSpPr>
          <p:nvPr>
            <p:ph type="ftr" sz="quarter" idx="3"/>
          </p:nvPr>
        </p:nvSpPr>
        <p:spPr/>
        <p:txBody>
          <a:bodyPr/>
          <a:lstStyle/>
          <a:p>
            <a:r>
              <a:rPr lang="en-US"/>
              <a:t>Lecture 11</a:t>
            </a:r>
            <a:endParaRPr lang="en-US" dirty="0"/>
          </a:p>
        </p:txBody>
      </p:sp>
      <p:sp>
        <p:nvSpPr>
          <p:cNvPr id="5" name="Slide Number Placeholder 4">
            <a:extLst>
              <a:ext uri="{FF2B5EF4-FFF2-40B4-BE49-F238E27FC236}">
                <a16:creationId xmlns:a16="http://schemas.microsoft.com/office/drawing/2014/main" id="{42B0F47B-3614-403F-C23A-DA5E66EE7BF8}"/>
              </a:ext>
            </a:extLst>
          </p:cNvPr>
          <p:cNvSpPr>
            <a:spLocks noGrp="1"/>
          </p:cNvSpPr>
          <p:nvPr>
            <p:ph type="sldNum" sz="quarter" idx="4"/>
          </p:nvPr>
        </p:nvSpPr>
        <p:spPr/>
        <p:txBody>
          <a:bodyPr/>
          <a:lstStyle/>
          <a:p>
            <a:fld id="{294A09A9-5501-47C1-A89A-A340965A2BE2}" type="slidenum">
              <a:rPr lang="en-US" smtClean="0"/>
              <a:pPr/>
              <a:t>17</a:t>
            </a:fld>
            <a:endParaRPr lang="en-US" dirty="0"/>
          </a:p>
        </p:txBody>
      </p:sp>
      <p:pic>
        <p:nvPicPr>
          <p:cNvPr id="9" name="Picture 8">
            <a:extLst>
              <a:ext uri="{FF2B5EF4-FFF2-40B4-BE49-F238E27FC236}">
                <a16:creationId xmlns:a16="http://schemas.microsoft.com/office/drawing/2014/main" id="{4DC8DF1F-0DAF-06F0-3149-2101B0EB461A}"/>
              </a:ext>
            </a:extLst>
          </p:cNvPr>
          <p:cNvPicPr>
            <a:picLocks noChangeAspect="1"/>
          </p:cNvPicPr>
          <p:nvPr/>
        </p:nvPicPr>
        <p:blipFill>
          <a:blip r:embed="rId3"/>
          <a:stretch>
            <a:fillRect/>
          </a:stretch>
        </p:blipFill>
        <p:spPr>
          <a:xfrm>
            <a:off x="4212362" y="1147139"/>
            <a:ext cx="2733675" cy="2895600"/>
          </a:xfrm>
          <a:prstGeom prst="rect">
            <a:avLst/>
          </a:prstGeom>
        </p:spPr>
      </p:pic>
      <p:pic>
        <p:nvPicPr>
          <p:cNvPr id="11" name="Picture 10">
            <a:extLst>
              <a:ext uri="{FF2B5EF4-FFF2-40B4-BE49-F238E27FC236}">
                <a16:creationId xmlns:a16="http://schemas.microsoft.com/office/drawing/2014/main" id="{B892CA7E-F810-818A-9141-3D6A1768935E}"/>
              </a:ext>
            </a:extLst>
          </p:cNvPr>
          <p:cNvPicPr>
            <a:picLocks noChangeAspect="1"/>
          </p:cNvPicPr>
          <p:nvPr/>
        </p:nvPicPr>
        <p:blipFill>
          <a:blip r:embed="rId4"/>
          <a:stretch>
            <a:fillRect/>
          </a:stretch>
        </p:blipFill>
        <p:spPr>
          <a:xfrm>
            <a:off x="7616346" y="1076118"/>
            <a:ext cx="2676525" cy="2076450"/>
          </a:xfrm>
          <a:prstGeom prst="rect">
            <a:avLst/>
          </a:prstGeom>
        </p:spPr>
      </p:pic>
    </p:spTree>
    <p:extLst>
      <p:ext uri="{BB962C8B-B14F-4D97-AF65-F5344CB8AC3E}">
        <p14:creationId xmlns:p14="http://schemas.microsoft.com/office/powerpoint/2010/main" val="1397683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2DCFFC-990D-3727-FEA2-AE30F9752079}"/>
              </a:ext>
            </a:extLst>
          </p:cNvPr>
          <p:cNvSpPr>
            <a:spLocks noGrp="1"/>
          </p:cNvSpPr>
          <p:nvPr>
            <p:ph idx="1"/>
          </p:nvPr>
        </p:nvSpPr>
        <p:spPr>
          <a:xfrm>
            <a:off x="97654" y="1454921"/>
            <a:ext cx="5442013" cy="5403079"/>
          </a:xfrm>
        </p:spPr>
        <p:txBody>
          <a:bodyPr>
            <a:noAutofit/>
          </a:bodyPr>
          <a:lstStyle/>
          <a:p>
            <a:pPr algn="l">
              <a:lnSpc>
                <a:spcPct val="150000"/>
              </a:lnSpc>
            </a:pPr>
            <a:r>
              <a:rPr lang="en-US" sz="1800" b="1" i="0" dirty="0">
                <a:solidFill>
                  <a:srgbClr val="000000"/>
                </a:solidFill>
                <a:effectLst/>
                <a:latin typeface="Calibri" panose="020F0502020204030204" pitchFamily="34" charset="0"/>
                <a:cs typeface="Calibri" panose="020F0502020204030204" pitchFamily="34" charset="0"/>
              </a:rPr>
              <a:t>0-D Arrays</a:t>
            </a:r>
            <a:r>
              <a:rPr lang="en-US" sz="1800" b="0" i="0" dirty="0">
                <a:solidFill>
                  <a:srgbClr val="000000"/>
                </a:solidFill>
                <a:effectLst/>
                <a:latin typeface="Calibri" panose="020F0502020204030204" pitchFamily="34" charset="0"/>
                <a:cs typeface="Calibri" panose="020F0502020204030204" pitchFamily="34" charset="0"/>
              </a:rPr>
              <a:t>, are the elements in an array. Each value in an array is a 0-D array.</a:t>
            </a:r>
          </a:p>
          <a:p>
            <a:pPr algn="l">
              <a:lnSpc>
                <a:spcPct val="150000"/>
              </a:lnSpc>
            </a:pPr>
            <a:r>
              <a:rPr lang="en-US" sz="1800" b="1" i="0" dirty="0">
                <a:solidFill>
                  <a:srgbClr val="000000"/>
                </a:solidFill>
                <a:effectLst/>
                <a:latin typeface="Calibri" panose="020F0502020204030204" pitchFamily="34" charset="0"/>
                <a:cs typeface="Calibri" panose="020F0502020204030204" pitchFamily="34" charset="0"/>
              </a:rPr>
              <a:t>1-D Arrays, </a:t>
            </a:r>
            <a:r>
              <a:rPr lang="en-US" sz="1800" b="0" i="0" dirty="0">
                <a:solidFill>
                  <a:srgbClr val="000000"/>
                </a:solidFill>
                <a:effectLst/>
                <a:latin typeface="Calibri" panose="020F0502020204030204" pitchFamily="34" charset="0"/>
                <a:cs typeface="Calibri" panose="020F0502020204030204" pitchFamily="34" charset="0"/>
              </a:rPr>
              <a:t>an array that has 0-D arrays as its elements is called </a:t>
            </a:r>
            <a:r>
              <a:rPr lang="en-US" sz="1800" b="0" i="0" dirty="0" err="1">
                <a:solidFill>
                  <a:srgbClr val="000000"/>
                </a:solidFill>
                <a:effectLst/>
                <a:latin typeface="Calibri" panose="020F0502020204030204" pitchFamily="34" charset="0"/>
                <a:cs typeface="Calibri" panose="020F0502020204030204" pitchFamily="34" charset="0"/>
              </a:rPr>
              <a:t>uni</a:t>
            </a:r>
            <a:r>
              <a:rPr lang="en-US" sz="1800" b="0" i="0" dirty="0">
                <a:solidFill>
                  <a:srgbClr val="000000"/>
                </a:solidFill>
                <a:effectLst/>
                <a:latin typeface="Calibri" panose="020F0502020204030204" pitchFamily="34" charset="0"/>
                <a:cs typeface="Calibri" panose="020F0502020204030204" pitchFamily="34" charset="0"/>
              </a:rPr>
              <a:t>-dimensional or 1-D array. These are the most common and basic arrays.</a:t>
            </a:r>
          </a:p>
          <a:p>
            <a:pPr algn="l">
              <a:lnSpc>
                <a:spcPct val="150000"/>
              </a:lnSpc>
            </a:pPr>
            <a:r>
              <a:rPr lang="en-US" sz="1800" b="1" i="0" dirty="0">
                <a:solidFill>
                  <a:srgbClr val="000000"/>
                </a:solidFill>
                <a:effectLst/>
                <a:latin typeface="Calibri" panose="020F0502020204030204" pitchFamily="34" charset="0"/>
                <a:cs typeface="Calibri" panose="020F0502020204030204" pitchFamily="34" charset="0"/>
              </a:rPr>
              <a:t>2-D Arrays</a:t>
            </a:r>
            <a:r>
              <a:rPr lang="en-US" sz="1800" b="0" i="0" dirty="0">
                <a:solidFill>
                  <a:srgbClr val="000000"/>
                </a:solidFill>
                <a:effectLst/>
                <a:latin typeface="Calibri" panose="020F0502020204030204" pitchFamily="34" charset="0"/>
                <a:cs typeface="Calibri" panose="020F0502020204030204" pitchFamily="34" charset="0"/>
              </a:rPr>
              <a:t>, an array that has 1-D arrays as its elements is called a 2-D array. These are often used to represent matrix or 2nd order tensors.</a:t>
            </a:r>
          </a:p>
          <a:p>
            <a:pPr algn="l">
              <a:lnSpc>
                <a:spcPct val="150000"/>
              </a:lnSpc>
            </a:pPr>
            <a:r>
              <a:rPr lang="en-US" sz="1800" b="1" i="0" dirty="0">
                <a:solidFill>
                  <a:srgbClr val="000000"/>
                </a:solidFill>
                <a:effectLst/>
                <a:latin typeface="Calibri" panose="020F0502020204030204" pitchFamily="34" charset="0"/>
                <a:cs typeface="Calibri" panose="020F0502020204030204" pitchFamily="34" charset="0"/>
              </a:rPr>
              <a:t>3-D arrays, </a:t>
            </a:r>
            <a:r>
              <a:rPr lang="en-US" sz="1800" dirty="0">
                <a:solidFill>
                  <a:srgbClr val="000000"/>
                </a:solidFill>
                <a:latin typeface="Calibri" panose="020F0502020204030204" pitchFamily="34" charset="0"/>
                <a:cs typeface="Calibri" panose="020F0502020204030204" pitchFamily="34" charset="0"/>
              </a:rPr>
              <a:t>a</a:t>
            </a:r>
            <a:r>
              <a:rPr lang="en-US" sz="1800" b="0" i="0" dirty="0">
                <a:solidFill>
                  <a:srgbClr val="000000"/>
                </a:solidFill>
                <a:effectLst/>
                <a:latin typeface="Calibri" panose="020F0502020204030204" pitchFamily="34" charset="0"/>
                <a:cs typeface="Calibri" panose="020F0502020204030204" pitchFamily="34" charset="0"/>
              </a:rPr>
              <a:t>n array that has 2-D arrays (matrices) as its elements is called 3-D array. These are often used to represent a 3rd order tensor.</a:t>
            </a:r>
          </a:p>
          <a:p>
            <a:pPr algn="l">
              <a:lnSpc>
                <a:spcPct val="150000"/>
              </a:lnSpc>
            </a:pPr>
            <a:endParaRPr lang="en-US" sz="1800" b="0" i="0" dirty="0">
              <a:solidFill>
                <a:srgbClr val="000000"/>
              </a:solidFill>
              <a:effectLst/>
              <a:latin typeface="Calibri" panose="020F0502020204030204" pitchFamily="34" charset="0"/>
              <a:cs typeface="Calibri" panose="020F0502020204030204" pitchFamily="34" charset="0"/>
            </a:endParaRPr>
          </a:p>
          <a:p>
            <a:pPr algn="l">
              <a:lnSpc>
                <a:spcPct val="150000"/>
              </a:lnSpc>
            </a:pPr>
            <a:endParaRPr lang="en-US" sz="1800" b="0" i="0" dirty="0">
              <a:solidFill>
                <a:srgbClr val="000000"/>
              </a:solidFill>
              <a:effectLst/>
              <a:latin typeface="Calibri" panose="020F0502020204030204" pitchFamily="34" charset="0"/>
              <a:cs typeface="Calibri" panose="020F0502020204030204" pitchFamily="34" charset="0"/>
            </a:endParaRPr>
          </a:p>
          <a:p>
            <a:pPr>
              <a:lnSpc>
                <a:spcPct val="150000"/>
              </a:lnSpc>
            </a:pPr>
            <a:endParaRPr lang="en-US" sz="18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B3F55D25-45A7-EC12-ABBD-E8B9D53F084A}"/>
              </a:ext>
            </a:extLst>
          </p:cNvPr>
          <p:cNvSpPr>
            <a:spLocks noGrp="1"/>
          </p:cNvSpPr>
          <p:nvPr>
            <p:ph type="ftr" sz="quarter" idx="3"/>
          </p:nvPr>
        </p:nvSpPr>
        <p:spPr/>
        <p:txBody>
          <a:bodyPr/>
          <a:lstStyle/>
          <a:p>
            <a:r>
              <a:rPr lang="en-US"/>
              <a:t>Lecture 11</a:t>
            </a:r>
            <a:endParaRPr lang="en-US" dirty="0"/>
          </a:p>
        </p:txBody>
      </p:sp>
      <p:sp>
        <p:nvSpPr>
          <p:cNvPr id="5" name="Slide Number Placeholder 4">
            <a:extLst>
              <a:ext uri="{FF2B5EF4-FFF2-40B4-BE49-F238E27FC236}">
                <a16:creationId xmlns:a16="http://schemas.microsoft.com/office/drawing/2014/main" id="{974F6831-E82B-50B4-815A-F11056E4D211}"/>
              </a:ext>
            </a:extLst>
          </p:cNvPr>
          <p:cNvSpPr>
            <a:spLocks noGrp="1"/>
          </p:cNvSpPr>
          <p:nvPr>
            <p:ph type="sldNum" sz="quarter" idx="4"/>
          </p:nvPr>
        </p:nvSpPr>
        <p:spPr/>
        <p:txBody>
          <a:bodyPr/>
          <a:lstStyle/>
          <a:p>
            <a:fld id="{294A09A9-5501-47C1-A89A-A340965A2BE2}" type="slidenum">
              <a:rPr lang="en-US" smtClean="0"/>
              <a:pPr/>
              <a:t>18</a:t>
            </a:fld>
            <a:endParaRPr lang="en-US" dirty="0"/>
          </a:p>
        </p:txBody>
      </p:sp>
      <p:pic>
        <p:nvPicPr>
          <p:cNvPr id="9" name="Picture 8">
            <a:extLst>
              <a:ext uri="{FF2B5EF4-FFF2-40B4-BE49-F238E27FC236}">
                <a16:creationId xmlns:a16="http://schemas.microsoft.com/office/drawing/2014/main" id="{36441266-11AA-152D-9291-277AD49C120F}"/>
              </a:ext>
            </a:extLst>
          </p:cNvPr>
          <p:cNvPicPr>
            <a:picLocks noChangeAspect="1"/>
          </p:cNvPicPr>
          <p:nvPr/>
        </p:nvPicPr>
        <p:blipFill>
          <a:blip r:embed="rId2"/>
          <a:stretch>
            <a:fillRect/>
          </a:stretch>
        </p:blipFill>
        <p:spPr>
          <a:xfrm>
            <a:off x="5539667" y="0"/>
            <a:ext cx="6652334" cy="6858001"/>
          </a:xfrm>
          <a:prstGeom prst="rect">
            <a:avLst/>
          </a:prstGeom>
        </p:spPr>
      </p:pic>
      <p:sp>
        <p:nvSpPr>
          <p:cNvPr id="11" name="TextBox 10">
            <a:extLst>
              <a:ext uri="{FF2B5EF4-FFF2-40B4-BE49-F238E27FC236}">
                <a16:creationId xmlns:a16="http://schemas.microsoft.com/office/drawing/2014/main" id="{890328C6-E60F-E10C-B4BE-2B5C9D3D02B5}"/>
              </a:ext>
            </a:extLst>
          </p:cNvPr>
          <p:cNvSpPr txBox="1"/>
          <p:nvPr/>
        </p:nvSpPr>
        <p:spPr>
          <a:xfrm>
            <a:off x="765700" y="131007"/>
            <a:ext cx="4605290" cy="630942"/>
          </a:xfrm>
          <a:prstGeom prst="rect">
            <a:avLst/>
          </a:prstGeom>
          <a:noFill/>
        </p:spPr>
        <p:txBody>
          <a:bodyPr wrap="square">
            <a:spAutoFit/>
          </a:bodyPr>
          <a:lstStyle/>
          <a:p>
            <a:pPr algn="l"/>
            <a:r>
              <a:rPr lang="en-US" sz="3500" b="1" i="0" dirty="0">
                <a:solidFill>
                  <a:srgbClr val="000000"/>
                </a:solidFill>
                <a:effectLst/>
                <a:latin typeface="Calibri" panose="020F0502020204030204" pitchFamily="34" charset="0"/>
                <a:cs typeface="Calibri" panose="020F0502020204030204" pitchFamily="34" charset="0"/>
              </a:rPr>
              <a:t>Dimensions in Arrays</a:t>
            </a:r>
          </a:p>
        </p:txBody>
      </p:sp>
    </p:spTree>
    <p:extLst>
      <p:ext uri="{BB962C8B-B14F-4D97-AF65-F5344CB8AC3E}">
        <p14:creationId xmlns:p14="http://schemas.microsoft.com/office/powerpoint/2010/main" val="4091275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F37EFD-74A1-E5D2-ADDC-59EB3F9124F7}"/>
              </a:ext>
            </a:extLst>
          </p:cNvPr>
          <p:cNvSpPr>
            <a:spLocks noGrp="1"/>
          </p:cNvSpPr>
          <p:nvPr>
            <p:ph idx="1"/>
          </p:nvPr>
        </p:nvSpPr>
        <p:spPr>
          <a:xfrm>
            <a:off x="5007045" y="1535838"/>
            <a:ext cx="4469827" cy="365126"/>
          </a:xfrm>
        </p:spPr>
        <p:txBody>
          <a:bodyPr>
            <a:normAutofit lnSpcReduction="10000"/>
          </a:bodyPr>
          <a:lstStyle/>
          <a:p>
            <a:r>
              <a:rPr lang="en-US" sz="2000" b="0" i="1" dirty="0">
                <a:solidFill>
                  <a:srgbClr val="273239"/>
                </a:solidFill>
                <a:effectLst/>
                <a:latin typeface="Calibri" panose="020F0502020204030204" pitchFamily="34" charset="0"/>
                <a:cs typeface="Calibri" panose="020F0502020204030204" pitchFamily="34" charset="0"/>
              </a:rPr>
              <a:t>Return the number of dimensions in arr.</a:t>
            </a:r>
            <a:endParaRPr lang="en-US" sz="20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2D22CB92-778E-D8B0-5F36-F80543DA38A4}"/>
              </a:ext>
            </a:extLst>
          </p:cNvPr>
          <p:cNvSpPr>
            <a:spLocks noGrp="1"/>
          </p:cNvSpPr>
          <p:nvPr>
            <p:ph type="ftr" sz="quarter" idx="3"/>
          </p:nvPr>
        </p:nvSpPr>
        <p:spPr/>
        <p:txBody>
          <a:bodyPr/>
          <a:lstStyle/>
          <a:p>
            <a:r>
              <a:rPr lang="en-US"/>
              <a:t>Lecture 11</a:t>
            </a:r>
            <a:endParaRPr lang="en-US" dirty="0"/>
          </a:p>
        </p:txBody>
      </p:sp>
      <p:sp>
        <p:nvSpPr>
          <p:cNvPr id="5" name="Slide Number Placeholder 4">
            <a:extLst>
              <a:ext uri="{FF2B5EF4-FFF2-40B4-BE49-F238E27FC236}">
                <a16:creationId xmlns:a16="http://schemas.microsoft.com/office/drawing/2014/main" id="{1951BF58-B1C0-3679-9CF4-69085079BC2F}"/>
              </a:ext>
            </a:extLst>
          </p:cNvPr>
          <p:cNvSpPr>
            <a:spLocks noGrp="1"/>
          </p:cNvSpPr>
          <p:nvPr>
            <p:ph type="sldNum" sz="quarter" idx="4"/>
          </p:nvPr>
        </p:nvSpPr>
        <p:spPr/>
        <p:txBody>
          <a:bodyPr/>
          <a:lstStyle/>
          <a:p>
            <a:fld id="{294A09A9-5501-47C1-A89A-A340965A2BE2}" type="slidenum">
              <a:rPr lang="en-US" smtClean="0"/>
              <a:pPr/>
              <a:t>19</a:t>
            </a:fld>
            <a:endParaRPr lang="en-US" dirty="0"/>
          </a:p>
        </p:txBody>
      </p:sp>
      <p:sp>
        <p:nvSpPr>
          <p:cNvPr id="9" name="TextBox 8">
            <a:extLst>
              <a:ext uri="{FF2B5EF4-FFF2-40B4-BE49-F238E27FC236}">
                <a16:creationId xmlns:a16="http://schemas.microsoft.com/office/drawing/2014/main" id="{EB59B9AF-2656-8420-B111-17DE2D0E7D8A}"/>
              </a:ext>
            </a:extLst>
          </p:cNvPr>
          <p:cNvSpPr txBox="1"/>
          <p:nvPr/>
        </p:nvSpPr>
        <p:spPr>
          <a:xfrm>
            <a:off x="1147439" y="180460"/>
            <a:ext cx="6094520" cy="646331"/>
          </a:xfrm>
          <a:prstGeom prst="rect">
            <a:avLst/>
          </a:prstGeom>
          <a:noFill/>
        </p:spPr>
        <p:txBody>
          <a:bodyPr wrap="square">
            <a:spAutoFit/>
          </a:bodyPr>
          <a:lstStyle/>
          <a:p>
            <a:r>
              <a:rPr lang="en-US" sz="3600" b="1" i="0" dirty="0">
                <a:solidFill>
                  <a:srgbClr val="0F0F0F"/>
                </a:solidFill>
                <a:effectLst/>
                <a:latin typeface="Roboto" panose="02000000000000000000" pitchFamily="2" charset="0"/>
              </a:rPr>
              <a:t>Array Slicing</a:t>
            </a:r>
          </a:p>
        </p:txBody>
      </p:sp>
      <p:pic>
        <p:nvPicPr>
          <p:cNvPr id="11" name="Picture 10">
            <a:extLst>
              <a:ext uri="{FF2B5EF4-FFF2-40B4-BE49-F238E27FC236}">
                <a16:creationId xmlns:a16="http://schemas.microsoft.com/office/drawing/2014/main" id="{5A82044D-BBBD-F2A6-CE13-27DCF3D2C448}"/>
              </a:ext>
            </a:extLst>
          </p:cNvPr>
          <p:cNvPicPr>
            <a:picLocks noChangeAspect="1"/>
          </p:cNvPicPr>
          <p:nvPr/>
        </p:nvPicPr>
        <p:blipFill>
          <a:blip r:embed="rId2"/>
          <a:stretch>
            <a:fillRect/>
          </a:stretch>
        </p:blipFill>
        <p:spPr>
          <a:xfrm>
            <a:off x="542556" y="971550"/>
            <a:ext cx="3714750" cy="2730438"/>
          </a:xfrm>
          <a:prstGeom prst="rect">
            <a:avLst/>
          </a:prstGeom>
        </p:spPr>
      </p:pic>
      <p:cxnSp>
        <p:nvCxnSpPr>
          <p:cNvPr id="13" name="Straight Arrow Connector 12">
            <a:extLst>
              <a:ext uri="{FF2B5EF4-FFF2-40B4-BE49-F238E27FC236}">
                <a16:creationId xmlns:a16="http://schemas.microsoft.com/office/drawing/2014/main" id="{2B75A9B0-5B54-447B-36BE-2F5C99CEA029}"/>
              </a:ext>
            </a:extLst>
          </p:cNvPr>
          <p:cNvCxnSpPr>
            <a:cxnSpLocks/>
          </p:cNvCxnSpPr>
          <p:nvPr/>
        </p:nvCxnSpPr>
        <p:spPr>
          <a:xfrm>
            <a:off x="4257306" y="1718401"/>
            <a:ext cx="7497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A80D1966-D2CD-D631-2EC0-195718704FCE}"/>
              </a:ext>
            </a:extLst>
          </p:cNvPr>
          <p:cNvPicPr>
            <a:picLocks noChangeAspect="1"/>
          </p:cNvPicPr>
          <p:nvPr/>
        </p:nvPicPr>
        <p:blipFill>
          <a:blip r:embed="rId3"/>
          <a:stretch>
            <a:fillRect/>
          </a:stretch>
        </p:blipFill>
        <p:spPr>
          <a:xfrm>
            <a:off x="542556" y="3816535"/>
            <a:ext cx="5867400" cy="3011253"/>
          </a:xfrm>
          <a:prstGeom prst="rect">
            <a:avLst/>
          </a:prstGeom>
        </p:spPr>
      </p:pic>
      <p:cxnSp>
        <p:nvCxnSpPr>
          <p:cNvPr id="20" name="Straight Connector 19">
            <a:extLst>
              <a:ext uri="{FF2B5EF4-FFF2-40B4-BE49-F238E27FC236}">
                <a16:creationId xmlns:a16="http://schemas.microsoft.com/office/drawing/2014/main" id="{593B9C7E-C5F3-66EB-D614-2B23F9C8B1C0}"/>
              </a:ext>
            </a:extLst>
          </p:cNvPr>
          <p:cNvCxnSpPr/>
          <p:nvPr/>
        </p:nvCxnSpPr>
        <p:spPr>
          <a:xfrm>
            <a:off x="542556" y="3701988"/>
            <a:ext cx="11649444"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1784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52D11-7605-80D9-56D1-15EAAC6E33F7}"/>
              </a:ext>
            </a:extLst>
          </p:cNvPr>
          <p:cNvSpPr>
            <a:spLocks noGrp="1"/>
          </p:cNvSpPr>
          <p:nvPr>
            <p:ph type="title"/>
          </p:nvPr>
        </p:nvSpPr>
        <p:spPr>
          <a:xfrm>
            <a:off x="998817" y="248575"/>
            <a:ext cx="9779183" cy="579099"/>
          </a:xfrm>
        </p:spPr>
        <p:txBody>
          <a:bodyPr/>
          <a:lstStyle/>
          <a:p>
            <a:r>
              <a:rPr lang="en-US" dirty="0"/>
              <a:t>Agenda</a:t>
            </a:r>
          </a:p>
        </p:txBody>
      </p:sp>
      <p:sp>
        <p:nvSpPr>
          <p:cNvPr id="3" name="Content Placeholder 2">
            <a:extLst>
              <a:ext uri="{FF2B5EF4-FFF2-40B4-BE49-F238E27FC236}">
                <a16:creationId xmlns:a16="http://schemas.microsoft.com/office/drawing/2014/main" id="{82B8FD2C-2875-5401-1049-9D62F10D8435}"/>
              </a:ext>
            </a:extLst>
          </p:cNvPr>
          <p:cNvSpPr>
            <a:spLocks noGrp="1"/>
          </p:cNvSpPr>
          <p:nvPr>
            <p:ph idx="1"/>
          </p:nvPr>
        </p:nvSpPr>
        <p:spPr>
          <a:xfrm>
            <a:off x="750242" y="1271742"/>
            <a:ext cx="9779182" cy="3366815"/>
          </a:xfrm>
        </p:spPr>
        <p:txBody>
          <a:bodyPr>
            <a:noAutofit/>
          </a:bodyPr>
          <a:lstStyle/>
          <a:p>
            <a:pPr marL="457200" indent="-457200">
              <a:lnSpc>
                <a:spcPct val="170000"/>
              </a:lnSpc>
              <a:buFont typeface="Wingdings" panose="05000000000000000000" pitchFamily="2" charset="2"/>
              <a:buChar char="Ø"/>
            </a:pPr>
            <a:r>
              <a:rPr lang="en-US" sz="2000" b="1" i="0" dirty="0">
                <a:solidFill>
                  <a:srgbClr val="000000"/>
                </a:solidFill>
                <a:effectLst/>
                <a:latin typeface="Calibri" panose="020F0502020204030204" pitchFamily="34" charset="0"/>
                <a:cs typeface="Calibri" panose="020F0502020204030204" pitchFamily="34" charset="0"/>
              </a:rPr>
              <a:t>Python </a:t>
            </a:r>
            <a:r>
              <a:rPr lang="en-US" sz="2000" b="1" i="0" dirty="0" err="1">
                <a:solidFill>
                  <a:srgbClr val="000000"/>
                </a:solidFill>
                <a:effectLst/>
                <a:latin typeface="Calibri" panose="020F0502020204030204" pitchFamily="34" charset="0"/>
                <a:cs typeface="Calibri" panose="020F0502020204030204" pitchFamily="34" charset="0"/>
              </a:rPr>
              <a:t>os</a:t>
            </a:r>
            <a:r>
              <a:rPr lang="en-US" sz="2000" b="1" i="0" dirty="0">
                <a:solidFill>
                  <a:srgbClr val="000000"/>
                </a:solidFill>
                <a:effectLst/>
                <a:latin typeface="Calibri" panose="020F0502020204030204" pitchFamily="34" charset="0"/>
                <a:cs typeface="Calibri" panose="020F0502020204030204" pitchFamily="34" charset="0"/>
              </a:rPr>
              <a:t> Module</a:t>
            </a:r>
          </a:p>
          <a:p>
            <a:pPr marL="457200" indent="-457200">
              <a:lnSpc>
                <a:spcPct val="170000"/>
              </a:lnSpc>
              <a:buFont typeface="Wingdings" panose="05000000000000000000" pitchFamily="2" charset="2"/>
              <a:buChar char="Ø"/>
            </a:pPr>
            <a:r>
              <a:rPr lang="en-US" sz="2000" b="1" i="0" dirty="0">
                <a:solidFill>
                  <a:srgbClr val="0F0F0F"/>
                </a:solidFill>
                <a:effectLst/>
                <a:latin typeface="Calibri" panose="020F0502020204030204" pitchFamily="34" charset="0"/>
                <a:cs typeface="Calibri" panose="020F0502020204030204" pitchFamily="34" charset="0"/>
              </a:rPr>
              <a:t>Files Handling</a:t>
            </a:r>
          </a:p>
          <a:p>
            <a:pPr marL="457200" indent="-457200">
              <a:lnSpc>
                <a:spcPct val="170000"/>
              </a:lnSpc>
              <a:buFont typeface="Wingdings" panose="05000000000000000000" pitchFamily="2" charset="2"/>
              <a:buChar char="Ø"/>
            </a:pPr>
            <a:r>
              <a:rPr lang="en-US" sz="2000" b="1" i="0" dirty="0">
                <a:solidFill>
                  <a:srgbClr val="0F0F0F"/>
                </a:solidFill>
                <a:effectLst/>
                <a:latin typeface="Calibri" panose="020F0502020204030204" pitchFamily="34" charset="0"/>
                <a:cs typeface="Calibri" panose="020F0502020204030204" pitchFamily="34" charset="0"/>
              </a:rPr>
              <a:t>Files Handling, write and append in file</a:t>
            </a:r>
          </a:p>
          <a:p>
            <a:pPr marL="457200" indent="-457200">
              <a:lnSpc>
                <a:spcPct val="170000"/>
              </a:lnSpc>
              <a:buFont typeface="Wingdings" panose="05000000000000000000" pitchFamily="2" charset="2"/>
              <a:buChar char="Ø"/>
            </a:pPr>
            <a:r>
              <a:rPr lang="en-US" sz="2000" b="1" i="0" dirty="0">
                <a:solidFill>
                  <a:srgbClr val="0F0F0F"/>
                </a:solidFill>
                <a:effectLst/>
                <a:latin typeface="Calibri" panose="020F0502020204030204" pitchFamily="34" charset="0"/>
                <a:cs typeface="Calibri" panose="020F0502020204030204" pitchFamily="34" charset="0"/>
              </a:rPr>
              <a:t>Modules, Built In Modules</a:t>
            </a:r>
          </a:p>
          <a:p>
            <a:pPr marL="457200" indent="-457200">
              <a:lnSpc>
                <a:spcPct val="170000"/>
              </a:lnSpc>
              <a:buFont typeface="Wingdings" panose="05000000000000000000" pitchFamily="2" charset="2"/>
              <a:buChar char="Ø"/>
            </a:pPr>
            <a:r>
              <a:rPr lang="en-US" sz="2000" b="1" i="0" dirty="0">
                <a:solidFill>
                  <a:srgbClr val="0F0F0F"/>
                </a:solidFill>
                <a:effectLst/>
                <a:latin typeface="Calibri" panose="020F0502020204030204" pitchFamily="34" charset="0"/>
                <a:cs typeface="Calibri" panose="020F0502020204030204" pitchFamily="34" charset="0"/>
              </a:rPr>
              <a:t>Random Module</a:t>
            </a:r>
          </a:p>
          <a:p>
            <a:pPr marL="457200" indent="-457200">
              <a:lnSpc>
                <a:spcPct val="170000"/>
              </a:lnSpc>
              <a:buFont typeface="Wingdings" panose="05000000000000000000" pitchFamily="2" charset="2"/>
              <a:buChar char="Ø"/>
            </a:pPr>
            <a:r>
              <a:rPr lang="en-US" sz="2000" b="1" i="0" dirty="0">
                <a:solidFill>
                  <a:srgbClr val="000000"/>
                </a:solidFill>
                <a:effectLst/>
                <a:latin typeface="Calibri" panose="020F0502020204030204" pitchFamily="34" charset="0"/>
                <a:cs typeface="Calibri" panose="020F0502020204030204" pitchFamily="34" charset="0"/>
              </a:rPr>
              <a:t>Python </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Numpy</a:t>
            </a:r>
            <a:r>
              <a:rPr lang="en-US" sz="2000" b="1" i="0" dirty="0">
                <a:solidFill>
                  <a:srgbClr val="000000"/>
                </a:solidFill>
                <a:effectLst/>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library</a:t>
            </a:r>
            <a:endParaRPr lang="en-US" sz="2000" b="1" i="0" dirty="0">
              <a:solidFill>
                <a:srgbClr val="000000"/>
              </a:solidFill>
              <a:effectLst/>
              <a:latin typeface="Calibri" panose="020F0502020204030204" pitchFamily="34" charset="0"/>
              <a:cs typeface="Calibri" panose="020F0502020204030204" pitchFamily="34" charset="0"/>
            </a:endParaRPr>
          </a:p>
          <a:p>
            <a:pPr marL="457200" indent="-457200">
              <a:lnSpc>
                <a:spcPct val="170000"/>
              </a:lnSpc>
              <a:buFont typeface="Wingdings" panose="05000000000000000000" pitchFamily="2" charset="2"/>
              <a:buChar char="Ø"/>
            </a:pPr>
            <a:r>
              <a:rPr lang="en-US" sz="2000" b="1" i="0" dirty="0">
                <a:solidFill>
                  <a:srgbClr val="000000"/>
                </a:solidFill>
                <a:effectLst/>
                <a:latin typeface="Calibri" panose="020F0502020204030204" pitchFamily="34" charset="0"/>
                <a:cs typeface="Calibri" panose="020F0502020204030204" pitchFamily="34" charset="0"/>
              </a:rPr>
              <a:t>Python </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Pands</a:t>
            </a:r>
            <a:r>
              <a:rPr lang="en-US" sz="2000" b="1" i="0" dirty="0">
                <a:solidFill>
                  <a:srgbClr val="000000"/>
                </a:solidFill>
                <a:effectLst/>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library</a:t>
            </a:r>
            <a:endParaRPr lang="en-US" sz="2000" b="1" i="0" dirty="0">
              <a:solidFill>
                <a:srgbClr val="000000"/>
              </a:solidFill>
              <a:effectLst/>
              <a:latin typeface="Calibri" panose="020F0502020204030204" pitchFamily="34" charset="0"/>
              <a:cs typeface="Calibri" panose="020F0502020204030204" pitchFamily="34" charset="0"/>
            </a:endParaRPr>
          </a:p>
          <a:p>
            <a:pPr marL="457200" indent="-457200">
              <a:lnSpc>
                <a:spcPct val="170000"/>
              </a:lnSpc>
              <a:buFont typeface="Wingdings" panose="05000000000000000000" pitchFamily="2" charset="2"/>
              <a:buChar char="Ø"/>
            </a:pPr>
            <a:r>
              <a:rPr lang="en-US" sz="2000" b="1" i="0" dirty="0">
                <a:solidFill>
                  <a:srgbClr val="000000"/>
                </a:solidFill>
                <a:effectLst/>
                <a:latin typeface="Calibri" panose="020F0502020204030204" pitchFamily="34" charset="0"/>
                <a:cs typeface="Calibri" panose="020F0502020204030204" pitchFamily="34" charset="0"/>
              </a:rPr>
              <a:t>Python </a:t>
            </a:r>
            <a:r>
              <a:rPr lang="en-US" sz="2000" b="1" dirty="0">
                <a:latin typeface="Calibri" panose="020F0502020204030204" pitchFamily="34" charset="0"/>
                <a:cs typeface="Calibri" panose="020F0502020204030204" pitchFamily="34" charset="0"/>
              </a:rPr>
              <a:t> Math</a:t>
            </a:r>
            <a:r>
              <a:rPr lang="en-US" sz="2000" b="1" i="0" dirty="0">
                <a:solidFill>
                  <a:srgbClr val="000000"/>
                </a:solidFill>
                <a:effectLst/>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library</a:t>
            </a:r>
            <a:endParaRPr lang="en-US" sz="2000" b="1" i="0" dirty="0">
              <a:solidFill>
                <a:srgbClr val="000000"/>
              </a:solidFill>
              <a:effectLst/>
              <a:latin typeface="Calibri" panose="020F0502020204030204" pitchFamily="34" charset="0"/>
              <a:cs typeface="Calibri" panose="020F0502020204030204" pitchFamily="34" charset="0"/>
            </a:endParaRPr>
          </a:p>
          <a:p>
            <a:pPr>
              <a:lnSpc>
                <a:spcPct val="170000"/>
              </a:lnSpc>
            </a:pPr>
            <a:br>
              <a:rPr lang="en-US" sz="2000" b="1" i="0" dirty="0">
                <a:solidFill>
                  <a:srgbClr val="0F0F0F"/>
                </a:solidFill>
                <a:effectLst/>
                <a:latin typeface="Calibri" panose="020F0502020204030204" pitchFamily="34" charset="0"/>
                <a:cs typeface="Calibri" panose="020F0502020204030204" pitchFamily="34" charset="0"/>
              </a:rPr>
            </a:br>
            <a:endParaRPr lang="en-US" sz="2000" b="1" i="0" dirty="0">
              <a:solidFill>
                <a:srgbClr val="000000"/>
              </a:solidFill>
              <a:effectLst/>
              <a:latin typeface="Calibri" panose="020F0502020204030204" pitchFamily="34" charset="0"/>
              <a:cs typeface="Calibri" panose="020F0502020204030204" pitchFamily="34" charset="0"/>
            </a:endParaRPr>
          </a:p>
          <a:p>
            <a:pPr marL="457200" indent="-457200">
              <a:lnSpc>
                <a:spcPct val="170000"/>
              </a:lnSpc>
              <a:buFont typeface="Wingdings" panose="05000000000000000000" pitchFamily="2" charset="2"/>
              <a:buChar char="Ø"/>
            </a:pPr>
            <a:endParaRPr lang="en-US" sz="2000" b="1" i="0" dirty="0">
              <a:solidFill>
                <a:srgbClr val="000000"/>
              </a:solidFill>
              <a:effectLst/>
              <a:latin typeface="Calibri" panose="020F0502020204030204" pitchFamily="34" charset="0"/>
              <a:cs typeface="Calibri" panose="020F0502020204030204" pitchFamily="34" charset="0"/>
            </a:endParaRPr>
          </a:p>
          <a:p>
            <a:pPr marL="457200" indent="-457200">
              <a:lnSpc>
                <a:spcPct val="170000"/>
              </a:lnSpc>
              <a:buFont typeface="Wingdings" panose="05000000000000000000" pitchFamily="2" charset="2"/>
              <a:buChar char="Ø"/>
            </a:pPr>
            <a:endParaRPr lang="en-US" sz="2000" b="1" i="0" dirty="0">
              <a:solidFill>
                <a:srgbClr val="000000"/>
              </a:solidFill>
              <a:effectLst/>
              <a:latin typeface="Calibri" panose="020F0502020204030204" pitchFamily="34" charset="0"/>
              <a:cs typeface="Calibri" panose="020F0502020204030204" pitchFamily="34" charset="0"/>
            </a:endParaRPr>
          </a:p>
          <a:p>
            <a:pPr>
              <a:lnSpc>
                <a:spcPct val="170000"/>
              </a:lnSpc>
            </a:pPr>
            <a:endParaRPr lang="en-US" sz="2000" b="1"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FCBB8B72-9750-E77F-2614-6DC036276A33}"/>
              </a:ext>
            </a:extLst>
          </p:cNvPr>
          <p:cNvSpPr>
            <a:spLocks noGrp="1"/>
          </p:cNvSpPr>
          <p:nvPr>
            <p:ph type="ftr" sz="quarter" idx="3"/>
          </p:nvPr>
        </p:nvSpPr>
        <p:spPr/>
        <p:txBody>
          <a:bodyPr/>
          <a:lstStyle/>
          <a:p>
            <a:r>
              <a:rPr lang="en-US"/>
              <a:t>Lecture 11</a:t>
            </a:r>
            <a:endParaRPr lang="en-US" dirty="0"/>
          </a:p>
        </p:txBody>
      </p:sp>
      <p:sp>
        <p:nvSpPr>
          <p:cNvPr id="5" name="Slide Number Placeholder 4">
            <a:extLst>
              <a:ext uri="{FF2B5EF4-FFF2-40B4-BE49-F238E27FC236}">
                <a16:creationId xmlns:a16="http://schemas.microsoft.com/office/drawing/2014/main" id="{6F63B8E5-A387-04AE-AC4B-CD6FE733BBB0}"/>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84586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BAD970F3-34BA-67B9-876B-78F5C865FB48}"/>
              </a:ext>
            </a:extLst>
          </p:cNvPr>
          <p:cNvPicPr>
            <a:picLocks noGrp="1" noChangeAspect="1"/>
          </p:cNvPicPr>
          <p:nvPr>
            <p:ph idx="1"/>
          </p:nvPr>
        </p:nvPicPr>
        <p:blipFill>
          <a:blip r:embed="rId2"/>
          <a:stretch>
            <a:fillRect/>
          </a:stretch>
        </p:blipFill>
        <p:spPr>
          <a:xfrm>
            <a:off x="328096" y="1317556"/>
            <a:ext cx="3219450" cy="2847975"/>
          </a:xfrm>
        </p:spPr>
      </p:pic>
      <p:sp>
        <p:nvSpPr>
          <p:cNvPr id="4" name="Footer Placeholder 3">
            <a:extLst>
              <a:ext uri="{FF2B5EF4-FFF2-40B4-BE49-F238E27FC236}">
                <a16:creationId xmlns:a16="http://schemas.microsoft.com/office/drawing/2014/main" id="{0AA25930-3CEB-2947-8C21-D28381E8947D}"/>
              </a:ext>
            </a:extLst>
          </p:cNvPr>
          <p:cNvSpPr>
            <a:spLocks noGrp="1"/>
          </p:cNvSpPr>
          <p:nvPr>
            <p:ph type="ftr" sz="quarter" idx="3"/>
          </p:nvPr>
        </p:nvSpPr>
        <p:spPr/>
        <p:txBody>
          <a:bodyPr/>
          <a:lstStyle/>
          <a:p>
            <a:r>
              <a:rPr lang="en-US"/>
              <a:t>Lecture 11</a:t>
            </a:r>
            <a:endParaRPr lang="en-US" dirty="0"/>
          </a:p>
        </p:txBody>
      </p:sp>
      <p:sp>
        <p:nvSpPr>
          <p:cNvPr id="5" name="Slide Number Placeholder 4">
            <a:extLst>
              <a:ext uri="{FF2B5EF4-FFF2-40B4-BE49-F238E27FC236}">
                <a16:creationId xmlns:a16="http://schemas.microsoft.com/office/drawing/2014/main" id="{E7AB9F4E-D34A-6F17-0A36-0BDE05333F9A}"/>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
        <p:nvSpPr>
          <p:cNvPr id="9" name="TextBox 8">
            <a:extLst>
              <a:ext uri="{FF2B5EF4-FFF2-40B4-BE49-F238E27FC236}">
                <a16:creationId xmlns:a16="http://schemas.microsoft.com/office/drawing/2014/main" id="{CF718E91-9922-C08E-2860-F301F90EF3AE}"/>
              </a:ext>
            </a:extLst>
          </p:cNvPr>
          <p:cNvSpPr txBox="1"/>
          <p:nvPr/>
        </p:nvSpPr>
        <p:spPr>
          <a:xfrm>
            <a:off x="881107" y="136525"/>
            <a:ext cx="7978807" cy="615553"/>
          </a:xfrm>
          <a:prstGeom prst="rect">
            <a:avLst/>
          </a:prstGeom>
          <a:noFill/>
        </p:spPr>
        <p:txBody>
          <a:bodyPr wrap="square">
            <a:spAutoFit/>
          </a:bodyPr>
          <a:lstStyle/>
          <a:p>
            <a:pPr algn="l"/>
            <a:r>
              <a:rPr lang="en-US" sz="3400" b="1" i="0" dirty="0" err="1">
                <a:solidFill>
                  <a:srgbClr val="0F0F0F"/>
                </a:solidFill>
                <a:effectLst/>
                <a:latin typeface="Calibri" panose="020F0502020204030204" pitchFamily="34" charset="0"/>
                <a:cs typeface="Calibri" panose="020F0502020204030204" pitchFamily="34" charset="0"/>
              </a:rPr>
              <a:t>Numpy</a:t>
            </a:r>
            <a:r>
              <a:rPr lang="en-US" sz="3400" b="1" i="0" dirty="0">
                <a:solidFill>
                  <a:srgbClr val="0F0F0F"/>
                </a:solidFill>
                <a:effectLst/>
                <a:latin typeface="Calibri" panose="020F0502020204030204" pitchFamily="34" charset="0"/>
                <a:cs typeface="Calibri" panose="020F0502020204030204" pitchFamily="34" charset="0"/>
              </a:rPr>
              <a:t> - Arithmetic And Useful Operations</a:t>
            </a:r>
          </a:p>
        </p:txBody>
      </p:sp>
      <p:pic>
        <p:nvPicPr>
          <p:cNvPr id="13" name="Picture 12">
            <a:extLst>
              <a:ext uri="{FF2B5EF4-FFF2-40B4-BE49-F238E27FC236}">
                <a16:creationId xmlns:a16="http://schemas.microsoft.com/office/drawing/2014/main" id="{BB17FBE0-D635-80C8-BBBB-EFC7D84FF045}"/>
              </a:ext>
            </a:extLst>
          </p:cNvPr>
          <p:cNvPicPr>
            <a:picLocks noChangeAspect="1"/>
          </p:cNvPicPr>
          <p:nvPr/>
        </p:nvPicPr>
        <p:blipFill>
          <a:blip r:embed="rId3"/>
          <a:stretch>
            <a:fillRect/>
          </a:stretch>
        </p:blipFill>
        <p:spPr>
          <a:xfrm>
            <a:off x="3817952" y="1215960"/>
            <a:ext cx="3635770" cy="3705225"/>
          </a:xfrm>
          <a:prstGeom prst="rect">
            <a:avLst/>
          </a:prstGeom>
        </p:spPr>
      </p:pic>
      <p:pic>
        <p:nvPicPr>
          <p:cNvPr id="15" name="Picture 14">
            <a:extLst>
              <a:ext uri="{FF2B5EF4-FFF2-40B4-BE49-F238E27FC236}">
                <a16:creationId xmlns:a16="http://schemas.microsoft.com/office/drawing/2014/main" id="{533CAC24-D068-1904-496C-BBDA4ABB38EE}"/>
              </a:ext>
            </a:extLst>
          </p:cNvPr>
          <p:cNvPicPr>
            <a:picLocks noChangeAspect="1"/>
          </p:cNvPicPr>
          <p:nvPr/>
        </p:nvPicPr>
        <p:blipFill>
          <a:blip r:embed="rId4"/>
          <a:stretch>
            <a:fillRect/>
          </a:stretch>
        </p:blipFill>
        <p:spPr>
          <a:xfrm>
            <a:off x="7724128" y="1215960"/>
            <a:ext cx="3517215" cy="2466975"/>
          </a:xfrm>
          <a:prstGeom prst="rect">
            <a:avLst/>
          </a:prstGeom>
        </p:spPr>
      </p:pic>
    </p:spTree>
    <p:extLst>
      <p:ext uri="{BB962C8B-B14F-4D97-AF65-F5344CB8AC3E}">
        <p14:creationId xmlns:p14="http://schemas.microsoft.com/office/powerpoint/2010/main" val="2070972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32BBDA2-8210-C9E0-CAB8-8FDDC37A1512}"/>
              </a:ext>
            </a:extLst>
          </p:cNvPr>
          <p:cNvSpPr>
            <a:spLocks noGrp="1"/>
          </p:cNvSpPr>
          <p:nvPr>
            <p:ph type="ftr" sz="quarter" idx="3"/>
          </p:nvPr>
        </p:nvSpPr>
        <p:spPr>
          <a:xfrm>
            <a:off x="6096000" y="6356350"/>
            <a:ext cx="2057400" cy="365125"/>
          </a:xfrm>
        </p:spPr>
        <p:txBody>
          <a:bodyPr/>
          <a:lstStyle/>
          <a:p>
            <a:r>
              <a:rPr lang="en-US"/>
              <a:t>Lecture 11</a:t>
            </a:r>
            <a:endParaRPr lang="en-US" dirty="0"/>
          </a:p>
        </p:txBody>
      </p:sp>
      <p:sp>
        <p:nvSpPr>
          <p:cNvPr id="5" name="Slide Number Placeholder 4">
            <a:extLst>
              <a:ext uri="{FF2B5EF4-FFF2-40B4-BE49-F238E27FC236}">
                <a16:creationId xmlns:a16="http://schemas.microsoft.com/office/drawing/2014/main" id="{7D9D7DDE-EF5D-91FD-E039-92F1CB6F269B}"/>
              </a:ext>
            </a:extLst>
          </p:cNvPr>
          <p:cNvSpPr>
            <a:spLocks noGrp="1"/>
          </p:cNvSpPr>
          <p:nvPr>
            <p:ph type="sldNum" sz="quarter" idx="4"/>
          </p:nvPr>
        </p:nvSpPr>
        <p:spPr/>
        <p:txBody>
          <a:bodyPr/>
          <a:lstStyle/>
          <a:p>
            <a:fld id="{294A09A9-5501-47C1-A89A-A340965A2BE2}" type="slidenum">
              <a:rPr lang="en-US" smtClean="0"/>
              <a:pPr/>
              <a:t>21</a:t>
            </a:fld>
            <a:endParaRPr lang="en-US" dirty="0"/>
          </a:p>
        </p:txBody>
      </p:sp>
      <p:pic>
        <p:nvPicPr>
          <p:cNvPr id="7" name="Picture 6">
            <a:extLst>
              <a:ext uri="{FF2B5EF4-FFF2-40B4-BE49-F238E27FC236}">
                <a16:creationId xmlns:a16="http://schemas.microsoft.com/office/drawing/2014/main" id="{24B60C18-288C-462A-E721-7FEBF045D456}"/>
              </a:ext>
            </a:extLst>
          </p:cNvPr>
          <p:cNvPicPr>
            <a:picLocks noChangeAspect="1"/>
          </p:cNvPicPr>
          <p:nvPr/>
        </p:nvPicPr>
        <p:blipFill>
          <a:blip r:embed="rId2"/>
          <a:stretch>
            <a:fillRect/>
          </a:stretch>
        </p:blipFill>
        <p:spPr>
          <a:xfrm>
            <a:off x="532660" y="881193"/>
            <a:ext cx="10386874" cy="3924300"/>
          </a:xfrm>
          <a:prstGeom prst="rect">
            <a:avLst/>
          </a:prstGeom>
        </p:spPr>
      </p:pic>
      <p:pic>
        <p:nvPicPr>
          <p:cNvPr id="9" name="Picture 8">
            <a:extLst>
              <a:ext uri="{FF2B5EF4-FFF2-40B4-BE49-F238E27FC236}">
                <a16:creationId xmlns:a16="http://schemas.microsoft.com/office/drawing/2014/main" id="{C3B5854B-69FF-578E-C74D-8ED023F42D96}"/>
              </a:ext>
            </a:extLst>
          </p:cNvPr>
          <p:cNvPicPr>
            <a:picLocks noChangeAspect="1"/>
          </p:cNvPicPr>
          <p:nvPr/>
        </p:nvPicPr>
        <p:blipFill>
          <a:blip r:embed="rId3"/>
          <a:stretch>
            <a:fillRect/>
          </a:stretch>
        </p:blipFill>
        <p:spPr>
          <a:xfrm>
            <a:off x="3262312" y="4378325"/>
            <a:ext cx="3381375" cy="2343150"/>
          </a:xfrm>
          <a:prstGeom prst="rect">
            <a:avLst/>
          </a:prstGeom>
        </p:spPr>
      </p:pic>
      <p:sp>
        <p:nvSpPr>
          <p:cNvPr id="10" name="Rectangle 9">
            <a:extLst>
              <a:ext uri="{FF2B5EF4-FFF2-40B4-BE49-F238E27FC236}">
                <a16:creationId xmlns:a16="http://schemas.microsoft.com/office/drawing/2014/main" id="{942F6630-FB39-CE11-4DC9-F9CEFE23761F}"/>
              </a:ext>
            </a:extLst>
          </p:cNvPr>
          <p:cNvSpPr/>
          <p:nvPr/>
        </p:nvSpPr>
        <p:spPr>
          <a:xfrm>
            <a:off x="3018408" y="4057095"/>
            <a:ext cx="3728621" cy="2867488"/>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9508772C-54FF-BE21-26FE-3F7C8A0922DB}"/>
              </a:ext>
            </a:extLst>
          </p:cNvPr>
          <p:cNvSpPr/>
          <p:nvPr/>
        </p:nvSpPr>
        <p:spPr>
          <a:xfrm>
            <a:off x="2157274" y="5406501"/>
            <a:ext cx="621437" cy="1864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C6BC72-4195-D546-F21A-2CE826FA0A1B}"/>
              </a:ext>
            </a:extLst>
          </p:cNvPr>
          <p:cNvSpPr/>
          <p:nvPr/>
        </p:nvSpPr>
        <p:spPr>
          <a:xfrm>
            <a:off x="1077802" y="5079904"/>
            <a:ext cx="1067910" cy="683580"/>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A8136B9-F78C-6062-14D4-2C0541384E74}"/>
              </a:ext>
            </a:extLst>
          </p:cNvPr>
          <p:cNvSpPr txBox="1"/>
          <p:nvPr/>
        </p:nvSpPr>
        <p:spPr>
          <a:xfrm>
            <a:off x="1192102" y="5259408"/>
            <a:ext cx="1193307" cy="369332"/>
          </a:xfrm>
          <a:prstGeom prst="rect">
            <a:avLst/>
          </a:prstGeom>
          <a:noFill/>
        </p:spPr>
        <p:txBody>
          <a:bodyPr wrap="square" rtlCol="0">
            <a:spAutoFit/>
          </a:bodyPr>
          <a:lstStyle/>
          <a:p>
            <a:r>
              <a:rPr lang="en-US" dirty="0"/>
              <a:t>output</a:t>
            </a:r>
          </a:p>
        </p:txBody>
      </p:sp>
      <p:sp>
        <p:nvSpPr>
          <p:cNvPr id="2" name="TextBox 1">
            <a:extLst>
              <a:ext uri="{FF2B5EF4-FFF2-40B4-BE49-F238E27FC236}">
                <a16:creationId xmlns:a16="http://schemas.microsoft.com/office/drawing/2014/main" id="{C8DA26DD-9904-4732-F518-41619C6A2B98}"/>
              </a:ext>
            </a:extLst>
          </p:cNvPr>
          <p:cNvSpPr txBox="1"/>
          <p:nvPr/>
        </p:nvSpPr>
        <p:spPr>
          <a:xfrm>
            <a:off x="1376039" y="204186"/>
            <a:ext cx="2024109" cy="553998"/>
          </a:xfrm>
          <a:prstGeom prst="rect">
            <a:avLst/>
          </a:prstGeom>
          <a:noFill/>
        </p:spPr>
        <p:txBody>
          <a:bodyPr wrap="square" rtlCol="0">
            <a:spAutoFit/>
          </a:bodyPr>
          <a:lstStyle/>
          <a:p>
            <a:r>
              <a:rPr lang="en-US" sz="3000" b="1" dirty="0">
                <a:latin typeface="Calibri" panose="020F0502020204030204" pitchFamily="34" charset="0"/>
                <a:cs typeface="Calibri" panose="020F0502020204030204" pitchFamily="34" charset="0"/>
              </a:rPr>
              <a:t>Example</a:t>
            </a:r>
          </a:p>
        </p:txBody>
      </p:sp>
    </p:spTree>
    <p:extLst>
      <p:ext uri="{BB962C8B-B14F-4D97-AF65-F5344CB8AC3E}">
        <p14:creationId xmlns:p14="http://schemas.microsoft.com/office/powerpoint/2010/main" val="394792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A28D5-93A3-6266-A88E-EADAAE17AC00}"/>
              </a:ext>
            </a:extLst>
          </p:cNvPr>
          <p:cNvSpPr>
            <a:spLocks noGrp="1"/>
          </p:cNvSpPr>
          <p:nvPr>
            <p:ph type="title"/>
          </p:nvPr>
        </p:nvSpPr>
        <p:spPr>
          <a:xfrm>
            <a:off x="989940" y="166806"/>
            <a:ext cx="9779183" cy="561976"/>
          </a:xfrm>
        </p:spPr>
        <p:txBody>
          <a:bodyPr/>
          <a:lstStyle/>
          <a:p>
            <a:br>
              <a:rPr lang="en-US" sz="3500" i="0" dirty="0">
                <a:solidFill>
                  <a:srgbClr val="000000"/>
                </a:solidFill>
                <a:effectLst/>
                <a:latin typeface="Calibri" panose="020F0502020204030204" pitchFamily="34" charset="0"/>
                <a:cs typeface="Calibri" panose="020F0502020204030204" pitchFamily="34" charset="0"/>
              </a:rPr>
            </a:br>
            <a:r>
              <a:rPr lang="en-US" sz="3500" i="0" dirty="0">
                <a:solidFill>
                  <a:srgbClr val="000000"/>
                </a:solidFill>
                <a:effectLst/>
                <a:latin typeface="Calibri" panose="020F0502020204030204" pitchFamily="34" charset="0"/>
                <a:cs typeface="Calibri" panose="020F0502020204030204" pitchFamily="34" charset="0"/>
              </a:rPr>
              <a:t>Python </a:t>
            </a:r>
            <a:r>
              <a:rPr lang="en-US" sz="3500" dirty="0">
                <a:latin typeface="Calibri" panose="020F0502020204030204" pitchFamily="34" charset="0"/>
                <a:cs typeface="Calibri" panose="020F0502020204030204" pitchFamily="34" charset="0"/>
              </a:rPr>
              <a:t> Pandas</a:t>
            </a:r>
            <a:r>
              <a:rPr lang="en-US" sz="3500" i="0" dirty="0">
                <a:solidFill>
                  <a:srgbClr val="000000"/>
                </a:solidFill>
                <a:effectLst/>
                <a:latin typeface="Calibri" panose="020F0502020204030204" pitchFamily="34" charset="0"/>
                <a:cs typeface="Calibri" panose="020F0502020204030204" pitchFamily="34" charset="0"/>
              </a:rPr>
              <a:t> </a:t>
            </a:r>
            <a:r>
              <a:rPr lang="en-US" sz="3500" dirty="0">
                <a:latin typeface="Calibri" panose="020F0502020204030204" pitchFamily="34" charset="0"/>
                <a:cs typeface="Calibri" panose="020F0502020204030204" pitchFamily="34" charset="0"/>
              </a:rPr>
              <a:t>library</a:t>
            </a:r>
          </a:p>
        </p:txBody>
      </p:sp>
      <p:sp>
        <p:nvSpPr>
          <p:cNvPr id="3" name="Content Placeholder 2">
            <a:extLst>
              <a:ext uri="{FF2B5EF4-FFF2-40B4-BE49-F238E27FC236}">
                <a16:creationId xmlns:a16="http://schemas.microsoft.com/office/drawing/2014/main" id="{5B1BFF8E-8187-F50E-D146-7FF1C5F18CB0}"/>
              </a:ext>
            </a:extLst>
          </p:cNvPr>
          <p:cNvSpPr>
            <a:spLocks noGrp="1"/>
          </p:cNvSpPr>
          <p:nvPr>
            <p:ph idx="1"/>
          </p:nvPr>
        </p:nvSpPr>
        <p:spPr>
          <a:xfrm>
            <a:off x="590444" y="1289498"/>
            <a:ext cx="9779182" cy="3366815"/>
          </a:xfrm>
        </p:spPr>
        <p:txBody>
          <a:bodyPr>
            <a:noAutofit/>
          </a:bodyPr>
          <a:lstStyle/>
          <a:p>
            <a:pPr>
              <a:lnSpc>
                <a:spcPct val="150000"/>
              </a:lnSpc>
            </a:pPr>
            <a:r>
              <a:rPr lang="en-US" sz="1800" dirty="0">
                <a:latin typeface="Calibri" panose="020F0502020204030204" pitchFamily="34" charset="0"/>
                <a:cs typeface="Calibri" panose="020F0502020204030204" pitchFamily="34" charset="0"/>
              </a:rPr>
              <a:t>The Pandas library is one of the most important Python libraries for reading and dealing with data, and creating its own graphs, It is an abbreviation of the words: Panel Data Analysis</a:t>
            </a:r>
          </a:p>
          <a:p>
            <a:pPr>
              <a:lnSpc>
                <a:spcPct val="150000"/>
              </a:lnSpc>
            </a:pPr>
            <a:endParaRPr lang="en-US" sz="1800" dirty="0">
              <a:latin typeface="Calibri" panose="020F0502020204030204" pitchFamily="34" charset="0"/>
              <a:cs typeface="Calibri" panose="020F0502020204030204" pitchFamily="34" charset="0"/>
            </a:endParaRPr>
          </a:p>
          <a:p>
            <a:pPr>
              <a:lnSpc>
                <a:spcPct val="150000"/>
              </a:lnSpc>
            </a:pPr>
            <a:endParaRPr lang="en-US" sz="1800" dirty="0">
              <a:latin typeface="Calibri" panose="020F0502020204030204" pitchFamily="34" charset="0"/>
              <a:cs typeface="Calibri" panose="020F0502020204030204" pitchFamily="34" charset="0"/>
            </a:endParaRPr>
          </a:p>
          <a:p>
            <a:pPr algn="l"/>
            <a:r>
              <a:rPr lang="en-US" sz="1800" b="1" i="0" u="none" strike="noStrike" dirty="0">
                <a:solidFill>
                  <a:srgbClr val="0E0E57"/>
                </a:solidFill>
                <a:effectLst/>
                <a:latin typeface="IBM Plex Sans" panose="020B0503050203000203" pitchFamily="34" charset="0"/>
              </a:rPr>
              <a:t>What does import pandas as pd mean?</a:t>
            </a:r>
          </a:p>
          <a:p>
            <a:pPr algn="l">
              <a:buFont typeface="Arial" panose="020B0604020202020204" pitchFamily="34" charset="0"/>
              <a:buChar char="•"/>
            </a:pPr>
            <a:r>
              <a:rPr lang="en-US" sz="1800" b="1" i="0" u="none" strike="noStrike" dirty="0">
                <a:solidFill>
                  <a:srgbClr val="007FFF"/>
                </a:solidFill>
                <a:effectLst/>
                <a:latin typeface="IBM Plex Sans" panose="020B0503050203000203" pitchFamily="34" charset="0"/>
              </a:rPr>
              <a:t>Import</a:t>
            </a:r>
            <a:r>
              <a:rPr lang="en-US" sz="1800" b="0" i="0" u="none" strike="noStrike" dirty="0">
                <a:solidFill>
                  <a:srgbClr val="007FFF"/>
                </a:solidFill>
                <a:effectLst/>
                <a:latin typeface="IBM Plex Sans" panose="020B0503050203000203" pitchFamily="34" charset="0"/>
              </a:rPr>
              <a:t> = “Bring this functionality or library to my python script”</a:t>
            </a:r>
          </a:p>
          <a:p>
            <a:pPr algn="l">
              <a:buFont typeface="Arial" panose="020B0604020202020204" pitchFamily="34" charset="0"/>
              <a:buChar char="•"/>
            </a:pPr>
            <a:r>
              <a:rPr lang="en-US" sz="1800" b="1" i="0" u="none" strike="noStrike" dirty="0">
                <a:solidFill>
                  <a:srgbClr val="007FFF"/>
                </a:solidFill>
                <a:effectLst/>
                <a:latin typeface="IBM Plex Sans" panose="020B0503050203000203" pitchFamily="34" charset="0"/>
              </a:rPr>
              <a:t>Pandas</a:t>
            </a:r>
            <a:r>
              <a:rPr lang="en-US" sz="1800" b="0" i="0" u="none" strike="noStrike" dirty="0">
                <a:solidFill>
                  <a:srgbClr val="007FFF"/>
                </a:solidFill>
                <a:effectLst/>
                <a:latin typeface="IBM Plex Sans" panose="020B0503050203000203" pitchFamily="34" charset="0"/>
              </a:rPr>
              <a:t> = The library you want to import, in this case, it’s pandas</a:t>
            </a:r>
          </a:p>
          <a:p>
            <a:pPr algn="l">
              <a:buFont typeface="Arial" panose="020B0604020202020204" pitchFamily="34" charset="0"/>
              <a:buChar char="•"/>
            </a:pPr>
            <a:r>
              <a:rPr lang="en-US" sz="1800" b="1" i="0" u="none" strike="noStrike" dirty="0">
                <a:solidFill>
                  <a:srgbClr val="007FFF"/>
                </a:solidFill>
                <a:effectLst/>
                <a:latin typeface="IBM Plex Sans" panose="020B0503050203000203" pitchFamily="34" charset="0"/>
              </a:rPr>
              <a:t>As</a:t>
            </a:r>
            <a:r>
              <a:rPr lang="en-US" sz="1800" b="0" i="0" u="none" strike="noStrike" dirty="0">
                <a:solidFill>
                  <a:srgbClr val="007FFF"/>
                </a:solidFill>
                <a:effectLst/>
                <a:latin typeface="IBM Plex Sans" panose="020B0503050203000203" pitchFamily="34" charset="0"/>
              </a:rPr>
              <a:t> = The python nomenclature for creating as alias. This is a fancy way of taking a long word and referencing it as a short word</a:t>
            </a:r>
          </a:p>
          <a:p>
            <a:pPr algn="l">
              <a:buFont typeface="Arial" panose="020B0604020202020204" pitchFamily="34" charset="0"/>
              <a:buChar char="•"/>
            </a:pPr>
            <a:r>
              <a:rPr lang="en-US" sz="1800" b="1" i="0" u="none" strike="noStrike" dirty="0">
                <a:solidFill>
                  <a:srgbClr val="007FFF"/>
                </a:solidFill>
                <a:effectLst/>
                <a:latin typeface="IBM Plex Sans" panose="020B0503050203000203" pitchFamily="34" charset="0"/>
              </a:rPr>
              <a:t>pd</a:t>
            </a:r>
            <a:r>
              <a:rPr lang="en-US" sz="1800" b="0" i="0" u="none" strike="noStrike" dirty="0">
                <a:solidFill>
                  <a:srgbClr val="007FFF"/>
                </a:solidFill>
                <a:effectLst/>
                <a:latin typeface="IBM Plex Sans" panose="020B0503050203000203" pitchFamily="34" charset="0"/>
              </a:rPr>
              <a:t> = The standard short name for referencing pandas</a:t>
            </a:r>
          </a:p>
          <a:p>
            <a:pPr>
              <a:lnSpc>
                <a:spcPct val="150000"/>
              </a:lnSpc>
            </a:pPr>
            <a:r>
              <a:rPr lang="en-US" sz="1800" dirty="0">
                <a:latin typeface="Calibri" panose="020F0502020204030204" pitchFamily="34" charset="0"/>
                <a:cs typeface="Calibri" panose="020F0502020204030204" pitchFamily="34" charset="0"/>
              </a:rPr>
              <a:t> </a:t>
            </a:r>
          </a:p>
        </p:txBody>
      </p:sp>
      <p:sp>
        <p:nvSpPr>
          <p:cNvPr id="4" name="Footer Placeholder 3">
            <a:extLst>
              <a:ext uri="{FF2B5EF4-FFF2-40B4-BE49-F238E27FC236}">
                <a16:creationId xmlns:a16="http://schemas.microsoft.com/office/drawing/2014/main" id="{6DB6E512-4A1A-2A66-79D7-31C54AB52205}"/>
              </a:ext>
            </a:extLst>
          </p:cNvPr>
          <p:cNvSpPr>
            <a:spLocks noGrp="1"/>
          </p:cNvSpPr>
          <p:nvPr>
            <p:ph type="ftr" sz="quarter" idx="3"/>
          </p:nvPr>
        </p:nvSpPr>
        <p:spPr/>
        <p:txBody>
          <a:bodyPr/>
          <a:lstStyle/>
          <a:p>
            <a:r>
              <a:rPr lang="en-US"/>
              <a:t>Lecture 11</a:t>
            </a:r>
            <a:endParaRPr lang="en-US" dirty="0"/>
          </a:p>
        </p:txBody>
      </p:sp>
      <p:sp>
        <p:nvSpPr>
          <p:cNvPr id="5" name="Slide Number Placeholder 4">
            <a:extLst>
              <a:ext uri="{FF2B5EF4-FFF2-40B4-BE49-F238E27FC236}">
                <a16:creationId xmlns:a16="http://schemas.microsoft.com/office/drawing/2014/main" id="{21887F49-6841-CE04-756C-A6E12A9E791E}"/>
              </a:ext>
            </a:extLst>
          </p:cNvPr>
          <p:cNvSpPr>
            <a:spLocks noGrp="1"/>
          </p:cNvSpPr>
          <p:nvPr>
            <p:ph type="sldNum" sz="quarter" idx="4"/>
          </p:nvPr>
        </p:nvSpPr>
        <p:spPr/>
        <p:txBody>
          <a:bodyPr/>
          <a:lstStyle/>
          <a:p>
            <a:fld id="{294A09A9-5501-47C1-A89A-A340965A2BE2}" type="slidenum">
              <a:rPr lang="en-US" smtClean="0"/>
              <a:pPr/>
              <a:t>22</a:t>
            </a:fld>
            <a:endParaRPr lang="en-US" dirty="0"/>
          </a:p>
        </p:txBody>
      </p:sp>
      <p:pic>
        <p:nvPicPr>
          <p:cNvPr id="7" name="Picture 6">
            <a:extLst>
              <a:ext uri="{FF2B5EF4-FFF2-40B4-BE49-F238E27FC236}">
                <a16:creationId xmlns:a16="http://schemas.microsoft.com/office/drawing/2014/main" id="{06C3BCB1-F5C3-597E-2640-901BC70EEEC0}"/>
              </a:ext>
            </a:extLst>
          </p:cNvPr>
          <p:cNvPicPr>
            <a:picLocks noChangeAspect="1"/>
          </p:cNvPicPr>
          <p:nvPr/>
        </p:nvPicPr>
        <p:blipFill>
          <a:blip r:embed="rId2"/>
          <a:stretch>
            <a:fillRect/>
          </a:stretch>
        </p:blipFill>
        <p:spPr>
          <a:xfrm>
            <a:off x="590444" y="2410930"/>
            <a:ext cx="3276600" cy="561975"/>
          </a:xfrm>
          <a:prstGeom prst="rect">
            <a:avLst/>
          </a:prstGeom>
        </p:spPr>
      </p:pic>
    </p:spTree>
    <p:extLst>
      <p:ext uri="{BB962C8B-B14F-4D97-AF65-F5344CB8AC3E}">
        <p14:creationId xmlns:p14="http://schemas.microsoft.com/office/powerpoint/2010/main" val="4109328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E029064-863A-60C9-9602-785D961BF313}"/>
              </a:ext>
            </a:extLst>
          </p:cNvPr>
          <p:cNvSpPr>
            <a:spLocks noGrp="1"/>
          </p:cNvSpPr>
          <p:nvPr>
            <p:ph type="ftr" sz="quarter" idx="3"/>
          </p:nvPr>
        </p:nvSpPr>
        <p:spPr/>
        <p:txBody>
          <a:bodyPr/>
          <a:lstStyle/>
          <a:p>
            <a:r>
              <a:rPr lang="en-US"/>
              <a:t>Lecture 11</a:t>
            </a:r>
            <a:endParaRPr lang="en-US" dirty="0"/>
          </a:p>
        </p:txBody>
      </p:sp>
      <p:sp>
        <p:nvSpPr>
          <p:cNvPr id="5" name="Slide Number Placeholder 4">
            <a:extLst>
              <a:ext uri="{FF2B5EF4-FFF2-40B4-BE49-F238E27FC236}">
                <a16:creationId xmlns:a16="http://schemas.microsoft.com/office/drawing/2014/main" id="{3F032004-F028-061D-9259-AE341DC0AD70}"/>
              </a:ext>
            </a:extLst>
          </p:cNvPr>
          <p:cNvSpPr>
            <a:spLocks noGrp="1"/>
          </p:cNvSpPr>
          <p:nvPr>
            <p:ph type="sldNum" sz="quarter" idx="4"/>
          </p:nvPr>
        </p:nvSpPr>
        <p:spPr/>
        <p:txBody>
          <a:bodyPr/>
          <a:lstStyle/>
          <a:p>
            <a:fld id="{294A09A9-5501-47C1-A89A-A340965A2BE2}" type="slidenum">
              <a:rPr lang="en-US" smtClean="0"/>
              <a:pPr/>
              <a:t>23</a:t>
            </a:fld>
            <a:endParaRPr lang="en-US" dirty="0"/>
          </a:p>
        </p:txBody>
      </p:sp>
      <p:sp>
        <p:nvSpPr>
          <p:cNvPr id="3" name="TextBox 2">
            <a:extLst>
              <a:ext uri="{FF2B5EF4-FFF2-40B4-BE49-F238E27FC236}">
                <a16:creationId xmlns:a16="http://schemas.microsoft.com/office/drawing/2014/main" id="{0B108B79-58AB-4FAB-E034-A05190980D12}"/>
              </a:ext>
            </a:extLst>
          </p:cNvPr>
          <p:cNvSpPr txBox="1"/>
          <p:nvPr/>
        </p:nvSpPr>
        <p:spPr>
          <a:xfrm>
            <a:off x="796212" y="1046644"/>
            <a:ext cx="9357064" cy="1563377"/>
          </a:xfrm>
          <a:prstGeom prst="rect">
            <a:avLst/>
          </a:prstGeom>
          <a:noFill/>
        </p:spPr>
        <p:txBody>
          <a:bodyPr wrap="square">
            <a:spAutoFit/>
          </a:bodyPr>
          <a:lstStyle/>
          <a:p>
            <a:pPr algn="l">
              <a:lnSpc>
                <a:spcPct val="150000"/>
              </a:lnSpc>
            </a:pPr>
            <a:r>
              <a:rPr lang="en-US" sz="2200" b="1" i="0" dirty="0">
                <a:solidFill>
                  <a:srgbClr val="000000"/>
                </a:solidFill>
                <a:effectLst/>
                <a:latin typeface="Calibri" panose="020F0502020204030204" pitchFamily="34" charset="0"/>
                <a:cs typeface="Calibri" panose="020F0502020204030204" pitchFamily="34" charset="0"/>
              </a:rPr>
              <a:t>What is a </a:t>
            </a:r>
            <a:r>
              <a:rPr lang="en-US" sz="2200" b="1" i="0" dirty="0" err="1">
                <a:solidFill>
                  <a:srgbClr val="000000"/>
                </a:solidFill>
                <a:effectLst/>
                <a:latin typeface="Calibri" panose="020F0502020204030204" pitchFamily="34" charset="0"/>
                <a:cs typeface="Calibri" panose="020F0502020204030204" pitchFamily="34" charset="0"/>
              </a:rPr>
              <a:t>DataFrame</a:t>
            </a:r>
            <a:r>
              <a:rPr lang="en-US" sz="2200" b="1" i="0" dirty="0">
                <a:solidFill>
                  <a:srgbClr val="000000"/>
                </a:solidFill>
                <a:effectLst/>
                <a:latin typeface="Calibri" panose="020F0502020204030204" pitchFamily="34" charset="0"/>
                <a:cs typeface="Calibri" panose="020F0502020204030204" pitchFamily="34" charset="0"/>
              </a:rPr>
              <a:t>?</a:t>
            </a:r>
          </a:p>
          <a:p>
            <a:pPr algn="l">
              <a:lnSpc>
                <a:spcPct val="150000"/>
              </a:lnSpc>
            </a:pPr>
            <a:r>
              <a:rPr lang="en-US" sz="2200" b="0" i="0" dirty="0">
                <a:solidFill>
                  <a:srgbClr val="000000"/>
                </a:solidFill>
                <a:effectLst/>
                <a:latin typeface="Calibri" panose="020F0502020204030204" pitchFamily="34" charset="0"/>
                <a:cs typeface="Calibri" panose="020F0502020204030204" pitchFamily="34" charset="0"/>
              </a:rPr>
              <a:t>A Pandas </a:t>
            </a:r>
            <a:r>
              <a:rPr lang="en-US" sz="2200" b="0" i="0" dirty="0" err="1">
                <a:solidFill>
                  <a:srgbClr val="000000"/>
                </a:solidFill>
                <a:effectLst/>
                <a:latin typeface="Calibri" panose="020F0502020204030204" pitchFamily="34" charset="0"/>
                <a:cs typeface="Calibri" panose="020F0502020204030204" pitchFamily="34" charset="0"/>
              </a:rPr>
              <a:t>DataFrame</a:t>
            </a:r>
            <a:r>
              <a:rPr lang="en-US" sz="2200" b="0" i="0" dirty="0">
                <a:solidFill>
                  <a:srgbClr val="000000"/>
                </a:solidFill>
                <a:effectLst/>
                <a:latin typeface="Calibri" panose="020F0502020204030204" pitchFamily="34" charset="0"/>
                <a:cs typeface="Calibri" panose="020F0502020204030204" pitchFamily="34" charset="0"/>
              </a:rPr>
              <a:t> is a 2dimensional data structure, like a 2 dimensional array, or a table with rows and columns.</a:t>
            </a:r>
          </a:p>
        </p:txBody>
      </p:sp>
      <p:sp>
        <p:nvSpPr>
          <p:cNvPr id="6" name="Title 1">
            <a:extLst>
              <a:ext uri="{FF2B5EF4-FFF2-40B4-BE49-F238E27FC236}">
                <a16:creationId xmlns:a16="http://schemas.microsoft.com/office/drawing/2014/main" id="{DFAA9136-FBDD-27FD-DA20-21EFFE7F9181}"/>
              </a:ext>
            </a:extLst>
          </p:cNvPr>
          <p:cNvSpPr>
            <a:spLocks noGrp="1"/>
          </p:cNvSpPr>
          <p:nvPr>
            <p:ph type="title"/>
          </p:nvPr>
        </p:nvSpPr>
        <p:spPr>
          <a:xfrm>
            <a:off x="989940" y="166806"/>
            <a:ext cx="9779183" cy="561976"/>
          </a:xfrm>
        </p:spPr>
        <p:txBody>
          <a:bodyPr/>
          <a:lstStyle/>
          <a:p>
            <a:br>
              <a:rPr lang="en-US" sz="3500" i="0" dirty="0">
                <a:solidFill>
                  <a:srgbClr val="000000"/>
                </a:solidFill>
                <a:effectLst/>
                <a:latin typeface="Calibri" panose="020F0502020204030204" pitchFamily="34" charset="0"/>
                <a:cs typeface="Calibri" panose="020F0502020204030204" pitchFamily="34" charset="0"/>
              </a:rPr>
            </a:br>
            <a:r>
              <a:rPr lang="en-US" sz="3500" i="0" dirty="0">
                <a:solidFill>
                  <a:srgbClr val="000000"/>
                </a:solidFill>
                <a:effectLst/>
                <a:latin typeface="Calibri" panose="020F0502020204030204" pitchFamily="34" charset="0"/>
                <a:cs typeface="Calibri" panose="020F0502020204030204" pitchFamily="34" charset="0"/>
              </a:rPr>
              <a:t>Python </a:t>
            </a:r>
            <a:r>
              <a:rPr lang="en-US" sz="3500" dirty="0">
                <a:latin typeface="Calibri" panose="020F0502020204030204" pitchFamily="34" charset="0"/>
                <a:cs typeface="Calibri" panose="020F0502020204030204" pitchFamily="34" charset="0"/>
              </a:rPr>
              <a:t> Pandas</a:t>
            </a:r>
            <a:r>
              <a:rPr lang="en-US" sz="3500" i="0" dirty="0">
                <a:solidFill>
                  <a:srgbClr val="000000"/>
                </a:solidFill>
                <a:effectLst/>
                <a:latin typeface="Calibri" panose="020F0502020204030204" pitchFamily="34" charset="0"/>
                <a:cs typeface="Calibri" panose="020F0502020204030204" pitchFamily="34" charset="0"/>
              </a:rPr>
              <a:t> </a:t>
            </a:r>
            <a:r>
              <a:rPr lang="en-US" sz="3500" dirty="0">
                <a:latin typeface="Calibri" panose="020F0502020204030204" pitchFamily="34" charset="0"/>
                <a:cs typeface="Calibri" panose="020F0502020204030204" pitchFamily="34" charset="0"/>
              </a:rPr>
              <a:t>library</a:t>
            </a:r>
          </a:p>
        </p:txBody>
      </p:sp>
      <p:pic>
        <p:nvPicPr>
          <p:cNvPr id="8" name="Picture 7">
            <a:extLst>
              <a:ext uri="{FF2B5EF4-FFF2-40B4-BE49-F238E27FC236}">
                <a16:creationId xmlns:a16="http://schemas.microsoft.com/office/drawing/2014/main" id="{2FDC2703-7E85-80BC-EBEC-A07588F25452}"/>
              </a:ext>
            </a:extLst>
          </p:cNvPr>
          <p:cNvPicPr>
            <a:picLocks noChangeAspect="1"/>
          </p:cNvPicPr>
          <p:nvPr/>
        </p:nvPicPr>
        <p:blipFill>
          <a:blip r:embed="rId2"/>
          <a:stretch>
            <a:fillRect/>
          </a:stretch>
        </p:blipFill>
        <p:spPr>
          <a:xfrm>
            <a:off x="851992" y="2833687"/>
            <a:ext cx="4133850" cy="3705225"/>
          </a:xfrm>
          <a:prstGeom prst="rect">
            <a:avLst/>
          </a:prstGeom>
        </p:spPr>
      </p:pic>
    </p:spTree>
    <p:extLst>
      <p:ext uri="{BB962C8B-B14F-4D97-AF65-F5344CB8AC3E}">
        <p14:creationId xmlns:p14="http://schemas.microsoft.com/office/powerpoint/2010/main" val="2279065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8A4441D-80D0-5765-026D-62633317EAC2}"/>
              </a:ext>
            </a:extLst>
          </p:cNvPr>
          <p:cNvSpPr>
            <a:spLocks noGrp="1"/>
          </p:cNvSpPr>
          <p:nvPr>
            <p:ph type="ftr" sz="quarter" idx="3"/>
          </p:nvPr>
        </p:nvSpPr>
        <p:spPr/>
        <p:txBody>
          <a:bodyPr/>
          <a:lstStyle/>
          <a:p>
            <a:r>
              <a:rPr lang="en-US"/>
              <a:t>Lecture 11</a:t>
            </a:r>
            <a:endParaRPr lang="en-US" dirty="0"/>
          </a:p>
        </p:txBody>
      </p:sp>
      <p:sp>
        <p:nvSpPr>
          <p:cNvPr id="5" name="Slide Number Placeholder 4">
            <a:extLst>
              <a:ext uri="{FF2B5EF4-FFF2-40B4-BE49-F238E27FC236}">
                <a16:creationId xmlns:a16="http://schemas.microsoft.com/office/drawing/2014/main" id="{04BE4EFF-1E48-5246-67E4-802E745C01A5}"/>
              </a:ext>
            </a:extLst>
          </p:cNvPr>
          <p:cNvSpPr>
            <a:spLocks noGrp="1"/>
          </p:cNvSpPr>
          <p:nvPr>
            <p:ph type="sldNum" sz="quarter" idx="4"/>
          </p:nvPr>
        </p:nvSpPr>
        <p:spPr/>
        <p:txBody>
          <a:bodyPr/>
          <a:lstStyle/>
          <a:p>
            <a:fld id="{294A09A9-5501-47C1-A89A-A340965A2BE2}" type="slidenum">
              <a:rPr lang="en-US" smtClean="0"/>
              <a:pPr/>
              <a:t>24</a:t>
            </a:fld>
            <a:endParaRPr lang="en-US" dirty="0"/>
          </a:p>
        </p:txBody>
      </p:sp>
      <p:sp>
        <p:nvSpPr>
          <p:cNvPr id="6" name="Rectangle 1">
            <a:extLst>
              <a:ext uri="{FF2B5EF4-FFF2-40B4-BE49-F238E27FC236}">
                <a16:creationId xmlns:a16="http://schemas.microsoft.com/office/drawing/2014/main" id="{69C0DB7E-D5CE-5CF3-4338-F7179EFDDFDA}"/>
              </a:ext>
            </a:extLst>
          </p:cNvPr>
          <p:cNvSpPr>
            <a:spLocks noGrp="1" noChangeArrowheads="1"/>
          </p:cNvSpPr>
          <p:nvPr>
            <p:ph idx="1"/>
          </p:nvPr>
        </p:nvSpPr>
        <p:spPr bwMode="auto">
          <a:xfrm>
            <a:off x="612273" y="1007050"/>
            <a:ext cx="789087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Pandas use the </a:t>
            </a:r>
            <a:r>
              <a:rPr kumimoji="0" lang="en-US" altLang="en-US" sz="2200" b="0" i="0" u="none" strike="noStrike" cap="none" normalizeH="0" baseline="0" dirty="0">
                <a:ln>
                  <a:noFill/>
                </a:ln>
                <a:solidFill>
                  <a:srgbClr val="DC143C"/>
                </a:solidFill>
                <a:effectLst/>
                <a:latin typeface="Calibri" panose="020F0502020204030204" pitchFamily="34" charset="0"/>
                <a:cs typeface="Calibri" panose="020F0502020204030204" pitchFamily="34" charset="0"/>
              </a:rPr>
              <a:t>loc</a:t>
            </a:r>
            <a:r>
              <a:rPr kumimoji="0" lang="en-US" altLang="en-US" sz="2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attribute to return one or more specified row(s)</a:t>
            </a: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p:txBody>
      </p:sp>
      <p:pic>
        <p:nvPicPr>
          <p:cNvPr id="8" name="Picture 7">
            <a:extLst>
              <a:ext uri="{FF2B5EF4-FFF2-40B4-BE49-F238E27FC236}">
                <a16:creationId xmlns:a16="http://schemas.microsoft.com/office/drawing/2014/main" id="{8BF89598-503C-F829-F2DA-8A0B960F9BF7}"/>
              </a:ext>
            </a:extLst>
          </p:cNvPr>
          <p:cNvPicPr>
            <a:picLocks noChangeAspect="1"/>
          </p:cNvPicPr>
          <p:nvPr/>
        </p:nvPicPr>
        <p:blipFill>
          <a:blip r:embed="rId2"/>
          <a:stretch>
            <a:fillRect/>
          </a:stretch>
        </p:blipFill>
        <p:spPr>
          <a:xfrm>
            <a:off x="612273" y="1670903"/>
            <a:ext cx="3486150" cy="1247775"/>
          </a:xfrm>
          <a:prstGeom prst="rect">
            <a:avLst/>
          </a:prstGeom>
        </p:spPr>
      </p:pic>
      <p:pic>
        <p:nvPicPr>
          <p:cNvPr id="10" name="Picture 9">
            <a:extLst>
              <a:ext uri="{FF2B5EF4-FFF2-40B4-BE49-F238E27FC236}">
                <a16:creationId xmlns:a16="http://schemas.microsoft.com/office/drawing/2014/main" id="{14BC0490-9361-3F7C-0918-5852D888EBFD}"/>
              </a:ext>
            </a:extLst>
          </p:cNvPr>
          <p:cNvPicPr>
            <a:picLocks noChangeAspect="1"/>
          </p:cNvPicPr>
          <p:nvPr/>
        </p:nvPicPr>
        <p:blipFill>
          <a:blip r:embed="rId3"/>
          <a:stretch>
            <a:fillRect/>
          </a:stretch>
        </p:blipFill>
        <p:spPr>
          <a:xfrm>
            <a:off x="5076825" y="1670902"/>
            <a:ext cx="3076575" cy="1247775"/>
          </a:xfrm>
          <a:prstGeom prst="rect">
            <a:avLst/>
          </a:prstGeom>
        </p:spPr>
      </p:pic>
      <p:sp>
        <p:nvSpPr>
          <p:cNvPr id="11" name="Title 1">
            <a:extLst>
              <a:ext uri="{FF2B5EF4-FFF2-40B4-BE49-F238E27FC236}">
                <a16:creationId xmlns:a16="http://schemas.microsoft.com/office/drawing/2014/main" id="{784DD757-02E9-5A85-FF21-F2C3714945FE}"/>
              </a:ext>
            </a:extLst>
          </p:cNvPr>
          <p:cNvSpPr>
            <a:spLocks noGrp="1"/>
          </p:cNvSpPr>
          <p:nvPr>
            <p:ph type="title"/>
          </p:nvPr>
        </p:nvSpPr>
        <p:spPr>
          <a:xfrm>
            <a:off x="989940" y="166806"/>
            <a:ext cx="9779183" cy="561976"/>
          </a:xfrm>
        </p:spPr>
        <p:txBody>
          <a:bodyPr/>
          <a:lstStyle/>
          <a:p>
            <a:br>
              <a:rPr lang="en-US" sz="3500" i="0" dirty="0">
                <a:solidFill>
                  <a:srgbClr val="000000"/>
                </a:solidFill>
                <a:effectLst/>
                <a:latin typeface="Calibri" panose="020F0502020204030204" pitchFamily="34" charset="0"/>
                <a:cs typeface="Calibri" panose="020F0502020204030204" pitchFamily="34" charset="0"/>
              </a:rPr>
            </a:br>
            <a:r>
              <a:rPr lang="en-US" sz="3500" i="0" dirty="0">
                <a:solidFill>
                  <a:srgbClr val="000000"/>
                </a:solidFill>
                <a:effectLst/>
                <a:latin typeface="Calibri" panose="020F0502020204030204" pitchFamily="34" charset="0"/>
                <a:cs typeface="Calibri" panose="020F0502020204030204" pitchFamily="34" charset="0"/>
              </a:rPr>
              <a:t>Python </a:t>
            </a:r>
            <a:r>
              <a:rPr lang="en-US" sz="3500" dirty="0">
                <a:latin typeface="Calibri" panose="020F0502020204030204" pitchFamily="34" charset="0"/>
                <a:cs typeface="Calibri" panose="020F0502020204030204" pitchFamily="34" charset="0"/>
              </a:rPr>
              <a:t> Pandas</a:t>
            </a:r>
            <a:r>
              <a:rPr lang="en-US" sz="3500" i="0" dirty="0">
                <a:solidFill>
                  <a:srgbClr val="000000"/>
                </a:solidFill>
                <a:effectLst/>
                <a:latin typeface="Calibri" panose="020F0502020204030204" pitchFamily="34" charset="0"/>
                <a:cs typeface="Calibri" panose="020F0502020204030204" pitchFamily="34" charset="0"/>
              </a:rPr>
              <a:t> </a:t>
            </a:r>
            <a:r>
              <a:rPr lang="en-US" sz="3500" dirty="0">
                <a:latin typeface="Calibri" panose="020F0502020204030204" pitchFamily="34" charset="0"/>
                <a:cs typeface="Calibri" panose="020F0502020204030204" pitchFamily="34" charset="0"/>
              </a:rPr>
              <a:t>library</a:t>
            </a:r>
          </a:p>
        </p:txBody>
      </p:sp>
      <p:pic>
        <p:nvPicPr>
          <p:cNvPr id="12" name="Content Placeholder 6">
            <a:extLst>
              <a:ext uri="{FF2B5EF4-FFF2-40B4-BE49-F238E27FC236}">
                <a16:creationId xmlns:a16="http://schemas.microsoft.com/office/drawing/2014/main" id="{33CEEB63-131A-68AD-9CA9-7BE045FFD904}"/>
              </a:ext>
            </a:extLst>
          </p:cNvPr>
          <p:cNvPicPr>
            <a:picLocks noChangeAspect="1"/>
          </p:cNvPicPr>
          <p:nvPr/>
        </p:nvPicPr>
        <p:blipFill>
          <a:blip r:embed="rId4"/>
          <a:stretch>
            <a:fillRect/>
          </a:stretch>
        </p:blipFill>
        <p:spPr>
          <a:xfrm>
            <a:off x="200025" y="3629033"/>
            <a:ext cx="4876800" cy="2647950"/>
          </a:xfrm>
          <a:prstGeom prst="rect">
            <a:avLst/>
          </a:prstGeom>
        </p:spPr>
      </p:pic>
      <p:sp>
        <p:nvSpPr>
          <p:cNvPr id="13" name="TextBox 12">
            <a:extLst>
              <a:ext uri="{FF2B5EF4-FFF2-40B4-BE49-F238E27FC236}">
                <a16:creationId xmlns:a16="http://schemas.microsoft.com/office/drawing/2014/main" id="{E6C5310C-18E1-2AE6-684C-41EB2B50A25F}"/>
              </a:ext>
            </a:extLst>
          </p:cNvPr>
          <p:cNvSpPr txBox="1"/>
          <p:nvPr/>
        </p:nvSpPr>
        <p:spPr>
          <a:xfrm>
            <a:off x="5557421" y="4452847"/>
            <a:ext cx="3623813" cy="369332"/>
          </a:xfrm>
          <a:prstGeom prst="rect">
            <a:avLst/>
          </a:prstGeom>
          <a:noFill/>
        </p:spPr>
        <p:txBody>
          <a:bodyPr wrap="none" rtlCol="0">
            <a:spAutoFit/>
          </a:bodyPr>
          <a:lstStyle/>
          <a:p>
            <a:r>
              <a:rPr lang="en-US" dirty="0"/>
              <a:t>Read excel file, and print the data </a:t>
            </a:r>
          </a:p>
        </p:txBody>
      </p:sp>
    </p:spTree>
    <p:extLst>
      <p:ext uri="{BB962C8B-B14F-4D97-AF65-F5344CB8AC3E}">
        <p14:creationId xmlns:p14="http://schemas.microsoft.com/office/powerpoint/2010/main" val="3484424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5420D53-B2ED-0ADB-99C9-7D8BBD8E7BAB}"/>
              </a:ext>
            </a:extLst>
          </p:cNvPr>
          <p:cNvSpPr>
            <a:spLocks noGrp="1"/>
          </p:cNvSpPr>
          <p:nvPr>
            <p:ph type="ftr" sz="quarter" idx="3"/>
          </p:nvPr>
        </p:nvSpPr>
        <p:spPr/>
        <p:txBody>
          <a:bodyPr/>
          <a:lstStyle/>
          <a:p>
            <a:r>
              <a:rPr lang="en-US"/>
              <a:t>Lecture 11</a:t>
            </a:r>
            <a:endParaRPr lang="en-US" dirty="0"/>
          </a:p>
        </p:txBody>
      </p:sp>
      <p:sp>
        <p:nvSpPr>
          <p:cNvPr id="5" name="Slide Number Placeholder 4">
            <a:extLst>
              <a:ext uri="{FF2B5EF4-FFF2-40B4-BE49-F238E27FC236}">
                <a16:creationId xmlns:a16="http://schemas.microsoft.com/office/drawing/2014/main" id="{4CB016B1-B770-4E06-C167-8D458DA0371A}"/>
              </a:ext>
            </a:extLst>
          </p:cNvPr>
          <p:cNvSpPr>
            <a:spLocks noGrp="1"/>
          </p:cNvSpPr>
          <p:nvPr>
            <p:ph type="sldNum" sz="quarter" idx="4"/>
          </p:nvPr>
        </p:nvSpPr>
        <p:spPr/>
        <p:txBody>
          <a:bodyPr/>
          <a:lstStyle/>
          <a:p>
            <a:fld id="{294A09A9-5501-47C1-A89A-A340965A2BE2}" type="slidenum">
              <a:rPr lang="en-US" smtClean="0"/>
              <a:pPr/>
              <a:t>25</a:t>
            </a:fld>
            <a:endParaRPr lang="en-US" dirty="0"/>
          </a:p>
        </p:txBody>
      </p:sp>
      <p:sp>
        <p:nvSpPr>
          <p:cNvPr id="10" name="Title 1">
            <a:extLst>
              <a:ext uri="{FF2B5EF4-FFF2-40B4-BE49-F238E27FC236}">
                <a16:creationId xmlns:a16="http://schemas.microsoft.com/office/drawing/2014/main" id="{1480D5E4-549C-1D8A-C5F9-32B7063637B8}"/>
              </a:ext>
            </a:extLst>
          </p:cNvPr>
          <p:cNvSpPr>
            <a:spLocks noGrp="1"/>
          </p:cNvSpPr>
          <p:nvPr>
            <p:ph type="title"/>
          </p:nvPr>
        </p:nvSpPr>
        <p:spPr>
          <a:xfrm>
            <a:off x="989940" y="166806"/>
            <a:ext cx="9779183" cy="561976"/>
          </a:xfrm>
        </p:spPr>
        <p:txBody>
          <a:bodyPr/>
          <a:lstStyle/>
          <a:p>
            <a:br>
              <a:rPr lang="en-US" sz="3500" i="0" dirty="0">
                <a:solidFill>
                  <a:srgbClr val="000000"/>
                </a:solidFill>
                <a:effectLst/>
                <a:latin typeface="Calibri" panose="020F0502020204030204" pitchFamily="34" charset="0"/>
                <a:cs typeface="Calibri" panose="020F0502020204030204" pitchFamily="34" charset="0"/>
              </a:rPr>
            </a:br>
            <a:r>
              <a:rPr lang="en-US" sz="3500" i="0" dirty="0">
                <a:solidFill>
                  <a:srgbClr val="000000"/>
                </a:solidFill>
                <a:effectLst/>
                <a:latin typeface="Calibri" panose="020F0502020204030204" pitchFamily="34" charset="0"/>
                <a:cs typeface="Calibri" panose="020F0502020204030204" pitchFamily="34" charset="0"/>
              </a:rPr>
              <a:t>Python </a:t>
            </a:r>
            <a:r>
              <a:rPr lang="en-US" sz="3500" dirty="0">
                <a:latin typeface="Calibri" panose="020F0502020204030204" pitchFamily="34" charset="0"/>
                <a:cs typeface="Calibri" panose="020F0502020204030204" pitchFamily="34" charset="0"/>
              </a:rPr>
              <a:t> Math</a:t>
            </a:r>
            <a:r>
              <a:rPr lang="en-US" sz="3500" i="0" dirty="0">
                <a:solidFill>
                  <a:srgbClr val="000000"/>
                </a:solidFill>
                <a:effectLst/>
                <a:latin typeface="Calibri" panose="020F0502020204030204" pitchFamily="34" charset="0"/>
                <a:cs typeface="Calibri" panose="020F0502020204030204" pitchFamily="34" charset="0"/>
              </a:rPr>
              <a:t> </a:t>
            </a:r>
            <a:r>
              <a:rPr lang="en-US" sz="3500" dirty="0">
                <a:latin typeface="Calibri" panose="020F0502020204030204" pitchFamily="34" charset="0"/>
                <a:cs typeface="Calibri" panose="020F0502020204030204" pitchFamily="34" charset="0"/>
              </a:rPr>
              <a:t>library</a:t>
            </a:r>
          </a:p>
        </p:txBody>
      </p:sp>
      <p:sp>
        <p:nvSpPr>
          <p:cNvPr id="14" name="Rectangle 1">
            <a:extLst>
              <a:ext uri="{FF2B5EF4-FFF2-40B4-BE49-F238E27FC236}">
                <a16:creationId xmlns:a16="http://schemas.microsoft.com/office/drawing/2014/main" id="{5C3AD5AD-B2D9-FEAB-3BD3-9F6EBD662EF9}"/>
              </a:ext>
            </a:extLst>
          </p:cNvPr>
          <p:cNvSpPr>
            <a:spLocks noGrp="1" noChangeArrowheads="1"/>
          </p:cNvSpPr>
          <p:nvPr>
            <p:ph idx="1"/>
          </p:nvPr>
        </p:nvSpPr>
        <p:spPr bwMode="auto">
          <a:xfrm>
            <a:off x="279726" y="1243347"/>
            <a:ext cx="8998169" cy="4051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Python has also a built-in module called </a:t>
            </a:r>
            <a:r>
              <a:rPr kumimoji="0" lang="en-US" altLang="en-US" sz="1800" b="0" i="0" u="none" strike="noStrike" cap="none" normalizeH="0" baseline="0" dirty="0">
                <a:ln>
                  <a:noFill/>
                </a:ln>
                <a:solidFill>
                  <a:srgbClr val="DC143C"/>
                </a:solidFill>
                <a:effectLst/>
                <a:latin typeface="Calibri" panose="020F0502020204030204" pitchFamily="34" charset="0"/>
                <a:cs typeface="Calibri" panose="020F0502020204030204" pitchFamily="34" charset="0"/>
              </a:rPr>
              <a:t>math</a:t>
            </a:r>
            <a:r>
              <a:rPr kumimoji="0" lang="en-US" altLang="en-US" sz="18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which extends the list of mathematical functions.</a:t>
            </a:r>
            <a:endPar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20" name="Picture 19">
            <a:extLst>
              <a:ext uri="{FF2B5EF4-FFF2-40B4-BE49-F238E27FC236}">
                <a16:creationId xmlns:a16="http://schemas.microsoft.com/office/drawing/2014/main" id="{C67621E2-FE19-BB32-642F-84E3CCB882E8}"/>
              </a:ext>
            </a:extLst>
          </p:cNvPr>
          <p:cNvPicPr>
            <a:picLocks noChangeAspect="1"/>
          </p:cNvPicPr>
          <p:nvPr/>
        </p:nvPicPr>
        <p:blipFill>
          <a:blip r:embed="rId2"/>
          <a:stretch>
            <a:fillRect/>
          </a:stretch>
        </p:blipFill>
        <p:spPr>
          <a:xfrm>
            <a:off x="8635188" y="1597266"/>
            <a:ext cx="2247900" cy="2428875"/>
          </a:xfrm>
          <a:prstGeom prst="rect">
            <a:avLst/>
          </a:prstGeom>
        </p:spPr>
      </p:pic>
      <p:pic>
        <p:nvPicPr>
          <p:cNvPr id="22" name="Picture 21">
            <a:extLst>
              <a:ext uri="{FF2B5EF4-FFF2-40B4-BE49-F238E27FC236}">
                <a16:creationId xmlns:a16="http://schemas.microsoft.com/office/drawing/2014/main" id="{D0779EB1-1DDF-C39B-0938-F9BD7773137E}"/>
              </a:ext>
            </a:extLst>
          </p:cNvPr>
          <p:cNvPicPr>
            <a:picLocks noChangeAspect="1"/>
          </p:cNvPicPr>
          <p:nvPr/>
        </p:nvPicPr>
        <p:blipFill>
          <a:blip r:embed="rId3"/>
          <a:stretch>
            <a:fillRect/>
          </a:stretch>
        </p:blipFill>
        <p:spPr>
          <a:xfrm>
            <a:off x="557444" y="1648546"/>
            <a:ext cx="2057400" cy="1685925"/>
          </a:xfrm>
          <a:prstGeom prst="rect">
            <a:avLst/>
          </a:prstGeom>
        </p:spPr>
      </p:pic>
      <p:pic>
        <p:nvPicPr>
          <p:cNvPr id="24" name="Picture 23">
            <a:extLst>
              <a:ext uri="{FF2B5EF4-FFF2-40B4-BE49-F238E27FC236}">
                <a16:creationId xmlns:a16="http://schemas.microsoft.com/office/drawing/2014/main" id="{69168625-749C-640C-7E0F-D532D4BA4310}"/>
              </a:ext>
            </a:extLst>
          </p:cNvPr>
          <p:cNvPicPr>
            <a:picLocks noChangeAspect="1"/>
          </p:cNvPicPr>
          <p:nvPr/>
        </p:nvPicPr>
        <p:blipFill>
          <a:blip r:embed="rId4"/>
          <a:stretch>
            <a:fillRect/>
          </a:stretch>
        </p:blipFill>
        <p:spPr>
          <a:xfrm>
            <a:off x="4438650" y="1648546"/>
            <a:ext cx="3314700" cy="2400300"/>
          </a:xfrm>
          <a:prstGeom prst="rect">
            <a:avLst/>
          </a:prstGeom>
        </p:spPr>
      </p:pic>
      <p:pic>
        <p:nvPicPr>
          <p:cNvPr id="26" name="Picture 25">
            <a:extLst>
              <a:ext uri="{FF2B5EF4-FFF2-40B4-BE49-F238E27FC236}">
                <a16:creationId xmlns:a16="http://schemas.microsoft.com/office/drawing/2014/main" id="{555AFCD2-CA48-F21A-C102-35CCD51B85E2}"/>
              </a:ext>
            </a:extLst>
          </p:cNvPr>
          <p:cNvPicPr>
            <a:picLocks noChangeAspect="1"/>
          </p:cNvPicPr>
          <p:nvPr/>
        </p:nvPicPr>
        <p:blipFill>
          <a:blip r:embed="rId5"/>
          <a:stretch>
            <a:fillRect/>
          </a:stretch>
        </p:blipFill>
        <p:spPr>
          <a:xfrm>
            <a:off x="337525" y="3974860"/>
            <a:ext cx="6029325" cy="2371725"/>
          </a:xfrm>
          <a:prstGeom prst="rect">
            <a:avLst/>
          </a:prstGeom>
        </p:spPr>
      </p:pic>
    </p:spTree>
    <p:extLst>
      <p:ext uri="{BB962C8B-B14F-4D97-AF65-F5344CB8AC3E}">
        <p14:creationId xmlns:p14="http://schemas.microsoft.com/office/powerpoint/2010/main" val="3728372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CC14D4E-E3B8-7A6B-C164-B63E66313E87}"/>
              </a:ext>
            </a:extLst>
          </p:cNvPr>
          <p:cNvPicPr>
            <a:picLocks noGrp="1" noChangeAspect="1"/>
          </p:cNvPicPr>
          <p:nvPr>
            <p:ph idx="1"/>
          </p:nvPr>
        </p:nvPicPr>
        <p:blipFill>
          <a:blip r:embed="rId2"/>
          <a:stretch>
            <a:fillRect/>
          </a:stretch>
        </p:blipFill>
        <p:spPr>
          <a:xfrm>
            <a:off x="666935" y="3058171"/>
            <a:ext cx="2867025" cy="1047750"/>
          </a:xfrm>
        </p:spPr>
      </p:pic>
      <p:sp>
        <p:nvSpPr>
          <p:cNvPr id="4" name="Footer Placeholder 3">
            <a:extLst>
              <a:ext uri="{FF2B5EF4-FFF2-40B4-BE49-F238E27FC236}">
                <a16:creationId xmlns:a16="http://schemas.microsoft.com/office/drawing/2014/main" id="{C6756892-0584-2794-C0EB-26C35B05AD5A}"/>
              </a:ext>
            </a:extLst>
          </p:cNvPr>
          <p:cNvSpPr>
            <a:spLocks noGrp="1"/>
          </p:cNvSpPr>
          <p:nvPr>
            <p:ph type="ftr" sz="quarter" idx="3"/>
          </p:nvPr>
        </p:nvSpPr>
        <p:spPr/>
        <p:txBody>
          <a:bodyPr/>
          <a:lstStyle/>
          <a:p>
            <a:r>
              <a:rPr lang="en-US" dirty="0"/>
              <a:t>Lecture 11</a:t>
            </a:r>
          </a:p>
        </p:txBody>
      </p:sp>
      <p:sp>
        <p:nvSpPr>
          <p:cNvPr id="5" name="Slide Number Placeholder 4">
            <a:extLst>
              <a:ext uri="{FF2B5EF4-FFF2-40B4-BE49-F238E27FC236}">
                <a16:creationId xmlns:a16="http://schemas.microsoft.com/office/drawing/2014/main" id="{7A0285DA-2E39-7D72-7334-C987E955B1FC}"/>
              </a:ext>
            </a:extLst>
          </p:cNvPr>
          <p:cNvSpPr>
            <a:spLocks noGrp="1"/>
          </p:cNvSpPr>
          <p:nvPr>
            <p:ph type="sldNum" sz="quarter" idx="4"/>
          </p:nvPr>
        </p:nvSpPr>
        <p:spPr/>
        <p:txBody>
          <a:bodyPr/>
          <a:lstStyle/>
          <a:p>
            <a:fld id="{294A09A9-5501-47C1-A89A-A340965A2BE2}" type="slidenum">
              <a:rPr lang="en-US" smtClean="0"/>
              <a:pPr/>
              <a:t>3</a:t>
            </a:fld>
            <a:endParaRPr lang="en-US" dirty="0"/>
          </a:p>
        </p:txBody>
      </p:sp>
      <p:sp>
        <p:nvSpPr>
          <p:cNvPr id="10" name="Rectangle 2">
            <a:extLst>
              <a:ext uri="{FF2B5EF4-FFF2-40B4-BE49-F238E27FC236}">
                <a16:creationId xmlns:a16="http://schemas.microsoft.com/office/drawing/2014/main" id="{D57711A7-22B5-EF95-23F2-1B2AB48D7976}"/>
              </a:ext>
            </a:extLst>
          </p:cNvPr>
          <p:cNvSpPr>
            <a:spLocks noChangeArrowheads="1"/>
          </p:cNvSpPr>
          <p:nvPr/>
        </p:nvSpPr>
        <p:spPr bwMode="auto">
          <a:xfrm>
            <a:off x="244360" y="1509529"/>
            <a:ext cx="11287733" cy="1286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Python has a built-in </a:t>
            </a:r>
            <a:r>
              <a:rPr kumimoji="0" lang="en-US" altLang="en-US" b="0" i="0" u="none" strike="noStrike" cap="none" normalizeH="0" baseline="0" dirty="0" err="1">
                <a:ln>
                  <a:noFill/>
                </a:ln>
                <a:solidFill>
                  <a:srgbClr val="DC143C"/>
                </a:solidFill>
                <a:effectLst/>
                <a:latin typeface="Consolas" panose="020B0609020204030204" pitchFamily="49" charset="0"/>
              </a:rPr>
              <a:t>os</a:t>
            </a:r>
            <a:r>
              <a:rPr kumimoji="0" lang="en-US" altLang="en-US" b="0" i="0" u="none" strike="noStrike" cap="none" normalizeH="0" baseline="0" dirty="0">
                <a:ln>
                  <a:noFill/>
                </a:ln>
                <a:solidFill>
                  <a:srgbClr val="000000"/>
                </a:solidFill>
                <a:effectLst/>
                <a:latin typeface="Verdana" panose="020B0604030504040204" pitchFamily="34" charset="0"/>
              </a:rPr>
              <a:t> module with methods for interacting with the operating system, like creating files and directories, management of files and directories, input, output, environment variables, process management, etc.</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8A24FEA1-FBA1-11F0-323F-00A8E8EB91D5}"/>
              </a:ext>
            </a:extLst>
          </p:cNvPr>
          <p:cNvSpPr txBox="1"/>
          <p:nvPr/>
        </p:nvSpPr>
        <p:spPr>
          <a:xfrm>
            <a:off x="4210235" y="3921255"/>
            <a:ext cx="6094520" cy="369332"/>
          </a:xfrm>
          <a:prstGeom prst="rect">
            <a:avLst/>
          </a:prstGeom>
          <a:noFill/>
        </p:spPr>
        <p:txBody>
          <a:bodyPr wrap="square">
            <a:spAutoFit/>
          </a:bodyPr>
          <a:lstStyle/>
          <a:p>
            <a:r>
              <a:rPr lang="en-US" b="0" i="0" dirty="0">
                <a:solidFill>
                  <a:srgbClr val="000000"/>
                </a:solidFill>
                <a:effectLst/>
                <a:latin typeface="Verdana" panose="020B0604030504040204" pitchFamily="34" charset="0"/>
              </a:rPr>
              <a:t>Returns the current working directory</a:t>
            </a:r>
            <a:endParaRPr lang="en-US" dirty="0"/>
          </a:p>
        </p:txBody>
      </p:sp>
      <p:sp>
        <p:nvSpPr>
          <p:cNvPr id="3" name="TextBox 2">
            <a:extLst>
              <a:ext uri="{FF2B5EF4-FFF2-40B4-BE49-F238E27FC236}">
                <a16:creationId xmlns:a16="http://schemas.microsoft.com/office/drawing/2014/main" id="{922D1560-0617-EFE2-F88D-5E99EC9DC3C8}"/>
              </a:ext>
            </a:extLst>
          </p:cNvPr>
          <p:cNvSpPr txBox="1"/>
          <p:nvPr/>
        </p:nvSpPr>
        <p:spPr>
          <a:xfrm>
            <a:off x="991340" y="363844"/>
            <a:ext cx="6094520" cy="584775"/>
          </a:xfrm>
          <a:prstGeom prst="rect">
            <a:avLst/>
          </a:prstGeom>
          <a:noFill/>
        </p:spPr>
        <p:txBody>
          <a:bodyPr wrap="square">
            <a:spAutoFit/>
          </a:bodyPr>
          <a:lstStyle/>
          <a:p>
            <a:pPr algn="l"/>
            <a:r>
              <a:rPr lang="en-US" sz="3200" b="0" i="0" dirty="0">
                <a:solidFill>
                  <a:srgbClr val="000000"/>
                </a:solidFill>
                <a:effectLst/>
                <a:latin typeface="Segoe UI" panose="020B0502040204020203" pitchFamily="34" charset="0"/>
              </a:rPr>
              <a:t>Python </a:t>
            </a:r>
            <a:r>
              <a:rPr lang="en-US" sz="3200" b="0" i="0" dirty="0" err="1">
                <a:solidFill>
                  <a:srgbClr val="000000"/>
                </a:solidFill>
                <a:effectLst/>
                <a:latin typeface="Segoe UI" panose="020B0502040204020203" pitchFamily="34" charset="0"/>
              </a:rPr>
              <a:t>os</a:t>
            </a:r>
            <a:r>
              <a:rPr lang="en-US" sz="3200" b="0" i="0" dirty="0">
                <a:solidFill>
                  <a:srgbClr val="000000"/>
                </a:solidFill>
                <a:effectLst/>
                <a:latin typeface="Segoe UI" panose="020B0502040204020203" pitchFamily="34" charset="0"/>
              </a:rPr>
              <a:t> Module</a:t>
            </a:r>
          </a:p>
        </p:txBody>
      </p:sp>
      <p:pic>
        <p:nvPicPr>
          <p:cNvPr id="9" name="Picture 8">
            <a:extLst>
              <a:ext uri="{FF2B5EF4-FFF2-40B4-BE49-F238E27FC236}">
                <a16:creationId xmlns:a16="http://schemas.microsoft.com/office/drawing/2014/main" id="{56AF9491-3E4E-96DB-610A-1E506546D36B}"/>
              </a:ext>
            </a:extLst>
          </p:cNvPr>
          <p:cNvPicPr>
            <a:picLocks noChangeAspect="1"/>
          </p:cNvPicPr>
          <p:nvPr/>
        </p:nvPicPr>
        <p:blipFill>
          <a:blip r:embed="rId3"/>
          <a:stretch>
            <a:fillRect/>
          </a:stretch>
        </p:blipFill>
        <p:spPr>
          <a:xfrm>
            <a:off x="595914" y="4606925"/>
            <a:ext cx="3543300" cy="2114550"/>
          </a:xfrm>
          <a:prstGeom prst="rect">
            <a:avLst/>
          </a:prstGeom>
        </p:spPr>
      </p:pic>
      <p:sp>
        <p:nvSpPr>
          <p:cNvPr id="13" name="TextBox 12">
            <a:extLst>
              <a:ext uri="{FF2B5EF4-FFF2-40B4-BE49-F238E27FC236}">
                <a16:creationId xmlns:a16="http://schemas.microsoft.com/office/drawing/2014/main" id="{5FF7F8B8-4B94-0493-757E-8AD339C4B559}"/>
              </a:ext>
            </a:extLst>
          </p:cNvPr>
          <p:cNvSpPr txBox="1"/>
          <p:nvPr/>
        </p:nvSpPr>
        <p:spPr>
          <a:xfrm>
            <a:off x="4345250" y="4924070"/>
            <a:ext cx="7250836" cy="646331"/>
          </a:xfrm>
          <a:prstGeom prst="rect">
            <a:avLst/>
          </a:prstGeom>
          <a:noFill/>
        </p:spPr>
        <p:txBody>
          <a:bodyPr wrap="square">
            <a:spAutoFit/>
          </a:bodyPr>
          <a:lstStyle/>
          <a:p>
            <a:r>
              <a:rPr lang="en-US" b="0" i="0" dirty="0">
                <a:effectLst/>
                <a:latin typeface="Space Grotesk"/>
              </a:rPr>
              <a:t>change the current directory to a subdirectory called “python" that is present inside the C directory.</a:t>
            </a:r>
            <a:endParaRPr lang="en-US" dirty="0"/>
          </a:p>
        </p:txBody>
      </p:sp>
    </p:spTree>
    <p:extLst>
      <p:ext uri="{BB962C8B-B14F-4D97-AF65-F5344CB8AC3E}">
        <p14:creationId xmlns:p14="http://schemas.microsoft.com/office/powerpoint/2010/main" val="3130875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E64E-E4FB-EDE4-A44E-5CEBA7B4F74A}"/>
              </a:ext>
            </a:extLst>
          </p:cNvPr>
          <p:cNvSpPr>
            <a:spLocks noGrp="1"/>
          </p:cNvSpPr>
          <p:nvPr>
            <p:ph type="title"/>
          </p:nvPr>
        </p:nvSpPr>
        <p:spPr>
          <a:xfrm>
            <a:off x="1167492" y="136526"/>
            <a:ext cx="9779183" cy="968374"/>
          </a:xfrm>
        </p:spPr>
        <p:txBody>
          <a:bodyPr/>
          <a:lstStyle/>
          <a:p>
            <a:r>
              <a:rPr lang="en-US" dirty="0"/>
              <a:t>Error</a:t>
            </a:r>
          </a:p>
        </p:txBody>
      </p:sp>
      <p:pic>
        <p:nvPicPr>
          <p:cNvPr id="7" name="Content Placeholder 6">
            <a:extLst>
              <a:ext uri="{FF2B5EF4-FFF2-40B4-BE49-F238E27FC236}">
                <a16:creationId xmlns:a16="http://schemas.microsoft.com/office/drawing/2014/main" id="{437EA61D-3B02-859F-E15C-4FAA01C12A76}"/>
              </a:ext>
            </a:extLst>
          </p:cNvPr>
          <p:cNvPicPr>
            <a:picLocks noGrp="1" noChangeAspect="1"/>
          </p:cNvPicPr>
          <p:nvPr>
            <p:ph idx="1"/>
          </p:nvPr>
        </p:nvPicPr>
        <p:blipFill>
          <a:blip r:embed="rId2"/>
          <a:stretch>
            <a:fillRect/>
          </a:stretch>
        </p:blipFill>
        <p:spPr>
          <a:xfrm>
            <a:off x="985296" y="1371601"/>
            <a:ext cx="10244956" cy="4984750"/>
          </a:xfrm>
        </p:spPr>
      </p:pic>
      <p:sp>
        <p:nvSpPr>
          <p:cNvPr id="4" name="Footer Placeholder 3">
            <a:extLst>
              <a:ext uri="{FF2B5EF4-FFF2-40B4-BE49-F238E27FC236}">
                <a16:creationId xmlns:a16="http://schemas.microsoft.com/office/drawing/2014/main" id="{45D4CC35-C1E6-450C-D9A6-A27579D8ACA3}"/>
              </a:ext>
            </a:extLst>
          </p:cNvPr>
          <p:cNvSpPr>
            <a:spLocks noGrp="1"/>
          </p:cNvSpPr>
          <p:nvPr>
            <p:ph type="ftr" sz="quarter" idx="3"/>
          </p:nvPr>
        </p:nvSpPr>
        <p:spPr/>
        <p:txBody>
          <a:bodyPr/>
          <a:lstStyle/>
          <a:p>
            <a:r>
              <a:rPr lang="en-US"/>
              <a:t>Lecture 11</a:t>
            </a:r>
            <a:endParaRPr lang="en-US" dirty="0"/>
          </a:p>
        </p:txBody>
      </p:sp>
      <p:sp>
        <p:nvSpPr>
          <p:cNvPr id="5" name="Slide Number Placeholder 4">
            <a:extLst>
              <a:ext uri="{FF2B5EF4-FFF2-40B4-BE49-F238E27FC236}">
                <a16:creationId xmlns:a16="http://schemas.microsoft.com/office/drawing/2014/main" id="{8C0F07C4-1218-4C27-80CE-DFEC1B8DBDC3}"/>
              </a:ext>
            </a:extLst>
          </p:cNvPr>
          <p:cNvSpPr>
            <a:spLocks noGrp="1"/>
          </p:cNvSpPr>
          <p:nvPr>
            <p:ph type="sldNum" sz="quarter" idx="4"/>
          </p:nvPr>
        </p:nvSpPr>
        <p:spPr/>
        <p:txBody>
          <a:bodyPr/>
          <a:lstStyle/>
          <a:p>
            <a:fld id="{294A09A9-5501-47C1-A89A-A340965A2BE2}" type="slidenum">
              <a:rPr lang="en-US" smtClean="0"/>
              <a:pPr/>
              <a:t>4</a:t>
            </a:fld>
            <a:endParaRPr lang="en-US" dirty="0"/>
          </a:p>
        </p:txBody>
      </p:sp>
      <p:sp>
        <p:nvSpPr>
          <p:cNvPr id="9" name="TextBox 8">
            <a:extLst>
              <a:ext uri="{FF2B5EF4-FFF2-40B4-BE49-F238E27FC236}">
                <a16:creationId xmlns:a16="http://schemas.microsoft.com/office/drawing/2014/main" id="{3C7909CF-0356-2803-5F18-F4EFC5EE0EC6}"/>
              </a:ext>
            </a:extLst>
          </p:cNvPr>
          <p:cNvSpPr txBox="1"/>
          <p:nvPr/>
        </p:nvSpPr>
        <p:spPr>
          <a:xfrm>
            <a:off x="8352408" y="2610035"/>
            <a:ext cx="3839592" cy="369332"/>
          </a:xfrm>
          <a:prstGeom prst="rect">
            <a:avLst/>
          </a:prstGeom>
          <a:noFill/>
        </p:spPr>
        <p:txBody>
          <a:bodyPr wrap="square" rtlCol="0">
            <a:spAutoFit/>
          </a:bodyPr>
          <a:lstStyle/>
          <a:p>
            <a:r>
              <a:rPr lang="en-US" b="1" dirty="0">
                <a:solidFill>
                  <a:srgbClr val="7030A0"/>
                </a:solidFill>
              </a:rPr>
              <a:t>Python read \n as </a:t>
            </a:r>
            <a:r>
              <a:rPr lang="en-US" sz="1800" b="1" i="0" dirty="0">
                <a:solidFill>
                  <a:srgbClr val="7030A0"/>
                </a:solidFill>
                <a:effectLst/>
                <a:latin typeface="__Source_Sans_Pro_fea366"/>
              </a:rPr>
              <a:t>Escape Sequence </a:t>
            </a:r>
            <a:endParaRPr lang="en-US" b="1" dirty="0">
              <a:solidFill>
                <a:srgbClr val="7030A0"/>
              </a:solidFill>
            </a:endParaRPr>
          </a:p>
        </p:txBody>
      </p:sp>
      <p:sp>
        <p:nvSpPr>
          <p:cNvPr id="10" name="Rectangle 9">
            <a:extLst>
              <a:ext uri="{FF2B5EF4-FFF2-40B4-BE49-F238E27FC236}">
                <a16:creationId xmlns:a16="http://schemas.microsoft.com/office/drawing/2014/main" id="{2873DE4E-E969-BCE9-D3F6-9841B3D60009}"/>
              </a:ext>
            </a:extLst>
          </p:cNvPr>
          <p:cNvSpPr/>
          <p:nvPr/>
        </p:nvSpPr>
        <p:spPr>
          <a:xfrm>
            <a:off x="8352408" y="2467992"/>
            <a:ext cx="3596936" cy="612559"/>
          </a:xfrm>
          <a:prstGeom prst="rect">
            <a:avLst/>
          </a:pr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00CC4043-6CE5-427F-2E19-2A0BC3C738FF}"/>
              </a:ext>
            </a:extLst>
          </p:cNvPr>
          <p:cNvCxnSpPr>
            <a:stCxn id="10" idx="1"/>
          </p:cNvCxnSpPr>
          <p:nvPr/>
        </p:nvCxnSpPr>
        <p:spPr>
          <a:xfrm flipH="1">
            <a:off x="4190260" y="2774272"/>
            <a:ext cx="4162148" cy="120292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930317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CB327A2-EDA7-FBA3-4821-19AFBE7CA218}"/>
              </a:ext>
            </a:extLst>
          </p:cNvPr>
          <p:cNvPicPr>
            <a:picLocks noGrp="1" noChangeAspect="1"/>
          </p:cNvPicPr>
          <p:nvPr>
            <p:ph idx="1"/>
          </p:nvPr>
        </p:nvPicPr>
        <p:blipFill>
          <a:blip r:embed="rId2"/>
          <a:stretch>
            <a:fillRect/>
          </a:stretch>
        </p:blipFill>
        <p:spPr>
          <a:xfrm>
            <a:off x="381001" y="3948112"/>
            <a:ext cx="3209925" cy="2590800"/>
          </a:xfrm>
        </p:spPr>
      </p:pic>
      <p:sp>
        <p:nvSpPr>
          <p:cNvPr id="4" name="Footer Placeholder 3">
            <a:extLst>
              <a:ext uri="{FF2B5EF4-FFF2-40B4-BE49-F238E27FC236}">
                <a16:creationId xmlns:a16="http://schemas.microsoft.com/office/drawing/2014/main" id="{F2248844-9B5C-E4B7-0C66-7C229D73C553}"/>
              </a:ext>
            </a:extLst>
          </p:cNvPr>
          <p:cNvSpPr>
            <a:spLocks noGrp="1"/>
          </p:cNvSpPr>
          <p:nvPr>
            <p:ph type="ftr" sz="quarter" idx="3"/>
          </p:nvPr>
        </p:nvSpPr>
        <p:spPr/>
        <p:txBody>
          <a:bodyPr/>
          <a:lstStyle/>
          <a:p>
            <a:r>
              <a:rPr lang="en-US"/>
              <a:t>Lecture 11</a:t>
            </a:r>
            <a:endParaRPr lang="en-US" dirty="0"/>
          </a:p>
        </p:txBody>
      </p:sp>
      <p:sp>
        <p:nvSpPr>
          <p:cNvPr id="5" name="Slide Number Placeholder 4">
            <a:extLst>
              <a:ext uri="{FF2B5EF4-FFF2-40B4-BE49-F238E27FC236}">
                <a16:creationId xmlns:a16="http://schemas.microsoft.com/office/drawing/2014/main" id="{5F082D18-D210-7503-2A7F-6E2CDAD6FB9A}"/>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8" name="Rectangle 1">
            <a:extLst>
              <a:ext uri="{FF2B5EF4-FFF2-40B4-BE49-F238E27FC236}">
                <a16:creationId xmlns:a16="http://schemas.microsoft.com/office/drawing/2014/main" id="{46155C6C-F8C0-A030-9E93-A0C275D4313C}"/>
              </a:ext>
            </a:extLst>
          </p:cNvPr>
          <p:cNvSpPr>
            <a:spLocks noChangeArrowheads="1"/>
          </p:cNvSpPr>
          <p:nvPr/>
        </p:nvSpPr>
        <p:spPr bwMode="auto">
          <a:xfrm>
            <a:off x="4038600" y="5074235"/>
            <a:ext cx="7061262" cy="338554"/>
          </a:xfrm>
          <a:prstGeom prst="rect">
            <a:avLst/>
          </a:prstGeom>
          <a:solidFill>
            <a:srgbClr val="EDF2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effectLst/>
                <a:latin typeface="Calibri" panose="020F0502020204030204" pitchFamily="34" charset="0"/>
                <a:cs typeface="Calibri" panose="020F0502020204030204" pitchFamily="34" charset="0"/>
              </a:rPr>
              <a:t>exists(path) method returns True if the specified path exists </a:t>
            </a:r>
          </a:p>
        </p:txBody>
      </p:sp>
      <p:pic>
        <p:nvPicPr>
          <p:cNvPr id="3" name="Picture 2">
            <a:extLst>
              <a:ext uri="{FF2B5EF4-FFF2-40B4-BE49-F238E27FC236}">
                <a16:creationId xmlns:a16="http://schemas.microsoft.com/office/drawing/2014/main" id="{C5C5A97B-C8B2-7AD5-068D-0D3B05885EA8}"/>
              </a:ext>
            </a:extLst>
          </p:cNvPr>
          <p:cNvPicPr>
            <a:picLocks noChangeAspect="1"/>
          </p:cNvPicPr>
          <p:nvPr/>
        </p:nvPicPr>
        <p:blipFill>
          <a:blip r:embed="rId3"/>
          <a:stretch>
            <a:fillRect/>
          </a:stretch>
        </p:blipFill>
        <p:spPr>
          <a:xfrm>
            <a:off x="622269" y="1608338"/>
            <a:ext cx="4591050" cy="1066800"/>
          </a:xfrm>
          <a:prstGeom prst="rect">
            <a:avLst/>
          </a:prstGeom>
        </p:spPr>
      </p:pic>
      <p:sp>
        <p:nvSpPr>
          <p:cNvPr id="6" name="TextBox 5">
            <a:extLst>
              <a:ext uri="{FF2B5EF4-FFF2-40B4-BE49-F238E27FC236}">
                <a16:creationId xmlns:a16="http://schemas.microsoft.com/office/drawing/2014/main" id="{C2906D23-7508-D58D-970A-ADF4E08DD916}"/>
              </a:ext>
            </a:extLst>
          </p:cNvPr>
          <p:cNvSpPr txBox="1"/>
          <p:nvPr/>
        </p:nvSpPr>
        <p:spPr>
          <a:xfrm>
            <a:off x="5513034" y="2489692"/>
            <a:ext cx="6297966" cy="923330"/>
          </a:xfrm>
          <a:prstGeom prst="rect">
            <a:avLst/>
          </a:prstGeom>
          <a:noFill/>
        </p:spPr>
        <p:txBody>
          <a:bodyPr wrap="square" rtlCol="0">
            <a:spAutoFit/>
          </a:bodyPr>
          <a:lstStyle/>
          <a:p>
            <a:r>
              <a:rPr lang="en-US" dirty="0"/>
              <a:t>Insert r before the file address,  </a:t>
            </a:r>
            <a:r>
              <a:rPr lang="en-US" b="0" i="0" dirty="0">
                <a:solidFill>
                  <a:srgbClr val="202124"/>
                </a:solidFill>
                <a:effectLst/>
                <a:latin typeface="Google Sans"/>
              </a:rPr>
              <a:t>'r' is a useful way to define a string where you need the backslash to be an actual backslash and not part of an escape code</a:t>
            </a:r>
            <a:endParaRPr lang="en-US" dirty="0"/>
          </a:p>
        </p:txBody>
      </p:sp>
      <p:sp>
        <p:nvSpPr>
          <p:cNvPr id="10" name="TextBox 9">
            <a:extLst>
              <a:ext uri="{FF2B5EF4-FFF2-40B4-BE49-F238E27FC236}">
                <a16:creationId xmlns:a16="http://schemas.microsoft.com/office/drawing/2014/main" id="{0E1005C2-6036-F74C-408D-20355F91081E}"/>
              </a:ext>
            </a:extLst>
          </p:cNvPr>
          <p:cNvSpPr txBox="1"/>
          <p:nvPr/>
        </p:nvSpPr>
        <p:spPr>
          <a:xfrm>
            <a:off x="5888115" y="1791694"/>
            <a:ext cx="2874146" cy="369332"/>
          </a:xfrm>
          <a:prstGeom prst="rect">
            <a:avLst/>
          </a:prstGeom>
          <a:noFill/>
        </p:spPr>
        <p:txBody>
          <a:bodyPr wrap="square">
            <a:spAutoFit/>
          </a:bodyPr>
          <a:lstStyle/>
          <a:p>
            <a:r>
              <a:rPr lang="en-US" b="0" i="0" dirty="0">
                <a:solidFill>
                  <a:srgbClr val="202124"/>
                </a:solidFill>
                <a:effectLst/>
                <a:latin typeface="Google Sans"/>
              </a:rPr>
              <a:t>r Means '</a:t>
            </a:r>
            <a:r>
              <a:rPr lang="en-US" b="0" i="0" dirty="0">
                <a:solidFill>
                  <a:srgbClr val="040C28"/>
                </a:solidFill>
                <a:effectLst/>
                <a:latin typeface="Google Sans"/>
              </a:rPr>
              <a:t>Raw String'</a:t>
            </a:r>
            <a:endParaRPr lang="en-US" dirty="0"/>
          </a:p>
        </p:txBody>
      </p:sp>
      <p:sp>
        <p:nvSpPr>
          <p:cNvPr id="11" name="TextBox 10">
            <a:extLst>
              <a:ext uri="{FF2B5EF4-FFF2-40B4-BE49-F238E27FC236}">
                <a16:creationId xmlns:a16="http://schemas.microsoft.com/office/drawing/2014/main" id="{99F7F100-2DC1-8D77-AA34-0D3CCD1A1EED}"/>
              </a:ext>
            </a:extLst>
          </p:cNvPr>
          <p:cNvSpPr txBox="1"/>
          <p:nvPr/>
        </p:nvSpPr>
        <p:spPr>
          <a:xfrm>
            <a:off x="991340" y="363844"/>
            <a:ext cx="6094520" cy="584775"/>
          </a:xfrm>
          <a:prstGeom prst="rect">
            <a:avLst/>
          </a:prstGeom>
          <a:noFill/>
        </p:spPr>
        <p:txBody>
          <a:bodyPr wrap="square">
            <a:spAutoFit/>
          </a:bodyPr>
          <a:lstStyle/>
          <a:p>
            <a:pPr algn="l"/>
            <a:r>
              <a:rPr lang="en-US" sz="3200" b="0" i="0" dirty="0">
                <a:solidFill>
                  <a:srgbClr val="000000"/>
                </a:solidFill>
                <a:effectLst/>
                <a:latin typeface="Segoe UI" panose="020B0502040204020203" pitchFamily="34" charset="0"/>
              </a:rPr>
              <a:t>Python </a:t>
            </a:r>
            <a:r>
              <a:rPr lang="en-US" sz="3200" b="0" i="0" dirty="0" err="1">
                <a:solidFill>
                  <a:srgbClr val="000000"/>
                </a:solidFill>
                <a:effectLst/>
                <a:latin typeface="Segoe UI" panose="020B0502040204020203" pitchFamily="34" charset="0"/>
              </a:rPr>
              <a:t>os</a:t>
            </a:r>
            <a:r>
              <a:rPr lang="en-US" sz="3200" b="0" i="0" dirty="0">
                <a:solidFill>
                  <a:srgbClr val="000000"/>
                </a:solidFill>
                <a:effectLst/>
                <a:latin typeface="Segoe UI" panose="020B0502040204020203" pitchFamily="34" charset="0"/>
              </a:rPr>
              <a:t> Module</a:t>
            </a:r>
          </a:p>
        </p:txBody>
      </p:sp>
    </p:spTree>
    <p:extLst>
      <p:ext uri="{BB962C8B-B14F-4D97-AF65-F5344CB8AC3E}">
        <p14:creationId xmlns:p14="http://schemas.microsoft.com/office/powerpoint/2010/main" val="13855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A8A642-B3FA-42E7-46D5-F39A1E4A84E4}"/>
              </a:ext>
            </a:extLst>
          </p:cNvPr>
          <p:cNvSpPr>
            <a:spLocks noGrp="1"/>
          </p:cNvSpPr>
          <p:nvPr>
            <p:ph type="ftr" sz="quarter" idx="3"/>
          </p:nvPr>
        </p:nvSpPr>
        <p:spPr/>
        <p:txBody>
          <a:bodyPr/>
          <a:lstStyle/>
          <a:p>
            <a:r>
              <a:rPr lang="en-US"/>
              <a:t>Lecture 11</a:t>
            </a:r>
            <a:endParaRPr lang="en-US" dirty="0"/>
          </a:p>
        </p:txBody>
      </p:sp>
      <p:sp>
        <p:nvSpPr>
          <p:cNvPr id="5" name="Slide Number Placeholder 4">
            <a:extLst>
              <a:ext uri="{FF2B5EF4-FFF2-40B4-BE49-F238E27FC236}">
                <a16:creationId xmlns:a16="http://schemas.microsoft.com/office/drawing/2014/main" id="{56DA19A1-95C6-7B45-2F21-398BDE9593E9}"/>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6" name="Rectangle 1">
            <a:extLst>
              <a:ext uri="{FF2B5EF4-FFF2-40B4-BE49-F238E27FC236}">
                <a16:creationId xmlns:a16="http://schemas.microsoft.com/office/drawing/2014/main" id="{21EFFE0A-B5F2-2FAC-F9A7-F8CBB99174BD}"/>
              </a:ext>
            </a:extLst>
          </p:cNvPr>
          <p:cNvSpPr>
            <a:spLocks noGrp="1" noChangeArrowheads="1"/>
          </p:cNvSpPr>
          <p:nvPr>
            <p:ph idx="1"/>
          </p:nvPr>
        </p:nvSpPr>
        <p:spPr bwMode="auto">
          <a:xfrm>
            <a:off x="297482" y="1168934"/>
            <a:ext cx="8526922"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The key function for working with files in Python is the </a:t>
            </a:r>
            <a:r>
              <a:rPr kumimoji="0" lang="en-US" altLang="en-US" sz="2000" b="0" i="0" u="none" strike="noStrike" cap="none" normalizeH="0" baseline="0" dirty="0">
                <a:ln>
                  <a:noFill/>
                </a:ln>
                <a:solidFill>
                  <a:srgbClr val="DC143C"/>
                </a:solidFill>
                <a:effectLst/>
                <a:latin typeface="Calibri" panose="020F0502020204030204" pitchFamily="34" charset="0"/>
                <a:cs typeface="Calibri" panose="020F0502020204030204" pitchFamily="34" charset="0"/>
              </a:rPr>
              <a:t>open()</a:t>
            </a:r>
            <a:r>
              <a:rPr kumimoji="0" lang="en-US" altLang="en-US" sz="2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function.</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The </a:t>
            </a:r>
            <a:r>
              <a:rPr kumimoji="0" lang="en-US" altLang="en-US" sz="2000" b="0" i="0" u="none" strike="noStrike" cap="none" normalizeH="0" baseline="0" dirty="0">
                <a:ln>
                  <a:noFill/>
                </a:ln>
                <a:solidFill>
                  <a:srgbClr val="DC143C"/>
                </a:solidFill>
                <a:effectLst/>
                <a:latin typeface="Calibri" panose="020F0502020204030204" pitchFamily="34" charset="0"/>
                <a:cs typeface="Calibri" panose="020F0502020204030204" pitchFamily="34" charset="0"/>
              </a:rPr>
              <a:t>open()</a:t>
            </a:r>
            <a:r>
              <a:rPr kumimoji="0" lang="en-US" altLang="en-US" sz="2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function takes two parameters; </a:t>
            </a:r>
            <a:r>
              <a:rPr kumimoji="0" lang="en-US" altLang="en-US" sz="2000" b="0" i="1" u="none" strike="noStrike" cap="none" normalizeH="0" baseline="0" dirty="0">
                <a:ln>
                  <a:noFill/>
                </a:ln>
                <a:solidFill>
                  <a:srgbClr val="000000"/>
                </a:solidFill>
                <a:effectLst/>
                <a:latin typeface="Calibri" panose="020F0502020204030204" pitchFamily="34" charset="0"/>
                <a:cs typeface="Calibri" panose="020F0502020204030204" pitchFamily="34" charset="0"/>
              </a:rPr>
              <a:t>filename</a:t>
            </a:r>
            <a:r>
              <a:rPr kumimoji="0" lang="en-US" altLang="en-US" sz="2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and </a:t>
            </a:r>
            <a:r>
              <a:rPr kumimoji="0" lang="en-US" altLang="en-US" sz="2000" b="0" i="1" u="none" strike="noStrike" cap="none" normalizeH="0" baseline="0" dirty="0">
                <a:ln>
                  <a:noFill/>
                </a:ln>
                <a:solidFill>
                  <a:srgbClr val="000000"/>
                </a:solidFill>
                <a:effectLst/>
                <a:latin typeface="Calibri" panose="020F0502020204030204" pitchFamily="34" charset="0"/>
                <a:cs typeface="Calibri" panose="020F0502020204030204" pitchFamily="34" charset="0"/>
              </a:rPr>
              <a:t>mode</a:t>
            </a:r>
            <a:r>
              <a:rPr kumimoji="0" lang="en-US" altLang="en-US" sz="2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There are four different methods (modes) for opening a file:</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B2CB2CDB-75B1-1E02-1F24-F325479BCD49}"/>
              </a:ext>
            </a:extLst>
          </p:cNvPr>
          <p:cNvSpPr txBox="1"/>
          <p:nvPr/>
        </p:nvSpPr>
        <p:spPr>
          <a:xfrm>
            <a:off x="1167493" y="198917"/>
            <a:ext cx="6094708" cy="615553"/>
          </a:xfrm>
          <a:prstGeom prst="rect">
            <a:avLst/>
          </a:prstGeom>
          <a:noFill/>
        </p:spPr>
        <p:txBody>
          <a:bodyPr wrap="square">
            <a:spAutoFit/>
          </a:bodyPr>
          <a:lstStyle/>
          <a:p>
            <a:r>
              <a:rPr lang="en-US" sz="3400" b="1" i="0" dirty="0">
                <a:solidFill>
                  <a:srgbClr val="0F0F0F"/>
                </a:solidFill>
                <a:effectLst/>
                <a:latin typeface="Calibri" panose="020F0502020204030204" pitchFamily="34" charset="0"/>
                <a:cs typeface="Calibri" panose="020F0502020204030204" pitchFamily="34" charset="0"/>
              </a:rPr>
              <a:t>Files Handling</a:t>
            </a:r>
            <a:endParaRPr lang="en-US" sz="3400" b="1" i="0" dirty="0">
              <a:solidFill>
                <a:srgbClr val="000000"/>
              </a:solidFill>
              <a:effectLst/>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BEA58BB1-3EFF-F1D9-D53B-A9DD5DB15862}"/>
              </a:ext>
            </a:extLst>
          </p:cNvPr>
          <p:cNvPicPr>
            <a:picLocks noChangeAspect="1"/>
          </p:cNvPicPr>
          <p:nvPr/>
        </p:nvPicPr>
        <p:blipFill>
          <a:blip r:embed="rId2"/>
          <a:stretch>
            <a:fillRect/>
          </a:stretch>
        </p:blipFill>
        <p:spPr>
          <a:xfrm>
            <a:off x="217966" y="2577904"/>
            <a:ext cx="7867650" cy="2095500"/>
          </a:xfrm>
          <a:prstGeom prst="rect">
            <a:avLst/>
          </a:prstGeom>
        </p:spPr>
      </p:pic>
      <p:sp>
        <p:nvSpPr>
          <p:cNvPr id="14" name="TextBox 13">
            <a:extLst>
              <a:ext uri="{FF2B5EF4-FFF2-40B4-BE49-F238E27FC236}">
                <a16:creationId xmlns:a16="http://schemas.microsoft.com/office/drawing/2014/main" id="{B7D4616C-4D34-1EDF-D4E2-E8D79321A770}"/>
              </a:ext>
            </a:extLst>
          </p:cNvPr>
          <p:cNvSpPr txBox="1"/>
          <p:nvPr/>
        </p:nvSpPr>
        <p:spPr>
          <a:xfrm>
            <a:off x="217966" y="4960879"/>
            <a:ext cx="7855918" cy="369332"/>
          </a:xfrm>
          <a:prstGeom prst="rect">
            <a:avLst/>
          </a:prstGeom>
          <a:noFill/>
        </p:spPr>
        <p:txBody>
          <a:bodyPr wrap="square">
            <a:spAutoFit/>
          </a:bodyPr>
          <a:lstStyle/>
          <a:p>
            <a:r>
              <a:rPr lang="en-US" b="0" i="0" dirty="0">
                <a:solidFill>
                  <a:srgbClr val="000000"/>
                </a:solidFill>
                <a:effectLst/>
                <a:latin typeface="Calibri" panose="020F0502020204030204" pitchFamily="34" charset="0"/>
                <a:cs typeface="Calibri" panose="020F0502020204030204" pitchFamily="34" charset="0"/>
              </a:rPr>
              <a:t>In addition, you can specify if the file should be handled as binary or text mode</a:t>
            </a:r>
            <a:endParaRPr lang="en-US" dirty="0">
              <a:latin typeface="Calibri" panose="020F0502020204030204" pitchFamily="34" charset="0"/>
              <a:cs typeface="Calibri" panose="020F0502020204030204" pitchFamily="34" charset="0"/>
            </a:endParaRPr>
          </a:p>
        </p:txBody>
      </p:sp>
      <p:pic>
        <p:nvPicPr>
          <p:cNvPr id="16" name="Picture 15">
            <a:extLst>
              <a:ext uri="{FF2B5EF4-FFF2-40B4-BE49-F238E27FC236}">
                <a16:creationId xmlns:a16="http://schemas.microsoft.com/office/drawing/2014/main" id="{34D5699A-0C54-AB37-1000-728DE714A33E}"/>
              </a:ext>
            </a:extLst>
          </p:cNvPr>
          <p:cNvPicPr>
            <a:picLocks noChangeAspect="1"/>
          </p:cNvPicPr>
          <p:nvPr/>
        </p:nvPicPr>
        <p:blipFill>
          <a:blip r:embed="rId3"/>
          <a:stretch>
            <a:fillRect/>
          </a:stretch>
        </p:blipFill>
        <p:spPr>
          <a:xfrm>
            <a:off x="217966" y="5510212"/>
            <a:ext cx="4943475" cy="1028700"/>
          </a:xfrm>
          <a:prstGeom prst="rect">
            <a:avLst/>
          </a:prstGeom>
        </p:spPr>
      </p:pic>
    </p:spTree>
    <p:extLst>
      <p:ext uri="{BB962C8B-B14F-4D97-AF65-F5344CB8AC3E}">
        <p14:creationId xmlns:p14="http://schemas.microsoft.com/office/powerpoint/2010/main" val="4220085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CB567429-064D-8A7D-E9EC-E8AA164C455B}"/>
              </a:ext>
            </a:extLst>
          </p:cNvPr>
          <p:cNvPicPr>
            <a:picLocks noGrp="1" noChangeAspect="1"/>
          </p:cNvPicPr>
          <p:nvPr>
            <p:ph idx="1"/>
          </p:nvPr>
        </p:nvPicPr>
        <p:blipFill>
          <a:blip r:embed="rId2"/>
          <a:stretch>
            <a:fillRect/>
          </a:stretch>
        </p:blipFill>
        <p:spPr>
          <a:xfrm>
            <a:off x="574551" y="1206485"/>
            <a:ext cx="2867025" cy="628650"/>
          </a:xfrm>
        </p:spPr>
      </p:pic>
      <p:sp>
        <p:nvSpPr>
          <p:cNvPr id="4" name="Footer Placeholder 3">
            <a:extLst>
              <a:ext uri="{FF2B5EF4-FFF2-40B4-BE49-F238E27FC236}">
                <a16:creationId xmlns:a16="http://schemas.microsoft.com/office/drawing/2014/main" id="{ACCCD3AC-F56D-C7F6-11B5-633992010DF5}"/>
              </a:ext>
            </a:extLst>
          </p:cNvPr>
          <p:cNvSpPr>
            <a:spLocks noGrp="1"/>
          </p:cNvSpPr>
          <p:nvPr>
            <p:ph type="ftr" sz="quarter" idx="3"/>
          </p:nvPr>
        </p:nvSpPr>
        <p:spPr/>
        <p:txBody>
          <a:bodyPr/>
          <a:lstStyle/>
          <a:p>
            <a:r>
              <a:rPr lang="en-US"/>
              <a:t>Lecture 11</a:t>
            </a:r>
            <a:endParaRPr lang="en-US" dirty="0"/>
          </a:p>
        </p:txBody>
      </p:sp>
      <p:sp>
        <p:nvSpPr>
          <p:cNvPr id="5" name="Slide Number Placeholder 4">
            <a:extLst>
              <a:ext uri="{FF2B5EF4-FFF2-40B4-BE49-F238E27FC236}">
                <a16:creationId xmlns:a16="http://schemas.microsoft.com/office/drawing/2014/main" id="{0B146183-F62C-095F-1739-E4051E34D831}"/>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6" name="TextBox 5">
            <a:extLst>
              <a:ext uri="{FF2B5EF4-FFF2-40B4-BE49-F238E27FC236}">
                <a16:creationId xmlns:a16="http://schemas.microsoft.com/office/drawing/2014/main" id="{E4802907-D995-AD64-B895-600A9A5158F2}"/>
              </a:ext>
            </a:extLst>
          </p:cNvPr>
          <p:cNvSpPr txBox="1"/>
          <p:nvPr/>
        </p:nvSpPr>
        <p:spPr>
          <a:xfrm>
            <a:off x="1167493" y="198917"/>
            <a:ext cx="6094708" cy="615553"/>
          </a:xfrm>
          <a:prstGeom prst="rect">
            <a:avLst/>
          </a:prstGeom>
          <a:noFill/>
        </p:spPr>
        <p:txBody>
          <a:bodyPr wrap="square">
            <a:spAutoFit/>
          </a:bodyPr>
          <a:lstStyle/>
          <a:p>
            <a:r>
              <a:rPr lang="en-US" sz="3400" b="1" i="0" dirty="0">
                <a:solidFill>
                  <a:srgbClr val="0F0F0F"/>
                </a:solidFill>
                <a:effectLst/>
                <a:latin typeface="Calibri" panose="020F0502020204030204" pitchFamily="34" charset="0"/>
                <a:cs typeface="Calibri" panose="020F0502020204030204" pitchFamily="34" charset="0"/>
              </a:rPr>
              <a:t>Files Handling</a:t>
            </a:r>
            <a:endParaRPr lang="en-US" sz="3400" b="1" i="0" dirty="0">
              <a:solidFill>
                <a:srgbClr val="000000"/>
              </a:solidFill>
              <a:effectLst/>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CCC14606-72BA-D729-7E03-67F516E16D8B}"/>
              </a:ext>
            </a:extLst>
          </p:cNvPr>
          <p:cNvPicPr>
            <a:picLocks noChangeAspect="1"/>
          </p:cNvPicPr>
          <p:nvPr/>
        </p:nvPicPr>
        <p:blipFill>
          <a:blip r:embed="rId3"/>
          <a:stretch>
            <a:fillRect/>
          </a:stretch>
        </p:blipFill>
        <p:spPr>
          <a:xfrm>
            <a:off x="6958752" y="1196960"/>
            <a:ext cx="3457575" cy="638175"/>
          </a:xfrm>
          <a:prstGeom prst="rect">
            <a:avLst/>
          </a:prstGeom>
        </p:spPr>
      </p:pic>
      <p:sp>
        <p:nvSpPr>
          <p:cNvPr id="11" name="TextBox 10">
            <a:extLst>
              <a:ext uri="{FF2B5EF4-FFF2-40B4-BE49-F238E27FC236}">
                <a16:creationId xmlns:a16="http://schemas.microsoft.com/office/drawing/2014/main" id="{E8D22609-F472-B9BC-FC74-AF4F807CF2EE}"/>
              </a:ext>
            </a:extLst>
          </p:cNvPr>
          <p:cNvSpPr txBox="1"/>
          <p:nvPr/>
        </p:nvSpPr>
        <p:spPr>
          <a:xfrm>
            <a:off x="3616170" y="1331381"/>
            <a:ext cx="3342582" cy="369332"/>
          </a:xfrm>
          <a:prstGeom prst="rect">
            <a:avLst/>
          </a:prstGeom>
          <a:noFill/>
        </p:spPr>
        <p:txBody>
          <a:bodyPr wrap="none" rtlCol="0">
            <a:spAutoFit/>
          </a:bodyPr>
          <a:lstStyle/>
          <a:p>
            <a:r>
              <a:rPr lang="en-US" b="1" i="0" dirty="0">
                <a:solidFill>
                  <a:srgbClr val="FF0000"/>
                </a:solidFill>
                <a:effectLst/>
                <a:latin typeface="Verdana" panose="020B0604030504040204" pitchFamily="34" charset="0"/>
              </a:rPr>
              <a:t>This code is the same as</a:t>
            </a:r>
            <a:endParaRPr lang="en-US" b="1" dirty="0">
              <a:solidFill>
                <a:srgbClr val="FF0000"/>
              </a:solidFill>
            </a:endParaRPr>
          </a:p>
        </p:txBody>
      </p:sp>
      <p:sp>
        <p:nvSpPr>
          <p:cNvPr id="12" name="Rectangle 1">
            <a:extLst>
              <a:ext uri="{FF2B5EF4-FFF2-40B4-BE49-F238E27FC236}">
                <a16:creationId xmlns:a16="http://schemas.microsoft.com/office/drawing/2014/main" id="{8E429EF5-5451-497D-C45E-15A7CC9130E5}"/>
              </a:ext>
            </a:extLst>
          </p:cNvPr>
          <p:cNvSpPr>
            <a:spLocks noChangeArrowheads="1"/>
          </p:cNvSpPr>
          <p:nvPr/>
        </p:nvSpPr>
        <p:spPr bwMode="auto">
          <a:xfrm>
            <a:off x="207885" y="2874293"/>
            <a:ext cx="10081334"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To open the file, use the built-in </a:t>
            </a:r>
            <a:r>
              <a:rPr kumimoji="0" lang="en-US" altLang="en-US" b="0" i="0" u="none" strike="noStrike" cap="none" normalizeH="0" baseline="0" dirty="0">
                <a:ln>
                  <a:noFill/>
                </a:ln>
                <a:solidFill>
                  <a:srgbClr val="DC143C"/>
                </a:solidFill>
                <a:effectLst/>
                <a:latin typeface="Calibri" panose="020F0502020204030204" pitchFamily="34" charset="0"/>
                <a:cs typeface="Calibri" panose="020F0502020204030204" pitchFamily="34" charset="0"/>
              </a:rPr>
              <a:t>open()</a:t>
            </a:r>
            <a:r>
              <a:rPr kumimoji="0" lang="en-US" altLang="en-US"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function.</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The </a:t>
            </a:r>
            <a:r>
              <a:rPr kumimoji="0" lang="en-US" altLang="en-US" b="0" i="0" u="none" strike="noStrike" cap="none" normalizeH="0" baseline="0" dirty="0">
                <a:ln>
                  <a:noFill/>
                </a:ln>
                <a:solidFill>
                  <a:srgbClr val="DC143C"/>
                </a:solidFill>
                <a:effectLst/>
                <a:latin typeface="Calibri" panose="020F0502020204030204" pitchFamily="34" charset="0"/>
                <a:cs typeface="Calibri" panose="020F0502020204030204" pitchFamily="34" charset="0"/>
              </a:rPr>
              <a:t>open()</a:t>
            </a:r>
            <a:r>
              <a:rPr kumimoji="0" lang="en-US" altLang="en-US"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function returns a file object, which has a </a:t>
            </a:r>
            <a:r>
              <a:rPr kumimoji="0" lang="en-US" altLang="en-US" b="0" i="0" u="none" strike="noStrike" cap="none" normalizeH="0" baseline="0" dirty="0">
                <a:ln>
                  <a:noFill/>
                </a:ln>
                <a:solidFill>
                  <a:srgbClr val="DC143C"/>
                </a:solidFill>
                <a:effectLst/>
                <a:latin typeface="Calibri" panose="020F0502020204030204" pitchFamily="34" charset="0"/>
                <a:cs typeface="Calibri" panose="020F0502020204030204" pitchFamily="34" charset="0"/>
              </a:rPr>
              <a:t>read()</a:t>
            </a:r>
            <a:r>
              <a:rPr kumimoji="0" lang="en-US" altLang="en-US"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method for reading the content of the file:</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13" name="Rectangle 2">
            <a:extLst>
              <a:ext uri="{FF2B5EF4-FFF2-40B4-BE49-F238E27FC236}">
                <a16:creationId xmlns:a16="http://schemas.microsoft.com/office/drawing/2014/main" id="{64669291-CA19-EE51-8D72-2C97254F2483}"/>
              </a:ext>
            </a:extLst>
          </p:cNvPr>
          <p:cNvSpPr>
            <a:spLocks noChangeArrowheads="1"/>
          </p:cNvSpPr>
          <p:nvPr/>
        </p:nvSpPr>
        <p:spPr bwMode="auto">
          <a:xfrm>
            <a:off x="207885" y="2217624"/>
            <a:ext cx="92370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Because </a:t>
            </a:r>
            <a:r>
              <a:rPr kumimoji="0" lang="en-US" altLang="en-US" b="0" i="0" u="none" strike="noStrike" cap="none" normalizeH="0" baseline="0" dirty="0">
                <a:ln>
                  <a:noFill/>
                </a:ln>
                <a:solidFill>
                  <a:srgbClr val="DC143C"/>
                </a:solidFill>
                <a:effectLst/>
                <a:latin typeface="Calibri" panose="020F0502020204030204" pitchFamily="34" charset="0"/>
                <a:cs typeface="Calibri" panose="020F0502020204030204" pitchFamily="34" charset="0"/>
              </a:rPr>
              <a:t>"r"</a:t>
            </a:r>
            <a:r>
              <a:rPr kumimoji="0" lang="en-US" altLang="en-US"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for read, and </a:t>
            </a:r>
            <a:r>
              <a:rPr kumimoji="0" lang="en-US" altLang="en-US" b="0" i="0" u="none" strike="noStrike" cap="none" normalizeH="0" baseline="0" dirty="0">
                <a:ln>
                  <a:noFill/>
                </a:ln>
                <a:solidFill>
                  <a:srgbClr val="DC143C"/>
                </a:solidFill>
                <a:effectLst/>
                <a:latin typeface="Calibri" panose="020F0502020204030204" pitchFamily="34" charset="0"/>
                <a:cs typeface="Calibri" panose="020F0502020204030204" pitchFamily="34" charset="0"/>
              </a:rPr>
              <a:t>"t"</a:t>
            </a:r>
            <a:r>
              <a:rPr kumimoji="0" lang="en-US" altLang="en-US"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for text are the default values, you do not need to specify them.</a:t>
            </a: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p:txBody>
      </p:sp>
      <p:pic>
        <p:nvPicPr>
          <p:cNvPr id="15" name="Picture 14">
            <a:extLst>
              <a:ext uri="{FF2B5EF4-FFF2-40B4-BE49-F238E27FC236}">
                <a16:creationId xmlns:a16="http://schemas.microsoft.com/office/drawing/2014/main" id="{48488710-7859-BE10-B988-FCD1FB70204A}"/>
              </a:ext>
            </a:extLst>
          </p:cNvPr>
          <p:cNvPicPr>
            <a:picLocks noChangeAspect="1"/>
          </p:cNvPicPr>
          <p:nvPr/>
        </p:nvPicPr>
        <p:blipFill>
          <a:blip r:embed="rId4"/>
          <a:stretch>
            <a:fillRect/>
          </a:stretch>
        </p:blipFill>
        <p:spPr>
          <a:xfrm>
            <a:off x="207885" y="4045432"/>
            <a:ext cx="3571875" cy="1028700"/>
          </a:xfrm>
          <a:prstGeom prst="rect">
            <a:avLst/>
          </a:prstGeom>
        </p:spPr>
      </p:pic>
      <p:sp>
        <p:nvSpPr>
          <p:cNvPr id="16" name="TextBox 15">
            <a:extLst>
              <a:ext uri="{FF2B5EF4-FFF2-40B4-BE49-F238E27FC236}">
                <a16:creationId xmlns:a16="http://schemas.microsoft.com/office/drawing/2014/main" id="{BBD47ABF-29C6-2603-9FFF-02B46D878490}"/>
              </a:ext>
            </a:extLst>
          </p:cNvPr>
          <p:cNvSpPr txBox="1"/>
          <p:nvPr/>
        </p:nvSpPr>
        <p:spPr>
          <a:xfrm>
            <a:off x="4503007" y="4375116"/>
            <a:ext cx="3758314" cy="369332"/>
          </a:xfrm>
          <a:prstGeom prst="rect">
            <a:avLst/>
          </a:prstGeom>
          <a:noFill/>
        </p:spPr>
        <p:txBody>
          <a:bodyPr wrap="square" rtlCol="0">
            <a:spAutoFit/>
          </a:bodyPr>
          <a:lstStyle/>
          <a:p>
            <a:r>
              <a:rPr lang="en-US" dirty="0">
                <a:solidFill>
                  <a:schemeClr val="accent1"/>
                </a:solidFill>
              </a:rPr>
              <a:t>Its default read all file contents</a:t>
            </a:r>
          </a:p>
        </p:txBody>
      </p:sp>
      <p:cxnSp>
        <p:nvCxnSpPr>
          <p:cNvPr id="18" name="Straight Arrow Connector 17">
            <a:extLst>
              <a:ext uri="{FF2B5EF4-FFF2-40B4-BE49-F238E27FC236}">
                <a16:creationId xmlns:a16="http://schemas.microsoft.com/office/drawing/2014/main" id="{342D82BF-2332-73D0-C9D3-47AA45531678}"/>
              </a:ext>
            </a:extLst>
          </p:cNvPr>
          <p:cNvCxnSpPr/>
          <p:nvPr/>
        </p:nvCxnSpPr>
        <p:spPr>
          <a:xfrm>
            <a:off x="1580225" y="4559782"/>
            <a:ext cx="284085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0" name="Picture 19">
            <a:extLst>
              <a:ext uri="{FF2B5EF4-FFF2-40B4-BE49-F238E27FC236}">
                <a16:creationId xmlns:a16="http://schemas.microsoft.com/office/drawing/2014/main" id="{BE321971-3AEA-2E2C-B669-7BC8504ED12F}"/>
              </a:ext>
            </a:extLst>
          </p:cNvPr>
          <p:cNvPicPr>
            <a:picLocks noChangeAspect="1"/>
          </p:cNvPicPr>
          <p:nvPr/>
        </p:nvPicPr>
        <p:blipFill>
          <a:blip r:embed="rId5"/>
          <a:stretch>
            <a:fillRect/>
          </a:stretch>
        </p:blipFill>
        <p:spPr>
          <a:xfrm>
            <a:off x="257549" y="5458065"/>
            <a:ext cx="3562350" cy="1028700"/>
          </a:xfrm>
          <a:prstGeom prst="rect">
            <a:avLst/>
          </a:prstGeom>
        </p:spPr>
      </p:pic>
      <p:sp>
        <p:nvSpPr>
          <p:cNvPr id="21" name="TextBox 20">
            <a:extLst>
              <a:ext uri="{FF2B5EF4-FFF2-40B4-BE49-F238E27FC236}">
                <a16:creationId xmlns:a16="http://schemas.microsoft.com/office/drawing/2014/main" id="{C25EC078-D214-C0AF-1BFE-AC0510BA651F}"/>
              </a:ext>
            </a:extLst>
          </p:cNvPr>
          <p:cNvSpPr txBox="1"/>
          <p:nvPr/>
        </p:nvSpPr>
        <p:spPr>
          <a:xfrm>
            <a:off x="3819899" y="5680069"/>
            <a:ext cx="4222721" cy="369332"/>
          </a:xfrm>
          <a:prstGeom prst="rect">
            <a:avLst/>
          </a:prstGeom>
          <a:noFill/>
        </p:spPr>
        <p:txBody>
          <a:bodyPr wrap="square" rtlCol="0">
            <a:spAutoFit/>
          </a:bodyPr>
          <a:lstStyle/>
          <a:p>
            <a:r>
              <a:rPr lang="en-US" dirty="0">
                <a:solidFill>
                  <a:schemeClr val="accent1"/>
                </a:solidFill>
              </a:rPr>
              <a:t>Read 4 characters from the file contents</a:t>
            </a:r>
          </a:p>
        </p:txBody>
      </p:sp>
    </p:spTree>
    <p:extLst>
      <p:ext uri="{BB962C8B-B14F-4D97-AF65-F5344CB8AC3E}">
        <p14:creationId xmlns:p14="http://schemas.microsoft.com/office/powerpoint/2010/main" val="1397272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D1BCC71-2968-B673-E44C-6FB171CDC356}"/>
              </a:ext>
            </a:extLst>
          </p:cNvPr>
          <p:cNvPicPr>
            <a:picLocks noGrp="1" noChangeAspect="1"/>
          </p:cNvPicPr>
          <p:nvPr>
            <p:ph idx="1"/>
          </p:nvPr>
        </p:nvPicPr>
        <p:blipFill>
          <a:blip r:embed="rId2"/>
          <a:stretch>
            <a:fillRect/>
          </a:stretch>
        </p:blipFill>
        <p:spPr>
          <a:xfrm>
            <a:off x="750755" y="2256561"/>
            <a:ext cx="2800350" cy="2019300"/>
          </a:xfrm>
        </p:spPr>
      </p:pic>
      <p:sp>
        <p:nvSpPr>
          <p:cNvPr id="4" name="Footer Placeholder 3">
            <a:extLst>
              <a:ext uri="{FF2B5EF4-FFF2-40B4-BE49-F238E27FC236}">
                <a16:creationId xmlns:a16="http://schemas.microsoft.com/office/drawing/2014/main" id="{12A4797A-7EC3-8546-9A18-689F6A84F329}"/>
              </a:ext>
            </a:extLst>
          </p:cNvPr>
          <p:cNvSpPr>
            <a:spLocks noGrp="1"/>
          </p:cNvSpPr>
          <p:nvPr>
            <p:ph type="ftr" sz="quarter" idx="3"/>
          </p:nvPr>
        </p:nvSpPr>
        <p:spPr/>
        <p:txBody>
          <a:bodyPr/>
          <a:lstStyle/>
          <a:p>
            <a:r>
              <a:rPr lang="en-US"/>
              <a:t>Lecture 11</a:t>
            </a:r>
            <a:endParaRPr lang="en-US" dirty="0"/>
          </a:p>
        </p:txBody>
      </p:sp>
      <p:sp>
        <p:nvSpPr>
          <p:cNvPr id="5" name="Slide Number Placeholder 4">
            <a:extLst>
              <a:ext uri="{FF2B5EF4-FFF2-40B4-BE49-F238E27FC236}">
                <a16:creationId xmlns:a16="http://schemas.microsoft.com/office/drawing/2014/main" id="{F525E447-A078-DAD0-4EC5-87C2E2E5F7F3}"/>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8" name="Rectangle 1">
            <a:extLst>
              <a:ext uri="{FF2B5EF4-FFF2-40B4-BE49-F238E27FC236}">
                <a16:creationId xmlns:a16="http://schemas.microsoft.com/office/drawing/2014/main" id="{83175DAD-7F43-CD42-D3A2-90C4F8F6921E}"/>
              </a:ext>
            </a:extLst>
          </p:cNvPr>
          <p:cNvSpPr>
            <a:spLocks noChangeArrowheads="1"/>
          </p:cNvSpPr>
          <p:nvPr/>
        </p:nvSpPr>
        <p:spPr bwMode="auto">
          <a:xfrm>
            <a:off x="816745" y="1179710"/>
            <a:ext cx="952574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You can return one line by using the </a:t>
            </a:r>
            <a:r>
              <a:rPr kumimoji="0" lang="en-US" altLang="en-US" sz="2000" b="0" i="0" u="none" strike="noStrike" cap="none" normalizeH="0" baseline="0" dirty="0" err="1">
                <a:ln>
                  <a:noFill/>
                </a:ln>
                <a:solidFill>
                  <a:srgbClr val="DC143C"/>
                </a:solidFill>
                <a:effectLst/>
                <a:latin typeface="Calibri" panose="020F0502020204030204" pitchFamily="34" charset="0"/>
                <a:cs typeface="Calibri" panose="020F0502020204030204" pitchFamily="34" charset="0"/>
              </a:rPr>
              <a:t>readline</a:t>
            </a:r>
            <a:r>
              <a:rPr kumimoji="0" lang="en-US" altLang="en-US" sz="2000" b="0" i="0" u="none" strike="noStrike" cap="none" normalizeH="0" baseline="0" dirty="0">
                <a:ln>
                  <a:noFill/>
                </a:ln>
                <a:solidFill>
                  <a:srgbClr val="DC143C"/>
                </a:solidFill>
                <a:effectLst/>
                <a:latin typeface="Calibri" panose="020F0502020204030204" pitchFamily="34" charset="0"/>
                <a:cs typeface="Calibri" panose="020F0502020204030204" pitchFamily="34" charset="0"/>
              </a:rPr>
              <a:t>()</a:t>
            </a:r>
            <a:r>
              <a:rPr kumimoji="0" lang="en-US" altLang="en-US" sz="2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method</a:t>
            </a:r>
          </a:p>
          <a:p>
            <a:pPr marL="342900" indent="-342900">
              <a:buFont typeface="Arial" panose="020B0604020202020204" pitchFamily="34" charset="0"/>
              <a:buChar char="•"/>
            </a:pPr>
            <a:r>
              <a:rPr kumimoji="0" lang="en-US" altLang="en-US" sz="2000" b="0" i="0" u="none" strike="noStrike" cap="none" normalizeH="0" baseline="0" dirty="0" err="1">
                <a:ln>
                  <a:noFill/>
                </a:ln>
                <a:solidFill>
                  <a:srgbClr val="DC143C"/>
                </a:solidFill>
                <a:effectLst/>
                <a:latin typeface="Calibri" panose="020F0502020204030204" pitchFamily="34" charset="0"/>
                <a:cs typeface="Calibri" panose="020F0502020204030204" pitchFamily="34" charset="0"/>
              </a:rPr>
              <a:t>readline</a:t>
            </a:r>
            <a:r>
              <a:rPr kumimoji="0" lang="en-US" altLang="en-US" sz="2000" b="0" i="0" u="none" strike="noStrike" cap="none" normalizeH="0" baseline="0" dirty="0">
                <a:ln>
                  <a:noFill/>
                </a:ln>
                <a:solidFill>
                  <a:srgbClr val="DC143C"/>
                </a:solidFill>
                <a:effectLst/>
                <a:latin typeface="Calibri" panose="020F0502020204030204" pitchFamily="34" charset="0"/>
                <a:cs typeface="Calibri" panose="020F0502020204030204" pitchFamily="34" charset="0"/>
              </a:rPr>
              <a:t>()</a:t>
            </a:r>
            <a:r>
              <a:rPr kumimoji="0" lang="en-US" altLang="en-US" sz="2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two times, you can read the two first lines</a:t>
            </a:r>
            <a:r>
              <a:rPr lang="en-US" altLang="en-US" sz="2000" dirty="0">
                <a:latin typeface="Calibri" panose="020F0502020204030204" pitchFamily="34" charset="0"/>
                <a:cs typeface="Calibri" panose="020F0502020204030204" pitchFamily="34" charset="0"/>
              </a:rPr>
              <a:t>, and so on</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p:txBody>
      </p:sp>
      <p:sp>
        <p:nvSpPr>
          <p:cNvPr id="10" name="TextBox 9">
            <a:extLst>
              <a:ext uri="{FF2B5EF4-FFF2-40B4-BE49-F238E27FC236}">
                <a16:creationId xmlns:a16="http://schemas.microsoft.com/office/drawing/2014/main" id="{0A87A734-9CCA-8C87-170F-76E483DCFADB}"/>
              </a:ext>
            </a:extLst>
          </p:cNvPr>
          <p:cNvSpPr txBox="1"/>
          <p:nvPr/>
        </p:nvSpPr>
        <p:spPr>
          <a:xfrm>
            <a:off x="1167493" y="198917"/>
            <a:ext cx="6094708" cy="615553"/>
          </a:xfrm>
          <a:prstGeom prst="rect">
            <a:avLst/>
          </a:prstGeom>
          <a:noFill/>
        </p:spPr>
        <p:txBody>
          <a:bodyPr wrap="square">
            <a:spAutoFit/>
          </a:bodyPr>
          <a:lstStyle/>
          <a:p>
            <a:r>
              <a:rPr lang="en-US" sz="3400" b="1" i="0" dirty="0">
                <a:solidFill>
                  <a:srgbClr val="0F0F0F"/>
                </a:solidFill>
                <a:effectLst/>
                <a:latin typeface="Calibri" panose="020F0502020204030204" pitchFamily="34" charset="0"/>
                <a:cs typeface="Calibri" panose="020F0502020204030204" pitchFamily="34" charset="0"/>
              </a:rPr>
              <a:t>Files Handling</a:t>
            </a:r>
            <a:endParaRPr lang="en-US" sz="3400" b="1" i="0" dirty="0">
              <a:solidFill>
                <a:srgbClr val="000000"/>
              </a:solidFill>
              <a:effectLst/>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E3A06BE3-BFE1-E132-1504-0EA7B16883AE}"/>
              </a:ext>
            </a:extLst>
          </p:cNvPr>
          <p:cNvPicPr>
            <a:picLocks noChangeAspect="1"/>
          </p:cNvPicPr>
          <p:nvPr/>
        </p:nvPicPr>
        <p:blipFill>
          <a:blip r:embed="rId3"/>
          <a:stretch>
            <a:fillRect/>
          </a:stretch>
        </p:blipFill>
        <p:spPr>
          <a:xfrm>
            <a:off x="540059" y="4662628"/>
            <a:ext cx="5181600" cy="1533525"/>
          </a:xfrm>
          <a:prstGeom prst="rect">
            <a:avLst/>
          </a:prstGeom>
        </p:spPr>
      </p:pic>
      <p:sp>
        <p:nvSpPr>
          <p:cNvPr id="15" name="TextBox 14">
            <a:extLst>
              <a:ext uri="{FF2B5EF4-FFF2-40B4-BE49-F238E27FC236}">
                <a16:creationId xmlns:a16="http://schemas.microsoft.com/office/drawing/2014/main" id="{8448ECA7-E046-67B6-D5E4-15DFC2BF65AF}"/>
              </a:ext>
            </a:extLst>
          </p:cNvPr>
          <p:cNvSpPr txBox="1"/>
          <p:nvPr/>
        </p:nvSpPr>
        <p:spPr>
          <a:xfrm>
            <a:off x="410592" y="4171294"/>
            <a:ext cx="6094520" cy="369332"/>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err="1">
                <a:ln>
                  <a:noFill/>
                </a:ln>
                <a:solidFill>
                  <a:srgbClr val="DC143C"/>
                </a:solidFill>
                <a:effectLst/>
                <a:latin typeface="Calibri" panose="020F0502020204030204" pitchFamily="34" charset="0"/>
                <a:cs typeface="Calibri" panose="020F0502020204030204" pitchFamily="34" charset="0"/>
              </a:rPr>
              <a:t>readlines</a:t>
            </a:r>
            <a:r>
              <a:rPr kumimoji="0" lang="en-US" altLang="en-US" sz="1800" b="0" i="0" u="none" strike="noStrike" cap="none" normalizeH="0" baseline="0" dirty="0">
                <a:ln>
                  <a:noFill/>
                </a:ln>
                <a:solidFill>
                  <a:srgbClr val="DC143C"/>
                </a:solidFill>
                <a:effectLst/>
                <a:latin typeface="Calibri" panose="020F0502020204030204" pitchFamily="34" charset="0"/>
                <a:cs typeface="Calibri" panose="020F0502020204030204" pitchFamily="34" charset="0"/>
              </a:rPr>
              <a:t>()</a:t>
            </a:r>
            <a:r>
              <a:rPr kumimoji="0" lang="en-US" altLang="en-US" sz="18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method return all lines in a list</a:t>
            </a:r>
          </a:p>
        </p:txBody>
      </p:sp>
      <p:pic>
        <p:nvPicPr>
          <p:cNvPr id="17" name="Picture 16">
            <a:extLst>
              <a:ext uri="{FF2B5EF4-FFF2-40B4-BE49-F238E27FC236}">
                <a16:creationId xmlns:a16="http://schemas.microsoft.com/office/drawing/2014/main" id="{705BC00F-90C5-15CE-27BF-8162E53A81FE}"/>
              </a:ext>
            </a:extLst>
          </p:cNvPr>
          <p:cNvPicPr>
            <a:picLocks noChangeAspect="1"/>
          </p:cNvPicPr>
          <p:nvPr/>
        </p:nvPicPr>
        <p:blipFill>
          <a:blip r:embed="rId4"/>
          <a:stretch>
            <a:fillRect/>
          </a:stretch>
        </p:blipFill>
        <p:spPr>
          <a:xfrm>
            <a:off x="7262201" y="4662628"/>
            <a:ext cx="3181350" cy="838200"/>
          </a:xfrm>
          <a:prstGeom prst="rect">
            <a:avLst/>
          </a:prstGeom>
        </p:spPr>
      </p:pic>
    </p:spTree>
    <p:extLst>
      <p:ext uri="{BB962C8B-B14F-4D97-AF65-F5344CB8AC3E}">
        <p14:creationId xmlns:p14="http://schemas.microsoft.com/office/powerpoint/2010/main" val="3700041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0182DE5-BF15-8FAB-B6BF-A80B48C1D566}"/>
              </a:ext>
            </a:extLst>
          </p:cNvPr>
          <p:cNvPicPr>
            <a:picLocks noGrp="1" noChangeAspect="1"/>
          </p:cNvPicPr>
          <p:nvPr>
            <p:ph idx="1"/>
          </p:nvPr>
        </p:nvPicPr>
        <p:blipFill>
          <a:blip r:embed="rId2"/>
          <a:stretch>
            <a:fillRect/>
          </a:stretch>
        </p:blipFill>
        <p:spPr>
          <a:xfrm>
            <a:off x="676275" y="1367947"/>
            <a:ext cx="3362325" cy="2981325"/>
          </a:xfrm>
        </p:spPr>
      </p:pic>
      <p:sp>
        <p:nvSpPr>
          <p:cNvPr id="4" name="Footer Placeholder 3">
            <a:extLst>
              <a:ext uri="{FF2B5EF4-FFF2-40B4-BE49-F238E27FC236}">
                <a16:creationId xmlns:a16="http://schemas.microsoft.com/office/drawing/2014/main" id="{6BCA75D1-1A28-0EBE-8618-86BC013442E6}"/>
              </a:ext>
            </a:extLst>
          </p:cNvPr>
          <p:cNvSpPr>
            <a:spLocks noGrp="1"/>
          </p:cNvSpPr>
          <p:nvPr>
            <p:ph type="ftr" sz="quarter" idx="3"/>
          </p:nvPr>
        </p:nvSpPr>
        <p:spPr/>
        <p:txBody>
          <a:bodyPr/>
          <a:lstStyle/>
          <a:p>
            <a:r>
              <a:rPr lang="en-US" dirty="0"/>
              <a:t>Lecture 11</a:t>
            </a:r>
          </a:p>
        </p:txBody>
      </p:sp>
      <p:sp>
        <p:nvSpPr>
          <p:cNvPr id="5" name="Slide Number Placeholder 4">
            <a:extLst>
              <a:ext uri="{FF2B5EF4-FFF2-40B4-BE49-F238E27FC236}">
                <a16:creationId xmlns:a16="http://schemas.microsoft.com/office/drawing/2014/main" id="{64C4ED95-B7B2-1CFB-DCC5-2DC25CCEA1DE}"/>
              </a:ext>
            </a:extLst>
          </p:cNvPr>
          <p:cNvSpPr>
            <a:spLocks noGrp="1"/>
          </p:cNvSpPr>
          <p:nvPr>
            <p:ph type="sldNum" sz="quarter" idx="4"/>
          </p:nvPr>
        </p:nvSpPr>
        <p:spPr/>
        <p:txBody>
          <a:bodyPr/>
          <a:lstStyle/>
          <a:p>
            <a:fld id="{294A09A9-5501-47C1-A89A-A340965A2BE2}" type="slidenum">
              <a:rPr lang="en-US" smtClean="0"/>
              <a:pPr/>
              <a:t>9</a:t>
            </a:fld>
            <a:endParaRPr lang="en-US" dirty="0"/>
          </a:p>
        </p:txBody>
      </p:sp>
      <p:pic>
        <p:nvPicPr>
          <p:cNvPr id="9" name="Picture 8">
            <a:extLst>
              <a:ext uri="{FF2B5EF4-FFF2-40B4-BE49-F238E27FC236}">
                <a16:creationId xmlns:a16="http://schemas.microsoft.com/office/drawing/2014/main" id="{7C36B76E-9CB9-A264-553A-520B47205484}"/>
              </a:ext>
            </a:extLst>
          </p:cNvPr>
          <p:cNvPicPr>
            <a:picLocks noChangeAspect="1"/>
          </p:cNvPicPr>
          <p:nvPr/>
        </p:nvPicPr>
        <p:blipFill>
          <a:blip r:embed="rId3"/>
          <a:stretch>
            <a:fillRect/>
          </a:stretch>
        </p:blipFill>
        <p:spPr>
          <a:xfrm>
            <a:off x="5717911" y="1323736"/>
            <a:ext cx="3419475" cy="2686050"/>
          </a:xfrm>
          <a:prstGeom prst="rect">
            <a:avLst/>
          </a:prstGeom>
        </p:spPr>
      </p:pic>
      <p:sp>
        <p:nvSpPr>
          <p:cNvPr id="10" name="TextBox 9">
            <a:extLst>
              <a:ext uri="{FF2B5EF4-FFF2-40B4-BE49-F238E27FC236}">
                <a16:creationId xmlns:a16="http://schemas.microsoft.com/office/drawing/2014/main" id="{5C07A861-6543-1EE0-96F5-424823594AA6}"/>
              </a:ext>
            </a:extLst>
          </p:cNvPr>
          <p:cNvSpPr txBox="1"/>
          <p:nvPr/>
        </p:nvSpPr>
        <p:spPr>
          <a:xfrm>
            <a:off x="1167493" y="198917"/>
            <a:ext cx="6094708" cy="615553"/>
          </a:xfrm>
          <a:prstGeom prst="rect">
            <a:avLst/>
          </a:prstGeom>
          <a:noFill/>
        </p:spPr>
        <p:txBody>
          <a:bodyPr wrap="square">
            <a:spAutoFit/>
          </a:bodyPr>
          <a:lstStyle/>
          <a:p>
            <a:r>
              <a:rPr lang="en-US" sz="3400" b="1" i="0" dirty="0">
                <a:solidFill>
                  <a:srgbClr val="0F0F0F"/>
                </a:solidFill>
                <a:effectLst/>
                <a:latin typeface="Calibri" panose="020F0502020204030204" pitchFamily="34" charset="0"/>
                <a:cs typeface="Calibri" panose="020F0502020204030204" pitchFamily="34" charset="0"/>
              </a:rPr>
              <a:t>Files Handling</a:t>
            </a:r>
            <a:endParaRPr lang="en-US" sz="3400" b="1" i="0" dirty="0">
              <a:solidFill>
                <a:srgbClr val="000000"/>
              </a:solidFill>
              <a:effectLst/>
              <a:latin typeface="Calibri" panose="020F0502020204030204" pitchFamily="34" charset="0"/>
              <a:cs typeface="Calibri" panose="020F0502020204030204" pitchFamily="34" charset="0"/>
            </a:endParaRPr>
          </a:p>
        </p:txBody>
      </p:sp>
      <p:sp>
        <p:nvSpPr>
          <p:cNvPr id="11" name="Oval 10">
            <a:extLst>
              <a:ext uri="{FF2B5EF4-FFF2-40B4-BE49-F238E27FC236}">
                <a16:creationId xmlns:a16="http://schemas.microsoft.com/office/drawing/2014/main" id="{331FC79D-E034-A244-5080-F2C7B34F72BF}"/>
              </a:ext>
            </a:extLst>
          </p:cNvPr>
          <p:cNvSpPr/>
          <p:nvPr/>
        </p:nvSpPr>
        <p:spPr>
          <a:xfrm>
            <a:off x="7004483" y="2157274"/>
            <a:ext cx="1077896" cy="292963"/>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4D1E0F-A3C2-3413-CDC9-ACAE8302EFAE}"/>
              </a:ext>
            </a:extLst>
          </p:cNvPr>
          <p:cNvSpPr txBox="1"/>
          <p:nvPr/>
        </p:nvSpPr>
        <p:spPr>
          <a:xfrm>
            <a:off x="381001" y="6034924"/>
            <a:ext cx="6094520" cy="369332"/>
          </a:xfrm>
          <a:prstGeom prst="rect">
            <a:avLst/>
          </a:prstGeom>
          <a:noFill/>
        </p:spPr>
        <p:txBody>
          <a:bodyPr wrap="square">
            <a:spAutoFit/>
          </a:bodyPr>
          <a:lstStyle/>
          <a:p>
            <a:pPr marL="285750" indent="-285750">
              <a:buFont typeface="Arial" panose="020B0604020202020204" pitchFamily="34" charset="0"/>
              <a:buChar char="•"/>
            </a:pPr>
            <a:r>
              <a:rPr lang="en-US" sz="1800" dirty="0">
                <a:solidFill>
                  <a:srgbClr val="0070C0"/>
                </a:solidFill>
                <a:latin typeface="Calibri" panose="020F0502020204030204" pitchFamily="34" charset="0"/>
                <a:cs typeface="Calibri" panose="020F0502020204030204" pitchFamily="34" charset="0"/>
              </a:rPr>
              <a:t>Close the File  </a:t>
            </a:r>
          </a:p>
        </p:txBody>
      </p:sp>
      <p:sp>
        <p:nvSpPr>
          <p:cNvPr id="16" name="TextBox 15">
            <a:extLst>
              <a:ext uri="{FF2B5EF4-FFF2-40B4-BE49-F238E27FC236}">
                <a16:creationId xmlns:a16="http://schemas.microsoft.com/office/drawing/2014/main" id="{349DB186-3E29-93C7-A711-745BF190AA66}"/>
              </a:ext>
            </a:extLst>
          </p:cNvPr>
          <p:cNvSpPr txBox="1"/>
          <p:nvPr/>
        </p:nvSpPr>
        <p:spPr>
          <a:xfrm>
            <a:off x="487533" y="4564715"/>
            <a:ext cx="3223333"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0C0"/>
                </a:solidFill>
                <a:latin typeface="Calibri" panose="020F0502020204030204" pitchFamily="34" charset="0"/>
                <a:cs typeface="Calibri" panose="020F0502020204030204" pitchFamily="34" charset="0"/>
              </a:rPr>
              <a:t>Display all file </a:t>
            </a:r>
            <a:r>
              <a:rPr lang="en-US" sz="2000" dirty="0">
                <a:solidFill>
                  <a:srgbClr val="0070C0"/>
                </a:solidFill>
              </a:rPr>
              <a:t>contents</a:t>
            </a:r>
            <a:endParaRPr lang="en-US" sz="2000" dirty="0">
              <a:solidFill>
                <a:srgbClr val="0070C0"/>
              </a:solidFill>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98F04272-09D6-044E-344D-D4F81F8FB178}"/>
              </a:ext>
            </a:extLst>
          </p:cNvPr>
          <p:cNvSpPr txBox="1"/>
          <p:nvPr/>
        </p:nvSpPr>
        <p:spPr>
          <a:xfrm>
            <a:off x="4028244" y="4514022"/>
            <a:ext cx="6094520" cy="646331"/>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070C0"/>
                </a:solidFill>
                <a:effectLst/>
                <a:latin typeface="Calibri" panose="020F0502020204030204" pitchFamily="34" charset="0"/>
                <a:cs typeface="Calibri" panose="020F0502020204030204" pitchFamily="34" charset="0"/>
              </a:rPr>
              <a:t>The </a:t>
            </a:r>
            <a:r>
              <a:rPr kumimoji="0" lang="en-US" altLang="en-US" sz="1800" b="0" i="0" u="none" strike="noStrike" cap="none" normalizeH="0" baseline="0" dirty="0" err="1">
                <a:ln>
                  <a:noFill/>
                </a:ln>
                <a:solidFill>
                  <a:srgbClr val="0070C0"/>
                </a:solidFill>
                <a:effectLst/>
                <a:latin typeface="Calibri" panose="020F0502020204030204" pitchFamily="34" charset="0"/>
                <a:cs typeface="Calibri" panose="020F0502020204030204" pitchFamily="34" charset="0"/>
              </a:rPr>
              <a:t>startswith</a:t>
            </a:r>
            <a:r>
              <a:rPr kumimoji="0" lang="en-US" altLang="en-US" sz="1800" b="0" i="0" u="none" strike="noStrike" cap="none" normalizeH="0" baseline="0" dirty="0">
                <a:ln>
                  <a:noFill/>
                </a:ln>
                <a:solidFill>
                  <a:srgbClr val="0070C0"/>
                </a:solidFill>
                <a:effectLst/>
                <a:latin typeface="Calibri" panose="020F0502020204030204" pitchFamily="34" charset="0"/>
                <a:cs typeface="Calibri" panose="020F0502020204030204" pitchFamily="34" charset="0"/>
              </a:rPr>
              <a:t>() method returns True if a string starts with the specified prefix(string). If not, it returns False </a:t>
            </a:r>
          </a:p>
        </p:txBody>
      </p:sp>
      <p:pic>
        <p:nvPicPr>
          <p:cNvPr id="27" name="Picture 26">
            <a:extLst>
              <a:ext uri="{FF2B5EF4-FFF2-40B4-BE49-F238E27FC236}">
                <a16:creationId xmlns:a16="http://schemas.microsoft.com/office/drawing/2014/main" id="{1A9F3BF3-36D6-D4D2-B02C-E4724C4EF3D6}"/>
              </a:ext>
            </a:extLst>
          </p:cNvPr>
          <p:cNvPicPr>
            <a:picLocks noChangeAspect="1"/>
          </p:cNvPicPr>
          <p:nvPr/>
        </p:nvPicPr>
        <p:blipFill>
          <a:blip r:embed="rId4"/>
          <a:stretch>
            <a:fillRect/>
          </a:stretch>
        </p:blipFill>
        <p:spPr>
          <a:xfrm>
            <a:off x="2453566" y="5993986"/>
            <a:ext cx="2514600" cy="476250"/>
          </a:xfrm>
          <a:prstGeom prst="rect">
            <a:avLst/>
          </a:prstGeom>
        </p:spPr>
      </p:pic>
      <p:cxnSp>
        <p:nvCxnSpPr>
          <p:cNvPr id="30" name="Straight Arrow Connector 29">
            <a:extLst>
              <a:ext uri="{FF2B5EF4-FFF2-40B4-BE49-F238E27FC236}">
                <a16:creationId xmlns:a16="http://schemas.microsoft.com/office/drawing/2014/main" id="{B1B51847-99A3-479D-F62D-F99FA20773F3}"/>
              </a:ext>
            </a:extLst>
          </p:cNvPr>
          <p:cNvCxnSpPr/>
          <p:nvPr/>
        </p:nvCxnSpPr>
        <p:spPr>
          <a:xfrm>
            <a:off x="7546019" y="2450237"/>
            <a:ext cx="0" cy="2063785"/>
          </a:xfrm>
          <a:prstGeom prst="straightConnector1">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71921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_Win32_SL_v3" id="{4076E796-F1D4-4536-92F3-AFC92AB14B6B}" vid="{57967FCE-8768-4968-B994-8B7812D48F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3ACD8C-D672-4B38-852F-3C3D35FA49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25C03C-2AB9-472A-B845-6A8AF27BB7F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F28D935D-389D-40E1-8AE8-5A46931C4EC9}">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{BD9109FD-F597-45AD-91C9-DDE61552B62C}tf45331398_win32</Template>
  <TotalTime>3083</TotalTime>
  <Words>1136</Words>
  <Application>Microsoft Office PowerPoint</Application>
  <PresentationFormat>Widescreen</PresentationFormat>
  <Paragraphs>153</Paragraphs>
  <Slides>25</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25</vt:i4>
      </vt:variant>
    </vt:vector>
  </HeadingPairs>
  <TitlesOfParts>
    <vt:vector size="38" baseType="lpstr">
      <vt:lpstr>__Source_Sans_Pro_fea366</vt:lpstr>
      <vt:lpstr>Arial</vt:lpstr>
      <vt:lpstr>Calibri</vt:lpstr>
      <vt:lpstr>Consolas</vt:lpstr>
      <vt:lpstr>Google Sans</vt:lpstr>
      <vt:lpstr>IBM Plex Sans</vt:lpstr>
      <vt:lpstr>Roboto</vt:lpstr>
      <vt:lpstr>Segoe UI</vt:lpstr>
      <vt:lpstr>Space Grotesk</vt:lpstr>
      <vt:lpstr>Tenorite</vt:lpstr>
      <vt:lpstr>Verdana</vt:lpstr>
      <vt:lpstr>Wingdings</vt:lpstr>
      <vt:lpstr>Custom</vt:lpstr>
      <vt:lpstr>Selected topics 1</vt:lpstr>
      <vt:lpstr>Agenda</vt:lpstr>
      <vt:lpstr>PowerPoint Presentation</vt:lpstr>
      <vt:lpstr>Error</vt:lpstr>
      <vt:lpstr>PowerPoint Presentation</vt:lpstr>
      <vt:lpstr>PowerPoint Presentation</vt:lpstr>
      <vt:lpstr>PowerPoint Presentation</vt:lpstr>
      <vt:lpstr>PowerPoint Presentation</vt:lpstr>
      <vt:lpstr>PowerPoint Presentation</vt:lpstr>
      <vt:lpstr>PowerPoint Presentation</vt:lpstr>
      <vt:lpstr>Modules, Built In Modules </vt:lpstr>
      <vt:lpstr>Random Module </vt:lpstr>
      <vt:lpstr>Import one or two function from module</vt:lpstr>
      <vt:lpstr>NumPy </vt:lpstr>
      <vt:lpstr>Numpy have many functions</vt:lpstr>
      <vt:lpstr>Python  NumPy library</vt:lpstr>
      <vt:lpstr>NumPy</vt:lpstr>
      <vt:lpstr>PowerPoint Presentation</vt:lpstr>
      <vt:lpstr>PowerPoint Presentation</vt:lpstr>
      <vt:lpstr>PowerPoint Presentation</vt:lpstr>
      <vt:lpstr>PowerPoint Presentation</vt:lpstr>
      <vt:lpstr> Python  Pandas library</vt:lpstr>
      <vt:lpstr> Python  Pandas library</vt:lpstr>
      <vt:lpstr> Python  Pandas library</vt:lpstr>
      <vt:lpstr> Python  Math library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Nashwa nageh</dc:creator>
  <cp:lastModifiedBy>Nashwa nageh</cp:lastModifiedBy>
  <cp:revision>49</cp:revision>
  <dcterms:created xsi:type="dcterms:W3CDTF">2023-10-04T08:20:24Z</dcterms:created>
  <dcterms:modified xsi:type="dcterms:W3CDTF">2023-12-23T21:39:45Z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