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561" r:id="rId1"/>
  </p:sldMasterIdLst>
  <p:notesMasterIdLst>
    <p:notesMasterId r:id="rId39"/>
  </p:notesMasterIdLst>
  <p:sldIdLst>
    <p:sldId id="355" r:id="rId2"/>
    <p:sldId id="359" r:id="rId3"/>
    <p:sldId id="360" r:id="rId4"/>
    <p:sldId id="361" r:id="rId5"/>
    <p:sldId id="362" r:id="rId6"/>
    <p:sldId id="363" r:id="rId7"/>
    <p:sldId id="395" r:id="rId8"/>
    <p:sldId id="366" r:id="rId9"/>
    <p:sldId id="396" r:id="rId10"/>
    <p:sldId id="364" r:id="rId11"/>
    <p:sldId id="367" r:id="rId12"/>
    <p:sldId id="365" r:id="rId13"/>
    <p:sldId id="368" r:id="rId14"/>
    <p:sldId id="369" r:id="rId15"/>
    <p:sldId id="397" r:id="rId16"/>
    <p:sldId id="372" r:id="rId17"/>
    <p:sldId id="373" r:id="rId18"/>
    <p:sldId id="374" r:id="rId19"/>
    <p:sldId id="375" r:id="rId20"/>
    <p:sldId id="376" r:id="rId21"/>
    <p:sldId id="377" r:id="rId22"/>
    <p:sldId id="378" r:id="rId23"/>
    <p:sldId id="379" r:id="rId24"/>
    <p:sldId id="380" r:id="rId25"/>
    <p:sldId id="381" r:id="rId26"/>
    <p:sldId id="382" r:id="rId27"/>
    <p:sldId id="383" r:id="rId28"/>
    <p:sldId id="384" r:id="rId29"/>
    <p:sldId id="385" r:id="rId30"/>
    <p:sldId id="386" r:id="rId31"/>
    <p:sldId id="370" r:id="rId32"/>
    <p:sldId id="390" r:id="rId33"/>
    <p:sldId id="391" r:id="rId34"/>
    <p:sldId id="392" r:id="rId35"/>
    <p:sldId id="393" r:id="rId36"/>
    <p:sldId id="371" r:id="rId37"/>
    <p:sldId id="394" r:id="rId38"/>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8312"/>
    <a:srgbClr val="000000"/>
    <a:srgbClr val="43A253"/>
    <a:srgbClr val="C2701F"/>
    <a:srgbClr val="FCF9D8"/>
    <a:srgbClr val="4AA4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94" autoAdjust="0"/>
    <p:restoredTop sz="94364" autoAdjust="0"/>
  </p:normalViewPr>
  <p:slideViewPr>
    <p:cSldViewPr snapToGrid="0" snapToObjects="1">
      <p:cViewPr varScale="1">
        <p:scale>
          <a:sx n="73" d="100"/>
          <a:sy n="73" d="100"/>
        </p:scale>
        <p:origin x="708" y="5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Shape 3"/>
          <p:cNvSpPr>
            <a:spLocks noGrp="1" noRot="1" noChangeAspect="1"/>
          </p:cNvSpPr>
          <p:nvPr>
            <p:ph type="sldImg" idx="2"/>
          </p:nvPr>
        </p:nvSpPr>
        <p:spPr bwMode="auto">
          <a:xfrm>
            <a:off x="1143000" y="685800"/>
            <a:ext cx="4572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pPr lvl="0"/>
            <a:endParaRPr noProof="0"/>
          </a:p>
        </p:txBody>
      </p:sp>
    </p:spTree>
  </p:cSld>
  <p:clrMap bg1="lt1" tx1="dk1" bg2="dk2" tx2="lt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742950" indent="-285750" algn="l" rtl="0" eaLnBrk="0" fontAlgn="base" hangingPunct="0">
      <a:spcBef>
        <a:spcPct val="30000"/>
      </a:spcBef>
      <a:spcAft>
        <a:spcPct val="0"/>
      </a:spcAft>
      <a:defRPr sz="1200" kern="1200">
        <a:solidFill>
          <a:schemeClr val="tx1"/>
        </a:solidFill>
        <a:latin typeface="+mn-lt"/>
        <a:ea typeface="+mn-ea"/>
        <a:cs typeface="+mn-cs"/>
      </a:defRPr>
    </a:lvl2pPr>
    <a:lvl3pPr marL="1143000" indent="-228600" algn="l" rtl="0" eaLnBrk="0" fontAlgn="base" hangingPunct="0">
      <a:spcBef>
        <a:spcPct val="30000"/>
      </a:spcBef>
      <a:spcAft>
        <a:spcPct val="0"/>
      </a:spcAft>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xfrm>
            <a:off x="381000" y="685800"/>
            <a:ext cx="6096000" cy="3429000"/>
          </a:xfrm>
          <a:noFill/>
          <a:ln>
            <a:headEnd/>
            <a:tailEnd/>
          </a:ln>
        </p:spPr>
      </p:sp>
      <p:sp>
        <p:nvSpPr>
          <p:cNvPr id="10243" name="Notes Placeholder 2"/>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en-US"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2295B55-5043-457C-8E6D-D1C0FE537480}" type="slidenum">
              <a:rPr lang="zh-TW" altLang="en-US">
                <a:latin typeface="Calibri" panose="020F0502020204030204" pitchFamily="34" charset="0"/>
              </a:rPr>
              <a:pPr eaLnBrk="1" hangingPunct="1"/>
              <a:t>16</a:t>
            </a:fld>
            <a:endParaRPr lang="en-US" altLang="zh-TW">
              <a:latin typeface="Calibri" panose="020F0502020204030204" pitchFamily="34" charset="0"/>
            </a:endParaRPr>
          </a:p>
        </p:txBody>
      </p:sp>
      <p:sp>
        <p:nvSpPr>
          <p:cNvPr id="3072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TW" altLang="en-US" smtClean="0"/>
          </a:p>
        </p:txBody>
      </p:sp>
    </p:spTree>
    <p:extLst>
      <p:ext uri="{BB962C8B-B14F-4D97-AF65-F5344CB8AC3E}">
        <p14:creationId xmlns:p14="http://schemas.microsoft.com/office/powerpoint/2010/main" val="677549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097280" y="758952"/>
            <a:ext cx="10058400" cy="3566160"/>
          </a:xfrm>
        </p:spPr>
        <p:txBody>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pPr>
              <a:defRPr/>
            </a:pPr>
            <a:fld id="{639A62F1-DEF1-4651-B0D5-59F562088974}" type="datetimeFigureOut">
              <a:rPr lang="en-US"/>
              <a:pPr>
                <a:defRPr/>
              </a:pPr>
              <a:t>12/18/2023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FF0FEC7-5577-4F07-BF0A-30E0E26F560A}" type="slidenum">
              <a:rPr lang="en-US"/>
              <a:pPr>
                <a:defRPr/>
              </a:pPr>
              <a:t>‹#›</a:t>
            </a:fld>
            <a:endParaRPr lang="en-US" dirty="0"/>
          </a:p>
        </p:txBody>
      </p:sp>
    </p:spTree>
    <p:extLst>
      <p:ext uri="{BB962C8B-B14F-4D97-AF65-F5344CB8AC3E}">
        <p14:creationId xmlns:p14="http://schemas.microsoft.com/office/powerpoint/2010/main" val="2321145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0F76E02-FC0D-49DF-A183-DC3B1E6F7461}" type="datetimeFigureOut">
              <a:rPr lang="en-US"/>
              <a:pPr>
                <a:defRPr/>
              </a:pPr>
              <a:t>12/18/2023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C8B88F4-7431-4D71-A7B8-3C549754B9A9}" type="slidenum">
              <a:rPr lang="en-US"/>
              <a:pPr>
                <a:defRPr/>
              </a:pPr>
              <a:t>‹#›</a:t>
            </a:fld>
            <a:endParaRPr lang="en-US" dirty="0"/>
          </a:p>
        </p:txBody>
      </p:sp>
    </p:spTree>
    <p:extLst>
      <p:ext uri="{BB962C8B-B14F-4D97-AF65-F5344CB8AC3E}">
        <p14:creationId xmlns:p14="http://schemas.microsoft.com/office/powerpoint/2010/main" val="34894175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3"/>
          <p:cNvSpPr>
            <a:spLocks noGrp="1"/>
          </p:cNvSpPr>
          <p:nvPr>
            <p:ph type="dt" sz="half" idx="10"/>
          </p:nvPr>
        </p:nvSpPr>
        <p:spPr/>
        <p:txBody>
          <a:bodyPr/>
          <a:lstStyle>
            <a:lvl1pPr>
              <a:defRPr/>
            </a:lvl1pPr>
          </a:lstStyle>
          <a:p>
            <a:pPr>
              <a:defRPr/>
            </a:pPr>
            <a:fld id="{ED640E41-91B3-4D13-B377-CC59787B8637}" type="datetimeFigureOut">
              <a:rPr lang="en-US"/>
              <a:pPr>
                <a:defRPr/>
              </a:pPr>
              <a:t>12/18/2023</a:t>
            </a:fld>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263E0F74-29B4-4C4E-9C1E-D835C0168C35}" type="slidenum">
              <a:rPr lang="en-US"/>
              <a:pPr>
                <a:defRPr/>
              </a:pPr>
              <a:t>‹#›</a:t>
            </a:fld>
            <a:endParaRPr lang="en-US" dirty="0"/>
          </a:p>
        </p:txBody>
      </p:sp>
    </p:spTree>
    <p:extLst>
      <p:ext uri="{BB962C8B-B14F-4D97-AF65-F5344CB8AC3E}">
        <p14:creationId xmlns:p14="http://schemas.microsoft.com/office/powerpoint/2010/main" val="188476337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B5483560-3DF6-4FB5-B5F8-D2A8C7619315}" type="datetimeFigureOut">
              <a:rPr lang="en-US"/>
              <a:pPr>
                <a:defRPr/>
              </a:pPr>
              <a:t>12/18/2023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5F87E9C-03D4-4FF4-8C19-A6960AFFCCBD}" type="slidenum">
              <a:rPr lang="en-US"/>
              <a:pPr>
                <a:defRPr/>
              </a:pPr>
              <a:t>‹#›</a:t>
            </a:fld>
            <a:endParaRPr lang="en-US" dirty="0"/>
          </a:p>
        </p:txBody>
      </p:sp>
    </p:spTree>
    <p:extLst>
      <p:ext uri="{BB962C8B-B14F-4D97-AF65-F5344CB8AC3E}">
        <p14:creationId xmlns:p14="http://schemas.microsoft.com/office/powerpoint/2010/main" val="50416802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97280" y="758952"/>
            <a:ext cx="10058400" cy="3566160"/>
          </a:xfrm>
        </p:spPr>
        <p:txBody>
          <a:bodyPr anchorCtr="0"/>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7" name="Date Placeholder 3"/>
          <p:cNvSpPr>
            <a:spLocks noGrp="1"/>
          </p:cNvSpPr>
          <p:nvPr>
            <p:ph type="dt" sz="half" idx="10"/>
          </p:nvPr>
        </p:nvSpPr>
        <p:spPr/>
        <p:txBody>
          <a:bodyPr/>
          <a:lstStyle>
            <a:lvl1pPr>
              <a:defRPr/>
            </a:lvl1pPr>
          </a:lstStyle>
          <a:p>
            <a:pPr>
              <a:defRPr/>
            </a:pPr>
            <a:fld id="{EA2E534B-DE7A-493C-8D82-C8761F10B75E}" type="datetimeFigureOut">
              <a:rPr lang="en-US"/>
              <a:pPr>
                <a:defRPr/>
              </a:pPr>
              <a:t>12/18/2023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5484741-2ADE-48BA-B1D4-135D8764BEB8}" type="slidenum">
              <a:rPr lang="en-US"/>
              <a:pPr>
                <a:defRPr/>
              </a:pPr>
              <a:t>‹#›</a:t>
            </a:fld>
            <a:endParaRPr lang="en-US" dirty="0"/>
          </a:p>
        </p:txBody>
      </p:sp>
    </p:spTree>
    <p:extLst>
      <p:ext uri="{BB962C8B-B14F-4D97-AF65-F5344CB8AC3E}">
        <p14:creationId xmlns:p14="http://schemas.microsoft.com/office/powerpoint/2010/main" val="38128661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02BA8F1-2C98-4ECD-90EE-A6ED6432E5B1}" type="datetimeFigureOut">
              <a:rPr lang="en-US"/>
              <a:pPr>
                <a:defRPr/>
              </a:pPr>
              <a:t>12/18/2023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A0CBDF-CE25-4A21-A183-06519B88D315}" type="slidenum">
              <a:rPr lang="en-US"/>
              <a:pPr>
                <a:defRPr/>
              </a:pPr>
              <a:t>‹#›</a:t>
            </a:fld>
            <a:endParaRPr lang="en-US" dirty="0"/>
          </a:p>
        </p:txBody>
      </p:sp>
    </p:spTree>
    <p:extLst>
      <p:ext uri="{BB962C8B-B14F-4D97-AF65-F5344CB8AC3E}">
        <p14:creationId xmlns:p14="http://schemas.microsoft.com/office/powerpoint/2010/main" val="90322624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5F53349A-F6B1-4024-9E77-54F2B7DC0FEF}" type="datetimeFigureOut">
              <a:rPr lang="en-US"/>
              <a:pPr>
                <a:defRPr/>
              </a:pPr>
              <a:t>12/18/2023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BED88EE-8CD6-415E-8106-52A0A1ADE2E1}" type="slidenum">
              <a:rPr lang="en-US"/>
              <a:pPr>
                <a:defRPr/>
              </a:pPr>
              <a:t>‹#›</a:t>
            </a:fld>
            <a:endParaRPr lang="en-US" dirty="0"/>
          </a:p>
        </p:txBody>
      </p:sp>
    </p:spTree>
    <p:extLst>
      <p:ext uri="{BB962C8B-B14F-4D97-AF65-F5344CB8AC3E}">
        <p14:creationId xmlns:p14="http://schemas.microsoft.com/office/powerpoint/2010/main" val="214113438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4D2027EE-BCE9-44CD-ABF7-F48DDEC5AC9D}" type="datetimeFigureOut">
              <a:rPr lang="en-US"/>
              <a:pPr>
                <a:defRPr/>
              </a:pPr>
              <a:t>12/18/2023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15CE821-8A83-41A1-A433-83801AA20C8F}" type="slidenum">
              <a:rPr lang="en-US"/>
              <a:pPr>
                <a:defRPr/>
              </a:pPr>
              <a:t>‹#›</a:t>
            </a:fld>
            <a:endParaRPr lang="en-US" dirty="0"/>
          </a:p>
        </p:txBody>
      </p:sp>
    </p:spTree>
    <p:extLst>
      <p:ext uri="{BB962C8B-B14F-4D97-AF65-F5344CB8AC3E}">
        <p14:creationId xmlns:p14="http://schemas.microsoft.com/office/powerpoint/2010/main" val="391427965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fld id="{0C441C2D-9562-4883-BAE4-2DE936C72224}" type="datetimeFigureOut">
              <a:rPr lang="en-US"/>
              <a:pPr>
                <a:defRPr/>
              </a:pPr>
              <a:t>12/18/2023</a:t>
            </a:fld>
            <a:endParaRPr lang="en-US" dirty="0"/>
          </a:p>
        </p:txBody>
      </p:sp>
      <p:sp>
        <p:nvSpPr>
          <p:cNvPr id="5"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6" name="Slide Number Placeholder 8"/>
          <p:cNvSpPr>
            <a:spLocks noGrp="1"/>
          </p:cNvSpPr>
          <p:nvPr>
            <p:ph type="sldNum" sz="quarter" idx="12"/>
          </p:nvPr>
        </p:nvSpPr>
        <p:spPr/>
        <p:txBody>
          <a:bodyPr/>
          <a:lstStyle>
            <a:lvl1pPr>
              <a:defRPr/>
            </a:lvl1pPr>
          </a:lstStyle>
          <a:p>
            <a:pPr>
              <a:defRPr/>
            </a:pPr>
            <a:fld id="{15128863-6046-4CED-8718-251850520CB3}" type="slidenum">
              <a:rPr lang="en-US"/>
              <a:pPr>
                <a:defRPr/>
              </a:pPr>
              <a:t>‹#›</a:t>
            </a:fld>
            <a:endParaRPr lang="en-US" dirty="0"/>
          </a:p>
        </p:txBody>
      </p:sp>
    </p:spTree>
    <p:extLst>
      <p:ext uri="{BB962C8B-B14F-4D97-AF65-F5344CB8AC3E}">
        <p14:creationId xmlns:p14="http://schemas.microsoft.com/office/powerpoint/2010/main" val="128366657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4051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4040188" y="0"/>
            <a:ext cx="6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a:xfrm>
            <a:off x="465138" y="6459538"/>
            <a:ext cx="2619375" cy="365125"/>
          </a:xfrm>
        </p:spPr>
        <p:txBody>
          <a:bodyPr/>
          <a:lstStyle>
            <a:lvl1pPr algn="l">
              <a:defRPr/>
            </a:lvl1pPr>
          </a:lstStyle>
          <a:p>
            <a:pPr>
              <a:defRPr/>
            </a:pPr>
            <a:fld id="{4DB9904E-AB03-4877-AA11-23061C2C2BBB}" type="datetimeFigureOut">
              <a:rPr lang="en-US"/>
              <a:pPr>
                <a:defRPr/>
              </a:pPr>
              <a:t>12/18/2023</a:t>
            </a:fld>
            <a:endParaRPr lang="en-US" dirty="0"/>
          </a:p>
        </p:txBody>
      </p:sp>
      <p:sp>
        <p:nvSpPr>
          <p:cNvPr id="8" name="Footer Placeholder 5"/>
          <p:cNvSpPr>
            <a:spLocks noGrp="1"/>
          </p:cNvSpPr>
          <p:nvPr>
            <p:ph type="ftr" sz="quarter" idx="11"/>
          </p:nvPr>
        </p:nvSpPr>
        <p:spPr>
          <a:xfrm>
            <a:off x="4800600" y="6459538"/>
            <a:ext cx="4648200" cy="365125"/>
          </a:xfrm>
        </p:spPr>
        <p:txBody>
          <a:bodyPr/>
          <a:lstStyle>
            <a:lvl1pPr algn="l">
              <a:defRPr>
                <a:solidFill>
                  <a:schemeClr val="tx2"/>
                </a:solidFill>
              </a:defRPr>
            </a:lvl1pPr>
          </a:lstStyle>
          <a:p>
            <a:pPr>
              <a:defRPr/>
            </a:pPr>
            <a:endParaRPr lang="en-US"/>
          </a:p>
        </p:txBody>
      </p:sp>
      <p:sp>
        <p:nvSpPr>
          <p:cNvPr id="9" name="Slide Number Placeholder 6"/>
          <p:cNvSpPr>
            <a:spLocks noGrp="1"/>
          </p:cNvSpPr>
          <p:nvPr>
            <p:ph type="sldNum" sz="quarter" idx="12"/>
          </p:nvPr>
        </p:nvSpPr>
        <p:spPr/>
        <p:txBody>
          <a:bodyPr/>
          <a:lstStyle>
            <a:lvl1pPr>
              <a:defRPr>
                <a:solidFill>
                  <a:schemeClr val="tx2"/>
                </a:solidFill>
              </a:defRPr>
            </a:lvl1pPr>
          </a:lstStyle>
          <a:p>
            <a:pPr>
              <a:defRPr/>
            </a:pPr>
            <a:fld id="{049AB905-CB9C-48E3-8A60-CCFDBDDAD789}" type="slidenum">
              <a:rPr lang="en-US"/>
              <a:pPr>
                <a:defRPr/>
              </a:pPr>
              <a:t>‹#›</a:t>
            </a:fld>
            <a:endParaRPr lang="en-US" dirty="0"/>
          </a:p>
        </p:txBody>
      </p:sp>
    </p:spTree>
    <p:extLst>
      <p:ext uri="{BB962C8B-B14F-4D97-AF65-F5344CB8AC3E}">
        <p14:creationId xmlns:p14="http://schemas.microsoft.com/office/powerpoint/2010/main" val="184586463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0" y="4914900"/>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tIns="0" bIns="0">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lvl1pPr>
              <a:defRPr/>
            </a:lvl1pPr>
          </a:lstStyle>
          <a:p>
            <a:pPr>
              <a:defRPr/>
            </a:pPr>
            <a:fld id="{41B799C0-7F95-4EEC-8FFF-CA12B2013EF8}" type="datetimeFigureOut">
              <a:rPr lang="en-US"/>
              <a:pPr>
                <a:defRPr/>
              </a:pPr>
              <a:t>12/18/2023</a:t>
            </a:fld>
            <a:endParaRPr lang="en-US" dirty="0"/>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71982896-8CFF-4541-BFB8-034BFEFCF824}" type="slidenum">
              <a:rPr lang="en-US"/>
              <a:pPr>
                <a:defRPr/>
              </a:pPr>
              <a:t>‹#›</a:t>
            </a:fld>
            <a:endParaRPr lang="en-US" dirty="0"/>
          </a:p>
        </p:txBody>
      </p:sp>
    </p:spTree>
    <p:extLst>
      <p:ext uri="{BB962C8B-B14F-4D97-AF65-F5344CB8AC3E}">
        <p14:creationId xmlns:p14="http://schemas.microsoft.com/office/powerpoint/2010/main" val="6405196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12192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63" y="287338"/>
            <a:ext cx="10058400" cy="144938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1029" name="Text Placeholder 2"/>
          <p:cNvSpPr>
            <a:spLocks noGrp="1"/>
          </p:cNvSpPr>
          <p:nvPr>
            <p:ph type="body" idx="1"/>
          </p:nvPr>
        </p:nvSpPr>
        <p:spPr bwMode="auto">
          <a:xfrm>
            <a:off x="1096963" y="1846263"/>
            <a:ext cx="100584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1096963" y="6459538"/>
            <a:ext cx="2473325"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FFFFFF"/>
                </a:solidFill>
                <a:latin typeface="+mn-lt"/>
              </a:defRPr>
            </a:lvl1pPr>
          </a:lstStyle>
          <a:p>
            <a:pPr>
              <a:defRPr/>
            </a:pPr>
            <a:fld id="{DC4C3F07-4F42-463A-9CF2-9A21A1A79454}" type="datetimeFigureOut">
              <a:rPr lang="en-US"/>
              <a:pPr>
                <a:defRPr/>
              </a:pPr>
              <a:t>12/18/2023</a:t>
            </a:fld>
            <a:endParaRPr lang="en-US" dirty="0"/>
          </a:p>
        </p:txBody>
      </p:sp>
      <p:sp>
        <p:nvSpPr>
          <p:cNvPr id="5" name="Footer Placeholder 4"/>
          <p:cNvSpPr>
            <a:spLocks noGrp="1"/>
          </p:cNvSpPr>
          <p:nvPr>
            <p:ph type="ftr" sz="quarter" idx="3"/>
          </p:nvPr>
        </p:nvSpPr>
        <p:spPr>
          <a:xfrm>
            <a:off x="3686175" y="6459538"/>
            <a:ext cx="4822825" cy="365125"/>
          </a:xfrm>
          <a:prstGeom prst="rect">
            <a:avLst/>
          </a:prstGeom>
        </p:spPr>
        <p:txBody>
          <a:bodyPr vert="horz" lIns="91440" tIns="45720" rIns="91440" bIns="45720" rtlCol="0" anchor="ctr"/>
          <a:lstStyle>
            <a:lvl1pPr algn="ctr" eaLnBrk="1" fontAlgn="auto" hangingPunct="1">
              <a:spcBef>
                <a:spcPts val="0"/>
              </a:spcBef>
              <a:spcAft>
                <a:spcPts val="0"/>
              </a:spcAft>
              <a:defRPr sz="900" cap="all" baseline="0">
                <a:solidFill>
                  <a:srgbClr val="FFFFFF"/>
                </a:solidFill>
                <a:latin typeface="+mn-lt"/>
              </a:defRPr>
            </a:lvl1pPr>
          </a:lstStyle>
          <a:p>
            <a:pPr>
              <a:defRPr/>
            </a:pPr>
            <a:endParaRPr lang="en-US"/>
          </a:p>
        </p:txBody>
      </p:sp>
      <p:sp>
        <p:nvSpPr>
          <p:cNvPr id="6" name="Slide Number Placeholder 5"/>
          <p:cNvSpPr>
            <a:spLocks noGrp="1"/>
          </p:cNvSpPr>
          <p:nvPr>
            <p:ph type="sldNum" sz="quarter" idx="4"/>
          </p:nvPr>
        </p:nvSpPr>
        <p:spPr>
          <a:xfrm>
            <a:off x="9901238" y="6459538"/>
            <a:ext cx="1311275" cy="365125"/>
          </a:xfrm>
          <a:prstGeom prst="rect">
            <a:avLst/>
          </a:prstGeom>
        </p:spPr>
        <p:txBody>
          <a:bodyPr vert="horz" lIns="91440" tIns="45720" rIns="91440" bIns="45720" rtlCol="0" anchor="ctr"/>
          <a:lstStyle>
            <a:lvl1pPr algn="r" eaLnBrk="1" fontAlgn="auto" hangingPunct="1">
              <a:spcBef>
                <a:spcPts val="0"/>
              </a:spcBef>
              <a:spcAft>
                <a:spcPts val="0"/>
              </a:spcAft>
              <a:defRPr sz="1050">
                <a:solidFill>
                  <a:srgbClr val="FFFFFF"/>
                </a:solidFill>
                <a:latin typeface="+mn-lt"/>
              </a:defRPr>
            </a:lvl1pPr>
          </a:lstStyle>
          <a:p>
            <a:pPr>
              <a:defRPr/>
            </a:pPr>
            <a:fld id="{BA629EDF-B965-4E14-9AF9-D0FEF154CE13}" type="slidenum">
              <a:rPr lang="en-US"/>
              <a:pPr>
                <a:defRPr/>
              </a:pPr>
              <a:t>‹#›</a:t>
            </a:fld>
            <a:endParaRPr lang="en-US" dirty="0"/>
          </a:p>
        </p:txBody>
      </p:sp>
      <p:cxnSp>
        <p:nvCxnSpPr>
          <p:cNvPr id="10" name="Straight Connector 9"/>
          <p:cNvCxnSpPr/>
          <p:nvPr/>
        </p:nvCxnSpPr>
        <p:spPr>
          <a:xfrm>
            <a:off x="1193800" y="1738313"/>
            <a:ext cx="996632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975" r:id="rId1"/>
    <p:sldLayoutId id="2147484970" r:id="rId2"/>
    <p:sldLayoutId id="2147484976" r:id="rId3"/>
    <p:sldLayoutId id="2147484971" r:id="rId4"/>
    <p:sldLayoutId id="2147484972" r:id="rId5"/>
    <p:sldLayoutId id="2147484973" r:id="rId6"/>
    <p:sldLayoutId id="2147484977" r:id="rId7"/>
    <p:sldLayoutId id="2147484978" r:id="rId8"/>
    <p:sldLayoutId id="2147484979" r:id="rId9"/>
    <p:sldLayoutId id="2147484974" r:id="rId10"/>
    <p:sldLayoutId id="2147484980" r:id="rId11"/>
  </p:sldLayoutIdLst>
  <p:hf sldNum="0" hdr="0" ftr="0" dt="0"/>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clrChange>
              <a:clrFrom>
                <a:srgbClr val="F5FAFF"/>
              </a:clrFrom>
              <a:clrTo>
                <a:srgbClr val="F5FA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1"/>
            <a:ext cx="12192000" cy="4041259"/>
          </a:xfrm>
          <a:prstGeom prst="rect">
            <a:avLst/>
          </a:prstGeom>
          <a:effectLst>
            <a:glow>
              <a:schemeClr val="accent1">
                <a:alpha val="0"/>
              </a:schemeClr>
            </a:glow>
          </a:effectLst>
        </p:spPr>
      </p:pic>
      <p:sp>
        <p:nvSpPr>
          <p:cNvPr id="2" name="Title 1"/>
          <p:cNvSpPr>
            <a:spLocks noGrp="1"/>
          </p:cNvSpPr>
          <p:nvPr>
            <p:ph type="ctrTitle"/>
          </p:nvPr>
        </p:nvSpPr>
        <p:spPr>
          <a:xfrm>
            <a:off x="615950" y="735013"/>
            <a:ext cx="10655300" cy="2678112"/>
          </a:xfrm>
        </p:spPr>
        <p:txBody>
          <a:bodyPr/>
          <a:lstStyle/>
          <a:p>
            <a:pPr algn="ctr" eaLnBrk="1" fontAlgn="auto" hangingPunct="1">
              <a:spcAft>
                <a:spcPts val="0"/>
              </a:spcAft>
              <a:defRPr/>
            </a:pPr>
            <a:r>
              <a:rPr lang="en-US" sz="9600" b="1" dirty="0" smtClean="0">
                <a:latin typeface="Aldhabi" panose="01000000000000000000" pitchFamily="2" charset="-78"/>
                <a:cs typeface="Aldhabi" panose="01000000000000000000" pitchFamily="2" charset="-78"/>
              </a:rPr>
              <a:t>Design and </a:t>
            </a:r>
            <a:r>
              <a:rPr lang="en-US" sz="9600" b="1" dirty="0">
                <a:latin typeface="Aldhabi" panose="01000000000000000000" pitchFamily="2" charset="-78"/>
                <a:cs typeface="Aldhabi" panose="01000000000000000000" pitchFamily="2" charset="-78"/>
              </a:rPr>
              <a:t>A</a:t>
            </a:r>
            <a:r>
              <a:rPr lang="en-US" sz="9600" b="1" dirty="0" smtClean="0">
                <a:latin typeface="Aldhabi" panose="01000000000000000000" pitchFamily="2" charset="-78"/>
                <a:cs typeface="Aldhabi" panose="01000000000000000000" pitchFamily="2" charset="-78"/>
              </a:rPr>
              <a:t>nalysis</a:t>
            </a:r>
            <a:br>
              <a:rPr lang="en-US" sz="9600" b="1" dirty="0" smtClean="0">
                <a:latin typeface="Aldhabi" panose="01000000000000000000" pitchFamily="2" charset="-78"/>
                <a:cs typeface="Aldhabi" panose="01000000000000000000" pitchFamily="2" charset="-78"/>
              </a:rPr>
            </a:br>
            <a:r>
              <a:rPr lang="en-US" sz="9600" b="1" dirty="0" smtClean="0">
                <a:latin typeface="Aldhabi" panose="01000000000000000000" pitchFamily="2" charset="-78"/>
                <a:cs typeface="Aldhabi" panose="01000000000000000000" pitchFamily="2" charset="-78"/>
              </a:rPr>
              <a:t>of Algorithms</a:t>
            </a:r>
            <a:endParaRPr lang="en-US" sz="9600" b="1" dirty="0">
              <a:latin typeface="Aldhabi" panose="01000000000000000000" pitchFamily="2" charset="-78"/>
              <a:cs typeface="Aldhabi" panose="01000000000000000000" pitchFamily="2" charset="-78"/>
            </a:endParaRPr>
          </a:p>
        </p:txBody>
      </p:sp>
      <p:sp>
        <p:nvSpPr>
          <p:cNvPr id="3" name="Subtitle 2"/>
          <p:cNvSpPr>
            <a:spLocks noGrp="1"/>
          </p:cNvSpPr>
          <p:nvPr>
            <p:ph type="subTitle" idx="1"/>
          </p:nvPr>
        </p:nvSpPr>
        <p:spPr>
          <a:xfrm>
            <a:off x="1298575" y="4776788"/>
            <a:ext cx="7159625" cy="1016000"/>
          </a:xfrm>
        </p:spPr>
        <p:txBody>
          <a:bodyPr rtlCol="0">
            <a:noAutofit/>
          </a:bodyPr>
          <a:lstStyle/>
          <a:p>
            <a:pPr eaLnBrk="1" fontAlgn="auto" hangingPunct="1">
              <a:defRPr/>
            </a:pPr>
            <a:r>
              <a:rPr lang="en-US" sz="2800" b="1" cap="none" dirty="0" smtClean="0">
                <a:solidFill>
                  <a:schemeClr val="tx1"/>
                </a:solidFill>
                <a:latin typeface="Monotype Corsiva" panose="03010101010201010101" pitchFamily="66" charset="0"/>
              </a:rPr>
              <a:t>Dina El-</a:t>
            </a:r>
            <a:r>
              <a:rPr lang="en-US" sz="2800" b="1" cap="none" dirty="0" err="1">
                <a:solidFill>
                  <a:schemeClr val="tx1"/>
                </a:solidFill>
                <a:latin typeface="Monotype Corsiva" panose="03010101010201010101" pitchFamily="66" charset="0"/>
              </a:rPr>
              <a:t>M</a:t>
            </a:r>
            <a:r>
              <a:rPr lang="en-US" sz="2800" b="1" cap="none" dirty="0" err="1" smtClean="0">
                <a:solidFill>
                  <a:schemeClr val="tx1"/>
                </a:solidFill>
                <a:latin typeface="Monotype Corsiva" panose="03010101010201010101" pitchFamily="66" charset="0"/>
              </a:rPr>
              <a:t>anakhly</a:t>
            </a:r>
            <a:r>
              <a:rPr lang="en-US" sz="2800" b="1" cap="none" dirty="0" smtClean="0">
                <a:solidFill>
                  <a:schemeClr val="tx1"/>
                </a:solidFill>
                <a:latin typeface="Monotype Corsiva" panose="03010101010201010101" pitchFamily="66" charset="0"/>
              </a:rPr>
              <a:t>, Ph. D.</a:t>
            </a:r>
          </a:p>
          <a:p>
            <a:pPr eaLnBrk="1" fontAlgn="auto" hangingPunct="1">
              <a:defRPr/>
            </a:pPr>
            <a:r>
              <a:rPr lang="en-US" sz="2800" b="1" cap="none" dirty="0" smtClean="0">
                <a:solidFill>
                  <a:schemeClr val="tx1"/>
                </a:solidFill>
                <a:latin typeface="Monotype Corsiva" panose="03010101010201010101" pitchFamily="66" charset="0"/>
              </a:rPr>
              <a:t>dina_almnakhly@science.suez.edu.eg</a:t>
            </a:r>
          </a:p>
        </p:txBody>
      </p:sp>
      <p:sp>
        <p:nvSpPr>
          <p:cNvPr id="9221" name="TextBox 8"/>
          <p:cNvSpPr txBox="1">
            <a:spLocks noChangeArrowheads="1"/>
          </p:cNvSpPr>
          <p:nvPr/>
        </p:nvSpPr>
        <p:spPr bwMode="auto">
          <a:xfrm>
            <a:off x="5451702" y="6396038"/>
            <a:ext cx="3259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dirty="0">
                <a:latin typeface="Script MT Bold" panose="03040602040607080904" pitchFamily="66" charset="0"/>
              </a:rPr>
              <a:t>Lecture </a:t>
            </a:r>
            <a:r>
              <a:rPr lang="en-US" altLang="en-US" sz="2400" dirty="0" smtClean="0">
                <a:latin typeface="Script MT Bold" panose="03040602040607080904" pitchFamily="66" charset="0"/>
              </a:rPr>
              <a:t>9</a:t>
            </a:r>
            <a:endParaRPr lang="en-US" altLang="en-US" sz="2400" dirty="0">
              <a:latin typeface="Script MT Bold" panose="03040602040607080904"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8329"/>
            <a:ext cx="12043954" cy="704759"/>
          </a:xfrm>
        </p:spPr>
        <p:txBody>
          <a:bodyPr>
            <a:normAutofit/>
          </a:bodyPr>
          <a:lstStyle/>
          <a:p>
            <a:r>
              <a:rPr lang="en-US" altLang="en-US" sz="4000" b="1" u="sng" dirty="0">
                <a:solidFill>
                  <a:schemeClr val="tx1"/>
                </a:solidFill>
                <a:cs typeface="Arial" charset="0"/>
              </a:rPr>
              <a:t>Greedy method (G) &amp; Dynamic programming (DP) method:</a:t>
            </a:r>
            <a:endParaRPr lang="en-US" sz="4000" b="1" u="sng" dirty="0">
              <a:solidFill>
                <a:schemeClr val="tx1"/>
              </a:solidFill>
              <a:cs typeface="Arial" charset="0"/>
            </a:endParaRPr>
          </a:p>
        </p:txBody>
      </p:sp>
      <p:sp>
        <p:nvSpPr>
          <p:cNvPr id="3" name="Content Placeholder 2"/>
          <p:cNvSpPr>
            <a:spLocks noGrp="1"/>
          </p:cNvSpPr>
          <p:nvPr>
            <p:ph idx="1"/>
          </p:nvPr>
        </p:nvSpPr>
        <p:spPr>
          <a:xfrm>
            <a:off x="169500" y="1859326"/>
            <a:ext cx="11717700" cy="4022725"/>
          </a:xfrm>
        </p:spPr>
        <p:txBody>
          <a:bodyPr/>
          <a:lstStyle/>
          <a:p>
            <a:pPr eaLnBrk="1" hangingPunct="1">
              <a:buFont typeface="Wingdings" panose="05000000000000000000" pitchFamily="2" charset="2"/>
              <a:buChar char="q"/>
            </a:pPr>
            <a:r>
              <a:rPr lang="en-US" altLang="en-US" sz="2600" dirty="0" smtClean="0">
                <a:latin typeface="Times New Roman" panose="02020603050405020304" pitchFamily="18" charset="0"/>
                <a:cs typeface="Times New Roman" panose="02020603050405020304" pitchFamily="18" charset="0"/>
              </a:rPr>
              <a:t> </a:t>
            </a:r>
            <a:r>
              <a:rPr lang="en-US" altLang="en-US" sz="2600" u="sng" dirty="0" smtClean="0">
                <a:solidFill>
                  <a:schemeClr val="accent1"/>
                </a:solidFill>
                <a:latin typeface="Times New Roman" panose="02020603050405020304" pitchFamily="18" charset="0"/>
                <a:cs typeface="Times New Roman" panose="02020603050405020304" pitchFamily="18" charset="0"/>
              </a:rPr>
              <a:t>Similarity </a:t>
            </a:r>
            <a:endParaRPr lang="en-US" altLang="en-US" sz="2600" u="sng" dirty="0">
              <a:solidFill>
                <a:schemeClr val="accent1"/>
              </a:solidFill>
              <a:latin typeface="Times New Roman" panose="02020603050405020304" pitchFamily="18" charset="0"/>
              <a:cs typeface="Times New Roman" panose="02020603050405020304" pitchFamily="18" charset="0"/>
            </a:endParaRPr>
          </a:p>
          <a:p>
            <a:pPr lvl="1" eaLnBrk="1" hangingPunct="1">
              <a:buFont typeface="Arial" panose="020B0604020202020204" pitchFamily="34" charset="0"/>
              <a:buAutoNum type="arabicPeriod"/>
            </a:pPr>
            <a:r>
              <a:rPr lang="en-US" altLang="en-US" sz="2600" dirty="0" smtClean="0">
                <a:latin typeface="Times New Roman" panose="02020603050405020304" pitchFamily="18" charset="0"/>
                <a:cs typeface="Times New Roman" panose="02020603050405020304" pitchFamily="18" charset="0"/>
              </a:rPr>
              <a:t> Both </a:t>
            </a:r>
            <a:r>
              <a:rPr lang="en-US" altLang="en-US" sz="2600" dirty="0">
                <a:latin typeface="Times New Roman" panose="02020603050405020304" pitchFamily="18" charset="0"/>
                <a:cs typeface="Times New Roman" panose="02020603050405020304" pitchFamily="18" charset="0"/>
              </a:rPr>
              <a:t>techniques solve optimization problems.</a:t>
            </a:r>
          </a:p>
          <a:p>
            <a:pPr lvl="1" eaLnBrk="1" hangingPunct="1">
              <a:buFont typeface="Arial" panose="020B0604020202020204" pitchFamily="34" charset="0"/>
              <a:buAutoNum type="arabicPeriod"/>
            </a:pPr>
            <a:r>
              <a:rPr lang="en-US" altLang="en-US" sz="2600" dirty="0" smtClean="0">
                <a:latin typeface="Times New Roman" panose="02020603050405020304" pitchFamily="18" charset="0"/>
                <a:cs typeface="Times New Roman" panose="02020603050405020304" pitchFamily="18" charset="0"/>
              </a:rPr>
              <a:t> Both </a:t>
            </a:r>
            <a:r>
              <a:rPr lang="en-US" altLang="en-US" sz="2600" dirty="0">
                <a:latin typeface="Times New Roman" panose="02020603050405020304" pitchFamily="18" charset="0"/>
                <a:cs typeface="Times New Roman" panose="02020603050405020304" pitchFamily="18" charset="0"/>
              </a:rPr>
              <a:t>techniques exhibit optimal</a:t>
            </a:r>
            <a:r>
              <a:rPr lang="ar-SA" altLang="en-US" sz="2600" dirty="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substructure.</a:t>
            </a:r>
          </a:p>
          <a:p>
            <a:pPr lvl="1" eaLnBrk="1" hangingPunct="1"/>
            <a:endParaRPr lang="en-US" altLang="en-US" sz="105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q"/>
            </a:pPr>
            <a:r>
              <a:rPr lang="en-US" altLang="en-US" sz="2600" dirty="0">
                <a:latin typeface="Times New Roman" panose="02020603050405020304" pitchFamily="18" charset="0"/>
                <a:cs typeface="Times New Roman" panose="02020603050405020304" pitchFamily="18" charset="0"/>
              </a:rPr>
              <a:t> </a:t>
            </a:r>
            <a:r>
              <a:rPr lang="en-US" altLang="en-US" sz="2600" u="sng" dirty="0" smtClean="0">
                <a:solidFill>
                  <a:schemeClr val="accent1"/>
                </a:solidFill>
                <a:latin typeface="Times New Roman" panose="02020603050405020304" pitchFamily="18" charset="0"/>
                <a:cs typeface="Times New Roman" panose="02020603050405020304" pitchFamily="18" charset="0"/>
              </a:rPr>
              <a:t>Dissimilarity</a:t>
            </a:r>
            <a:endParaRPr lang="en-US" altLang="en-US" sz="2600" u="sng" dirty="0">
              <a:solidFill>
                <a:schemeClr val="accent1"/>
              </a:solidFill>
              <a:latin typeface="Times New Roman" panose="02020603050405020304" pitchFamily="18" charset="0"/>
              <a:cs typeface="Times New Roman" panose="02020603050405020304" pitchFamily="18" charset="0"/>
            </a:endParaRPr>
          </a:p>
          <a:p>
            <a:pPr lvl="1" eaLnBrk="1" hangingPunct="1">
              <a:buFont typeface="Arial" panose="020B0604020202020204" pitchFamily="34" charset="0"/>
              <a:buAutoNum type="arabicPeriod"/>
            </a:pPr>
            <a:r>
              <a:rPr lang="en-US" altLang="en-US" sz="2600" dirty="0" smtClean="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DP explores </a:t>
            </a:r>
            <a:r>
              <a:rPr lang="en-US" sz="2600" dirty="0">
                <a:latin typeface="Times New Roman" panose="02020603050405020304" pitchFamily="18" charset="0"/>
                <a:cs typeface="Times New Roman" panose="02020603050405020304" pitchFamily="18" charset="0"/>
              </a:rPr>
              <a:t>various sequences of </a:t>
            </a:r>
            <a:r>
              <a:rPr lang="en-US" sz="2600" dirty="0" smtClean="0">
                <a:latin typeface="Times New Roman" panose="02020603050405020304" pitchFamily="18" charset="0"/>
                <a:cs typeface="Times New Roman" panose="02020603050405020304" pitchFamily="18" charset="0"/>
              </a:rPr>
              <a:t>sub problems </a:t>
            </a:r>
            <a:r>
              <a:rPr lang="en-US" sz="2600" dirty="0">
                <a:latin typeface="Times New Roman" panose="02020603050405020304" pitchFamily="18" charset="0"/>
                <a:cs typeface="Times New Roman" panose="02020603050405020304" pitchFamily="18" charset="0"/>
              </a:rPr>
              <a:t>to find the best overall solution, while the G</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technique follows a single decision sequence, making locally optimal choices at each step</a:t>
            </a:r>
            <a:r>
              <a:rPr lang="en-US" sz="2600" dirty="0" smtClean="0">
                <a:latin typeface="Times New Roman" panose="02020603050405020304" pitchFamily="18" charset="0"/>
                <a:cs typeface="Times New Roman" panose="02020603050405020304" pitchFamily="18" charset="0"/>
              </a:rPr>
              <a:t>.</a:t>
            </a:r>
            <a:endParaRPr lang="en-US" altLang="en-US" sz="2600" dirty="0">
              <a:latin typeface="Times New Roman" panose="02020603050405020304" pitchFamily="18" charset="0"/>
              <a:cs typeface="Times New Roman" panose="02020603050405020304" pitchFamily="18" charset="0"/>
            </a:endParaRPr>
          </a:p>
          <a:p>
            <a:pPr lvl="1" eaLnBrk="1" hangingPunct="1">
              <a:buFont typeface="Arial" panose="020B0604020202020204" pitchFamily="34" charset="0"/>
              <a:buAutoNum type="arabicPeriod"/>
            </a:pPr>
            <a:r>
              <a:rPr lang="en-US" altLang="en-US" sz="2600" dirty="0" smtClean="0">
                <a:latin typeface="Times New Roman" panose="02020603050405020304" pitchFamily="18" charset="0"/>
                <a:cs typeface="Times New Roman" panose="02020603050405020304" pitchFamily="18" charset="0"/>
              </a:rPr>
              <a:t> G </a:t>
            </a:r>
            <a:r>
              <a:rPr lang="en-US" altLang="en-US" sz="2600" dirty="0">
                <a:latin typeface="Times New Roman" panose="02020603050405020304" pitchFamily="18" charset="0"/>
                <a:cs typeface="Times New Roman" panose="02020603050405020304" pitchFamily="18" charset="0"/>
              </a:rPr>
              <a:t>method is easier than DP. DP is more </a:t>
            </a:r>
            <a:r>
              <a:rPr lang="en-US" altLang="en-US" sz="2600" dirty="0" smtClean="0">
                <a:latin typeface="Times New Roman" panose="02020603050405020304" pitchFamily="18" charset="0"/>
                <a:cs typeface="Times New Roman" panose="02020603050405020304" pitchFamily="18" charset="0"/>
              </a:rPr>
              <a:t>expensive </a:t>
            </a:r>
            <a:r>
              <a:rPr lang="en-US" altLang="en-US" sz="2400" dirty="0">
                <a:solidFill>
                  <a:srgbClr val="FF0000"/>
                </a:solidFill>
                <a:latin typeface="Times New Roman" panose="02020603050405020304" pitchFamily="18" charset="0"/>
                <a:cs typeface="Times New Roman" panose="02020603050405020304" pitchFamily="18" charset="0"/>
              </a:rPr>
              <a:t>(</a:t>
            </a:r>
            <a:r>
              <a:rPr lang="en-US" sz="2400" dirty="0">
                <a:solidFill>
                  <a:srgbClr val="FF0000"/>
                </a:solidFill>
              </a:rPr>
              <a:t>Time and space requirements are high, since storage is needed for all </a:t>
            </a:r>
            <a:r>
              <a:rPr lang="en-US" sz="2400" dirty="0" smtClean="0">
                <a:solidFill>
                  <a:srgbClr val="FF0000"/>
                </a:solidFill>
              </a:rPr>
              <a:t>level).</a:t>
            </a:r>
            <a:r>
              <a:rPr lang="en-US" sz="2800" dirty="0" smtClean="0">
                <a:solidFill>
                  <a:srgbClr val="FF0000"/>
                </a:solidFill>
              </a:rPr>
              <a:t> </a:t>
            </a:r>
            <a:r>
              <a:rPr lang="en-US" altLang="en-US" sz="2600" dirty="0" smtClean="0">
                <a:latin typeface="Times New Roman" panose="02020603050405020304" pitchFamily="18" charset="0"/>
                <a:cs typeface="Times New Roman" panose="02020603050405020304" pitchFamily="18" charset="0"/>
              </a:rPr>
              <a:t>Therefore</a:t>
            </a:r>
            <a:r>
              <a:rPr lang="en-US" altLang="en-US" sz="2600" dirty="0">
                <a:latin typeface="Times New Roman" panose="02020603050405020304" pitchFamily="18" charset="0"/>
                <a:cs typeface="Times New Roman" panose="02020603050405020304" pitchFamily="18" charset="0"/>
              </a:rPr>
              <a:t>, we first try greedy algorithm. If it fails then try </a:t>
            </a:r>
            <a:r>
              <a:rPr lang="en-US" altLang="en-US" sz="2600" dirty="0" smtClean="0">
                <a:latin typeface="Times New Roman" panose="02020603050405020304" pitchFamily="18" charset="0"/>
                <a:cs typeface="Times New Roman" panose="02020603050405020304" pitchFamily="18" charset="0"/>
              </a:rPr>
              <a:t>DP. </a:t>
            </a:r>
            <a:endParaRPr lang="en-US" dirty="0"/>
          </a:p>
        </p:txBody>
      </p:sp>
      <p:sp>
        <p:nvSpPr>
          <p:cNvPr id="4"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spTree>
    <p:extLst>
      <p:ext uri="{BB962C8B-B14F-4D97-AF65-F5344CB8AC3E}">
        <p14:creationId xmlns:p14="http://schemas.microsoft.com/office/powerpoint/2010/main" val="2351044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963" y="594519"/>
            <a:ext cx="10058400" cy="1449387"/>
          </a:xfrm>
        </p:spPr>
        <p:txBody>
          <a:bodyPr>
            <a:normAutofit fontScale="90000"/>
          </a:bodyPr>
          <a:lstStyle/>
          <a:p>
            <a:r>
              <a:rPr lang="en-US" b="1" u="sng" dirty="0"/>
              <a:t>Different Types of Dynamic Programming Algorithms</a:t>
            </a:r>
            <a:br>
              <a:rPr lang="en-US" b="1" u="sng" dirty="0"/>
            </a:br>
            <a:endParaRPr lang="en-US" u="sng" dirty="0"/>
          </a:p>
        </p:txBody>
      </p:sp>
      <p:sp>
        <p:nvSpPr>
          <p:cNvPr id="3" name="Content Placeholder 2"/>
          <p:cNvSpPr>
            <a:spLocks noGrp="1"/>
          </p:cNvSpPr>
          <p:nvPr>
            <p:ph idx="1"/>
          </p:nvPr>
        </p:nvSpPr>
        <p:spPr>
          <a:xfrm>
            <a:off x="1240654" y="2883684"/>
            <a:ext cx="10058400" cy="1336288"/>
          </a:xfrm>
        </p:spPr>
        <p:txBody>
          <a:bodyPr/>
          <a:lstStyle/>
          <a:p>
            <a:pPr marL="457200" indent="-457200">
              <a:buFont typeface="+mj-lt"/>
              <a:buAutoNum type="arabicPeriod"/>
            </a:pPr>
            <a:r>
              <a:rPr lang="en-US" sz="3200" dirty="0"/>
              <a:t>Longest Common Subsequence</a:t>
            </a:r>
          </a:p>
          <a:p>
            <a:pPr marL="457200" indent="-457200">
              <a:buFont typeface="+mj-lt"/>
              <a:buAutoNum type="arabicPeriod"/>
            </a:pPr>
            <a:r>
              <a:rPr lang="en-US" sz="3200" dirty="0"/>
              <a:t>Floyd-</a:t>
            </a:r>
            <a:r>
              <a:rPr lang="en-US" sz="3200" dirty="0" err="1"/>
              <a:t>Warshall</a:t>
            </a:r>
            <a:r>
              <a:rPr lang="en-US" sz="3200" dirty="0"/>
              <a:t> Algorithm</a:t>
            </a:r>
          </a:p>
          <a:p>
            <a:pPr marL="457200" indent="-457200">
              <a:buFont typeface="+mj-lt"/>
              <a:buAutoNum type="arabicPeriod"/>
            </a:pPr>
            <a:endParaRPr lang="en-US" sz="3200" dirty="0"/>
          </a:p>
        </p:txBody>
      </p:sp>
      <p:sp>
        <p:nvSpPr>
          <p:cNvPr id="4"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sp>
        <p:nvSpPr>
          <p:cNvPr id="5" name="Rectangle 4"/>
          <p:cNvSpPr/>
          <p:nvPr/>
        </p:nvSpPr>
        <p:spPr>
          <a:xfrm>
            <a:off x="1554480" y="2743200"/>
            <a:ext cx="5381897" cy="6531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763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0287" y="808067"/>
            <a:ext cx="10058400" cy="1449387"/>
          </a:xfrm>
        </p:spPr>
        <p:txBody>
          <a:bodyPr/>
          <a:lstStyle/>
          <a:p>
            <a:r>
              <a:rPr lang="en-US" u="sng" dirty="0"/>
              <a:t>Longest Common Subsequence</a:t>
            </a:r>
            <a:br>
              <a:rPr lang="en-US" u="sng" dirty="0"/>
            </a:br>
            <a:endParaRPr lang="en-US" u="sng" dirty="0"/>
          </a:p>
        </p:txBody>
      </p:sp>
      <p:sp>
        <p:nvSpPr>
          <p:cNvPr id="3" name="Content Placeholder 2"/>
          <p:cNvSpPr>
            <a:spLocks noGrp="1"/>
          </p:cNvSpPr>
          <p:nvPr>
            <p:ph idx="1"/>
          </p:nvPr>
        </p:nvSpPr>
        <p:spPr>
          <a:xfrm>
            <a:off x="718457" y="1829436"/>
            <a:ext cx="10058400" cy="4022725"/>
          </a:xfrm>
        </p:spPr>
        <p:txBody>
          <a:bodyPr/>
          <a:lstStyle/>
          <a:p>
            <a:pPr>
              <a:buFont typeface="Wingdings" panose="05000000000000000000" pitchFamily="2" charset="2"/>
              <a:buChar char="q"/>
            </a:pPr>
            <a:r>
              <a:rPr lang="en-US" sz="2200" dirty="0" smtClean="0"/>
              <a:t> The </a:t>
            </a:r>
            <a:r>
              <a:rPr lang="en-US" sz="2200" dirty="0"/>
              <a:t>longest common subsequence (LCS) is defined as the longest subsequence that is common to all the given sequences, provided that the elements of the subsequence are not required to occupy consecutive positions within the original sequences</a:t>
            </a:r>
            <a:r>
              <a:rPr lang="en-US" sz="2200" dirty="0" smtClean="0"/>
              <a:t>.</a:t>
            </a:r>
          </a:p>
          <a:p>
            <a:pPr>
              <a:buFont typeface="Wingdings" panose="05000000000000000000" pitchFamily="2" charset="2"/>
              <a:buChar char="q"/>
            </a:pPr>
            <a:r>
              <a:rPr lang="en-US" sz="2200" dirty="0"/>
              <a:t> If S1 and S2 are the two given sequences then, Z is the common subsequence of S1 and S2 if Z is a subsequence of both S1 and S2. Furthermore, Z must be a </a:t>
            </a:r>
            <a:r>
              <a:rPr lang="en-US" sz="2200" b="1" dirty="0">
                <a:solidFill>
                  <a:srgbClr val="FF0000"/>
                </a:solidFill>
              </a:rPr>
              <a:t>strictly increasing </a:t>
            </a:r>
            <a:r>
              <a:rPr lang="en-US" sz="2200" b="1" dirty="0" smtClean="0">
                <a:solidFill>
                  <a:srgbClr val="FF0000"/>
                </a:solidFill>
              </a:rPr>
              <a:t>sequence</a:t>
            </a:r>
            <a:r>
              <a:rPr lang="en-US" sz="2200" dirty="0"/>
              <a:t> of the indices of both S1 and S2</a:t>
            </a:r>
            <a:r>
              <a:rPr lang="en-US" sz="2200" dirty="0" smtClean="0"/>
              <a:t>.</a:t>
            </a:r>
          </a:p>
          <a:p>
            <a:r>
              <a:rPr lang="en-US" sz="2200" dirty="0">
                <a:solidFill>
                  <a:srgbClr val="FF0000"/>
                </a:solidFill>
              </a:rPr>
              <a:t>In a strictly increasing sequence, the indices of the elements chosen from the original sequences must be in ascending order in Z.</a:t>
            </a:r>
          </a:p>
          <a:p>
            <a:r>
              <a:rPr lang="en-US" sz="2200" dirty="0"/>
              <a:t>If</a:t>
            </a:r>
          </a:p>
          <a:p>
            <a:pPr>
              <a:buFont typeface="Wingdings" panose="05000000000000000000" pitchFamily="2" charset="2"/>
              <a:buChar char="q"/>
            </a:pPr>
            <a:endParaRPr lang="en-US" sz="2200" dirty="0" smtClean="0"/>
          </a:p>
          <a:p>
            <a:pPr>
              <a:buFont typeface="Wingdings" panose="05000000000000000000" pitchFamily="2" charset="2"/>
              <a:buChar char="q"/>
            </a:pPr>
            <a:endParaRPr lang="en-US" sz="2200" dirty="0"/>
          </a:p>
          <a:p>
            <a:pPr marL="0" indent="0">
              <a:buNone/>
            </a:pPr>
            <a:endParaRPr lang="en-US" sz="2200" dirty="0"/>
          </a:p>
        </p:txBody>
      </p:sp>
      <p:sp>
        <p:nvSpPr>
          <p:cNvPr id="4"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sp>
        <p:nvSpPr>
          <p:cNvPr id="5" name="Rectangle 1"/>
          <p:cNvSpPr>
            <a:spLocks noChangeArrowheads="1"/>
          </p:cNvSpPr>
          <p:nvPr/>
        </p:nvSpPr>
        <p:spPr bwMode="auto">
          <a:xfrm>
            <a:off x="1253718" y="4812408"/>
            <a:ext cx="3461974" cy="482779"/>
          </a:xfrm>
          <a:prstGeom prst="rect">
            <a:avLst/>
          </a:prstGeom>
          <a:solidFill>
            <a:schemeClr val="bg2"/>
          </a:solidFill>
          <a:ln>
            <a:noFill/>
          </a:ln>
          <a:effectLst/>
        </p:spPr>
        <p:txBody>
          <a:bodyPr vert="horz" wrap="square" lIns="0" tIns="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effectLst/>
                <a:latin typeface="Droid Sans Mono"/>
              </a:rPr>
              <a:t>S1 = {B, C, D, A, A, C, D}</a:t>
            </a:r>
            <a:r>
              <a:rPr kumimoji="0" lang="en-US" altLang="en-US" sz="2200" b="0" i="0" u="none" strike="noStrike" cap="none" normalizeH="0" baseline="0" dirty="0" smtClean="0">
                <a:ln>
                  <a:noFill/>
                </a:ln>
                <a:effectLst/>
              </a:rPr>
              <a:t> </a:t>
            </a:r>
            <a:endParaRPr kumimoji="0" lang="en-US" altLang="en-US" sz="2200" b="0" i="0" u="none" strike="noStrike" cap="none" normalizeH="0" baseline="0" dirty="0" smtClean="0">
              <a:ln>
                <a:noFill/>
              </a:ln>
              <a:effectLst/>
              <a:latin typeface="Arial" panose="020B0604020202020204" pitchFamily="34" charset="0"/>
            </a:endParaRPr>
          </a:p>
        </p:txBody>
      </p:sp>
      <p:sp>
        <p:nvSpPr>
          <p:cNvPr id="6" name="Rectangle 2"/>
          <p:cNvSpPr>
            <a:spLocks noChangeArrowheads="1"/>
          </p:cNvSpPr>
          <p:nvPr/>
        </p:nvSpPr>
        <p:spPr bwMode="auto">
          <a:xfrm>
            <a:off x="306976" y="5436435"/>
            <a:ext cx="11885023" cy="677108"/>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457" tIns="0" rIns="17457"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euclid_circular_a"/>
              </a:rPr>
              <a:t>Then, </a:t>
            </a:r>
            <a:r>
              <a:rPr kumimoji="0" lang="en-US" altLang="en-US" sz="2200" b="0" i="0" u="none" strike="noStrike" cap="none" normalizeH="0" baseline="0" dirty="0" smtClean="0">
                <a:ln>
                  <a:noFill/>
                </a:ln>
                <a:solidFill>
                  <a:schemeClr val="tx1"/>
                </a:solidFill>
                <a:effectLst/>
                <a:latin typeface="Droid Sans Mono"/>
              </a:rPr>
              <a:t>{A, D, B}</a:t>
            </a:r>
            <a:r>
              <a:rPr kumimoji="0" lang="en-US" altLang="en-US" sz="2200" b="0" i="0" u="none" strike="noStrike" cap="none" normalizeH="0" baseline="0" dirty="0" smtClean="0">
                <a:ln>
                  <a:noFill/>
                </a:ln>
                <a:solidFill>
                  <a:schemeClr val="tx1"/>
                </a:solidFill>
                <a:effectLst/>
                <a:latin typeface="euclid_circular_a"/>
              </a:rPr>
              <a:t> cannot be a subsequence of </a:t>
            </a:r>
            <a:r>
              <a:rPr kumimoji="0" lang="en-US" altLang="en-US" sz="2200" b="0" i="0" u="none" strike="noStrike" cap="none" normalizeH="0" baseline="0" dirty="0" smtClean="0">
                <a:ln>
                  <a:noFill/>
                </a:ln>
                <a:solidFill>
                  <a:schemeClr val="tx1"/>
                </a:solidFill>
                <a:effectLst/>
                <a:latin typeface="Droid Sans Mono"/>
              </a:rPr>
              <a:t>S1</a:t>
            </a:r>
            <a:r>
              <a:rPr kumimoji="0" lang="en-US" altLang="en-US" sz="2200" b="0" i="0" u="none" strike="noStrike" cap="none" normalizeH="0" baseline="0" dirty="0" smtClean="0">
                <a:ln>
                  <a:noFill/>
                </a:ln>
                <a:solidFill>
                  <a:schemeClr val="tx1"/>
                </a:solidFill>
                <a:effectLst/>
                <a:latin typeface="euclid_circular_a"/>
              </a:rPr>
              <a:t> as the order of the elements is not the same (i.e.. not strictly increasing sequence).</a:t>
            </a:r>
            <a:r>
              <a:rPr kumimoji="0" lang="en-US" altLang="en-US" sz="22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445246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069" y="488729"/>
            <a:ext cx="2429691" cy="774780"/>
          </a:xfrm>
        </p:spPr>
        <p:style>
          <a:lnRef idx="3">
            <a:schemeClr val="lt1"/>
          </a:lnRef>
          <a:fillRef idx="1">
            <a:schemeClr val="accent2"/>
          </a:fillRef>
          <a:effectRef idx="1">
            <a:schemeClr val="accent2"/>
          </a:effectRef>
          <a:fontRef idx="minor">
            <a:schemeClr val="lt1"/>
          </a:fontRef>
        </p:style>
        <p:txBody>
          <a:bodyPr>
            <a:normAutofit/>
          </a:bodyPr>
          <a:lstStyle/>
          <a:p>
            <a:r>
              <a:rPr lang="en-US" u="sng" dirty="0" smtClean="0"/>
              <a:t>Example</a:t>
            </a:r>
            <a:endParaRPr lang="en-US" u="sng" dirty="0"/>
          </a:p>
        </p:txBody>
      </p:sp>
      <p:sp>
        <p:nvSpPr>
          <p:cNvPr id="4"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sp>
        <p:nvSpPr>
          <p:cNvPr id="5" name="Rectangle 1"/>
          <p:cNvSpPr>
            <a:spLocks noGrp="1" noChangeArrowheads="1"/>
          </p:cNvSpPr>
          <p:nvPr>
            <p:ph idx="1"/>
          </p:nvPr>
        </p:nvSpPr>
        <p:spPr bwMode="auto">
          <a:xfrm>
            <a:off x="2847704" y="214013"/>
            <a:ext cx="3996735" cy="1436886"/>
          </a:xfrm>
          <a:prstGeom prst="rect">
            <a:avLst/>
          </a:prstGeom>
          <a:solidFill>
            <a:schemeClr val="bg2"/>
          </a:solidFill>
          <a:ln>
            <a:noFill/>
          </a:ln>
          <a:effectLst/>
        </p:spPr>
        <p:txBody>
          <a:bodyPr vert="horz" wrap="none" lIns="0" tIns="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chemeClr val="tx1"/>
                </a:solidFill>
                <a:latin typeface="Droid Sans Mono"/>
              </a:rPr>
              <a:t>I</a:t>
            </a:r>
            <a:r>
              <a:rPr kumimoji="0" lang="en-US" altLang="en-US" sz="2800" b="0" i="0" u="none" strike="noStrike" cap="none" normalizeH="0" baseline="0" dirty="0" smtClean="0">
                <a:ln>
                  <a:noFill/>
                </a:ln>
                <a:solidFill>
                  <a:schemeClr val="tx1"/>
                </a:solidFill>
                <a:effectLst/>
                <a:latin typeface="Droid Sans Mono"/>
              </a:rPr>
              <a:t>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Droid Sans Mono"/>
              </a:rPr>
              <a:t>S1 = {B, C, D, A, A, C, 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Droid Sans Mono"/>
              </a:rPr>
              <a:t>S2 = {A, C, D, B, A, C}</a:t>
            </a:r>
            <a:r>
              <a:rPr kumimoji="0" lang="en-US" altLang="en-US" sz="2800" b="0" i="0" u="none" strike="noStrike" cap="none" normalizeH="0" baseline="0" dirty="0" smtClean="0">
                <a:ln>
                  <a:noFill/>
                </a:ln>
                <a:solidFill>
                  <a:schemeClr val="tx1"/>
                </a:solidFill>
                <a:effectLst/>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136469" y="1948680"/>
            <a:ext cx="4776938" cy="2585323"/>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euclid_circular_a"/>
              </a:rPr>
              <a:t>Then, common subsequences are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Droid Sans Mono"/>
              </a:rPr>
              <a:t>{B,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Droid Sans Mono"/>
              </a:rPr>
              <a:t>{C, D, A,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Droid Sans Mono"/>
              </a:rPr>
              <a:t>{D, A,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Droid Sans Mono"/>
              </a:rPr>
              <a:t>{A, A,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Droid Sans Mono"/>
              </a:rPr>
              <a:t>{A,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Droid Sans Mono"/>
              </a:rPr>
              <a:t>{C, D},</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235132" y="5129565"/>
            <a:ext cx="10918684" cy="369332"/>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euclid_circular_a"/>
              </a:rPr>
              <a:t>Among these subsequences, </a:t>
            </a:r>
            <a:r>
              <a:rPr kumimoji="0" lang="en-US" altLang="en-US" sz="2400" b="0" i="0" u="none" strike="noStrike" cap="none" normalizeH="0" baseline="0" dirty="0" smtClean="0">
                <a:ln>
                  <a:noFill/>
                </a:ln>
                <a:solidFill>
                  <a:schemeClr val="tx1"/>
                </a:solidFill>
                <a:effectLst/>
                <a:latin typeface="Droid Sans Mono"/>
              </a:rPr>
              <a:t>{C, D, A, C}</a:t>
            </a:r>
            <a:r>
              <a:rPr kumimoji="0" lang="en-US" altLang="en-US" sz="2400" b="0" i="0" u="none" strike="noStrike" cap="none" normalizeH="0" baseline="0" dirty="0" smtClean="0">
                <a:ln>
                  <a:noFill/>
                </a:ln>
                <a:solidFill>
                  <a:schemeClr val="tx1"/>
                </a:solidFill>
                <a:effectLst/>
                <a:latin typeface="euclid_circular_a"/>
              </a:rPr>
              <a:t> is the longest common subsequence.</a:t>
            </a:r>
            <a:r>
              <a:rPr kumimoji="0" lang="en-US" altLang="en-US" sz="24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905826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44585"/>
            <a:ext cx="10058400" cy="718502"/>
          </a:xfrm>
        </p:spPr>
        <p:txBody>
          <a:bodyPr>
            <a:normAutofit fontScale="90000"/>
          </a:bodyPr>
          <a:lstStyle/>
          <a:p>
            <a:r>
              <a:rPr lang="en-US" b="1" u="sng" dirty="0"/>
              <a:t>Using Dynamic Programming to find the LCS</a:t>
            </a:r>
            <a:br>
              <a:rPr lang="en-US" b="1" u="sng" dirty="0"/>
            </a:br>
            <a:endParaRPr lang="en-US" u="sng" dirty="0"/>
          </a:p>
        </p:txBody>
      </p:sp>
      <p:sp>
        <p:nvSpPr>
          <p:cNvPr id="3" name="Content Placeholder 2"/>
          <p:cNvSpPr>
            <a:spLocks noGrp="1"/>
          </p:cNvSpPr>
          <p:nvPr>
            <p:ph idx="1"/>
          </p:nvPr>
        </p:nvSpPr>
        <p:spPr>
          <a:xfrm>
            <a:off x="142957" y="1225892"/>
            <a:ext cx="10058400" cy="474389"/>
          </a:xfrm>
        </p:spPr>
        <p:txBody>
          <a:bodyPr/>
          <a:lstStyle/>
          <a:p>
            <a:pPr marL="0" indent="0">
              <a:buNone/>
            </a:pPr>
            <a:r>
              <a:rPr lang="en-US" sz="2400" u="sng" dirty="0"/>
              <a:t>The following steps are followed for finding the longest common </a:t>
            </a:r>
            <a:r>
              <a:rPr lang="en-US" sz="2400" u="sng" dirty="0" smtClean="0"/>
              <a:t>subsequence:</a:t>
            </a:r>
          </a:p>
          <a:p>
            <a:endParaRPr lang="en-US" sz="2400" u="sng" dirty="0"/>
          </a:p>
        </p:txBody>
      </p:sp>
      <p:sp>
        <p:nvSpPr>
          <p:cNvPr id="4"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sp>
        <p:nvSpPr>
          <p:cNvPr id="5" name="Rectangle 1"/>
          <p:cNvSpPr>
            <a:spLocks noChangeArrowheads="1"/>
          </p:cNvSpPr>
          <p:nvPr/>
        </p:nvSpPr>
        <p:spPr bwMode="auto">
          <a:xfrm>
            <a:off x="38969" y="1868171"/>
            <a:ext cx="11848647" cy="738664"/>
          </a:xfrm>
          <a:prstGeom prst="rect">
            <a:avLst/>
          </a:prstGeom>
          <a:solidFill>
            <a:schemeClr val="bg1"/>
          </a:solidFill>
          <a:ln>
            <a:noFill/>
          </a:ln>
          <a:effectLst/>
        </p:spPr>
        <p:txBody>
          <a:bodyPr vert="horz" wrap="square" lIns="17457" tIns="0" rIns="17457"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chemeClr val="tx1"/>
                </a:solidFill>
                <a:effectLst/>
                <a:latin typeface="+mn-lt"/>
              </a:rPr>
              <a:t> 1. Create a table of dimension n+1*m+1 where n and m are the lengths of A and B respectively.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mn-lt"/>
              </a:rPr>
              <a:t>The first row and the first column are filled with zeros. </a:t>
            </a:r>
          </a:p>
        </p:txBody>
      </p:sp>
      <p:sp>
        <p:nvSpPr>
          <p:cNvPr id="6" name="Rectangle 5"/>
          <p:cNvSpPr/>
          <p:nvPr/>
        </p:nvSpPr>
        <p:spPr>
          <a:xfrm>
            <a:off x="0" y="2795636"/>
            <a:ext cx="11862225" cy="1708160"/>
          </a:xfrm>
          <a:prstGeom prst="rect">
            <a:avLst/>
          </a:prstGeom>
          <a:solidFill>
            <a:schemeClr val="bg1"/>
          </a:solidFill>
        </p:spPr>
        <p:txBody>
          <a:bodyPr wrap="square">
            <a:spAutoFit/>
          </a:bodyPr>
          <a:lstStyle/>
          <a:p>
            <a:r>
              <a:rPr lang="en-US" sz="2400" dirty="0" smtClean="0">
                <a:latin typeface="+mn-lt"/>
              </a:rPr>
              <a:t> 2. If </a:t>
            </a:r>
            <a:r>
              <a:rPr lang="en-US" sz="2400" dirty="0">
                <a:latin typeface="+mn-lt"/>
              </a:rPr>
              <a:t>the character </a:t>
            </a:r>
            <a:r>
              <a:rPr lang="en-US" sz="2400" dirty="0" smtClean="0">
                <a:latin typeface="+mn-lt"/>
              </a:rPr>
              <a:t>corresponding </a:t>
            </a:r>
            <a:r>
              <a:rPr lang="en-US" sz="2400" dirty="0">
                <a:latin typeface="+mn-lt"/>
              </a:rPr>
              <a:t>to the current row and current column are matching, then fill the current cell by adding one to the diagonal element. Point an arrow to the diagonal cell</a:t>
            </a:r>
            <a:r>
              <a:rPr lang="en-US" sz="2400" dirty="0" smtClean="0">
                <a:latin typeface="+mn-lt"/>
              </a:rPr>
              <a:t>. </a:t>
            </a:r>
            <a:r>
              <a:rPr lang="en-US" altLang="en-US" sz="2400" dirty="0"/>
              <a:t>Let L[</a:t>
            </a:r>
            <a:r>
              <a:rPr lang="en-US" altLang="en-US" sz="2400" dirty="0" err="1"/>
              <a:t>i,j</a:t>
            </a:r>
            <a:r>
              <a:rPr lang="en-US" altLang="en-US" sz="2400" dirty="0"/>
              <a:t>] denote the length of a longest common </a:t>
            </a:r>
            <a:r>
              <a:rPr lang="en-US" altLang="en-US" sz="2400" dirty="0" smtClean="0"/>
              <a:t>subsequence.</a:t>
            </a:r>
          </a:p>
          <a:p>
            <a:endParaRPr lang="en-US" sz="900" dirty="0" smtClean="0">
              <a:latin typeface="+mn-lt"/>
            </a:endParaRPr>
          </a:p>
          <a:p>
            <a:pPr algn="ctr"/>
            <a:r>
              <a:rPr lang="en-US" altLang="en-US" sz="2400" dirty="0">
                <a:solidFill>
                  <a:srgbClr val="FF0000"/>
                </a:solidFill>
                <a:latin typeface="+mn-lt"/>
              </a:rPr>
              <a:t>If </a:t>
            </a:r>
            <a:r>
              <a:rPr lang="en-US" altLang="en-US" sz="2400" dirty="0" err="1">
                <a:solidFill>
                  <a:srgbClr val="FF0000"/>
                </a:solidFill>
                <a:latin typeface="+mn-lt"/>
              </a:rPr>
              <a:t>a</a:t>
            </a:r>
            <a:r>
              <a:rPr lang="en-US" altLang="en-US" sz="2400" baseline="-25000" dirty="0" err="1">
                <a:solidFill>
                  <a:srgbClr val="FF0000"/>
                </a:solidFill>
                <a:latin typeface="+mn-lt"/>
              </a:rPr>
              <a:t>i</a:t>
            </a:r>
            <a:r>
              <a:rPr lang="en-US" altLang="en-US" sz="2400" dirty="0">
                <a:solidFill>
                  <a:srgbClr val="FF0000"/>
                </a:solidFill>
                <a:latin typeface="+mn-lt"/>
              </a:rPr>
              <a:t>=</a:t>
            </a:r>
            <a:r>
              <a:rPr lang="en-US" altLang="en-US" sz="2400" dirty="0" err="1">
                <a:solidFill>
                  <a:srgbClr val="FF0000"/>
                </a:solidFill>
                <a:latin typeface="+mn-lt"/>
              </a:rPr>
              <a:t>b</a:t>
            </a:r>
            <a:r>
              <a:rPr lang="en-US" altLang="en-US" sz="2400" baseline="-25000" dirty="0" err="1">
                <a:solidFill>
                  <a:srgbClr val="FF0000"/>
                </a:solidFill>
                <a:latin typeface="+mn-lt"/>
              </a:rPr>
              <a:t>j</a:t>
            </a:r>
            <a:r>
              <a:rPr lang="en-US" altLang="en-US" sz="2400" dirty="0">
                <a:solidFill>
                  <a:srgbClr val="FF0000"/>
                </a:solidFill>
                <a:latin typeface="+mn-lt"/>
              </a:rPr>
              <a:t> then L[</a:t>
            </a:r>
            <a:r>
              <a:rPr lang="en-US" altLang="en-US" sz="2400" dirty="0" err="1">
                <a:solidFill>
                  <a:srgbClr val="FF0000"/>
                </a:solidFill>
                <a:latin typeface="+mn-lt"/>
              </a:rPr>
              <a:t>i,j</a:t>
            </a:r>
            <a:r>
              <a:rPr lang="en-US" altLang="en-US" sz="2400" dirty="0">
                <a:solidFill>
                  <a:srgbClr val="FF0000"/>
                </a:solidFill>
                <a:latin typeface="+mn-lt"/>
              </a:rPr>
              <a:t>]=L[i-1,j-1]+</a:t>
            </a:r>
            <a:r>
              <a:rPr lang="en-US" altLang="en-US" sz="2400" dirty="0" smtClean="0">
                <a:solidFill>
                  <a:srgbClr val="FF0000"/>
                </a:solidFill>
                <a:latin typeface="+mn-lt"/>
              </a:rPr>
              <a:t>1 </a:t>
            </a:r>
            <a:endParaRPr lang="en-US" sz="2400" b="0" i="0" dirty="0">
              <a:effectLst/>
              <a:latin typeface="+mn-lt"/>
            </a:endParaRPr>
          </a:p>
        </p:txBody>
      </p:sp>
      <p:sp>
        <p:nvSpPr>
          <p:cNvPr id="7" name="Rectangle 6"/>
          <p:cNvSpPr/>
          <p:nvPr/>
        </p:nvSpPr>
        <p:spPr>
          <a:xfrm>
            <a:off x="25390" y="4713800"/>
            <a:ext cx="12166610" cy="1569660"/>
          </a:xfrm>
          <a:prstGeom prst="rect">
            <a:avLst/>
          </a:prstGeom>
          <a:solidFill>
            <a:schemeClr val="bg1"/>
          </a:solidFill>
        </p:spPr>
        <p:txBody>
          <a:bodyPr wrap="square">
            <a:spAutoFit/>
          </a:bodyPr>
          <a:lstStyle/>
          <a:p>
            <a:r>
              <a:rPr lang="en-US" sz="2400" dirty="0" smtClean="0">
                <a:latin typeface="+mn-lt"/>
              </a:rPr>
              <a:t> 3. Else </a:t>
            </a:r>
            <a:r>
              <a:rPr lang="en-US" sz="2400" dirty="0">
                <a:latin typeface="+mn-lt"/>
              </a:rPr>
              <a:t>take the maximum value from the previous column and previous row element for filling the current cell. Point an arrow to the cell with maximum value. If they are equal, point to any of them</a:t>
            </a:r>
            <a:r>
              <a:rPr lang="en-US" sz="2400" dirty="0" smtClean="0">
                <a:latin typeface="+mn-lt"/>
              </a:rPr>
              <a:t>.</a:t>
            </a:r>
          </a:p>
          <a:p>
            <a:pPr algn="ctr"/>
            <a:r>
              <a:rPr lang="en-US" altLang="en-US" sz="2400" dirty="0">
                <a:solidFill>
                  <a:srgbClr val="FF0000"/>
                </a:solidFill>
                <a:latin typeface="+mn-lt"/>
              </a:rPr>
              <a:t>If </a:t>
            </a:r>
            <a:r>
              <a:rPr lang="en-US" altLang="en-US" sz="2400" dirty="0" err="1">
                <a:solidFill>
                  <a:srgbClr val="FF0000"/>
                </a:solidFill>
                <a:latin typeface="+mn-lt"/>
              </a:rPr>
              <a:t>a</a:t>
            </a:r>
            <a:r>
              <a:rPr lang="en-US" altLang="en-US" sz="2400" baseline="-25000" dirty="0" err="1">
                <a:solidFill>
                  <a:srgbClr val="FF0000"/>
                </a:solidFill>
                <a:latin typeface="+mn-lt"/>
              </a:rPr>
              <a:t>i</a:t>
            </a:r>
            <a:r>
              <a:rPr lang="en-US" altLang="en-US" sz="2400" dirty="0">
                <a:solidFill>
                  <a:srgbClr val="FF0000"/>
                </a:solidFill>
                <a:latin typeface="+mn-lt"/>
              </a:rPr>
              <a:t> ≠ </a:t>
            </a:r>
            <a:r>
              <a:rPr lang="en-US" altLang="en-US" sz="2400" dirty="0" err="1">
                <a:solidFill>
                  <a:srgbClr val="FF0000"/>
                </a:solidFill>
                <a:latin typeface="+mn-lt"/>
              </a:rPr>
              <a:t>b</a:t>
            </a:r>
            <a:r>
              <a:rPr lang="en-US" altLang="en-US" sz="2400" baseline="-25000" dirty="0" err="1">
                <a:solidFill>
                  <a:srgbClr val="FF0000"/>
                </a:solidFill>
                <a:latin typeface="+mn-lt"/>
              </a:rPr>
              <a:t>j</a:t>
            </a:r>
            <a:r>
              <a:rPr lang="en-US" altLang="en-US" sz="2400" dirty="0">
                <a:solidFill>
                  <a:srgbClr val="FF0000"/>
                </a:solidFill>
                <a:latin typeface="+mn-lt"/>
              </a:rPr>
              <a:t> then L[</a:t>
            </a:r>
            <a:r>
              <a:rPr lang="en-US" altLang="en-US" sz="2400" dirty="0" err="1">
                <a:solidFill>
                  <a:srgbClr val="FF0000"/>
                </a:solidFill>
                <a:latin typeface="+mn-lt"/>
              </a:rPr>
              <a:t>i,j</a:t>
            </a:r>
            <a:r>
              <a:rPr lang="en-US" altLang="en-US" sz="2400" dirty="0">
                <a:solidFill>
                  <a:srgbClr val="FF0000"/>
                </a:solidFill>
                <a:latin typeface="+mn-lt"/>
              </a:rPr>
              <a:t>]= Max{L[i,j-1],L[i-1,j</a:t>
            </a:r>
            <a:r>
              <a:rPr lang="en-US" altLang="en-US" sz="2400" dirty="0" smtClean="0">
                <a:solidFill>
                  <a:srgbClr val="FF0000"/>
                </a:solidFill>
                <a:latin typeface="+mn-lt"/>
              </a:rPr>
              <a:t>]}</a:t>
            </a:r>
            <a:endParaRPr lang="en-US" altLang="en-US" sz="2400" dirty="0">
              <a:solidFill>
                <a:srgbClr val="FF0000"/>
              </a:solidFill>
              <a:latin typeface="+mn-lt"/>
            </a:endParaRPr>
          </a:p>
        </p:txBody>
      </p:sp>
    </p:spTree>
    <p:extLst>
      <p:ext uri="{BB962C8B-B14F-4D97-AF65-F5344CB8AC3E}">
        <p14:creationId xmlns:p14="http://schemas.microsoft.com/office/powerpoint/2010/main" val="3033466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096963" y="1149531"/>
            <a:ext cx="10359163" cy="1136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6" name="Title 1"/>
          <p:cNvSpPr>
            <a:spLocks noGrp="1"/>
          </p:cNvSpPr>
          <p:nvPr>
            <p:ph type="title"/>
          </p:nvPr>
        </p:nvSpPr>
        <p:spPr>
          <a:xfrm>
            <a:off x="3505200" y="-334962"/>
            <a:ext cx="8229600" cy="762000"/>
          </a:xfrm>
        </p:spPr>
        <p:txBody>
          <a:bodyPr/>
          <a:lstStyle/>
          <a:p>
            <a:pPr algn="l"/>
            <a:r>
              <a:rPr lang="en-US" altLang="en-US" sz="2600" b="1" dirty="0">
                <a:solidFill>
                  <a:srgbClr val="FF0000"/>
                </a:solidFill>
              </a:rPr>
              <a:t>Given two strings A=lion and B=line. Find LCS.</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CF337B2-66A1-4A2A-90A5-7E8A30D47D11}" type="slidenum">
              <a:rPr lang="en-US" altLang="en-US">
                <a:solidFill>
                  <a:srgbClr val="898989"/>
                </a:solidFill>
                <a:latin typeface="Calibri" panose="020F0502020204030204" pitchFamily="34" charset="0"/>
              </a:rPr>
              <a:pPr eaLnBrk="1" hangingPunct="1"/>
              <a:t>15</a:t>
            </a:fld>
            <a:endParaRPr lang="en-US" altLang="en-US">
              <a:solidFill>
                <a:srgbClr val="898989"/>
              </a:solidFill>
              <a:latin typeface="Calibri" panose="020F0502020204030204" pitchFamily="34" charset="0"/>
            </a:endParaRPr>
          </a:p>
        </p:txBody>
      </p:sp>
      <p:graphicFrame>
        <p:nvGraphicFramePr>
          <p:cNvPr id="7" name="Table 6"/>
          <p:cNvGraphicFramePr>
            <a:graphicFrameLocks noGrp="1"/>
          </p:cNvGraphicFramePr>
          <p:nvPr/>
        </p:nvGraphicFramePr>
        <p:xfrm>
          <a:off x="3048000" y="1050925"/>
          <a:ext cx="6096000" cy="2225676"/>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946">
                <a:tc>
                  <a:txBody>
                    <a:bodyPr/>
                    <a:lstStyle/>
                    <a:p>
                      <a:endParaRPr lang="en-US" sz="1800" dirty="0"/>
                    </a:p>
                  </a:txBody>
                  <a:tcPr marT="45733" marB="45733"/>
                </a:tc>
                <a:tc>
                  <a:txBody>
                    <a:bodyPr/>
                    <a:lstStyle/>
                    <a:p>
                      <a:r>
                        <a:rPr lang="en-US" sz="1800" dirty="0" smtClean="0"/>
                        <a:t>ɛ</a:t>
                      </a:r>
                      <a:endParaRPr lang="en-US" sz="1800" dirty="0"/>
                    </a:p>
                  </a:txBody>
                  <a:tcPr marT="45733" marB="45733"/>
                </a:tc>
                <a:tc>
                  <a:txBody>
                    <a:bodyPr/>
                    <a:lstStyle/>
                    <a:p>
                      <a:r>
                        <a:rPr lang="en-US" sz="1800" dirty="0" smtClean="0"/>
                        <a:t>l</a:t>
                      </a:r>
                      <a:endParaRPr lang="en-US" sz="1800" dirty="0"/>
                    </a:p>
                  </a:txBody>
                  <a:tcPr marT="45733" marB="45733"/>
                </a:tc>
                <a:tc>
                  <a:txBody>
                    <a:bodyPr/>
                    <a:lstStyle/>
                    <a:p>
                      <a:r>
                        <a:rPr lang="en-US" sz="1800" dirty="0" err="1" smtClean="0"/>
                        <a:t>i</a:t>
                      </a:r>
                      <a:endParaRPr lang="en-US" sz="1800" dirty="0"/>
                    </a:p>
                  </a:txBody>
                  <a:tcPr marT="45733" marB="45733"/>
                </a:tc>
                <a:tc>
                  <a:txBody>
                    <a:bodyPr/>
                    <a:lstStyle/>
                    <a:p>
                      <a:r>
                        <a:rPr lang="en-US" sz="1800" dirty="0" smtClean="0"/>
                        <a:t>n</a:t>
                      </a:r>
                      <a:endParaRPr lang="en-US" sz="1800" dirty="0"/>
                    </a:p>
                  </a:txBody>
                  <a:tcPr marT="45733" marB="45733"/>
                </a:tc>
                <a:tc>
                  <a:txBody>
                    <a:bodyPr/>
                    <a:lstStyle/>
                    <a:p>
                      <a:r>
                        <a:rPr lang="en-US" sz="1800" dirty="0" smtClean="0"/>
                        <a:t>e</a:t>
                      </a:r>
                      <a:endParaRPr lang="en-US" sz="1800" dirty="0"/>
                    </a:p>
                  </a:txBody>
                  <a:tcPr marT="45733" marB="45733"/>
                </a:tc>
                <a:extLst>
                  <a:ext uri="{0D108BD9-81ED-4DB2-BD59-A6C34878D82A}">
                    <a16:rowId xmlns:a16="http://schemas.microsoft.com/office/drawing/2014/main" val="10000"/>
                  </a:ext>
                </a:extLst>
              </a:tr>
              <a:tr h="370946">
                <a:tc>
                  <a:txBody>
                    <a:bodyPr/>
                    <a:lstStyle/>
                    <a:p>
                      <a:r>
                        <a:rPr lang="en-US" sz="1800" dirty="0" smtClean="0"/>
                        <a:t>ɛ</a:t>
                      </a:r>
                      <a:endParaRPr lang="en-US" sz="1800" dirty="0"/>
                    </a:p>
                  </a:txBody>
                  <a:tcPr marT="45733" marB="45733"/>
                </a:tc>
                <a:tc>
                  <a:txBody>
                    <a:bodyPr/>
                    <a:lstStyle/>
                    <a:p>
                      <a:endParaRPr lang="en-US" sz="1800" dirty="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dirty="0"/>
                    </a:p>
                  </a:txBody>
                  <a:tcPr marT="45733" marB="45733"/>
                </a:tc>
                <a:tc>
                  <a:txBody>
                    <a:bodyPr/>
                    <a:lstStyle/>
                    <a:p>
                      <a:endParaRPr lang="en-US" sz="1800" dirty="0"/>
                    </a:p>
                  </a:txBody>
                  <a:tcPr marT="45733" marB="45733"/>
                </a:tc>
                <a:extLst>
                  <a:ext uri="{0D108BD9-81ED-4DB2-BD59-A6C34878D82A}">
                    <a16:rowId xmlns:a16="http://schemas.microsoft.com/office/drawing/2014/main" val="10001"/>
                  </a:ext>
                </a:extLst>
              </a:tr>
              <a:tr h="370946">
                <a:tc>
                  <a:txBody>
                    <a:bodyPr/>
                    <a:lstStyle/>
                    <a:p>
                      <a:r>
                        <a:rPr lang="en-US" sz="1800" dirty="0" smtClean="0"/>
                        <a:t>l</a:t>
                      </a:r>
                      <a:endParaRPr lang="en-US" sz="1800" dirty="0"/>
                    </a:p>
                  </a:txBody>
                  <a:tcPr marT="45733" marB="45733"/>
                </a:tc>
                <a:tc>
                  <a:txBody>
                    <a:bodyPr/>
                    <a:lstStyle/>
                    <a:p>
                      <a:endParaRPr lang="en-US" sz="1800" dirty="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a:p>
                  </a:txBody>
                  <a:tcPr marT="45733" marB="45733"/>
                </a:tc>
                <a:extLst>
                  <a:ext uri="{0D108BD9-81ED-4DB2-BD59-A6C34878D82A}">
                    <a16:rowId xmlns:a16="http://schemas.microsoft.com/office/drawing/2014/main" val="10002"/>
                  </a:ext>
                </a:extLst>
              </a:tr>
              <a:tr h="370946">
                <a:tc>
                  <a:txBody>
                    <a:bodyPr/>
                    <a:lstStyle/>
                    <a:p>
                      <a:r>
                        <a:rPr lang="en-US" sz="1800" dirty="0" smtClean="0"/>
                        <a:t>I</a:t>
                      </a:r>
                      <a:endParaRPr lang="en-US" sz="1800" dirty="0"/>
                    </a:p>
                  </a:txBody>
                  <a:tcPr marT="45733" marB="45733"/>
                </a:tc>
                <a:tc>
                  <a:txBody>
                    <a:bodyPr/>
                    <a:lstStyle/>
                    <a:p>
                      <a:endParaRPr lang="en-US" sz="1800" dirty="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a:p>
                  </a:txBody>
                  <a:tcPr marT="45733" marB="45733"/>
                </a:tc>
                <a:extLst>
                  <a:ext uri="{0D108BD9-81ED-4DB2-BD59-A6C34878D82A}">
                    <a16:rowId xmlns:a16="http://schemas.microsoft.com/office/drawing/2014/main" val="10003"/>
                  </a:ext>
                </a:extLst>
              </a:tr>
              <a:tr h="370946">
                <a:tc>
                  <a:txBody>
                    <a:bodyPr/>
                    <a:lstStyle/>
                    <a:p>
                      <a:r>
                        <a:rPr lang="en-US" sz="1800" dirty="0" smtClean="0"/>
                        <a:t>o</a:t>
                      </a:r>
                      <a:endParaRPr lang="en-US" sz="1800" dirty="0"/>
                    </a:p>
                  </a:txBody>
                  <a:tcPr marT="45733" marB="45733"/>
                </a:tc>
                <a:tc>
                  <a:txBody>
                    <a:bodyPr/>
                    <a:lstStyle/>
                    <a:p>
                      <a:endParaRPr lang="en-US" sz="1800" dirty="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a:p>
                  </a:txBody>
                  <a:tcPr marT="45733" marB="45733"/>
                </a:tc>
                <a:extLst>
                  <a:ext uri="{0D108BD9-81ED-4DB2-BD59-A6C34878D82A}">
                    <a16:rowId xmlns:a16="http://schemas.microsoft.com/office/drawing/2014/main" val="10004"/>
                  </a:ext>
                </a:extLst>
              </a:tr>
              <a:tr h="370946">
                <a:tc>
                  <a:txBody>
                    <a:bodyPr/>
                    <a:lstStyle/>
                    <a:p>
                      <a:r>
                        <a:rPr lang="en-US" sz="1800" dirty="0" smtClean="0"/>
                        <a:t>n</a:t>
                      </a:r>
                      <a:endParaRPr lang="en-US" sz="1800" dirty="0"/>
                    </a:p>
                  </a:txBody>
                  <a:tcPr marT="45733" marB="45733"/>
                </a:tc>
                <a:tc>
                  <a:txBody>
                    <a:bodyPr/>
                    <a:lstStyle/>
                    <a:p>
                      <a:endParaRPr lang="en-US" sz="1800" dirty="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dirty="0"/>
                    </a:p>
                  </a:txBody>
                  <a:tcPr marT="45733" marB="45733"/>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nvGraphicFramePr>
        <p:xfrm>
          <a:off x="3048000" y="3946525"/>
          <a:ext cx="6096000" cy="2225676"/>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946">
                <a:tc>
                  <a:txBody>
                    <a:bodyPr/>
                    <a:lstStyle/>
                    <a:p>
                      <a:endParaRPr lang="en-US" sz="1800" dirty="0"/>
                    </a:p>
                  </a:txBody>
                  <a:tcPr marT="45733" marB="45733"/>
                </a:tc>
                <a:tc>
                  <a:txBody>
                    <a:bodyPr/>
                    <a:lstStyle/>
                    <a:p>
                      <a:pPr algn="ctr"/>
                      <a:r>
                        <a:rPr lang="en-US" sz="1800" b="1" dirty="0" smtClean="0"/>
                        <a:t>ɛ</a:t>
                      </a:r>
                      <a:endParaRPr lang="en-US" sz="1800" b="1" dirty="0"/>
                    </a:p>
                  </a:txBody>
                  <a:tcPr marT="45733" marB="45733"/>
                </a:tc>
                <a:tc>
                  <a:txBody>
                    <a:bodyPr/>
                    <a:lstStyle/>
                    <a:p>
                      <a:pPr algn="ctr"/>
                      <a:r>
                        <a:rPr lang="en-US" sz="1800" b="1" dirty="0" smtClean="0"/>
                        <a:t>l</a:t>
                      </a:r>
                      <a:endParaRPr lang="en-US" sz="1800" b="1" dirty="0"/>
                    </a:p>
                  </a:txBody>
                  <a:tcPr marT="45733" marB="45733"/>
                </a:tc>
                <a:tc>
                  <a:txBody>
                    <a:bodyPr/>
                    <a:lstStyle/>
                    <a:p>
                      <a:pPr algn="ctr"/>
                      <a:r>
                        <a:rPr lang="en-US" sz="1800" b="1" dirty="0" err="1" smtClean="0"/>
                        <a:t>i</a:t>
                      </a:r>
                      <a:endParaRPr lang="en-US" sz="1800" b="1" dirty="0"/>
                    </a:p>
                  </a:txBody>
                  <a:tcPr marT="45733" marB="45733"/>
                </a:tc>
                <a:tc>
                  <a:txBody>
                    <a:bodyPr/>
                    <a:lstStyle/>
                    <a:p>
                      <a:pPr algn="ctr"/>
                      <a:r>
                        <a:rPr lang="en-US" sz="1800" b="1" dirty="0" smtClean="0"/>
                        <a:t>n</a:t>
                      </a:r>
                      <a:endParaRPr lang="en-US" sz="1800" b="1" dirty="0"/>
                    </a:p>
                  </a:txBody>
                  <a:tcPr marT="45733" marB="45733"/>
                </a:tc>
                <a:tc>
                  <a:txBody>
                    <a:bodyPr/>
                    <a:lstStyle/>
                    <a:p>
                      <a:pPr algn="ctr"/>
                      <a:r>
                        <a:rPr lang="en-US" sz="1800" b="1" dirty="0" smtClean="0"/>
                        <a:t>e</a:t>
                      </a:r>
                      <a:endParaRPr lang="en-US" sz="1800" b="1" dirty="0"/>
                    </a:p>
                  </a:txBody>
                  <a:tcPr marT="45733" marB="45733"/>
                </a:tc>
                <a:extLst>
                  <a:ext uri="{0D108BD9-81ED-4DB2-BD59-A6C34878D82A}">
                    <a16:rowId xmlns:a16="http://schemas.microsoft.com/office/drawing/2014/main" val="10000"/>
                  </a:ext>
                </a:extLst>
              </a:tr>
              <a:tr h="370946">
                <a:tc>
                  <a:txBody>
                    <a:bodyPr/>
                    <a:lstStyle/>
                    <a:p>
                      <a:pPr algn="ctr"/>
                      <a:r>
                        <a:rPr lang="en-US" sz="1800" b="1" dirty="0" smtClean="0"/>
                        <a:t>ɛ</a:t>
                      </a:r>
                      <a:endParaRPr lang="en-US" sz="1800" b="1" dirty="0"/>
                    </a:p>
                  </a:txBody>
                  <a:tcPr marT="45733" marB="45733"/>
                </a:tc>
                <a:tc>
                  <a:txBody>
                    <a:bodyPr/>
                    <a:lstStyle/>
                    <a:p>
                      <a:endParaRPr lang="en-US" sz="1800" dirty="0"/>
                    </a:p>
                  </a:txBody>
                  <a:tcPr marT="45733" marB="45733"/>
                </a:tc>
                <a:tc>
                  <a:txBody>
                    <a:bodyPr/>
                    <a:lstStyle/>
                    <a:p>
                      <a:endParaRPr lang="en-US" sz="1800" dirty="0"/>
                    </a:p>
                  </a:txBody>
                  <a:tcPr marT="45733" marB="45733"/>
                </a:tc>
                <a:tc>
                  <a:txBody>
                    <a:bodyPr/>
                    <a:lstStyle/>
                    <a:p>
                      <a:endParaRPr lang="en-US" sz="1800" dirty="0"/>
                    </a:p>
                  </a:txBody>
                  <a:tcPr marT="45733" marB="45733"/>
                </a:tc>
                <a:tc>
                  <a:txBody>
                    <a:bodyPr/>
                    <a:lstStyle/>
                    <a:p>
                      <a:endParaRPr lang="en-US" sz="1800" dirty="0"/>
                    </a:p>
                  </a:txBody>
                  <a:tcPr marT="45733" marB="45733"/>
                </a:tc>
                <a:tc>
                  <a:txBody>
                    <a:bodyPr/>
                    <a:lstStyle/>
                    <a:p>
                      <a:endParaRPr lang="en-US" sz="1800" dirty="0"/>
                    </a:p>
                  </a:txBody>
                  <a:tcPr marT="45733" marB="45733"/>
                </a:tc>
                <a:extLst>
                  <a:ext uri="{0D108BD9-81ED-4DB2-BD59-A6C34878D82A}">
                    <a16:rowId xmlns:a16="http://schemas.microsoft.com/office/drawing/2014/main" val="10001"/>
                  </a:ext>
                </a:extLst>
              </a:tr>
              <a:tr h="370946">
                <a:tc>
                  <a:txBody>
                    <a:bodyPr/>
                    <a:lstStyle/>
                    <a:p>
                      <a:pPr algn="ctr"/>
                      <a:r>
                        <a:rPr lang="en-US" sz="1800" b="1" dirty="0" smtClean="0"/>
                        <a:t>l</a:t>
                      </a:r>
                      <a:endParaRPr lang="en-US" sz="1800" b="1" dirty="0"/>
                    </a:p>
                  </a:txBody>
                  <a:tcPr marT="45733" marB="45733"/>
                </a:tc>
                <a:tc>
                  <a:txBody>
                    <a:bodyPr/>
                    <a:lstStyle/>
                    <a:p>
                      <a:endParaRPr lang="en-US" sz="1800" dirty="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a:p>
                  </a:txBody>
                  <a:tcPr marT="45733" marB="45733"/>
                </a:tc>
                <a:extLst>
                  <a:ext uri="{0D108BD9-81ED-4DB2-BD59-A6C34878D82A}">
                    <a16:rowId xmlns:a16="http://schemas.microsoft.com/office/drawing/2014/main" val="10002"/>
                  </a:ext>
                </a:extLst>
              </a:tr>
              <a:tr h="370946">
                <a:tc>
                  <a:txBody>
                    <a:bodyPr/>
                    <a:lstStyle/>
                    <a:p>
                      <a:pPr algn="ctr"/>
                      <a:r>
                        <a:rPr lang="en-US" sz="1800" b="1" dirty="0" smtClean="0"/>
                        <a:t>I</a:t>
                      </a:r>
                      <a:endParaRPr lang="en-US" sz="1800" b="1" dirty="0"/>
                    </a:p>
                  </a:txBody>
                  <a:tcPr marT="45733" marB="45733"/>
                </a:tc>
                <a:tc>
                  <a:txBody>
                    <a:bodyPr/>
                    <a:lstStyle/>
                    <a:p>
                      <a:endParaRPr lang="en-US" sz="1800" dirty="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a:p>
                  </a:txBody>
                  <a:tcPr marT="45733" marB="45733"/>
                </a:tc>
                <a:extLst>
                  <a:ext uri="{0D108BD9-81ED-4DB2-BD59-A6C34878D82A}">
                    <a16:rowId xmlns:a16="http://schemas.microsoft.com/office/drawing/2014/main" val="10003"/>
                  </a:ext>
                </a:extLst>
              </a:tr>
              <a:tr h="370946">
                <a:tc>
                  <a:txBody>
                    <a:bodyPr/>
                    <a:lstStyle/>
                    <a:p>
                      <a:pPr algn="ctr"/>
                      <a:r>
                        <a:rPr lang="en-US" sz="1800" b="1" dirty="0" smtClean="0"/>
                        <a:t>o</a:t>
                      </a:r>
                      <a:endParaRPr lang="en-US" sz="1800" b="1" dirty="0"/>
                    </a:p>
                  </a:txBody>
                  <a:tcPr marT="45733" marB="45733"/>
                </a:tc>
                <a:tc>
                  <a:txBody>
                    <a:bodyPr/>
                    <a:lstStyle/>
                    <a:p>
                      <a:endParaRPr lang="en-US" sz="1800" dirty="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a:p>
                  </a:txBody>
                  <a:tcPr marT="45733" marB="45733"/>
                </a:tc>
                <a:extLst>
                  <a:ext uri="{0D108BD9-81ED-4DB2-BD59-A6C34878D82A}">
                    <a16:rowId xmlns:a16="http://schemas.microsoft.com/office/drawing/2014/main" val="10004"/>
                  </a:ext>
                </a:extLst>
              </a:tr>
              <a:tr h="370946">
                <a:tc>
                  <a:txBody>
                    <a:bodyPr/>
                    <a:lstStyle/>
                    <a:p>
                      <a:pPr algn="ctr"/>
                      <a:r>
                        <a:rPr lang="en-US" sz="1800" b="1" dirty="0" smtClean="0"/>
                        <a:t>n</a:t>
                      </a:r>
                      <a:endParaRPr lang="en-US" sz="1800" b="1" dirty="0"/>
                    </a:p>
                  </a:txBody>
                  <a:tcPr marT="45733" marB="45733"/>
                </a:tc>
                <a:tc>
                  <a:txBody>
                    <a:bodyPr/>
                    <a:lstStyle/>
                    <a:p>
                      <a:endParaRPr lang="en-US" sz="1800" dirty="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dirty="0"/>
                    </a:p>
                  </a:txBody>
                  <a:tcPr marT="45733" marB="45733"/>
                </a:tc>
                <a:extLst>
                  <a:ext uri="{0D108BD9-81ED-4DB2-BD59-A6C34878D82A}">
                    <a16:rowId xmlns:a16="http://schemas.microsoft.com/office/drawing/2014/main" val="10005"/>
                  </a:ext>
                </a:extLst>
              </a:tr>
            </a:tbl>
          </a:graphicData>
        </a:graphic>
      </p:graphicFrame>
      <p:sp>
        <p:nvSpPr>
          <p:cNvPr id="10" name="TextBox 9"/>
          <p:cNvSpPr txBox="1">
            <a:spLocks noChangeArrowheads="1"/>
          </p:cNvSpPr>
          <p:nvPr/>
        </p:nvSpPr>
        <p:spPr bwMode="auto">
          <a:xfrm>
            <a:off x="4343400" y="4354514"/>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0</a:t>
            </a:r>
          </a:p>
        </p:txBody>
      </p:sp>
      <p:sp>
        <p:nvSpPr>
          <p:cNvPr id="11" name="TextBox 10"/>
          <p:cNvSpPr txBox="1">
            <a:spLocks noChangeArrowheads="1"/>
          </p:cNvSpPr>
          <p:nvPr/>
        </p:nvSpPr>
        <p:spPr bwMode="auto">
          <a:xfrm>
            <a:off x="5334000" y="4343400"/>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0</a:t>
            </a:r>
          </a:p>
        </p:txBody>
      </p:sp>
      <p:sp>
        <p:nvSpPr>
          <p:cNvPr id="12" name="TextBox 11"/>
          <p:cNvSpPr txBox="1">
            <a:spLocks noChangeArrowheads="1"/>
          </p:cNvSpPr>
          <p:nvPr/>
        </p:nvSpPr>
        <p:spPr bwMode="auto">
          <a:xfrm>
            <a:off x="6400800" y="4343400"/>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0</a:t>
            </a:r>
          </a:p>
        </p:txBody>
      </p:sp>
      <p:sp>
        <p:nvSpPr>
          <p:cNvPr id="13" name="TextBox 12"/>
          <p:cNvSpPr txBox="1">
            <a:spLocks noChangeArrowheads="1"/>
          </p:cNvSpPr>
          <p:nvPr/>
        </p:nvSpPr>
        <p:spPr bwMode="auto">
          <a:xfrm>
            <a:off x="7467600" y="4354514"/>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0</a:t>
            </a:r>
          </a:p>
        </p:txBody>
      </p:sp>
      <p:sp>
        <p:nvSpPr>
          <p:cNvPr id="14" name="TextBox 13"/>
          <p:cNvSpPr txBox="1">
            <a:spLocks noChangeArrowheads="1"/>
          </p:cNvSpPr>
          <p:nvPr/>
        </p:nvSpPr>
        <p:spPr bwMode="auto">
          <a:xfrm>
            <a:off x="8382000" y="4343400"/>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0</a:t>
            </a:r>
          </a:p>
        </p:txBody>
      </p:sp>
      <p:sp>
        <p:nvSpPr>
          <p:cNvPr id="15" name="TextBox 14"/>
          <p:cNvSpPr txBox="1">
            <a:spLocks noChangeArrowheads="1"/>
          </p:cNvSpPr>
          <p:nvPr/>
        </p:nvSpPr>
        <p:spPr bwMode="auto">
          <a:xfrm>
            <a:off x="4343400" y="4735514"/>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0</a:t>
            </a:r>
          </a:p>
        </p:txBody>
      </p:sp>
      <p:sp>
        <p:nvSpPr>
          <p:cNvPr id="16" name="TextBox 15"/>
          <p:cNvSpPr txBox="1">
            <a:spLocks noChangeArrowheads="1"/>
          </p:cNvSpPr>
          <p:nvPr/>
        </p:nvSpPr>
        <p:spPr bwMode="auto">
          <a:xfrm>
            <a:off x="4343400" y="5116514"/>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0</a:t>
            </a:r>
          </a:p>
        </p:txBody>
      </p:sp>
      <p:sp>
        <p:nvSpPr>
          <p:cNvPr id="17" name="TextBox 16"/>
          <p:cNvSpPr txBox="1">
            <a:spLocks noChangeArrowheads="1"/>
          </p:cNvSpPr>
          <p:nvPr/>
        </p:nvSpPr>
        <p:spPr bwMode="auto">
          <a:xfrm>
            <a:off x="4343400" y="5421314"/>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0</a:t>
            </a:r>
          </a:p>
        </p:txBody>
      </p:sp>
      <p:sp>
        <p:nvSpPr>
          <p:cNvPr id="18" name="TextBox 17"/>
          <p:cNvSpPr txBox="1">
            <a:spLocks noChangeArrowheads="1"/>
          </p:cNvSpPr>
          <p:nvPr/>
        </p:nvSpPr>
        <p:spPr bwMode="auto">
          <a:xfrm>
            <a:off x="4343400" y="5878514"/>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0</a:t>
            </a:r>
          </a:p>
        </p:txBody>
      </p:sp>
      <p:sp>
        <p:nvSpPr>
          <p:cNvPr id="19" name="Left Brace 18"/>
          <p:cNvSpPr/>
          <p:nvPr/>
        </p:nvSpPr>
        <p:spPr>
          <a:xfrm>
            <a:off x="2362200" y="1907176"/>
            <a:ext cx="609600" cy="1293223"/>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dirty="0"/>
              <a:t>A</a:t>
            </a:r>
          </a:p>
        </p:txBody>
      </p:sp>
      <p:sp>
        <p:nvSpPr>
          <p:cNvPr id="21" name="Left Brace 20"/>
          <p:cNvSpPr/>
          <p:nvPr/>
        </p:nvSpPr>
        <p:spPr>
          <a:xfrm rot="5400000">
            <a:off x="6553200" y="-990600"/>
            <a:ext cx="609600" cy="3352800"/>
          </a:xfrm>
          <a:prstGeom prst="leftBrace">
            <a:avLst/>
          </a:prstGeom>
        </p:spPr>
        <p:style>
          <a:lnRef idx="1">
            <a:schemeClr val="accent1"/>
          </a:lnRef>
          <a:fillRef idx="0">
            <a:schemeClr val="accent1"/>
          </a:fillRef>
          <a:effectRef idx="0">
            <a:schemeClr val="accent1"/>
          </a:effectRef>
          <a:fontRef idx="minor">
            <a:schemeClr val="tx1"/>
          </a:fontRef>
        </p:style>
        <p:txBody>
          <a:bodyPr vert="vert270" anchor="ctr"/>
          <a:lstStyle/>
          <a:p>
            <a:pPr algn="ctr">
              <a:defRPr/>
            </a:pPr>
            <a:r>
              <a:rPr lang="en-US" dirty="0"/>
              <a:t>B</a:t>
            </a:r>
          </a:p>
        </p:txBody>
      </p:sp>
      <p:sp>
        <p:nvSpPr>
          <p:cNvPr id="22"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sp>
        <p:nvSpPr>
          <p:cNvPr id="23" name="TextBox 22"/>
          <p:cNvSpPr txBox="1"/>
          <p:nvPr/>
        </p:nvSpPr>
        <p:spPr>
          <a:xfrm>
            <a:off x="0" y="31394"/>
            <a:ext cx="1828800"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2400" dirty="0" smtClean="0"/>
              <a:t>Example 1</a:t>
            </a:r>
            <a:endParaRPr lang="en-US" sz="2400" dirty="0"/>
          </a:p>
        </p:txBody>
      </p:sp>
      <p:sp>
        <p:nvSpPr>
          <p:cNvPr id="24" name="Rectangle 23"/>
          <p:cNvSpPr/>
          <p:nvPr/>
        </p:nvSpPr>
        <p:spPr>
          <a:xfrm>
            <a:off x="0" y="470420"/>
            <a:ext cx="4951997" cy="338554"/>
          </a:xfrm>
          <a:prstGeom prst="rect">
            <a:avLst/>
          </a:prstGeom>
        </p:spPr>
        <p:txBody>
          <a:bodyPr wrap="none">
            <a:spAutoFit/>
          </a:bodyPr>
          <a:lstStyle/>
          <a:p>
            <a:r>
              <a:rPr lang="en-US" sz="1600" dirty="0" smtClean="0">
                <a:latin typeface="euclid_circular_a"/>
              </a:rPr>
              <a:t>Find the length of the </a:t>
            </a:r>
            <a:r>
              <a:rPr lang="en-US" sz="1600" dirty="0">
                <a:latin typeface="euclid_circular_a"/>
              </a:rPr>
              <a:t>longest common subsequence</a:t>
            </a:r>
            <a:endParaRPr lang="en-US" sz="1600" dirty="0"/>
          </a:p>
        </p:txBody>
      </p:sp>
    </p:spTree>
    <p:extLst>
      <p:ext uri="{BB962C8B-B14F-4D97-AF65-F5344CB8AC3E}">
        <p14:creationId xmlns:p14="http://schemas.microsoft.com/office/powerpoint/2010/main" val="1385668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500"/>
                                        <p:tgtEl>
                                          <p:spTgt spid="19"/>
                                        </p:tgtEl>
                                      </p:cBhvr>
                                    </p:animEffect>
                                  </p:childTnLst>
                                </p:cTn>
                              </p:par>
                            </p:childTnLst>
                          </p:cTn>
                        </p:par>
                        <p:par>
                          <p:cTn id="12" fill="hold" nodeType="afterGroup">
                            <p:stCondLst>
                              <p:cond delay="1000"/>
                            </p:stCondLst>
                            <p:childTnLst>
                              <p:par>
                                <p:cTn id="13" presetID="22" presetClass="entr" presetSubtype="4" fill="hold" grpId="1"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1000"/>
                                        <p:tgtEl>
                                          <p:spTgt spid="21"/>
                                        </p:tgtEl>
                                      </p:cBhvr>
                                    </p:animEffect>
                                    <p:anim calcmode="lin" valueType="num">
                                      <p:cBhvr>
                                        <p:cTn id="19" dur="1000" fill="hold"/>
                                        <p:tgtEl>
                                          <p:spTgt spid="21"/>
                                        </p:tgtEl>
                                        <p:attrNameLst>
                                          <p:attrName>ppt_x</p:attrName>
                                        </p:attrNameLst>
                                      </p:cBhvr>
                                      <p:tavLst>
                                        <p:tav tm="0">
                                          <p:val>
                                            <p:strVal val="#ppt_x"/>
                                          </p:val>
                                        </p:tav>
                                        <p:tav tm="100000">
                                          <p:val>
                                            <p:strVal val="#ppt_x"/>
                                          </p:val>
                                        </p:tav>
                                      </p:tavLst>
                                    </p:anim>
                                    <p:anim calcmode="lin" valueType="num">
                                      <p:cBhvr>
                                        <p:cTn id="2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par>
                          <p:cTn id="35" fill="hold" nodeType="afterGroup">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par>
                          <p:cTn id="39" fill="hold" nodeType="afterGroup">
                            <p:stCondLst>
                              <p:cond delay="1500"/>
                            </p:stCondLst>
                            <p:childTnLst>
                              <p:par>
                                <p:cTn id="40" presetID="22" presetClass="entr" presetSubtype="8"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par>
                          <p:cTn id="43" fill="hold" nodeType="afterGroup">
                            <p:stCondLst>
                              <p:cond delay="2000"/>
                            </p:stCondLst>
                            <p:childTnLst>
                              <p:par>
                                <p:cTn id="44" presetID="22" presetClass="entr" presetSubtype="8"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left)">
                                      <p:cBhvr>
                                        <p:cTn id="51" dur="500"/>
                                        <p:tgtEl>
                                          <p:spTgt spid="15"/>
                                        </p:tgtEl>
                                      </p:cBhvr>
                                    </p:animEffect>
                                  </p:childTnLst>
                                </p:cTn>
                              </p:par>
                            </p:childTnLst>
                          </p:cTn>
                        </p:par>
                        <p:par>
                          <p:cTn id="52" fill="hold" nodeType="afterGroup">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left)">
                                      <p:cBhvr>
                                        <p:cTn id="55" dur="500"/>
                                        <p:tgtEl>
                                          <p:spTgt spid="16"/>
                                        </p:tgtEl>
                                      </p:cBhvr>
                                    </p:animEffect>
                                  </p:childTnLst>
                                </p:cTn>
                              </p:par>
                            </p:childTnLst>
                          </p:cTn>
                        </p:par>
                        <p:par>
                          <p:cTn id="56" fill="hold" nodeType="afterGroup">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500"/>
                                        <p:tgtEl>
                                          <p:spTgt spid="17"/>
                                        </p:tgtEl>
                                      </p:cBhvr>
                                    </p:animEffect>
                                  </p:childTnLst>
                                </p:cTn>
                              </p:par>
                            </p:childTnLst>
                          </p:cTn>
                        </p:par>
                        <p:par>
                          <p:cTn id="60" fill="hold" nodeType="afterGroup">
                            <p:stCondLst>
                              <p:cond delay="1500"/>
                            </p:stCondLst>
                            <p:childTnLst>
                              <p:par>
                                <p:cTn id="61" presetID="22" presetClass="entr" presetSubtype="8"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left)">
                                      <p:cBhvr>
                                        <p:cTn id="6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P spid="18" grpId="0"/>
      <p:bldP spid="19" grpId="0" animBg="1"/>
      <p:bldP spid="19" grpId="1"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6963" y="1149531"/>
            <a:ext cx="10359163" cy="1136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5" name="Rectangle 3"/>
          <p:cNvSpPr>
            <a:spLocks noGrp="1" noChangeArrowheads="1"/>
          </p:cNvSpPr>
          <p:nvPr>
            <p:ph type="body" idx="1"/>
          </p:nvPr>
        </p:nvSpPr>
        <p:spPr>
          <a:xfrm>
            <a:off x="1828800" y="228600"/>
            <a:ext cx="7772400" cy="533400"/>
          </a:xfrm>
        </p:spPr>
        <p:txBody>
          <a:bodyPr/>
          <a:lstStyle/>
          <a:p>
            <a:pPr algn="ctr">
              <a:buFont typeface="Arial" panose="020B0604020202020204" pitchFamily="34" charset="0"/>
              <a:buNone/>
            </a:pPr>
            <a:r>
              <a:rPr lang="en-US" altLang="en-US" sz="2800" dirty="0">
                <a:solidFill>
                  <a:srgbClr val="FF0000"/>
                </a:solidFill>
              </a:rPr>
              <a:t>If </a:t>
            </a:r>
            <a:r>
              <a:rPr lang="en-US" altLang="en-US" sz="2800" dirty="0" err="1">
                <a:solidFill>
                  <a:srgbClr val="FF0000"/>
                </a:solidFill>
              </a:rPr>
              <a:t>a</a:t>
            </a:r>
            <a:r>
              <a:rPr lang="en-US" altLang="en-US" sz="2800" baseline="-25000" dirty="0" err="1">
                <a:solidFill>
                  <a:srgbClr val="FF0000"/>
                </a:solidFill>
              </a:rPr>
              <a:t>i</a:t>
            </a:r>
            <a:r>
              <a:rPr lang="en-US" altLang="en-US" sz="2800" dirty="0">
                <a:solidFill>
                  <a:srgbClr val="FF0000"/>
                </a:solidFill>
              </a:rPr>
              <a:t>=</a:t>
            </a:r>
            <a:r>
              <a:rPr lang="en-US" altLang="en-US" sz="2800" dirty="0" err="1">
                <a:solidFill>
                  <a:srgbClr val="FF0000"/>
                </a:solidFill>
              </a:rPr>
              <a:t>b</a:t>
            </a:r>
            <a:r>
              <a:rPr lang="en-US" altLang="en-US" sz="2800" baseline="-25000" dirty="0" err="1">
                <a:solidFill>
                  <a:srgbClr val="FF0000"/>
                </a:solidFill>
              </a:rPr>
              <a:t>j</a:t>
            </a:r>
            <a:r>
              <a:rPr lang="en-US" altLang="en-US" sz="2800" dirty="0">
                <a:solidFill>
                  <a:srgbClr val="FF0000"/>
                </a:solidFill>
              </a:rPr>
              <a:t> then L[</a:t>
            </a:r>
            <a:r>
              <a:rPr lang="en-US" altLang="en-US" sz="2800" dirty="0" err="1">
                <a:solidFill>
                  <a:srgbClr val="FF0000"/>
                </a:solidFill>
              </a:rPr>
              <a:t>i,j</a:t>
            </a:r>
            <a:r>
              <a:rPr lang="en-US" altLang="en-US" sz="2800" dirty="0">
                <a:solidFill>
                  <a:srgbClr val="FF0000"/>
                </a:solidFill>
              </a:rPr>
              <a:t>]=L[i-1,j-1]+1.</a:t>
            </a:r>
          </a:p>
          <a:p>
            <a:pPr>
              <a:buFont typeface="Arial" panose="020B0604020202020204" pitchFamily="34" charset="0"/>
              <a:buNone/>
            </a:pPr>
            <a:endParaRPr lang="en-US" altLang="en-US" sz="2800" dirty="0"/>
          </a:p>
          <a:p>
            <a:pPr eaLnBrk="1" hangingPunct="1">
              <a:lnSpc>
                <a:spcPct val="90000"/>
              </a:lnSpc>
            </a:pPr>
            <a:endParaRPr lang="zh-TW" altLang="en-US" sz="2800" dirty="0">
              <a:latin typeface="Times New Roman" panose="02020603050405020304" pitchFamily="18" charset="0"/>
              <a:cs typeface="Times New Roman" panose="02020603050405020304" pitchFamily="18" charset="0"/>
            </a:endParaRPr>
          </a:p>
        </p:txBody>
      </p:sp>
      <p:sp>
        <p:nvSpPr>
          <p:cNvPr id="10243" name="Rectangle 9"/>
          <p:cNvSpPr>
            <a:spLocks noChangeArrowheads="1"/>
          </p:cNvSpPr>
          <p:nvPr/>
        </p:nvSpPr>
        <p:spPr bwMode="auto">
          <a:xfrm>
            <a:off x="2286000" y="381000"/>
            <a:ext cx="7772400" cy="484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buClr>
                <a:schemeClr val="folHlink"/>
              </a:buClr>
              <a:buSzPct val="60000"/>
              <a:buFont typeface="Wingdings" panose="05000000000000000000" pitchFamily="2" charset="2"/>
              <a:buChar char="n"/>
            </a:pPr>
            <a:endParaRPr lang="zh-TW" altLang="en-US" sz="3200"/>
          </a:p>
        </p:txBody>
      </p:sp>
      <p:sp>
        <p:nvSpPr>
          <p:cNvPr id="7" name="Flowchart: Process 6"/>
          <p:cNvSpPr/>
          <p:nvPr/>
        </p:nvSpPr>
        <p:spPr>
          <a:xfrm>
            <a:off x="4038600" y="4419600"/>
            <a:ext cx="1143000" cy="609600"/>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2600" dirty="0">
                <a:solidFill>
                  <a:schemeClr val="tx1"/>
                </a:solidFill>
              </a:rPr>
              <a:t>L[i-1,j-i]</a:t>
            </a:r>
          </a:p>
        </p:txBody>
      </p:sp>
      <p:sp>
        <p:nvSpPr>
          <p:cNvPr id="8" name="Flowchart: Process 7"/>
          <p:cNvSpPr/>
          <p:nvPr/>
        </p:nvSpPr>
        <p:spPr>
          <a:xfrm>
            <a:off x="6248400" y="4419600"/>
            <a:ext cx="990600" cy="609600"/>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2600" dirty="0">
                <a:solidFill>
                  <a:schemeClr val="tx1"/>
                </a:solidFill>
              </a:rPr>
              <a:t>L[i-1,j]</a:t>
            </a:r>
          </a:p>
        </p:txBody>
      </p:sp>
      <p:sp>
        <p:nvSpPr>
          <p:cNvPr id="9" name="Flowchart: Process 8"/>
          <p:cNvSpPr/>
          <p:nvPr/>
        </p:nvSpPr>
        <p:spPr>
          <a:xfrm>
            <a:off x="6248400" y="5486400"/>
            <a:ext cx="990600" cy="609600"/>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2600" dirty="0">
                <a:solidFill>
                  <a:schemeClr val="tx1"/>
                </a:solidFill>
              </a:rPr>
              <a:t>L[</a:t>
            </a:r>
            <a:r>
              <a:rPr lang="en-US" sz="2600" dirty="0" err="1">
                <a:solidFill>
                  <a:schemeClr val="tx1"/>
                </a:solidFill>
              </a:rPr>
              <a:t>i,j</a:t>
            </a:r>
            <a:r>
              <a:rPr lang="en-US" sz="2600" dirty="0">
                <a:solidFill>
                  <a:schemeClr val="tx1"/>
                </a:solidFill>
              </a:rPr>
              <a:t>]</a:t>
            </a:r>
          </a:p>
        </p:txBody>
      </p:sp>
      <p:sp>
        <p:nvSpPr>
          <p:cNvPr id="10" name="Flowchart: Process 9"/>
          <p:cNvSpPr/>
          <p:nvPr/>
        </p:nvSpPr>
        <p:spPr>
          <a:xfrm>
            <a:off x="4038600" y="5486400"/>
            <a:ext cx="1143000" cy="609600"/>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2600" dirty="0">
                <a:solidFill>
                  <a:schemeClr val="tx1"/>
                </a:solidFill>
              </a:rPr>
              <a:t>L[i,j-1]</a:t>
            </a:r>
          </a:p>
        </p:txBody>
      </p:sp>
      <p:cxnSp>
        <p:nvCxnSpPr>
          <p:cNvPr id="18" name="Straight Arrow Connector 17"/>
          <p:cNvCxnSpPr>
            <a:stCxn id="10" idx="3"/>
            <a:endCxn id="9" idx="1"/>
          </p:cNvCxnSpPr>
          <p:nvPr/>
        </p:nvCxnSpPr>
        <p:spPr>
          <a:xfrm>
            <a:off x="5181600" y="5791200"/>
            <a:ext cx="10668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2"/>
            <a:endCxn id="9" idx="0"/>
          </p:cNvCxnSpPr>
          <p:nvPr/>
        </p:nvCxnSpPr>
        <p:spPr>
          <a:xfrm rot="5400000">
            <a:off x="6515101" y="5257801"/>
            <a:ext cx="457200" cy="31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Slide Number Placeholder 1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358CEDB-8956-4040-AB1F-DF928E7CF333}" type="slidenum">
              <a:rPr lang="en-US" altLang="en-US">
                <a:solidFill>
                  <a:srgbClr val="898989"/>
                </a:solidFill>
                <a:latin typeface="Calibri" panose="020F0502020204030204" pitchFamily="34" charset="0"/>
              </a:rPr>
              <a:pPr eaLnBrk="1" hangingPunct="1"/>
              <a:t>16</a:t>
            </a:fld>
            <a:endParaRPr lang="en-US" altLang="en-US">
              <a:solidFill>
                <a:srgbClr val="898989"/>
              </a:solidFill>
              <a:latin typeface="Calibri" panose="020F0502020204030204" pitchFamily="34" charset="0"/>
            </a:endParaRPr>
          </a:p>
        </p:txBody>
      </p:sp>
      <p:sp>
        <p:nvSpPr>
          <p:cNvPr id="21" name="Flowchart: Process 20"/>
          <p:cNvSpPr/>
          <p:nvPr/>
        </p:nvSpPr>
        <p:spPr>
          <a:xfrm>
            <a:off x="4191000" y="990600"/>
            <a:ext cx="1143000" cy="609600"/>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2600" dirty="0" smtClean="0">
                <a:solidFill>
                  <a:schemeClr val="tx1"/>
                </a:solidFill>
              </a:rPr>
              <a:t>L[i-1,j-1]</a:t>
            </a:r>
            <a:endParaRPr lang="en-US" sz="2600" dirty="0">
              <a:solidFill>
                <a:schemeClr val="tx1"/>
              </a:solidFill>
            </a:endParaRPr>
          </a:p>
        </p:txBody>
      </p:sp>
      <p:sp>
        <p:nvSpPr>
          <p:cNvPr id="22" name="Flowchart: Process 21"/>
          <p:cNvSpPr/>
          <p:nvPr/>
        </p:nvSpPr>
        <p:spPr>
          <a:xfrm>
            <a:off x="6400800" y="990600"/>
            <a:ext cx="990600" cy="609600"/>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2600" dirty="0">
                <a:solidFill>
                  <a:schemeClr val="tx1"/>
                </a:solidFill>
              </a:rPr>
              <a:t>L[i-1,j]</a:t>
            </a:r>
          </a:p>
        </p:txBody>
      </p:sp>
      <p:sp>
        <p:nvSpPr>
          <p:cNvPr id="23" name="Flowchart: Process 22"/>
          <p:cNvSpPr/>
          <p:nvPr/>
        </p:nvSpPr>
        <p:spPr>
          <a:xfrm>
            <a:off x="6400800" y="2057400"/>
            <a:ext cx="990600" cy="609600"/>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2600" dirty="0">
                <a:solidFill>
                  <a:schemeClr val="tx1"/>
                </a:solidFill>
              </a:rPr>
              <a:t>L[</a:t>
            </a:r>
            <a:r>
              <a:rPr lang="en-US" sz="2600" dirty="0" err="1">
                <a:solidFill>
                  <a:schemeClr val="tx1"/>
                </a:solidFill>
              </a:rPr>
              <a:t>i,j</a:t>
            </a:r>
            <a:r>
              <a:rPr lang="en-US" sz="2600" dirty="0">
                <a:solidFill>
                  <a:schemeClr val="tx1"/>
                </a:solidFill>
              </a:rPr>
              <a:t>]</a:t>
            </a:r>
          </a:p>
        </p:txBody>
      </p:sp>
      <p:sp>
        <p:nvSpPr>
          <p:cNvPr id="25" name="Flowchart: Process 24"/>
          <p:cNvSpPr/>
          <p:nvPr/>
        </p:nvSpPr>
        <p:spPr>
          <a:xfrm>
            <a:off x="4191000" y="2057400"/>
            <a:ext cx="1143000" cy="609600"/>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2600" dirty="0">
                <a:solidFill>
                  <a:schemeClr val="tx1"/>
                </a:solidFill>
              </a:rPr>
              <a:t>L[i,j-1]</a:t>
            </a:r>
          </a:p>
        </p:txBody>
      </p:sp>
      <p:cxnSp>
        <p:nvCxnSpPr>
          <p:cNvPr id="30" name="Straight Arrow Connector 29"/>
          <p:cNvCxnSpPr/>
          <p:nvPr/>
        </p:nvCxnSpPr>
        <p:spPr>
          <a:xfrm>
            <a:off x="5334000" y="1600200"/>
            <a:ext cx="1066800" cy="457200"/>
          </a:xfrm>
          <a:prstGeom prst="straightConnector1">
            <a:avLst/>
          </a:prstGeom>
          <a:ln w="254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a:spLocks noChangeArrowheads="1"/>
          </p:cNvSpPr>
          <p:nvPr/>
        </p:nvSpPr>
        <p:spPr bwMode="auto">
          <a:xfrm>
            <a:off x="5715000" y="14478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C00000"/>
                </a:solidFill>
              </a:rPr>
              <a:t>+1</a:t>
            </a:r>
          </a:p>
        </p:txBody>
      </p:sp>
      <p:sp>
        <p:nvSpPr>
          <p:cNvPr id="32" name="Rectangle 3"/>
          <p:cNvSpPr txBox="1">
            <a:spLocks noChangeArrowheads="1"/>
          </p:cNvSpPr>
          <p:nvPr/>
        </p:nvSpPr>
        <p:spPr bwMode="auto">
          <a:xfrm>
            <a:off x="1981200" y="2743200"/>
            <a:ext cx="7772400" cy="1295400"/>
          </a:xfrm>
          <a:prstGeom prst="rect">
            <a:avLst/>
          </a:prstGeom>
          <a:noFill/>
          <a:ln w="9525">
            <a:noFill/>
            <a:miter lim="800000"/>
            <a:headEnd/>
            <a:tailEnd/>
          </a:ln>
        </p:spPr>
        <p:txBody>
          <a:bodyPr/>
          <a:lstStyle/>
          <a:p>
            <a:pPr marL="342900" indent="-342900">
              <a:spcBef>
                <a:spcPct val="20000"/>
              </a:spcBef>
              <a:defRPr/>
            </a:pPr>
            <a:endParaRPr lang="en-US" sz="2800" dirty="0">
              <a:latin typeface="+mn-lt"/>
            </a:endParaRPr>
          </a:p>
          <a:p>
            <a:pPr marL="342900" indent="-342900" algn="ctr">
              <a:spcBef>
                <a:spcPct val="20000"/>
              </a:spcBef>
              <a:defRPr/>
            </a:pPr>
            <a:r>
              <a:rPr lang="en-US" sz="2800" dirty="0">
                <a:solidFill>
                  <a:srgbClr val="FF0000"/>
                </a:solidFill>
                <a:latin typeface="+mn-lt"/>
              </a:rPr>
              <a:t>If </a:t>
            </a:r>
            <a:r>
              <a:rPr lang="en-US" sz="2800" dirty="0" err="1">
                <a:solidFill>
                  <a:srgbClr val="FF0000"/>
                </a:solidFill>
                <a:latin typeface="+mn-lt"/>
              </a:rPr>
              <a:t>a</a:t>
            </a:r>
            <a:r>
              <a:rPr lang="en-US" sz="2800" baseline="-25000" dirty="0" err="1">
                <a:solidFill>
                  <a:srgbClr val="FF0000"/>
                </a:solidFill>
                <a:latin typeface="+mn-lt"/>
              </a:rPr>
              <a:t>i</a:t>
            </a:r>
            <a:r>
              <a:rPr lang="en-US" sz="2800" dirty="0">
                <a:solidFill>
                  <a:srgbClr val="FF0000"/>
                </a:solidFill>
                <a:latin typeface="+mn-lt"/>
              </a:rPr>
              <a:t> ≠ </a:t>
            </a:r>
            <a:r>
              <a:rPr lang="en-US" sz="2800" dirty="0" err="1">
                <a:solidFill>
                  <a:srgbClr val="FF0000"/>
                </a:solidFill>
                <a:latin typeface="+mn-lt"/>
              </a:rPr>
              <a:t>b</a:t>
            </a:r>
            <a:r>
              <a:rPr lang="en-US" sz="2800" baseline="-25000" dirty="0" err="1">
                <a:solidFill>
                  <a:srgbClr val="FF0000"/>
                </a:solidFill>
                <a:latin typeface="+mn-lt"/>
              </a:rPr>
              <a:t>j</a:t>
            </a:r>
            <a:r>
              <a:rPr lang="en-US" sz="2800" dirty="0">
                <a:solidFill>
                  <a:srgbClr val="FF0000"/>
                </a:solidFill>
                <a:latin typeface="+mn-lt"/>
              </a:rPr>
              <a:t> then L[</a:t>
            </a:r>
            <a:r>
              <a:rPr lang="en-US" sz="2800" dirty="0" err="1">
                <a:solidFill>
                  <a:srgbClr val="FF0000"/>
                </a:solidFill>
                <a:latin typeface="+mn-lt"/>
              </a:rPr>
              <a:t>i,j</a:t>
            </a:r>
            <a:r>
              <a:rPr lang="en-US" sz="2800" dirty="0">
                <a:solidFill>
                  <a:srgbClr val="FF0000"/>
                </a:solidFill>
                <a:latin typeface="+mn-lt"/>
              </a:rPr>
              <a:t>]= Max{L[i,j-1],L[i-1,j]}</a:t>
            </a:r>
          </a:p>
          <a:p>
            <a:pPr marL="342900" indent="-342900">
              <a:lnSpc>
                <a:spcPct val="90000"/>
              </a:lnSpc>
              <a:spcBef>
                <a:spcPct val="20000"/>
              </a:spcBef>
              <a:buFont typeface="Arial" pitchFamily="34" charset="0"/>
              <a:buChar char="•"/>
              <a:defRPr/>
            </a:pPr>
            <a:endParaRPr lang="zh-TW" altLang="en-US" sz="2800" dirty="0">
              <a:latin typeface="Times New Roman" pitchFamily="18" charset="0"/>
              <a:cs typeface="Times New Roman" pitchFamily="18" charset="0"/>
            </a:endParaRPr>
          </a:p>
        </p:txBody>
      </p:sp>
      <p:sp>
        <p:nvSpPr>
          <p:cNvPr id="33" name="TextBox 32"/>
          <p:cNvSpPr txBox="1">
            <a:spLocks noChangeArrowheads="1"/>
          </p:cNvSpPr>
          <p:nvPr/>
        </p:nvSpPr>
        <p:spPr bwMode="auto">
          <a:xfrm>
            <a:off x="5410200" y="5268914"/>
            <a:ext cx="152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C00000"/>
                </a:solidFill>
              </a:rPr>
              <a:t>maximum</a:t>
            </a:r>
          </a:p>
        </p:txBody>
      </p:sp>
      <p:sp>
        <p:nvSpPr>
          <p:cNvPr id="3" name="Rectangle 2"/>
          <p:cNvSpPr/>
          <p:nvPr/>
        </p:nvSpPr>
        <p:spPr>
          <a:xfrm>
            <a:off x="6557554" y="2181497"/>
            <a:ext cx="681446" cy="4855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369231" y="5548448"/>
            <a:ext cx="681446" cy="4855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sp>
        <p:nvSpPr>
          <p:cNvPr id="4" name="TextBox 3"/>
          <p:cNvSpPr txBox="1"/>
          <p:nvPr/>
        </p:nvSpPr>
        <p:spPr>
          <a:xfrm>
            <a:off x="0" y="31394"/>
            <a:ext cx="1828800"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2400" dirty="0" smtClean="0"/>
              <a:t>Step 2 and 3</a:t>
            </a:r>
            <a:endParaRPr lang="en-US" sz="2400" dirty="0"/>
          </a:p>
        </p:txBody>
      </p:sp>
      <p:sp>
        <p:nvSpPr>
          <p:cNvPr id="27" name="TextBox 26"/>
          <p:cNvSpPr txBox="1"/>
          <p:nvPr/>
        </p:nvSpPr>
        <p:spPr>
          <a:xfrm>
            <a:off x="0" y="3291978"/>
            <a:ext cx="1828800"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2400" dirty="0" smtClean="0"/>
              <a:t>Step 3 and 3</a:t>
            </a:r>
            <a:endParaRPr lang="en-US" sz="2400" dirty="0"/>
          </a:p>
        </p:txBody>
      </p:sp>
    </p:spTree>
    <p:extLst>
      <p:ext uri="{BB962C8B-B14F-4D97-AF65-F5344CB8AC3E}">
        <p14:creationId xmlns:p14="http://schemas.microsoft.com/office/powerpoint/2010/main" val="3813303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075">
                                            <p:txEl>
                                              <p:pRg st="0" end="0"/>
                                            </p:txEl>
                                          </p:spTgt>
                                        </p:tgtEl>
                                        <p:attrNameLst>
                                          <p:attrName>style.visibility</p:attrName>
                                        </p:attrNameLst>
                                      </p:cBhvr>
                                      <p:to>
                                        <p:strVal val="visible"/>
                                      </p:to>
                                    </p:set>
                                    <p:anim calcmode="discrete" valueType="clr">
                                      <p:cBhvr override="childStyle">
                                        <p:cTn id="7" dur="80"/>
                                        <p:tgtEl>
                                          <p:spTgt spid="307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07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075">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blinds(horizontal)">
                                      <p:cBhvr>
                                        <p:cTn id="14" dur="500"/>
                                        <p:tgtEl>
                                          <p:spTgt spid="21"/>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linds(horizontal)">
                                      <p:cBhvr>
                                        <p:cTn id="20" dur="500"/>
                                        <p:tgtEl>
                                          <p:spTgt spid="2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linds(horizontal)">
                                      <p:cBhvr>
                                        <p:cTn id="23" dur="500"/>
                                        <p:tgtEl>
                                          <p:spTgt spid="2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blinds(horizontal)">
                                      <p:cBhvr>
                                        <p:cTn id="26" dur="500"/>
                                        <p:tgtEl>
                                          <p:spTgt spid="2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linds(horizontal)">
                                      <p:cBhvr>
                                        <p:cTn id="31" dur="1000"/>
                                        <p:tgtEl>
                                          <p:spTgt spid="30"/>
                                        </p:tgtEl>
                                      </p:cBhvr>
                                    </p:animEffect>
                                  </p:childTnLst>
                                </p:cTn>
                              </p:par>
                            </p:childTnLst>
                          </p:cTn>
                        </p:par>
                        <p:par>
                          <p:cTn id="32" fill="hold" nodeType="afterGroup">
                            <p:stCondLst>
                              <p:cond delay="1000"/>
                            </p:stCondLst>
                            <p:childTnLst>
                              <p:par>
                                <p:cTn id="33" presetID="3" presetClass="entr" presetSubtype="1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blinds(horizontal)">
                                      <p:cBhvr>
                                        <p:cTn id="35" dur="1000"/>
                                        <p:tgtEl>
                                          <p:spTgt spid="3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anim calcmode="lin" valueType="num">
                                      <p:cBhvr additive="base">
                                        <p:cTn id="40" dur="500" fill="hold"/>
                                        <p:tgtEl>
                                          <p:spTgt spid="27"/>
                                        </p:tgtEl>
                                        <p:attrNameLst>
                                          <p:attrName>ppt_x</p:attrName>
                                        </p:attrNameLst>
                                      </p:cBhvr>
                                      <p:tavLst>
                                        <p:tav tm="0">
                                          <p:val>
                                            <p:strVal val="#ppt_x"/>
                                          </p:val>
                                        </p:tav>
                                        <p:tav tm="100000">
                                          <p:val>
                                            <p:strVal val="#ppt_x"/>
                                          </p:val>
                                        </p:tav>
                                      </p:tavLst>
                                    </p:anim>
                                    <p:anim calcmode="lin" valueType="num">
                                      <p:cBhvr additive="base">
                                        <p:cTn id="41"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additive="base">
                                        <p:cTn id="46" dur="500" fill="hold"/>
                                        <p:tgtEl>
                                          <p:spTgt spid="32"/>
                                        </p:tgtEl>
                                        <p:attrNameLst>
                                          <p:attrName>ppt_x</p:attrName>
                                        </p:attrNameLst>
                                      </p:cBhvr>
                                      <p:tavLst>
                                        <p:tav tm="0">
                                          <p:val>
                                            <p:strVal val="#ppt_x"/>
                                          </p:val>
                                        </p:tav>
                                        <p:tav tm="100000">
                                          <p:val>
                                            <p:strVal val="#ppt_x"/>
                                          </p:val>
                                        </p:tav>
                                      </p:tavLst>
                                    </p:anim>
                                    <p:anim calcmode="lin" valueType="num">
                                      <p:cBhvr additive="base">
                                        <p:cTn id="4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blinds(horizontal)">
                                      <p:cBhvr>
                                        <p:cTn id="52" dur="500"/>
                                        <p:tgtEl>
                                          <p:spTgt spid="7"/>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blinds(horizontal)">
                                      <p:cBhvr>
                                        <p:cTn id="55" dur="5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barn(inVertical)">
                                      <p:cBhvr>
                                        <p:cTn id="60" dur="500"/>
                                        <p:tgtEl>
                                          <p:spTgt spid="9"/>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barn(inVertical)">
                                      <p:cBhvr>
                                        <p:cTn id="63" dur="500"/>
                                        <p:tgtEl>
                                          <p:spTgt spid="24"/>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blinds(horizontal)">
                                      <p:cBhvr>
                                        <p:cTn id="66" dur="500"/>
                                        <p:tgtEl>
                                          <p:spTgt spid="1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blinds(horizontal)">
                                      <p:cBhvr>
                                        <p:cTn id="71" dur="1000"/>
                                        <p:tgtEl>
                                          <p:spTgt spid="33"/>
                                        </p:tgtEl>
                                      </p:cBhvr>
                                    </p:animEffect>
                                  </p:childTnLst>
                                </p:cTn>
                              </p:par>
                            </p:childTnLst>
                          </p:cTn>
                        </p:par>
                        <p:par>
                          <p:cTn id="72" fill="hold" nodeType="afterGroup">
                            <p:stCondLst>
                              <p:cond delay="1000"/>
                            </p:stCondLst>
                            <p:childTnLst>
                              <p:par>
                                <p:cTn id="73" presetID="3" presetClass="entr" presetSubtype="10" fill="hold" nodeType="after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blinds(horizontal)">
                                      <p:cBhvr>
                                        <p:cTn id="75" dur="500"/>
                                        <p:tgtEl>
                                          <p:spTgt spid="20"/>
                                        </p:tgtEl>
                                      </p:cBhvr>
                                    </p:animEffect>
                                  </p:childTnLst>
                                </p:cTn>
                              </p:par>
                              <p:par>
                                <p:cTn id="76" presetID="3" presetClass="entr" presetSubtype="10" fill="hold" nodeType="with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blinds(horizontal)">
                                      <p:cBhvr>
                                        <p:cTn id="7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P spid="7" grpId="0" animBg="1"/>
      <p:bldP spid="8" grpId="0" animBg="1"/>
      <p:bldP spid="9" grpId="0" animBg="1"/>
      <p:bldP spid="10" grpId="0" animBg="1"/>
      <p:bldP spid="21" grpId="0" animBg="1"/>
      <p:bldP spid="22" grpId="0" animBg="1"/>
      <p:bldP spid="23" grpId="0" animBg="1"/>
      <p:bldP spid="25" grpId="0" animBg="1"/>
      <p:bldP spid="31" grpId="0"/>
      <p:bldP spid="32" grpId="0"/>
      <p:bldP spid="33" grpId="0"/>
      <p:bldP spid="3" grpId="0" animBg="1"/>
      <p:bldP spid="24" grpId="0" animBg="1"/>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096963" y="1149531"/>
            <a:ext cx="10359163" cy="1136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6" name="Title 1"/>
          <p:cNvSpPr>
            <a:spLocks noGrp="1"/>
          </p:cNvSpPr>
          <p:nvPr>
            <p:ph type="title"/>
          </p:nvPr>
        </p:nvSpPr>
        <p:spPr>
          <a:xfrm>
            <a:off x="3505200" y="-334962"/>
            <a:ext cx="8229600" cy="762000"/>
          </a:xfrm>
        </p:spPr>
        <p:txBody>
          <a:bodyPr/>
          <a:lstStyle/>
          <a:p>
            <a:pPr algn="l"/>
            <a:r>
              <a:rPr lang="en-US" altLang="en-US" sz="2600" b="1" dirty="0">
                <a:solidFill>
                  <a:srgbClr val="FF0000"/>
                </a:solidFill>
              </a:rPr>
              <a:t>Given two strings A=lion and B=line. Find LCS.</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CF337B2-66A1-4A2A-90A5-7E8A30D47D11}" type="slidenum">
              <a:rPr lang="en-US" altLang="en-US">
                <a:solidFill>
                  <a:srgbClr val="898989"/>
                </a:solidFill>
                <a:latin typeface="Calibri" panose="020F0502020204030204" pitchFamily="34" charset="0"/>
              </a:rPr>
              <a:pPr eaLnBrk="1" hangingPunct="1"/>
              <a:t>17</a:t>
            </a:fld>
            <a:endParaRPr lang="en-US" altLang="en-US">
              <a:solidFill>
                <a:srgbClr val="898989"/>
              </a:solidFill>
              <a:latin typeface="Calibri" panose="020F0502020204030204" pitchFamily="34" charset="0"/>
            </a:endParaRPr>
          </a:p>
        </p:txBody>
      </p:sp>
      <p:graphicFrame>
        <p:nvGraphicFramePr>
          <p:cNvPr id="7" name="Table 6"/>
          <p:cNvGraphicFramePr>
            <a:graphicFrameLocks noGrp="1"/>
          </p:cNvGraphicFramePr>
          <p:nvPr/>
        </p:nvGraphicFramePr>
        <p:xfrm>
          <a:off x="3048000" y="1050925"/>
          <a:ext cx="6096000" cy="2225676"/>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946">
                <a:tc>
                  <a:txBody>
                    <a:bodyPr/>
                    <a:lstStyle/>
                    <a:p>
                      <a:endParaRPr lang="en-US" sz="1800" dirty="0"/>
                    </a:p>
                  </a:txBody>
                  <a:tcPr marT="45733" marB="45733"/>
                </a:tc>
                <a:tc>
                  <a:txBody>
                    <a:bodyPr/>
                    <a:lstStyle/>
                    <a:p>
                      <a:r>
                        <a:rPr lang="en-US" sz="1800" dirty="0" smtClean="0"/>
                        <a:t>ɛ</a:t>
                      </a:r>
                      <a:endParaRPr lang="en-US" sz="1800" dirty="0"/>
                    </a:p>
                  </a:txBody>
                  <a:tcPr marT="45733" marB="45733"/>
                </a:tc>
                <a:tc>
                  <a:txBody>
                    <a:bodyPr/>
                    <a:lstStyle/>
                    <a:p>
                      <a:r>
                        <a:rPr lang="en-US" sz="1800" dirty="0" smtClean="0"/>
                        <a:t>l</a:t>
                      </a:r>
                      <a:endParaRPr lang="en-US" sz="1800" dirty="0"/>
                    </a:p>
                  </a:txBody>
                  <a:tcPr marT="45733" marB="45733"/>
                </a:tc>
                <a:tc>
                  <a:txBody>
                    <a:bodyPr/>
                    <a:lstStyle/>
                    <a:p>
                      <a:r>
                        <a:rPr lang="en-US" sz="1800" dirty="0" err="1" smtClean="0"/>
                        <a:t>i</a:t>
                      </a:r>
                      <a:endParaRPr lang="en-US" sz="1800" dirty="0"/>
                    </a:p>
                  </a:txBody>
                  <a:tcPr marT="45733" marB="45733"/>
                </a:tc>
                <a:tc>
                  <a:txBody>
                    <a:bodyPr/>
                    <a:lstStyle/>
                    <a:p>
                      <a:r>
                        <a:rPr lang="en-US" sz="1800" dirty="0" smtClean="0"/>
                        <a:t>n</a:t>
                      </a:r>
                      <a:endParaRPr lang="en-US" sz="1800" dirty="0"/>
                    </a:p>
                  </a:txBody>
                  <a:tcPr marT="45733" marB="45733"/>
                </a:tc>
                <a:tc>
                  <a:txBody>
                    <a:bodyPr/>
                    <a:lstStyle/>
                    <a:p>
                      <a:r>
                        <a:rPr lang="en-US" sz="1800" dirty="0" smtClean="0"/>
                        <a:t>e</a:t>
                      </a:r>
                      <a:endParaRPr lang="en-US" sz="1800" dirty="0"/>
                    </a:p>
                  </a:txBody>
                  <a:tcPr marT="45733" marB="45733"/>
                </a:tc>
                <a:extLst>
                  <a:ext uri="{0D108BD9-81ED-4DB2-BD59-A6C34878D82A}">
                    <a16:rowId xmlns:a16="http://schemas.microsoft.com/office/drawing/2014/main" val="10000"/>
                  </a:ext>
                </a:extLst>
              </a:tr>
              <a:tr h="370946">
                <a:tc>
                  <a:txBody>
                    <a:bodyPr/>
                    <a:lstStyle/>
                    <a:p>
                      <a:r>
                        <a:rPr lang="en-US" sz="1800" dirty="0" smtClean="0"/>
                        <a:t>ɛ</a:t>
                      </a:r>
                      <a:endParaRPr lang="en-US" sz="1800" dirty="0"/>
                    </a:p>
                  </a:txBody>
                  <a:tcPr marT="45733" marB="45733"/>
                </a:tc>
                <a:tc>
                  <a:txBody>
                    <a:bodyPr/>
                    <a:lstStyle/>
                    <a:p>
                      <a:endParaRPr lang="en-US" sz="1800" dirty="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dirty="0"/>
                    </a:p>
                  </a:txBody>
                  <a:tcPr marT="45733" marB="45733"/>
                </a:tc>
                <a:tc>
                  <a:txBody>
                    <a:bodyPr/>
                    <a:lstStyle/>
                    <a:p>
                      <a:endParaRPr lang="en-US" sz="1800" dirty="0"/>
                    </a:p>
                  </a:txBody>
                  <a:tcPr marT="45733" marB="45733"/>
                </a:tc>
                <a:extLst>
                  <a:ext uri="{0D108BD9-81ED-4DB2-BD59-A6C34878D82A}">
                    <a16:rowId xmlns:a16="http://schemas.microsoft.com/office/drawing/2014/main" val="10001"/>
                  </a:ext>
                </a:extLst>
              </a:tr>
              <a:tr h="370946">
                <a:tc>
                  <a:txBody>
                    <a:bodyPr/>
                    <a:lstStyle/>
                    <a:p>
                      <a:r>
                        <a:rPr lang="en-US" sz="1800" dirty="0" smtClean="0"/>
                        <a:t>l</a:t>
                      </a:r>
                      <a:endParaRPr lang="en-US" sz="1800" dirty="0"/>
                    </a:p>
                  </a:txBody>
                  <a:tcPr marT="45733" marB="45733"/>
                </a:tc>
                <a:tc>
                  <a:txBody>
                    <a:bodyPr/>
                    <a:lstStyle/>
                    <a:p>
                      <a:endParaRPr lang="en-US" sz="1800" dirty="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a:p>
                  </a:txBody>
                  <a:tcPr marT="45733" marB="45733"/>
                </a:tc>
                <a:extLst>
                  <a:ext uri="{0D108BD9-81ED-4DB2-BD59-A6C34878D82A}">
                    <a16:rowId xmlns:a16="http://schemas.microsoft.com/office/drawing/2014/main" val="10002"/>
                  </a:ext>
                </a:extLst>
              </a:tr>
              <a:tr h="370946">
                <a:tc>
                  <a:txBody>
                    <a:bodyPr/>
                    <a:lstStyle/>
                    <a:p>
                      <a:r>
                        <a:rPr lang="en-US" sz="1800" dirty="0" smtClean="0"/>
                        <a:t>I</a:t>
                      </a:r>
                      <a:endParaRPr lang="en-US" sz="1800" dirty="0"/>
                    </a:p>
                  </a:txBody>
                  <a:tcPr marT="45733" marB="45733"/>
                </a:tc>
                <a:tc>
                  <a:txBody>
                    <a:bodyPr/>
                    <a:lstStyle/>
                    <a:p>
                      <a:endParaRPr lang="en-US" sz="1800" dirty="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a:p>
                  </a:txBody>
                  <a:tcPr marT="45733" marB="45733"/>
                </a:tc>
                <a:extLst>
                  <a:ext uri="{0D108BD9-81ED-4DB2-BD59-A6C34878D82A}">
                    <a16:rowId xmlns:a16="http://schemas.microsoft.com/office/drawing/2014/main" val="10003"/>
                  </a:ext>
                </a:extLst>
              </a:tr>
              <a:tr h="370946">
                <a:tc>
                  <a:txBody>
                    <a:bodyPr/>
                    <a:lstStyle/>
                    <a:p>
                      <a:r>
                        <a:rPr lang="en-US" sz="1800" dirty="0" smtClean="0"/>
                        <a:t>o</a:t>
                      </a:r>
                      <a:endParaRPr lang="en-US" sz="1800" dirty="0"/>
                    </a:p>
                  </a:txBody>
                  <a:tcPr marT="45733" marB="45733"/>
                </a:tc>
                <a:tc>
                  <a:txBody>
                    <a:bodyPr/>
                    <a:lstStyle/>
                    <a:p>
                      <a:endParaRPr lang="en-US" sz="1800" dirty="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a:p>
                  </a:txBody>
                  <a:tcPr marT="45733" marB="45733"/>
                </a:tc>
                <a:extLst>
                  <a:ext uri="{0D108BD9-81ED-4DB2-BD59-A6C34878D82A}">
                    <a16:rowId xmlns:a16="http://schemas.microsoft.com/office/drawing/2014/main" val="10004"/>
                  </a:ext>
                </a:extLst>
              </a:tr>
              <a:tr h="370946">
                <a:tc>
                  <a:txBody>
                    <a:bodyPr/>
                    <a:lstStyle/>
                    <a:p>
                      <a:r>
                        <a:rPr lang="en-US" sz="1800" dirty="0" smtClean="0"/>
                        <a:t>n</a:t>
                      </a:r>
                      <a:endParaRPr lang="en-US" sz="1800" dirty="0"/>
                    </a:p>
                  </a:txBody>
                  <a:tcPr marT="45733" marB="45733"/>
                </a:tc>
                <a:tc>
                  <a:txBody>
                    <a:bodyPr/>
                    <a:lstStyle/>
                    <a:p>
                      <a:endParaRPr lang="en-US" sz="1800" dirty="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dirty="0"/>
                    </a:p>
                  </a:txBody>
                  <a:tcPr marT="45733" marB="45733"/>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nvGraphicFramePr>
        <p:xfrm>
          <a:off x="3048000" y="3946525"/>
          <a:ext cx="6096000" cy="2225676"/>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946">
                <a:tc>
                  <a:txBody>
                    <a:bodyPr/>
                    <a:lstStyle/>
                    <a:p>
                      <a:endParaRPr lang="en-US" sz="1800" dirty="0"/>
                    </a:p>
                  </a:txBody>
                  <a:tcPr marT="45733" marB="45733"/>
                </a:tc>
                <a:tc>
                  <a:txBody>
                    <a:bodyPr/>
                    <a:lstStyle/>
                    <a:p>
                      <a:pPr algn="ctr"/>
                      <a:r>
                        <a:rPr lang="en-US" sz="1800" b="1" dirty="0" smtClean="0"/>
                        <a:t>ɛ</a:t>
                      </a:r>
                      <a:endParaRPr lang="en-US" sz="1800" b="1" dirty="0"/>
                    </a:p>
                  </a:txBody>
                  <a:tcPr marT="45733" marB="45733"/>
                </a:tc>
                <a:tc>
                  <a:txBody>
                    <a:bodyPr/>
                    <a:lstStyle/>
                    <a:p>
                      <a:pPr algn="ctr"/>
                      <a:r>
                        <a:rPr lang="en-US" sz="1800" b="1" dirty="0" smtClean="0"/>
                        <a:t>l</a:t>
                      </a:r>
                      <a:endParaRPr lang="en-US" sz="1800" b="1" dirty="0"/>
                    </a:p>
                  </a:txBody>
                  <a:tcPr marT="45733" marB="45733"/>
                </a:tc>
                <a:tc>
                  <a:txBody>
                    <a:bodyPr/>
                    <a:lstStyle/>
                    <a:p>
                      <a:pPr algn="ctr"/>
                      <a:r>
                        <a:rPr lang="en-US" sz="1800" b="1" dirty="0" err="1" smtClean="0"/>
                        <a:t>i</a:t>
                      </a:r>
                      <a:endParaRPr lang="en-US" sz="1800" b="1" dirty="0"/>
                    </a:p>
                  </a:txBody>
                  <a:tcPr marT="45733" marB="45733"/>
                </a:tc>
                <a:tc>
                  <a:txBody>
                    <a:bodyPr/>
                    <a:lstStyle/>
                    <a:p>
                      <a:pPr algn="ctr"/>
                      <a:r>
                        <a:rPr lang="en-US" sz="1800" b="1" dirty="0" smtClean="0"/>
                        <a:t>n</a:t>
                      </a:r>
                      <a:endParaRPr lang="en-US" sz="1800" b="1" dirty="0"/>
                    </a:p>
                  </a:txBody>
                  <a:tcPr marT="45733" marB="45733"/>
                </a:tc>
                <a:tc>
                  <a:txBody>
                    <a:bodyPr/>
                    <a:lstStyle/>
                    <a:p>
                      <a:pPr algn="ctr"/>
                      <a:r>
                        <a:rPr lang="en-US" sz="1800" b="1" dirty="0" smtClean="0"/>
                        <a:t>e</a:t>
                      </a:r>
                      <a:endParaRPr lang="en-US" sz="1800" b="1" dirty="0"/>
                    </a:p>
                  </a:txBody>
                  <a:tcPr marT="45733" marB="45733"/>
                </a:tc>
                <a:extLst>
                  <a:ext uri="{0D108BD9-81ED-4DB2-BD59-A6C34878D82A}">
                    <a16:rowId xmlns:a16="http://schemas.microsoft.com/office/drawing/2014/main" val="10000"/>
                  </a:ext>
                </a:extLst>
              </a:tr>
              <a:tr h="370946">
                <a:tc>
                  <a:txBody>
                    <a:bodyPr/>
                    <a:lstStyle/>
                    <a:p>
                      <a:pPr algn="ctr"/>
                      <a:r>
                        <a:rPr lang="en-US" sz="1800" b="1" dirty="0" smtClean="0"/>
                        <a:t>ɛ</a:t>
                      </a:r>
                      <a:endParaRPr lang="en-US" sz="1800" b="1" dirty="0"/>
                    </a:p>
                  </a:txBody>
                  <a:tcPr marT="45733" marB="45733"/>
                </a:tc>
                <a:tc>
                  <a:txBody>
                    <a:bodyPr/>
                    <a:lstStyle/>
                    <a:p>
                      <a:endParaRPr lang="en-US" sz="1800" dirty="0"/>
                    </a:p>
                  </a:txBody>
                  <a:tcPr marT="45733" marB="45733"/>
                </a:tc>
                <a:tc>
                  <a:txBody>
                    <a:bodyPr/>
                    <a:lstStyle/>
                    <a:p>
                      <a:endParaRPr lang="en-US" sz="1800" dirty="0"/>
                    </a:p>
                  </a:txBody>
                  <a:tcPr marT="45733" marB="45733"/>
                </a:tc>
                <a:tc>
                  <a:txBody>
                    <a:bodyPr/>
                    <a:lstStyle/>
                    <a:p>
                      <a:endParaRPr lang="en-US" sz="1800" dirty="0"/>
                    </a:p>
                  </a:txBody>
                  <a:tcPr marT="45733" marB="45733"/>
                </a:tc>
                <a:tc>
                  <a:txBody>
                    <a:bodyPr/>
                    <a:lstStyle/>
                    <a:p>
                      <a:endParaRPr lang="en-US" sz="1800" dirty="0"/>
                    </a:p>
                  </a:txBody>
                  <a:tcPr marT="45733" marB="45733"/>
                </a:tc>
                <a:tc>
                  <a:txBody>
                    <a:bodyPr/>
                    <a:lstStyle/>
                    <a:p>
                      <a:endParaRPr lang="en-US" sz="1800" dirty="0"/>
                    </a:p>
                  </a:txBody>
                  <a:tcPr marT="45733" marB="45733"/>
                </a:tc>
                <a:extLst>
                  <a:ext uri="{0D108BD9-81ED-4DB2-BD59-A6C34878D82A}">
                    <a16:rowId xmlns:a16="http://schemas.microsoft.com/office/drawing/2014/main" val="10001"/>
                  </a:ext>
                </a:extLst>
              </a:tr>
              <a:tr h="370946">
                <a:tc>
                  <a:txBody>
                    <a:bodyPr/>
                    <a:lstStyle/>
                    <a:p>
                      <a:pPr algn="ctr"/>
                      <a:r>
                        <a:rPr lang="en-US" sz="1800" b="1" dirty="0" smtClean="0"/>
                        <a:t>l</a:t>
                      </a:r>
                      <a:endParaRPr lang="en-US" sz="1800" b="1" dirty="0"/>
                    </a:p>
                  </a:txBody>
                  <a:tcPr marT="45733" marB="45733"/>
                </a:tc>
                <a:tc>
                  <a:txBody>
                    <a:bodyPr/>
                    <a:lstStyle/>
                    <a:p>
                      <a:endParaRPr lang="en-US" sz="1800" dirty="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a:p>
                  </a:txBody>
                  <a:tcPr marT="45733" marB="45733"/>
                </a:tc>
                <a:extLst>
                  <a:ext uri="{0D108BD9-81ED-4DB2-BD59-A6C34878D82A}">
                    <a16:rowId xmlns:a16="http://schemas.microsoft.com/office/drawing/2014/main" val="10002"/>
                  </a:ext>
                </a:extLst>
              </a:tr>
              <a:tr h="370946">
                <a:tc>
                  <a:txBody>
                    <a:bodyPr/>
                    <a:lstStyle/>
                    <a:p>
                      <a:pPr algn="ctr"/>
                      <a:r>
                        <a:rPr lang="en-US" sz="1800" b="1" dirty="0" smtClean="0"/>
                        <a:t>I</a:t>
                      </a:r>
                      <a:endParaRPr lang="en-US" sz="1800" b="1" dirty="0"/>
                    </a:p>
                  </a:txBody>
                  <a:tcPr marT="45733" marB="45733"/>
                </a:tc>
                <a:tc>
                  <a:txBody>
                    <a:bodyPr/>
                    <a:lstStyle/>
                    <a:p>
                      <a:endParaRPr lang="en-US" sz="1800" dirty="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a:p>
                  </a:txBody>
                  <a:tcPr marT="45733" marB="45733"/>
                </a:tc>
                <a:extLst>
                  <a:ext uri="{0D108BD9-81ED-4DB2-BD59-A6C34878D82A}">
                    <a16:rowId xmlns:a16="http://schemas.microsoft.com/office/drawing/2014/main" val="10003"/>
                  </a:ext>
                </a:extLst>
              </a:tr>
              <a:tr h="370946">
                <a:tc>
                  <a:txBody>
                    <a:bodyPr/>
                    <a:lstStyle/>
                    <a:p>
                      <a:pPr algn="ctr"/>
                      <a:r>
                        <a:rPr lang="en-US" sz="1800" b="1" dirty="0" smtClean="0"/>
                        <a:t>o</a:t>
                      </a:r>
                      <a:endParaRPr lang="en-US" sz="1800" b="1" dirty="0"/>
                    </a:p>
                  </a:txBody>
                  <a:tcPr marT="45733" marB="45733"/>
                </a:tc>
                <a:tc>
                  <a:txBody>
                    <a:bodyPr/>
                    <a:lstStyle/>
                    <a:p>
                      <a:endParaRPr lang="en-US" sz="1800" dirty="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a:p>
                  </a:txBody>
                  <a:tcPr marT="45733" marB="45733"/>
                </a:tc>
                <a:extLst>
                  <a:ext uri="{0D108BD9-81ED-4DB2-BD59-A6C34878D82A}">
                    <a16:rowId xmlns:a16="http://schemas.microsoft.com/office/drawing/2014/main" val="10004"/>
                  </a:ext>
                </a:extLst>
              </a:tr>
              <a:tr h="370946">
                <a:tc>
                  <a:txBody>
                    <a:bodyPr/>
                    <a:lstStyle/>
                    <a:p>
                      <a:pPr algn="ctr"/>
                      <a:r>
                        <a:rPr lang="en-US" sz="1800" b="1" dirty="0" smtClean="0"/>
                        <a:t>n</a:t>
                      </a:r>
                      <a:endParaRPr lang="en-US" sz="1800" b="1" dirty="0"/>
                    </a:p>
                  </a:txBody>
                  <a:tcPr marT="45733" marB="45733"/>
                </a:tc>
                <a:tc>
                  <a:txBody>
                    <a:bodyPr/>
                    <a:lstStyle/>
                    <a:p>
                      <a:endParaRPr lang="en-US" sz="1800" dirty="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a:p>
                  </a:txBody>
                  <a:tcPr marT="45733" marB="45733"/>
                </a:tc>
                <a:tc>
                  <a:txBody>
                    <a:bodyPr/>
                    <a:lstStyle/>
                    <a:p>
                      <a:endParaRPr lang="en-US" sz="1800" dirty="0"/>
                    </a:p>
                  </a:txBody>
                  <a:tcPr marT="45733" marB="45733"/>
                </a:tc>
                <a:extLst>
                  <a:ext uri="{0D108BD9-81ED-4DB2-BD59-A6C34878D82A}">
                    <a16:rowId xmlns:a16="http://schemas.microsoft.com/office/drawing/2014/main" val="10005"/>
                  </a:ext>
                </a:extLst>
              </a:tr>
            </a:tbl>
          </a:graphicData>
        </a:graphic>
      </p:graphicFrame>
      <p:sp>
        <p:nvSpPr>
          <p:cNvPr id="10" name="TextBox 9"/>
          <p:cNvSpPr txBox="1">
            <a:spLocks noChangeArrowheads="1"/>
          </p:cNvSpPr>
          <p:nvPr/>
        </p:nvSpPr>
        <p:spPr bwMode="auto">
          <a:xfrm>
            <a:off x="4343400" y="4354514"/>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0</a:t>
            </a:r>
          </a:p>
        </p:txBody>
      </p:sp>
      <p:sp>
        <p:nvSpPr>
          <p:cNvPr id="11" name="TextBox 10"/>
          <p:cNvSpPr txBox="1">
            <a:spLocks noChangeArrowheads="1"/>
          </p:cNvSpPr>
          <p:nvPr/>
        </p:nvSpPr>
        <p:spPr bwMode="auto">
          <a:xfrm>
            <a:off x="5334000" y="4343400"/>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0</a:t>
            </a:r>
          </a:p>
        </p:txBody>
      </p:sp>
      <p:sp>
        <p:nvSpPr>
          <p:cNvPr id="12" name="TextBox 11"/>
          <p:cNvSpPr txBox="1">
            <a:spLocks noChangeArrowheads="1"/>
          </p:cNvSpPr>
          <p:nvPr/>
        </p:nvSpPr>
        <p:spPr bwMode="auto">
          <a:xfrm>
            <a:off x="6400800" y="4343400"/>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0</a:t>
            </a:r>
          </a:p>
        </p:txBody>
      </p:sp>
      <p:sp>
        <p:nvSpPr>
          <p:cNvPr id="13" name="TextBox 12"/>
          <p:cNvSpPr txBox="1">
            <a:spLocks noChangeArrowheads="1"/>
          </p:cNvSpPr>
          <p:nvPr/>
        </p:nvSpPr>
        <p:spPr bwMode="auto">
          <a:xfrm>
            <a:off x="7467600" y="4354514"/>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0</a:t>
            </a:r>
          </a:p>
        </p:txBody>
      </p:sp>
      <p:sp>
        <p:nvSpPr>
          <p:cNvPr id="14" name="TextBox 13"/>
          <p:cNvSpPr txBox="1">
            <a:spLocks noChangeArrowheads="1"/>
          </p:cNvSpPr>
          <p:nvPr/>
        </p:nvSpPr>
        <p:spPr bwMode="auto">
          <a:xfrm>
            <a:off x="8382000" y="4343400"/>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0</a:t>
            </a:r>
          </a:p>
        </p:txBody>
      </p:sp>
      <p:sp>
        <p:nvSpPr>
          <p:cNvPr id="15" name="TextBox 14"/>
          <p:cNvSpPr txBox="1">
            <a:spLocks noChangeArrowheads="1"/>
          </p:cNvSpPr>
          <p:nvPr/>
        </p:nvSpPr>
        <p:spPr bwMode="auto">
          <a:xfrm>
            <a:off x="4343400" y="4735514"/>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0</a:t>
            </a:r>
          </a:p>
        </p:txBody>
      </p:sp>
      <p:sp>
        <p:nvSpPr>
          <p:cNvPr id="16" name="TextBox 15"/>
          <p:cNvSpPr txBox="1">
            <a:spLocks noChangeArrowheads="1"/>
          </p:cNvSpPr>
          <p:nvPr/>
        </p:nvSpPr>
        <p:spPr bwMode="auto">
          <a:xfrm>
            <a:off x="4343400" y="5116514"/>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0</a:t>
            </a:r>
          </a:p>
        </p:txBody>
      </p:sp>
      <p:sp>
        <p:nvSpPr>
          <p:cNvPr id="17" name="TextBox 16"/>
          <p:cNvSpPr txBox="1">
            <a:spLocks noChangeArrowheads="1"/>
          </p:cNvSpPr>
          <p:nvPr/>
        </p:nvSpPr>
        <p:spPr bwMode="auto">
          <a:xfrm>
            <a:off x="4343400" y="5421314"/>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0</a:t>
            </a:r>
          </a:p>
        </p:txBody>
      </p:sp>
      <p:sp>
        <p:nvSpPr>
          <p:cNvPr id="18" name="TextBox 17"/>
          <p:cNvSpPr txBox="1">
            <a:spLocks noChangeArrowheads="1"/>
          </p:cNvSpPr>
          <p:nvPr/>
        </p:nvSpPr>
        <p:spPr bwMode="auto">
          <a:xfrm>
            <a:off x="4343400" y="5878514"/>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0</a:t>
            </a:r>
          </a:p>
        </p:txBody>
      </p:sp>
      <p:sp>
        <p:nvSpPr>
          <p:cNvPr id="19" name="Left Brace 18"/>
          <p:cNvSpPr/>
          <p:nvPr/>
        </p:nvSpPr>
        <p:spPr>
          <a:xfrm>
            <a:off x="2362200" y="1907176"/>
            <a:ext cx="609600" cy="1293223"/>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dirty="0"/>
              <a:t>A</a:t>
            </a:r>
          </a:p>
        </p:txBody>
      </p:sp>
      <p:sp>
        <p:nvSpPr>
          <p:cNvPr id="21" name="Left Brace 20"/>
          <p:cNvSpPr/>
          <p:nvPr/>
        </p:nvSpPr>
        <p:spPr>
          <a:xfrm rot="5400000">
            <a:off x="6553200" y="-990600"/>
            <a:ext cx="609600" cy="3352800"/>
          </a:xfrm>
          <a:prstGeom prst="leftBrace">
            <a:avLst/>
          </a:prstGeom>
        </p:spPr>
        <p:style>
          <a:lnRef idx="1">
            <a:schemeClr val="accent1"/>
          </a:lnRef>
          <a:fillRef idx="0">
            <a:schemeClr val="accent1"/>
          </a:fillRef>
          <a:effectRef idx="0">
            <a:schemeClr val="accent1"/>
          </a:effectRef>
          <a:fontRef idx="minor">
            <a:schemeClr val="tx1"/>
          </a:fontRef>
        </p:style>
        <p:txBody>
          <a:bodyPr vert="vert270" anchor="ctr"/>
          <a:lstStyle/>
          <a:p>
            <a:pPr algn="ctr">
              <a:defRPr/>
            </a:pPr>
            <a:r>
              <a:rPr lang="en-US" dirty="0"/>
              <a:t>B</a:t>
            </a:r>
          </a:p>
        </p:txBody>
      </p:sp>
      <p:sp>
        <p:nvSpPr>
          <p:cNvPr id="22"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sp>
        <p:nvSpPr>
          <p:cNvPr id="23" name="TextBox 22"/>
          <p:cNvSpPr txBox="1"/>
          <p:nvPr/>
        </p:nvSpPr>
        <p:spPr>
          <a:xfrm>
            <a:off x="0" y="31394"/>
            <a:ext cx="1828800"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2400" dirty="0" smtClean="0"/>
              <a:t>Example 1</a:t>
            </a:r>
            <a:endParaRPr lang="en-US" sz="2400" dirty="0"/>
          </a:p>
        </p:txBody>
      </p:sp>
      <p:sp>
        <p:nvSpPr>
          <p:cNvPr id="24" name="Rectangle 23"/>
          <p:cNvSpPr/>
          <p:nvPr/>
        </p:nvSpPr>
        <p:spPr>
          <a:xfrm>
            <a:off x="0" y="470420"/>
            <a:ext cx="4951997" cy="338554"/>
          </a:xfrm>
          <a:prstGeom prst="rect">
            <a:avLst/>
          </a:prstGeom>
        </p:spPr>
        <p:txBody>
          <a:bodyPr wrap="none">
            <a:spAutoFit/>
          </a:bodyPr>
          <a:lstStyle/>
          <a:p>
            <a:r>
              <a:rPr lang="en-US" sz="1600" dirty="0" smtClean="0">
                <a:latin typeface="euclid_circular_a"/>
              </a:rPr>
              <a:t>Find the length of the </a:t>
            </a:r>
            <a:r>
              <a:rPr lang="en-US" sz="1600" dirty="0">
                <a:latin typeface="euclid_circular_a"/>
              </a:rPr>
              <a:t>longest common subsequence</a:t>
            </a:r>
            <a:endParaRPr lang="en-US" sz="1600" dirty="0"/>
          </a:p>
        </p:txBody>
      </p:sp>
    </p:spTree>
    <p:extLst>
      <p:ext uri="{BB962C8B-B14F-4D97-AF65-F5344CB8AC3E}">
        <p14:creationId xmlns:p14="http://schemas.microsoft.com/office/powerpoint/2010/main" val="2381901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500"/>
                                        <p:tgtEl>
                                          <p:spTgt spid="19"/>
                                        </p:tgtEl>
                                      </p:cBhvr>
                                    </p:animEffect>
                                  </p:childTnLst>
                                </p:cTn>
                              </p:par>
                            </p:childTnLst>
                          </p:cTn>
                        </p:par>
                        <p:par>
                          <p:cTn id="12" fill="hold" nodeType="afterGroup">
                            <p:stCondLst>
                              <p:cond delay="1000"/>
                            </p:stCondLst>
                            <p:childTnLst>
                              <p:par>
                                <p:cTn id="13" presetID="22" presetClass="entr" presetSubtype="4" fill="hold" grpId="1"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1000"/>
                                        <p:tgtEl>
                                          <p:spTgt spid="21"/>
                                        </p:tgtEl>
                                      </p:cBhvr>
                                    </p:animEffect>
                                    <p:anim calcmode="lin" valueType="num">
                                      <p:cBhvr>
                                        <p:cTn id="19" dur="1000" fill="hold"/>
                                        <p:tgtEl>
                                          <p:spTgt spid="21"/>
                                        </p:tgtEl>
                                        <p:attrNameLst>
                                          <p:attrName>ppt_x</p:attrName>
                                        </p:attrNameLst>
                                      </p:cBhvr>
                                      <p:tavLst>
                                        <p:tav tm="0">
                                          <p:val>
                                            <p:strVal val="#ppt_x"/>
                                          </p:val>
                                        </p:tav>
                                        <p:tav tm="100000">
                                          <p:val>
                                            <p:strVal val="#ppt_x"/>
                                          </p:val>
                                        </p:tav>
                                      </p:tavLst>
                                    </p:anim>
                                    <p:anim calcmode="lin" valueType="num">
                                      <p:cBhvr>
                                        <p:cTn id="2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par>
                          <p:cTn id="35" fill="hold" nodeType="afterGroup">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par>
                          <p:cTn id="39" fill="hold" nodeType="afterGroup">
                            <p:stCondLst>
                              <p:cond delay="1500"/>
                            </p:stCondLst>
                            <p:childTnLst>
                              <p:par>
                                <p:cTn id="40" presetID="22" presetClass="entr" presetSubtype="8"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par>
                          <p:cTn id="43" fill="hold" nodeType="afterGroup">
                            <p:stCondLst>
                              <p:cond delay="2000"/>
                            </p:stCondLst>
                            <p:childTnLst>
                              <p:par>
                                <p:cTn id="44" presetID="22" presetClass="entr" presetSubtype="8"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left)">
                                      <p:cBhvr>
                                        <p:cTn id="51" dur="500"/>
                                        <p:tgtEl>
                                          <p:spTgt spid="15"/>
                                        </p:tgtEl>
                                      </p:cBhvr>
                                    </p:animEffect>
                                  </p:childTnLst>
                                </p:cTn>
                              </p:par>
                            </p:childTnLst>
                          </p:cTn>
                        </p:par>
                        <p:par>
                          <p:cTn id="52" fill="hold" nodeType="afterGroup">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left)">
                                      <p:cBhvr>
                                        <p:cTn id="55" dur="500"/>
                                        <p:tgtEl>
                                          <p:spTgt spid="16"/>
                                        </p:tgtEl>
                                      </p:cBhvr>
                                    </p:animEffect>
                                  </p:childTnLst>
                                </p:cTn>
                              </p:par>
                            </p:childTnLst>
                          </p:cTn>
                        </p:par>
                        <p:par>
                          <p:cTn id="56" fill="hold" nodeType="afterGroup">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500"/>
                                        <p:tgtEl>
                                          <p:spTgt spid="17"/>
                                        </p:tgtEl>
                                      </p:cBhvr>
                                    </p:animEffect>
                                  </p:childTnLst>
                                </p:cTn>
                              </p:par>
                            </p:childTnLst>
                          </p:cTn>
                        </p:par>
                        <p:par>
                          <p:cTn id="60" fill="hold" nodeType="afterGroup">
                            <p:stCondLst>
                              <p:cond delay="1500"/>
                            </p:stCondLst>
                            <p:childTnLst>
                              <p:par>
                                <p:cTn id="61" presetID="22" presetClass="entr" presetSubtype="8"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left)">
                                      <p:cBhvr>
                                        <p:cTn id="6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P spid="18" grpId="0"/>
      <p:bldP spid="19" grpId="0" animBg="1"/>
      <p:bldP spid="19" grpId="1" animBg="1"/>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096963" y="1149531"/>
            <a:ext cx="10359163" cy="1136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0" name="Title 1"/>
          <p:cNvSpPr>
            <a:spLocks noGrp="1"/>
          </p:cNvSpPr>
          <p:nvPr>
            <p:ph type="title"/>
          </p:nvPr>
        </p:nvSpPr>
        <p:spPr>
          <a:xfrm>
            <a:off x="1600200" y="0"/>
            <a:ext cx="8229600" cy="762000"/>
          </a:xfrm>
        </p:spPr>
        <p:txBody>
          <a:bodyPr/>
          <a:lstStyle/>
          <a:p>
            <a:pPr algn="l"/>
            <a:r>
              <a:rPr lang="en-US" altLang="en-US" sz="2600">
                <a:solidFill>
                  <a:srgbClr val="FF0000"/>
                </a:solidFill>
              </a:rPr>
              <a:t>Given two strings A=lion and B=line. Find LCS.</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73CE8CC-3D66-4056-A122-7153AFD8A7CB}" type="slidenum">
              <a:rPr lang="en-US" altLang="en-US">
                <a:solidFill>
                  <a:srgbClr val="898989"/>
                </a:solidFill>
                <a:latin typeface="Calibri" panose="020F0502020204030204" pitchFamily="34" charset="0"/>
              </a:rPr>
              <a:pPr eaLnBrk="1" hangingPunct="1"/>
              <a:t>18</a:t>
            </a:fld>
            <a:endParaRPr lang="en-US" altLang="en-US">
              <a:solidFill>
                <a:srgbClr val="898989"/>
              </a:solidFill>
              <a:latin typeface="Calibri" panose="020F0502020204030204" pitchFamily="34" charset="0"/>
            </a:endParaRPr>
          </a:p>
        </p:txBody>
      </p:sp>
      <p:graphicFrame>
        <p:nvGraphicFramePr>
          <p:cNvPr id="8" name="Table 7"/>
          <p:cNvGraphicFramePr>
            <a:graphicFrameLocks noGrp="1"/>
          </p:cNvGraphicFramePr>
          <p:nvPr/>
        </p:nvGraphicFramePr>
        <p:xfrm>
          <a:off x="2895600" y="1584325"/>
          <a:ext cx="6096000" cy="2225676"/>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946">
                <a:tc>
                  <a:txBody>
                    <a:bodyPr/>
                    <a:lstStyle/>
                    <a:p>
                      <a:endParaRPr lang="en-US" sz="1800" dirty="0"/>
                    </a:p>
                  </a:txBody>
                  <a:tcPr marT="45733" marB="45733"/>
                </a:tc>
                <a:tc>
                  <a:txBody>
                    <a:bodyPr/>
                    <a:lstStyle/>
                    <a:p>
                      <a:pPr algn="ctr"/>
                      <a:r>
                        <a:rPr lang="en-US" sz="1800" b="1" dirty="0" smtClean="0"/>
                        <a:t>ɛ</a:t>
                      </a:r>
                      <a:endParaRPr lang="en-US" sz="1800" b="1" dirty="0"/>
                    </a:p>
                  </a:txBody>
                  <a:tcPr marT="45733" marB="45733"/>
                </a:tc>
                <a:tc>
                  <a:txBody>
                    <a:bodyPr/>
                    <a:lstStyle/>
                    <a:p>
                      <a:pPr algn="ctr"/>
                      <a:r>
                        <a:rPr lang="en-US" sz="1800" b="1" dirty="0" smtClean="0"/>
                        <a:t>l</a:t>
                      </a:r>
                      <a:endParaRPr lang="en-US" sz="1800" b="1" dirty="0"/>
                    </a:p>
                  </a:txBody>
                  <a:tcPr marT="45733" marB="45733"/>
                </a:tc>
                <a:tc>
                  <a:txBody>
                    <a:bodyPr/>
                    <a:lstStyle/>
                    <a:p>
                      <a:pPr algn="ctr"/>
                      <a:r>
                        <a:rPr lang="en-US" sz="1800" b="1" dirty="0" err="1" smtClean="0"/>
                        <a:t>i</a:t>
                      </a:r>
                      <a:endParaRPr lang="en-US" sz="1800" b="1" dirty="0"/>
                    </a:p>
                  </a:txBody>
                  <a:tcPr marT="45733" marB="45733"/>
                </a:tc>
                <a:tc>
                  <a:txBody>
                    <a:bodyPr/>
                    <a:lstStyle/>
                    <a:p>
                      <a:pPr algn="ctr"/>
                      <a:r>
                        <a:rPr lang="en-US" sz="1800" b="1" dirty="0" smtClean="0"/>
                        <a:t>n</a:t>
                      </a:r>
                      <a:endParaRPr lang="en-US" sz="1800" b="1" dirty="0"/>
                    </a:p>
                  </a:txBody>
                  <a:tcPr marT="45733" marB="45733"/>
                </a:tc>
                <a:tc>
                  <a:txBody>
                    <a:bodyPr/>
                    <a:lstStyle/>
                    <a:p>
                      <a:pPr algn="ctr"/>
                      <a:r>
                        <a:rPr lang="en-US" sz="1800" b="1" dirty="0" smtClean="0"/>
                        <a:t>e</a:t>
                      </a:r>
                      <a:endParaRPr lang="en-US" sz="1800" b="1" dirty="0"/>
                    </a:p>
                  </a:txBody>
                  <a:tcPr marT="45733" marB="45733"/>
                </a:tc>
                <a:extLst>
                  <a:ext uri="{0D108BD9-81ED-4DB2-BD59-A6C34878D82A}">
                    <a16:rowId xmlns:a16="http://schemas.microsoft.com/office/drawing/2014/main" val="10000"/>
                  </a:ext>
                </a:extLst>
              </a:tr>
              <a:tr h="370946">
                <a:tc>
                  <a:txBody>
                    <a:bodyPr/>
                    <a:lstStyle/>
                    <a:p>
                      <a:pPr algn="ctr"/>
                      <a:r>
                        <a:rPr lang="en-US" sz="1800" b="1" dirty="0" smtClean="0"/>
                        <a:t>ɛ</a:t>
                      </a:r>
                      <a:endParaRPr lang="en-US" sz="1800" b="1" dirty="0"/>
                    </a:p>
                  </a:txBody>
                  <a:tcPr marT="45733" marB="45733"/>
                </a:tc>
                <a:tc>
                  <a:txBody>
                    <a:bodyPr/>
                    <a:lstStyle/>
                    <a:p>
                      <a:pPr algn="ctr"/>
                      <a:r>
                        <a:rPr lang="en-US" sz="1800" dirty="0" smtClean="0"/>
                        <a:t>0</a:t>
                      </a:r>
                      <a:endParaRPr lang="en-US" sz="1800" dirty="0"/>
                    </a:p>
                  </a:txBody>
                  <a:tcPr marT="45733" marB="45733"/>
                </a:tc>
                <a:tc>
                  <a:txBody>
                    <a:bodyPr/>
                    <a:lstStyle/>
                    <a:p>
                      <a:pPr algn="ctr"/>
                      <a:r>
                        <a:rPr lang="en-US" sz="1800" dirty="0" smtClean="0"/>
                        <a:t>0</a:t>
                      </a:r>
                      <a:endParaRPr lang="en-US" sz="1800" dirty="0"/>
                    </a:p>
                  </a:txBody>
                  <a:tcPr marT="45733" marB="45733"/>
                </a:tc>
                <a:tc>
                  <a:txBody>
                    <a:bodyPr/>
                    <a:lstStyle/>
                    <a:p>
                      <a:pPr algn="ctr"/>
                      <a:r>
                        <a:rPr lang="en-US" sz="1800" dirty="0" smtClean="0"/>
                        <a:t>0</a:t>
                      </a:r>
                      <a:endParaRPr lang="en-US" sz="1800" dirty="0"/>
                    </a:p>
                  </a:txBody>
                  <a:tcPr marT="45733" marB="45733"/>
                </a:tc>
                <a:tc>
                  <a:txBody>
                    <a:bodyPr/>
                    <a:lstStyle/>
                    <a:p>
                      <a:pPr algn="ctr"/>
                      <a:r>
                        <a:rPr lang="en-US" sz="1800" dirty="0" smtClean="0"/>
                        <a:t>0</a:t>
                      </a:r>
                      <a:endParaRPr lang="en-US" sz="1800" dirty="0"/>
                    </a:p>
                  </a:txBody>
                  <a:tcPr marT="45733" marB="45733"/>
                </a:tc>
                <a:tc>
                  <a:txBody>
                    <a:bodyPr/>
                    <a:lstStyle/>
                    <a:p>
                      <a:pPr algn="ctr"/>
                      <a:r>
                        <a:rPr lang="en-US" sz="1800" dirty="0" smtClean="0"/>
                        <a:t>0</a:t>
                      </a:r>
                      <a:endParaRPr lang="en-US" sz="1800" dirty="0"/>
                    </a:p>
                  </a:txBody>
                  <a:tcPr marT="45733" marB="45733"/>
                </a:tc>
                <a:extLst>
                  <a:ext uri="{0D108BD9-81ED-4DB2-BD59-A6C34878D82A}">
                    <a16:rowId xmlns:a16="http://schemas.microsoft.com/office/drawing/2014/main" val="10001"/>
                  </a:ext>
                </a:extLst>
              </a:tr>
              <a:tr h="370946">
                <a:tc>
                  <a:txBody>
                    <a:bodyPr/>
                    <a:lstStyle/>
                    <a:p>
                      <a:pPr algn="ctr"/>
                      <a:r>
                        <a:rPr lang="en-US" sz="1800" b="1" dirty="0" smtClean="0"/>
                        <a:t>l</a:t>
                      </a:r>
                      <a:endParaRPr lang="en-US" sz="1800" b="1" dirty="0"/>
                    </a:p>
                  </a:txBody>
                  <a:tcPr marT="45733" marB="45733"/>
                </a:tc>
                <a:tc>
                  <a:txBody>
                    <a:bodyPr/>
                    <a:lstStyle/>
                    <a:p>
                      <a:pPr algn="ctr"/>
                      <a:r>
                        <a:rPr lang="en-US" sz="1800" dirty="0" smtClean="0"/>
                        <a:t>0</a:t>
                      </a:r>
                      <a:endParaRPr lang="en-US" sz="1800" dirty="0"/>
                    </a:p>
                  </a:txBody>
                  <a:tcPr marT="45733" marB="45733"/>
                </a:tc>
                <a:tc>
                  <a:txBody>
                    <a:bodyPr/>
                    <a:lstStyle/>
                    <a:p>
                      <a:pPr algn="ctr"/>
                      <a:endParaRPr lang="en-US" sz="1800" dirty="0"/>
                    </a:p>
                  </a:txBody>
                  <a:tcPr marT="45733" marB="45733"/>
                </a:tc>
                <a:tc>
                  <a:txBody>
                    <a:bodyPr/>
                    <a:lstStyle/>
                    <a:p>
                      <a:pPr algn="ctr"/>
                      <a:endParaRPr lang="en-US" sz="1800" dirty="0"/>
                    </a:p>
                  </a:txBody>
                  <a:tcPr marT="45733" marB="45733"/>
                </a:tc>
                <a:tc>
                  <a:txBody>
                    <a:bodyPr/>
                    <a:lstStyle/>
                    <a:p>
                      <a:pPr algn="ctr"/>
                      <a:endParaRPr lang="en-US" sz="1800" dirty="0"/>
                    </a:p>
                  </a:txBody>
                  <a:tcPr marT="45733" marB="45733"/>
                </a:tc>
                <a:tc>
                  <a:txBody>
                    <a:bodyPr/>
                    <a:lstStyle/>
                    <a:p>
                      <a:pPr algn="ctr"/>
                      <a:endParaRPr lang="en-US" sz="1800" dirty="0"/>
                    </a:p>
                  </a:txBody>
                  <a:tcPr marT="45733" marB="45733"/>
                </a:tc>
                <a:extLst>
                  <a:ext uri="{0D108BD9-81ED-4DB2-BD59-A6C34878D82A}">
                    <a16:rowId xmlns:a16="http://schemas.microsoft.com/office/drawing/2014/main" val="10002"/>
                  </a:ext>
                </a:extLst>
              </a:tr>
              <a:tr h="370946">
                <a:tc>
                  <a:txBody>
                    <a:bodyPr/>
                    <a:lstStyle/>
                    <a:p>
                      <a:pPr algn="ctr"/>
                      <a:r>
                        <a:rPr lang="en-US" sz="1800" b="1" dirty="0" err="1" smtClean="0"/>
                        <a:t>i</a:t>
                      </a:r>
                      <a:endParaRPr lang="en-US" sz="1800" b="1" dirty="0"/>
                    </a:p>
                  </a:txBody>
                  <a:tcPr marT="45733" marB="45733"/>
                </a:tc>
                <a:tc>
                  <a:txBody>
                    <a:bodyPr/>
                    <a:lstStyle/>
                    <a:p>
                      <a:pPr algn="ctr"/>
                      <a:r>
                        <a:rPr lang="en-US" sz="1800" dirty="0" smtClean="0"/>
                        <a:t>0</a:t>
                      </a:r>
                      <a:endParaRPr lang="en-US" sz="1800" dirty="0"/>
                    </a:p>
                  </a:txBody>
                  <a:tcPr marT="45733" marB="45733"/>
                </a:tc>
                <a:tc>
                  <a:txBody>
                    <a:bodyPr/>
                    <a:lstStyle/>
                    <a:p>
                      <a:pPr algn="ctr"/>
                      <a:endParaRPr lang="en-US" sz="1800"/>
                    </a:p>
                  </a:txBody>
                  <a:tcPr marT="45733" marB="45733"/>
                </a:tc>
                <a:tc>
                  <a:txBody>
                    <a:bodyPr/>
                    <a:lstStyle/>
                    <a:p>
                      <a:pPr algn="ctr"/>
                      <a:endParaRPr lang="en-US" sz="1800"/>
                    </a:p>
                  </a:txBody>
                  <a:tcPr marT="45733" marB="45733"/>
                </a:tc>
                <a:tc>
                  <a:txBody>
                    <a:bodyPr/>
                    <a:lstStyle/>
                    <a:p>
                      <a:pPr algn="ctr"/>
                      <a:endParaRPr lang="en-US" sz="1800"/>
                    </a:p>
                  </a:txBody>
                  <a:tcPr marT="45733" marB="45733"/>
                </a:tc>
                <a:tc>
                  <a:txBody>
                    <a:bodyPr/>
                    <a:lstStyle/>
                    <a:p>
                      <a:pPr algn="ctr"/>
                      <a:endParaRPr lang="en-US" sz="1800"/>
                    </a:p>
                  </a:txBody>
                  <a:tcPr marT="45733" marB="45733"/>
                </a:tc>
                <a:extLst>
                  <a:ext uri="{0D108BD9-81ED-4DB2-BD59-A6C34878D82A}">
                    <a16:rowId xmlns:a16="http://schemas.microsoft.com/office/drawing/2014/main" val="10003"/>
                  </a:ext>
                </a:extLst>
              </a:tr>
              <a:tr h="370946">
                <a:tc>
                  <a:txBody>
                    <a:bodyPr/>
                    <a:lstStyle/>
                    <a:p>
                      <a:pPr algn="ctr"/>
                      <a:r>
                        <a:rPr lang="en-US" sz="1800" b="1" dirty="0" smtClean="0"/>
                        <a:t>O</a:t>
                      </a:r>
                      <a:endParaRPr lang="en-US" sz="1800" b="1" dirty="0"/>
                    </a:p>
                  </a:txBody>
                  <a:tcPr marT="45733" marB="45733"/>
                </a:tc>
                <a:tc>
                  <a:txBody>
                    <a:bodyPr/>
                    <a:lstStyle/>
                    <a:p>
                      <a:pPr algn="ctr"/>
                      <a:r>
                        <a:rPr lang="en-US" sz="1800" dirty="0" smtClean="0"/>
                        <a:t>0</a:t>
                      </a:r>
                      <a:endParaRPr lang="en-US" sz="1800" dirty="0"/>
                    </a:p>
                  </a:txBody>
                  <a:tcPr marT="45733" marB="45733"/>
                </a:tc>
                <a:tc>
                  <a:txBody>
                    <a:bodyPr/>
                    <a:lstStyle/>
                    <a:p>
                      <a:pPr algn="ctr"/>
                      <a:endParaRPr lang="en-US" sz="1800"/>
                    </a:p>
                  </a:txBody>
                  <a:tcPr marT="45733" marB="45733"/>
                </a:tc>
                <a:tc>
                  <a:txBody>
                    <a:bodyPr/>
                    <a:lstStyle/>
                    <a:p>
                      <a:pPr algn="ctr"/>
                      <a:endParaRPr lang="en-US" sz="1800"/>
                    </a:p>
                  </a:txBody>
                  <a:tcPr marT="45733" marB="45733"/>
                </a:tc>
                <a:tc>
                  <a:txBody>
                    <a:bodyPr/>
                    <a:lstStyle/>
                    <a:p>
                      <a:pPr algn="ctr"/>
                      <a:endParaRPr lang="en-US" sz="1800"/>
                    </a:p>
                  </a:txBody>
                  <a:tcPr marT="45733" marB="45733"/>
                </a:tc>
                <a:tc>
                  <a:txBody>
                    <a:bodyPr/>
                    <a:lstStyle/>
                    <a:p>
                      <a:pPr algn="ctr"/>
                      <a:endParaRPr lang="en-US" sz="1800"/>
                    </a:p>
                  </a:txBody>
                  <a:tcPr marT="45733" marB="45733"/>
                </a:tc>
                <a:extLst>
                  <a:ext uri="{0D108BD9-81ED-4DB2-BD59-A6C34878D82A}">
                    <a16:rowId xmlns:a16="http://schemas.microsoft.com/office/drawing/2014/main" val="10004"/>
                  </a:ext>
                </a:extLst>
              </a:tr>
              <a:tr h="370946">
                <a:tc>
                  <a:txBody>
                    <a:bodyPr/>
                    <a:lstStyle/>
                    <a:p>
                      <a:pPr algn="ctr"/>
                      <a:r>
                        <a:rPr lang="en-US" sz="1800" b="1" dirty="0" smtClean="0"/>
                        <a:t>n</a:t>
                      </a:r>
                      <a:endParaRPr lang="en-US" sz="1800" b="1" dirty="0"/>
                    </a:p>
                  </a:txBody>
                  <a:tcPr marT="45733" marB="45733"/>
                </a:tc>
                <a:tc>
                  <a:txBody>
                    <a:bodyPr/>
                    <a:lstStyle/>
                    <a:p>
                      <a:pPr algn="ctr"/>
                      <a:r>
                        <a:rPr lang="en-US" sz="1800" dirty="0" smtClean="0"/>
                        <a:t>0</a:t>
                      </a:r>
                      <a:endParaRPr lang="en-US" sz="1800" dirty="0"/>
                    </a:p>
                  </a:txBody>
                  <a:tcPr marT="45733" marB="45733"/>
                </a:tc>
                <a:tc>
                  <a:txBody>
                    <a:bodyPr/>
                    <a:lstStyle/>
                    <a:p>
                      <a:pPr algn="ctr"/>
                      <a:endParaRPr lang="en-US" sz="1800" dirty="0"/>
                    </a:p>
                  </a:txBody>
                  <a:tcPr marT="45733" marB="45733"/>
                </a:tc>
                <a:tc>
                  <a:txBody>
                    <a:bodyPr/>
                    <a:lstStyle/>
                    <a:p>
                      <a:pPr algn="ctr"/>
                      <a:endParaRPr lang="en-US" sz="1800" dirty="0"/>
                    </a:p>
                  </a:txBody>
                  <a:tcPr marT="45733" marB="45733"/>
                </a:tc>
                <a:tc>
                  <a:txBody>
                    <a:bodyPr/>
                    <a:lstStyle/>
                    <a:p>
                      <a:pPr algn="ctr"/>
                      <a:endParaRPr lang="en-US" sz="1800" dirty="0"/>
                    </a:p>
                  </a:txBody>
                  <a:tcPr marT="45733" marB="45733"/>
                </a:tc>
                <a:tc>
                  <a:txBody>
                    <a:bodyPr/>
                    <a:lstStyle/>
                    <a:p>
                      <a:pPr algn="ctr"/>
                      <a:endParaRPr lang="en-US" sz="1800" dirty="0"/>
                    </a:p>
                  </a:txBody>
                  <a:tcPr marT="45733" marB="45733"/>
                </a:tc>
                <a:extLst>
                  <a:ext uri="{0D108BD9-81ED-4DB2-BD59-A6C34878D82A}">
                    <a16:rowId xmlns:a16="http://schemas.microsoft.com/office/drawing/2014/main" val="10005"/>
                  </a:ext>
                </a:extLst>
              </a:tr>
            </a:tbl>
          </a:graphicData>
        </a:graphic>
      </p:graphicFrame>
      <p:sp>
        <p:nvSpPr>
          <p:cNvPr id="20" name="Oval 19"/>
          <p:cNvSpPr/>
          <p:nvPr/>
        </p:nvSpPr>
        <p:spPr>
          <a:xfrm>
            <a:off x="3276600" y="2346325"/>
            <a:ext cx="228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5334000" y="1584325"/>
            <a:ext cx="228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TextBox 22"/>
          <p:cNvSpPr txBox="1">
            <a:spLocks noChangeArrowheads="1"/>
          </p:cNvSpPr>
          <p:nvPr/>
        </p:nvSpPr>
        <p:spPr bwMode="auto">
          <a:xfrm>
            <a:off x="5257800" y="2359025"/>
            <a:ext cx="304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1</a:t>
            </a:r>
          </a:p>
        </p:txBody>
      </p:sp>
      <p:cxnSp>
        <p:nvCxnSpPr>
          <p:cNvPr id="64" name="Shape 63"/>
          <p:cNvCxnSpPr/>
          <p:nvPr/>
        </p:nvCxnSpPr>
        <p:spPr>
          <a:xfrm>
            <a:off x="4495800" y="2041525"/>
            <a:ext cx="762000" cy="42545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6324600" y="1584325"/>
            <a:ext cx="228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3" name="Straight Arrow Connector 72"/>
          <p:cNvCxnSpPr/>
          <p:nvPr/>
        </p:nvCxnSpPr>
        <p:spPr>
          <a:xfrm flipV="1">
            <a:off x="5638800" y="2117725"/>
            <a:ext cx="685800" cy="381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a:spLocks noChangeArrowheads="1"/>
          </p:cNvSpPr>
          <p:nvPr/>
        </p:nvSpPr>
        <p:spPr bwMode="auto">
          <a:xfrm>
            <a:off x="6248400" y="2346325"/>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1</a:t>
            </a:r>
          </a:p>
        </p:txBody>
      </p:sp>
      <p:sp>
        <p:nvSpPr>
          <p:cNvPr id="75" name="Oval 74"/>
          <p:cNvSpPr/>
          <p:nvPr/>
        </p:nvSpPr>
        <p:spPr>
          <a:xfrm>
            <a:off x="7315200" y="1584325"/>
            <a:ext cx="228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6" name="Straight Arrow Connector 75"/>
          <p:cNvCxnSpPr/>
          <p:nvPr/>
        </p:nvCxnSpPr>
        <p:spPr>
          <a:xfrm flipV="1">
            <a:off x="6629400" y="2117725"/>
            <a:ext cx="685800" cy="381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a:spLocks noChangeArrowheads="1"/>
          </p:cNvSpPr>
          <p:nvPr/>
        </p:nvSpPr>
        <p:spPr bwMode="auto">
          <a:xfrm>
            <a:off x="7315200" y="2346325"/>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1</a:t>
            </a:r>
          </a:p>
        </p:txBody>
      </p:sp>
      <p:sp>
        <p:nvSpPr>
          <p:cNvPr id="78" name="Oval 77"/>
          <p:cNvSpPr/>
          <p:nvPr/>
        </p:nvSpPr>
        <p:spPr>
          <a:xfrm>
            <a:off x="8382000" y="1584325"/>
            <a:ext cx="228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9" name="Straight Arrow Connector 78"/>
          <p:cNvCxnSpPr/>
          <p:nvPr/>
        </p:nvCxnSpPr>
        <p:spPr>
          <a:xfrm flipV="1">
            <a:off x="7620000" y="2193925"/>
            <a:ext cx="685800" cy="381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a:spLocks noChangeArrowheads="1"/>
          </p:cNvSpPr>
          <p:nvPr/>
        </p:nvSpPr>
        <p:spPr bwMode="auto">
          <a:xfrm>
            <a:off x="8305800" y="2346325"/>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1</a:t>
            </a:r>
          </a:p>
        </p:txBody>
      </p:sp>
      <p:sp>
        <p:nvSpPr>
          <p:cNvPr id="24"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spTree>
    <p:extLst>
      <p:ext uri="{BB962C8B-B14F-4D97-AF65-F5344CB8AC3E}">
        <p14:creationId xmlns:p14="http://schemas.microsoft.com/office/powerpoint/2010/main" val="1530651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heel(4)">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heel(4)">
                                      <p:cBhvr>
                                        <p:cTn id="12" dur="500"/>
                                        <p:tgtEl>
                                          <p:spTgt spid="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wipe(up)">
                                      <p:cBhvr>
                                        <p:cTn id="17" dur="500"/>
                                        <p:tgtEl>
                                          <p:spTgt spid="64"/>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500"/>
                                        <p:tgtEl>
                                          <p:spTgt spid="23"/>
                                        </p:tgtEl>
                                      </p:cBhvr>
                                    </p:animEffect>
                                  </p:childTnLst>
                                </p:cTn>
                              </p:par>
                            </p:childTnLst>
                          </p:cTn>
                        </p:par>
                        <p:par>
                          <p:cTn id="22" fill="hold" nodeType="afterGroup">
                            <p:stCondLst>
                              <p:cond delay="1000"/>
                            </p:stCondLst>
                            <p:childTnLst>
                              <p:par>
                                <p:cTn id="23" presetID="22" presetClass="exit" presetSubtype="1" fill="hold" nodeType="afterEffect">
                                  <p:stCondLst>
                                    <p:cond delay="0"/>
                                  </p:stCondLst>
                                  <p:childTnLst>
                                    <p:animEffect transition="out" filter="wipe(up)">
                                      <p:cBhvr>
                                        <p:cTn id="24" dur="500"/>
                                        <p:tgtEl>
                                          <p:spTgt spid="64"/>
                                        </p:tgtEl>
                                      </p:cBhvr>
                                    </p:animEffect>
                                    <p:set>
                                      <p:cBhvr>
                                        <p:cTn id="25" dur="1" fill="hold">
                                          <p:stCondLst>
                                            <p:cond delay="499"/>
                                          </p:stCondLst>
                                        </p:cTn>
                                        <p:tgtEl>
                                          <p:spTgt spid="64"/>
                                        </p:tgtEl>
                                        <p:attrNameLst>
                                          <p:attrName>style.visibility</p:attrName>
                                        </p:attrNameLst>
                                      </p:cBhvr>
                                      <p:to>
                                        <p:strVal val="hidden"/>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xit" presetSubtype="4" fill="hold" grpId="1" nodeType="clickEffect">
                                  <p:stCondLst>
                                    <p:cond delay="0"/>
                                  </p:stCondLst>
                                  <p:childTnLst>
                                    <p:animEffect transition="out" filter="wipe(down)">
                                      <p:cBhvr>
                                        <p:cTn id="29" dur="500"/>
                                        <p:tgtEl>
                                          <p:spTgt spid="22"/>
                                        </p:tgtEl>
                                      </p:cBhvr>
                                    </p:animEffect>
                                    <p:set>
                                      <p:cBhvr>
                                        <p:cTn id="30" dur="1" fill="hold">
                                          <p:stCondLst>
                                            <p:cond delay="499"/>
                                          </p:stCondLst>
                                        </p:cTn>
                                        <p:tgtEl>
                                          <p:spTgt spid="22"/>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1" presetClass="entr" presetSubtype="4" fill="hold" grpId="0" nodeType="click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wheel(4)">
                                      <p:cBhvr>
                                        <p:cTn id="35" dur="500"/>
                                        <p:tgtEl>
                                          <p:spTgt spid="71"/>
                                        </p:tgtEl>
                                      </p:cBhvr>
                                    </p:animEffect>
                                  </p:childTnLst>
                                </p:cTn>
                              </p:par>
                            </p:childTnLst>
                          </p:cTn>
                        </p:par>
                        <p:par>
                          <p:cTn id="36" fill="hold" nodeType="afterGroup">
                            <p:stCondLst>
                              <p:cond delay="500"/>
                            </p:stCondLst>
                            <p:childTnLst>
                              <p:par>
                                <p:cTn id="37" presetID="22" presetClass="entr" presetSubtype="4" fill="hold" nodeType="after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wipe(down)">
                                      <p:cBhvr>
                                        <p:cTn id="39" dur="1000"/>
                                        <p:tgtEl>
                                          <p:spTgt spid="73"/>
                                        </p:tgtEl>
                                      </p:cBhvr>
                                    </p:animEffect>
                                  </p:childTnLst>
                                </p:cTn>
                              </p:par>
                            </p:childTnLst>
                          </p:cTn>
                        </p:par>
                        <p:par>
                          <p:cTn id="40" fill="hold" nodeType="afterGroup">
                            <p:stCondLst>
                              <p:cond delay="1500"/>
                            </p:stCondLst>
                            <p:childTnLst>
                              <p:par>
                                <p:cTn id="41" presetID="22" presetClass="entr" presetSubtype="8" fill="hold" grpId="0"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wipe(left)">
                                      <p:cBhvr>
                                        <p:cTn id="43" dur="500"/>
                                        <p:tgtEl>
                                          <p:spTgt spid="7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xit" presetSubtype="4" fill="hold" grpId="1" nodeType="clickEffect">
                                  <p:stCondLst>
                                    <p:cond delay="0"/>
                                  </p:stCondLst>
                                  <p:childTnLst>
                                    <p:animEffect transition="out" filter="wipe(down)">
                                      <p:cBhvr>
                                        <p:cTn id="47" dur="500"/>
                                        <p:tgtEl>
                                          <p:spTgt spid="71"/>
                                        </p:tgtEl>
                                      </p:cBhvr>
                                    </p:animEffect>
                                    <p:set>
                                      <p:cBhvr>
                                        <p:cTn id="48" dur="1" fill="hold">
                                          <p:stCondLst>
                                            <p:cond delay="499"/>
                                          </p:stCondLst>
                                        </p:cTn>
                                        <p:tgtEl>
                                          <p:spTgt spid="71"/>
                                        </p:tgtEl>
                                        <p:attrNameLst>
                                          <p:attrName>style.visibility</p:attrName>
                                        </p:attrNameLst>
                                      </p:cBhvr>
                                      <p:to>
                                        <p:strVal val="hidden"/>
                                      </p:to>
                                    </p:set>
                                  </p:childTnLst>
                                </p:cTn>
                              </p:par>
                            </p:childTnLst>
                          </p:cTn>
                        </p:par>
                        <p:par>
                          <p:cTn id="49" fill="hold" nodeType="afterGroup">
                            <p:stCondLst>
                              <p:cond delay="500"/>
                            </p:stCondLst>
                            <p:childTnLst>
                              <p:par>
                                <p:cTn id="50" presetID="22" presetClass="exit" presetSubtype="4" fill="hold" nodeType="afterEffect">
                                  <p:stCondLst>
                                    <p:cond delay="0"/>
                                  </p:stCondLst>
                                  <p:childTnLst>
                                    <p:animEffect transition="out" filter="wipe(down)">
                                      <p:cBhvr>
                                        <p:cTn id="51" dur="500"/>
                                        <p:tgtEl>
                                          <p:spTgt spid="73"/>
                                        </p:tgtEl>
                                      </p:cBhvr>
                                    </p:animEffect>
                                    <p:set>
                                      <p:cBhvr>
                                        <p:cTn id="52" dur="1" fill="hold">
                                          <p:stCondLst>
                                            <p:cond delay="499"/>
                                          </p:stCondLst>
                                        </p:cTn>
                                        <p:tgtEl>
                                          <p:spTgt spid="73"/>
                                        </p:tgtEl>
                                        <p:attrNameLst>
                                          <p:attrName>style.visibility</p:attrName>
                                        </p:attrNameLst>
                                      </p:cBhvr>
                                      <p:to>
                                        <p:strVal val="hidden"/>
                                      </p:to>
                                    </p:set>
                                  </p:childTnLst>
                                </p:cTn>
                              </p:par>
                            </p:childTnLst>
                          </p:cTn>
                        </p:par>
                        <p:par>
                          <p:cTn id="53" fill="hold" nodeType="afterGroup">
                            <p:stCondLst>
                              <p:cond delay="1000"/>
                            </p:stCondLst>
                            <p:childTnLst>
                              <p:par>
                                <p:cTn id="54" presetID="21" presetClass="entr" presetSubtype="4" fill="hold" grpId="0" nodeType="afterEffect">
                                  <p:stCondLst>
                                    <p:cond delay="0"/>
                                  </p:stCondLst>
                                  <p:childTnLst>
                                    <p:set>
                                      <p:cBhvr>
                                        <p:cTn id="55" dur="1" fill="hold">
                                          <p:stCondLst>
                                            <p:cond delay="0"/>
                                          </p:stCondLst>
                                        </p:cTn>
                                        <p:tgtEl>
                                          <p:spTgt spid="75"/>
                                        </p:tgtEl>
                                        <p:attrNameLst>
                                          <p:attrName>style.visibility</p:attrName>
                                        </p:attrNameLst>
                                      </p:cBhvr>
                                      <p:to>
                                        <p:strVal val="visible"/>
                                      </p:to>
                                    </p:set>
                                    <p:animEffect transition="in" filter="wheel(4)">
                                      <p:cBhvr>
                                        <p:cTn id="56" dur="500"/>
                                        <p:tgtEl>
                                          <p:spTgt spid="75"/>
                                        </p:tgtEl>
                                      </p:cBhvr>
                                    </p:animEffect>
                                  </p:childTnLst>
                                </p:cTn>
                              </p:par>
                            </p:childTnLst>
                          </p:cTn>
                        </p:par>
                        <p:par>
                          <p:cTn id="57" fill="hold" nodeType="afterGroup">
                            <p:stCondLst>
                              <p:cond delay="1500"/>
                            </p:stCondLst>
                            <p:childTnLst>
                              <p:par>
                                <p:cTn id="58" presetID="22" presetClass="entr" presetSubtype="4" fill="hold" nodeType="afterEffect">
                                  <p:stCondLst>
                                    <p:cond delay="0"/>
                                  </p:stCondLst>
                                  <p:childTnLst>
                                    <p:set>
                                      <p:cBhvr>
                                        <p:cTn id="59" dur="1" fill="hold">
                                          <p:stCondLst>
                                            <p:cond delay="0"/>
                                          </p:stCondLst>
                                        </p:cTn>
                                        <p:tgtEl>
                                          <p:spTgt spid="76"/>
                                        </p:tgtEl>
                                        <p:attrNameLst>
                                          <p:attrName>style.visibility</p:attrName>
                                        </p:attrNameLst>
                                      </p:cBhvr>
                                      <p:to>
                                        <p:strVal val="visible"/>
                                      </p:to>
                                    </p:set>
                                    <p:animEffect transition="in" filter="wipe(down)">
                                      <p:cBhvr>
                                        <p:cTn id="60" dur="1000"/>
                                        <p:tgtEl>
                                          <p:spTgt spid="76"/>
                                        </p:tgtEl>
                                      </p:cBhvr>
                                    </p:animEffect>
                                  </p:childTnLst>
                                </p:cTn>
                              </p:par>
                            </p:childTnLst>
                          </p:cTn>
                        </p:par>
                        <p:par>
                          <p:cTn id="61" fill="hold" nodeType="afterGroup">
                            <p:stCondLst>
                              <p:cond delay="2500"/>
                            </p:stCondLst>
                            <p:childTnLst>
                              <p:par>
                                <p:cTn id="62" presetID="22" presetClass="entr" presetSubtype="8" fill="hold" grpId="0" nodeType="afterEffect">
                                  <p:stCondLst>
                                    <p:cond delay="0"/>
                                  </p:stCondLst>
                                  <p:childTnLst>
                                    <p:set>
                                      <p:cBhvr>
                                        <p:cTn id="63" dur="1" fill="hold">
                                          <p:stCondLst>
                                            <p:cond delay="0"/>
                                          </p:stCondLst>
                                        </p:cTn>
                                        <p:tgtEl>
                                          <p:spTgt spid="77"/>
                                        </p:tgtEl>
                                        <p:attrNameLst>
                                          <p:attrName>style.visibility</p:attrName>
                                        </p:attrNameLst>
                                      </p:cBhvr>
                                      <p:to>
                                        <p:strVal val="visible"/>
                                      </p:to>
                                    </p:set>
                                    <p:animEffect transition="in" filter="wipe(left)">
                                      <p:cBhvr>
                                        <p:cTn id="64" dur="500"/>
                                        <p:tgtEl>
                                          <p:spTgt spid="7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xit" presetSubtype="4" fill="hold" grpId="1" nodeType="clickEffect">
                                  <p:stCondLst>
                                    <p:cond delay="0"/>
                                  </p:stCondLst>
                                  <p:childTnLst>
                                    <p:animEffect transition="out" filter="wipe(down)">
                                      <p:cBhvr>
                                        <p:cTn id="68" dur="500"/>
                                        <p:tgtEl>
                                          <p:spTgt spid="75"/>
                                        </p:tgtEl>
                                      </p:cBhvr>
                                    </p:animEffect>
                                    <p:set>
                                      <p:cBhvr>
                                        <p:cTn id="69" dur="1" fill="hold">
                                          <p:stCondLst>
                                            <p:cond delay="499"/>
                                          </p:stCondLst>
                                        </p:cTn>
                                        <p:tgtEl>
                                          <p:spTgt spid="75"/>
                                        </p:tgtEl>
                                        <p:attrNameLst>
                                          <p:attrName>style.visibility</p:attrName>
                                        </p:attrNameLst>
                                      </p:cBhvr>
                                      <p:to>
                                        <p:strVal val="hidden"/>
                                      </p:to>
                                    </p:set>
                                  </p:childTnLst>
                                </p:cTn>
                              </p:par>
                            </p:childTnLst>
                          </p:cTn>
                        </p:par>
                        <p:par>
                          <p:cTn id="70" fill="hold" nodeType="afterGroup">
                            <p:stCondLst>
                              <p:cond delay="500"/>
                            </p:stCondLst>
                            <p:childTnLst>
                              <p:par>
                                <p:cTn id="71" presetID="22" presetClass="exit" presetSubtype="4" fill="hold" nodeType="afterEffect">
                                  <p:stCondLst>
                                    <p:cond delay="0"/>
                                  </p:stCondLst>
                                  <p:childTnLst>
                                    <p:animEffect transition="out" filter="wipe(down)">
                                      <p:cBhvr>
                                        <p:cTn id="72" dur="500"/>
                                        <p:tgtEl>
                                          <p:spTgt spid="76"/>
                                        </p:tgtEl>
                                      </p:cBhvr>
                                    </p:animEffect>
                                    <p:set>
                                      <p:cBhvr>
                                        <p:cTn id="73" dur="1" fill="hold">
                                          <p:stCondLst>
                                            <p:cond delay="499"/>
                                          </p:stCondLst>
                                        </p:cTn>
                                        <p:tgtEl>
                                          <p:spTgt spid="76"/>
                                        </p:tgtEl>
                                        <p:attrNameLst>
                                          <p:attrName>style.visibility</p:attrName>
                                        </p:attrNameLst>
                                      </p:cBhvr>
                                      <p:to>
                                        <p:strVal val="hidden"/>
                                      </p:to>
                                    </p:set>
                                  </p:childTnLst>
                                </p:cTn>
                              </p:par>
                            </p:childTnLst>
                          </p:cTn>
                        </p:par>
                        <p:par>
                          <p:cTn id="74" fill="hold" nodeType="afterGroup">
                            <p:stCondLst>
                              <p:cond delay="1000"/>
                            </p:stCondLst>
                            <p:childTnLst>
                              <p:par>
                                <p:cTn id="75" presetID="21" presetClass="entr" presetSubtype="4" fill="hold" grpId="0" nodeType="afterEffect">
                                  <p:stCondLst>
                                    <p:cond delay="0"/>
                                  </p:stCondLst>
                                  <p:childTnLst>
                                    <p:set>
                                      <p:cBhvr>
                                        <p:cTn id="76" dur="1" fill="hold">
                                          <p:stCondLst>
                                            <p:cond delay="0"/>
                                          </p:stCondLst>
                                        </p:cTn>
                                        <p:tgtEl>
                                          <p:spTgt spid="78"/>
                                        </p:tgtEl>
                                        <p:attrNameLst>
                                          <p:attrName>style.visibility</p:attrName>
                                        </p:attrNameLst>
                                      </p:cBhvr>
                                      <p:to>
                                        <p:strVal val="visible"/>
                                      </p:to>
                                    </p:set>
                                    <p:animEffect transition="in" filter="wheel(4)">
                                      <p:cBhvr>
                                        <p:cTn id="77" dur="500"/>
                                        <p:tgtEl>
                                          <p:spTgt spid="78"/>
                                        </p:tgtEl>
                                      </p:cBhvr>
                                    </p:animEffect>
                                  </p:childTnLst>
                                </p:cTn>
                              </p:par>
                            </p:childTnLst>
                          </p:cTn>
                        </p:par>
                        <p:par>
                          <p:cTn id="78" fill="hold" nodeType="afterGroup">
                            <p:stCondLst>
                              <p:cond delay="1500"/>
                            </p:stCondLst>
                            <p:childTnLst>
                              <p:par>
                                <p:cTn id="79" presetID="22" presetClass="entr" presetSubtype="4" fill="hold" nodeType="afterEffect">
                                  <p:stCondLst>
                                    <p:cond delay="0"/>
                                  </p:stCondLst>
                                  <p:childTnLst>
                                    <p:set>
                                      <p:cBhvr>
                                        <p:cTn id="80" dur="1" fill="hold">
                                          <p:stCondLst>
                                            <p:cond delay="0"/>
                                          </p:stCondLst>
                                        </p:cTn>
                                        <p:tgtEl>
                                          <p:spTgt spid="79"/>
                                        </p:tgtEl>
                                        <p:attrNameLst>
                                          <p:attrName>style.visibility</p:attrName>
                                        </p:attrNameLst>
                                      </p:cBhvr>
                                      <p:to>
                                        <p:strVal val="visible"/>
                                      </p:to>
                                    </p:set>
                                    <p:animEffect transition="in" filter="wipe(down)">
                                      <p:cBhvr>
                                        <p:cTn id="81" dur="1000"/>
                                        <p:tgtEl>
                                          <p:spTgt spid="79"/>
                                        </p:tgtEl>
                                      </p:cBhvr>
                                    </p:animEffect>
                                  </p:childTnLst>
                                </p:cTn>
                              </p:par>
                            </p:childTnLst>
                          </p:cTn>
                        </p:par>
                        <p:par>
                          <p:cTn id="82" fill="hold" nodeType="afterGroup">
                            <p:stCondLst>
                              <p:cond delay="2500"/>
                            </p:stCondLst>
                            <p:childTnLst>
                              <p:par>
                                <p:cTn id="83" presetID="22" presetClass="entr" presetSubtype="8" fill="hold" grpId="0" nodeType="afterEffect">
                                  <p:stCondLst>
                                    <p:cond delay="0"/>
                                  </p:stCondLst>
                                  <p:childTnLst>
                                    <p:set>
                                      <p:cBhvr>
                                        <p:cTn id="84" dur="1" fill="hold">
                                          <p:stCondLst>
                                            <p:cond delay="0"/>
                                          </p:stCondLst>
                                        </p:cTn>
                                        <p:tgtEl>
                                          <p:spTgt spid="80"/>
                                        </p:tgtEl>
                                        <p:attrNameLst>
                                          <p:attrName>style.visibility</p:attrName>
                                        </p:attrNameLst>
                                      </p:cBhvr>
                                      <p:to>
                                        <p:strVal val="visible"/>
                                      </p:to>
                                    </p:set>
                                    <p:animEffect transition="in" filter="wipe(left)">
                                      <p:cBhvr>
                                        <p:cTn id="85" dur="500"/>
                                        <p:tgtEl>
                                          <p:spTgt spid="80"/>
                                        </p:tgtEl>
                                      </p:cBhvr>
                                    </p:animEffect>
                                  </p:childTnLst>
                                </p:cTn>
                              </p:par>
                            </p:childTnLst>
                          </p:cTn>
                        </p:par>
                        <p:par>
                          <p:cTn id="86" fill="hold" nodeType="afterGroup">
                            <p:stCondLst>
                              <p:cond delay="3000"/>
                            </p:stCondLst>
                            <p:childTnLst>
                              <p:par>
                                <p:cTn id="87" presetID="22" presetClass="exit" presetSubtype="4" fill="hold" grpId="1" nodeType="afterEffect">
                                  <p:stCondLst>
                                    <p:cond delay="0"/>
                                  </p:stCondLst>
                                  <p:childTnLst>
                                    <p:animEffect transition="out" filter="wipe(down)">
                                      <p:cBhvr>
                                        <p:cTn id="88" dur="500"/>
                                        <p:tgtEl>
                                          <p:spTgt spid="78"/>
                                        </p:tgtEl>
                                      </p:cBhvr>
                                    </p:animEffect>
                                    <p:set>
                                      <p:cBhvr>
                                        <p:cTn id="89" dur="1" fill="hold">
                                          <p:stCondLst>
                                            <p:cond delay="499"/>
                                          </p:stCondLst>
                                        </p:cTn>
                                        <p:tgtEl>
                                          <p:spTgt spid="78"/>
                                        </p:tgtEl>
                                        <p:attrNameLst>
                                          <p:attrName>style.visibility</p:attrName>
                                        </p:attrNameLst>
                                      </p:cBhvr>
                                      <p:to>
                                        <p:strVal val="hidden"/>
                                      </p:to>
                                    </p:set>
                                  </p:childTnLst>
                                </p:cTn>
                              </p:par>
                            </p:childTnLst>
                          </p:cTn>
                        </p:par>
                        <p:par>
                          <p:cTn id="90" fill="hold" nodeType="afterGroup">
                            <p:stCondLst>
                              <p:cond delay="3500"/>
                            </p:stCondLst>
                            <p:childTnLst>
                              <p:par>
                                <p:cTn id="91" presetID="22" presetClass="exit" presetSubtype="4" fill="hold" nodeType="afterEffect">
                                  <p:stCondLst>
                                    <p:cond delay="0"/>
                                  </p:stCondLst>
                                  <p:childTnLst>
                                    <p:animEffect transition="out" filter="wipe(down)">
                                      <p:cBhvr>
                                        <p:cTn id="92" dur="500"/>
                                        <p:tgtEl>
                                          <p:spTgt spid="79"/>
                                        </p:tgtEl>
                                      </p:cBhvr>
                                    </p:animEffect>
                                    <p:set>
                                      <p:cBhvr>
                                        <p:cTn id="93" dur="1" fill="hold">
                                          <p:stCondLst>
                                            <p:cond delay="499"/>
                                          </p:stCondLst>
                                        </p:cTn>
                                        <p:tgtEl>
                                          <p:spTgt spid="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2" grpId="1" animBg="1"/>
      <p:bldP spid="23" grpId="0"/>
      <p:bldP spid="71" grpId="0" animBg="1"/>
      <p:bldP spid="71" grpId="1" animBg="1"/>
      <p:bldP spid="74" grpId="0"/>
      <p:bldP spid="75" grpId="0" animBg="1"/>
      <p:bldP spid="75" grpId="1" animBg="1"/>
      <p:bldP spid="77" grpId="0"/>
      <p:bldP spid="78" grpId="0" animBg="1"/>
      <p:bldP spid="78" grpId="1" animBg="1"/>
      <p:bldP spid="8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096963" y="1149531"/>
            <a:ext cx="10359163" cy="1136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4" name="Title 1"/>
          <p:cNvSpPr>
            <a:spLocks noGrp="1"/>
          </p:cNvSpPr>
          <p:nvPr>
            <p:ph type="title"/>
          </p:nvPr>
        </p:nvSpPr>
        <p:spPr>
          <a:xfrm>
            <a:off x="1600200" y="0"/>
            <a:ext cx="8229600" cy="762000"/>
          </a:xfrm>
        </p:spPr>
        <p:txBody>
          <a:bodyPr/>
          <a:lstStyle/>
          <a:p>
            <a:pPr algn="l"/>
            <a:r>
              <a:rPr lang="en-US" altLang="en-US" sz="2600">
                <a:solidFill>
                  <a:srgbClr val="FF0000"/>
                </a:solidFill>
              </a:rPr>
              <a:t>Given two strings A=lion and B=line. Find LCS.</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A725CFF-9B47-4E81-97DA-98A9129177E8}" type="slidenum">
              <a:rPr lang="en-US" altLang="en-US">
                <a:solidFill>
                  <a:srgbClr val="898989"/>
                </a:solidFill>
                <a:latin typeface="Calibri" panose="020F0502020204030204" pitchFamily="34" charset="0"/>
              </a:rPr>
              <a:pPr eaLnBrk="1" hangingPunct="1"/>
              <a:t>19</a:t>
            </a:fld>
            <a:endParaRPr lang="en-US" altLang="en-US">
              <a:solidFill>
                <a:srgbClr val="898989"/>
              </a:solidFill>
              <a:latin typeface="Calibri" panose="020F0502020204030204" pitchFamily="34" charset="0"/>
            </a:endParaRPr>
          </a:p>
        </p:txBody>
      </p:sp>
      <p:graphicFrame>
        <p:nvGraphicFramePr>
          <p:cNvPr id="95" name="Table 94"/>
          <p:cNvGraphicFramePr>
            <a:graphicFrameLocks noGrp="1"/>
          </p:cNvGraphicFramePr>
          <p:nvPr/>
        </p:nvGraphicFramePr>
        <p:xfrm>
          <a:off x="2895600" y="1371600"/>
          <a:ext cx="6096000" cy="2225676"/>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946">
                <a:tc>
                  <a:txBody>
                    <a:bodyPr/>
                    <a:lstStyle/>
                    <a:p>
                      <a:endParaRPr lang="en-US" sz="1800" dirty="0"/>
                    </a:p>
                  </a:txBody>
                  <a:tcPr marT="45733" marB="45733"/>
                </a:tc>
                <a:tc>
                  <a:txBody>
                    <a:bodyPr/>
                    <a:lstStyle/>
                    <a:p>
                      <a:pPr algn="ctr"/>
                      <a:r>
                        <a:rPr lang="en-US" sz="1800" b="1" dirty="0" smtClean="0"/>
                        <a:t>ɛ</a:t>
                      </a:r>
                      <a:endParaRPr lang="en-US" sz="1800" b="1" dirty="0"/>
                    </a:p>
                  </a:txBody>
                  <a:tcPr marT="45733" marB="45733"/>
                </a:tc>
                <a:tc>
                  <a:txBody>
                    <a:bodyPr/>
                    <a:lstStyle/>
                    <a:p>
                      <a:pPr algn="ctr"/>
                      <a:r>
                        <a:rPr lang="en-US" sz="1800" b="1" dirty="0" smtClean="0"/>
                        <a:t>l</a:t>
                      </a:r>
                      <a:endParaRPr lang="en-US" sz="1800" b="1" dirty="0"/>
                    </a:p>
                  </a:txBody>
                  <a:tcPr marT="45733" marB="45733"/>
                </a:tc>
                <a:tc>
                  <a:txBody>
                    <a:bodyPr/>
                    <a:lstStyle/>
                    <a:p>
                      <a:pPr algn="ctr"/>
                      <a:r>
                        <a:rPr lang="en-US" sz="1800" b="1" dirty="0" err="1" smtClean="0"/>
                        <a:t>i</a:t>
                      </a:r>
                      <a:endParaRPr lang="en-US" sz="1800" b="1" dirty="0"/>
                    </a:p>
                  </a:txBody>
                  <a:tcPr marT="45733" marB="45733"/>
                </a:tc>
                <a:tc>
                  <a:txBody>
                    <a:bodyPr/>
                    <a:lstStyle/>
                    <a:p>
                      <a:pPr algn="ctr"/>
                      <a:r>
                        <a:rPr lang="en-US" sz="1800" b="1" dirty="0" smtClean="0"/>
                        <a:t>n</a:t>
                      </a:r>
                      <a:endParaRPr lang="en-US" sz="1800" b="1" dirty="0"/>
                    </a:p>
                  </a:txBody>
                  <a:tcPr marT="45733" marB="45733"/>
                </a:tc>
                <a:tc>
                  <a:txBody>
                    <a:bodyPr/>
                    <a:lstStyle/>
                    <a:p>
                      <a:pPr algn="ctr"/>
                      <a:r>
                        <a:rPr lang="en-US" sz="1800" b="1" dirty="0" smtClean="0"/>
                        <a:t>e</a:t>
                      </a:r>
                      <a:endParaRPr lang="en-US" sz="1800" b="1" dirty="0"/>
                    </a:p>
                  </a:txBody>
                  <a:tcPr marT="45733" marB="45733"/>
                </a:tc>
                <a:extLst>
                  <a:ext uri="{0D108BD9-81ED-4DB2-BD59-A6C34878D82A}">
                    <a16:rowId xmlns:a16="http://schemas.microsoft.com/office/drawing/2014/main" val="10000"/>
                  </a:ext>
                </a:extLst>
              </a:tr>
              <a:tr h="370946">
                <a:tc>
                  <a:txBody>
                    <a:bodyPr/>
                    <a:lstStyle/>
                    <a:p>
                      <a:pPr algn="ctr"/>
                      <a:r>
                        <a:rPr lang="en-US" sz="1800" b="1" dirty="0" smtClean="0"/>
                        <a:t>ɛ</a:t>
                      </a:r>
                      <a:endParaRPr lang="en-US" sz="1800" b="1" dirty="0"/>
                    </a:p>
                  </a:txBody>
                  <a:tcPr marT="45733" marB="45733"/>
                </a:tc>
                <a:tc>
                  <a:txBody>
                    <a:bodyPr/>
                    <a:lstStyle/>
                    <a:p>
                      <a:pPr algn="ctr"/>
                      <a:r>
                        <a:rPr lang="en-US" sz="1800" dirty="0" smtClean="0"/>
                        <a:t>0</a:t>
                      </a:r>
                      <a:endParaRPr lang="en-US" sz="1800" dirty="0"/>
                    </a:p>
                  </a:txBody>
                  <a:tcPr marT="45733" marB="45733"/>
                </a:tc>
                <a:tc>
                  <a:txBody>
                    <a:bodyPr/>
                    <a:lstStyle/>
                    <a:p>
                      <a:pPr algn="ctr"/>
                      <a:r>
                        <a:rPr lang="en-US" sz="1800" dirty="0" smtClean="0"/>
                        <a:t>0</a:t>
                      </a:r>
                      <a:endParaRPr lang="en-US" sz="1800" dirty="0"/>
                    </a:p>
                  </a:txBody>
                  <a:tcPr marT="45733" marB="45733"/>
                </a:tc>
                <a:tc>
                  <a:txBody>
                    <a:bodyPr/>
                    <a:lstStyle/>
                    <a:p>
                      <a:pPr algn="ctr"/>
                      <a:r>
                        <a:rPr lang="en-US" sz="1800" dirty="0" smtClean="0"/>
                        <a:t>0</a:t>
                      </a:r>
                      <a:endParaRPr lang="en-US" sz="1800" dirty="0"/>
                    </a:p>
                  </a:txBody>
                  <a:tcPr marT="45733" marB="45733"/>
                </a:tc>
                <a:tc>
                  <a:txBody>
                    <a:bodyPr/>
                    <a:lstStyle/>
                    <a:p>
                      <a:pPr algn="ctr"/>
                      <a:r>
                        <a:rPr lang="en-US" sz="1800" dirty="0" smtClean="0"/>
                        <a:t>0</a:t>
                      </a:r>
                      <a:endParaRPr lang="en-US" sz="1800" dirty="0"/>
                    </a:p>
                  </a:txBody>
                  <a:tcPr marT="45733" marB="45733"/>
                </a:tc>
                <a:tc>
                  <a:txBody>
                    <a:bodyPr/>
                    <a:lstStyle/>
                    <a:p>
                      <a:pPr algn="ctr"/>
                      <a:r>
                        <a:rPr lang="en-US" sz="1800" dirty="0" smtClean="0"/>
                        <a:t>0</a:t>
                      </a:r>
                      <a:endParaRPr lang="en-US" sz="1800" dirty="0"/>
                    </a:p>
                  </a:txBody>
                  <a:tcPr marT="45733" marB="45733"/>
                </a:tc>
                <a:extLst>
                  <a:ext uri="{0D108BD9-81ED-4DB2-BD59-A6C34878D82A}">
                    <a16:rowId xmlns:a16="http://schemas.microsoft.com/office/drawing/2014/main" val="10001"/>
                  </a:ext>
                </a:extLst>
              </a:tr>
              <a:tr h="370946">
                <a:tc>
                  <a:txBody>
                    <a:bodyPr/>
                    <a:lstStyle/>
                    <a:p>
                      <a:pPr algn="ctr"/>
                      <a:r>
                        <a:rPr lang="en-US" sz="1800" b="1" dirty="0" smtClean="0"/>
                        <a:t>l</a:t>
                      </a:r>
                      <a:endParaRPr lang="en-US" sz="1800" b="1" dirty="0"/>
                    </a:p>
                  </a:txBody>
                  <a:tcPr marT="45733" marB="45733"/>
                </a:tc>
                <a:tc>
                  <a:txBody>
                    <a:bodyPr/>
                    <a:lstStyle/>
                    <a:p>
                      <a:pPr algn="ctr"/>
                      <a:r>
                        <a:rPr lang="en-US" sz="1800" dirty="0" smtClean="0"/>
                        <a:t>0</a:t>
                      </a:r>
                      <a:endParaRPr lang="en-US" sz="1800" dirty="0"/>
                    </a:p>
                  </a:txBody>
                  <a:tcPr marT="45733" marB="45733"/>
                </a:tc>
                <a:tc>
                  <a:txBody>
                    <a:bodyPr/>
                    <a:lstStyle/>
                    <a:p>
                      <a:pPr algn="ctr"/>
                      <a:r>
                        <a:rPr lang="en-US" sz="1800" dirty="0" smtClean="0"/>
                        <a:t>1</a:t>
                      </a:r>
                      <a:endParaRPr lang="en-US" sz="1800" dirty="0"/>
                    </a:p>
                  </a:txBody>
                  <a:tcPr marT="45733" marB="45733"/>
                </a:tc>
                <a:tc>
                  <a:txBody>
                    <a:bodyPr/>
                    <a:lstStyle/>
                    <a:p>
                      <a:pPr algn="ctr"/>
                      <a:r>
                        <a:rPr lang="en-US" sz="1800" dirty="0" smtClean="0"/>
                        <a:t>1</a:t>
                      </a:r>
                      <a:endParaRPr lang="en-US" sz="1800" dirty="0"/>
                    </a:p>
                  </a:txBody>
                  <a:tcPr marT="45733" marB="45733"/>
                </a:tc>
                <a:tc>
                  <a:txBody>
                    <a:bodyPr/>
                    <a:lstStyle/>
                    <a:p>
                      <a:pPr algn="ctr"/>
                      <a:r>
                        <a:rPr lang="en-US" sz="1800" dirty="0" smtClean="0"/>
                        <a:t>1</a:t>
                      </a:r>
                      <a:endParaRPr lang="en-US" sz="1800" dirty="0"/>
                    </a:p>
                  </a:txBody>
                  <a:tcPr marT="45733" marB="45733"/>
                </a:tc>
                <a:tc>
                  <a:txBody>
                    <a:bodyPr/>
                    <a:lstStyle/>
                    <a:p>
                      <a:pPr algn="ctr"/>
                      <a:r>
                        <a:rPr lang="en-US" sz="1800" dirty="0" smtClean="0"/>
                        <a:t>1</a:t>
                      </a:r>
                      <a:endParaRPr lang="en-US" sz="1800" dirty="0"/>
                    </a:p>
                  </a:txBody>
                  <a:tcPr marT="45733" marB="45733"/>
                </a:tc>
                <a:extLst>
                  <a:ext uri="{0D108BD9-81ED-4DB2-BD59-A6C34878D82A}">
                    <a16:rowId xmlns:a16="http://schemas.microsoft.com/office/drawing/2014/main" val="10002"/>
                  </a:ext>
                </a:extLst>
              </a:tr>
              <a:tr h="370946">
                <a:tc>
                  <a:txBody>
                    <a:bodyPr/>
                    <a:lstStyle/>
                    <a:p>
                      <a:pPr algn="ctr"/>
                      <a:r>
                        <a:rPr lang="en-US" sz="1800" b="1" dirty="0" err="1" smtClean="0"/>
                        <a:t>i</a:t>
                      </a:r>
                      <a:endParaRPr lang="en-US" sz="1800" b="1" dirty="0"/>
                    </a:p>
                  </a:txBody>
                  <a:tcPr marT="45733" marB="45733"/>
                </a:tc>
                <a:tc>
                  <a:txBody>
                    <a:bodyPr/>
                    <a:lstStyle/>
                    <a:p>
                      <a:pPr algn="ctr"/>
                      <a:r>
                        <a:rPr lang="en-US" sz="1800" dirty="0" smtClean="0"/>
                        <a:t>0</a:t>
                      </a:r>
                      <a:endParaRPr lang="en-US" sz="1800" dirty="0"/>
                    </a:p>
                  </a:txBody>
                  <a:tcPr marT="45733" marB="45733"/>
                </a:tc>
                <a:tc>
                  <a:txBody>
                    <a:bodyPr/>
                    <a:lstStyle/>
                    <a:p>
                      <a:pPr algn="ctr"/>
                      <a:endParaRPr lang="en-US" sz="1800"/>
                    </a:p>
                  </a:txBody>
                  <a:tcPr marT="45733" marB="45733"/>
                </a:tc>
                <a:tc>
                  <a:txBody>
                    <a:bodyPr/>
                    <a:lstStyle/>
                    <a:p>
                      <a:pPr algn="ctr"/>
                      <a:endParaRPr lang="en-US" sz="1800"/>
                    </a:p>
                  </a:txBody>
                  <a:tcPr marT="45733" marB="45733"/>
                </a:tc>
                <a:tc>
                  <a:txBody>
                    <a:bodyPr/>
                    <a:lstStyle/>
                    <a:p>
                      <a:pPr algn="ctr"/>
                      <a:endParaRPr lang="en-US" sz="1800"/>
                    </a:p>
                  </a:txBody>
                  <a:tcPr marT="45733" marB="45733"/>
                </a:tc>
                <a:tc>
                  <a:txBody>
                    <a:bodyPr/>
                    <a:lstStyle/>
                    <a:p>
                      <a:pPr algn="ctr"/>
                      <a:endParaRPr lang="en-US" sz="1800"/>
                    </a:p>
                  </a:txBody>
                  <a:tcPr marT="45733" marB="45733"/>
                </a:tc>
                <a:extLst>
                  <a:ext uri="{0D108BD9-81ED-4DB2-BD59-A6C34878D82A}">
                    <a16:rowId xmlns:a16="http://schemas.microsoft.com/office/drawing/2014/main" val="10003"/>
                  </a:ext>
                </a:extLst>
              </a:tr>
              <a:tr h="370946">
                <a:tc>
                  <a:txBody>
                    <a:bodyPr/>
                    <a:lstStyle/>
                    <a:p>
                      <a:pPr algn="ctr"/>
                      <a:r>
                        <a:rPr lang="en-US" sz="1800" b="1" dirty="0" smtClean="0"/>
                        <a:t>o</a:t>
                      </a:r>
                      <a:endParaRPr lang="en-US" sz="1800" b="1" dirty="0"/>
                    </a:p>
                  </a:txBody>
                  <a:tcPr marT="45733" marB="45733"/>
                </a:tc>
                <a:tc>
                  <a:txBody>
                    <a:bodyPr/>
                    <a:lstStyle/>
                    <a:p>
                      <a:pPr algn="ctr"/>
                      <a:r>
                        <a:rPr lang="en-US" sz="1800" dirty="0" smtClean="0"/>
                        <a:t>0</a:t>
                      </a:r>
                      <a:endParaRPr lang="en-US" sz="1800" dirty="0"/>
                    </a:p>
                  </a:txBody>
                  <a:tcPr marT="45733" marB="45733"/>
                </a:tc>
                <a:tc>
                  <a:txBody>
                    <a:bodyPr/>
                    <a:lstStyle/>
                    <a:p>
                      <a:pPr algn="ctr"/>
                      <a:endParaRPr lang="en-US" sz="1800"/>
                    </a:p>
                  </a:txBody>
                  <a:tcPr marT="45733" marB="45733"/>
                </a:tc>
                <a:tc>
                  <a:txBody>
                    <a:bodyPr/>
                    <a:lstStyle/>
                    <a:p>
                      <a:pPr algn="ctr"/>
                      <a:endParaRPr lang="en-US" sz="1800"/>
                    </a:p>
                  </a:txBody>
                  <a:tcPr marT="45733" marB="45733"/>
                </a:tc>
                <a:tc>
                  <a:txBody>
                    <a:bodyPr/>
                    <a:lstStyle/>
                    <a:p>
                      <a:pPr algn="ctr"/>
                      <a:endParaRPr lang="en-US" sz="1800"/>
                    </a:p>
                  </a:txBody>
                  <a:tcPr marT="45733" marB="45733"/>
                </a:tc>
                <a:tc>
                  <a:txBody>
                    <a:bodyPr/>
                    <a:lstStyle/>
                    <a:p>
                      <a:pPr algn="ctr"/>
                      <a:endParaRPr lang="en-US" sz="1800"/>
                    </a:p>
                  </a:txBody>
                  <a:tcPr marT="45733" marB="45733"/>
                </a:tc>
                <a:extLst>
                  <a:ext uri="{0D108BD9-81ED-4DB2-BD59-A6C34878D82A}">
                    <a16:rowId xmlns:a16="http://schemas.microsoft.com/office/drawing/2014/main" val="10004"/>
                  </a:ext>
                </a:extLst>
              </a:tr>
              <a:tr h="370946">
                <a:tc>
                  <a:txBody>
                    <a:bodyPr/>
                    <a:lstStyle/>
                    <a:p>
                      <a:pPr algn="ctr"/>
                      <a:r>
                        <a:rPr lang="en-US" sz="1800" b="1" dirty="0" smtClean="0"/>
                        <a:t>n</a:t>
                      </a:r>
                      <a:endParaRPr lang="en-US" sz="1800" b="1" dirty="0"/>
                    </a:p>
                  </a:txBody>
                  <a:tcPr marT="45733" marB="45733"/>
                </a:tc>
                <a:tc>
                  <a:txBody>
                    <a:bodyPr/>
                    <a:lstStyle/>
                    <a:p>
                      <a:pPr algn="ctr"/>
                      <a:r>
                        <a:rPr lang="en-US" sz="1800" dirty="0" smtClean="0"/>
                        <a:t>0</a:t>
                      </a:r>
                      <a:endParaRPr lang="en-US" sz="1800" dirty="0"/>
                    </a:p>
                  </a:txBody>
                  <a:tcPr marT="45733" marB="45733"/>
                </a:tc>
                <a:tc>
                  <a:txBody>
                    <a:bodyPr/>
                    <a:lstStyle/>
                    <a:p>
                      <a:pPr algn="ctr"/>
                      <a:endParaRPr lang="en-US" sz="1800" dirty="0"/>
                    </a:p>
                  </a:txBody>
                  <a:tcPr marT="45733" marB="45733"/>
                </a:tc>
                <a:tc>
                  <a:txBody>
                    <a:bodyPr/>
                    <a:lstStyle/>
                    <a:p>
                      <a:pPr algn="ctr"/>
                      <a:endParaRPr lang="en-US" sz="1800" dirty="0"/>
                    </a:p>
                  </a:txBody>
                  <a:tcPr marT="45733" marB="45733"/>
                </a:tc>
                <a:tc>
                  <a:txBody>
                    <a:bodyPr/>
                    <a:lstStyle/>
                    <a:p>
                      <a:pPr algn="ctr"/>
                      <a:endParaRPr lang="en-US" sz="1800" dirty="0"/>
                    </a:p>
                  </a:txBody>
                  <a:tcPr marT="45733" marB="45733"/>
                </a:tc>
                <a:tc>
                  <a:txBody>
                    <a:bodyPr/>
                    <a:lstStyle/>
                    <a:p>
                      <a:pPr algn="ctr"/>
                      <a:endParaRPr lang="en-US" sz="1800" dirty="0"/>
                    </a:p>
                  </a:txBody>
                  <a:tcPr marT="45733" marB="45733"/>
                </a:tc>
                <a:extLst>
                  <a:ext uri="{0D108BD9-81ED-4DB2-BD59-A6C34878D82A}">
                    <a16:rowId xmlns:a16="http://schemas.microsoft.com/office/drawing/2014/main" val="10005"/>
                  </a:ext>
                </a:extLst>
              </a:tr>
            </a:tbl>
          </a:graphicData>
        </a:graphic>
      </p:graphicFrame>
      <p:sp>
        <p:nvSpPr>
          <p:cNvPr id="96" name="Oval 95"/>
          <p:cNvSpPr/>
          <p:nvPr/>
        </p:nvSpPr>
        <p:spPr>
          <a:xfrm>
            <a:off x="3276600" y="2438400"/>
            <a:ext cx="228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7" name="Oval 96"/>
          <p:cNvSpPr/>
          <p:nvPr/>
        </p:nvSpPr>
        <p:spPr>
          <a:xfrm>
            <a:off x="5334000" y="1371600"/>
            <a:ext cx="228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8" name="TextBox 97"/>
          <p:cNvSpPr txBox="1">
            <a:spLocks noChangeArrowheads="1"/>
          </p:cNvSpPr>
          <p:nvPr/>
        </p:nvSpPr>
        <p:spPr bwMode="auto">
          <a:xfrm>
            <a:off x="5257800" y="2525714"/>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1</a:t>
            </a:r>
          </a:p>
        </p:txBody>
      </p:sp>
      <p:cxnSp>
        <p:nvCxnSpPr>
          <p:cNvPr id="99" name="Shape 98"/>
          <p:cNvCxnSpPr/>
          <p:nvPr/>
        </p:nvCxnSpPr>
        <p:spPr>
          <a:xfrm>
            <a:off x="5562600" y="2241550"/>
            <a:ext cx="762000" cy="425450"/>
          </a:xfrm>
          <a:prstGeom prst="curvedConnector2">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6324600" y="1371600"/>
            <a:ext cx="228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1" name="Straight Arrow Connector 100"/>
          <p:cNvCxnSpPr/>
          <p:nvPr/>
        </p:nvCxnSpPr>
        <p:spPr>
          <a:xfrm flipV="1">
            <a:off x="4495800" y="2286000"/>
            <a:ext cx="685800" cy="381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02" name="TextBox 101"/>
          <p:cNvSpPr txBox="1">
            <a:spLocks noChangeArrowheads="1"/>
          </p:cNvSpPr>
          <p:nvPr/>
        </p:nvSpPr>
        <p:spPr bwMode="auto">
          <a:xfrm>
            <a:off x="6248400" y="2525714"/>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2</a:t>
            </a:r>
          </a:p>
        </p:txBody>
      </p:sp>
      <p:sp>
        <p:nvSpPr>
          <p:cNvPr id="103" name="Oval 102"/>
          <p:cNvSpPr/>
          <p:nvPr/>
        </p:nvSpPr>
        <p:spPr>
          <a:xfrm>
            <a:off x="7315200" y="1371600"/>
            <a:ext cx="228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4" name="Straight Arrow Connector 103"/>
          <p:cNvCxnSpPr/>
          <p:nvPr/>
        </p:nvCxnSpPr>
        <p:spPr>
          <a:xfrm flipV="1">
            <a:off x="6629400" y="2286000"/>
            <a:ext cx="685800" cy="381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a:spLocks noChangeArrowheads="1"/>
          </p:cNvSpPr>
          <p:nvPr/>
        </p:nvSpPr>
        <p:spPr bwMode="auto">
          <a:xfrm>
            <a:off x="7315200" y="2525714"/>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2</a:t>
            </a:r>
          </a:p>
        </p:txBody>
      </p:sp>
      <p:sp>
        <p:nvSpPr>
          <p:cNvPr id="106" name="Oval 105"/>
          <p:cNvSpPr/>
          <p:nvPr/>
        </p:nvSpPr>
        <p:spPr>
          <a:xfrm>
            <a:off x="8382000" y="1371600"/>
            <a:ext cx="228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7" name="Straight Arrow Connector 106"/>
          <p:cNvCxnSpPr/>
          <p:nvPr/>
        </p:nvCxnSpPr>
        <p:spPr>
          <a:xfrm flipV="1">
            <a:off x="7620000" y="2362200"/>
            <a:ext cx="685800" cy="381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a:spLocks noChangeArrowheads="1"/>
          </p:cNvSpPr>
          <p:nvPr/>
        </p:nvSpPr>
        <p:spPr bwMode="auto">
          <a:xfrm>
            <a:off x="8305800" y="2525714"/>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2</a:t>
            </a:r>
          </a:p>
        </p:txBody>
      </p:sp>
      <p:sp>
        <p:nvSpPr>
          <p:cNvPr id="21"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spTree>
    <p:extLst>
      <p:ext uri="{BB962C8B-B14F-4D97-AF65-F5344CB8AC3E}">
        <p14:creationId xmlns:p14="http://schemas.microsoft.com/office/powerpoint/2010/main" val="38415179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wheel(4)">
                                      <p:cBhvr>
                                        <p:cTn id="7" dur="500"/>
                                        <p:tgtEl>
                                          <p:spTgt spid="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wheel(4)">
                                      <p:cBhvr>
                                        <p:cTn id="12" dur="500"/>
                                        <p:tgtEl>
                                          <p:spTgt spid="97"/>
                                        </p:tgtEl>
                                      </p:cBhvr>
                                    </p:animEffect>
                                  </p:childTnLst>
                                </p:cTn>
                              </p:par>
                            </p:childTnLst>
                          </p:cTn>
                        </p:par>
                        <p:par>
                          <p:cTn id="13" fill="hold" nodeType="afterGroup">
                            <p:stCondLst>
                              <p:cond delay="500"/>
                            </p:stCondLst>
                            <p:childTnLst>
                              <p:par>
                                <p:cTn id="14" presetID="22" presetClass="entr" presetSubtype="4" fill="hold" nodeType="afterEffect">
                                  <p:stCondLst>
                                    <p:cond delay="0"/>
                                  </p:stCondLst>
                                  <p:childTnLst>
                                    <p:set>
                                      <p:cBhvr>
                                        <p:cTn id="15" dur="1" fill="hold">
                                          <p:stCondLst>
                                            <p:cond delay="0"/>
                                          </p:stCondLst>
                                        </p:cTn>
                                        <p:tgtEl>
                                          <p:spTgt spid="101"/>
                                        </p:tgtEl>
                                        <p:attrNameLst>
                                          <p:attrName>style.visibility</p:attrName>
                                        </p:attrNameLst>
                                      </p:cBhvr>
                                      <p:to>
                                        <p:strVal val="visible"/>
                                      </p:to>
                                    </p:set>
                                    <p:animEffect transition="in" filter="wipe(down)">
                                      <p:cBhvr>
                                        <p:cTn id="16" dur="1000"/>
                                        <p:tgtEl>
                                          <p:spTgt spid="101"/>
                                        </p:tgtEl>
                                      </p:cBhvr>
                                    </p:animEffect>
                                  </p:childTnLst>
                                </p:cTn>
                              </p:par>
                            </p:childTnLst>
                          </p:cTn>
                        </p:par>
                        <p:par>
                          <p:cTn id="17" fill="hold" nodeType="afterGroup">
                            <p:stCondLst>
                              <p:cond delay="1500"/>
                            </p:stCondLst>
                            <p:childTnLst>
                              <p:par>
                                <p:cTn id="18" presetID="22" presetClass="entr" presetSubtype="8" fill="hold" nodeType="afterEffect">
                                  <p:stCondLst>
                                    <p:cond delay="0"/>
                                  </p:stCondLst>
                                  <p:childTnLst>
                                    <p:set>
                                      <p:cBhvr>
                                        <p:cTn id="19" dur="1" fill="hold">
                                          <p:stCondLst>
                                            <p:cond delay="0"/>
                                          </p:stCondLst>
                                        </p:cTn>
                                        <p:tgtEl>
                                          <p:spTgt spid="98"/>
                                        </p:tgtEl>
                                        <p:attrNameLst>
                                          <p:attrName>style.visibility</p:attrName>
                                        </p:attrNameLst>
                                      </p:cBhvr>
                                      <p:to>
                                        <p:strVal val="visible"/>
                                      </p:to>
                                    </p:set>
                                    <p:animEffect transition="in" filter="wipe(left)">
                                      <p:cBhvr>
                                        <p:cTn id="20" dur="500"/>
                                        <p:tgtEl>
                                          <p:spTgt spid="9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xit" presetSubtype="4" fill="hold" grpId="1" nodeType="clickEffect">
                                  <p:stCondLst>
                                    <p:cond delay="0"/>
                                  </p:stCondLst>
                                  <p:childTnLst>
                                    <p:animEffect transition="out" filter="wipe(down)">
                                      <p:cBhvr>
                                        <p:cTn id="24" dur="500"/>
                                        <p:tgtEl>
                                          <p:spTgt spid="97"/>
                                        </p:tgtEl>
                                      </p:cBhvr>
                                    </p:animEffect>
                                    <p:set>
                                      <p:cBhvr>
                                        <p:cTn id="25" dur="1" fill="hold">
                                          <p:stCondLst>
                                            <p:cond delay="499"/>
                                          </p:stCondLst>
                                        </p:cTn>
                                        <p:tgtEl>
                                          <p:spTgt spid="97"/>
                                        </p:tgtEl>
                                        <p:attrNameLst>
                                          <p:attrName>style.visibility</p:attrName>
                                        </p:attrNameLst>
                                      </p:cBhvr>
                                      <p:to>
                                        <p:strVal val="hidden"/>
                                      </p:to>
                                    </p:set>
                                  </p:childTnLst>
                                </p:cTn>
                              </p:par>
                            </p:childTnLst>
                          </p:cTn>
                        </p:par>
                        <p:par>
                          <p:cTn id="26" fill="hold" nodeType="afterGroup">
                            <p:stCondLst>
                              <p:cond delay="500"/>
                            </p:stCondLst>
                            <p:childTnLst>
                              <p:par>
                                <p:cTn id="27" presetID="22" presetClass="exit" presetSubtype="4" fill="hold" nodeType="afterEffect">
                                  <p:stCondLst>
                                    <p:cond delay="0"/>
                                  </p:stCondLst>
                                  <p:childTnLst>
                                    <p:animEffect transition="out" filter="wipe(down)">
                                      <p:cBhvr>
                                        <p:cTn id="28" dur="500"/>
                                        <p:tgtEl>
                                          <p:spTgt spid="101"/>
                                        </p:tgtEl>
                                      </p:cBhvr>
                                    </p:animEffect>
                                    <p:set>
                                      <p:cBhvr>
                                        <p:cTn id="29" dur="1" fill="hold">
                                          <p:stCondLst>
                                            <p:cond delay="499"/>
                                          </p:stCondLst>
                                        </p:cTn>
                                        <p:tgtEl>
                                          <p:spTgt spid="101"/>
                                        </p:tgtEl>
                                        <p:attrNameLst>
                                          <p:attrName>style.visibility</p:attrName>
                                        </p:attrNameLst>
                                      </p:cBhvr>
                                      <p:to>
                                        <p:strVal val="hidden"/>
                                      </p:to>
                                    </p:set>
                                  </p:childTnLst>
                                </p:cTn>
                              </p:par>
                            </p:childTnLst>
                          </p:cTn>
                        </p:par>
                        <p:par>
                          <p:cTn id="30" fill="hold" nodeType="afterGroup">
                            <p:stCondLst>
                              <p:cond delay="1000"/>
                            </p:stCondLst>
                            <p:childTnLst>
                              <p:par>
                                <p:cTn id="31" presetID="21" presetClass="entr" presetSubtype="4" fill="hold" grpId="0" nodeType="afterEffect">
                                  <p:stCondLst>
                                    <p:cond delay="0"/>
                                  </p:stCondLst>
                                  <p:childTnLst>
                                    <p:set>
                                      <p:cBhvr>
                                        <p:cTn id="32" dur="1" fill="hold">
                                          <p:stCondLst>
                                            <p:cond delay="0"/>
                                          </p:stCondLst>
                                        </p:cTn>
                                        <p:tgtEl>
                                          <p:spTgt spid="100"/>
                                        </p:tgtEl>
                                        <p:attrNameLst>
                                          <p:attrName>style.visibility</p:attrName>
                                        </p:attrNameLst>
                                      </p:cBhvr>
                                      <p:to>
                                        <p:strVal val="visible"/>
                                      </p:to>
                                    </p:set>
                                    <p:animEffect transition="in" filter="wheel(4)">
                                      <p:cBhvr>
                                        <p:cTn id="33" dur="500"/>
                                        <p:tgtEl>
                                          <p:spTgt spid="10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99"/>
                                        </p:tgtEl>
                                        <p:attrNameLst>
                                          <p:attrName>style.visibility</p:attrName>
                                        </p:attrNameLst>
                                      </p:cBhvr>
                                      <p:to>
                                        <p:strVal val="visible"/>
                                      </p:to>
                                    </p:set>
                                    <p:animEffect transition="in" filter="wipe(up)">
                                      <p:cBhvr>
                                        <p:cTn id="38" dur="500"/>
                                        <p:tgtEl>
                                          <p:spTgt spid="99"/>
                                        </p:tgtEl>
                                      </p:cBhvr>
                                    </p:animEffect>
                                  </p:childTnLst>
                                </p:cTn>
                              </p:par>
                            </p:childTnLst>
                          </p:cTn>
                        </p:par>
                        <p:par>
                          <p:cTn id="39" fill="hold" nodeType="afterGroup">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102"/>
                                        </p:tgtEl>
                                        <p:attrNameLst>
                                          <p:attrName>style.visibility</p:attrName>
                                        </p:attrNameLst>
                                      </p:cBhvr>
                                      <p:to>
                                        <p:strVal val="visible"/>
                                      </p:to>
                                    </p:set>
                                    <p:animEffect transition="in" filter="wipe(left)">
                                      <p:cBhvr>
                                        <p:cTn id="42" dur="500"/>
                                        <p:tgtEl>
                                          <p:spTgt spid="10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xit" presetSubtype="4" fill="hold" grpId="1" nodeType="clickEffect">
                                  <p:stCondLst>
                                    <p:cond delay="0"/>
                                  </p:stCondLst>
                                  <p:childTnLst>
                                    <p:animEffect transition="out" filter="wipe(down)">
                                      <p:cBhvr>
                                        <p:cTn id="46" dur="500"/>
                                        <p:tgtEl>
                                          <p:spTgt spid="100"/>
                                        </p:tgtEl>
                                      </p:cBhvr>
                                    </p:animEffect>
                                    <p:set>
                                      <p:cBhvr>
                                        <p:cTn id="47" dur="1" fill="hold">
                                          <p:stCondLst>
                                            <p:cond delay="499"/>
                                          </p:stCondLst>
                                        </p:cTn>
                                        <p:tgtEl>
                                          <p:spTgt spid="100"/>
                                        </p:tgtEl>
                                        <p:attrNameLst>
                                          <p:attrName>style.visibility</p:attrName>
                                        </p:attrNameLst>
                                      </p:cBhvr>
                                      <p:to>
                                        <p:strVal val="hidden"/>
                                      </p:to>
                                    </p:set>
                                  </p:childTnLst>
                                </p:cTn>
                              </p:par>
                            </p:childTnLst>
                          </p:cTn>
                        </p:par>
                        <p:par>
                          <p:cTn id="48" fill="hold" nodeType="afterGroup">
                            <p:stCondLst>
                              <p:cond delay="500"/>
                            </p:stCondLst>
                            <p:childTnLst>
                              <p:par>
                                <p:cTn id="49" presetID="22" presetClass="exit" presetSubtype="1" fill="hold" nodeType="afterEffect">
                                  <p:stCondLst>
                                    <p:cond delay="0"/>
                                  </p:stCondLst>
                                  <p:childTnLst>
                                    <p:animEffect transition="out" filter="wipe(up)">
                                      <p:cBhvr>
                                        <p:cTn id="50" dur="500"/>
                                        <p:tgtEl>
                                          <p:spTgt spid="99"/>
                                        </p:tgtEl>
                                      </p:cBhvr>
                                    </p:animEffect>
                                    <p:set>
                                      <p:cBhvr>
                                        <p:cTn id="51" dur="1" fill="hold">
                                          <p:stCondLst>
                                            <p:cond delay="499"/>
                                          </p:stCondLst>
                                        </p:cTn>
                                        <p:tgtEl>
                                          <p:spTgt spid="99"/>
                                        </p:tgtEl>
                                        <p:attrNameLst>
                                          <p:attrName>style.visibility</p:attrName>
                                        </p:attrNameLst>
                                      </p:cBhvr>
                                      <p:to>
                                        <p:strVal val="hidden"/>
                                      </p:to>
                                    </p:set>
                                  </p:childTnLst>
                                </p:cTn>
                              </p:par>
                            </p:childTnLst>
                          </p:cTn>
                        </p:par>
                        <p:par>
                          <p:cTn id="52" fill="hold" nodeType="afterGroup">
                            <p:stCondLst>
                              <p:cond delay="1000"/>
                            </p:stCondLst>
                            <p:childTnLst>
                              <p:par>
                                <p:cTn id="53" presetID="21" presetClass="entr" presetSubtype="4" fill="hold" grpId="0" nodeType="afterEffect">
                                  <p:stCondLst>
                                    <p:cond delay="0"/>
                                  </p:stCondLst>
                                  <p:childTnLst>
                                    <p:set>
                                      <p:cBhvr>
                                        <p:cTn id="54" dur="1" fill="hold">
                                          <p:stCondLst>
                                            <p:cond delay="0"/>
                                          </p:stCondLst>
                                        </p:cTn>
                                        <p:tgtEl>
                                          <p:spTgt spid="103"/>
                                        </p:tgtEl>
                                        <p:attrNameLst>
                                          <p:attrName>style.visibility</p:attrName>
                                        </p:attrNameLst>
                                      </p:cBhvr>
                                      <p:to>
                                        <p:strVal val="visible"/>
                                      </p:to>
                                    </p:set>
                                    <p:animEffect transition="in" filter="wheel(4)">
                                      <p:cBhvr>
                                        <p:cTn id="55" dur="500"/>
                                        <p:tgtEl>
                                          <p:spTgt spid="103"/>
                                        </p:tgtEl>
                                      </p:cBhvr>
                                    </p:animEffect>
                                  </p:childTnLst>
                                </p:cTn>
                              </p:par>
                            </p:childTnLst>
                          </p:cTn>
                        </p:par>
                        <p:par>
                          <p:cTn id="56" fill="hold" nodeType="afterGroup">
                            <p:stCondLst>
                              <p:cond delay="1500"/>
                            </p:stCondLst>
                            <p:childTnLst>
                              <p:par>
                                <p:cTn id="57" presetID="22" presetClass="entr" presetSubtype="4" fill="hold" nodeType="afterEffect">
                                  <p:stCondLst>
                                    <p:cond delay="0"/>
                                  </p:stCondLst>
                                  <p:childTnLst>
                                    <p:set>
                                      <p:cBhvr>
                                        <p:cTn id="58" dur="1" fill="hold">
                                          <p:stCondLst>
                                            <p:cond delay="0"/>
                                          </p:stCondLst>
                                        </p:cTn>
                                        <p:tgtEl>
                                          <p:spTgt spid="104"/>
                                        </p:tgtEl>
                                        <p:attrNameLst>
                                          <p:attrName>style.visibility</p:attrName>
                                        </p:attrNameLst>
                                      </p:cBhvr>
                                      <p:to>
                                        <p:strVal val="visible"/>
                                      </p:to>
                                    </p:set>
                                    <p:animEffect transition="in" filter="wipe(down)">
                                      <p:cBhvr>
                                        <p:cTn id="59" dur="1000"/>
                                        <p:tgtEl>
                                          <p:spTgt spid="104"/>
                                        </p:tgtEl>
                                      </p:cBhvr>
                                    </p:animEffect>
                                  </p:childTnLst>
                                </p:cTn>
                              </p:par>
                            </p:childTnLst>
                          </p:cTn>
                        </p:par>
                        <p:par>
                          <p:cTn id="60" fill="hold" nodeType="afterGroup">
                            <p:stCondLst>
                              <p:cond delay="2500"/>
                            </p:stCondLst>
                            <p:childTnLst>
                              <p:par>
                                <p:cTn id="61" presetID="22" presetClass="entr" presetSubtype="8" fill="hold" grpId="0" nodeType="afterEffect">
                                  <p:stCondLst>
                                    <p:cond delay="0"/>
                                  </p:stCondLst>
                                  <p:childTnLst>
                                    <p:set>
                                      <p:cBhvr>
                                        <p:cTn id="62" dur="1" fill="hold">
                                          <p:stCondLst>
                                            <p:cond delay="0"/>
                                          </p:stCondLst>
                                        </p:cTn>
                                        <p:tgtEl>
                                          <p:spTgt spid="105"/>
                                        </p:tgtEl>
                                        <p:attrNameLst>
                                          <p:attrName>style.visibility</p:attrName>
                                        </p:attrNameLst>
                                      </p:cBhvr>
                                      <p:to>
                                        <p:strVal val="visible"/>
                                      </p:to>
                                    </p:set>
                                    <p:animEffect transition="in" filter="wipe(left)">
                                      <p:cBhvr>
                                        <p:cTn id="63" dur="500"/>
                                        <p:tgtEl>
                                          <p:spTgt spid="105"/>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xit" presetSubtype="4" fill="hold" grpId="1" nodeType="clickEffect">
                                  <p:stCondLst>
                                    <p:cond delay="0"/>
                                  </p:stCondLst>
                                  <p:childTnLst>
                                    <p:animEffect transition="out" filter="wipe(down)">
                                      <p:cBhvr>
                                        <p:cTn id="67" dur="500"/>
                                        <p:tgtEl>
                                          <p:spTgt spid="103"/>
                                        </p:tgtEl>
                                      </p:cBhvr>
                                    </p:animEffect>
                                    <p:set>
                                      <p:cBhvr>
                                        <p:cTn id="68" dur="1" fill="hold">
                                          <p:stCondLst>
                                            <p:cond delay="499"/>
                                          </p:stCondLst>
                                        </p:cTn>
                                        <p:tgtEl>
                                          <p:spTgt spid="103"/>
                                        </p:tgtEl>
                                        <p:attrNameLst>
                                          <p:attrName>style.visibility</p:attrName>
                                        </p:attrNameLst>
                                      </p:cBhvr>
                                      <p:to>
                                        <p:strVal val="hidden"/>
                                      </p:to>
                                    </p:set>
                                  </p:childTnLst>
                                </p:cTn>
                              </p:par>
                            </p:childTnLst>
                          </p:cTn>
                        </p:par>
                        <p:par>
                          <p:cTn id="69" fill="hold" nodeType="afterGroup">
                            <p:stCondLst>
                              <p:cond delay="500"/>
                            </p:stCondLst>
                            <p:childTnLst>
                              <p:par>
                                <p:cTn id="70" presetID="22" presetClass="exit" presetSubtype="4" fill="hold" nodeType="afterEffect">
                                  <p:stCondLst>
                                    <p:cond delay="0"/>
                                  </p:stCondLst>
                                  <p:childTnLst>
                                    <p:animEffect transition="out" filter="wipe(down)">
                                      <p:cBhvr>
                                        <p:cTn id="71" dur="500"/>
                                        <p:tgtEl>
                                          <p:spTgt spid="104"/>
                                        </p:tgtEl>
                                      </p:cBhvr>
                                    </p:animEffect>
                                    <p:set>
                                      <p:cBhvr>
                                        <p:cTn id="72" dur="1" fill="hold">
                                          <p:stCondLst>
                                            <p:cond delay="499"/>
                                          </p:stCondLst>
                                        </p:cTn>
                                        <p:tgtEl>
                                          <p:spTgt spid="104"/>
                                        </p:tgtEl>
                                        <p:attrNameLst>
                                          <p:attrName>style.visibility</p:attrName>
                                        </p:attrNameLst>
                                      </p:cBhvr>
                                      <p:to>
                                        <p:strVal val="hidden"/>
                                      </p:to>
                                    </p:set>
                                  </p:childTnLst>
                                </p:cTn>
                              </p:par>
                            </p:childTnLst>
                          </p:cTn>
                        </p:par>
                        <p:par>
                          <p:cTn id="73" fill="hold" nodeType="afterGroup">
                            <p:stCondLst>
                              <p:cond delay="1000"/>
                            </p:stCondLst>
                            <p:childTnLst>
                              <p:par>
                                <p:cTn id="74" presetID="21" presetClass="entr" presetSubtype="4" fill="hold" grpId="0" nodeType="afterEffect">
                                  <p:stCondLst>
                                    <p:cond delay="0"/>
                                  </p:stCondLst>
                                  <p:childTnLst>
                                    <p:set>
                                      <p:cBhvr>
                                        <p:cTn id="75" dur="1" fill="hold">
                                          <p:stCondLst>
                                            <p:cond delay="0"/>
                                          </p:stCondLst>
                                        </p:cTn>
                                        <p:tgtEl>
                                          <p:spTgt spid="106"/>
                                        </p:tgtEl>
                                        <p:attrNameLst>
                                          <p:attrName>style.visibility</p:attrName>
                                        </p:attrNameLst>
                                      </p:cBhvr>
                                      <p:to>
                                        <p:strVal val="visible"/>
                                      </p:to>
                                    </p:set>
                                    <p:animEffect transition="in" filter="wheel(4)">
                                      <p:cBhvr>
                                        <p:cTn id="76" dur="500"/>
                                        <p:tgtEl>
                                          <p:spTgt spid="106"/>
                                        </p:tgtEl>
                                      </p:cBhvr>
                                    </p:animEffect>
                                  </p:childTnLst>
                                </p:cTn>
                              </p:par>
                            </p:childTnLst>
                          </p:cTn>
                        </p:par>
                        <p:par>
                          <p:cTn id="77" fill="hold" nodeType="afterGroup">
                            <p:stCondLst>
                              <p:cond delay="1500"/>
                            </p:stCondLst>
                            <p:childTnLst>
                              <p:par>
                                <p:cTn id="78" presetID="22" presetClass="entr" presetSubtype="4" fill="hold" nodeType="afterEffect">
                                  <p:stCondLst>
                                    <p:cond delay="0"/>
                                  </p:stCondLst>
                                  <p:childTnLst>
                                    <p:set>
                                      <p:cBhvr>
                                        <p:cTn id="79" dur="1" fill="hold">
                                          <p:stCondLst>
                                            <p:cond delay="0"/>
                                          </p:stCondLst>
                                        </p:cTn>
                                        <p:tgtEl>
                                          <p:spTgt spid="107"/>
                                        </p:tgtEl>
                                        <p:attrNameLst>
                                          <p:attrName>style.visibility</p:attrName>
                                        </p:attrNameLst>
                                      </p:cBhvr>
                                      <p:to>
                                        <p:strVal val="visible"/>
                                      </p:to>
                                    </p:set>
                                    <p:animEffect transition="in" filter="wipe(down)">
                                      <p:cBhvr>
                                        <p:cTn id="80" dur="1000"/>
                                        <p:tgtEl>
                                          <p:spTgt spid="107"/>
                                        </p:tgtEl>
                                      </p:cBhvr>
                                    </p:animEffect>
                                  </p:childTnLst>
                                </p:cTn>
                              </p:par>
                            </p:childTnLst>
                          </p:cTn>
                        </p:par>
                        <p:par>
                          <p:cTn id="81" fill="hold" nodeType="afterGroup">
                            <p:stCondLst>
                              <p:cond delay="2500"/>
                            </p:stCondLst>
                            <p:childTnLst>
                              <p:par>
                                <p:cTn id="82" presetID="22" presetClass="entr" presetSubtype="8" fill="hold" grpId="0" nodeType="afterEffect">
                                  <p:stCondLst>
                                    <p:cond delay="0"/>
                                  </p:stCondLst>
                                  <p:childTnLst>
                                    <p:set>
                                      <p:cBhvr>
                                        <p:cTn id="83" dur="1" fill="hold">
                                          <p:stCondLst>
                                            <p:cond delay="0"/>
                                          </p:stCondLst>
                                        </p:cTn>
                                        <p:tgtEl>
                                          <p:spTgt spid="108"/>
                                        </p:tgtEl>
                                        <p:attrNameLst>
                                          <p:attrName>style.visibility</p:attrName>
                                        </p:attrNameLst>
                                      </p:cBhvr>
                                      <p:to>
                                        <p:strVal val="visible"/>
                                      </p:to>
                                    </p:set>
                                    <p:animEffect transition="in" filter="wipe(left)">
                                      <p:cBhvr>
                                        <p:cTn id="84" dur="500"/>
                                        <p:tgtEl>
                                          <p:spTgt spid="108"/>
                                        </p:tgtEl>
                                      </p:cBhvr>
                                    </p:animEffect>
                                  </p:childTnLst>
                                </p:cTn>
                              </p:par>
                            </p:childTnLst>
                          </p:cTn>
                        </p:par>
                        <p:par>
                          <p:cTn id="85" fill="hold" nodeType="afterGroup">
                            <p:stCondLst>
                              <p:cond delay="3000"/>
                            </p:stCondLst>
                            <p:childTnLst>
                              <p:par>
                                <p:cTn id="86" presetID="22" presetClass="exit" presetSubtype="4" fill="hold" grpId="1" nodeType="afterEffect">
                                  <p:stCondLst>
                                    <p:cond delay="0"/>
                                  </p:stCondLst>
                                  <p:childTnLst>
                                    <p:animEffect transition="out" filter="wipe(down)">
                                      <p:cBhvr>
                                        <p:cTn id="87" dur="500"/>
                                        <p:tgtEl>
                                          <p:spTgt spid="106"/>
                                        </p:tgtEl>
                                      </p:cBhvr>
                                    </p:animEffect>
                                    <p:set>
                                      <p:cBhvr>
                                        <p:cTn id="88" dur="1" fill="hold">
                                          <p:stCondLst>
                                            <p:cond delay="499"/>
                                          </p:stCondLst>
                                        </p:cTn>
                                        <p:tgtEl>
                                          <p:spTgt spid="106"/>
                                        </p:tgtEl>
                                        <p:attrNameLst>
                                          <p:attrName>style.visibility</p:attrName>
                                        </p:attrNameLst>
                                      </p:cBhvr>
                                      <p:to>
                                        <p:strVal val="hidden"/>
                                      </p:to>
                                    </p:set>
                                  </p:childTnLst>
                                </p:cTn>
                              </p:par>
                            </p:childTnLst>
                          </p:cTn>
                        </p:par>
                        <p:par>
                          <p:cTn id="89" fill="hold" nodeType="afterGroup">
                            <p:stCondLst>
                              <p:cond delay="3500"/>
                            </p:stCondLst>
                            <p:childTnLst>
                              <p:par>
                                <p:cTn id="90" presetID="22" presetClass="exit" presetSubtype="4" fill="hold" nodeType="afterEffect">
                                  <p:stCondLst>
                                    <p:cond delay="0"/>
                                  </p:stCondLst>
                                  <p:childTnLst>
                                    <p:animEffect transition="out" filter="wipe(down)">
                                      <p:cBhvr>
                                        <p:cTn id="91" dur="500"/>
                                        <p:tgtEl>
                                          <p:spTgt spid="107"/>
                                        </p:tgtEl>
                                      </p:cBhvr>
                                    </p:animEffect>
                                    <p:set>
                                      <p:cBhvr>
                                        <p:cTn id="92" dur="1" fill="hold">
                                          <p:stCondLst>
                                            <p:cond delay="499"/>
                                          </p:stCondLst>
                                        </p:cTn>
                                        <p:tgtEl>
                                          <p:spTgt spid="1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7" grpId="1" animBg="1"/>
      <p:bldP spid="100" grpId="0" animBg="1"/>
      <p:bldP spid="100" grpId="1" animBg="1"/>
      <p:bldP spid="102" grpId="0"/>
      <p:bldP spid="103" grpId="0" animBg="1"/>
      <p:bldP spid="103" grpId="1" animBg="1"/>
      <p:bldP spid="105" grpId="0"/>
      <p:bldP spid="106" grpId="0" animBg="1"/>
      <p:bldP spid="106" grpId="1" animBg="1"/>
      <p:bldP spid="10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961" y="400568"/>
            <a:ext cx="10058400" cy="939891"/>
          </a:xfrm>
        </p:spPr>
        <p:txBody>
          <a:bodyPr/>
          <a:lstStyle/>
          <a:p>
            <a:r>
              <a:rPr lang="en-US" u="sng" dirty="0" smtClean="0"/>
              <a:t>Dynamic programming</a:t>
            </a:r>
            <a:r>
              <a:rPr lang="en-US" dirty="0" smtClean="0"/>
              <a:t> (introduction)</a:t>
            </a:r>
            <a:endParaRPr lang="en-US" dirty="0"/>
          </a:p>
        </p:txBody>
      </p:sp>
      <p:sp>
        <p:nvSpPr>
          <p:cNvPr id="4"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sp>
        <p:nvSpPr>
          <p:cNvPr id="5" name="TextBox 4"/>
          <p:cNvSpPr txBox="1">
            <a:spLocks noChangeArrowheads="1"/>
          </p:cNvSpPr>
          <p:nvPr/>
        </p:nvSpPr>
        <p:spPr bwMode="auto">
          <a:xfrm>
            <a:off x="1096963" y="1845330"/>
            <a:ext cx="914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457200" indent="-457200" eaLnBrk="1" hangingPunct="1">
              <a:buClr>
                <a:schemeClr val="accent1"/>
              </a:buClr>
              <a:buFont typeface="Wingdings" panose="05000000000000000000" pitchFamily="2" charset="2"/>
              <a:buChar char="q"/>
            </a:pPr>
            <a:r>
              <a:rPr lang="en-US" altLang="en-US" sz="2800" dirty="0" smtClean="0"/>
              <a:t>The </a:t>
            </a:r>
            <a:r>
              <a:rPr lang="en-US" altLang="en-US" sz="2800" dirty="0"/>
              <a:t>Fibonacci numbers F(n) are defined as follows:</a:t>
            </a:r>
            <a:endParaRPr lang="en-US" altLang="en-US" sz="2600" dirty="0"/>
          </a:p>
        </p:txBody>
      </p:sp>
      <p:sp>
        <p:nvSpPr>
          <p:cNvPr id="6" name="TextBox 19"/>
          <p:cNvSpPr txBox="1">
            <a:spLocks noChangeArrowheads="1"/>
          </p:cNvSpPr>
          <p:nvPr/>
        </p:nvSpPr>
        <p:spPr bwMode="auto">
          <a:xfrm>
            <a:off x="1096961" y="4897438"/>
            <a:ext cx="10803301"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chemeClr val="accent1"/>
              </a:buClr>
              <a:buFont typeface="Wingdings" panose="05000000000000000000" pitchFamily="2" charset="2"/>
              <a:buChar char="q"/>
            </a:pPr>
            <a:r>
              <a:rPr lang="en-US" altLang="en-US" sz="2600" dirty="0"/>
              <a:t> Fibonacci numbers are: 0,1,1, 2, 3, 5, 8, 13,….</a:t>
            </a:r>
          </a:p>
          <a:p>
            <a:pPr eaLnBrk="1" hangingPunct="1">
              <a:buClr>
                <a:schemeClr val="accent1"/>
              </a:buClr>
              <a:buFont typeface="Wingdings" panose="05000000000000000000" pitchFamily="2" charset="2"/>
              <a:buChar char="q"/>
            </a:pPr>
            <a:r>
              <a:rPr lang="en-US" altLang="en-US" sz="2600" dirty="0"/>
              <a:t> Each number in the sequence is the sum of the two preceding  </a:t>
            </a:r>
            <a:r>
              <a:rPr lang="en-US" altLang="en-US" sz="2600" dirty="0" smtClean="0"/>
              <a:t>  numbers</a:t>
            </a:r>
            <a:r>
              <a:rPr lang="en-US" altLang="en-US" sz="2600" dirty="0"/>
              <a:t>.</a:t>
            </a:r>
          </a:p>
        </p:txBody>
      </p:sp>
      <p:graphicFrame>
        <p:nvGraphicFramePr>
          <p:cNvPr id="7" name="Object 19"/>
          <p:cNvGraphicFramePr>
            <a:graphicFrameLocks noChangeAspect="1"/>
          </p:cNvGraphicFramePr>
          <p:nvPr>
            <p:extLst>
              <p:ext uri="{D42A27DB-BD31-4B8C-83A1-F6EECF244321}">
                <p14:modId xmlns:p14="http://schemas.microsoft.com/office/powerpoint/2010/main" val="3744154967"/>
              </p:ext>
            </p:extLst>
          </p:nvPr>
        </p:nvGraphicFramePr>
        <p:xfrm>
          <a:off x="2530475" y="2438401"/>
          <a:ext cx="6276975" cy="2252662"/>
        </p:xfrm>
        <a:graphic>
          <a:graphicData uri="http://schemas.openxmlformats.org/presentationml/2006/ole">
            <mc:AlternateContent xmlns:mc="http://schemas.openxmlformats.org/markup-compatibility/2006">
              <mc:Choice xmlns:v="urn:schemas-microsoft-com:vml" Requires="v">
                <p:oleObj spid="_x0000_s1060" name="Equation" r:id="rId3" imgW="2082600" imgH="711000" progId="Equation.3">
                  <p:embed/>
                </p:oleObj>
              </mc:Choice>
              <mc:Fallback>
                <p:oleObj name="Equation" r:id="rId3" imgW="2082600" imgH="711000" progId="Equation.3">
                  <p:embed/>
                  <p:pic>
                    <p:nvPicPr>
                      <p:cNvPr id="3079" name="Object 19"/>
                      <p:cNvPicPr>
                        <a:picLocks noChangeAspect="1" noChangeArrowheads="1"/>
                      </p:cNvPicPr>
                      <p:nvPr/>
                    </p:nvPicPr>
                    <p:blipFill>
                      <a:blip r:embed="rId4"/>
                      <a:srcRect/>
                      <a:stretch>
                        <a:fillRect/>
                      </a:stretch>
                    </p:blipFill>
                    <p:spPr bwMode="auto">
                      <a:xfrm>
                        <a:off x="2530475" y="2438401"/>
                        <a:ext cx="6276975" cy="2252662"/>
                      </a:xfrm>
                      <a:prstGeom prst="rect">
                        <a:avLst/>
                      </a:prstGeom>
                      <a:noFill/>
                      <a:ln>
                        <a:solidFill>
                          <a:schemeClr val="accent1"/>
                        </a:solidFill>
                      </a:ln>
                      <a:effectLst/>
                    </p:spPr>
                  </p:pic>
                </p:oleObj>
              </mc:Fallback>
            </mc:AlternateContent>
          </a:graphicData>
        </a:graphic>
      </p:graphicFrame>
    </p:spTree>
    <p:extLst>
      <p:ext uri="{BB962C8B-B14F-4D97-AF65-F5344CB8AC3E}">
        <p14:creationId xmlns:p14="http://schemas.microsoft.com/office/powerpoint/2010/main" val="19443940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096963" y="1149531"/>
            <a:ext cx="10359163" cy="1136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8" name="Title 1"/>
          <p:cNvSpPr>
            <a:spLocks noGrp="1"/>
          </p:cNvSpPr>
          <p:nvPr>
            <p:ph type="title"/>
          </p:nvPr>
        </p:nvSpPr>
        <p:spPr>
          <a:xfrm>
            <a:off x="1600200" y="0"/>
            <a:ext cx="8229600" cy="762000"/>
          </a:xfrm>
        </p:spPr>
        <p:txBody>
          <a:bodyPr/>
          <a:lstStyle/>
          <a:p>
            <a:pPr algn="l"/>
            <a:r>
              <a:rPr lang="en-US" altLang="en-US" sz="2600">
                <a:solidFill>
                  <a:srgbClr val="FF0000"/>
                </a:solidFill>
              </a:rPr>
              <a:t>Given two strings A=lion and B=line. Find LCS.</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37D4A2C-569D-40DD-8632-5C34A5B19677}" type="slidenum">
              <a:rPr lang="en-US" altLang="en-US">
                <a:solidFill>
                  <a:srgbClr val="898989"/>
                </a:solidFill>
                <a:latin typeface="Calibri" panose="020F0502020204030204" pitchFamily="34" charset="0"/>
              </a:rPr>
              <a:pPr eaLnBrk="1" hangingPunct="1"/>
              <a:t>20</a:t>
            </a:fld>
            <a:endParaRPr lang="en-US" altLang="en-US">
              <a:solidFill>
                <a:srgbClr val="898989"/>
              </a:solidFill>
              <a:latin typeface="Calibri" panose="020F0502020204030204" pitchFamily="34" charset="0"/>
            </a:endParaRPr>
          </a:p>
        </p:txBody>
      </p:sp>
      <p:graphicFrame>
        <p:nvGraphicFramePr>
          <p:cNvPr id="95" name="Table 94"/>
          <p:cNvGraphicFramePr>
            <a:graphicFrameLocks noGrp="1"/>
          </p:cNvGraphicFramePr>
          <p:nvPr/>
        </p:nvGraphicFramePr>
        <p:xfrm>
          <a:off x="2895600" y="1371600"/>
          <a:ext cx="6096000" cy="2225676"/>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946">
                <a:tc>
                  <a:txBody>
                    <a:bodyPr/>
                    <a:lstStyle/>
                    <a:p>
                      <a:endParaRPr lang="en-US" sz="1800" dirty="0"/>
                    </a:p>
                  </a:txBody>
                  <a:tcPr marT="45733" marB="45733"/>
                </a:tc>
                <a:tc>
                  <a:txBody>
                    <a:bodyPr/>
                    <a:lstStyle/>
                    <a:p>
                      <a:pPr algn="ctr"/>
                      <a:r>
                        <a:rPr lang="en-US" sz="1800" b="1" dirty="0" smtClean="0"/>
                        <a:t>ɛ</a:t>
                      </a:r>
                      <a:endParaRPr lang="en-US" sz="1800" b="1" dirty="0"/>
                    </a:p>
                  </a:txBody>
                  <a:tcPr marT="45733" marB="45733"/>
                </a:tc>
                <a:tc>
                  <a:txBody>
                    <a:bodyPr/>
                    <a:lstStyle/>
                    <a:p>
                      <a:pPr algn="ctr"/>
                      <a:r>
                        <a:rPr lang="en-US" sz="1800" b="1" dirty="0" smtClean="0"/>
                        <a:t>l</a:t>
                      </a:r>
                      <a:endParaRPr lang="en-US" sz="1800" b="1" dirty="0"/>
                    </a:p>
                  </a:txBody>
                  <a:tcPr marT="45733" marB="45733"/>
                </a:tc>
                <a:tc>
                  <a:txBody>
                    <a:bodyPr/>
                    <a:lstStyle/>
                    <a:p>
                      <a:pPr algn="ctr"/>
                      <a:r>
                        <a:rPr lang="en-US" sz="1800" b="1" dirty="0" err="1" smtClean="0"/>
                        <a:t>i</a:t>
                      </a:r>
                      <a:endParaRPr lang="en-US" sz="1800" b="1" dirty="0"/>
                    </a:p>
                  </a:txBody>
                  <a:tcPr marT="45733" marB="45733"/>
                </a:tc>
                <a:tc>
                  <a:txBody>
                    <a:bodyPr/>
                    <a:lstStyle/>
                    <a:p>
                      <a:pPr algn="ctr"/>
                      <a:r>
                        <a:rPr lang="en-US" sz="1800" b="1" dirty="0" smtClean="0"/>
                        <a:t>n</a:t>
                      </a:r>
                      <a:endParaRPr lang="en-US" sz="1800" b="1" dirty="0"/>
                    </a:p>
                  </a:txBody>
                  <a:tcPr marT="45733" marB="45733"/>
                </a:tc>
                <a:tc>
                  <a:txBody>
                    <a:bodyPr/>
                    <a:lstStyle/>
                    <a:p>
                      <a:pPr algn="ctr"/>
                      <a:r>
                        <a:rPr lang="en-US" sz="1800" b="1" dirty="0" smtClean="0"/>
                        <a:t>e</a:t>
                      </a:r>
                      <a:endParaRPr lang="en-US" sz="1800" b="1" dirty="0"/>
                    </a:p>
                  </a:txBody>
                  <a:tcPr marT="45733" marB="45733"/>
                </a:tc>
                <a:extLst>
                  <a:ext uri="{0D108BD9-81ED-4DB2-BD59-A6C34878D82A}">
                    <a16:rowId xmlns:a16="http://schemas.microsoft.com/office/drawing/2014/main" val="10000"/>
                  </a:ext>
                </a:extLst>
              </a:tr>
              <a:tr h="370946">
                <a:tc>
                  <a:txBody>
                    <a:bodyPr/>
                    <a:lstStyle/>
                    <a:p>
                      <a:pPr algn="ctr"/>
                      <a:r>
                        <a:rPr lang="en-US" sz="1800" b="1" dirty="0" smtClean="0"/>
                        <a:t>ɛ</a:t>
                      </a:r>
                      <a:endParaRPr lang="en-US" sz="1800" b="1" dirty="0"/>
                    </a:p>
                  </a:txBody>
                  <a:tcPr marT="45733" marB="45733"/>
                </a:tc>
                <a:tc>
                  <a:txBody>
                    <a:bodyPr/>
                    <a:lstStyle/>
                    <a:p>
                      <a:pPr algn="ctr"/>
                      <a:r>
                        <a:rPr lang="en-US" sz="1800" dirty="0" smtClean="0"/>
                        <a:t>0</a:t>
                      </a:r>
                      <a:endParaRPr lang="en-US" sz="1800" dirty="0"/>
                    </a:p>
                  </a:txBody>
                  <a:tcPr marT="45733" marB="45733"/>
                </a:tc>
                <a:tc>
                  <a:txBody>
                    <a:bodyPr/>
                    <a:lstStyle/>
                    <a:p>
                      <a:pPr algn="ctr"/>
                      <a:r>
                        <a:rPr lang="en-US" sz="1800" dirty="0" smtClean="0"/>
                        <a:t>0</a:t>
                      </a:r>
                      <a:endParaRPr lang="en-US" sz="1800" dirty="0"/>
                    </a:p>
                  </a:txBody>
                  <a:tcPr marT="45733" marB="45733"/>
                </a:tc>
                <a:tc>
                  <a:txBody>
                    <a:bodyPr/>
                    <a:lstStyle/>
                    <a:p>
                      <a:pPr algn="ctr"/>
                      <a:r>
                        <a:rPr lang="en-US" sz="1800" dirty="0" smtClean="0"/>
                        <a:t>0</a:t>
                      </a:r>
                      <a:endParaRPr lang="en-US" sz="1800" dirty="0"/>
                    </a:p>
                  </a:txBody>
                  <a:tcPr marT="45733" marB="45733"/>
                </a:tc>
                <a:tc>
                  <a:txBody>
                    <a:bodyPr/>
                    <a:lstStyle/>
                    <a:p>
                      <a:pPr algn="ctr"/>
                      <a:r>
                        <a:rPr lang="en-US" sz="1800" dirty="0" smtClean="0"/>
                        <a:t>0</a:t>
                      </a:r>
                      <a:endParaRPr lang="en-US" sz="1800" dirty="0"/>
                    </a:p>
                  </a:txBody>
                  <a:tcPr marT="45733" marB="45733"/>
                </a:tc>
                <a:tc>
                  <a:txBody>
                    <a:bodyPr/>
                    <a:lstStyle/>
                    <a:p>
                      <a:pPr algn="ctr"/>
                      <a:r>
                        <a:rPr lang="en-US" sz="1800" dirty="0" smtClean="0"/>
                        <a:t>0</a:t>
                      </a:r>
                      <a:endParaRPr lang="en-US" sz="1800" dirty="0"/>
                    </a:p>
                  </a:txBody>
                  <a:tcPr marT="45733" marB="45733"/>
                </a:tc>
                <a:extLst>
                  <a:ext uri="{0D108BD9-81ED-4DB2-BD59-A6C34878D82A}">
                    <a16:rowId xmlns:a16="http://schemas.microsoft.com/office/drawing/2014/main" val="10001"/>
                  </a:ext>
                </a:extLst>
              </a:tr>
              <a:tr h="370946">
                <a:tc>
                  <a:txBody>
                    <a:bodyPr/>
                    <a:lstStyle/>
                    <a:p>
                      <a:pPr algn="ctr"/>
                      <a:r>
                        <a:rPr lang="en-US" sz="1800" b="1" dirty="0" smtClean="0"/>
                        <a:t>l</a:t>
                      </a:r>
                      <a:endParaRPr lang="en-US" sz="1800" b="1" dirty="0"/>
                    </a:p>
                  </a:txBody>
                  <a:tcPr marT="45733" marB="45733"/>
                </a:tc>
                <a:tc>
                  <a:txBody>
                    <a:bodyPr/>
                    <a:lstStyle/>
                    <a:p>
                      <a:pPr algn="ctr"/>
                      <a:r>
                        <a:rPr lang="en-US" sz="1800" dirty="0" smtClean="0"/>
                        <a:t>0</a:t>
                      </a:r>
                      <a:endParaRPr lang="en-US" sz="1800" dirty="0"/>
                    </a:p>
                  </a:txBody>
                  <a:tcPr marT="45733" marB="45733"/>
                </a:tc>
                <a:tc>
                  <a:txBody>
                    <a:bodyPr/>
                    <a:lstStyle/>
                    <a:p>
                      <a:pPr algn="ctr"/>
                      <a:r>
                        <a:rPr lang="en-US" sz="1800" dirty="0" smtClean="0"/>
                        <a:t>1</a:t>
                      </a:r>
                      <a:endParaRPr lang="en-US" sz="1800" dirty="0"/>
                    </a:p>
                  </a:txBody>
                  <a:tcPr marT="45733" marB="45733"/>
                </a:tc>
                <a:tc>
                  <a:txBody>
                    <a:bodyPr/>
                    <a:lstStyle/>
                    <a:p>
                      <a:pPr algn="ctr"/>
                      <a:r>
                        <a:rPr lang="en-US" sz="1800" dirty="0" smtClean="0"/>
                        <a:t>1</a:t>
                      </a:r>
                      <a:endParaRPr lang="en-US" sz="1800" dirty="0"/>
                    </a:p>
                  </a:txBody>
                  <a:tcPr marT="45733" marB="45733"/>
                </a:tc>
                <a:tc>
                  <a:txBody>
                    <a:bodyPr/>
                    <a:lstStyle/>
                    <a:p>
                      <a:pPr algn="ctr"/>
                      <a:r>
                        <a:rPr lang="en-US" sz="1800" dirty="0" smtClean="0"/>
                        <a:t>1</a:t>
                      </a:r>
                      <a:endParaRPr lang="en-US" sz="1800" dirty="0"/>
                    </a:p>
                  </a:txBody>
                  <a:tcPr marT="45733" marB="45733"/>
                </a:tc>
                <a:tc>
                  <a:txBody>
                    <a:bodyPr/>
                    <a:lstStyle/>
                    <a:p>
                      <a:pPr algn="ctr"/>
                      <a:r>
                        <a:rPr lang="en-US" sz="1800" dirty="0" smtClean="0"/>
                        <a:t>1</a:t>
                      </a:r>
                      <a:endParaRPr lang="en-US" sz="1800" dirty="0"/>
                    </a:p>
                  </a:txBody>
                  <a:tcPr marT="45733" marB="45733"/>
                </a:tc>
                <a:extLst>
                  <a:ext uri="{0D108BD9-81ED-4DB2-BD59-A6C34878D82A}">
                    <a16:rowId xmlns:a16="http://schemas.microsoft.com/office/drawing/2014/main" val="10002"/>
                  </a:ext>
                </a:extLst>
              </a:tr>
              <a:tr h="370946">
                <a:tc>
                  <a:txBody>
                    <a:bodyPr/>
                    <a:lstStyle/>
                    <a:p>
                      <a:pPr algn="ctr"/>
                      <a:r>
                        <a:rPr lang="en-US" sz="1800" b="1" dirty="0" err="1" smtClean="0"/>
                        <a:t>i</a:t>
                      </a:r>
                      <a:endParaRPr lang="en-US" sz="1800" b="1" dirty="0"/>
                    </a:p>
                  </a:txBody>
                  <a:tcPr marT="45733" marB="45733"/>
                </a:tc>
                <a:tc>
                  <a:txBody>
                    <a:bodyPr/>
                    <a:lstStyle/>
                    <a:p>
                      <a:pPr algn="ctr"/>
                      <a:r>
                        <a:rPr lang="en-US" sz="1800" dirty="0" smtClean="0"/>
                        <a:t>0</a:t>
                      </a:r>
                      <a:endParaRPr lang="en-US" sz="1800" dirty="0"/>
                    </a:p>
                  </a:txBody>
                  <a:tcPr marT="45733" marB="45733"/>
                </a:tc>
                <a:tc>
                  <a:txBody>
                    <a:bodyPr/>
                    <a:lstStyle/>
                    <a:p>
                      <a:pPr algn="ctr"/>
                      <a:r>
                        <a:rPr lang="en-US" sz="1800" dirty="0" smtClean="0"/>
                        <a:t>1</a:t>
                      </a:r>
                      <a:endParaRPr lang="en-US" sz="1800" dirty="0"/>
                    </a:p>
                  </a:txBody>
                  <a:tcPr marT="45733" marB="45733"/>
                </a:tc>
                <a:tc>
                  <a:txBody>
                    <a:bodyPr/>
                    <a:lstStyle/>
                    <a:p>
                      <a:pPr algn="ctr"/>
                      <a:r>
                        <a:rPr lang="en-US" sz="1800" dirty="0" smtClean="0"/>
                        <a:t>2</a:t>
                      </a:r>
                      <a:endParaRPr lang="en-US" sz="1800" dirty="0"/>
                    </a:p>
                  </a:txBody>
                  <a:tcPr marT="45733" marB="45733"/>
                </a:tc>
                <a:tc>
                  <a:txBody>
                    <a:bodyPr/>
                    <a:lstStyle/>
                    <a:p>
                      <a:pPr algn="ctr"/>
                      <a:r>
                        <a:rPr lang="en-US" sz="1800" dirty="0" smtClean="0"/>
                        <a:t>2</a:t>
                      </a:r>
                      <a:endParaRPr lang="en-US" sz="1800" dirty="0"/>
                    </a:p>
                  </a:txBody>
                  <a:tcPr marT="45733" marB="45733"/>
                </a:tc>
                <a:tc>
                  <a:txBody>
                    <a:bodyPr/>
                    <a:lstStyle/>
                    <a:p>
                      <a:pPr algn="ctr"/>
                      <a:r>
                        <a:rPr lang="en-US" sz="1800" dirty="0" smtClean="0"/>
                        <a:t>2</a:t>
                      </a:r>
                      <a:endParaRPr lang="en-US" sz="1800" dirty="0"/>
                    </a:p>
                  </a:txBody>
                  <a:tcPr marT="45733" marB="45733"/>
                </a:tc>
                <a:extLst>
                  <a:ext uri="{0D108BD9-81ED-4DB2-BD59-A6C34878D82A}">
                    <a16:rowId xmlns:a16="http://schemas.microsoft.com/office/drawing/2014/main" val="10003"/>
                  </a:ext>
                </a:extLst>
              </a:tr>
              <a:tr h="370946">
                <a:tc>
                  <a:txBody>
                    <a:bodyPr/>
                    <a:lstStyle/>
                    <a:p>
                      <a:pPr algn="ctr"/>
                      <a:r>
                        <a:rPr lang="en-US" sz="1800" b="1" dirty="0" smtClean="0"/>
                        <a:t>o</a:t>
                      </a:r>
                      <a:endParaRPr lang="en-US" sz="1800" b="1" dirty="0"/>
                    </a:p>
                  </a:txBody>
                  <a:tcPr marT="45733" marB="45733"/>
                </a:tc>
                <a:tc>
                  <a:txBody>
                    <a:bodyPr/>
                    <a:lstStyle/>
                    <a:p>
                      <a:pPr algn="ctr"/>
                      <a:r>
                        <a:rPr lang="en-US" sz="1800" dirty="0" smtClean="0"/>
                        <a:t>0</a:t>
                      </a:r>
                      <a:endParaRPr lang="en-US" sz="1800" dirty="0"/>
                    </a:p>
                  </a:txBody>
                  <a:tcPr marT="45733" marB="45733"/>
                </a:tc>
                <a:tc>
                  <a:txBody>
                    <a:bodyPr/>
                    <a:lstStyle/>
                    <a:p>
                      <a:pPr algn="ctr"/>
                      <a:endParaRPr lang="en-US" sz="1800"/>
                    </a:p>
                  </a:txBody>
                  <a:tcPr marT="45733" marB="45733"/>
                </a:tc>
                <a:tc>
                  <a:txBody>
                    <a:bodyPr/>
                    <a:lstStyle/>
                    <a:p>
                      <a:pPr algn="ctr"/>
                      <a:endParaRPr lang="en-US" sz="1800"/>
                    </a:p>
                  </a:txBody>
                  <a:tcPr marT="45733" marB="45733"/>
                </a:tc>
                <a:tc>
                  <a:txBody>
                    <a:bodyPr/>
                    <a:lstStyle/>
                    <a:p>
                      <a:pPr algn="ctr"/>
                      <a:endParaRPr lang="en-US" sz="1800"/>
                    </a:p>
                  </a:txBody>
                  <a:tcPr marT="45733" marB="45733"/>
                </a:tc>
                <a:tc>
                  <a:txBody>
                    <a:bodyPr/>
                    <a:lstStyle/>
                    <a:p>
                      <a:pPr algn="ctr"/>
                      <a:endParaRPr lang="en-US" sz="1800"/>
                    </a:p>
                  </a:txBody>
                  <a:tcPr marT="45733" marB="45733"/>
                </a:tc>
                <a:extLst>
                  <a:ext uri="{0D108BD9-81ED-4DB2-BD59-A6C34878D82A}">
                    <a16:rowId xmlns:a16="http://schemas.microsoft.com/office/drawing/2014/main" val="10004"/>
                  </a:ext>
                </a:extLst>
              </a:tr>
              <a:tr h="370946">
                <a:tc>
                  <a:txBody>
                    <a:bodyPr/>
                    <a:lstStyle/>
                    <a:p>
                      <a:pPr algn="ctr"/>
                      <a:r>
                        <a:rPr lang="en-US" sz="1800" b="1" dirty="0" smtClean="0"/>
                        <a:t>n</a:t>
                      </a:r>
                      <a:endParaRPr lang="en-US" sz="1800" b="1" dirty="0"/>
                    </a:p>
                  </a:txBody>
                  <a:tcPr marT="45733" marB="45733"/>
                </a:tc>
                <a:tc>
                  <a:txBody>
                    <a:bodyPr/>
                    <a:lstStyle/>
                    <a:p>
                      <a:pPr algn="ctr"/>
                      <a:r>
                        <a:rPr lang="en-US" sz="1800" dirty="0" smtClean="0"/>
                        <a:t>0</a:t>
                      </a:r>
                      <a:endParaRPr lang="en-US" sz="1800" dirty="0"/>
                    </a:p>
                  </a:txBody>
                  <a:tcPr marT="45733" marB="45733"/>
                </a:tc>
                <a:tc>
                  <a:txBody>
                    <a:bodyPr/>
                    <a:lstStyle/>
                    <a:p>
                      <a:pPr algn="ctr"/>
                      <a:endParaRPr lang="en-US" sz="1800" dirty="0"/>
                    </a:p>
                  </a:txBody>
                  <a:tcPr marT="45733" marB="45733"/>
                </a:tc>
                <a:tc>
                  <a:txBody>
                    <a:bodyPr/>
                    <a:lstStyle/>
                    <a:p>
                      <a:pPr algn="ctr"/>
                      <a:endParaRPr lang="en-US" sz="1800" dirty="0"/>
                    </a:p>
                  </a:txBody>
                  <a:tcPr marT="45733" marB="45733"/>
                </a:tc>
                <a:tc>
                  <a:txBody>
                    <a:bodyPr/>
                    <a:lstStyle/>
                    <a:p>
                      <a:pPr algn="ctr"/>
                      <a:endParaRPr lang="en-US" sz="1800" dirty="0"/>
                    </a:p>
                  </a:txBody>
                  <a:tcPr marT="45733" marB="45733"/>
                </a:tc>
                <a:tc>
                  <a:txBody>
                    <a:bodyPr/>
                    <a:lstStyle/>
                    <a:p>
                      <a:pPr algn="ctr"/>
                      <a:endParaRPr lang="en-US" sz="1800" dirty="0"/>
                    </a:p>
                  </a:txBody>
                  <a:tcPr marT="45733" marB="45733"/>
                </a:tc>
                <a:extLst>
                  <a:ext uri="{0D108BD9-81ED-4DB2-BD59-A6C34878D82A}">
                    <a16:rowId xmlns:a16="http://schemas.microsoft.com/office/drawing/2014/main" val="10005"/>
                  </a:ext>
                </a:extLst>
              </a:tr>
            </a:tbl>
          </a:graphicData>
        </a:graphic>
      </p:graphicFrame>
      <p:sp>
        <p:nvSpPr>
          <p:cNvPr id="96" name="Oval 95"/>
          <p:cNvSpPr/>
          <p:nvPr/>
        </p:nvSpPr>
        <p:spPr>
          <a:xfrm>
            <a:off x="3276600" y="2819400"/>
            <a:ext cx="228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7" name="Oval 96"/>
          <p:cNvSpPr/>
          <p:nvPr/>
        </p:nvSpPr>
        <p:spPr>
          <a:xfrm>
            <a:off x="5334000" y="1371600"/>
            <a:ext cx="228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8" name="TextBox 97"/>
          <p:cNvSpPr txBox="1">
            <a:spLocks noChangeArrowheads="1"/>
          </p:cNvSpPr>
          <p:nvPr/>
        </p:nvSpPr>
        <p:spPr bwMode="auto">
          <a:xfrm>
            <a:off x="5257800" y="2906714"/>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1</a:t>
            </a:r>
          </a:p>
        </p:txBody>
      </p:sp>
      <p:sp>
        <p:nvSpPr>
          <p:cNvPr id="100" name="Oval 99"/>
          <p:cNvSpPr/>
          <p:nvPr/>
        </p:nvSpPr>
        <p:spPr>
          <a:xfrm>
            <a:off x="6324600" y="1371600"/>
            <a:ext cx="228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1" name="Straight Arrow Connector 100"/>
          <p:cNvCxnSpPr/>
          <p:nvPr/>
        </p:nvCxnSpPr>
        <p:spPr>
          <a:xfrm flipV="1">
            <a:off x="4495800" y="2667000"/>
            <a:ext cx="685800" cy="381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02" name="TextBox 101"/>
          <p:cNvSpPr txBox="1">
            <a:spLocks noChangeArrowheads="1"/>
          </p:cNvSpPr>
          <p:nvPr/>
        </p:nvSpPr>
        <p:spPr bwMode="auto">
          <a:xfrm>
            <a:off x="6248400" y="2906714"/>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2</a:t>
            </a:r>
          </a:p>
        </p:txBody>
      </p:sp>
      <p:sp>
        <p:nvSpPr>
          <p:cNvPr id="103" name="Oval 102"/>
          <p:cNvSpPr/>
          <p:nvPr/>
        </p:nvSpPr>
        <p:spPr>
          <a:xfrm>
            <a:off x="7315200" y="1371600"/>
            <a:ext cx="228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4" name="Straight Arrow Connector 103"/>
          <p:cNvCxnSpPr/>
          <p:nvPr/>
        </p:nvCxnSpPr>
        <p:spPr>
          <a:xfrm flipV="1">
            <a:off x="6629400" y="2667000"/>
            <a:ext cx="685800" cy="381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a:spLocks noChangeArrowheads="1"/>
          </p:cNvSpPr>
          <p:nvPr/>
        </p:nvSpPr>
        <p:spPr bwMode="auto">
          <a:xfrm>
            <a:off x="7315200" y="2906714"/>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2</a:t>
            </a:r>
          </a:p>
        </p:txBody>
      </p:sp>
      <p:sp>
        <p:nvSpPr>
          <p:cNvPr id="106" name="Oval 105"/>
          <p:cNvSpPr/>
          <p:nvPr/>
        </p:nvSpPr>
        <p:spPr>
          <a:xfrm>
            <a:off x="8382000" y="1371600"/>
            <a:ext cx="228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7" name="Straight Arrow Connector 106"/>
          <p:cNvCxnSpPr/>
          <p:nvPr/>
        </p:nvCxnSpPr>
        <p:spPr>
          <a:xfrm flipV="1">
            <a:off x="7620000" y="2743200"/>
            <a:ext cx="685800" cy="381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a:spLocks noChangeArrowheads="1"/>
          </p:cNvSpPr>
          <p:nvPr/>
        </p:nvSpPr>
        <p:spPr bwMode="auto">
          <a:xfrm>
            <a:off x="8305800" y="2906714"/>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2</a:t>
            </a:r>
          </a:p>
        </p:txBody>
      </p:sp>
      <p:cxnSp>
        <p:nvCxnSpPr>
          <p:cNvPr id="22" name="Straight Arrow Connector 21"/>
          <p:cNvCxnSpPr/>
          <p:nvPr/>
        </p:nvCxnSpPr>
        <p:spPr>
          <a:xfrm flipV="1">
            <a:off x="5562600" y="2667000"/>
            <a:ext cx="685800" cy="381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1"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spTree>
    <p:extLst>
      <p:ext uri="{BB962C8B-B14F-4D97-AF65-F5344CB8AC3E}">
        <p14:creationId xmlns:p14="http://schemas.microsoft.com/office/powerpoint/2010/main" val="2581925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wheel(4)">
                                      <p:cBhvr>
                                        <p:cTn id="7" dur="500"/>
                                        <p:tgtEl>
                                          <p:spTgt spid="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wheel(4)">
                                      <p:cBhvr>
                                        <p:cTn id="12" dur="500"/>
                                        <p:tgtEl>
                                          <p:spTgt spid="97"/>
                                        </p:tgtEl>
                                      </p:cBhvr>
                                    </p:animEffect>
                                  </p:childTnLst>
                                </p:cTn>
                              </p:par>
                            </p:childTnLst>
                          </p:cTn>
                        </p:par>
                        <p:par>
                          <p:cTn id="13" fill="hold" nodeType="afterGroup">
                            <p:stCondLst>
                              <p:cond delay="500"/>
                            </p:stCondLst>
                            <p:childTnLst>
                              <p:par>
                                <p:cTn id="14" presetID="22" presetClass="entr" presetSubtype="4" fill="hold" nodeType="afterEffect">
                                  <p:stCondLst>
                                    <p:cond delay="0"/>
                                  </p:stCondLst>
                                  <p:childTnLst>
                                    <p:set>
                                      <p:cBhvr>
                                        <p:cTn id="15" dur="1" fill="hold">
                                          <p:stCondLst>
                                            <p:cond delay="0"/>
                                          </p:stCondLst>
                                        </p:cTn>
                                        <p:tgtEl>
                                          <p:spTgt spid="101"/>
                                        </p:tgtEl>
                                        <p:attrNameLst>
                                          <p:attrName>style.visibility</p:attrName>
                                        </p:attrNameLst>
                                      </p:cBhvr>
                                      <p:to>
                                        <p:strVal val="visible"/>
                                      </p:to>
                                    </p:set>
                                    <p:animEffect transition="in" filter="wipe(down)">
                                      <p:cBhvr>
                                        <p:cTn id="16" dur="1000"/>
                                        <p:tgtEl>
                                          <p:spTgt spid="101"/>
                                        </p:tgtEl>
                                      </p:cBhvr>
                                    </p:animEffect>
                                  </p:childTnLst>
                                </p:cTn>
                              </p:par>
                            </p:childTnLst>
                          </p:cTn>
                        </p:par>
                        <p:par>
                          <p:cTn id="17" fill="hold" nodeType="afterGroup">
                            <p:stCondLst>
                              <p:cond delay="1500"/>
                            </p:stCondLst>
                            <p:childTnLst>
                              <p:par>
                                <p:cTn id="18" presetID="22" presetClass="entr" presetSubtype="8" fill="hold" nodeType="afterEffect">
                                  <p:stCondLst>
                                    <p:cond delay="0"/>
                                  </p:stCondLst>
                                  <p:childTnLst>
                                    <p:set>
                                      <p:cBhvr>
                                        <p:cTn id="19" dur="1" fill="hold">
                                          <p:stCondLst>
                                            <p:cond delay="0"/>
                                          </p:stCondLst>
                                        </p:cTn>
                                        <p:tgtEl>
                                          <p:spTgt spid="98"/>
                                        </p:tgtEl>
                                        <p:attrNameLst>
                                          <p:attrName>style.visibility</p:attrName>
                                        </p:attrNameLst>
                                      </p:cBhvr>
                                      <p:to>
                                        <p:strVal val="visible"/>
                                      </p:to>
                                    </p:set>
                                    <p:animEffect transition="in" filter="wipe(left)">
                                      <p:cBhvr>
                                        <p:cTn id="20" dur="500"/>
                                        <p:tgtEl>
                                          <p:spTgt spid="9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xit" presetSubtype="4" fill="hold" grpId="1" nodeType="clickEffect">
                                  <p:stCondLst>
                                    <p:cond delay="0"/>
                                  </p:stCondLst>
                                  <p:childTnLst>
                                    <p:animEffect transition="out" filter="wipe(down)">
                                      <p:cBhvr>
                                        <p:cTn id="24" dur="500"/>
                                        <p:tgtEl>
                                          <p:spTgt spid="97"/>
                                        </p:tgtEl>
                                      </p:cBhvr>
                                    </p:animEffect>
                                    <p:set>
                                      <p:cBhvr>
                                        <p:cTn id="25" dur="1" fill="hold">
                                          <p:stCondLst>
                                            <p:cond delay="499"/>
                                          </p:stCondLst>
                                        </p:cTn>
                                        <p:tgtEl>
                                          <p:spTgt spid="97"/>
                                        </p:tgtEl>
                                        <p:attrNameLst>
                                          <p:attrName>style.visibility</p:attrName>
                                        </p:attrNameLst>
                                      </p:cBhvr>
                                      <p:to>
                                        <p:strVal val="hidden"/>
                                      </p:to>
                                    </p:set>
                                  </p:childTnLst>
                                </p:cTn>
                              </p:par>
                            </p:childTnLst>
                          </p:cTn>
                        </p:par>
                        <p:par>
                          <p:cTn id="26" fill="hold" nodeType="afterGroup">
                            <p:stCondLst>
                              <p:cond delay="500"/>
                            </p:stCondLst>
                            <p:childTnLst>
                              <p:par>
                                <p:cTn id="27" presetID="22" presetClass="exit" presetSubtype="4" fill="hold" nodeType="afterEffect">
                                  <p:stCondLst>
                                    <p:cond delay="0"/>
                                  </p:stCondLst>
                                  <p:childTnLst>
                                    <p:animEffect transition="out" filter="wipe(down)">
                                      <p:cBhvr>
                                        <p:cTn id="28" dur="500"/>
                                        <p:tgtEl>
                                          <p:spTgt spid="101"/>
                                        </p:tgtEl>
                                      </p:cBhvr>
                                    </p:animEffect>
                                    <p:set>
                                      <p:cBhvr>
                                        <p:cTn id="29" dur="1" fill="hold">
                                          <p:stCondLst>
                                            <p:cond delay="499"/>
                                          </p:stCondLst>
                                        </p:cTn>
                                        <p:tgtEl>
                                          <p:spTgt spid="101"/>
                                        </p:tgtEl>
                                        <p:attrNameLst>
                                          <p:attrName>style.visibility</p:attrName>
                                        </p:attrNameLst>
                                      </p:cBhvr>
                                      <p:to>
                                        <p:strVal val="hidden"/>
                                      </p:to>
                                    </p:set>
                                  </p:childTnLst>
                                </p:cTn>
                              </p:par>
                            </p:childTnLst>
                          </p:cTn>
                        </p:par>
                        <p:par>
                          <p:cTn id="30" fill="hold" nodeType="afterGroup">
                            <p:stCondLst>
                              <p:cond delay="1000"/>
                            </p:stCondLst>
                            <p:childTnLst>
                              <p:par>
                                <p:cTn id="31" presetID="21" presetClass="entr" presetSubtype="4" fill="hold" grpId="0" nodeType="afterEffect">
                                  <p:stCondLst>
                                    <p:cond delay="0"/>
                                  </p:stCondLst>
                                  <p:childTnLst>
                                    <p:set>
                                      <p:cBhvr>
                                        <p:cTn id="32" dur="1" fill="hold">
                                          <p:stCondLst>
                                            <p:cond delay="0"/>
                                          </p:stCondLst>
                                        </p:cTn>
                                        <p:tgtEl>
                                          <p:spTgt spid="100"/>
                                        </p:tgtEl>
                                        <p:attrNameLst>
                                          <p:attrName>style.visibility</p:attrName>
                                        </p:attrNameLst>
                                      </p:cBhvr>
                                      <p:to>
                                        <p:strVal val="visible"/>
                                      </p:to>
                                    </p:set>
                                    <p:animEffect transition="in" filter="wheel(4)">
                                      <p:cBhvr>
                                        <p:cTn id="33" dur="500"/>
                                        <p:tgtEl>
                                          <p:spTgt spid="100"/>
                                        </p:tgtEl>
                                      </p:cBhvr>
                                    </p:animEffect>
                                  </p:childTnLst>
                                </p:cTn>
                              </p:par>
                            </p:childTnLst>
                          </p:cTn>
                        </p:par>
                        <p:par>
                          <p:cTn id="34" fill="hold" nodeType="afterGroup">
                            <p:stCondLst>
                              <p:cond delay="1500"/>
                            </p:stCondLst>
                            <p:childTnLst>
                              <p:par>
                                <p:cTn id="35" presetID="22" presetClass="entr" presetSubtype="4"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1000"/>
                                        <p:tgtEl>
                                          <p:spTgt spid="22"/>
                                        </p:tgtEl>
                                      </p:cBhvr>
                                    </p:animEffect>
                                  </p:childTnLst>
                                </p:cTn>
                              </p:par>
                            </p:childTnLst>
                          </p:cTn>
                        </p:par>
                        <p:par>
                          <p:cTn id="38" fill="hold" nodeType="afterGroup">
                            <p:stCondLst>
                              <p:cond delay="2500"/>
                            </p:stCondLst>
                            <p:childTnLst>
                              <p:par>
                                <p:cTn id="39" presetID="22" presetClass="entr" presetSubtype="8" fill="hold" grpId="0" nodeType="afterEffect">
                                  <p:stCondLst>
                                    <p:cond delay="0"/>
                                  </p:stCondLst>
                                  <p:childTnLst>
                                    <p:set>
                                      <p:cBhvr>
                                        <p:cTn id="40" dur="1" fill="hold">
                                          <p:stCondLst>
                                            <p:cond delay="0"/>
                                          </p:stCondLst>
                                        </p:cTn>
                                        <p:tgtEl>
                                          <p:spTgt spid="102"/>
                                        </p:tgtEl>
                                        <p:attrNameLst>
                                          <p:attrName>style.visibility</p:attrName>
                                        </p:attrNameLst>
                                      </p:cBhvr>
                                      <p:to>
                                        <p:strVal val="visible"/>
                                      </p:to>
                                    </p:set>
                                    <p:animEffect transition="in" filter="wipe(left)">
                                      <p:cBhvr>
                                        <p:cTn id="41" dur="500"/>
                                        <p:tgtEl>
                                          <p:spTgt spid="10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xit" presetSubtype="4" fill="hold" grpId="1" nodeType="clickEffect">
                                  <p:stCondLst>
                                    <p:cond delay="0"/>
                                  </p:stCondLst>
                                  <p:childTnLst>
                                    <p:animEffect transition="out" filter="wipe(down)">
                                      <p:cBhvr>
                                        <p:cTn id="45" dur="500"/>
                                        <p:tgtEl>
                                          <p:spTgt spid="100"/>
                                        </p:tgtEl>
                                      </p:cBhvr>
                                    </p:animEffect>
                                    <p:set>
                                      <p:cBhvr>
                                        <p:cTn id="46" dur="1" fill="hold">
                                          <p:stCondLst>
                                            <p:cond delay="499"/>
                                          </p:stCondLst>
                                        </p:cTn>
                                        <p:tgtEl>
                                          <p:spTgt spid="100"/>
                                        </p:tgtEl>
                                        <p:attrNameLst>
                                          <p:attrName>style.visibility</p:attrName>
                                        </p:attrNameLst>
                                      </p:cBhvr>
                                      <p:to>
                                        <p:strVal val="hidden"/>
                                      </p:to>
                                    </p:set>
                                  </p:childTnLst>
                                </p:cTn>
                              </p:par>
                            </p:childTnLst>
                          </p:cTn>
                        </p:par>
                        <p:par>
                          <p:cTn id="47" fill="hold" nodeType="afterGroup">
                            <p:stCondLst>
                              <p:cond delay="500"/>
                            </p:stCondLst>
                            <p:childTnLst>
                              <p:par>
                                <p:cTn id="48" presetID="22" presetClass="exit" presetSubtype="4" fill="hold" nodeType="afterEffect">
                                  <p:stCondLst>
                                    <p:cond delay="0"/>
                                  </p:stCondLst>
                                  <p:childTnLst>
                                    <p:animEffect transition="out" filter="wipe(down)">
                                      <p:cBhvr>
                                        <p:cTn id="49" dur="500"/>
                                        <p:tgtEl>
                                          <p:spTgt spid="22"/>
                                        </p:tgtEl>
                                      </p:cBhvr>
                                    </p:animEffect>
                                    <p:set>
                                      <p:cBhvr>
                                        <p:cTn id="50" dur="1" fill="hold">
                                          <p:stCondLst>
                                            <p:cond delay="499"/>
                                          </p:stCondLst>
                                        </p:cTn>
                                        <p:tgtEl>
                                          <p:spTgt spid="22"/>
                                        </p:tgtEl>
                                        <p:attrNameLst>
                                          <p:attrName>style.visibility</p:attrName>
                                        </p:attrNameLst>
                                      </p:cBhvr>
                                      <p:to>
                                        <p:strVal val="hidden"/>
                                      </p:to>
                                    </p:set>
                                  </p:childTnLst>
                                </p:cTn>
                              </p:par>
                            </p:childTnLst>
                          </p:cTn>
                        </p:par>
                        <p:par>
                          <p:cTn id="51" fill="hold" nodeType="afterGroup">
                            <p:stCondLst>
                              <p:cond delay="1000"/>
                            </p:stCondLst>
                            <p:childTnLst>
                              <p:par>
                                <p:cTn id="52" presetID="21" presetClass="entr" presetSubtype="4" fill="hold" grpId="0" nodeType="afterEffect">
                                  <p:stCondLst>
                                    <p:cond delay="0"/>
                                  </p:stCondLst>
                                  <p:childTnLst>
                                    <p:set>
                                      <p:cBhvr>
                                        <p:cTn id="53" dur="1" fill="hold">
                                          <p:stCondLst>
                                            <p:cond delay="0"/>
                                          </p:stCondLst>
                                        </p:cTn>
                                        <p:tgtEl>
                                          <p:spTgt spid="103"/>
                                        </p:tgtEl>
                                        <p:attrNameLst>
                                          <p:attrName>style.visibility</p:attrName>
                                        </p:attrNameLst>
                                      </p:cBhvr>
                                      <p:to>
                                        <p:strVal val="visible"/>
                                      </p:to>
                                    </p:set>
                                    <p:animEffect transition="in" filter="wheel(4)">
                                      <p:cBhvr>
                                        <p:cTn id="54" dur="500"/>
                                        <p:tgtEl>
                                          <p:spTgt spid="103"/>
                                        </p:tgtEl>
                                      </p:cBhvr>
                                    </p:animEffect>
                                  </p:childTnLst>
                                </p:cTn>
                              </p:par>
                            </p:childTnLst>
                          </p:cTn>
                        </p:par>
                        <p:par>
                          <p:cTn id="55" fill="hold" nodeType="afterGroup">
                            <p:stCondLst>
                              <p:cond delay="1500"/>
                            </p:stCondLst>
                            <p:childTnLst>
                              <p:par>
                                <p:cTn id="56" presetID="22" presetClass="entr" presetSubtype="4" fill="hold" nodeType="afterEffect">
                                  <p:stCondLst>
                                    <p:cond delay="0"/>
                                  </p:stCondLst>
                                  <p:childTnLst>
                                    <p:set>
                                      <p:cBhvr>
                                        <p:cTn id="57" dur="1" fill="hold">
                                          <p:stCondLst>
                                            <p:cond delay="0"/>
                                          </p:stCondLst>
                                        </p:cTn>
                                        <p:tgtEl>
                                          <p:spTgt spid="104"/>
                                        </p:tgtEl>
                                        <p:attrNameLst>
                                          <p:attrName>style.visibility</p:attrName>
                                        </p:attrNameLst>
                                      </p:cBhvr>
                                      <p:to>
                                        <p:strVal val="visible"/>
                                      </p:to>
                                    </p:set>
                                    <p:animEffect transition="in" filter="wipe(down)">
                                      <p:cBhvr>
                                        <p:cTn id="58" dur="1000"/>
                                        <p:tgtEl>
                                          <p:spTgt spid="104"/>
                                        </p:tgtEl>
                                      </p:cBhvr>
                                    </p:animEffect>
                                  </p:childTnLst>
                                </p:cTn>
                              </p:par>
                            </p:childTnLst>
                          </p:cTn>
                        </p:par>
                        <p:par>
                          <p:cTn id="59" fill="hold" nodeType="afterGroup">
                            <p:stCondLst>
                              <p:cond delay="2500"/>
                            </p:stCondLst>
                            <p:childTnLst>
                              <p:par>
                                <p:cTn id="60" presetID="22" presetClass="entr" presetSubtype="8" fill="hold" grpId="0" nodeType="afterEffect">
                                  <p:stCondLst>
                                    <p:cond delay="0"/>
                                  </p:stCondLst>
                                  <p:childTnLst>
                                    <p:set>
                                      <p:cBhvr>
                                        <p:cTn id="61" dur="1" fill="hold">
                                          <p:stCondLst>
                                            <p:cond delay="0"/>
                                          </p:stCondLst>
                                        </p:cTn>
                                        <p:tgtEl>
                                          <p:spTgt spid="105"/>
                                        </p:tgtEl>
                                        <p:attrNameLst>
                                          <p:attrName>style.visibility</p:attrName>
                                        </p:attrNameLst>
                                      </p:cBhvr>
                                      <p:to>
                                        <p:strVal val="visible"/>
                                      </p:to>
                                    </p:set>
                                    <p:animEffect transition="in" filter="wipe(left)">
                                      <p:cBhvr>
                                        <p:cTn id="62" dur="500"/>
                                        <p:tgtEl>
                                          <p:spTgt spid="10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xit" presetSubtype="4" fill="hold" grpId="1" nodeType="clickEffect">
                                  <p:stCondLst>
                                    <p:cond delay="0"/>
                                  </p:stCondLst>
                                  <p:childTnLst>
                                    <p:animEffect transition="out" filter="wipe(down)">
                                      <p:cBhvr>
                                        <p:cTn id="66" dur="500"/>
                                        <p:tgtEl>
                                          <p:spTgt spid="103"/>
                                        </p:tgtEl>
                                      </p:cBhvr>
                                    </p:animEffect>
                                    <p:set>
                                      <p:cBhvr>
                                        <p:cTn id="67" dur="1" fill="hold">
                                          <p:stCondLst>
                                            <p:cond delay="499"/>
                                          </p:stCondLst>
                                        </p:cTn>
                                        <p:tgtEl>
                                          <p:spTgt spid="103"/>
                                        </p:tgtEl>
                                        <p:attrNameLst>
                                          <p:attrName>style.visibility</p:attrName>
                                        </p:attrNameLst>
                                      </p:cBhvr>
                                      <p:to>
                                        <p:strVal val="hidden"/>
                                      </p:to>
                                    </p:set>
                                  </p:childTnLst>
                                </p:cTn>
                              </p:par>
                            </p:childTnLst>
                          </p:cTn>
                        </p:par>
                        <p:par>
                          <p:cTn id="68" fill="hold" nodeType="afterGroup">
                            <p:stCondLst>
                              <p:cond delay="500"/>
                            </p:stCondLst>
                            <p:childTnLst>
                              <p:par>
                                <p:cTn id="69" presetID="22" presetClass="exit" presetSubtype="4" fill="hold" nodeType="afterEffect">
                                  <p:stCondLst>
                                    <p:cond delay="0"/>
                                  </p:stCondLst>
                                  <p:childTnLst>
                                    <p:animEffect transition="out" filter="wipe(down)">
                                      <p:cBhvr>
                                        <p:cTn id="70" dur="500"/>
                                        <p:tgtEl>
                                          <p:spTgt spid="104"/>
                                        </p:tgtEl>
                                      </p:cBhvr>
                                    </p:animEffect>
                                    <p:set>
                                      <p:cBhvr>
                                        <p:cTn id="71" dur="1" fill="hold">
                                          <p:stCondLst>
                                            <p:cond delay="499"/>
                                          </p:stCondLst>
                                        </p:cTn>
                                        <p:tgtEl>
                                          <p:spTgt spid="104"/>
                                        </p:tgtEl>
                                        <p:attrNameLst>
                                          <p:attrName>style.visibility</p:attrName>
                                        </p:attrNameLst>
                                      </p:cBhvr>
                                      <p:to>
                                        <p:strVal val="hidden"/>
                                      </p:to>
                                    </p:set>
                                  </p:childTnLst>
                                </p:cTn>
                              </p:par>
                            </p:childTnLst>
                          </p:cTn>
                        </p:par>
                        <p:par>
                          <p:cTn id="72" fill="hold" nodeType="afterGroup">
                            <p:stCondLst>
                              <p:cond delay="1000"/>
                            </p:stCondLst>
                            <p:childTnLst>
                              <p:par>
                                <p:cTn id="73" presetID="21" presetClass="entr" presetSubtype="4" fill="hold" grpId="0" nodeType="afterEffect">
                                  <p:stCondLst>
                                    <p:cond delay="0"/>
                                  </p:stCondLst>
                                  <p:childTnLst>
                                    <p:set>
                                      <p:cBhvr>
                                        <p:cTn id="74" dur="1" fill="hold">
                                          <p:stCondLst>
                                            <p:cond delay="0"/>
                                          </p:stCondLst>
                                        </p:cTn>
                                        <p:tgtEl>
                                          <p:spTgt spid="106"/>
                                        </p:tgtEl>
                                        <p:attrNameLst>
                                          <p:attrName>style.visibility</p:attrName>
                                        </p:attrNameLst>
                                      </p:cBhvr>
                                      <p:to>
                                        <p:strVal val="visible"/>
                                      </p:to>
                                    </p:set>
                                    <p:animEffect transition="in" filter="wheel(4)">
                                      <p:cBhvr>
                                        <p:cTn id="75" dur="500"/>
                                        <p:tgtEl>
                                          <p:spTgt spid="106"/>
                                        </p:tgtEl>
                                      </p:cBhvr>
                                    </p:animEffect>
                                  </p:childTnLst>
                                </p:cTn>
                              </p:par>
                            </p:childTnLst>
                          </p:cTn>
                        </p:par>
                        <p:par>
                          <p:cTn id="76" fill="hold" nodeType="afterGroup">
                            <p:stCondLst>
                              <p:cond delay="1500"/>
                            </p:stCondLst>
                            <p:childTnLst>
                              <p:par>
                                <p:cTn id="77" presetID="22" presetClass="entr" presetSubtype="4" fill="hold" nodeType="afterEffect">
                                  <p:stCondLst>
                                    <p:cond delay="0"/>
                                  </p:stCondLst>
                                  <p:childTnLst>
                                    <p:set>
                                      <p:cBhvr>
                                        <p:cTn id="78" dur="1" fill="hold">
                                          <p:stCondLst>
                                            <p:cond delay="0"/>
                                          </p:stCondLst>
                                        </p:cTn>
                                        <p:tgtEl>
                                          <p:spTgt spid="107"/>
                                        </p:tgtEl>
                                        <p:attrNameLst>
                                          <p:attrName>style.visibility</p:attrName>
                                        </p:attrNameLst>
                                      </p:cBhvr>
                                      <p:to>
                                        <p:strVal val="visible"/>
                                      </p:to>
                                    </p:set>
                                    <p:animEffect transition="in" filter="wipe(down)">
                                      <p:cBhvr>
                                        <p:cTn id="79" dur="1000"/>
                                        <p:tgtEl>
                                          <p:spTgt spid="107"/>
                                        </p:tgtEl>
                                      </p:cBhvr>
                                    </p:animEffect>
                                  </p:childTnLst>
                                </p:cTn>
                              </p:par>
                            </p:childTnLst>
                          </p:cTn>
                        </p:par>
                        <p:par>
                          <p:cTn id="80" fill="hold" nodeType="afterGroup">
                            <p:stCondLst>
                              <p:cond delay="2500"/>
                            </p:stCondLst>
                            <p:childTnLst>
                              <p:par>
                                <p:cTn id="81" presetID="22" presetClass="entr" presetSubtype="8" fill="hold" grpId="0" nodeType="afterEffect">
                                  <p:stCondLst>
                                    <p:cond delay="0"/>
                                  </p:stCondLst>
                                  <p:childTnLst>
                                    <p:set>
                                      <p:cBhvr>
                                        <p:cTn id="82" dur="1" fill="hold">
                                          <p:stCondLst>
                                            <p:cond delay="0"/>
                                          </p:stCondLst>
                                        </p:cTn>
                                        <p:tgtEl>
                                          <p:spTgt spid="108"/>
                                        </p:tgtEl>
                                        <p:attrNameLst>
                                          <p:attrName>style.visibility</p:attrName>
                                        </p:attrNameLst>
                                      </p:cBhvr>
                                      <p:to>
                                        <p:strVal val="visible"/>
                                      </p:to>
                                    </p:set>
                                    <p:animEffect transition="in" filter="wipe(left)">
                                      <p:cBhvr>
                                        <p:cTn id="83" dur="500"/>
                                        <p:tgtEl>
                                          <p:spTgt spid="108"/>
                                        </p:tgtEl>
                                      </p:cBhvr>
                                    </p:animEffect>
                                  </p:childTnLst>
                                </p:cTn>
                              </p:par>
                            </p:childTnLst>
                          </p:cTn>
                        </p:par>
                        <p:par>
                          <p:cTn id="84" fill="hold" nodeType="afterGroup">
                            <p:stCondLst>
                              <p:cond delay="3000"/>
                            </p:stCondLst>
                            <p:childTnLst>
                              <p:par>
                                <p:cTn id="85" presetID="22" presetClass="exit" presetSubtype="4" fill="hold" grpId="1" nodeType="afterEffect">
                                  <p:stCondLst>
                                    <p:cond delay="0"/>
                                  </p:stCondLst>
                                  <p:childTnLst>
                                    <p:animEffect transition="out" filter="wipe(down)">
                                      <p:cBhvr>
                                        <p:cTn id="86" dur="500"/>
                                        <p:tgtEl>
                                          <p:spTgt spid="106"/>
                                        </p:tgtEl>
                                      </p:cBhvr>
                                    </p:animEffect>
                                    <p:set>
                                      <p:cBhvr>
                                        <p:cTn id="87" dur="1" fill="hold">
                                          <p:stCondLst>
                                            <p:cond delay="499"/>
                                          </p:stCondLst>
                                        </p:cTn>
                                        <p:tgtEl>
                                          <p:spTgt spid="106"/>
                                        </p:tgtEl>
                                        <p:attrNameLst>
                                          <p:attrName>style.visibility</p:attrName>
                                        </p:attrNameLst>
                                      </p:cBhvr>
                                      <p:to>
                                        <p:strVal val="hidden"/>
                                      </p:to>
                                    </p:set>
                                  </p:childTnLst>
                                </p:cTn>
                              </p:par>
                            </p:childTnLst>
                          </p:cTn>
                        </p:par>
                        <p:par>
                          <p:cTn id="88" fill="hold" nodeType="afterGroup">
                            <p:stCondLst>
                              <p:cond delay="3500"/>
                            </p:stCondLst>
                            <p:childTnLst>
                              <p:par>
                                <p:cTn id="89" presetID="22" presetClass="exit" presetSubtype="4" fill="hold" nodeType="afterEffect">
                                  <p:stCondLst>
                                    <p:cond delay="0"/>
                                  </p:stCondLst>
                                  <p:childTnLst>
                                    <p:animEffect transition="out" filter="wipe(down)">
                                      <p:cBhvr>
                                        <p:cTn id="90" dur="500"/>
                                        <p:tgtEl>
                                          <p:spTgt spid="107"/>
                                        </p:tgtEl>
                                      </p:cBhvr>
                                    </p:animEffect>
                                    <p:set>
                                      <p:cBhvr>
                                        <p:cTn id="91" dur="1" fill="hold">
                                          <p:stCondLst>
                                            <p:cond delay="499"/>
                                          </p:stCondLst>
                                        </p:cTn>
                                        <p:tgtEl>
                                          <p:spTgt spid="1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7" grpId="1" animBg="1"/>
      <p:bldP spid="100" grpId="0" animBg="1"/>
      <p:bldP spid="100" grpId="1" animBg="1"/>
      <p:bldP spid="102" grpId="0"/>
      <p:bldP spid="103" grpId="0" animBg="1"/>
      <p:bldP spid="103" grpId="1" animBg="1"/>
      <p:bldP spid="105" grpId="0"/>
      <p:bldP spid="106" grpId="0" animBg="1"/>
      <p:bldP spid="106" grpId="1" animBg="1"/>
      <p:bldP spid="10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096963" y="1149531"/>
            <a:ext cx="10359163" cy="1136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2" name="Title 1"/>
          <p:cNvSpPr>
            <a:spLocks noGrp="1"/>
          </p:cNvSpPr>
          <p:nvPr>
            <p:ph type="title"/>
          </p:nvPr>
        </p:nvSpPr>
        <p:spPr>
          <a:xfrm>
            <a:off x="1600200" y="0"/>
            <a:ext cx="8229600" cy="762000"/>
          </a:xfrm>
        </p:spPr>
        <p:txBody>
          <a:bodyPr/>
          <a:lstStyle/>
          <a:p>
            <a:pPr algn="l"/>
            <a:r>
              <a:rPr lang="en-US" altLang="en-US" sz="2600">
                <a:solidFill>
                  <a:srgbClr val="FF0000"/>
                </a:solidFill>
              </a:rPr>
              <a:t>Given two strings A=lion and B=line. Find LCS.</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5F657D6-3940-4EC9-926A-680A2F0D98DA}" type="slidenum">
              <a:rPr lang="en-US" altLang="en-US">
                <a:solidFill>
                  <a:srgbClr val="898989"/>
                </a:solidFill>
                <a:latin typeface="Calibri" panose="020F0502020204030204" pitchFamily="34" charset="0"/>
              </a:rPr>
              <a:pPr eaLnBrk="1" hangingPunct="1"/>
              <a:t>21</a:t>
            </a:fld>
            <a:endParaRPr lang="en-US" altLang="en-US">
              <a:solidFill>
                <a:srgbClr val="898989"/>
              </a:solidFill>
              <a:latin typeface="Calibri" panose="020F0502020204030204" pitchFamily="34" charset="0"/>
            </a:endParaRPr>
          </a:p>
        </p:txBody>
      </p:sp>
      <p:graphicFrame>
        <p:nvGraphicFramePr>
          <p:cNvPr id="95" name="Table 94"/>
          <p:cNvGraphicFramePr>
            <a:graphicFrameLocks noGrp="1"/>
          </p:cNvGraphicFramePr>
          <p:nvPr/>
        </p:nvGraphicFramePr>
        <p:xfrm>
          <a:off x="2895600" y="1371600"/>
          <a:ext cx="6096000" cy="2225676"/>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946">
                <a:tc>
                  <a:txBody>
                    <a:bodyPr/>
                    <a:lstStyle/>
                    <a:p>
                      <a:endParaRPr lang="en-US" sz="1800" dirty="0"/>
                    </a:p>
                  </a:txBody>
                  <a:tcPr marT="45733" marB="45733"/>
                </a:tc>
                <a:tc>
                  <a:txBody>
                    <a:bodyPr/>
                    <a:lstStyle/>
                    <a:p>
                      <a:pPr algn="ctr"/>
                      <a:r>
                        <a:rPr lang="en-US" sz="1800" b="1" dirty="0" smtClean="0"/>
                        <a:t>ɛ</a:t>
                      </a:r>
                      <a:endParaRPr lang="en-US" sz="1800" b="1" dirty="0"/>
                    </a:p>
                  </a:txBody>
                  <a:tcPr marT="45733" marB="45733"/>
                </a:tc>
                <a:tc>
                  <a:txBody>
                    <a:bodyPr/>
                    <a:lstStyle/>
                    <a:p>
                      <a:pPr algn="ctr"/>
                      <a:r>
                        <a:rPr lang="en-US" sz="1800" b="1" dirty="0" smtClean="0"/>
                        <a:t>l</a:t>
                      </a:r>
                      <a:endParaRPr lang="en-US" sz="1800" b="1" dirty="0"/>
                    </a:p>
                  </a:txBody>
                  <a:tcPr marT="45733" marB="45733"/>
                </a:tc>
                <a:tc>
                  <a:txBody>
                    <a:bodyPr/>
                    <a:lstStyle/>
                    <a:p>
                      <a:pPr algn="ctr"/>
                      <a:r>
                        <a:rPr lang="en-US" sz="1800" b="1" dirty="0" err="1" smtClean="0"/>
                        <a:t>i</a:t>
                      </a:r>
                      <a:endParaRPr lang="en-US" sz="1800" b="1" dirty="0"/>
                    </a:p>
                  </a:txBody>
                  <a:tcPr marT="45733" marB="45733"/>
                </a:tc>
                <a:tc>
                  <a:txBody>
                    <a:bodyPr/>
                    <a:lstStyle/>
                    <a:p>
                      <a:pPr algn="ctr"/>
                      <a:r>
                        <a:rPr lang="en-US" sz="1800" b="1" dirty="0" smtClean="0"/>
                        <a:t>n</a:t>
                      </a:r>
                      <a:endParaRPr lang="en-US" sz="1800" b="1" dirty="0"/>
                    </a:p>
                  </a:txBody>
                  <a:tcPr marT="45733" marB="45733"/>
                </a:tc>
                <a:tc>
                  <a:txBody>
                    <a:bodyPr/>
                    <a:lstStyle/>
                    <a:p>
                      <a:pPr algn="ctr"/>
                      <a:r>
                        <a:rPr lang="en-US" sz="1800" b="1" dirty="0" smtClean="0"/>
                        <a:t>e</a:t>
                      </a:r>
                      <a:endParaRPr lang="en-US" sz="1800" b="1" dirty="0"/>
                    </a:p>
                  </a:txBody>
                  <a:tcPr marT="45733" marB="45733"/>
                </a:tc>
                <a:extLst>
                  <a:ext uri="{0D108BD9-81ED-4DB2-BD59-A6C34878D82A}">
                    <a16:rowId xmlns:a16="http://schemas.microsoft.com/office/drawing/2014/main" val="10000"/>
                  </a:ext>
                </a:extLst>
              </a:tr>
              <a:tr h="370946">
                <a:tc>
                  <a:txBody>
                    <a:bodyPr/>
                    <a:lstStyle/>
                    <a:p>
                      <a:pPr algn="ctr"/>
                      <a:r>
                        <a:rPr lang="en-US" sz="1800" b="1" dirty="0" smtClean="0"/>
                        <a:t>ɛ</a:t>
                      </a:r>
                      <a:endParaRPr lang="en-US" sz="1800" b="1" dirty="0"/>
                    </a:p>
                  </a:txBody>
                  <a:tcPr marT="45733" marB="45733"/>
                </a:tc>
                <a:tc>
                  <a:txBody>
                    <a:bodyPr/>
                    <a:lstStyle/>
                    <a:p>
                      <a:pPr algn="ctr"/>
                      <a:r>
                        <a:rPr lang="en-US" sz="1800" dirty="0" smtClean="0"/>
                        <a:t>0</a:t>
                      </a:r>
                      <a:endParaRPr lang="en-US" sz="1800" dirty="0"/>
                    </a:p>
                  </a:txBody>
                  <a:tcPr marT="45733" marB="45733"/>
                </a:tc>
                <a:tc>
                  <a:txBody>
                    <a:bodyPr/>
                    <a:lstStyle/>
                    <a:p>
                      <a:pPr algn="ctr"/>
                      <a:r>
                        <a:rPr lang="en-US" sz="1800" dirty="0" smtClean="0"/>
                        <a:t>0</a:t>
                      </a:r>
                      <a:endParaRPr lang="en-US" sz="1800" dirty="0"/>
                    </a:p>
                  </a:txBody>
                  <a:tcPr marT="45733" marB="45733"/>
                </a:tc>
                <a:tc>
                  <a:txBody>
                    <a:bodyPr/>
                    <a:lstStyle/>
                    <a:p>
                      <a:pPr algn="ctr"/>
                      <a:r>
                        <a:rPr lang="en-US" sz="1800" dirty="0" smtClean="0"/>
                        <a:t>0</a:t>
                      </a:r>
                      <a:endParaRPr lang="en-US" sz="1800" dirty="0"/>
                    </a:p>
                  </a:txBody>
                  <a:tcPr marT="45733" marB="45733"/>
                </a:tc>
                <a:tc>
                  <a:txBody>
                    <a:bodyPr/>
                    <a:lstStyle/>
                    <a:p>
                      <a:pPr algn="ctr"/>
                      <a:r>
                        <a:rPr lang="en-US" sz="1800" dirty="0" smtClean="0"/>
                        <a:t>0</a:t>
                      </a:r>
                      <a:endParaRPr lang="en-US" sz="1800" dirty="0"/>
                    </a:p>
                  </a:txBody>
                  <a:tcPr marT="45733" marB="45733"/>
                </a:tc>
                <a:tc>
                  <a:txBody>
                    <a:bodyPr/>
                    <a:lstStyle/>
                    <a:p>
                      <a:pPr algn="ctr"/>
                      <a:r>
                        <a:rPr lang="en-US" sz="1800" dirty="0" smtClean="0"/>
                        <a:t>0</a:t>
                      </a:r>
                      <a:endParaRPr lang="en-US" sz="1800" dirty="0"/>
                    </a:p>
                  </a:txBody>
                  <a:tcPr marT="45733" marB="45733"/>
                </a:tc>
                <a:extLst>
                  <a:ext uri="{0D108BD9-81ED-4DB2-BD59-A6C34878D82A}">
                    <a16:rowId xmlns:a16="http://schemas.microsoft.com/office/drawing/2014/main" val="10001"/>
                  </a:ext>
                </a:extLst>
              </a:tr>
              <a:tr h="370946">
                <a:tc>
                  <a:txBody>
                    <a:bodyPr/>
                    <a:lstStyle/>
                    <a:p>
                      <a:pPr algn="ctr"/>
                      <a:r>
                        <a:rPr lang="en-US" sz="1800" b="1" dirty="0" smtClean="0"/>
                        <a:t>l</a:t>
                      </a:r>
                      <a:endParaRPr lang="en-US" sz="1800" b="1" dirty="0"/>
                    </a:p>
                  </a:txBody>
                  <a:tcPr marT="45733" marB="45733"/>
                </a:tc>
                <a:tc>
                  <a:txBody>
                    <a:bodyPr/>
                    <a:lstStyle/>
                    <a:p>
                      <a:pPr algn="ctr"/>
                      <a:r>
                        <a:rPr lang="en-US" sz="1800" dirty="0" smtClean="0"/>
                        <a:t>0</a:t>
                      </a:r>
                      <a:endParaRPr lang="en-US" sz="1800" dirty="0"/>
                    </a:p>
                  </a:txBody>
                  <a:tcPr marT="45733" marB="45733"/>
                </a:tc>
                <a:tc>
                  <a:txBody>
                    <a:bodyPr/>
                    <a:lstStyle/>
                    <a:p>
                      <a:pPr algn="ctr"/>
                      <a:r>
                        <a:rPr lang="en-US" sz="1800" dirty="0" smtClean="0"/>
                        <a:t>1</a:t>
                      </a:r>
                      <a:endParaRPr lang="en-US" sz="1800" dirty="0"/>
                    </a:p>
                  </a:txBody>
                  <a:tcPr marT="45733" marB="45733"/>
                </a:tc>
                <a:tc>
                  <a:txBody>
                    <a:bodyPr/>
                    <a:lstStyle/>
                    <a:p>
                      <a:pPr algn="ctr"/>
                      <a:r>
                        <a:rPr lang="en-US" sz="1800" dirty="0" smtClean="0"/>
                        <a:t>1</a:t>
                      </a:r>
                      <a:endParaRPr lang="en-US" sz="1800" dirty="0"/>
                    </a:p>
                  </a:txBody>
                  <a:tcPr marT="45733" marB="45733"/>
                </a:tc>
                <a:tc>
                  <a:txBody>
                    <a:bodyPr/>
                    <a:lstStyle/>
                    <a:p>
                      <a:pPr algn="ctr"/>
                      <a:r>
                        <a:rPr lang="en-US" sz="1800" dirty="0" smtClean="0"/>
                        <a:t>1</a:t>
                      </a:r>
                      <a:endParaRPr lang="en-US" sz="1800" dirty="0"/>
                    </a:p>
                  </a:txBody>
                  <a:tcPr marT="45733" marB="45733"/>
                </a:tc>
                <a:tc>
                  <a:txBody>
                    <a:bodyPr/>
                    <a:lstStyle/>
                    <a:p>
                      <a:pPr algn="ctr"/>
                      <a:r>
                        <a:rPr lang="en-US" sz="1800" dirty="0" smtClean="0"/>
                        <a:t>1</a:t>
                      </a:r>
                      <a:endParaRPr lang="en-US" sz="1800" dirty="0"/>
                    </a:p>
                  </a:txBody>
                  <a:tcPr marT="45733" marB="45733"/>
                </a:tc>
                <a:extLst>
                  <a:ext uri="{0D108BD9-81ED-4DB2-BD59-A6C34878D82A}">
                    <a16:rowId xmlns:a16="http://schemas.microsoft.com/office/drawing/2014/main" val="10002"/>
                  </a:ext>
                </a:extLst>
              </a:tr>
              <a:tr h="370946">
                <a:tc>
                  <a:txBody>
                    <a:bodyPr/>
                    <a:lstStyle/>
                    <a:p>
                      <a:pPr algn="ctr"/>
                      <a:r>
                        <a:rPr lang="en-US" sz="1800" b="1" dirty="0" err="1" smtClean="0"/>
                        <a:t>i</a:t>
                      </a:r>
                      <a:endParaRPr lang="en-US" sz="1800" b="1" dirty="0"/>
                    </a:p>
                  </a:txBody>
                  <a:tcPr marT="45733" marB="45733"/>
                </a:tc>
                <a:tc>
                  <a:txBody>
                    <a:bodyPr/>
                    <a:lstStyle/>
                    <a:p>
                      <a:pPr algn="ctr"/>
                      <a:r>
                        <a:rPr lang="en-US" sz="1800" dirty="0" smtClean="0"/>
                        <a:t>0</a:t>
                      </a:r>
                      <a:endParaRPr lang="en-US" sz="1800" dirty="0"/>
                    </a:p>
                  </a:txBody>
                  <a:tcPr marT="45733" marB="45733"/>
                </a:tc>
                <a:tc>
                  <a:txBody>
                    <a:bodyPr/>
                    <a:lstStyle/>
                    <a:p>
                      <a:pPr algn="ctr"/>
                      <a:r>
                        <a:rPr lang="en-US" sz="1800" dirty="0" smtClean="0"/>
                        <a:t>1</a:t>
                      </a:r>
                      <a:endParaRPr lang="en-US" sz="1800" dirty="0"/>
                    </a:p>
                  </a:txBody>
                  <a:tcPr marT="45733" marB="45733"/>
                </a:tc>
                <a:tc>
                  <a:txBody>
                    <a:bodyPr/>
                    <a:lstStyle/>
                    <a:p>
                      <a:pPr algn="ctr"/>
                      <a:r>
                        <a:rPr lang="en-US" sz="1800" dirty="0" smtClean="0"/>
                        <a:t>2</a:t>
                      </a:r>
                      <a:endParaRPr lang="en-US" sz="1800" dirty="0"/>
                    </a:p>
                  </a:txBody>
                  <a:tcPr marT="45733" marB="45733"/>
                </a:tc>
                <a:tc>
                  <a:txBody>
                    <a:bodyPr/>
                    <a:lstStyle/>
                    <a:p>
                      <a:pPr algn="ctr"/>
                      <a:r>
                        <a:rPr lang="en-US" sz="1800" dirty="0" smtClean="0"/>
                        <a:t>2</a:t>
                      </a:r>
                      <a:endParaRPr lang="en-US" sz="1800" dirty="0"/>
                    </a:p>
                  </a:txBody>
                  <a:tcPr marT="45733" marB="45733"/>
                </a:tc>
                <a:tc>
                  <a:txBody>
                    <a:bodyPr/>
                    <a:lstStyle/>
                    <a:p>
                      <a:pPr algn="ctr"/>
                      <a:r>
                        <a:rPr lang="en-US" sz="1800" dirty="0" smtClean="0"/>
                        <a:t>2</a:t>
                      </a:r>
                      <a:endParaRPr lang="en-US" sz="1800" dirty="0"/>
                    </a:p>
                  </a:txBody>
                  <a:tcPr marT="45733" marB="45733"/>
                </a:tc>
                <a:extLst>
                  <a:ext uri="{0D108BD9-81ED-4DB2-BD59-A6C34878D82A}">
                    <a16:rowId xmlns:a16="http://schemas.microsoft.com/office/drawing/2014/main" val="10003"/>
                  </a:ext>
                </a:extLst>
              </a:tr>
              <a:tr h="370946">
                <a:tc>
                  <a:txBody>
                    <a:bodyPr/>
                    <a:lstStyle/>
                    <a:p>
                      <a:pPr algn="ctr"/>
                      <a:r>
                        <a:rPr lang="en-US" sz="1800" b="1" dirty="0" smtClean="0"/>
                        <a:t>o</a:t>
                      </a:r>
                      <a:endParaRPr lang="en-US" sz="1800" b="1" dirty="0"/>
                    </a:p>
                  </a:txBody>
                  <a:tcPr marT="45733" marB="45733"/>
                </a:tc>
                <a:tc>
                  <a:txBody>
                    <a:bodyPr/>
                    <a:lstStyle/>
                    <a:p>
                      <a:pPr algn="ctr"/>
                      <a:r>
                        <a:rPr lang="en-US" sz="1800" dirty="0" smtClean="0"/>
                        <a:t>0</a:t>
                      </a:r>
                      <a:endParaRPr lang="en-US" sz="1800" dirty="0"/>
                    </a:p>
                  </a:txBody>
                  <a:tcPr marT="45733" marB="45733"/>
                </a:tc>
                <a:tc>
                  <a:txBody>
                    <a:bodyPr/>
                    <a:lstStyle/>
                    <a:p>
                      <a:pPr algn="ctr"/>
                      <a:r>
                        <a:rPr lang="en-US" sz="1800" dirty="0" smtClean="0"/>
                        <a:t>1</a:t>
                      </a:r>
                      <a:endParaRPr lang="en-US" sz="1800" dirty="0"/>
                    </a:p>
                  </a:txBody>
                  <a:tcPr marT="45733" marB="45733"/>
                </a:tc>
                <a:tc>
                  <a:txBody>
                    <a:bodyPr/>
                    <a:lstStyle/>
                    <a:p>
                      <a:pPr algn="ctr"/>
                      <a:r>
                        <a:rPr lang="en-US" sz="1800" dirty="0" smtClean="0"/>
                        <a:t>2</a:t>
                      </a:r>
                      <a:endParaRPr lang="en-US" sz="1800" dirty="0"/>
                    </a:p>
                  </a:txBody>
                  <a:tcPr marT="45733" marB="45733"/>
                </a:tc>
                <a:tc>
                  <a:txBody>
                    <a:bodyPr/>
                    <a:lstStyle/>
                    <a:p>
                      <a:pPr algn="ctr"/>
                      <a:r>
                        <a:rPr lang="en-US" sz="1800" dirty="0" smtClean="0"/>
                        <a:t>2</a:t>
                      </a:r>
                      <a:endParaRPr lang="en-US" sz="1800" dirty="0"/>
                    </a:p>
                  </a:txBody>
                  <a:tcPr marT="45733" marB="45733"/>
                </a:tc>
                <a:tc>
                  <a:txBody>
                    <a:bodyPr/>
                    <a:lstStyle/>
                    <a:p>
                      <a:pPr algn="ctr"/>
                      <a:r>
                        <a:rPr lang="en-US" sz="1800" dirty="0" smtClean="0"/>
                        <a:t>2</a:t>
                      </a:r>
                      <a:endParaRPr lang="en-US" sz="1800" dirty="0"/>
                    </a:p>
                  </a:txBody>
                  <a:tcPr marT="45733" marB="45733"/>
                </a:tc>
                <a:extLst>
                  <a:ext uri="{0D108BD9-81ED-4DB2-BD59-A6C34878D82A}">
                    <a16:rowId xmlns:a16="http://schemas.microsoft.com/office/drawing/2014/main" val="10004"/>
                  </a:ext>
                </a:extLst>
              </a:tr>
              <a:tr h="370946">
                <a:tc>
                  <a:txBody>
                    <a:bodyPr/>
                    <a:lstStyle/>
                    <a:p>
                      <a:pPr algn="ctr"/>
                      <a:r>
                        <a:rPr lang="en-US" sz="1800" b="1" dirty="0" smtClean="0"/>
                        <a:t>n</a:t>
                      </a:r>
                      <a:endParaRPr lang="en-US" sz="1800" b="1" dirty="0"/>
                    </a:p>
                  </a:txBody>
                  <a:tcPr marT="45733" marB="45733"/>
                </a:tc>
                <a:tc>
                  <a:txBody>
                    <a:bodyPr/>
                    <a:lstStyle/>
                    <a:p>
                      <a:pPr algn="ctr"/>
                      <a:r>
                        <a:rPr lang="en-US" sz="1800" dirty="0" smtClean="0"/>
                        <a:t>0</a:t>
                      </a:r>
                      <a:endParaRPr lang="en-US" sz="1800" dirty="0"/>
                    </a:p>
                  </a:txBody>
                  <a:tcPr marT="45733" marB="45733"/>
                </a:tc>
                <a:tc>
                  <a:txBody>
                    <a:bodyPr/>
                    <a:lstStyle/>
                    <a:p>
                      <a:pPr algn="ctr"/>
                      <a:endParaRPr lang="en-US" sz="1800" dirty="0"/>
                    </a:p>
                  </a:txBody>
                  <a:tcPr marT="45733" marB="45733"/>
                </a:tc>
                <a:tc>
                  <a:txBody>
                    <a:bodyPr/>
                    <a:lstStyle/>
                    <a:p>
                      <a:pPr algn="ctr"/>
                      <a:endParaRPr lang="en-US" sz="1800" dirty="0"/>
                    </a:p>
                  </a:txBody>
                  <a:tcPr marT="45733" marB="45733"/>
                </a:tc>
                <a:tc>
                  <a:txBody>
                    <a:bodyPr/>
                    <a:lstStyle/>
                    <a:p>
                      <a:pPr algn="ctr"/>
                      <a:endParaRPr lang="en-US" sz="1800" dirty="0"/>
                    </a:p>
                  </a:txBody>
                  <a:tcPr marT="45733" marB="45733"/>
                </a:tc>
                <a:tc>
                  <a:txBody>
                    <a:bodyPr/>
                    <a:lstStyle/>
                    <a:p>
                      <a:pPr algn="ctr"/>
                      <a:endParaRPr lang="en-US" sz="1800" dirty="0"/>
                    </a:p>
                  </a:txBody>
                  <a:tcPr marT="45733" marB="45733"/>
                </a:tc>
                <a:extLst>
                  <a:ext uri="{0D108BD9-81ED-4DB2-BD59-A6C34878D82A}">
                    <a16:rowId xmlns:a16="http://schemas.microsoft.com/office/drawing/2014/main" val="10005"/>
                  </a:ext>
                </a:extLst>
              </a:tr>
            </a:tbl>
          </a:graphicData>
        </a:graphic>
      </p:graphicFrame>
      <p:sp>
        <p:nvSpPr>
          <p:cNvPr id="96" name="Oval 95"/>
          <p:cNvSpPr/>
          <p:nvPr/>
        </p:nvSpPr>
        <p:spPr>
          <a:xfrm>
            <a:off x="3276600" y="3200400"/>
            <a:ext cx="228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7" name="Oval 96"/>
          <p:cNvSpPr/>
          <p:nvPr/>
        </p:nvSpPr>
        <p:spPr>
          <a:xfrm>
            <a:off x="5334000" y="1371600"/>
            <a:ext cx="228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8" name="TextBox 97"/>
          <p:cNvSpPr txBox="1">
            <a:spLocks noChangeArrowheads="1"/>
          </p:cNvSpPr>
          <p:nvPr/>
        </p:nvSpPr>
        <p:spPr bwMode="auto">
          <a:xfrm>
            <a:off x="5257800" y="3287714"/>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1</a:t>
            </a:r>
          </a:p>
        </p:txBody>
      </p:sp>
      <p:sp>
        <p:nvSpPr>
          <p:cNvPr id="100" name="Oval 99"/>
          <p:cNvSpPr/>
          <p:nvPr/>
        </p:nvSpPr>
        <p:spPr>
          <a:xfrm>
            <a:off x="6324600" y="1371600"/>
            <a:ext cx="228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1" name="Straight Arrow Connector 100"/>
          <p:cNvCxnSpPr/>
          <p:nvPr/>
        </p:nvCxnSpPr>
        <p:spPr>
          <a:xfrm flipV="1">
            <a:off x="4495800" y="3048000"/>
            <a:ext cx="685800" cy="381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02" name="TextBox 101"/>
          <p:cNvSpPr txBox="1">
            <a:spLocks noChangeArrowheads="1"/>
          </p:cNvSpPr>
          <p:nvPr/>
        </p:nvSpPr>
        <p:spPr bwMode="auto">
          <a:xfrm>
            <a:off x="6248400" y="3287714"/>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2</a:t>
            </a:r>
          </a:p>
        </p:txBody>
      </p:sp>
      <p:sp>
        <p:nvSpPr>
          <p:cNvPr id="103" name="Oval 102"/>
          <p:cNvSpPr/>
          <p:nvPr/>
        </p:nvSpPr>
        <p:spPr>
          <a:xfrm>
            <a:off x="7315200" y="1371600"/>
            <a:ext cx="228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4" name="Straight Arrow Connector 103"/>
          <p:cNvCxnSpPr/>
          <p:nvPr/>
        </p:nvCxnSpPr>
        <p:spPr>
          <a:xfrm flipV="1">
            <a:off x="6629400" y="3048000"/>
            <a:ext cx="685800" cy="381000"/>
          </a:xfrm>
          <a:prstGeom prst="straightConnector1">
            <a:avLst/>
          </a:prstGeom>
          <a:ln>
            <a:headEnd type="arrow"/>
            <a:tailEnd type="arrow"/>
          </a:ln>
          <a:scene3d>
            <a:camera prst="orthographicFront">
              <a:rot lat="1800000" lon="0" rev="18300000"/>
            </a:camera>
            <a:lightRig rig="threePt" dir="t"/>
          </a:scene3d>
        </p:spPr>
        <p:style>
          <a:lnRef idx="1">
            <a:schemeClr val="accent1"/>
          </a:lnRef>
          <a:fillRef idx="0">
            <a:schemeClr val="accent1"/>
          </a:fillRef>
          <a:effectRef idx="0">
            <a:schemeClr val="accent1"/>
          </a:effectRef>
          <a:fontRef idx="minor">
            <a:schemeClr val="tx1"/>
          </a:fontRef>
        </p:style>
      </p:cxnSp>
      <p:sp>
        <p:nvSpPr>
          <p:cNvPr id="105" name="TextBox 104"/>
          <p:cNvSpPr txBox="1">
            <a:spLocks noChangeArrowheads="1"/>
          </p:cNvSpPr>
          <p:nvPr/>
        </p:nvSpPr>
        <p:spPr bwMode="auto">
          <a:xfrm>
            <a:off x="7315200" y="3287714"/>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3</a:t>
            </a:r>
          </a:p>
        </p:txBody>
      </p:sp>
      <p:sp>
        <p:nvSpPr>
          <p:cNvPr id="106" name="Oval 105"/>
          <p:cNvSpPr/>
          <p:nvPr/>
        </p:nvSpPr>
        <p:spPr>
          <a:xfrm>
            <a:off x="8382000" y="1371600"/>
            <a:ext cx="228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7" name="Straight Arrow Connector 106"/>
          <p:cNvCxnSpPr/>
          <p:nvPr/>
        </p:nvCxnSpPr>
        <p:spPr>
          <a:xfrm flipV="1">
            <a:off x="7620000" y="3124200"/>
            <a:ext cx="685800" cy="381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a:spLocks noChangeArrowheads="1"/>
          </p:cNvSpPr>
          <p:nvPr/>
        </p:nvSpPr>
        <p:spPr bwMode="auto">
          <a:xfrm>
            <a:off x="8305800" y="3287714"/>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3</a:t>
            </a:r>
          </a:p>
        </p:txBody>
      </p:sp>
      <p:cxnSp>
        <p:nvCxnSpPr>
          <p:cNvPr id="22" name="Straight Arrow Connector 21"/>
          <p:cNvCxnSpPr/>
          <p:nvPr/>
        </p:nvCxnSpPr>
        <p:spPr>
          <a:xfrm flipV="1">
            <a:off x="5562600" y="3048000"/>
            <a:ext cx="685800" cy="381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1"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sp>
        <p:nvSpPr>
          <p:cNvPr id="23" name="Rectangle 22"/>
          <p:cNvSpPr/>
          <p:nvPr/>
        </p:nvSpPr>
        <p:spPr>
          <a:xfrm>
            <a:off x="3603677" y="4158734"/>
            <a:ext cx="5307863" cy="369332"/>
          </a:xfrm>
          <a:prstGeom prst="rect">
            <a:avLst/>
          </a:prstGeom>
        </p:spPr>
        <p:txBody>
          <a:bodyPr wrap="none">
            <a:spAutoFit/>
          </a:bodyPr>
          <a:lstStyle/>
          <a:p>
            <a:r>
              <a:rPr lang="en-US" dirty="0">
                <a:latin typeface="euclid_circular_a"/>
              </a:rPr>
              <a:t>The bottom right corner is the length of the </a:t>
            </a:r>
            <a:r>
              <a:rPr lang="en-US" dirty="0" smtClean="0">
                <a:latin typeface="euclid_circular_a"/>
              </a:rPr>
              <a:t>LCS=3</a:t>
            </a:r>
            <a:endParaRPr lang="en-US" dirty="0"/>
          </a:p>
        </p:txBody>
      </p:sp>
      <p:sp>
        <p:nvSpPr>
          <p:cNvPr id="2" name="Rectangle 1"/>
          <p:cNvSpPr/>
          <p:nvPr/>
        </p:nvSpPr>
        <p:spPr>
          <a:xfrm>
            <a:off x="8001000" y="3200400"/>
            <a:ext cx="990600" cy="396876"/>
          </a:xfrm>
          <a:prstGeom prst="rect">
            <a:avLst/>
          </a:prstGeom>
          <a:solidFill>
            <a:srgbClr val="E48312">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57120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wheel(4)">
                                      <p:cBhvr>
                                        <p:cTn id="7" dur="500"/>
                                        <p:tgtEl>
                                          <p:spTgt spid="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wheel(4)">
                                      <p:cBhvr>
                                        <p:cTn id="12" dur="500"/>
                                        <p:tgtEl>
                                          <p:spTgt spid="97"/>
                                        </p:tgtEl>
                                      </p:cBhvr>
                                    </p:animEffect>
                                  </p:childTnLst>
                                </p:cTn>
                              </p:par>
                            </p:childTnLst>
                          </p:cTn>
                        </p:par>
                        <p:par>
                          <p:cTn id="13" fill="hold" nodeType="afterGroup">
                            <p:stCondLst>
                              <p:cond delay="500"/>
                            </p:stCondLst>
                            <p:childTnLst>
                              <p:par>
                                <p:cTn id="14" presetID="22" presetClass="entr" presetSubtype="4" fill="hold" nodeType="afterEffect">
                                  <p:stCondLst>
                                    <p:cond delay="0"/>
                                  </p:stCondLst>
                                  <p:childTnLst>
                                    <p:set>
                                      <p:cBhvr>
                                        <p:cTn id="15" dur="1" fill="hold">
                                          <p:stCondLst>
                                            <p:cond delay="0"/>
                                          </p:stCondLst>
                                        </p:cTn>
                                        <p:tgtEl>
                                          <p:spTgt spid="101"/>
                                        </p:tgtEl>
                                        <p:attrNameLst>
                                          <p:attrName>style.visibility</p:attrName>
                                        </p:attrNameLst>
                                      </p:cBhvr>
                                      <p:to>
                                        <p:strVal val="visible"/>
                                      </p:to>
                                    </p:set>
                                    <p:animEffect transition="in" filter="wipe(down)">
                                      <p:cBhvr>
                                        <p:cTn id="16" dur="1000"/>
                                        <p:tgtEl>
                                          <p:spTgt spid="101"/>
                                        </p:tgtEl>
                                      </p:cBhvr>
                                    </p:animEffect>
                                  </p:childTnLst>
                                </p:cTn>
                              </p:par>
                            </p:childTnLst>
                          </p:cTn>
                        </p:par>
                        <p:par>
                          <p:cTn id="17" fill="hold" nodeType="afterGroup">
                            <p:stCondLst>
                              <p:cond delay="1500"/>
                            </p:stCondLst>
                            <p:childTnLst>
                              <p:par>
                                <p:cTn id="18" presetID="22" presetClass="entr" presetSubtype="8" fill="hold" nodeType="afterEffect">
                                  <p:stCondLst>
                                    <p:cond delay="0"/>
                                  </p:stCondLst>
                                  <p:childTnLst>
                                    <p:set>
                                      <p:cBhvr>
                                        <p:cTn id="19" dur="1" fill="hold">
                                          <p:stCondLst>
                                            <p:cond delay="0"/>
                                          </p:stCondLst>
                                        </p:cTn>
                                        <p:tgtEl>
                                          <p:spTgt spid="98"/>
                                        </p:tgtEl>
                                        <p:attrNameLst>
                                          <p:attrName>style.visibility</p:attrName>
                                        </p:attrNameLst>
                                      </p:cBhvr>
                                      <p:to>
                                        <p:strVal val="visible"/>
                                      </p:to>
                                    </p:set>
                                    <p:animEffect transition="in" filter="wipe(left)">
                                      <p:cBhvr>
                                        <p:cTn id="20" dur="500"/>
                                        <p:tgtEl>
                                          <p:spTgt spid="9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xit" presetSubtype="4" fill="hold" grpId="1" nodeType="clickEffect">
                                  <p:stCondLst>
                                    <p:cond delay="0"/>
                                  </p:stCondLst>
                                  <p:childTnLst>
                                    <p:animEffect transition="out" filter="wipe(down)">
                                      <p:cBhvr>
                                        <p:cTn id="24" dur="500"/>
                                        <p:tgtEl>
                                          <p:spTgt spid="97"/>
                                        </p:tgtEl>
                                      </p:cBhvr>
                                    </p:animEffect>
                                    <p:set>
                                      <p:cBhvr>
                                        <p:cTn id="25" dur="1" fill="hold">
                                          <p:stCondLst>
                                            <p:cond delay="499"/>
                                          </p:stCondLst>
                                        </p:cTn>
                                        <p:tgtEl>
                                          <p:spTgt spid="97"/>
                                        </p:tgtEl>
                                        <p:attrNameLst>
                                          <p:attrName>style.visibility</p:attrName>
                                        </p:attrNameLst>
                                      </p:cBhvr>
                                      <p:to>
                                        <p:strVal val="hidden"/>
                                      </p:to>
                                    </p:set>
                                  </p:childTnLst>
                                </p:cTn>
                              </p:par>
                            </p:childTnLst>
                          </p:cTn>
                        </p:par>
                        <p:par>
                          <p:cTn id="26" fill="hold" nodeType="afterGroup">
                            <p:stCondLst>
                              <p:cond delay="500"/>
                            </p:stCondLst>
                            <p:childTnLst>
                              <p:par>
                                <p:cTn id="27" presetID="22" presetClass="exit" presetSubtype="4" fill="hold" nodeType="afterEffect">
                                  <p:stCondLst>
                                    <p:cond delay="0"/>
                                  </p:stCondLst>
                                  <p:childTnLst>
                                    <p:animEffect transition="out" filter="wipe(down)">
                                      <p:cBhvr>
                                        <p:cTn id="28" dur="500"/>
                                        <p:tgtEl>
                                          <p:spTgt spid="101"/>
                                        </p:tgtEl>
                                      </p:cBhvr>
                                    </p:animEffect>
                                    <p:set>
                                      <p:cBhvr>
                                        <p:cTn id="29" dur="1" fill="hold">
                                          <p:stCondLst>
                                            <p:cond delay="499"/>
                                          </p:stCondLst>
                                        </p:cTn>
                                        <p:tgtEl>
                                          <p:spTgt spid="101"/>
                                        </p:tgtEl>
                                        <p:attrNameLst>
                                          <p:attrName>style.visibility</p:attrName>
                                        </p:attrNameLst>
                                      </p:cBhvr>
                                      <p:to>
                                        <p:strVal val="hidden"/>
                                      </p:to>
                                    </p:set>
                                  </p:childTnLst>
                                </p:cTn>
                              </p:par>
                            </p:childTnLst>
                          </p:cTn>
                        </p:par>
                        <p:par>
                          <p:cTn id="30" fill="hold" nodeType="afterGroup">
                            <p:stCondLst>
                              <p:cond delay="1000"/>
                            </p:stCondLst>
                            <p:childTnLst>
                              <p:par>
                                <p:cTn id="31" presetID="21" presetClass="entr" presetSubtype="4" fill="hold" grpId="0" nodeType="afterEffect">
                                  <p:stCondLst>
                                    <p:cond delay="0"/>
                                  </p:stCondLst>
                                  <p:childTnLst>
                                    <p:set>
                                      <p:cBhvr>
                                        <p:cTn id="32" dur="1" fill="hold">
                                          <p:stCondLst>
                                            <p:cond delay="0"/>
                                          </p:stCondLst>
                                        </p:cTn>
                                        <p:tgtEl>
                                          <p:spTgt spid="100"/>
                                        </p:tgtEl>
                                        <p:attrNameLst>
                                          <p:attrName>style.visibility</p:attrName>
                                        </p:attrNameLst>
                                      </p:cBhvr>
                                      <p:to>
                                        <p:strVal val="visible"/>
                                      </p:to>
                                    </p:set>
                                    <p:animEffect transition="in" filter="wheel(4)">
                                      <p:cBhvr>
                                        <p:cTn id="33" dur="500"/>
                                        <p:tgtEl>
                                          <p:spTgt spid="100"/>
                                        </p:tgtEl>
                                      </p:cBhvr>
                                    </p:animEffect>
                                  </p:childTnLst>
                                </p:cTn>
                              </p:par>
                            </p:childTnLst>
                          </p:cTn>
                        </p:par>
                        <p:par>
                          <p:cTn id="34" fill="hold" nodeType="afterGroup">
                            <p:stCondLst>
                              <p:cond delay="1500"/>
                            </p:stCondLst>
                            <p:childTnLst>
                              <p:par>
                                <p:cTn id="35" presetID="22" presetClass="entr" presetSubtype="4"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1000"/>
                                        <p:tgtEl>
                                          <p:spTgt spid="22"/>
                                        </p:tgtEl>
                                      </p:cBhvr>
                                    </p:animEffect>
                                  </p:childTnLst>
                                </p:cTn>
                              </p:par>
                            </p:childTnLst>
                          </p:cTn>
                        </p:par>
                        <p:par>
                          <p:cTn id="38" fill="hold" nodeType="afterGroup">
                            <p:stCondLst>
                              <p:cond delay="2500"/>
                            </p:stCondLst>
                            <p:childTnLst>
                              <p:par>
                                <p:cTn id="39" presetID="22" presetClass="entr" presetSubtype="8" fill="hold" grpId="0" nodeType="afterEffect">
                                  <p:stCondLst>
                                    <p:cond delay="0"/>
                                  </p:stCondLst>
                                  <p:childTnLst>
                                    <p:set>
                                      <p:cBhvr>
                                        <p:cTn id="40" dur="1" fill="hold">
                                          <p:stCondLst>
                                            <p:cond delay="0"/>
                                          </p:stCondLst>
                                        </p:cTn>
                                        <p:tgtEl>
                                          <p:spTgt spid="102"/>
                                        </p:tgtEl>
                                        <p:attrNameLst>
                                          <p:attrName>style.visibility</p:attrName>
                                        </p:attrNameLst>
                                      </p:cBhvr>
                                      <p:to>
                                        <p:strVal val="visible"/>
                                      </p:to>
                                    </p:set>
                                    <p:animEffect transition="in" filter="wipe(left)">
                                      <p:cBhvr>
                                        <p:cTn id="41" dur="500"/>
                                        <p:tgtEl>
                                          <p:spTgt spid="10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xit" presetSubtype="4" fill="hold" grpId="1" nodeType="clickEffect">
                                  <p:stCondLst>
                                    <p:cond delay="0"/>
                                  </p:stCondLst>
                                  <p:childTnLst>
                                    <p:animEffect transition="out" filter="wipe(down)">
                                      <p:cBhvr>
                                        <p:cTn id="45" dur="500"/>
                                        <p:tgtEl>
                                          <p:spTgt spid="100"/>
                                        </p:tgtEl>
                                      </p:cBhvr>
                                    </p:animEffect>
                                    <p:set>
                                      <p:cBhvr>
                                        <p:cTn id="46" dur="1" fill="hold">
                                          <p:stCondLst>
                                            <p:cond delay="499"/>
                                          </p:stCondLst>
                                        </p:cTn>
                                        <p:tgtEl>
                                          <p:spTgt spid="100"/>
                                        </p:tgtEl>
                                        <p:attrNameLst>
                                          <p:attrName>style.visibility</p:attrName>
                                        </p:attrNameLst>
                                      </p:cBhvr>
                                      <p:to>
                                        <p:strVal val="hidden"/>
                                      </p:to>
                                    </p:set>
                                  </p:childTnLst>
                                </p:cTn>
                              </p:par>
                            </p:childTnLst>
                          </p:cTn>
                        </p:par>
                        <p:par>
                          <p:cTn id="47" fill="hold" nodeType="afterGroup">
                            <p:stCondLst>
                              <p:cond delay="500"/>
                            </p:stCondLst>
                            <p:childTnLst>
                              <p:par>
                                <p:cTn id="48" presetID="22" presetClass="exit" presetSubtype="4" fill="hold" nodeType="afterEffect">
                                  <p:stCondLst>
                                    <p:cond delay="0"/>
                                  </p:stCondLst>
                                  <p:childTnLst>
                                    <p:animEffect transition="out" filter="wipe(down)">
                                      <p:cBhvr>
                                        <p:cTn id="49" dur="500"/>
                                        <p:tgtEl>
                                          <p:spTgt spid="22"/>
                                        </p:tgtEl>
                                      </p:cBhvr>
                                    </p:animEffect>
                                    <p:set>
                                      <p:cBhvr>
                                        <p:cTn id="50" dur="1" fill="hold">
                                          <p:stCondLst>
                                            <p:cond delay="499"/>
                                          </p:stCondLst>
                                        </p:cTn>
                                        <p:tgtEl>
                                          <p:spTgt spid="22"/>
                                        </p:tgtEl>
                                        <p:attrNameLst>
                                          <p:attrName>style.visibility</p:attrName>
                                        </p:attrNameLst>
                                      </p:cBhvr>
                                      <p:to>
                                        <p:strVal val="hidden"/>
                                      </p:to>
                                    </p:set>
                                  </p:childTnLst>
                                </p:cTn>
                              </p:par>
                            </p:childTnLst>
                          </p:cTn>
                        </p:par>
                        <p:par>
                          <p:cTn id="51" fill="hold" nodeType="afterGroup">
                            <p:stCondLst>
                              <p:cond delay="1000"/>
                            </p:stCondLst>
                            <p:childTnLst>
                              <p:par>
                                <p:cTn id="52" presetID="21" presetClass="entr" presetSubtype="4" fill="hold" grpId="0" nodeType="afterEffect">
                                  <p:stCondLst>
                                    <p:cond delay="0"/>
                                  </p:stCondLst>
                                  <p:childTnLst>
                                    <p:set>
                                      <p:cBhvr>
                                        <p:cTn id="53" dur="1" fill="hold">
                                          <p:stCondLst>
                                            <p:cond delay="0"/>
                                          </p:stCondLst>
                                        </p:cTn>
                                        <p:tgtEl>
                                          <p:spTgt spid="103"/>
                                        </p:tgtEl>
                                        <p:attrNameLst>
                                          <p:attrName>style.visibility</p:attrName>
                                        </p:attrNameLst>
                                      </p:cBhvr>
                                      <p:to>
                                        <p:strVal val="visible"/>
                                      </p:to>
                                    </p:set>
                                    <p:animEffect transition="in" filter="wheel(4)">
                                      <p:cBhvr>
                                        <p:cTn id="54" dur="500"/>
                                        <p:tgtEl>
                                          <p:spTgt spid="103"/>
                                        </p:tgtEl>
                                      </p:cBhvr>
                                    </p:animEffect>
                                  </p:childTnLst>
                                </p:cTn>
                              </p:par>
                            </p:childTnLst>
                          </p:cTn>
                        </p:par>
                        <p:par>
                          <p:cTn id="55" fill="hold" nodeType="afterGroup">
                            <p:stCondLst>
                              <p:cond delay="1500"/>
                            </p:stCondLst>
                            <p:childTnLst>
                              <p:par>
                                <p:cTn id="56" presetID="22" presetClass="entr" presetSubtype="4" fill="hold" nodeType="afterEffect">
                                  <p:stCondLst>
                                    <p:cond delay="0"/>
                                  </p:stCondLst>
                                  <p:childTnLst>
                                    <p:set>
                                      <p:cBhvr>
                                        <p:cTn id="57" dur="1" fill="hold">
                                          <p:stCondLst>
                                            <p:cond delay="0"/>
                                          </p:stCondLst>
                                        </p:cTn>
                                        <p:tgtEl>
                                          <p:spTgt spid="104"/>
                                        </p:tgtEl>
                                        <p:attrNameLst>
                                          <p:attrName>style.visibility</p:attrName>
                                        </p:attrNameLst>
                                      </p:cBhvr>
                                      <p:to>
                                        <p:strVal val="visible"/>
                                      </p:to>
                                    </p:set>
                                    <p:animEffect transition="in" filter="wipe(down)">
                                      <p:cBhvr>
                                        <p:cTn id="58" dur="1000"/>
                                        <p:tgtEl>
                                          <p:spTgt spid="104"/>
                                        </p:tgtEl>
                                      </p:cBhvr>
                                    </p:animEffect>
                                  </p:childTnLst>
                                </p:cTn>
                              </p:par>
                            </p:childTnLst>
                          </p:cTn>
                        </p:par>
                        <p:par>
                          <p:cTn id="59" fill="hold" nodeType="afterGroup">
                            <p:stCondLst>
                              <p:cond delay="2500"/>
                            </p:stCondLst>
                            <p:childTnLst>
                              <p:par>
                                <p:cTn id="60" presetID="22" presetClass="entr" presetSubtype="8" fill="hold" grpId="0" nodeType="afterEffect">
                                  <p:stCondLst>
                                    <p:cond delay="0"/>
                                  </p:stCondLst>
                                  <p:childTnLst>
                                    <p:set>
                                      <p:cBhvr>
                                        <p:cTn id="61" dur="1" fill="hold">
                                          <p:stCondLst>
                                            <p:cond delay="0"/>
                                          </p:stCondLst>
                                        </p:cTn>
                                        <p:tgtEl>
                                          <p:spTgt spid="105"/>
                                        </p:tgtEl>
                                        <p:attrNameLst>
                                          <p:attrName>style.visibility</p:attrName>
                                        </p:attrNameLst>
                                      </p:cBhvr>
                                      <p:to>
                                        <p:strVal val="visible"/>
                                      </p:to>
                                    </p:set>
                                    <p:animEffect transition="in" filter="wipe(left)">
                                      <p:cBhvr>
                                        <p:cTn id="62" dur="500"/>
                                        <p:tgtEl>
                                          <p:spTgt spid="10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xit" presetSubtype="4" fill="hold" grpId="1" nodeType="clickEffect">
                                  <p:stCondLst>
                                    <p:cond delay="0"/>
                                  </p:stCondLst>
                                  <p:childTnLst>
                                    <p:animEffect transition="out" filter="wipe(down)">
                                      <p:cBhvr>
                                        <p:cTn id="66" dur="500"/>
                                        <p:tgtEl>
                                          <p:spTgt spid="103"/>
                                        </p:tgtEl>
                                      </p:cBhvr>
                                    </p:animEffect>
                                    <p:set>
                                      <p:cBhvr>
                                        <p:cTn id="67" dur="1" fill="hold">
                                          <p:stCondLst>
                                            <p:cond delay="499"/>
                                          </p:stCondLst>
                                        </p:cTn>
                                        <p:tgtEl>
                                          <p:spTgt spid="103"/>
                                        </p:tgtEl>
                                        <p:attrNameLst>
                                          <p:attrName>style.visibility</p:attrName>
                                        </p:attrNameLst>
                                      </p:cBhvr>
                                      <p:to>
                                        <p:strVal val="hidden"/>
                                      </p:to>
                                    </p:set>
                                  </p:childTnLst>
                                </p:cTn>
                              </p:par>
                            </p:childTnLst>
                          </p:cTn>
                        </p:par>
                        <p:par>
                          <p:cTn id="68" fill="hold" nodeType="afterGroup">
                            <p:stCondLst>
                              <p:cond delay="500"/>
                            </p:stCondLst>
                            <p:childTnLst>
                              <p:par>
                                <p:cTn id="69" presetID="22" presetClass="exit" presetSubtype="4" fill="hold" nodeType="afterEffect">
                                  <p:stCondLst>
                                    <p:cond delay="0"/>
                                  </p:stCondLst>
                                  <p:childTnLst>
                                    <p:animEffect transition="out" filter="wipe(down)">
                                      <p:cBhvr>
                                        <p:cTn id="70" dur="500"/>
                                        <p:tgtEl>
                                          <p:spTgt spid="104"/>
                                        </p:tgtEl>
                                      </p:cBhvr>
                                    </p:animEffect>
                                    <p:set>
                                      <p:cBhvr>
                                        <p:cTn id="71" dur="1" fill="hold">
                                          <p:stCondLst>
                                            <p:cond delay="499"/>
                                          </p:stCondLst>
                                        </p:cTn>
                                        <p:tgtEl>
                                          <p:spTgt spid="104"/>
                                        </p:tgtEl>
                                        <p:attrNameLst>
                                          <p:attrName>style.visibility</p:attrName>
                                        </p:attrNameLst>
                                      </p:cBhvr>
                                      <p:to>
                                        <p:strVal val="hidden"/>
                                      </p:to>
                                    </p:set>
                                  </p:childTnLst>
                                </p:cTn>
                              </p:par>
                            </p:childTnLst>
                          </p:cTn>
                        </p:par>
                        <p:par>
                          <p:cTn id="72" fill="hold" nodeType="afterGroup">
                            <p:stCondLst>
                              <p:cond delay="1000"/>
                            </p:stCondLst>
                            <p:childTnLst>
                              <p:par>
                                <p:cTn id="73" presetID="21" presetClass="entr" presetSubtype="4" fill="hold" grpId="0" nodeType="afterEffect">
                                  <p:stCondLst>
                                    <p:cond delay="0"/>
                                  </p:stCondLst>
                                  <p:childTnLst>
                                    <p:set>
                                      <p:cBhvr>
                                        <p:cTn id="74" dur="1" fill="hold">
                                          <p:stCondLst>
                                            <p:cond delay="0"/>
                                          </p:stCondLst>
                                        </p:cTn>
                                        <p:tgtEl>
                                          <p:spTgt spid="106"/>
                                        </p:tgtEl>
                                        <p:attrNameLst>
                                          <p:attrName>style.visibility</p:attrName>
                                        </p:attrNameLst>
                                      </p:cBhvr>
                                      <p:to>
                                        <p:strVal val="visible"/>
                                      </p:to>
                                    </p:set>
                                    <p:animEffect transition="in" filter="wheel(4)">
                                      <p:cBhvr>
                                        <p:cTn id="75" dur="500"/>
                                        <p:tgtEl>
                                          <p:spTgt spid="106"/>
                                        </p:tgtEl>
                                      </p:cBhvr>
                                    </p:animEffect>
                                  </p:childTnLst>
                                </p:cTn>
                              </p:par>
                            </p:childTnLst>
                          </p:cTn>
                        </p:par>
                        <p:par>
                          <p:cTn id="76" fill="hold" nodeType="afterGroup">
                            <p:stCondLst>
                              <p:cond delay="1500"/>
                            </p:stCondLst>
                            <p:childTnLst>
                              <p:par>
                                <p:cTn id="77" presetID="22" presetClass="entr" presetSubtype="4" fill="hold" nodeType="afterEffect">
                                  <p:stCondLst>
                                    <p:cond delay="0"/>
                                  </p:stCondLst>
                                  <p:childTnLst>
                                    <p:set>
                                      <p:cBhvr>
                                        <p:cTn id="78" dur="1" fill="hold">
                                          <p:stCondLst>
                                            <p:cond delay="0"/>
                                          </p:stCondLst>
                                        </p:cTn>
                                        <p:tgtEl>
                                          <p:spTgt spid="107"/>
                                        </p:tgtEl>
                                        <p:attrNameLst>
                                          <p:attrName>style.visibility</p:attrName>
                                        </p:attrNameLst>
                                      </p:cBhvr>
                                      <p:to>
                                        <p:strVal val="visible"/>
                                      </p:to>
                                    </p:set>
                                    <p:animEffect transition="in" filter="wipe(down)">
                                      <p:cBhvr>
                                        <p:cTn id="79" dur="1000"/>
                                        <p:tgtEl>
                                          <p:spTgt spid="107"/>
                                        </p:tgtEl>
                                      </p:cBhvr>
                                    </p:animEffect>
                                  </p:childTnLst>
                                </p:cTn>
                              </p:par>
                            </p:childTnLst>
                          </p:cTn>
                        </p:par>
                        <p:par>
                          <p:cTn id="80" fill="hold" nodeType="afterGroup">
                            <p:stCondLst>
                              <p:cond delay="2500"/>
                            </p:stCondLst>
                            <p:childTnLst>
                              <p:par>
                                <p:cTn id="81" presetID="22" presetClass="entr" presetSubtype="8" fill="hold" grpId="0" nodeType="afterEffect">
                                  <p:stCondLst>
                                    <p:cond delay="0"/>
                                  </p:stCondLst>
                                  <p:childTnLst>
                                    <p:set>
                                      <p:cBhvr>
                                        <p:cTn id="82" dur="1" fill="hold">
                                          <p:stCondLst>
                                            <p:cond delay="0"/>
                                          </p:stCondLst>
                                        </p:cTn>
                                        <p:tgtEl>
                                          <p:spTgt spid="108"/>
                                        </p:tgtEl>
                                        <p:attrNameLst>
                                          <p:attrName>style.visibility</p:attrName>
                                        </p:attrNameLst>
                                      </p:cBhvr>
                                      <p:to>
                                        <p:strVal val="visible"/>
                                      </p:to>
                                    </p:set>
                                    <p:animEffect transition="in" filter="wipe(left)">
                                      <p:cBhvr>
                                        <p:cTn id="83" dur="500"/>
                                        <p:tgtEl>
                                          <p:spTgt spid="108"/>
                                        </p:tgtEl>
                                      </p:cBhvr>
                                    </p:animEffect>
                                  </p:childTnLst>
                                </p:cTn>
                              </p:par>
                            </p:childTnLst>
                          </p:cTn>
                        </p:par>
                        <p:par>
                          <p:cTn id="84" fill="hold" nodeType="afterGroup">
                            <p:stCondLst>
                              <p:cond delay="3000"/>
                            </p:stCondLst>
                            <p:childTnLst>
                              <p:par>
                                <p:cTn id="85" presetID="22" presetClass="exit" presetSubtype="4" fill="hold" grpId="1" nodeType="afterEffect">
                                  <p:stCondLst>
                                    <p:cond delay="0"/>
                                  </p:stCondLst>
                                  <p:childTnLst>
                                    <p:animEffect transition="out" filter="wipe(down)">
                                      <p:cBhvr>
                                        <p:cTn id="86" dur="500"/>
                                        <p:tgtEl>
                                          <p:spTgt spid="106"/>
                                        </p:tgtEl>
                                      </p:cBhvr>
                                    </p:animEffect>
                                    <p:set>
                                      <p:cBhvr>
                                        <p:cTn id="87" dur="1" fill="hold">
                                          <p:stCondLst>
                                            <p:cond delay="499"/>
                                          </p:stCondLst>
                                        </p:cTn>
                                        <p:tgtEl>
                                          <p:spTgt spid="106"/>
                                        </p:tgtEl>
                                        <p:attrNameLst>
                                          <p:attrName>style.visibility</p:attrName>
                                        </p:attrNameLst>
                                      </p:cBhvr>
                                      <p:to>
                                        <p:strVal val="hidden"/>
                                      </p:to>
                                    </p:set>
                                  </p:childTnLst>
                                </p:cTn>
                              </p:par>
                            </p:childTnLst>
                          </p:cTn>
                        </p:par>
                        <p:par>
                          <p:cTn id="88" fill="hold" nodeType="afterGroup">
                            <p:stCondLst>
                              <p:cond delay="3500"/>
                            </p:stCondLst>
                            <p:childTnLst>
                              <p:par>
                                <p:cTn id="89" presetID="22" presetClass="exit" presetSubtype="4" fill="hold" nodeType="afterEffect">
                                  <p:stCondLst>
                                    <p:cond delay="0"/>
                                  </p:stCondLst>
                                  <p:childTnLst>
                                    <p:animEffect transition="out" filter="wipe(down)">
                                      <p:cBhvr>
                                        <p:cTn id="90" dur="500"/>
                                        <p:tgtEl>
                                          <p:spTgt spid="107"/>
                                        </p:tgtEl>
                                      </p:cBhvr>
                                    </p:animEffect>
                                    <p:set>
                                      <p:cBhvr>
                                        <p:cTn id="91" dur="1" fill="hold">
                                          <p:stCondLst>
                                            <p:cond delay="499"/>
                                          </p:stCondLst>
                                        </p:cTn>
                                        <p:tgtEl>
                                          <p:spTgt spid="107"/>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6" presetClass="entr" presetSubtype="21" fill="hold" grpId="0" nodeType="click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barn(inVertical)">
                                      <p:cBhvr>
                                        <p:cTn id="96" dur="500"/>
                                        <p:tgtEl>
                                          <p:spTgt spid="23"/>
                                        </p:tgtEl>
                                      </p:cBhvr>
                                    </p:animEffect>
                                  </p:childTnLst>
                                </p:cTn>
                              </p:par>
                            </p:childTnLst>
                          </p:cTn>
                        </p:par>
                      </p:childTnLst>
                    </p:cTn>
                  </p:par>
                  <p:par>
                    <p:cTn id="97" fill="hold">
                      <p:stCondLst>
                        <p:cond delay="indefinite"/>
                      </p:stCondLst>
                      <p:childTnLst>
                        <p:par>
                          <p:cTn id="98" fill="hold">
                            <p:stCondLst>
                              <p:cond delay="0"/>
                            </p:stCondLst>
                            <p:childTnLst>
                              <p:par>
                                <p:cTn id="99" presetID="16" presetClass="entr" presetSubtype="21" fill="hold" grpId="0" nodeType="clickEffect">
                                  <p:stCondLst>
                                    <p:cond delay="0"/>
                                  </p:stCondLst>
                                  <p:childTnLst>
                                    <p:set>
                                      <p:cBhvr>
                                        <p:cTn id="100" dur="1" fill="hold">
                                          <p:stCondLst>
                                            <p:cond delay="0"/>
                                          </p:stCondLst>
                                        </p:cTn>
                                        <p:tgtEl>
                                          <p:spTgt spid="2"/>
                                        </p:tgtEl>
                                        <p:attrNameLst>
                                          <p:attrName>style.visibility</p:attrName>
                                        </p:attrNameLst>
                                      </p:cBhvr>
                                      <p:to>
                                        <p:strVal val="visible"/>
                                      </p:to>
                                    </p:set>
                                    <p:animEffect transition="in" filter="barn(inVertical)">
                                      <p:cBhvr>
                                        <p:cTn id="10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7" grpId="1" animBg="1"/>
      <p:bldP spid="100" grpId="0" animBg="1"/>
      <p:bldP spid="100" grpId="1" animBg="1"/>
      <p:bldP spid="102" grpId="0"/>
      <p:bldP spid="103" grpId="0" animBg="1"/>
      <p:bldP spid="103" grpId="1" animBg="1"/>
      <p:bldP spid="105" grpId="0"/>
      <p:bldP spid="106" grpId="0" animBg="1"/>
      <p:bldP spid="106" grpId="1" animBg="1"/>
      <p:bldP spid="108" grpId="0"/>
      <p:bldP spid="23" grpId="0"/>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96963" y="1149531"/>
            <a:ext cx="10359163" cy="1136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Title 1"/>
          <p:cNvSpPr>
            <a:spLocks noGrp="1"/>
          </p:cNvSpPr>
          <p:nvPr>
            <p:ph type="title"/>
          </p:nvPr>
        </p:nvSpPr>
        <p:spPr>
          <a:xfrm>
            <a:off x="2327275" y="547508"/>
            <a:ext cx="8229600" cy="762000"/>
          </a:xfrm>
        </p:spPr>
        <p:txBody>
          <a:bodyPr/>
          <a:lstStyle/>
          <a:p>
            <a:pPr algn="l"/>
            <a:r>
              <a:rPr lang="en-US" altLang="en-US" sz="2600" dirty="0">
                <a:solidFill>
                  <a:srgbClr val="FF0000"/>
                </a:solidFill>
              </a:rPr>
              <a:t>Given two strings </a:t>
            </a:r>
            <a:r>
              <a:rPr lang="en-US" altLang="en-US" sz="2600" dirty="0" smtClean="0">
                <a:solidFill>
                  <a:srgbClr val="FF0000"/>
                </a:solidFill>
              </a:rPr>
              <a:t>A=alignment </a:t>
            </a:r>
            <a:r>
              <a:rPr lang="en-US" altLang="en-US" sz="2600" dirty="0">
                <a:solidFill>
                  <a:srgbClr val="FF0000"/>
                </a:solidFill>
              </a:rPr>
              <a:t>and </a:t>
            </a:r>
            <a:r>
              <a:rPr lang="en-US" altLang="en-US" sz="2600" dirty="0" smtClean="0">
                <a:solidFill>
                  <a:srgbClr val="FF0000"/>
                </a:solidFill>
              </a:rPr>
              <a:t>B=algorithm. </a:t>
            </a:r>
            <a:r>
              <a:rPr lang="en-US" altLang="en-US" sz="2600" dirty="0">
                <a:solidFill>
                  <a:srgbClr val="FF0000"/>
                </a:solidFill>
              </a:rPr>
              <a:t>Find LCS.</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D155E37-6500-4F54-AF81-E050F569F671}" type="slidenum">
              <a:rPr lang="en-US" altLang="en-US">
                <a:solidFill>
                  <a:srgbClr val="898989"/>
                </a:solidFill>
                <a:latin typeface="Calibri" panose="020F0502020204030204" pitchFamily="34" charset="0"/>
              </a:rPr>
              <a:pPr eaLnBrk="1" hangingPunct="1"/>
              <a:t>22</a:t>
            </a:fld>
            <a:endParaRPr lang="en-US" altLang="en-US">
              <a:solidFill>
                <a:srgbClr val="898989"/>
              </a:solidFill>
              <a:latin typeface="Calibri" panose="020F0502020204030204" pitchFamily="34" charset="0"/>
            </a:endParaRPr>
          </a:p>
        </p:txBody>
      </p:sp>
      <p:graphicFrame>
        <p:nvGraphicFramePr>
          <p:cNvPr id="20" name="Table 19"/>
          <p:cNvGraphicFramePr>
            <a:graphicFrameLocks noGrp="1"/>
          </p:cNvGraphicFramePr>
          <p:nvPr/>
        </p:nvGraphicFramePr>
        <p:xfrm>
          <a:off x="3048000" y="1397000"/>
          <a:ext cx="6096002" cy="4079878"/>
        </p:xfrm>
        <a:graphic>
          <a:graphicData uri="http://schemas.openxmlformats.org/drawingml/2006/table">
            <a:tbl>
              <a:tblPr firstRow="1" bandRow="1">
                <a:tableStyleId>{5940675A-B579-460E-94D1-54222C63F5DA}</a:tableStyleId>
              </a:tblPr>
              <a:tblGrid>
                <a:gridCol w="554182">
                  <a:extLst>
                    <a:ext uri="{9D8B030D-6E8A-4147-A177-3AD203B41FA5}">
                      <a16:colId xmlns:a16="http://schemas.microsoft.com/office/drawing/2014/main" val="20000"/>
                    </a:ext>
                  </a:extLst>
                </a:gridCol>
                <a:gridCol w="554182">
                  <a:extLst>
                    <a:ext uri="{9D8B030D-6E8A-4147-A177-3AD203B41FA5}">
                      <a16:colId xmlns:a16="http://schemas.microsoft.com/office/drawing/2014/main" val="20001"/>
                    </a:ext>
                  </a:extLst>
                </a:gridCol>
                <a:gridCol w="554182">
                  <a:extLst>
                    <a:ext uri="{9D8B030D-6E8A-4147-A177-3AD203B41FA5}">
                      <a16:colId xmlns:a16="http://schemas.microsoft.com/office/drawing/2014/main" val="20002"/>
                    </a:ext>
                  </a:extLst>
                </a:gridCol>
                <a:gridCol w="554182">
                  <a:extLst>
                    <a:ext uri="{9D8B030D-6E8A-4147-A177-3AD203B41FA5}">
                      <a16:colId xmlns:a16="http://schemas.microsoft.com/office/drawing/2014/main" val="20003"/>
                    </a:ext>
                  </a:extLst>
                </a:gridCol>
                <a:gridCol w="554182">
                  <a:extLst>
                    <a:ext uri="{9D8B030D-6E8A-4147-A177-3AD203B41FA5}">
                      <a16:colId xmlns:a16="http://schemas.microsoft.com/office/drawing/2014/main" val="20004"/>
                    </a:ext>
                  </a:extLst>
                </a:gridCol>
                <a:gridCol w="554182">
                  <a:extLst>
                    <a:ext uri="{9D8B030D-6E8A-4147-A177-3AD203B41FA5}">
                      <a16:colId xmlns:a16="http://schemas.microsoft.com/office/drawing/2014/main" val="20005"/>
                    </a:ext>
                  </a:extLst>
                </a:gridCol>
                <a:gridCol w="554182">
                  <a:extLst>
                    <a:ext uri="{9D8B030D-6E8A-4147-A177-3AD203B41FA5}">
                      <a16:colId xmlns:a16="http://schemas.microsoft.com/office/drawing/2014/main" val="20006"/>
                    </a:ext>
                  </a:extLst>
                </a:gridCol>
                <a:gridCol w="554182">
                  <a:extLst>
                    <a:ext uri="{9D8B030D-6E8A-4147-A177-3AD203B41FA5}">
                      <a16:colId xmlns:a16="http://schemas.microsoft.com/office/drawing/2014/main" val="20007"/>
                    </a:ext>
                  </a:extLst>
                </a:gridCol>
                <a:gridCol w="554182">
                  <a:extLst>
                    <a:ext uri="{9D8B030D-6E8A-4147-A177-3AD203B41FA5}">
                      <a16:colId xmlns:a16="http://schemas.microsoft.com/office/drawing/2014/main" val="20008"/>
                    </a:ext>
                  </a:extLst>
                </a:gridCol>
                <a:gridCol w="554182">
                  <a:extLst>
                    <a:ext uri="{9D8B030D-6E8A-4147-A177-3AD203B41FA5}">
                      <a16:colId xmlns:a16="http://schemas.microsoft.com/office/drawing/2014/main" val="20009"/>
                    </a:ext>
                  </a:extLst>
                </a:gridCol>
                <a:gridCol w="554182">
                  <a:extLst>
                    <a:ext uri="{9D8B030D-6E8A-4147-A177-3AD203B41FA5}">
                      <a16:colId xmlns:a16="http://schemas.microsoft.com/office/drawing/2014/main" val="20010"/>
                    </a:ext>
                  </a:extLst>
                </a:gridCol>
              </a:tblGrid>
              <a:tr h="370898">
                <a:tc>
                  <a:txBody>
                    <a:bodyPr/>
                    <a:lstStyle/>
                    <a:p>
                      <a:endParaRPr lang="en-US" sz="1800" dirty="0"/>
                    </a:p>
                  </a:txBody>
                  <a:tcPr marT="45727" marB="45727"/>
                </a:tc>
                <a:tc>
                  <a:txBody>
                    <a:bodyPr/>
                    <a:lstStyle/>
                    <a:p>
                      <a:endParaRPr lang="en-US" sz="1800" dirty="0"/>
                    </a:p>
                  </a:txBody>
                  <a:tcPr marT="45727" marB="45727"/>
                </a:tc>
                <a:tc>
                  <a:txBody>
                    <a:bodyPr/>
                    <a:lstStyle/>
                    <a:p>
                      <a:r>
                        <a:rPr lang="en-US" sz="1800" dirty="0" smtClean="0"/>
                        <a:t>a</a:t>
                      </a:r>
                      <a:endParaRPr lang="en-US" sz="1800" dirty="0"/>
                    </a:p>
                  </a:txBody>
                  <a:tcPr marT="45727" marB="45727"/>
                </a:tc>
                <a:tc>
                  <a:txBody>
                    <a:bodyPr/>
                    <a:lstStyle/>
                    <a:p>
                      <a:r>
                        <a:rPr lang="en-US" sz="1800" dirty="0" smtClean="0"/>
                        <a:t>l</a:t>
                      </a:r>
                      <a:endParaRPr lang="en-US" sz="1800" dirty="0"/>
                    </a:p>
                  </a:txBody>
                  <a:tcPr marT="45727" marB="45727"/>
                </a:tc>
                <a:tc>
                  <a:txBody>
                    <a:bodyPr/>
                    <a:lstStyle/>
                    <a:p>
                      <a:r>
                        <a:rPr lang="en-US" sz="1800" dirty="0" err="1" smtClean="0"/>
                        <a:t>i</a:t>
                      </a:r>
                      <a:endParaRPr lang="en-US" sz="1800" dirty="0"/>
                    </a:p>
                  </a:txBody>
                  <a:tcPr marT="45727" marB="45727"/>
                </a:tc>
                <a:tc>
                  <a:txBody>
                    <a:bodyPr/>
                    <a:lstStyle/>
                    <a:p>
                      <a:r>
                        <a:rPr lang="en-US" sz="1800" dirty="0" smtClean="0"/>
                        <a:t>g</a:t>
                      </a:r>
                      <a:endParaRPr lang="en-US" sz="1800" dirty="0"/>
                    </a:p>
                  </a:txBody>
                  <a:tcPr marT="45727" marB="45727"/>
                </a:tc>
                <a:tc>
                  <a:txBody>
                    <a:bodyPr/>
                    <a:lstStyle/>
                    <a:p>
                      <a:r>
                        <a:rPr lang="en-US" sz="1800" dirty="0" smtClean="0"/>
                        <a:t>n</a:t>
                      </a:r>
                      <a:endParaRPr lang="en-US" sz="1800" dirty="0"/>
                    </a:p>
                  </a:txBody>
                  <a:tcPr marT="45727" marB="45727"/>
                </a:tc>
                <a:tc>
                  <a:txBody>
                    <a:bodyPr/>
                    <a:lstStyle/>
                    <a:p>
                      <a:r>
                        <a:rPr lang="en-US" sz="1800" dirty="0" smtClean="0"/>
                        <a:t>m</a:t>
                      </a:r>
                      <a:endParaRPr lang="en-US" sz="1800" dirty="0"/>
                    </a:p>
                  </a:txBody>
                  <a:tcPr marT="45727" marB="45727"/>
                </a:tc>
                <a:tc>
                  <a:txBody>
                    <a:bodyPr/>
                    <a:lstStyle/>
                    <a:p>
                      <a:r>
                        <a:rPr lang="en-US" sz="1800" dirty="0" smtClean="0"/>
                        <a:t>e</a:t>
                      </a:r>
                      <a:endParaRPr lang="en-US" sz="1800" dirty="0"/>
                    </a:p>
                  </a:txBody>
                  <a:tcPr marT="45727" marB="45727"/>
                </a:tc>
                <a:tc>
                  <a:txBody>
                    <a:bodyPr/>
                    <a:lstStyle/>
                    <a:p>
                      <a:r>
                        <a:rPr lang="en-US" sz="1800" dirty="0" smtClean="0"/>
                        <a:t>n</a:t>
                      </a:r>
                      <a:endParaRPr lang="en-US" sz="1800" dirty="0"/>
                    </a:p>
                  </a:txBody>
                  <a:tcPr marT="45727" marB="45727"/>
                </a:tc>
                <a:tc>
                  <a:txBody>
                    <a:bodyPr/>
                    <a:lstStyle/>
                    <a:p>
                      <a:r>
                        <a:rPr lang="en-US" sz="1800" dirty="0" smtClean="0"/>
                        <a:t>t</a:t>
                      </a:r>
                      <a:endParaRPr lang="en-US" sz="1800" dirty="0"/>
                    </a:p>
                  </a:txBody>
                  <a:tcPr marT="45727" marB="45727"/>
                </a:tc>
                <a:extLst>
                  <a:ext uri="{0D108BD9-81ED-4DB2-BD59-A6C34878D82A}">
                    <a16:rowId xmlns:a16="http://schemas.microsoft.com/office/drawing/2014/main" val="10000"/>
                  </a:ext>
                </a:extLst>
              </a:tr>
              <a:tr h="370898">
                <a:tc>
                  <a:txBody>
                    <a:bodyPr/>
                    <a:lstStyle/>
                    <a:p>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extLst>
                  <a:ext uri="{0D108BD9-81ED-4DB2-BD59-A6C34878D82A}">
                    <a16:rowId xmlns:a16="http://schemas.microsoft.com/office/drawing/2014/main" val="10001"/>
                  </a:ext>
                </a:extLst>
              </a:tr>
              <a:tr h="370898">
                <a:tc>
                  <a:txBody>
                    <a:bodyPr/>
                    <a:lstStyle/>
                    <a:p>
                      <a:r>
                        <a:rPr lang="en-US" sz="1800" dirty="0" smtClean="0"/>
                        <a:t>a</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extLst>
                  <a:ext uri="{0D108BD9-81ED-4DB2-BD59-A6C34878D82A}">
                    <a16:rowId xmlns:a16="http://schemas.microsoft.com/office/drawing/2014/main" val="10002"/>
                  </a:ext>
                </a:extLst>
              </a:tr>
              <a:tr h="370898">
                <a:tc>
                  <a:txBody>
                    <a:bodyPr/>
                    <a:lstStyle/>
                    <a:p>
                      <a:r>
                        <a:rPr lang="en-US" sz="1800" dirty="0" smtClean="0"/>
                        <a:t>l</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dirty="0"/>
                    </a:p>
                  </a:txBody>
                  <a:tcPr marT="45727" marB="45727"/>
                </a:tc>
                <a:tc>
                  <a:txBody>
                    <a:bodyPr/>
                    <a:lstStyle/>
                    <a:p>
                      <a:endParaRPr lang="en-US" sz="1800" dirty="0"/>
                    </a:p>
                  </a:txBody>
                  <a:tcPr marT="45727" marB="45727"/>
                </a:tc>
                <a:tc>
                  <a:txBody>
                    <a:bodyPr/>
                    <a:lstStyle/>
                    <a:p>
                      <a:endParaRPr lang="en-US" sz="1800" dirty="0"/>
                    </a:p>
                  </a:txBody>
                  <a:tcPr marT="45727" marB="45727"/>
                </a:tc>
                <a:tc>
                  <a:txBody>
                    <a:bodyPr/>
                    <a:lstStyle/>
                    <a:p>
                      <a:endParaRPr lang="en-US" sz="1800" dirty="0"/>
                    </a:p>
                  </a:txBody>
                  <a:tcPr marT="45727" marB="45727"/>
                </a:tc>
                <a:tc>
                  <a:txBody>
                    <a:bodyPr/>
                    <a:lstStyle/>
                    <a:p>
                      <a:endParaRPr lang="en-US" sz="1800" dirty="0"/>
                    </a:p>
                  </a:txBody>
                  <a:tcPr marT="45727" marB="45727"/>
                </a:tc>
                <a:tc>
                  <a:txBody>
                    <a:bodyPr/>
                    <a:lstStyle/>
                    <a:p>
                      <a:endParaRPr lang="en-US" sz="1800" dirty="0"/>
                    </a:p>
                  </a:txBody>
                  <a:tcPr marT="45727" marB="45727"/>
                </a:tc>
                <a:tc>
                  <a:txBody>
                    <a:bodyPr/>
                    <a:lstStyle/>
                    <a:p>
                      <a:endParaRPr lang="en-US" sz="1800" dirty="0"/>
                    </a:p>
                  </a:txBody>
                  <a:tcPr marT="45727" marB="45727"/>
                </a:tc>
                <a:tc>
                  <a:txBody>
                    <a:bodyPr/>
                    <a:lstStyle/>
                    <a:p>
                      <a:endParaRPr lang="en-US" sz="1800" dirty="0"/>
                    </a:p>
                  </a:txBody>
                  <a:tcPr marT="45727" marB="45727"/>
                </a:tc>
                <a:extLst>
                  <a:ext uri="{0D108BD9-81ED-4DB2-BD59-A6C34878D82A}">
                    <a16:rowId xmlns:a16="http://schemas.microsoft.com/office/drawing/2014/main" val="10003"/>
                  </a:ext>
                </a:extLst>
              </a:tr>
              <a:tr h="370898">
                <a:tc>
                  <a:txBody>
                    <a:bodyPr/>
                    <a:lstStyle/>
                    <a:p>
                      <a:r>
                        <a:rPr lang="en-US" sz="1800" dirty="0" smtClean="0"/>
                        <a:t>g</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extLst>
                  <a:ext uri="{0D108BD9-81ED-4DB2-BD59-A6C34878D82A}">
                    <a16:rowId xmlns:a16="http://schemas.microsoft.com/office/drawing/2014/main" val="10004"/>
                  </a:ext>
                </a:extLst>
              </a:tr>
              <a:tr h="370898">
                <a:tc>
                  <a:txBody>
                    <a:bodyPr/>
                    <a:lstStyle/>
                    <a:p>
                      <a:r>
                        <a:rPr lang="en-US" sz="1800" dirty="0" smtClean="0"/>
                        <a:t>o</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extLst>
                  <a:ext uri="{0D108BD9-81ED-4DB2-BD59-A6C34878D82A}">
                    <a16:rowId xmlns:a16="http://schemas.microsoft.com/office/drawing/2014/main" val="10005"/>
                  </a:ext>
                </a:extLst>
              </a:tr>
              <a:tr h="370898">
                <a:tc>
                  <a:txBody>
                    <a:bodyPr/>
                    <a:lstStyle/>
                    <a:p>
                      <a:r>
                        <a:rPr lang="en-US" sz="1800" dirty="0" smtClean="0"/>
                        <a:t>r</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extLst>
                  <a:ext uri="{0D108BD9-81ED-4DB2-BD59-A6C34878D82A}">
                    <a16:rowId xmlns:a16="http://schemas.microsoft.com/office/drawing/2014/main" val="10006"/>
                  </a:ext>
                </a:extLst>
              </a:tr>
              <a:tr h="370898">
                <a:tc>
                  <a:txBody>
                    <a:bodyPr/>
                    <a:lstStyle/>
                    <a:p>
                      <a:r>
                        <a:rPr lang="en-US" sz="1800" dirty="0" err="1" smtClean="0"/>
                        <a:t>i</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extLst>
                  <a:ext uri="{0D108BD9-81ED-4DB2-BD59-A6C34878D82A}">
                    <a16:rowId xmlns:a16="http://schemas.microsoft.com/office/drawing/2014/main" val="10007"/>
                  </a:ext>
                </a:extLst>
              </a:tr>
              <a:tr h="370898">
                <a:tc>
                  <a:txBody>
                    <a:bodyPr/>
                    <a:lstStyle/>
                    <a:p>
                      <a:r>
                        <a:rPr lang="en-US" sz="1800" dirty="0" smtClean="0"/>
                        <a:t>t</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extLst>
                  <a:ext uri="{0D108BD9-81ED-4DB2-BD59-A6C34878D82A}">
                    <a16:rowId xmlns:a16="http://schemas.microsoft.com/office/drawing/2014/main" val="10008"/>
                  </a:ext>
                </a:extLst>
              </a:tr>
              <a:tr h="370898">
                <a:tc>
                  <a:txBody>
                    <a:bodyPr/>
                    <a:lstStyle/>
                    <a:p>
                      <a:r>
                        <a:rPr lang="en-US" sz="1800" dirty="0" smtClean="0"/>
                        <a:t>h</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extLst>
                  <a:ext uri="{0D108BD9-81ED-4DB2-BD59-A6C34878D82A}">
                    <a16:rowId xmlns:a16="http://schemas.microsoft.com/office/drawing/2014/main" val="10009"/>
                  </a:ext>
                </a:extLst>
              </a:tr>
              <a:tr h="370898">
                <a:tc>
                  <a:txBody>
                    <a:bodyPr/>
                    <a:lstStyle/>
                    <a:p>
                      <a:r>
                        <a:rPr lang="en-US" sz="1800" dirty="0" smtClean="0"/>
                        <a:t>m</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dirty="0"/>
                    </a:p>
                  </a:txBody>
                  <a:tcPr marT="45727" marB="45727"/>
                </a:tc>
                <a:extLst>
                  <a:ext uri="{0D108BD9-81ED-4DB2-BD59-A6C34878D82A}">
                    <a16:rowId xmlns:a16="http://schemas.microsoft.com/office/drawing/2014/main" val="10010"/>
                  </a:ext>
                </a:extLst>
              </a:tr>
            </a:tbl>
          </a:graphicData>
        </a:graphic>
      </p:graphicFrame>
      <p:sp>
        <p:nvSpPr>
          <p:cNvPr id="21" name="Oval 20"/>
          <p:cNvSpPr/>
          <p:nvPr/>
        </p:nvSpPr>
        <p:spPr>
          <a:xfrm>
            <a:off x="3048000" y="2133600"/>
            <a:ext cx="304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4143375" y="1371600"/>
            <a:ext cx="304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sp>
        <p:nvSpPr>
          <p:cNvPr id="11" name="TextBox 10"/>
          <p:cNvSpPr txBox="1"/>
          <p:nvPr/>
        </p:nvSpPr>
        <p:spPr>
          <a:xfrm>
            <a:off x="0" y="31394"/>
            <a:ext cx="1828800"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2400" dirty="0" smtClean="0"/>
              <a:t>Example 2</a:t>
            </a:r>
            <a:endParaRPr lang="en-US" sz="2400" dirty="0"/>
          </a:p>
        </p:txBody>
      </p:sp>
      <p:sp>
        <p:nvSpPr>
          <p:cNvPr id="12" name="Rectangle 11"/>
          <p:cNvSpPr/>
          <p:nvPr/>
        </p:nvSpPr>
        <p:spPr>
          <a:xfrm>
            <a:off x="1828800" y="61831"/>
            <a:ext cx="5545108" cy="369332"/>
          </a:xfrm>
          <a:prstGeom prst="rect">
            <a:avLst/>
          </a:prstGeom>
        </p:spPr>
        <p:txBody>
          <a:bodyPr wrap="none">
            <a:spAutoFit/>
          </a:bodyPr>
          <a:lstStyle/>
          <a:p>
            <a:r>
              <a:rPr lang="en-US" dirty="0" smtClean="0">
                <a:latin typeface="euclid_circular_a"/>
              </a:rPr>
              <a:t>Find the length of the </a:t>
            </a:r>
            <a:r>
              <a:rPr lang="en-US" dirty="0">
                <a:latin typeface="euclid_circular_a"/>
              </a:rPr>
              <a:t>longest common subsequence</a:t>
            </a:r>
            <a:endParaRPr lang="en-US" dirty="0"/>
          </a:p>
        </p:txBody>
      </p:sp>
    </p:spTree>
    <p:extLst>
      <p:ext uri="{BB962C8B-B14F-4D97-AF65-F5344CB8AC3E}">
        <p14:creationId xmlns:p14="http://schemas.microsoft.com/office/powerpoint/2010/main" val="33686278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96963" y="1149531"/>
            <a:ext cx="10359163" cy="1136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DA84A3E-FCB7-45AB-A27C-6637B4BC0E8F}" type="slidenum">
              <a:rPr lang="en-US" altLang="en-US">
                <a:solidFill>
                  <a:srgbClr val="898989"/>
                </a:solidFill>
                <a:latin typeface="Calibri" panose="020F0502020204030204" pitchFamily="34" charset="0"/>
              </a:rPr>
              <a:pPr eaLnBrk="1" hangingPunct="1"/>
              <a:t>23</a:t>
            </a:fld>
            <a:endParaRPr lang="en-US" altLang="en-US">
              <a:solidFill>
                <a:srgbClr val="898989"/>
              </a:solidFill>
              <a:latin typeface="Calibri" panose="020F0502020204030204" pitchFamily="34" charset="0"/>
            </a:endParaRPr>
          </a:p>
        </p:txBody>
      </p:sp>
      <p:graphicFrame>
        <p:nvGraphicFramePr>
          <p:cNvPr id="20" name="Table 19"/>
          <p:cNvGraphicFramePr>
            <a:graphicFrameLocks noGrp="1"/>
          </p:cNvGraphicFramePr>
          <p:nvPr/>
        </p:nvGraphicFramePr>
        <p:xfrm>
          <a:off x="3048000" y="1397000"/>
          <a:ext cx="6096002" cy="4079878"/>
        </p:xfrm>
        <a:graphic>
          <a:graphicData uri="http://schemas.openxmlformats.org/drawingml/2006/table">
            <a:tbl>
              <a:tblPr firstRow="1" bandRow="1">
                <a:tableStyleId>{5940675A-B579-460E-94D1-54222C63F5DA}</a:tableStyleId>
              </a:tblPr>
              <a:tblGrid>
                <a:gridCol w="554182">
                  <a:extLst>
                    <a:ext uri="{9D8B030D-6E8A-4147-A177-3AD203B41FA5}">
                      <a16:colId xmlns:a16="http://schemas.microsoft.com/office/drawing/2014/main" val="20000"/>
                    </a:ext>
                  </a:extLst>
                </a:gridCol>
                <a:gridCol w="554182">
                  <a:extLst>
                    <a:ext uri="{9D8B030D-6E8A-4147-A177-3AD203B41FA5}">
                      <a16:colId xmlns:a16="http://schemas.microsoft.com/office/drawing/2014/main" val="20001"/>
                    </a:ext>
                  </a:extLst>
                </a:gridCol>
                <a:gridCol w="554182">
                  <a:extLst>
                    <a:ext uri="{9D8B030D-6E8A-4147-A177-3AD203B41FA5}">
                      <a16:colId xmlns:a16="http://schemas.microsoft.com/office/drawing/2014/main" val="20002"/>
                    </a:ext>
                  </a:extLst>
                </a:gridCol>
                <a:gridCol w="554182">
                  <a:extLst>
                    <a:ext uri="{9D8B030D-6E8A-4147-A177-3AD203B41FA5}">
                      <a16:colId xmlns:a16="http://schemas.microsoft.com/office/drawing/2014/main" val="20003"/>
                    </a:ext>
                  </a:extLst>
                </a:gridCol>
                <a:gridCol w="554182">
                  <a:extLst>
                    <a:ext uri="{9D8B030D-6E8A-4147-A177-3AD203B41FA5}">
                      <a16:colId xmlns:a16="http://schemas.microsoft.com/office/drawing/2014/main" val="20004"/>
                    </a:ext>
                  </a:extLst>
                </a:gridCol>
                <a:gridCol w="554182">
                  <a:extLst>
                    <a:ext uri="{9D8B030D-6E8A-4147-A177-3AD203B41FA5}">
                      <a16:colId xmlns:a16="http://schemas.microsoft.com/office/drawing/2014/main" val="20005"/>
                    </a:ext>
                  </a:extLst>
                </a:gridCol>
                <a:gridCol w="554182">
                  <a:extLst>
                    <a:ext uri="{9D8B030D-6E8A-4147-A177-3AD203B41FA5}">
                      <a16:colId xmlns:a16="http://schemas.microsoft.com/office/drawing/2014/main" val="20006"/>
                    </a:ext>
                  </a:extLst>
                </a:gridCol>
                <a:gridCol w="554182">
                  <a:extLst>
                    <a:ext uri="{9D8B030D-6E8A-4147-A177-3AD203B41FA5}">
                      <a16:colId xmlns:a16="http://schemas.microsoft.com/office/drawing/2014/main" val="20007"/>
                    </a:ext>
                  </a:extLst>
                </a:gridCol>
                <a:gridCol w="554182">
                  <a:extLst>
                    <a:ext uri="{9D8B030D-6E8A-4147-A177-3AD203B41FA5}">
                      <a16:colId xmlns:a16="http://schemas.microsoft.com/office/drawing/2014/main" val="20008"/>
                    </a:ext>
                  </a:extLst>
                </a:gridCol>
                <a:gridCol w="554182">
                  <a:extLst>
                    <a:ext uri="{9D8B030D-6E8A-4147-A177-3AD203B41FA5}">
                      <a16:colId xmlns:a16="http://schemas.microsoft.com/office/drawing/2014/main" val="20009"/>
                    </a:ext>
                  </a:extLst>
                </a:gridCol>
                <a:gridCol w="554182">
                  <a:extLst>
                    <a:ext uri="{9D8B030D-6E8A-4147-A177-3AD203B41FA5}">
                      <a16:colId xmlns:a16="http://schemas.microsoft.com/office/drawing/2014/main" val="20010"/>
                    </a:ext>
                  </a:extLst>
                </a:gridCol>
              </a:tblGrid>
              <a:tr h="370898">
                <a:tc>
                  <a:txBody>
                    <a:bodyPr/>
                    <a:lstStyle/>
                    <a:p>
                      <a:pPr algn="ctr"/>
                      <a:endParaRPr lang="en-US" sz="1800" dirty="0"/>
                    </a:p>
                  </a:txBody>
                  <a:tcPr marT="45727" marB="45727"/>
                </a:tc>
                <a:tc>
                  <a:txBody>
                    <a:bodyPr/>
                    <a:lstStyle/>
                    <a:p>
                      <a:endParaRPr lang="en-US" sz="1800" dirty="0"/>
                    </a:p>
                  </a:txBody>
                  <a:tcPr marT="45727" marB="45727"/>
                </a:tc>
                <a:tc>
                  <a:txBody>
                    <a:bodyPr/>
                    <a:lstStyle/>
                    <a:p>
                      <a:r>
                        <a:rPr lang="en-US" sz="1800" dirty="0" smtClean="0"/>
                        <a:t>a</a:t>
                      </a:r>
                      <a:endParaRPr lang="en-US" sz="1800" dirty="0"/>
                    </a:p>
                  </a:txBody>
                  <a:tcPr marT="45727" marB="45727"/>
                </a:tc>
                <a:tc>
                  <a:txBody>
                    <a:bodyPr/>
                    <a:lstStyle/>
                    <a:p>
                      <a:r>
                        <a:rPr lang="en-US" sz="1800" dirty="0" smtClean="0"/>
                        <a:t>l</a:t>
                      </a:r>
                      <a:endParaRPr lang="en-US" sz="1800" dirty="0"/>
                    </a:p>
                  </a:txBody>
                  <a:tcPr marT="45727" marB="45727"/>
                </a:tc>
                <a:tc>
                  <a:txBody>
                    <a:bodyPr/>
                    <a:lstStyle/>
                    <a:p>
                      <a:r>
                        <a:rPr lang="en-US" sz="1800" dirty="0" err="1" smtClean="0"/>
                        <a:t>i</a:t>
                      </a:r>
                      <a:endParaRPr lang="en-US" sz="1800" dirty="0"/>
                    </a:p>
                  </a:txBody>
                  <a:tcPr marT="45727" marB="45727"/>
                </a:tc>
                <a:tc>
                  <a:txBody>
                    <a:bodyPr/>
                    <a:lstStyle/>
                    <a:p>
                      <a:r>
                        <a:rPr lang="en-US" sz="1800" dirty="0" smtClean="0"/>
                        <a:t>g</a:t>
                      </a:r>
                      <a:endParaRPr lang="en-US" sz="1800" dirty="0"/>
                    </a:p>
                  </a:txBody>
                  <a:tcPr marT="45727" marB="45727"/>
                </a:tc>
                <a:tc>
                  <a:txBody>
                    <a:bodyPr/>
                    <a:lstStyle/>
                    <a:p>
                      <a:r>
                        <a:rPr lang="en-US" sz="1800" dirty="0" smtClean="0"/>
                        <a:t>n</a:t>
                      </a:r>
                      <a:endParaRPr lang="en-US" sz="1800" dirty="0"/>
                    </a:p>
                  </a:txBody>
                  <a:tcPr marT="45727" marB="45727"/>
                </a:tc>
                <a:tc>
                  <a:txBody>
                    <a:bodyPr/>
                    <a:lstStyle/>
                    <a:p>
                      <a:r>
                        <a:rPr lang="en-US" sz="1800" dirty="0" smtClean="0"/>
                        <a:t>m</a:t>
                      </a:r>
                      <a:endParaRPr lang="en-US" sz="1800" dirty="0"/>
                    </a:p>
                  </a:txBody>
                  <a:tcPr marT="45727" marB="45727"/>
                </a:tc>
                <a:tc>
                  <a:txBody>
                    <a:bodyPr/>
                    <a:lstStyle/>
                    <a:p>
                      <a:r>
                        <a:rPr lang="en-US" sz="1800" dirty="0" smtClean="0"/>
                        <a:t>e</a:t>
                      </a:r>
                      <a:endParaRPr lang="en-US" sz="1800" dirty="0"/>
                    </a:p>
                  </a:txBody>
                  <a:tcPr marT="45727" marB="45727"/>
                </a:tc>
                <a:tc>
                  <a:txBody>
                    <a:bodyPr/>
                    <a:lstStyle/>
                    <a:p>
                      <a:r>
                        <a:rPr lang="en-US" sz="1800" dirty="0" smtClean="0"/>
                        <a:t>n</a:t>
                      </a:r>
                      <a:endParaRPr lang="en-US" sz="1800" dirty="0"/>
                    </a:p>
                  </a:txBody>
                  <a:tcPr marT="45727" marB="45727"/>
                </a:tc>
                <a:tc>
                  <a:txBody>
                    <a:bodyPr/>
                    <a:lstStyle/>
                    <a:p>
                      <a:r>
                        <a:rPr lang="en-US" sz="1800" dirty="0" smtClean="0"/>
                        <a:t>t</a:t>
                      </a:r>
                      <a:endParaRPr lang="en-US" sz="1800" dirty="0"/>
                    </a:p>
                  </a:txBody>
                  <a:tcPr marT="45727" marB="45727"/>
                </a:tc>
                <a:extLst>
                  <a:ext uri="{0D108BD9-81ED-4DB2-BD59-A6C34878D82A}">
                    <a16:rowId xmlns:a16="http://schemas.microsoft.com/office/drawing/2014/main" val="10000"/>
                  </a:ext>
                </a:extLst>
              </a:tr>
              <a:tr h="370898">
                <a:tc>
                  <a:txBody>
                    <a:bodyPr/>
                    <a:lstStyle/>
                    <a:p>
                      <a:pPr algn="ct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extLst>
                  <a:ext uri="{0D108BD9-81ED-4DB2-BD59-A6C34878D82A}">
                    <a16:rowId xmlns:a16="http://schemas.microsoft.com/office/drawing/2014/main" val="10001"/>
                  </a:ext>
                </a:extLst>
              </a:tr>
              <a:tr h="370898">
                <a:tc>
                  <a:txBody>
                    <a:bodyPr/>
                    <a:lstStyle/>
                    <a:p>
                      <a:pPr algn="ctr"/>
                      <a:r>
                        <a:rPr lang="en-US" sz="1800" dirty="0" smtClean="0"/>
                        <a:t>a</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extLst>
                  <a:ext uri="{0D108BD9-81ED-4DB2-BD59-A6C34878D82A}">
                    <a16:rowId xmlns:a16="http://schemas.microsoft.com/office/drawing/2014/main" val="10002"/>
                  </a:ext>
                </a:extLst>
              </a:tr>
              <a:tr h="370898">
                <a:tc>
                  <a:txBody>
                    <a:bodyPr/>
                    <a:lstStyle/>
                    <a:p>
                      <a:pPr algn="ctr"/>
                      <a:r>
                        <a:rPr lang="en-US" sz="1800" dirty="0" smtClean="0"/>
                        <a:t>l</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extLst>
                  <a:ext uri="{0D108BD9-81ED-4DB2-BD59-A6C34878D82A}">
                    <a16:rowId xmlns:a16="http://schemas.microsoft.com/office/drawing/2014/main" val="10003"/>
                  </a:ext>
                </a:extLst>
              </a:tr>
              <a:tr h="370898">
                <a:tc>
                  <a:txBody>
                    <a:bodyPr/>
                    <a:lstStyle/>
                    <a:p>
                      <a:pPr algn="ctr"/>
                      <a:r>
                        <a:rPr lang="en-US" sz="1800" dirty="0" smtClean="0"/>
                        <a:t>g</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dirty="0"/>
                    </a:p>
                  </a:txBody>
                  <a:tcPr marT="45727" marB="45727"/>
                </a:tc>
                <a:tc>
                  <a:txBody>
                    <a:bodyPr/>
                    <a:lstStyle/>
                    <a:p>
                      <a:endParaRPr lang="en-US" sz="1800" dirty="0"/>
                    </a:p>
                  </a:txBody>
                  <a:tcPr marT="45727" marB="45727"/>
                </a:tc>
                <a:extLst>
                  <a:ext uri="{0D108BD9-81ED-4DB2-BD59-A6C34878D82A}">
                    <a16:rowId xmlns:a16="http://schemas.microsoft.com/office/drawing/2014/main" val="10004"/>
                  </a:ext>
                </a:extLst>
              </a:tr>
              <a:tr h="370898">
                <a:tc>
                  <a:txBody>
                    <a:bodyPr/>
                    <a:lstStyle/>
                    <a:p>
                      <a:pPr algn="ctr"/>
                      <a:r>
                        <a:rPr lang="en-US" sz="1800" dirty="0" smtClean="0"/>
                        <a:t>o</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extLst>
                  <a:ext uri="{0D108BD9-81ED-4DB2-BD59-A6C34878D82A}">
                    <a16:rowId xmlns:a16="http://schemas.microsoft.com/office/drawing/2014/main" val="10005"/>
                  </a:ext>
                </a:extLst>
              </a:tr>
              <a:tr h="370898">
                <a:tc>
                  <a:txBody>
                    <a:bodyPr/>
                    <a:lstStyle/>
                    <a:p>
                      <a:pPr algn="ctr"/>
                      <a:r>
                        <a:rPr lang="en-US" sz="1800" dirty="0" smtClean="0"/>
                        <a:t>r</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extLst>
                  <a:ext uri="{0D108BD9-81ED-4DB2-BD59-A6C34878D82A}">
                    <a16:rowId xmlns:a16="http://schemas.microsoft.com/office/drawing/2014/main" val="10006"/>
                  </a:ext>
                </a:extLst>
              </a:tr>
              <a:tr h="370898">
                <a:tc>
                  <a:txBody>
                    <a:bodyPr/>
                    <a:lstStyle/>
                    <a:p>
                      <a:pPr algn="ctr"/>
                      <a:r>
                        <a:rPr lang="en-US" sz="1800" dirty="0" err="1" smtClean="0"/>
                        <a:t>i</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extLst>
                  <a:ext uri="{0D108BD9-81ED-4DB2-BD59-A6C34878D82A}">
                    <a16:rowId xmlns:a16="http://schemas.microsoft.com/office/drawing/2014/main" val="10007"/>
                  </a:ext>
                </a:extLst>
              </a:tr>
              <a:tr h="370898">
                <a:tc>
                  <a:txBody>
                    <a:bodyPr/>
                    <a:lstStyle/>
                    <a:p>
                      <a:pPr algn="ctr"/>
                      <a:r>
                        <a:rPr lang="en-US" sz="1800" dirty="0" smtClean="0"/>
                        <a:t>t</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extLst>
                  <a:ext uri="{0D108BD9-81ED-4DB2-BD59-A6C34878D82A}">
                    <a16:rowId xmlns:a16="http://schemas.microsoft.com/office/drawing/2014/main" val="10008"/>
                  </a:ext>
                </a:extLst>
              </a:tr>
              <a:tr h="370898">
                <a:tc>
                  <a:txBody>
                    <a:bodyPr/>
                    <a:lstStyle/>
                    <a:p>
                      <a:pPr algn="ctr"/>
                      <a:r>
                        <a:rPr lang="en-US" sz="1800" dirty="0" smtClean="0"/>
                        <a:t>h</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extLst>
                  <a:ext uri="{0D108BD9-81ED-4DB2-BD59-A6C34878D82A}">
                    <a16:rowId xmlns:a16="http://schemas.microsoft.com/office/drawing/2014/main" val="10009"/>
                  </a:ext>
                </a:extLst>
              </a:tr>
              <a:tr h="370898">
                <a:tc>
                  <a:txBody>
                    <a:bodyPr/>
                    <a:lstStyle/>
                    <a:p>
                      <a:pPr algn="ctr"/>
                      <a:r>
                        <a:rPr lang="en-US" sz="1800" dirty="0" smtClean="0"/>
                        <a:t>m</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dirty="0"/>
                    </a:p>
                  </a:txBody>
                  <a:tcPr marT="45727" marB="45727"/>
                </a:tc>
                <a:extLst>
                  <a:ext uri="{0D108BD9-81ED-4DB2-BD59-A6C34878D82A}">
                    <a16:rowId xmlns:a16="http://schemas.microsoft.com/office/drawing/2014/main" val="10010"/>
                  </a:ext>
                </a:extLst>
              </a:tr>
            </a:tbl>
          </a:graphicData>
        </a:graphic>
      </p:graphicFrame>
      <p:sp>
        <p:nvSpPr>
          <p:cNvPr id="7" name="Oval 6"/>
          <p:cNvSpPr/>
          <p:nvPr/>
        </p:nvSpPr>
        <p:spPr>
          <a:xfrm>
            <a:off x="4724400" y="1371600"/>
            <a:ext cx="304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3200400" y="2514600"/>
            <a:ext cx="304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sp>
        <p:nvSpPr>
          <p:cNvPr id="12" name="Title 1"/>
          <p:cNvSpPr txBox="1">
            <a:spLocks/>
          </p:cNvSpPr>
          <p:nvPr/>
        </p:nvSpPr>
        <p:spPr>
          <a:xfrm>
            <a:off x="1600200" y="0"/>
            <a:ext cx="8229600" cy="762000"/>
          </a:xfrm>
          <a:prstGeom prst="rect">
            <a:avLst/>
          </a:prstGeom>
        </p:spPr>
        <p:txBody>
          <a:bodyPr vert="horz" lIns="91440" tIns="45720" rIns="91440" bIns="45720" rtlCol="0" anchor="b">
            <a:normAutofit/>
          </a:bodyPr>
          <a:lstStyle>
            <a:lvl1pPr marL="0"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a:lstStyle>
          <a:p>
            <a:pPr defTabSz="914400"/>
            <a:r>
              <a:rPr lang="en-US" altLang="en-US" sz="2600" dirty="0" smtClean="0">
                <a:solidFill>
                  <a:srgbClr val="FF0000"/>
                </a:solidFill>
              </a:rPr>
              <a:t>Given two strings A=alignment and B=algorithm. Find LCS.</a:t>
            </a:r>
            <a:endParaRPr lang="en-US" altLang="en-US" sz="2600" dirty="0">
              <a:solidFill>
                <a:srgbClr val="FF0000"/>
              </a:solidFill>
            </a:endParaRPr>
          </a:p>
        </p:txBody>
      </p:sp>
    </p:spTree>
    <p:extLst>
      <p:ext uri="{BB962C8B-B14F-4D97-AF65-F5344CB8AC3E}">
        <p14:creationId xmlns:p14="http://schemas.microsoft.com/office/powerpoint/2010/main" val="88735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96963" y="1149531"/>
            <a:ext cx="10359163" cy="1136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34" name="Title 1"/>
          <p:cNvSpPr>
            <a:spLocks noGrp="1"/>
          </p:cNvSpPr>
          <p:nvPr>
            <p:ph type="title"/>
          </p:nvPr>
        </p:nvSpPr>
        <p:spPr>
          <a:xfrm>
            <a:off x="1600200" y="0"/>
            <a:ext cx="8229600" cy="762000"/>
          </a:xfrm>
        </p:spPr>
        <p:txBody>
          <a:bodyPr/>
          <a:lstStyle/>
          <a:p>
            <a:pPr defTabSz="914400"/>
            <a:r>
              <a:rPr lang="en-US" altLang="en-US" sz="2600" dirty="0">
                <a:solidFill>
                  <a:srgbClr val="FF0000"/>
                </a:solidFill>
              </a:rPr>
              <a:t>Given two strings A=alignment and B=algorithm. Find LCS.</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EACA3FD-9A18-42A3-A346-24281B7991E1}" type="slidenum">
              <a:rPr lang="en-US" altLang="en-US">
                <a:solidFill>
                  <a:srgbClr val="898989"/>
                </a:solidFill>
                <a:latin typeface="Calibri" panose="020F0502020204030204" pitchFamily="34" charset="0"/>
              </a:rPr>
              <a:pPr eaLnBrk="1" hangingPunct="1"/>
              <a:t>24</a:t>
            </a:fld>
            <a:endParaRPr lang="en-US" altLang="en-US">
              <a:solidFill>
                <a:srgbClr val="898989"/>
              </a:solidFill>
              <a:latin typeface="Calibri" panose="020F0502020204030204" pitchFamily="34" charset="0"/>
            </a:endParaRPr>
          </a:p>
        </p:txBody>
      </p:sp>
      <p:graphicFrame>
        <p:nvGraphicFramePr>
          <p:cNvPr id="20" name="Table 19"/>
          <p:cNvGraphicFramePr>
            <a:graphicFrameLocks noGrp="1"/>
          </p:cNvGraphicFramePr>
          <p:nvPr/>
        </p:nvGraphicFramePr>
        <p:xfrm>
          <a:off x="3048000" y="1397000"/>
          <a:ext cx="6096002" cy="4079878"/>
        </p:xfrm>
        <a:graphic>
          <a:graphicData uri="http://schemas.openxmlformats.org/drawingml/2006/table">
            <a:tbl>
              <a:tblPr firstRow="1" bandRow="1">
                <a:tableStyleId>{5940675A-B579-460E-94D1-54222C63F5DA}</a:tableStyleId>
              </a:tblPr>
              <a:tblGrid>
                <a:gridCol w="554182">
                  <a:extLst>
                    <a:ext uri="{9D8B030D-6E8A-4147-A177-3AD203B41FA5}">
                      <a16:colId xmlns:a16="http://schemas.microsoft.com/office/drawing/2014/main" val="20000"/>
                    </a:ext>
                  </a:extLst>
                </a:gridCol>
                <a:gridCol w="554182">
                  <a:extLst>
                    <a:ext uri="{9D8B030D-6E8A-4147-A177-3AD203B41FA5}">
                      <a16:colId xmlns:a16="http://schemas.microsoft.com/office/drawing/2014/main" val="20001"/>
                    </a:ext>
                  </a:extLst>
                </a:gridCol>
                <a:gridCol w="554182">
                  <a:extLst>
                    <a:ext uri="{9D8B030D-6E8A-4147-A177-3AD203B41FA5}">
                      <a16:colId xmlns:a16="http://schemas.microsoft.com/office/drawing/2014/main" val="20002"/>
                    </a:ext>
                  </a:extLst>
                </a:gridCol>
                <a:gridCol w="554182">
                  <a:extLst>
                    <a:ext uri="{9D8B030D-6E8A-4147-A177-3AD203B41FA5}">
                      <a16:colId xmlns:a16="http://schemas.microsoft.com/office/drawing/2014/main" val="20003"/>
                    </a:ext>
                  </a:extLst>
                </a:gridCol>
                <a:gridCol w="554182">
                  <a:extLst>
                    <a:ext uri="{9D8B030D-6E8A-4147-A177-3AD203B41FA5}">
                      <a16:colId xmlns:a16="http://schemas.microsoft.com/office/drawing/2014/main" val="20004"/>
                    </a:ext>
                  </a:extLst>
                </a:gridCol>
                <a:gridCol w="554182">
                  <a:extLst>
                    <a:ext uri="{9D8B030D-6E8A-4147-A177-3AD203B41FA5}">
                      <a16:colId xmlns:a16="http://schemas.microsoft.com/office/drawing/2014/main" val="20005"/>
                    </a:ext>
                  </a:extLst>
                </a:gridCol>
                <a:gridCol w="554182">
                  <a:extLst>
                    <a:ext uri="{9D8B030D-6E8A-4147-A177-3AD203B41FA5}">
                      <a16:colId xmlns:a16="http://schemas.microsoft.com/office/drawing/2014/main" val="20006"/>
                    </a:ext>
                  </a:extLst>
                </a:gridCol>
                <a:gridCol w="554182">
                  <a:extLst>
                    <a:ext uri="{9D8B030D-6E8A-4147-A177-3AD203B41FA5}">
                      <a16:colId xmlns:a16="http://schemas.microsoft.com/office/drawing/2014/main" val="20007"/>
                    </a:ext>
                  </a:extLst>
                </a:gridCol>
                <a:gridCol w="554182">
                  <a:extLst>
                    <a:ext uri="{9D8B030D-6E8A-4147-A177-3AD203B41FA5}">
                      <a16:colId xmlns:a16="http://schemas.microsoft.com/office/drawing/2014/main" val="20008"/>
                    </a:ext>
                  </a:extLst>
                </a:gridCol>
                <a:gridCol w="554182">
                  <a:extLst>
                    <a:ext uri="{9D8B030D-6E8A-4147-A177-3AD203B41FA5}">
                      <a16:colId xmlns:a16="http://schemas.microsoft.com/office/drawing/2014/main" val="20009"/>
                    </a:ext>
                  </a:extLst>
                </a:gridCol>
                <a:gridCol w="554182">
                  <a:extLst>
                    <a:ext uri="{9D8B030D-6E8A-4147-A177-3AD203B41FA5}">
                      <a16:colId xmlns:a16="http://schemas.microsoft.com/office/drawing/2014/main" val="20010"/>
                    </a:ext>
                  </a:extLst>
                </a:gridCol>
              </a:tblGrid>
              <a:tr h="370898">
                <a:tc>
                  <a:txBody>
                    <a:bodyPr/>
                    <a:lstStyle/>
                    <a:p>
                      <a:pPr algn="ctr"/>
                      <a:endParaRPr lang="en-US" sz="1800" dirty="0"/>
                    </a:p>
                  </a:txBody>
                  <a:tcPr marT="45727" marB="45727"/>
                </a:tc>
                <a:tc>
                  <a:txBody>
                    <a:bodyPr/>
                    <a:lstStyle/>
                    <a:p>
                      <a:endParaRPr lang="en-US" sz="1800" dirty="0"/>
                    </a:p>
                  </a:txBody>
                  <a:tcPr marT="45727" marB="45727"/>
                </a:tc>
                <a:tc>
                  <a:txBody>
                    <a:bodyPr/>
                    <a:lstStyle/>
                    <a:p>
                      <a:r>
                        <a:rPr lang="en-US" sz="1800" dirty="0" smtClean="0"/>
                        <a:t>a</a:t>
                      </a:r>
                      <a:endParaRPr lang="en-US" sz="1800" dirty="0"/>
                    </a:p>
                  </a:txBody>
                  <a:tcPr marT="45727" marB="45727"/>
                </a:tc>
                <a:tc>
                  <a:txBody>
                    <a:bodyPr/>
                    <a:lstStyle/>
                    <a:p>
                      <a:r>
                        <a:rPr lang="en-US" sz="1800" dirty="0" smtClean="0"/>
                        <a:t>l</a:t>
                      </a:r>
                      <a:endParaRPr lang="en-US" sz="1800" dirty="0"/>
                    </a:p>
                  </a:txBody>
                  <a:tcPr marT="45727" marB="45727"/>
                </a:tc>
                <a:tc>
                  <a:txBody>
                    <a:bodyPr/>
                    <a:lstStyle/>
                    <a:p>
                      <a:r>
                        <a:rPr lang="en-US" sz="1800" dirty="0" err="1" smtClean="0"/>
                        <a:t>i</a:t>
                      </a:r>
                      <a:endParaRPr lang="en-US" sz="1800" dirty="0"/>
                    </a:p>
                  </a:txBody>
                  <a:tcPr marT="45727" marB="45727"/>
                </a:tc>
                <a:tc>
                  <a:txBody>
                    <a:bodyPr/>
                    <a:lstStyle/>
                    <a:p>
                      <a:r>
                        <a:rPr lang="en-US" sz="1800" dirty="0" smtClean="0"/>
                        <a:t>g</a:t>
                      </a:r>
                      <a:endParaRPr lang="en-US" sz="1800" dirty="0"/>
                    </a:p>
                  </a:txBody>
                  <a:tcPr marT="45727" marB="45727"/>
                </a:tc>
                <a:tc>
                  <a:txBody>
                    <a:bodyPr/>
                    <a:lstStyle/>
                    <a:p>
                      <a:r>
                        <a:rPr lang="en-US" sz="1800" dirty="0" smtClean="0"/>
                        <a:t>n</a:t>
                      </a:r>
                      <a:endParaRPr lang="en-US" sz="1800" dirty="0"/>
                    </a:p>
                  </a:txBody>
                  <a:tcPr marT="45727" marB="45727"/>
                </a:tc>
                <a:tc>
                  <a:txBody>
                    <a:bodyPr/>
                    <a:lstStyle/>
                    <a:p>
                      <a:r>
                        <a:rPr lang="en-US" sz="1800" dirty="0" smtClean="0"/>
                        <a:t>m</a:t>
                      </a:r>
                      <a:endParaRPr lang="en-US" sz="1800" dirty="0"/>
                    </a:p>
                  </a:txBody>
                  <a:tcPr marT="45727" marB="45727"/>
                </a:tc>
                <a:tc>
                  <a:txBody>
                    <a:bodyPr/>
                    <a:lstStyle/>
                    <a:p>
                      <a:r>
                        <a:rPr lang="en-US" sz="1800" dirty="0" smtClean="0"/>
                        <a:t>e</a:t>
                      </a:r>
                      <a:endParaRPr lang="en-US" sz="1800" dirty="0"/>
                    </a:p>
                  </a:txBody>
                  <a:tcPr marT="45727" marB="45727"/>
                </a:tc>
                <a:tc>
                  <a:txBody>
                    <a:bodyPr/>
                    <a:lstStyle/>
                    <a:p>
                      <a:r>
                        <a:rPr lang="en-US" sz="1800" dirty="0" smtClean="0"/>
                        <a:t>n</a:t>
                      </a:r>
                      <a:endParaRPr lang="en-US" sz="1800" dirty="0"/>
                    </a:p>
                  </a:txBody>
                  <a:tcPr marT="45727" marB="45727"/>
                </a:tc>
                <a:tc>
                  <a:txBody>
                    <a:bodyPr/>
                    <a:lstStyle/>
                    <a:p>
                      <a:r>
                        <a:rPr lang="en-US" sz="1800" dirty="0" smtClean="0"/>
                        <a:t>t</a:t>
                      </a:r>
                      <a:endParaRPr lang="en-US" sz="1800" dirty="0"/>
                    </a:p>
                  </a:txBody>
                  <a:tcPr marT="45727" marB="45727"/>
                </a:tc>
                <a:extLst>
                  <a:ext uri="{0D108BD9-81ED-4DB2-BD59-A6C34878D82A}">
                    <a16:rowId xmlns:a16="http://schemas.microsoft.com/office/drawing/2014/main" val="10000"/>
                  </a:ext>
                </a:extLst>
              </a:tr>
              <a:tr h="370898">
                <a:tc>
                  <a:txBody>
                    <a:bodyPr/>
                    <a:lstStyle/>
                    <a:p>
                      <a:pPr algn="ct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extLst>
                  <a:ext uri="{0D108BD9-81ED-4DB2-BD59-A6C34878D82A}">
                    <a16:rowId xmlns:a16="http://schemas.microsoft.com/office/drawing/2014/main" val="10001"/>
                  </a:ext>
                </a:extLst>
              </a:tr>
              <a:tr h="370898">
                <a:tc>
                  <a:txBody>
                    <a:bodyPr/>
                    <a:lstStyle/>
                    <a:p>
                      <a:pPr algn="ctr"/>
                      <a:r>
                        <a:rPr lang="en-US" sz="1800" dirty="0" smtClean="0"/>
                        <a:t>a</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extLst>
                  <a:ext uri="{0D108BD9-81ED-4DB2-BD59-A6C34878D82A}">
                    <a16:rowId xmlns:a16="http://schemas.microsoft.com/office/drawing/2014/main" val="10002"/>
                  </a:ext>
                </a:extLst>
              </a:tr>
              <a:tr h="370898">
                <a:tc>
                  <a:txBody>
                    <a:bodyPr/>
                    <a:lstStyle/>
                    <a:p>
                      <a:pPr algn="ctr"/>
                      <a:r>
                        <a:rPr lang="en-US" sz="1800" dirty="0" smtClean="0"/>
                        <a:t>l</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extLst>
                  <a:ext uri="{0D108BD9-81ED-4DB2-BD59-A6C34878D82A}">
                    <a16:rowId xmlns:a16="http://schemas.microsoft.com/office/drawing/2014/main" val="10003"/>
                  </a:ext>
                </a:extLst>
              </a:tr>
              <a:tr h="370898">
                <a:tc>
                  <a:txBody>
                    <a:bodyPr/>
                    <a:lstStyle/>
                    <a:p>
                      <a:pPr algn="ctr"/>
                      <a:r>
                        <a:rPr lang="en-US" sz="1800" dirty="0" smtClean="0"/>
                        <a:t>g</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extLst>
                  <a:ext uri="{0D108BD9-81ED-4DB2-BD59-A6C34878D82A}">
                    <a16:rowId xmlns:a16="http://schemas.microsoft.com/office/drawing/2014/main" val="10004"/>
                  </a:ext>
                </a:extLst>
              </a:tr>
              <a:tr h="370898">
                <a:tc>
                  <a:txBody>
                    <a:bodyPr/>
                    <a:lstStyle/>
                    <a:p>
                      <a:pPr algn="ctr"/>
                      <a:r>
                        <a:rPr lang="en-US" sz="1800" dirty="0" smtClean="0"/>
                        <a:t>o</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extLst>
                  <a:ext uri="{0D108BD9-81ED-4DB2-BD59-A6C34878D82A}">
                    <a16:rowId xmlns:a16="http://schemas.microsoft.com/office/drawing/2014/main" val="10005"/>
                  </a:ext>
                </a:extLst>
              </a:tr>
              <a:tr h="370898">
                <a:tc>
                  <a:txBody>
                    <a:bodyPr/>
                    <a:lstStyle/>
                    <a:p>
                      <a:pPr algn="ctr"/>
                      <a:r>
                        <a:rPr lang="en-US" sz="1800" dirty="0" smtClean="0"/>
                        <a:t>r</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extLst>
                  <a:ext uri="{0D108BD9-81ED-4DB2-BD59-A6C34878D82A}">
                    <a16:rowId xmlns:a16="http://schemas.microsoft.com/office/drawing/2014/main" val="10006"/>
                  </a:ext>
                </a:extLst>
              </a:tr>
              <a:tr h="370898">
                <a:tc>
                  <a:txBody>
                    <a:bodyPr/>
                    <a:lstStyle/>
                    <a:p>
                      <a:pPr algn="ctr"/>
                      <a:r>
                        <a:rPr lang="en-US" sz="1800" dirty="0" err="1" smtClean="0"/>
                        <a:t>i</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extLst>
                  <a:ext uri="{0D108BD9-81ED-4DB2-BD59-A6C34878D82A}">
                    <a16:rowId xmlns:a16="http://schemas.microsoft.com/office/drawing/2014/main" val="10007"/>
                  </a:ext>
                </a:extLst>
              </a:tr>
              <a:tr h="370898">
                <a:tc>
                  <a:txBody>
                    <a:bodyPr/>
                    <a:lstStyle/>
                    <a:p>
                      <a:pPr algn="ctr"/>
                      <a:r>
                        <a:rPr lang="en-US" sz="1800" dirty="0" smtClean="0"/>
                        <a:t>t</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extLst>
                  <a:ext uri="{0D108BD9-81ED-4DB2-BD59-A6C34878D82A}">
                    <a16:rowId xmlns:a16="http://schemas.microsoft.com/office/drawing/2014/main" val="10008"/>
                  </a:ext>
                </a:extLst>
              </a:tr>
              <a:tr h="370898">
                <a:tc>
                  <a:txBody>
                    <a:bodyPr/>
                    <a:lstStyle/>
                    <a:p>
                      <a:pPr algn="ctr"/>
                      <a:r>
                        <a:rPr lang="en-US" sz="1800" dirty="0" smtClean="0"/>
                        <a:t>h</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extLst>
                  <a:ext uri="{0D108BD9-81ED-4DB2-BD59-A6C34878D82A}">
                    <a16:rowId xmlns:a16="http://schemas.microsoft.com/office/drawing/2014/main" val="10009"/>
                  </a:ext>
                </a:extLst>
              </a:tr>
              <a:tr h="370898">
                <a:tc>
                  <a:txBody>
                    <a:bodyPr/>
                    <a:lstStyle/>
                    <a:p>
                      <a:pPr algn="ctr"/>
                      <a:r>
                        <a:rPr lang="en-US" sz="1800" dirty="0" smtClean="0"/>
                        <a:t>m</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dirty="0"/>
                    </a:p>
                  </a:txBody>
                  <a:tcPr marT="45727" marB="45727"/>
                </a:tc>
                <a:extLst>
                  <a:ext uri="{0D108BD9-81ED-4DB2-BD59-A6C34878D82A}">
                    <a16:rowId xmlns:a16="http://schemas.microsoft.com/office/drawing/2014/main" val="10010"/>
                  </a:ext>
                </a:extLst>
              </a:tr>
            </a:tbl>
          </a:graphicData>
        </a:graphic>
      </p:graphicFrame>
      <p:sp>
        <p:nvSpPr>
          <p:cNvPr id="7" name="Oval 6"/>
          <p:cNvSpPr/>
          <p:nvPr/>
        </p:nvSpPr>
        <p:spPr>
          <a:xfrm>
            <a:off x="5791200" y="1371600"/>
            <a:ext cx="304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3124200" y="2895600"/>
            <a:ext cx="304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spTree>
    <p:extLst>
      <p:ext uri="{BB962C8B-B14F-4D97-AF65-F5344CB8AC3E}">
        <p14:creationId xmlns:p14="http://schemas.microsoft.com/office/powerpoint/2010/main" val="14019317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96963" y="1149531"/>
            <a:ext cx="10359163" cy="1136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8" name="Title 1"/>
          <p:cNvSpPr>
            <a:spLocks noGrp="1"/>
          </p:cNvSpPr>
          <p:nvPr>
            <p:ph type="title"/>
          </p:nvPr>
        </p:nvSpPr>
        <p:spPr>
          <a:xfrm>
            <a:off x="1600200" y="0"/>
            <a:ext cx="8229600" cy="762000"/>
          </a:xfrm>
        </p:spPr>
        <p:txBody>
          <a:bodyPr/>
          <a:lstStyle/>
          <a:p>
            <a:pPr defTabSz="914400"/>
            <a:r>
              <a:rPr lang="en-US" altLang="en-US" sz="2600" dirty="0">
                <a:solidFill>
                  <a:srgbClr val="FF0000"/>
                </a:solidFill>
              </a:rPr>
              <a:t>Given two strings A=alignment and B=algorithm. Find LCS.</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35AA6B9-C07F-426C-8000-7BC437EB1DE0}" type="slidenum">
              <a:rPr lang="en-US" altLang="en-US">
                <a:solidFill>
                  <a:srgbClr val="898989"/>
                </a:solidFill>
                <a:latin typeface="Calibri" panose="020F0502020204030204" pitchFamily="34" charset="0"/>
              </a:rPr>
              <a:pPr eaLnBrk="1" hangingPunct="1"/>
              <a:t>25</a:t>
            </a:fld>
            <a:endParaRPr lang="en-US" altLang="en-US">
              <a:solidFill>
                <a:srgbClr val="898989"/>
              </a:solidFill>
              <a:latin typeface="Calibri" panose="020F0502020204030204" pitchFamily="34" charset="0"/>
            </a:endParaRPr>
          </a:p>
        </p:txBody>
      </p:sp>
      <p:graphicFrame>
        <p:nvGraphicFramePr>
          <p:cNvPr id="20" name="Table 19"/>
          <p:cNvGraphicFramePr>
            <a:graphicFrameLocks noGrp="1"/>
          </p:cNvGraphicFramePr>
          <p:nvPr/>
        </p:nvGraphicFramePr>
        <p:xfrm>
          <a:off x="3048000" y="1397000"/>
          <a:ext cx="6096002" cy="4079878"/>
        </p:xfrm>
        <a:graphic>
          <a:graphicData uri="http://schemas.openxmlformats.org/drawingml/2006/table">
            <a:tbl>
              <a:tblPr firstRow="1" bandRow="1">
                <a:tableStyleId>{5940675A-B579-460E-94D1-54222C63F5DA}</a:tableStyleId>
              </a:tblPr>
              <a:tblGrid>
                <a:gridCol w="554182">
                  <a:extLst>
                    <a:ext uri="{9D8B030D-6E8A-4147-A177-3AD203B41FA5}">
                      <a16:colId xmlns:a16="http://schemas.microsoft.com/office/drawing/2014/main" val="20000"/>
                    </a:ext>
                  </a:extLst>
                </a:gridCol>
                <a:gridCol w="554182">
                  <a:extLst>
                    <a:ext uri="{9D8B030D-6E8A-4147-A177-3AD203B41FA5}">
                      <a16:colId xmlns:a16="http://schemas.microsoft.com/office/drawing/2014/main" val="20001"/>
                    </a:ext>
                  </a:extLst>
                </a:gridCol>
                <a:gridCol w="554182">
                  <a:extLst>
                    <a:ext uri="{9D8B030D-6E8A-4147-A177-3AD203B41FA5}">
                      <a16:colId xmlns:a16="http://schemas.microsoft.com/office/drawing/2014/main" val="20002"/>
                    </a:ext>
                  </a:extLst>
                </a:gridCol>
                <a:gridCol w="554182">
                  <a:extLst>
                    <a:ext uri="{9D8B030D-6E8A-4147-A177-3AD203B41FA5}">
                      <a16:colId xmlns:a16="http://schemas.microsoft.com/office/drawing/2014/main" val="20003"/>
                    </a:ext>
                  </a:extLst>
                </a:gridCol>
                <a:gridCol w="554182">
                  <a:extLst>
                    <a:ext uri="{9D8B030D-6E8A-4147-A177-3AD203B41FA5}">
                      <a16:colId xmlns:a16="http://schemas.microsoft.com/office/drawing/2014/main" val="20004"/>
                    </a:ext>
                  </a:extLst>
                </a:gridCol>
                <a:gridCol w="554182">
                  <a:extLst>
                    <a:ext uri="{9D8B030D-6E8A-4147-A177-3AD203B41FA5}">
                      <a16:colId xmlns:a16="http://schemas.microsoft.com/office/drawing/2014/main" val="20005"/>
                    </a:ext>
                  </a:extLst>
                </a:gridCol>
                <a:gridCol w="554182">
                  <a:extLst>
                    <a:ext uri="{9D8B030D-6E8A-4147-A177-3AD203B41FA5}">
                      <a16:colId xmlns:a16="http://schemas.microsoft.com/office/drawing/2014/main" val="20006"/>
                    </a:ext>
                  </a:extLst>
                </a:gridCol>
                <a:gridCol w="554182">
                  <a:extLst>
                    <a:ext uri="{9D8B030D-6E8A-4147-A177-3AD203B41FA5}">
                      <a16:colId xmlns:a16="http://schemas.microsoft.com/office/drawing/2014/main" val="20007"/>
                    </a:ext>
                  </a:extLst>
                </a:gridCol>
                <a:gridCol w="554182">
                  <a:extLst>
                    <a:ext uri="{9D8B030D-6E8A-4147-A177-3AD203B41FA5}">
                      <a16:colId xmlns:a16="http://schemas.microsoft.com/office/drawing/2014/main" val="20008"/>
                    </a:ext>
                  </a:extLst>
                </a:gridCol>
                <a:gridCol w="554182">
                  <a:extLst>
                    <a:ext uri="{9D8B030D-6E8A-4147-A177-3AD203B41FA5}">
                      <a16:colId xmlns:a16="http://schemas.microsoft.com/office/drawing/2014/main" val="20009"/>
                    </a:ext>
                  </a:extLst>
                </a:gridCol>
                <a:gridCol w="554182">
                  <a:extLst>
                    <a:ext uri="{9D8B030D-6E8A-4147-A177-3AD203B41FA5}">
                      <a16:colId xmlns:a16="http://schemas.microsoft.com/office/drawing/2014/main" val="20010"/>
                    </a:ext>
                  </a:extLst>
                </a:gridCol>
              </a:tblGrid>
              <a:tr h="370898">
                <a:tc>
                  <a:txBody>
                    <a:bodyPr/>
                    <a:lstStyle/>
                    <a:p>
                      <a:pPr algn="ctr"/>
                      <a:endParaRPr lang="en-US" sz="1800" dirty="0"/>
                    </a:p>
                  </a:txBody>
                  <a:tcPr marT="45727" marB="45727"/>
                </a:tc>
                <a:tc>
                  <a:txBody>
                    <a:bodyPr/>
                    <a:lstStyle/>
                    <a:p>
                      <a:endParaRPr lang="en-US" sz="1800" dirty="0"/>
                    </a:p>
                  </a:txBody>
                  <a:tcPr marT="45727" marB="45727"/>
                </a:tc>
                <a:tc>
                  <a:txBody>
                    <a:bodyPr/>
                    <a:lstStyle/>
                    <a:p>
                      <a:r>
                        <a:rPr lang="en-US" sz="1800" dirty="0" smtClean="0"/>
                        <a:t>a</a:t>
                      </a:r>
                      <a:endParaRPr lang="en-US" sz="1800" dirty="0"/>
                    </a:p>
                  </a:txBody>
                  <a:tcPr marT="45727" marB="45727"/>
                </a:tc>
                <a:tc>
                  <a:txBody>
                    <a:bodyPr/>
                    <a:lstStyle/>
                    <a:p>
                      <a:r>
                        <a:rPr lang="en-US" sz="1800" dirty="0" smtClean="0"/>
                        <a:t>l</a:t>
                      </a:r>
                      <a:endParaRPr lang="en-US" sz="1800" dirty="0"/>
                    </a:p>
                  </a:txBody>
                  <a:tcPr marT="45727" marB="45727"/>
                </a:tc>
                <a:tc>
                  <a:txBody>
                    <a:bodyPr/>
                    <a:lstStyle/>
                    <a:p>
                      <a:r>
                        <a:rPr lang="en-US" sz="1800" dirty="0" err="1" smtClean="0"/>
                        <a:t>i</a:t>
                      </a:r>
                      <a:endParaRPr lang="en-US" sz="1800" dirty="0"/>
                    </a:p>
                  </a:txBody>
                  <a:tcPr marT="45727" marB="45727"/>
                </a:tc>
                <a:tc>
                  <a:txBody>
                    <a:bodyPr/>
                    <a:lstStyle/>
                    <a:p>
                      <a:r>
                        <a:rPr lang="en-US" sz="1800" dirty="0" smtClean="0"/>
                        <a:t>g</a:t>
                      </a:r>
                      <a:endParaRPr lang="en-US" sz="1800" dirty="0"/>
                    </a:p>
                  </a:txBody>
                  <a:tcPr marT="45727" marB="45727"/>
                </a:tc>
                <a:tc>
                  <a:txBody>
                    <a:bodyPr/>
                    <a:lstStyle/>
                    <a:p>
                      <a:r>
                        <a:rPr lang="en-US" sz="1800" dirty="0" smtClean="0"/>
                        <a:t>n</a:t>
                      </a:r>
                      <a:endParaRPr lang="en-US" sz="1800" dirty="0"/>
                    </a:p>
                  </a:txBody>
                  <a:tcPr marT="45727" marB="45727"/>
                </a:tc>
                <a:tc>
                  <a:txBody>
                    <a:bodyPr/>
                    <a:lstStyle/>
                    <a:p>
                      <a:r>
                        <a:rPr lang="en-US" sz="1800" dirty="0" smtClean="0"/>
                        <a:t>m</a:t>
                      </a:r>
                      <a:endParaRPr lang="en-US" sz="1800" dirty="0"/>
                    </a:p>
                  </a:txBody>
                  <a:tcPr marT="45727" marB="45727"/>
                </a:tc>
                <a:tc>
                  <a:txBody>
                    <a:bodyPr/>
                    <a:lstStyle/>
                    <a:p>
                      <a:r>
                        <a:rPr lang="en-US" sz="1800" dirty="0" smtClean="0"/>
                        <a:t>e</a:t>
                      </a:r>
                      <a:endParaRPr lang="en-US" sz="1800" dirty="0"/>
                    </a:p>
                  </a:txBody>
                  <a:tcPr marT="45727" marB="45727"/>
                </a:tc>
                <a:tc>
                  <a:txBody>
                    <a:bodyPr/>
                    <a:lstStyle/>
                    <a:p>
                      <a:r>
                        <a:rPr lang="en-US" sz="1800" dirty="0" smtClean="0"/>
                        <a:t>n</a:t>
                      </a:r>
                      <a:endParaRPr lang="en-US" sz="1800" dirty="0"/>
                    </a:p>
                  </a:txBody>
                  <a:tcPr marT="45727" marB="45727"/>
                </a:tc>
                <a:tc>
                  <a:txBody>
                    <a:bodyPr/>
                    <a:lstStyle/>
                    <a:p>
                      <a:r>
                        <a:rPr lang="en-US" sz="1800" dirty="0" smtClean="0"/>
                        <a:t>t</a:t>
                      </a:r>
                      <a:endParaRPr lang="en-US" sz="1800" dirty="0"/>
                    </a:p>
                  </a:txBody>
                  <a:tcPr marT="45727" marB="45727"/>
                </a:tc>
                <a:extLst>
                  <a:ext uri="{0D108BD9-81ED-4DB2-BD59-A6C34878D82A}">
                    <a16:rowId xmlns:a16="http://schemas.microsoft.com/office/drawing/2014/main" val="10000"/>
                  </a:ext>
                </a:extLst>
              </a:tr>
              <a:tr h="370898">
                <a:tc>
                  <a:txBody>
                    <a:bodyPr/>
                    <a:lstStyle/>
                    <a:p>
                      <a:pPr algn="ct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extLst>
                  <a:ext uri="{0D108BD9-81ED-4DB2-BD59-A6C34878D82A}">
                    <a16:rowId xmlns:a16="http://schemas.microsoft.com/office/drawing/2014/main" val="10001"/>
                  </a:ext>
                </a:extLst>
              </a:tr>
              <a:tr h="370898">
                <a:tc>
                  <a:txBody>
                    <a:bodyPr/>
                    <a:lstStyle/>
                    <a:p>
                      <a:pPr algn="ctr"/>
                      <a:r>
                        <a:rPr lang="en-US" sz="1800" dirty="0" smtClean="0"/>
                        <a:t>a</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extLst>
                  <a:ext uri="{0D108BD9-81ED-4DB2-BD59-A6C34878D82A}">
                    <a16:rowId xmlns:a16="http://schemas.microsoft.com/office/drawing/2014/main" val="10002"/>
                  </a:ext>
                </a:extLst>
              </a:tr>
              <a:tr h="370898">
                <a:tc>
                  <a:txBody>
                    <a:bodyPr/>
                    <a:lstStyle/>
                    <a:p>
                      <a:pPr algn="ctr"/>
                      <a:r>
                        <a:rPr lang="en-US" sz="1800" dirty="0" smtClean="0"/>
                        <a:t>l</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extLst>
                  <a:ext uri="{0D108BD9-81ED-4DB2-BD59-A6C34878D82A}">
                    <a16:rowId xmlns:a16="http://schemas.microsoft.com/office/drawing/2014/main" val="10003"/>
                  </a:ext>
                </a:extLst>
              </a:tr>
              <a:tr h="370898">
                <a:tc>
                  <a:txBody>
                    <a:bodyPr/>
                    <a:lstStyle/>
                    <a:p>
                      <a:pPr algn="ctr"/>
                      <a:r>
                        <a:rPr lang="en-US" sz="1800" dirty="0" smtClean="0"/>
                        <a:t>g</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extLst>
                  <a:ext uri="{0D108BD9-81ED-4DB2-BD59-A6C34878D82A}">
                    <a16:rowId xmlns:a16="http://schemas.microsoft.com/office/drawing/2014/main" val="10004"/>
                  </a:ext>
                </a:extLst>
              </a:tr>
              <a:tr h="370898">
                <a:tc>
                  <a:txBody>
                    <a:bodyPr/>
                    <a:lstStyle/>
                    <a:p>
                      <a:pPr algn="ctr"/>
                      <a:r>
                        <a:rPr lang="en-US" sz="1800" dirty="0" smtClean="0"/>
                        <a:t>o</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extLst>
                  <a:ext uri="{0D108BD9-81ED-4DB2-BD59-A6C34878D82A}">
                    <a16:rowId xmlns:a16="http://schemas.microsoft.com/office/drawing/2014/main" val="10005"/>
                  </a:ext>
                </a:extLst>
              </a:tr>
              <a:tr h="370898">
                <a:tc>
                  <a:txBody>
                    <a:bodyPr/>
                    <a:lstStyle/>
                    <a:p>
                      <a:pPr algn="ctr"/>
                      <a:r>
                        <a:rPr lang="en-US" sz="1800" dirty="0" smtClean="0"/>
                        <a:t>r</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extLst>
                  <a:ext uri="{0D108BD9-81ED-4DB2-BD59-A6C34878D82A}">
                    <a16:rowId xmlns:a16="http://schemas.microsoft.com/office/drawing/2014/main" val="10006"/>
                  </a:ext>
                </a:extLst>
              </a:tr>
              <a:tr h="370898">
                <a:tc>
                  <a:txBody>
                    <a:bodyPr/>
                    <a:lstStyle/>
                    <a:p>
                      <a:pPr algn="ctr"/>
                      <a:r>
                        <a:rPr lang="en-US" sz="1800" dirty="0" err="1" smtClean="0"/>
                        <a:t>i</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extLst>
                  <a:ext uri="{0D108BD9-81ED-4DB2-BD59-A6C34878D82A}">
                    <a16:rowId xmlns:a16="http://schemas.microsoft.com/office/drawing/2014/main" val="10007"/>
                  </a:ext>
                </a:extLst>
              </a:tr>
              <a:tr h="370898">
                <a:tc>
                  <a:txBody>
                    <a:bodyPr/>
                    <a:lstStyle/>
                    <a:p>
                      <a:pPr algn="ctr"/>
                      <a:r>
                        <a:rPr lang="en-US" sz="1800" dirty="0" smtClean="0"/>
                        <a:t>t</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extLst>
                  <a:ext uri="{0D108BD9-81ED-4DB2-BD59-A6C34878D82A}">
                    <a16:rowId xmlns:a16="http://schemas.microsoft.com/office/drawing/2014/main" val="10008"/>
                  </a:ext>
                </a:extLst>
              </a:tr>
              <a:tr h="370898">
                <a:tc>
                  <a:txBody>
                    <a:bodyPr/>
                    <a:lstStyle/>
                    <a:p>
                      <a:pPr algn="ctr"/>
                      <a:r>
                        <a:rPr lang="en-US" sz="1800" dirty="0" smtClean="0"/>
                        <a:t>h</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extLst>
                  <a:ext uri="{0D108BD9-81ED-4DB2-BD59-A6C34878D82A}">
                    <a16:rowId xmlns:a16="http://schemas.microsoft.com/office/drawing/2014/main" val="10009"/>
                  </a:ext>
                </a:extLst>
              </a:tr>
              <a:tr h="370898">
                <a:tc>
                  <a:txBody>
                    <a:bodyPr/>
                    <a:lstStyle/>
                    <a:p>
                      <a:pPr algn="ctr"/>
                      <a:r>
                        <a:rPr lang="en-US" sz="1800" dirty="0" smtClean="0"/>
                        <a:t>m</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dirty="0"/>
                    </a:p>
                  </a:txBody>
                  <a:tcPr marT="45727" marB="45727"/>
                </a:tc>
                <a:extLst>
                  <a:ext uri="{0D108BD9-81ED-4DB2-BD59-A6C34878D82A}">
                    <a16:rowId xmlns:a16="http://schemas.microsoft.com/office/drawing/2014/main" val="10010"/>
                  </a:ext>
                </a:extLst>
              </a:tr>
            </a:tbl>
          </a:graphicData>
        </a:graphic>
      </p:graphicFrame>
      <p:sp>
        <p:nvSpPr>
          <p:cNvPr id="8"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spTree>
    <p:extLst>
      <p:ext uri="{BB962C8B-B14F-4D97-AF65-F5344CB8AC3E}">
        <p14:creationId xmlns:p14="http://schemas.microsoft.com/office/powerpoint/2010/main" val="16306472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96963" y="1149531"/>
            <a:ext cx="10359163" cy="1136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82" name="Title 1"/>
          <p:cNvSpPr>
            <a:spLocks noGrp="1"/>
          </p:cNvSpPr>
          <p:nvPr>
            <p:ph type="title"/>
          </p:nvPr>
        </p:nvSpPr>
        <p:spPr>
          <a:xfrm>
            <a:off x="1600200" y="0"/>
            <a:ext cx="8229600" cy="762000"/>
          </a:xfrm>
        </p:spPr>
        <p:txBody>
          <a:bodyPr/>
          <a:lstStyle/>
          <a:p>
            <a:pPr defTabSz="914400"/>
            <a:r>
              <a:rPr lang="en-US" altLang="en-US" sz="2600" dirty="0">
                <a:solidFill>
                  <a:srgbClr val="FF0000"/>
                </a:solidFill>
              </a:rPr>
              <a:t>Given two strings A=alignment and B=algorithm. Find LCS.</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0CBC68C-3366-4963-9F83-D918B08AC5D1}" type="slidenum">
              <a:rPr lang="en-US" altLang="en-US">
                <a:solidFill>
                  <a:srgbClr val="898989"/>
                </a:solidFill>
                <a:latin typeface="Calibri" panose="020F0502020204030204" pitchFamily="34" charset="0"/>
              </a:rPr>
              <a:pPr eaLnBrk="1" hangingPunct="1"/>
              <a:t>26</a:t>
            </a:fld>
            <a:endParaRPr lang="en-US" altLang="en-US">
              <a:solidFill>
                <a:srgbClr val="898989"/>
              </a:solidFill>
              <a:latin typeface="Calibri" panose="020F0502020204030204" pitchFamily="34" charset="0"/>
            </a:endParaRPr>
          </a:p>
        </p:txBody>
      </p:sp>
      <p:graphicFrame>
        <p:nvGraphicFramePr>
          <p:cNvPr id="20" name="Table 19"/>
          <p:cNvGraphicFramePr>
            <a:graphicFrameLocks noGrp="1"/>
          </p:cNvGraphicFramePr>
          <p:nvPr/>
        </p:nvGraphicFramePr>
        <p:xfrm>
          <a:off x="3048000" y="1397000"/>
          <a:ext cx="6096002" cy="4079878"/>
        </p:xfrm>
        <a:graphic>
          <a:graphicData uri="http://schemas.openxmlformats.org/drawingml/2006/table">
            <a:tbl>
              <a:tblPr firstRow="1" bandRow="1">
                <a:tableStyleId>{5940675A-B579-460E-94D1-54222C63F5DA}</a:tableStyleId>
              </a:tblPr>
              <a:tblGrid>
                <a:gridCol w="554182">
                  <a:extLst>
                    <a:ext uri="{9D8B030D-6E8A-4147-A177-3AD203B41FA5}">
                      <a16:colId xmlns:a16="http://schemas.microsoft.com/office/drawing/2014/main" val="20000"/>
                    </a:ext>
                  </a:extLst>
                </a:gridCol>
                <a:gridCol w="554182">
                  <a:extLst>
                    <a:ext uri="{9D8B030D-6E8A-4147-A177-3AD203B41FA5}">
                      <a16:colId xmlns:a16="http://schemas.microsoft.com/office/drawing/2014/main" val="20001"/>
                    </a:ext>
                  </a:extLst>
                </a:gridCol>
                <a:gridCol w="554182">
                  <a:extLst>
                    <a:ext uri="{9D8B030D-6E8A-4147-A177-3AD203B41FA5}">
                      <a16:colId xmlns:a16="http://schemas.microsoft.com/office/drawing/2014/main" val="20002"/>
                    </a:ext>
                  </a:extLst>
                </a:gridCol>
                <a:gridCol w="554182">
                  <a:extLst>
                    <a:ext uri="{9D8B030D-6E8A-4147-A177-3AD203B41FA5}">
                      <a16:colId xmlns:a16="http://schemas.microsoft.com/office/drawing/2014/main" val="20003"/>
                    </a:ext>
                  </a:extLst>
                </a:gridCol>
                <a:gridCol w="554182">
                  <a:extLst>
                    <a:ext uri="{9D8B030D-6E8A-4147-A177-3AD203B41FA5}">
                      <a16:colId xmlns:a16="http://schemas.microsoft.com/office/drawing/2014/main" val="20004"/>
                    </a:ext>
                  </a:extLst>
                </a:gridCol>
                <a:gridCol w="554182">
                  <a:extLst>
                    <a:ext uri="{9D8B030D-6E8A-4147-A177-3AD203B41FA5}">
                      <a16:colId xmlns:a16="http://schemas.microsoft.com/office/drawing/2014/main" val="20005"/>
                    </a:ext>
                  </a:extLst>
                </a:gridCol>
                <a:gridCol w="554182">
                  <a:extLst>
                    <a:ext uri="{9D8B030D-6E8A-4147-A177-3AD203B41FA5}">
                      <a16:colId xmlns:a16="http://schemas.microsoft.com/office/drawing/2014/main" val="20006"/>
                    </a:ext>
                  </a:extLst>
                </a:gridCol>
                <a:gridCol w="554182">
                  <a:extLst>
                    <a:ext uri="{9D8B030D-6E8A-4147-A177-3AD203B41FA5}">
                      <a16:colId xmlns:a16="http://schemas.microsoft.com/office/drawing/2014/main" val="20007"/>
                    </a:ext>
                  </a:extLst>
                </a:gridCol>
                <a:gridCol w="554182">
                  <a:extLst>
                    <a:ext uri="{9D8B030D-6E8A-4147-A177-3AD203B41FA5}">
                      <a16:colId xmlns:a16="http://schemas.microsoft.com/office/drawing/2014/main" val="20008"/>
                    </a:ext>
                  </a:extLst>
                </a:gridCol>
                <a:gridCol w="554182">
                  <a:extLst>
                    <a:ext uri="{9D8B030D-6E8A-4147-A177-3AD203B41FA5}">
                      <a16:colId xmlns:a16="http://schemas.microsoft.com/office/drawing/2014/main" val="20009"/>
                    </a:ext>
                  </a:extLst>
                </a:gridCol>
                <a:gridCol w="554182">
                  <a:extLst>
                    <a:ext uri="{9D8B030D-6E8A-4147-A177-3AD203B41FA5}">
                      <a16:colId xmlns:a16="http://schemas.microsoft.com/office/drawing/2014/main" val="20010"/>
                    </a:ext>
                  </a:extLst>
                </a:gridCol>
              </a:tblGrid>
              <a:tr h="370898">
                <a:tc>
                  <a:txBody>
                    <a:bodyPr/>
                    <a:lstStyle/>
                    <a:p>
                      <a:pPr algn="ctr"/>
                      <a:endParaRPr lang="en-US" sz="1800" dirty="0"/>
                    </a:p>
                  </a:txBody>
                  <a:tcPr marT="45727" marB="45727"/>
                </a:tc>
                <a:tc>
                  <a:txBody>
                    <a:bodyPr/>
                    <a:lstStyle/>
                    <a:p>
                      <a:endParaRPr lang="en-US" sz="1800" dirty="0"/>
                    </a:p>
                  </a:txBody>
                  <a:tcPr marT="45727" marB="45727"/>
                </a:tc>
                <a:tc>
                  <a:txBody>
                    <a:bodyPr/>
                    <a:lstStyle/>
                    <a:p>
                      <a:r>
                        <a:rPr lang="en-US" sz="1800" dirty="0" smtClean="0"/>
                        <a:t>a</a:t>
                      </a:r>
                      <a:endParaRPr lang="en-US" sz="1800" dirty="0"/>
                    </a:p>
                  </a:txBody>
                  <a:tcPr marT="45727" marB="45727"/>
                </a:tc>
                <a:tc>
                  <a:txBody>
                    <a:bodyPr/>
                    <a:lstStyle/>
                    <a:p>
                      <a:r>
                        <a:rPr lang="en-US" sz="1800" dirty="0" smtClean="0"/>
                        <a:t>l</a:t>
                      </a:r>
                      <a:endParaRPr lang="en-US" sz="1800" dirty="0"/>
                    </a:p>
                  </a:txBody>
                  <a:tcPr marT="45727" marB="45727"/>
                </a:tc>
                <a:tc>
                  <a:txBody>
                    <a:bodyPr/>
                    <a:lstStyle/>
                    <a:p>
                      <a:r>
                        <a:rPr lang="en-US" sz="1800" dirty="0" err="1" smtClean="0"/>
                        <a:t>i</a:t>
                      </a:r>
                      <a:endParaRPr lang="en-US" sz="1800" dirty="0"/>
                    </a:p>
                  </a:txBody>
                  <a:tcPr marT="45727" marB="45727"/>
                </a:tc>
                <a:tc>
                  <a:txBody>
                    <a:bodyPr/>
                    <a:lstStyle/>
                    <a:p>
                      <a:r>
                        <a:rPr lang="en-US" sz="1800" dirty="0" smtClean="0"/>
                        <a:t>g</a:t>
                      </a:r>
                      <a:endParaRPr lang="en-US" sz="1800" dirty="0"/>
                    </a:p>
                  </a:txBody>
                  <a:tcPr marT="45727" marB="45727"/>
                </a:tc>
                <a:tc>
                  <a:txBody>
                    <a:bodyPr/>
                    <a:lstStyle/>
                    <a:p>
                      <a:r>
                        <a:rPr lang="en-US" sz="1800" dirty="0" smtClean="0"/>
                        <a:t>n</a:t>
                      </a:r>
                      <a:endParaRPr lang="en-US" sz="1800" dirty="0"/>
                    </a:p>
                  </a:txBody>
                  <a:tcPr marT="45727" marB="45727"/>
                </a:tc>
                <a:tc>
                  <a:txBody>
                    <a:bodyPr/>
                    <a:lstStyle/>
                    <a:p>
                      <a:r>
                        <a:rPr lang="en-US" sz="1800" dirty="0" smtClean="0"/>
                        <a:t>m</a:t>
                      </a:r>
                      <a:endParaRPr lang="en-US" sz="1800" dirty="0"/>
                    </a:p>
                  </a:txBody>
                  <a:tcPr marT="45727" marB="45727"/>
                </a:tc>
                <a:tc>
                  <a:txBody>
                    <a:bodyPr/>
                    <a:lstStyle/>
                    <a:p>
                      <a:r>
                        <a:rPr lang="en-US" sz="1800" dirty="0" smtClean="0"/>
                        <a:t>e</a:t>
                      </a:r>
                      <a:endParaRPr lang="en-US" sz="1800" dirty="0"/>
                    </a:p>
                  </a:txBody>
                  <a:tcPr marT="45727" marB="45727"/>
                </a:tc>
                <a:tc>
                  <a:txBody>
                    <a:bodyPr/>
                    <a:lstStyle/>
                    <a:p>
                      <a:r>
                        <a:rPr lang="en-US" sz="1800" dirty="0" smtClean="0"/>
                        <a:t>n</a:t>
                      </a:r>
                      <a:endParaRPr lang="en-US" sz="1800" dirty="0"/>
                    </a:p>
                  </a:txBody>
                  <a:tcPr marT="45727" marB="45727"/>
                </a:tc>
                <a:tc>
                  <a:txBody>
                    <a:bodyPr/>
                    <a:lstStyle/>
                    <a:p>
                      <a:r>
                        <a:rPr lang="en-US" sz="1800" dirty="0" smtClean="0"/>
                        <a:t>t</a:t>
                      </a:r>
                      <a:endParaRPr lang="en-US" sz="1800" dirty="0"/>
                    </a:p>
                  </a:txBody>
                  <a:tcPr marT="45727" marB="45727"/>
                </a:tc>
                <a:extLst>
                  <a:ext uri="{0D108BD9-81ED-4DB2-BD59-A6C34878D82A}">
                    <a16:rowId xmlns:a16="http://schemas.microsoft.com/office/drawing/2014/main" val="10000"/>
                  </a:ext>
                </a:extLst>
              </a:tr>
              <a:tr h="370898">
                <a:tc>
                  <a:txBody>
                    <a:bodyPr/>
                    <a:lstStyle/>
                    <a:p>
                      <a:pPr algn="ct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extLst>
                  <a:ext uri="{0D108BD9-81ED-4DB2-BD59-A6C34878D82A}">
                    <a16:rowId xmlns:a16="http://schemas.microsoft.com/office/drawing/2014/main" val="10001"/>
                  </a:ext>
                </a:extLst>
              </a:tr>
              <a:tr h="370898">
                <a:tc>
                  <a:txBody>
                    <a:bodyPr/>
                    <a:lstStyle/>
                    <a:p>
                      <a:pPr algn="ctr"/>
                      <a:r>
                        <a:rPr lang="en-US" sz="1800" dirty="0" smtClean="0"/>
                        <a:t>a</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extLst>
                  <a:ext uri="{0D108BD9-81ED-4DB2-BD59-A6C34878D82A}">
                    <a16:rowId xmlns:a16="http://schemas.microsoft.com/office/drawing/2014/main" val="10002"/>
                  </a:ext>
                </a:extLst>
              </a:tr>
              <a:tr h="370898">
                <a:tc>
                  <a:txBody>
                    <a:bodyPr/>
                    <a:lstStyle/>
                    <a:p>
                      <a:pPr algn="ctr"/>
                      <a:r>
                        <a:rPr lang="en-US" sz="1800" dirty="0" smtClean="0"/>
                        <a:t>l</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extLst>
                  <a:ext uri="{0D108BD9-81ED-4DB2-BD59-A6C34878D82A}">
                    <a16:rowId xmlns:a16="http://schemas.microsoft.com/office/drawing/2014/main" val="10003"/>
                  </a:ext>
                </a:extLst>
              </a:tr>
              <a:tr h="370898">
                <a:tc>
                  <a:txBody>
                    <a:bodyPr/>
                    <a:lstStyle/>
                    <a:p>
                      <a:pPr algn="ctr"/>
                      <a:r>
                        <a:rPr lang="en-US" sz="1800" dirty="0" smtClean="0"/>
                        <a:t>g</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extLst>
                  <a:ext uri="{0D108BD9-81ED-4DB2-BD59-A6C34878D82A}">
                    <a16:rowId xmlns:a16="http://schemas.microsoft.com/office/drawing/2014/main" val="10004"/>
                  </a:ext>
                </a:extLst>
              </a:tr>
              <a:tr h="370898">
                <a:tc>
                  <a:txBody>
                    <a:bodyPr/>
                    <a:lstStyle/>
                    <a:p>
                      <a:pPr algn="ctr"/>
                      <a:r>
                        <a:rPr lang="en-US" sz="1800" dirty="0" smtClean="0"/>
                        <a:t>o</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extLst>
                  <a:ext uri="{0D108BD9-81ED-4DB2-BD59-A6C34878D82A}">
                    <a16:rowId xmlns:a16="http://schemas.microsoft.com/office/drawing/2014/main" val="10005"/>
                  </a:ext>
                </a:extLst>
              </a:tr>
              <a:tr h="370898">
                <a:tc>
                  <a:txBody>
                    <a:bodyPr/>
                    <a:lstStyle/>
                    <a:p>
                      <a:pPr algn="ctr"/>
                      <a:r>
                        <a:rPr lang="en-US" sz="1800" dirty="0" smtClean="0"/>
                        <a:t>r</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extLst>
                  <a:ext uri="{0D108BD9-81ED-4DB2-BD59-A6C34878D82A}">
                    <a16:rowId xmlns:a16="http://schemas.microsoft.com/office/drawing/2014/main" val="10006"/>
                  </a:ext>
                </a:extLst>
              </a:tr>
              <a:tr h="370898">
                <a:tc>
                  <a:txBody>
                    <a:bodyPr/>
                    <a:lstStyle/>
                    <a:p>
                      <a:pPr algn="ctr"/>
                      <a:r>
                        <a:rPr lang="en-US" sz="1800" dirty="0" err="1" smtClean="0"/>
                        <a:t>i</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extLst>
                  <a:ext uri="{0D108BD9-81ED-4DB2-BD59-A6C34878D82A}">
                    <a16:rowId xmlns:a16="http://schemas.microsoft.com/office/drawing/2014/main" val="10007"/>
                  </a:ext>
                </a:extLst>
              </a:tr>
              <a:tr h="370898">
                <a:tc>
                  <a:txBody>
                    <a:bodyPr/>
                    <a:lstStyle/>
                    <a:p>
                      <a:pPr algn="ctr"/>
                      <a:r>
                        <a:rPr lang="en-US" sz="1800" dirty="0" smtClean="0"/>
                        <a:t>t</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extLst>
                  <a:ext uri="{0D108BD9-81ED-4DB2-BD59-A6C34878D82A}">
                    <a16:rowId xmlns:a16="http://schemas.microsoft.com/office/drawing/2014/main" val="10008"/>
                  </a:ext>
                </a:extLst>
              </a:tr>
              <a:tr h="370898">
                <a:tc>
                  <a:txBody>
                    <a:bodyPr/>
                    <a:lstStyle/>
                    <a:p>
                      <a:pPr algn="ctr"/>
                      <a:r>
                        <a:rPr lang="en-US" sz="1800" dirty="0" smtClean="0"/>
                        <a:t>h</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extLst>
                  <a:ext uri="{0D108BD9-81ED-4DB2-BD59-A6C34878D82A}">
                    <a16:rowId xmlns:a16="http://schemas.microsoft.com/office/drawing/2014/main" val="10009"/>
                  </a:ext>
                </a:extLst>
              </a:tr>
              <a:tr h="370898">
                <a:tc>
                  <a:txBody>
                    <a:bodyPr/>
                    <a:lstStyle/>
                    <a:p>
                      <a:pPr algn="ctr"/>
                      <a:r>
                        <a:rPr lang="en-US" sz="1800" dirty="0" smtClean="0"/>
                        <a:t>m</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dirty="0"/>
                    </a:p>
                  </a:txBody>
                  <a:tcPr marT="45727" marB="45727"/>
                </a:tc>
                <a:extLst>
                  <a:ext uri="{0D108BD9-81ED-4DB2-BD59-A6C34878D82A}">
                    <a16:rowId xmlns:a16="http://schemas.microsoft.com/office/drawing/2014/main" val="10010"/>
                  </a:ext>
                </a:extLst>
              </a:tr>
            </a:tbl>
          </a:graphicData>
        </a:graphic>
      </p:graphicFrame>
      <p:sp>
        <p:nvSpPr>
          <p:cNvPr id="8"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sp>
        <p:nvSpPr>
          <p:cNvPr id="9" name="Rectangle 7"/>
          <p:cNvSpPr>
            <a:spLocks noChangeArrowheads="1"/>
          </p:cNvSpPr>
          <p:nvPr/>
        </p:nvSpPr>
        <p:spPr bwMode="auto">
          <a:xfrm>
            <a:off x="3998913" y="65484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spTree>
    <p:extLst>
      <p:ext uri="{BB962C8B-B14F-4D97-AF65-F5344CB8AC3E}">
        <p14:creationId xmlns:p14="http://schemas.microsoft.com/office/powerpoint/2010/main" val="23286358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96963" y="1149531"/>
            <a:ext cx="10359163" cy="1136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6" name="Title 1"/>
          <p:cNvSpPr>
            <a:spLocks noGrp="1"/>
          </p:cNvSpPr>
          <p:nvPr>
            <p:ph type="title"/>
          </p:nvPr>
        </p:nvSpPr>
        <p:spPr>
          <a:xfrm>
            <a:off x="1600200" y="0"/>
            <a:ext cx="8229600" cy="762000"/>
          </a:xfrm>
        </p:spPr>
        <p:txBody>
          <a:bodyPr/>
          <a:lstStyle/>
          <a:p>
            <a:pPr defTabSz="914400"/>
            <a:r>
              <a:rPr lang="en-US" altLang="en-US" sz="2600" dirty="0">
                <a:solidFill>
                  <a:srgbClr val="FF0000"/>
                </a:solidFill>
              </a:rPr>
              <a:t>Given two strings A=alignment and B=algorithm. Find LCS.</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EAA10A-5633-42AB-8EA7-FBBB8C0D1E18}" type="slidenum">
              <a:rPr lang="en-US" altLang="en-US">
                <a:solidFill>
                  <a:srgbClr val="898989"/>
                </a:solidFill>
                <a:latin typeface="Calibri" panose="020F0502020204030204" pitchFamily="34" charset="0"/>
              </a:rPr>
              <a:pPr eaLnBrk="1" hangingPunct="1"/>
              <a:t>27</a:t>
            </a:fld>
            <a:endParaRPr lang="en-US" altLang="en-US">
              <a:solidFill>
                <a:srgbClr val="898989"/>
              </a:solidFill>
              <a:latin typeface="Calibri" panose="020F0502020204030204" pitchFamily="34" charset="0"/>
            </a:endParaRPr>
          </a:p>
        </p:txBody>
      </p:sp>
      <p:graphicFrame>
        <p:nvGraphicFramePr>
          <p:cNvPr id="20" name="Table 19"/>
          <p:cNvGraphicFramePr>
            <a:graphicFrameLocks noGrp="1"/>
          </p:cNvGraphicFramePr>
          <p:nvPr/>
        </p:nvGraphicFramePr>
        <p:xfrm>
          <a:off x="3048000" y="1397000"/>
          <a:ext cx="6096002" cy="4079878"/>
        </p:xfrm>
        <a:graphic>
          <a:graphicData uri="http://schemas.openxmlformats.org/drawingml/2006/table">
            <a:tbl>
              <a:tblPr firstRow="1" bandRow="1">
                <a:tableStyleId>{5940675A-B579-460E-94D1-54222C63F5DA}</a:tableStyleId>
              </a:tblPr>
              <a:tblGrid>
                <a:gridCol w="554182">
                  <a:extLst>
                    <a:ext uri="{9D8B030D-6E8A-4147-A177-3AD203B41FA5}">
                      <a16:colId xmlns:a16="http://schemas.microsoft.com/office/drawing/2014/main" val="20000"/>
                    </a:ext>
                  </a:extLst>
                </a:gridCol>
                <a:gridCol w="554182">
                  <a:extLst>
                    <a:ext uri="{9D8B030D-6E8A-4147-A177-3AD203B41FA5}">
                      <a16:colId xmlns:a16="http://schemas.microsoft.com/office/drawing/2014/main" val="20001"/>
                    </a:ext>
                  </a:extLst>
                </a:gridCol>
                <a:gridCol w="554182">
                  <a:extLst>
                    <a:ext uri="{9D8B030D-6E8A-4147-A177-3AD203B41FA5}">
                      <a16:colId xmlns:a16="http://schemas.microsoft.com/office/drawing/2014/main" val="20002"/>
                    </a:ext>
                  </a:extLst>
                </a:gridCol>
                <a:gridCol w="554182">
                  <a:extLst>
                    <a:ext uri="{9D8B030D-6E8A-4147-A177-3AD203B41FA5}">
                      <a16:colId xmlns:a16="http://schemas.microsoft.com/office/drawing/2014/main" val="20003"/>
                    </a:ext>
                  </a:extLst>
                </a:gridCol>
                <a:gridCol w="554182">
                  <a:extLst>
                    <a:ext uri="{9D8B030D-6E8A-4147-A177-3AD203B41FA5}">
                      <a16:colId xmlns:a16="http://schemas.microsoft.com/office/drawing/2014/main" val="20004"/>
                    </a:ext>
                  </a:extLst>
                </a:gridCol>
                <a:gridCol w="554182">
                  <a:extLst>
                    <a:ext uri="{9D8B030D-6E8A-4147-A177-3AD203B41FA5}">
                      <a16:colId xmlns:a16="http://schemas.microsoft.com/office/drawing/2014/main" val="20005"/>
                    </a:ext>
                  </a:extLst>
                </a:gridCol>
                <a:gridCol w="554182">
                  <a:extLst>
                    <a:ext uri="{9D8B030D-6E8A-4147-A177-3AD203B41FA5}">
                      <a16:colId xmlns:a16="http://schemas.microsoft.com/office/drawing/2014/main" val="20006"/>
                    </a:ext>
                  </a:extLst>
                </a:gridCol>
                <a:gridCol w="554182">
                  <a:extLst>
                    <a:ext uri="{9D8B030D-6E8A-4147-A177-3AD203B41FA5}">
                      <a16:colId xmlns:a16="http://schemas.microsoft.com/office/drawing/2014/main" val="20007"/>
                    </a:ext>
                  </a:extLst>
                </a:gridCol>
                <a:gridCol w="554182">
                  <a:extLst>
                    <a:ext uri="{9D8B030D-6E8A-4147-A177-3AD203B41FA5}">
                      <a16:colId xmlns:a16="http://schemas.microsoft.com/office/drawing/2014/main" val="20008"/>
                    </a:ext>
                  </a:extLst>
                </a:gridCol>
                <a:gridCol w="554182">
                  <a:extLst>
                    <a:ext uri="{9D8B030D-6E8A-4147-A177-3AD203B41FA5}">
                      <a16:colId xmlns:a16="http://schemas.microsoft.com/office/drawing/2014/main" val="20009"/>
                    </a:ext>
                  </a:extLst>
                </a:gridCol>
                <a:gridCol w="554182">
                  <a:extLst>
                    <a:ext uri="{9D8B030D-6E8A-4147-A177-3AD203B41FA5}">
                      <a16:colId xmlns:a16="http://schemas.microsoft.com/office/drawing/2014/main" val="20010"/>
                    </a:ext>
                  </a:extLst>
                </a:gridCol>
              </a:tblGrid>
              <a:tr h="370898">
                <a:tc>
                  <a:txBody>
                    <a:bodyPr/>
                    <a:lstStyle/>
                    <a:p>
                      <a:pPr algn="ctr"/>
                      <a:endParaRPr lang="en-US" sz="1800" dirty="0"/>
                    </a:p>
                  </a:txBody>
                  <a:tcPr marT="45727" marB="45727"/>
                </a:tc>
                <a:tc>
                  <a:txBody>
                    <a:bodyPr/>
                    <a:lstStyle/>
                    <a:p>
                      <a:endParaRPr lang="en-US" sz="1800" dirty="0"/>
                    </a:p>
                  </a:txBody>
                  <a:tcPr marT="45727" marB="45727"/>
                </a:tc>
                <a:tc>
                  <a:txBody>
                    <a:bodyPr/>
                    <a:lstStyle/>
                    <a:p>
                      <a:r>
                        <a:rPr lang="en-US" sz="1800" dirty="0" smtClean="0"/>
                        <a:t>a</a:t>
                      </a:r>
                      <a:endParaRPr lang="en-US" sz="1800" dirty="0"/>
                    </a:p>
                  </a:txBody>
                  <a:tcPr marT="45727" marB="45727"/>
                </a:tc>
                <a:tc>
                  <a:txBody>
                    <a:bodyPr/>
                    <a:lstStyle/>
                    <a:p>
                      <a:r>
                        <a:rPr lang="en-US" sz="1800" dirty="0" smtClean="0"/>
                        <a:t>l</a:t>
                      </a:r>
                      <a:endParaRPr lang="en-US" sz="1800" dirty="0"/>
                    </a:p>
                  </a:txBody>
                  <a:tcPr marT="45727" marB="45727"/>
                </a:tc>
                <a:tc>
                  <a:txBody>
                    <a:bodyPr/>
                    <a:lstStyle/>
                    <a:p>
                      <a:r>
                        <a:rPr lang="en-US" sz="1800" dirty="0" err="1" smtClean="0"/>
                        <a:t>i</a:t>
                      </a:r>
                      <a:endParaRPr lang="en-US" sz="1800" dirty="0"/>
                    </a:p>
                  </a:txBody>
                  <a:tcPr marT="45727" marB="45727"/>
                </a:tc>
                <a:tc>
                  <a:txBody>
                    <a:bodyPr/>
                    <a:lstStyle/>
                    <a:p>
                      <a:r>
                        <a:rPr lang="en-US" sz="1800" dirty="0" smtClean="0"/>
                        <a:t>g</a:t>
                      </a:r>
                      <a:endParaRPr lang="en-US" sz="1800" dirty="0"/>
                    </a:p>
                  </a:txBody>
                  <a:tcPr marT="45727" marB="45727"/>
                </a:tc>
                <a:tc>
                  <a:txBody>
                    <a:bodyPr/>
                    <a:lstStyle/>
                    <a:p>
                      <a:r>
                        <a:rPr lang="en-US" sz="1800" dirty="0" smtClean="0"/>
                        <a:t>n</a:t>
                      </a:r>
                      <a:endParaRPr lang="en-US" sz="1800" dirty="0"/>
                    </a:p>
                  </a:txBody>
                  <a:tcPr marT="45727" marB="45727"/>
                </a:tc>
                <a:tc>
                  <a:txBody>
                    <a:bodyPr/>
                    <a:lstStyle/>
                    <a:p>
                      <a:r>
                        <a:rPr lang="en-US" sz="1800" dirty="0" smtClean="0"/>
                        <a:t>m</a:t>
                      </a:r>
                      <a:endParaRPr lang="en-US" sz="1800" dirty="0"/>
                    </a:p>
                  </a:txBody>
                  <a:tcPr marT="45727" marB="45727"/>
                </a:tc>
                <a:tc>
                  <a:txBody>
                    <a:bodyPr/>
                    <a:lstStyle/>
                    <a:p>
                      <a:r>
                        <a:rPr lang="en-US" sz="1800" dirty="0" smtClean="0"/>
                        <a:t>e</a:t>
                      </a:r>
                      <a:endParaRPr lang="en-US" sz="1800" dirty="0"/>
                    </a:p>
                  </a:txBody>
                  <a:tcPr marT="45727" marB="45727"/>
                </a:tc>
                <a:tc>
                  <a:txBody>
                    <a:bodyPr/>
                    <a:lstStyle/>
                    <a:p>
                      <a:r>
                        <a:rPr lang="en-US" sz="1800" dirty="0" smtClean="0"/>
                        <a:t>n</a:t>
                      </a:r>
                      <a:endParaRPr lang="en-US" sz="1800" dirty="0"/>
                    </a:p>
                  </a:txBody>
                  <a:tcPr marT="45727" marB="45727"/>
                </a:tc>
                <a:tc>
                  <a:txBody>
                    <a:bodyPr/>
                    <a:lstStyle/>
                    <a:p>
                      <a:r>
                        <a:rPr lang="en-US" sz="1800" dirty="0" smtClean="0"/>
                        <a:t>t</a:t>
                      </a:r>
                      <a:endParaRPr lang="en-US" sz="1800" dirty="0"/>
                    </a:p>
                  </a:txBody>
                  <a:tcPr marT="45727" marB="45727"/>
                </a:tc>
                <a:extLst>
                  <a:ext uri="{0D108BD9-81ED-4DB2-BD59-A6C34878D82A}">
                    <a16:rowId xmlns:a16="http://schemas.microsoft.com/office/drawing/2014/main" val="10000"/>
                  </a:ext>
                </a:extLst>
              </a:tr>
              <a:tr h="370898">
                <a:tc>
                  <a:txBody>
                    <a:bodyPr/>
                    <a:lstStyle/>
                    <a:p>
                      <a:pPr algn="ct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extLst>
                  <a:ext uri="{0D108BD9-81ED-4DB2-BD59-A6C34878D82A}">
                    <a16:rowId xmlns:a16="http://schemas.microsoft.com/office/drawing/2014/main" val="10001"/>
                  </a:ext>
                </a:extLst>
              </a:tr>
              <a:tr h="370898">
                <a:tc>
                  <a:txBody>
                    <a:bodyPr/>
                    <a:lstStyle/>
                    <a:p>
                      <a:pPr algn="ctr"/>
                      <a:r>
                        <a:rPr lang="en-US" sz="1800" dirty="0" smtClean="0"/>
                        <a:t>a</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extLst>
                  <a:ext uri="{0D108BD9-81ED-4DB2-BD59-A6C34878D82A}">
                    <a16:rowId xmlns:a16="http://schemas.microsoft.com/office/drawing/2014/main" val="10002"/>
                  </a:ext>
                </a:extLst>
              </a:tr>
              <a:tr h="370898">
                <a:tc>
                  <a:txBody>
                    <a:bodyPr/>
                    <a:lstStyle/>
                    <a:p>
                      <a:pPr algn="ctr"/>
                      <a:r>
                        <a:rPr lang="en-US" sz="1800" dirty="0" smtClean="0"/>
                        <a:t>l</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extLst>
                  <a:ext uri="{0D108BD9-81ED-4DB2-BD59-A6C34878D82A}">
                    <a16:rowId xmlns:a16="http://schemas.microsoft.com/office/drawing/2014/main" val="10003"/>
                  </a:ext>
                </a:extLst>
              </a:tr>
              <a:tr h="370898">
                <a:tc>
                  <a:txBody>
                    <a:bodyPr/>
                    <a:lstStyle/>
                    <a:p>
                      <a:pPr algn="ctr"/>
                      <a:r>
                        <a:rPr lang="en-US" sz="1800" dirty="0" smtClean="0"/>
                        <a:t>g</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extLst>
                  <a:ext uri="{0D108BD9-81ED-4DB2-BD59-A6C34878D82A}">
                    <a16:rowId xmlns:a16="http://schemas.microsoft.com/office/drawing/2014/main" val="10004"/>
                  </a:ext>
                </a:extLst>
              </a:tr>
              <a:tr h="370898">
                <a:tc>
                  <a:txBody>
                    <a:bodyPr/>
                    <a:lstStyle/>
                    <a:p>
                      <a:pPr algn="ctr"/>
                      <a:r>
                        <a:rPr lang="en-US" sz="1800" dirty="0" smtClean="0"/>
                        <a:t>o</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extLst>
                  <a:ext uri="{0D108BD9-81ED-4DB2-BD59-A6C34878D82A}">
                    <a16:rowId xmlns:a16="http://schemas.microsoft.com/office/drawing/2014/main" val="10005"/>
                  </a:ext>
                </a:extLst>
              </a:tr>
              <a:tr h="370898">
                <a:tc>
                  <a:txBody>
                    <a:bodyPr/>
                    <a:lstStyle/>
                    <a:p>
                      <a:pPr algn="ctr"/>
                      <a:r>
                        <a:rPr lang="en-US" sz="1800" dirty="0" smtClean="0"/>
                        <a:t>r</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extLst>
                  <a:ext uri="{0D108BD9-81ED-4DB2-BD59-A6C34878D82A}">
                    <a16:rowId xmlns:a16="http://schemas.microsoft.com/office/drawing/2014/main" val="10006"/>
                  </a:ext>
                </a:extLst>
              </a:tr>
              <a:tr h="370898">
                <a:tc>
                  <a:txBody>
                    <a:bodyPr/>
                    <a:lstStyle/>
                    <a:p>
                      <a:pPr algn="ctr"/>
                      <a:r>
                        <a:rPr lang="en-US" sz="1800" dirty="0" err="1" smtClean="0"/>
                        <a:t>i</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extLst>
                  <a:ext uri="{0D108BD9-81ED-4DB2-BD59-A6C34878D82A}">
                    <a16:rowId xmlns:a16="http://schemas.microsoft.com/office/drawing/2014/main" val="10007"/>
                  </a:ext>
                </a:extLst>
              </a:tr>
              <a:tr h="370898">
                <a:tc>
                  <a:txBody>
                    <a:bodyPr/>
                    <a:lstStyle/>
                    <a:p>
                      <a:pPr algn="ctr"/>
                      <a:r>
                        <a:rPr lang="en-US" sz="1800" dirty="0" smtClean="0"/>
                        <a:t>t</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dirty="0"/>
                    </a:p>
                  </a:txBody>
                  <a:tcPr marT="45727" marB="45727"/>
                </a:tc>
                <a:tc>
                  <a:txBody>
                    <a:bodyPr/>
                    <a:lstStyle/>
                    <a:p>
                      <a:endParaRPr lang="en-US" sz="1800" dirty="0"/>
                    </a:p>
                  </a:txBody>
                  <a:tcPr marT="45727" marB="45727"/>
                </a:tc>
                <a:tc>
                  <a:txBody>
                    <a:bodyPr/>
                    <a:lstStyle/>
                    <a:p>
                      <a:endParaRPr lang="en-US" sz="1800" dirty="0"/>
                    </a:p>
                  </a:txBody>
                  <a:tcPr marT="45727" marB="45727"/>
                </a:tc>
                <a:tc>
                  <a:txBody>
                    <a:bodyPr/>
                    <a:lstStyle/>
                    <a:p>
                      <a:endParaRPr lang="en-US" sz="1800" dirty="0"/>
                    </a:p>
                  </a:txBody>
                  <a:tcPr marT="45727" marB="45727"/>
                </a:tc>
                <a:tc>
                  <a:txBody>
                    <a:bodyPr/>
                    <a:lstStyle/>
                    <a:p>
                      <a:endParaRPr lang="en-US" sz="1800" dirty="0"/>
                    </a:p>
                  </a:txBody>
                  <a:tcPr marT="45727" marB="45727"/>
                </a:tc>
                <a:extLst>
                  <a:ext uri="{0D108BD9-81ED-4DB2-BD59-A6C34878D82A}">
                    <a16:rowId xmlns:a16="http://schemas.microsoft.com/office/drawing/2014/main" val="10008"/>
                  </a:ext>
                </a:extLst>
              </a:tr>
              <a:tr h="370898">
                <a:tc>
                  <a:txBody>
                    <a:bodyPr/>
                    <a:lstStyle/>
                    <a:p>
                      <a:pPr algn="ctr"/>
                      <a:r>
                        <a:rPr lang="en-US" sz="1800" dirty="0" smtClean="0"/>
                        <a:t>h</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extLst>
                  <a:ext uri="{0D108BD9-81ED-4DB2-BD59-A6C34878D82A}">
                    <a16:rowId xmlns:a16="http://schemas.microsoft.com/office/drawing/2014/main" val="10009"/>
                  </a:ext>
                </a:extLst>
              </a:tr>
              <a:tr h="370898">
                <a:tc>
                  <a:txBody>
                    <a:bodyPr/>
                    <a:lstStyle/>
                    <a:p>
                      <a:pPr algn="ctr"/>
                      <a:r>
                        <a:rPr lang="en-US" sz="1800" dirty="0" smtClean="0"/>
                        <a:t>m</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dirty="0"/>
                    </a:p>
                  </a:txBody>
                  <a:tcPr marT="45727" marB="45727"/>
                </a:tc>
                <a:extLst>
                  <a:ext uri="{0D108BD9-81ED-4DB2-BD59-A6C34878D82A}">
                    <a16:rowId xmlns:a16="http://schemas.microsoft.com/office/drawing/2014/main" val="10010"/>
                  </a:ext>
                </a:extLst>
              </a:tr>
            </a:tbl>
          </a:graphicData>
        </a:graphic>
      </p:graphicFrame>
      <p:sp>
        <p:nvSpPr>
          <p:cNvPr id="7" name="Oval 6"/>
          <p:cNvSpPr/>
          <p:nvPr/>
        </p:nvSpPr>
        <p:spPr>
          <a:xfrm>
            <a:off x="5257800" y="1371600"/>
            <a:ext cx="304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3124200" y="3962400"/>
            <a:ext cx="304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spTree>
    <p:extLst>
      <p:ext uri="{BB962C8B-B14F-4D97-AF65-F5344CB8AC3E}">
        <p14:creationId xmlns:p14="http://schemas.microsoft.com/office/powerpoint/2010/main" val="39686470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96963" y="1149531"/>
            <a:ext cx="10359163" cy="1136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0" name="Title 1"/>
          <p:cNvSpPr>
            <a:spLocks noGrp="1"/>
          </p:cNvSpPr>
          <p:nvPr>
            <p:ph type="title"/>
          </p:nvPr>
        </p:nvSpPr>
        <p:spPr>
          <a:xfrm>
            <a:off x="1600200" y="0"/>
            <a:ext cx="8229600" cy="762000"/>
          </a:xfrm>
        </p:spPr>
        <p:txBody>
          <a:bodyPr/>
          <a:lstStyle/>
          <a:p>
            <a:pPr defTabSz="914400"/>
            <a:r>
              <a:rPr lang="en-US" altLang="en-US" sz="2600" dirty="0">
                <a:solidFill>
                  <a:srgbClr val="FF0000"/>
                </a:solidFill>
              </a:rPr>
              <a:t>Given two strings A=alignment and B=algorithm. Find LCS.</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95D7D9F-C8F8-463E-9EB2-DFBE49991048}" type="slidenum">
              <a:rPr lang="en-US" altLang="en-US">
                <a:solidFill>
                  <a:srgbClr val="898989"/>
                </a:solidFill>
                <a:latin typeface="Calibri" panose="020F0502020204030204" pitchFamily="34" charset="0"/>
              </a:rPr>
              <a:pPr eaLnBrk="1" hangingPunct="1"/>
              <a:t>28</a:t>
            </a:fld>
            <a:endParaRPr lang="en-US" altLang="en-US">
              <a:solidFill>
                <a:srgbClr val="898989"/>
              </a:solidFill>
              <a:latin typeface="Calibri" panose="020F0502020204030204" pitchFamily="34" charset="0"/>
            </a:endParaRPr>
          </a:p>
        </p:txBody>
      </p:sp>
      <p:graphicFrame>
        <p:nvGraphicFramePr>
          <p:cNvPr id="20" name="Table 19"/>
          <p:cNvGraphicFramePr>
            <a:graphicFrameLocks noGrp="1"/>
          </p:cNvGraphicFramePr>
          <p:nvPr/>
        </p:nvGraphicFramePr>
        <p:xfrm>
          <a:off x="3048000" y="1397000"/>
          <a:ext cx="6096002" cy="4079878"/>
        </p:xfrm>
        <a:graphic>
          <a:graphicData uri="http://schemas.openxmlformats.org/drawingml/2006/table">
            <a:tbl>
              <a:tblPr firstRow="1" bandRow="1">
                <a:tableStyleId>{5940675A-B579-460E-94D1-54222C63F5DA}</a:tableStyleId>
              </a:tblPr>
              <a:tblGrid>
                <a:gridCol w="554182">
                  <a:extLst>
                    <a:ext uri="{9D8B030D-6E8A-4147-A177-3AD203B41FA5}">
                      <a16:colId xmlns:a16="http://schemas.microsoft.com/office/drawing/2014/main" val="20000"/>
                    </a:ext>
                  </a:extLst>
                </a:gridCol>
                <a:gridCol w="554182">
                  <a:extLst>
                    <a:ext uri="{9D8B030D-6E8A-4147-A177-3AD203B41FA5}">
                      <a16:colId xmlns:a16="http://schemas.microsoft.com/office/drawing/2014/main" val="20001"/>
                    </a:ext>
                  </a:extLst>
                </a:gridCol>
                <a:gridCol w="554182">
                  <a:extLst>
                    <a:ext uri="{9D8B030D-6E8A-4147-A177-3AD203B41FA5}">
                      <a16:colId xmlns:a16="http://schemas.microsoft.com/office/drawing/2014/main" val="20002"/>
                    </a:ext>
                  </a:extLst>
                </a:gridCol>
                <a:gridCol w="554182">
                  <a:extLst>
                    <a:ext uri="{9D8B030D-6E8A-4147-A177-3AD203B41FA5}">
                      <a16:colId xmlns:a16="http://schemas.microsoft.com/office/drawing/2014/main" val="20003"/>
                    </a:ext>
                  </a:extLst>
                </a:gridCol>
                <a:gridCol w="554182">
                  <a:extLst>
                    <a:ext uri="{9D8B030D-6E8A-4147-A177-3AD203B41FA5}">
                      <a16:colId xmlns:a16="http://schemas.microsoft.com/office/drawing/2014/main" val="20004"/>
                    </a:ext>
                  </a:extLst>
                </a:gridCol>
                <a:gridCol w="554182">
                  <a:extLst>
                    <a:ext uri="{9D8B030D-6E8A-4147-A177-3AD203B41FA5}">
                      <a16:colId xmlns:a16="http://schemas.microsoft.com/office/drawing/2014/main" val="20005"/>
                    </a:ext>
                  </a:extLst>
                </a:gridCol>
                <a:gridCol w="554182">
                  <a:extLst>
                    <a:ext uri="{9D8B030D-6E8A-4147-A177-3AD203B41FA5}">
                      <a16:colId xmlns:a16="http://schemas.microsoft.com/office/drawing/2014/main" val="20006"/>
                    </a:ext>
                  </a:extLst>
                </a:gridCol>
                <a:gridCol w="554182">
                  <a:extLst>
                    <a:ext uri="{9D8B030D-6E8A-4147-A177-3AD203B41FA5}">
                      <a16:colId xmlns:a16="http://schemas.microsoft.com/office/drawing/2014/main" val="20007"/>
                    </a:ext>
                  </a:extLst>
                </a:gridCol>
                <a:gridCol w="554182">
                  <a:extLst>
                    <a:ext uri="{9D8B030D-6E8A-4147-A177-3AD203B41FA5}">
                      <a16:colId xmlns:a16="http://schemas.microsoft.com/office/drawing/2014/main" val="20008"/>
                    </a:ext>
                  </a:extLst>
                </a:gridCol>
                <a:gridCol w="554182">
                  <a:extLst>
                    <a:ext uri="{9D8B030D-6E8A-4147-A177-3AD203B41FA5}">
                      <a16:colId xmlns:a16="http://schemas.microsoft.com/office/drawing/2014/main" val="20009"/>
                    </a:ext>
                  </a:extLst>
                </a:gridCol>
                <a:gridCol w="554182">
                  <a:extLst>
                    <a:ext uri="{9D8B030D-6E8A-4147-A177-3AD203B41FA5}">
                      <a16:colId xmlns:a16="http://schemas.microsoft.com/office/drawing/2014/main" val="20010"/>
                    </a:ext>
                  </a:extLst>
                </a:gridCol>
              </a:tblGrid>
              <a:tr h="370898">
                <a:tc>
                  <a:txBody>
                    <a:bodyPr/>
                    <a:lstStyle/>
                    <a:p>
                      <a:pPr algn="ctr"/>
                      <a:endParaRPr lang="en-US" sz="1800" dirty="0"/>
                    </a:p>
                  </a:txBody>
                  <a:tcPr marT="45727" marB="45727"/>
                </a:tc>
                <a:tc>
                  <a:txBody>
                    <a:bodyPr/>
                    <a:lstStyle/>
                    <a:p>
                      <a:endParaRPr lang="en-US" sz="1800" dirty="0"/>
                    </a:p>
                  </a:txBody>
                  <a:tcPr marT="45727" marB="45727"/>
                </a:tc>
                <a:tc>
                  <a:txBody>
                    <a:bodyPr/>
                    <a:lstStyle/>
                    <a:p>
                      <a:r>
                        <a:rPr lang="en-US" sz="1800" dirty="0" smtClean="0"/>
                        <a:t>a</a:t>
                      </a:r>
                      <a:endParaRPr lang="en-US" sz="1800" dirty="0"/>
                    </a:p>
                  </a:txBody>
                  <a:tcPr marT="45727" marB="45727"/>
                </a:tc>
                <a:tc>
                  <a:txBody>
                    <a:bodyPr/>
                    <a:lstStyle/>
                    <a:p>
                      <a:r>
                        <a:rPr lang="en-US" sz="1800" dirty="0" smtClean="0"/>
                        <a:t>l</a:t>
                      </a:r>
                      <a:endParaRPr lang="en-US" sz="1800" dirty="0"/>
                    </a:p>
                  </a:txBody>
                  <a:tcPr marT="45727" marB="45727"/>
                </a:tc>
                <a:tc>
                  <a:txBody>
                    <a:bodyPr/>
                    <a:lstStyle/>
                    <a:p>
                      <a:r>
                        <a:rPr lang="en-US" sz="1800" dirty="0" err="1" smtClean="0"/>
                        <a:t>i</a:t>
                      </a:r>
                      <a:endParaRPr lang="en-US" sz="1800" dirty="0"/>
                    </a:p>
                  </a:txBody>
                  <a:tcPr marT="45727" marB="45727"/>
                </a:tc>
                <a:tc>
                  <a:txBody>
                    <a:bodyPr/>
                    <a:lstStyle/>
                    <a:p>
                      <a:r>
                        <a:rPr lang="en-US" sz="1800" dirty="0" smtClean="0"/>
                        <a:t>g</a:t>
                      </a:r>
                      <a:endParaRPr lang="en-US" sz="1800" dirty="0"/>
                    </a:p>
                  </a:txBody>
                  <a:tcPr marT="45727" marB="45727"/>
                </a:tc>
                <a:tc>
                  <a:txBody>
                    <a:bodyPr/>
                    <a:lstStyle/>
                    <a:p>
                      <a:r>
                        <a:rPr lang="en-US" sz="1800" dirty="0" smtClean="0"/>
                        <a:t>n</a:t>
                      </a:r>
                      <a:endParaRPr lang="en-US" sz="1800" dirty="0"/>
                    </a:p>
                  </a:txBody>
                  <a:tcPr marT="45727" marB="45727"/>
                </a:tc>
                <a:tc>
                  <a:txBody>
                    <a:bodyPr/>
                    <a:lstStyle/>
                    <a:p>
                      <a:r>
                        <a:rPr lang="en-US" sz="1800" dirty="0" smtClean="0"/>
                        <a:t>m</a:t>
                      </a:r>
                      <a:endParaRPr lang="en-US" sz="1800" dirty="0"/>
                    </a:p>
                  </a:txBody>
                  <a:tcPr marT="45727" marB="45727"/>
                </a:tc>
                <a:tc>
                  <a:txBody>
                    <a:bodyPr/>
                    <a:lstStyle/>
                    <a:p>
                      <a:r>
                        <a:rPr lang="en-US" sz="1800" dirty="0" smtClean="0"/>
                        <a:t>e</a:t>
                      </a:r>
                      <a:endParaRPr lang="en-US" sz="1800" dirty="0"/>
                    </a:p>
                  </a:txBody>
                  <a:tcPr marT="45727" marB="45727"/>
                </a:tc>
                <a:tc>
                  <a:txBody>
                    <a:bodyPr/>
                    <a:lstStyle/>
                    <a:p>
                      <a:r>
                        <a:rPr lang="en-US" sz="1800" dirty="0" smtClean="0"/>
                        <a:t>n</a:t>
                      </a:r>
                      <a:endParaRPr lang="en-US" sz="1800" dirty="0"/>
                    </a:p>
                  </a:txBody>
                  <a:tcPr marT="45727" marB="45727"/>
                </a:tc>
                <a:tc>
                  <a:txBody>
                    <a:bodyPr/>
                    <a:lstStyle/>
                    <a:p>
                      <a:r>
                        <a:rPr lang="en-US" sz="1800" dirty="0" smtClean="0"/>
                        <a:t>t</a:t>
                      </a:r>
                      <a:endParaRPr lang="en-US" sz="1800" dirty="0"/>
                    </a:p>
                  </a:txBody>
                  <a:tcPr marT="45727" marB="45727"/>
                </a:tc>
                <a:extLst>
                  <a:ext uri="{0D108BD9-81ED-4DB2-BD59-A6C34878D82A}">
                    <a16:rowId xmlns:a16="http://schemas.microsoft.com/office/drawing/2014/main" val="10000"/>
                  </a:ext>
                </a:extLst>
              </a:tr>
              <a:tr h="370898">
                <a:tc>
                  <a:txBody>
                    <a:bodyPr/>
                    <a:lstStyle/>
                    <a:p>
                      <a:pPr algn="ct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extLst>
                  <a:ext uri="{0D108BD9-81ED-4DB2-BD59-A6C34878D82A}">
                    <a16:rowId xmlns:a16="http://schemas.microsoft.com/office/drawing/2014/main" val="10001"/>
                  </a:ext>
                </a:extLst>
              </a:tr>
              <a:tr h="370898">
                <a:tc>
                  <a:txBody>
                    <a:bodyPr/>
                    <a:lstStyle/>
                    <a:p>
                      <a:pPr algn="ctr"/>
                      <a:r>
                        <a:rPr lang="en-US" sz="1800" dirty="0" smtClean="0"/>
                        <a:t>a</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extLst>
                  <a:ext uri="{0D108BD9-81ED-4DB2-BD59-A6C34878D82A}">
                    <a16:rowId xmlns:a16="http://schemas.microsoft.com/office/drawing/2014/main" val="10002"/>
                  </a:ext>
                </a:extLst>
              </a:tr>
              <a:tr h="370898">
                <a:tc>
                  <a:txBody>
                    <a:bodyPr/>
                    <a:lstStyle/>
                    <a:p>
                      <a:pPr algn="ctr"/>
                      <a:r>
                        <a:rPr lang="en-US" sz="1800" dirty="0" smtClean="0"/>
                        <a:t>l</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extLst>
                  <a:ext uri="{0D108BD9-81ED-4DB2-BD59-A6C34878D82A}">
                    <a16:rowId xmlns:a16="http://schemas.microsoft.com/office/drawing/2014/main" val="10003"/>
                  </a:ext>
                </a:extLst>
              </a:tr>
              <a:tr h="370898">
                <a:tc>
                  <a:txBody>
                    <a:bodyPr/>
                    <a:lstStyle/>
                    <a:p>
                      <a:pPr algn="ctr"/>
                      <a:r>
                        <a:rPr lang="en-US" sz="1800" dirty="0" smtClean="0"/>
                        <a:t>g</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extLst>
                  <a:ext uri="{0D108BD9-81ED-4DB2-BD59-A6C34878D82A}">
                    <a16:rowId xmlns:a16="http://schemas.microsoft.com/office/drawing/2014/main" val="10004"/>
                  </a:ext>
                </a:extLst>
              </a:tr>
              <a:tr h="370898">
                <a:tc>
                  <a:txBody>
                    <a:bodyPr/>
                    <a:lstStyle/>
                    <a:p>
                      <a:pPr algn="ctr"/>
                      <a:r>
                        <a:rPr lang="en-US" sz="1800" dirty="0" smtClean="0"/>
                        <a:t>o</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extLst>
                  <a:ext uri="{0D108BD9-81ED-4DB2-BD59-A6C34878D82A}">
                    <a16:rowId xmlns:a16="http://schemas.microsoft.com/office/drawing/2014/main" val="10005"/>
                  </a:ext>
                </a:extLst>
              </a:tr>
              <a:tr h="370898">
                <a:tc>
                  <a:txBody>
                    <a:bodyPr/>
                    <a:lstStyle/>
                    <a:p>
                      <a:pPr algn="ctr"/>
                      <a:r>
                        <a:rPr lang="en-US" sz="1800" dirty="0" smtClean="0"/>
                        <a:t>r</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extLst>
                  <a:ext uri="{0D108BD9-81ED-4DB2-BD59-A6C34878D82A}">
                    <a16:rowId xmlns:a16="http://schemas.microsoft.com/office/drawing/2014/main" val="10006"/>
                  </a:ext>
                </a:extLst>
              </a:tr>
              <a:tr h="370898">
                <a:tc>
                  <a:txBody>
                    <a:bodyPr/>
                    <a:lstStyle/>
                    <a:p>
                      <a:pPr algn="ctr"/>
                      <a:r>
                        <a:rPr lang="en-US" sz="1800" dirty="0" err="1" smtClean="0"/>
                        <a:t>i</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extLst>
                  <a:ext uri="{0D108BD9-81ED-4DB2-BD59-A6C34878D82A}">
                    <a16:rowId xmlns:a16="http://schemas.microsoft.com/office/drawing/2014/main" val="10007"/>
                  </a:ext>
                </a:extLst>
              </a:tr>
              <a:tr h="370898">
                <a:tc>
                  <a:txBody>
                    <a:bodyPr/>
                    <a:lstStyle/>
                    <a:p>
                      <a:pPr algn="ctr"/>
                      <a:r>
                        <a:rPr lang="en-US" sz="1800" dirty="0" smtClean="0"/>
                        <a:t>t</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4</a:t>
                      </a:r>
                      <a:endParaRPr lang="en-US" sz="1800" dirty="0"/>
                    </a:p>
                  </a:txBody>
                  <a:tcPr marT="45727" marB="45727"/>
                </a:tc>
                <a:extLst>
                  <a:ext uri="{0D108BD9-81ED-4DB2-BD59-A6C34878D82A}">
                    <a16:rowId xmlns:a16="http://schemas.microsoft.com/office/drawing/2014/main" val="10008"/>
                  </a:ext>
                </a:extLst>
              </a:tr>
              <a:tr h="370898">
                <a:tc>
                  <a:txBody>
                    <a:bodyPr/>
                    <a:lstStyle/>
                    <a:p>
                      <a:pPr algn="ctr"/>
                      <a:r>
                        <a:rPr lang="en-US" sz="1800" dirty="0" smtClean="0"/>
                        <a:t>h</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dirty="0"/>
                    </a:p>
                  </a:txBody>
                  <a:tcPr marT="45727" marB="45727"/>
                </a:tc>
                <a:extLst>
                  <a:ext uri="{0D108BD9-81ED-4DB2-BD59-A6C34878D82A}">
                    <a16:rowId xmlns:a16="http://schemas.microsoft.com/office/drawing/2014/main" val="10009"/>
                  </a:ext>
                </a:extLst>
              </a:tr>
              <a:tr h="370898">
                <a:tc>
                  <a:txBody>
                    <a:bodyPr/>
                    <a:lstStyle/>
                    <a:p>
                      <a:pPr algn="ctr"/>
                      <a:r>
                        <a:rPr lang="en-US" sz="1800" dirty="0" smtClean="0"/>
                        <a:t>m</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dirty="0"/>
                    </a:p>
                  </a:txBody>
                  <a:tcPr marT="45727" marB="45727"/>
                </a:tc>
                <a:extLst>
                  <a:ext uri="{0D108BD9-81ED-4DB2-BD59-A6C34878D82A}">
                    <a16:rowId xmlns:a16="http://schemas.microsoft.com/office/drawing/2014/main" val="10010"/>
                  </a:ext>
                </a:extLst>
              </a:tr>
            </a:tbl>
          </a:graphicData>
        </a:graphic>
      </p:graphicFrame>
      <p:sp>
        <p:nvSpPr>
          <p:cNvPr id="7" name="Oval 6"/>
          <p:cNvSpPr/>
          <p:nvPr/>
        </p:nvSpPr>
        <p:spPr>
          <a:xfrm>
            <a:off x="8534400" y="1371600"/>
            <a:ext cx="304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3124200" y="4343400"/>
            <a:ext cx="304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spTree>
    <p:extLst>
      <p:ext uri="{BB962C8B-B14F-4D97-AF65-F5344CB8AC3E}">
        <p14:creationId xmlns:p14="http://schemas.microsoft.com/office/powerpoint/2010/main" val="22033235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96963" y="1149531"/>
            <a:ext cx="10359163" cy="1136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54" name="Title 1"/>
          <p:cNvSpPr>
            <a:spLocks noGrp="1"/>
          </p:cNvSpPr>
          <p:nvPr>
            <p:ph type="title"/>
          </p:nvPr>
        </p:nvSpPr>
        <p:spPr>
          <a:xfrm>
            <a:off x="1600200" y="0"/>
            <a:ext cx="8229600" cy="762000"/>
          </a:xfrm>
        </p:spPr>
        <p:txBody>
          <a:bodyPr/>
          <a:lstStyle/>
          <a:p>
            <a:pPr defTabSz="914400"/>
            <a:r>
              <a:rPr lang="en-US" altLang="en-US" sz="2600" dirty="0">
                <a:solidFill>
                  <a:srgbClr val="FF0000"/>
                </a:solidFill>
              </a:rPr>
              <a:t>Given two strings A=alignment and B=algorithm. Find LCS.</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E71296-DBA0-4637-A0F1-8010D6B28FB7}" type="slidenum">
              <a:rPr lang="en-US" altLang="en-US">
                <a:solidFill>
                  <a:srgbClr val="898989"/>
                </a:solidFill>
                <a:latin typeface="Calibri" panose="020F0502020204030204" pitchFamily="34" charset="0"/>
              </a:rPr>
              <a:pPr eaLnBrk="1" hangingPunct="1"/>
              <a:t>29</a:t>
            </a:fld>
            <a:endParaRPr lang="en-US" altLang="en-US">
              <a:solidFill>
                <a:srgbClr val="898989"/>
              </a:solidFill>
              <a:latin typeface="Calibri" panose="020F0502020204030204" pitchFamily="34" charset="0"/>
            </a:endParaRPr>
          </a:p>
        </p:txBody>
      </p:sp>
      <p:graphicFrame>
        <p:nvGraphicFramePr>
          <p:cNvPr id="20" name="Table 19"/>
          <p:cNvGraphicFramePr>
            <a:graphicFrameLocks noGrp="1"/>
          </p:cNvGraphicFramePr>
          <p:nvPr/>
        </p:nvGraphicFramePr>
        <p:xfrm>
          <a:off x="3048000" y="1397000"/>
          <a:ext cx="6096002" cy="4079878"/>
        </p:xfrm>
        <a:graphic>
          <a:graphicData uri="http://schemas.openxmlformats.org/drawingml/2006/table">
            <a:tbl>
              <a:tblPr firstRow="1" bandRow="1">
                <a:tableStyleId>{5940675A-B579-460E-94D1-54222C63F5DA}</a:tableStyleId>
              </a:tblPr>
              <a:tblGrid>
                <a:gridCol w="554182">
                  <a:extLst>
                    <a:ext uri="{9D8B030D-6E8A-4147-A177-3AD203B41FA5}">
                      <a16:colId xmlns:a16="http://schemas.microsoft.com/office/drawing/2014/main" val="20000"/>
                    </a:ext>
                  </a:extLst>
                </a:gridCol>
                <a:gridCol w="554182">
                  <a:extLst>
                    <a:ext uri="{9D8B030D-6E8A-4147-A177-3AD203B41FA5}">
                      <a16:colId xmlns:a16="http://schemas.microsoft.com/office/drawing/2014/main" val="20001"/>
                    </a:ext>
                  </a:extLst>
                </a:gridCol>
                <a:gridCol w="554182">
                  <a:extLst>
                    <a:ext uri="{9D8B030D-6E8A-4147-A177-3AD203B41FA5}">
                      <a16:colId xmlns:a16="http://schemas.microsoft.com/office/drawing/2014/main" val="20002"/>
                    </a:ext>
                  </a:extLst>
                </a:gridCol>
                <a:gridCol w="554182">
                  <a:extLst>
                    <a:ext uri="{9D8B030D-6E8A-4147-A177-3AD203B41FA5}">
                      <a16:colId xmlns:a16="http://schemas.microsoft.com/office/drawing/2014/main" val="20003"/>
                    </a:ext>
                  </a:extLst>
                </a:gridCol>
                <a:gridCol w="554182">
                  <a:extLst>
                    <a:ext uri="{9D8B030D-6E8A-4147-A177-3AD203B41FA5}">
                      <a16:colId xmlns:a16="http://schemas.microsoft.com/office/drawing/2014/main" val="20004"/>
                    </a:ext>
                  </a:extLst>
                </a:gridCol>
                <a:gridCol w="554182">
                  <a:extLst>
                    <a:ext uri="{9D8B030D-6E8A-4147-A177-3AD203B41FA5}">
                      <a16:colId xmlns:a16="http://schemas.microsoft.com/office/drawing/2014/main" val="20005"/>
                    </a:ext>
                  </a:extLst>
                </a:gridCol>
                <a:gridCol w="554182">
                  <a:extLst>
                    <a:ext uri="{9D8B030D-6E8A-4147-A177-3AD203B41FA5}">
                      <a16:colId xmlns:a16="http://schemas.microsoft.com/office/drawing/2014/main" val="20006"/>
                    </a:ext>
                  </a:extLst>
                </a:gridCol>
                <a:gridCol w="554182">
                  <a:extLst>
                    <a:ext uri="{9D8B030D-6E8A-4147-A177-3AD203B41FA5}">
                      <a16:colId xmlns:a16="http://schemas.microsoft.com/office/drawing/2014/main" val="20007"/>
                    </a:ext>
                  </a:extLst>
                </a:gridCol>
                <a:gridCol w="554182">
                  <a:extLst>
                    <a:ext uri="{9D8B030D-6E8A-4147-A177-3AD203B41FA5}">
                      <a16:colId xmlns:a16="http://schemas.microsoft.com/office/drawing/2014/main" val="20008"/>
                    </a:ext>
                  </a:extLst>
                </a:gridCol>
                <a:gridCol w="554182">
                  <a:extLst>
                    <a:ext uri="{9D8B030D-6E8A-4147-A177-3AD203B41FA5}">
                      <a16:colId xmlns:a16="http://schemas.microsoft.com/office/drawing/2014/main" val="20009"/>
                    </a:ext>
                  </a:extLst>
                </a:gridCol>
                <a:gridCol w="554182">
                  <a:extLst>
                    <a:ext uri="{9D8B030D-6E8A-4147-A177-3AD203B41FA5}">
                      <a16:colId xmlns:a16="http://schemas.microsoft.com/office/drawing/2014/main" val="20010"/>
                    </a:ext>
                  </a:extLst>
                </a:gridCol>
              </a:tblGrid>
              <a:tr h="370898">
                <a:tc>
                  <a:txBody>
                    <a:bodyPr/>
                    <a:lstStyle/>
                    <a:p>
                      <a:pPr algn="ctr"/>
                      <a:endParaRPr lang="en-US" sz="1800" dirty="0"/>
                    </a:p>
                  </a:txBody>
                  <a:tcPr marT="45727" marB="45727"/>
                </a:tc>
                <a:tc>
                  <a:txBody>
                    <a:bodyPr/>
                    <a:lstStyle/>
                    <a:p>
                      <a:endParaRPr lang="en-US" sz="1800" dirty="0"/>
                    </a:p>
                  </a:txBody>
                  <a:tcPr marT="45727" marB="45727"/>
                </a:tc>
                <a:tc>
                  <a:txBody>
                    <a:bodyPr/>
                    <a:lstStyle/>
                    <a:p>
                      <a:r>
                        <a:rPr lang="en-US" sz="1800" dirty="0" smtClean="0"/>
                        <a:t>a</a:t>
                      </a:r>
                      <a:endParaRPr lang="en-US" sz="1800" dirty="0"/>
                    </a:p>
                  </a:txBody>
                  <a:tcPr marT="45727" marB="45727"/>
                </a:tc>
                <a:tc>
                  <a:txBody>
                    <a:bodyPr/>
                    <a:lstStyle/>
                    <a:p>
                      <a:r>
                        <a:rPr lang="en-US" sz="1800" dirty="0" smtClean="0"/>
                        <a:t>l</a:t>
                      </a:r>
                      <a:endParaRPr lang="en-US" sz="1800" dirty="0"/>
                    </a:p>
                  </a:txBody>
                  <a:tcPr marT="45727" marB="45727"/>
                </a:tc>
                <a:tc>
                  <a:txBody>
                    <a:bodyPr/>
                    <a:lstStyle/>
                    <a:p>
                      <a:r>
                        <a:rPr lang="en-US" sz="1800" dirty="0" err="1" smtClean="0"/>
                        <a:t>i</a:t>
                      </a:r>
                      <a:endParaRPr lang="en-US" sz="1800" dirty="0"/>
                    </a:p>
                  </a:txBody>
                  <a:tcPr marT="45727" marB="45727"/>
                </a:tc>
                <a:tc>
                  <a:txBody>
                    <a:bodyPr/>
                    <a:lstStyle/>
                    <a:p>
                      <a:r>
                        <a:rPr lang="en-US" sz="1800" dirty="0" smtClean="0"/>
                        <a:t>g</a:t>
                      </a:r>
                      <a:endParaRPr lang="en-US" sz="1800" dirty="0"/>
                    </a:p>
                  </a:txBody>
                  <a:tcPr marT="45727" marB="45727"/>
                </a:tc>
                <a:tc>
                  <a:txBody>
                    <a:bodyPr/>
                    <a:lstStyle/>
                    <a:p>
                      <a:r>
                        <a:rPr lang="en-US" sz="1800" dirty="0" smtClean="0"/>
                        <a:t>n</a:t>
                      </a:r>
                      <a:endParaRPr lang="en-US" sz="1800" dirty="0"/>
                    </a:p>
                  </a:txBody>
                  <a:tcPr marT="45727" marB="45727"/>
                </a:tc>
                <a:tc>
                  <a:txBody>
                    <a:bodyPr/>
                    <a:lstStyle/>
                    <a:p>
                      <a:r>
                        <a:rPr lang="en-US" sz="1800" dirty="0" smtClean="0"/>
                        <a:t>m</a:t>
                      </a:r>
                      <a:endParaRPr lang="en-US" sz="1800" dirty="0"/>
                    </a:p>
                  </a:txBody>
                  <a:tcPr marT="45727" marB="45727"/>
                </a:tc>
                <a:tc>
                  <a:txBody>
                    <a:bodyPr/>
                    <a:lstStyle/>
                    <a:p>
                      <a:r>
                        <a:rPr lang="en-US" sz="1800" dirty="0" smtClean="0"/>
                        <a:t>e</a:t>
                      </a:r>
                      <a:endParaRPr lang="en-US" sz="1800" dirty="0"/>
                    </a:p>
                  </a:txBody>
                  <a:tcPr marT="45727" marB="45727"/>
                </a:tc>
                <a:tc>
                  <a:txBody>
                    <a:bodyPr/>
                    <a:lstStyle/>
                    <a:p>
                      <a:r>
                        <a:rPr lang="en-US" sz="1800" dirty="0" smtClean="0"/>
                        <a:t>n</a:t>
                      </a:r>
                      <a:endParaRPr lang="en-US" sz="1800" dirty="0"/>
                    </a:p>
                  </a:txBody>
                  <a:tcPr marT="45727" marB="45727"/>
                </a:tc>
                <a:tc>
                  <a:txBody>
                    <a:bodyPr/>
                    <a:lstStyle/>
                    <a:p>
                      <a:r>
                        <a:rPr lang="en-US" sz="1800" dirty="0" smtClean="0"/>
                        <a:t>t</a:t>
                      </a:r>
                      <a:endParaRPr lang="en-US" sz="1800" dirty="0"/>
                    </a:p>
                  </a:txBody>
                  <a:tcPr marT="45727" marB="45727"/>
                </a:tc>
                <a:extLst>
                  <a:ext uri="{0D108BD9-81ED-4DB2-BD59-A6C34878D82A}">
                    <a16:rowId xmlns:a16="http://schemas.microsoft.com/office/drawing/2014/main" val="10000"/>
                  </a:ext>
                </a:extLst>
              </a:tr>
              <a:tr h="370898">
                <a:tc>
                  <a:txBody>
                    <a:bodyPr/>
                    <a:lstStyle/>
                    <a:p>
                      <a:pPr algn="ct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extLst>
                  <a:ext uri="{0D108BD9-81ED-4DB2-BD59-A6C34878D82A}">
                    <a16:rowId xmlns:a16="http://schemas.microsoft.com/office/drawing/2014/main" val="10001"/>
                  </a:ext>
                </a:extLst>
              </a:tr>
              <a:tr h="370898">
                <a:tc>
                  <a:txBody>
                    <a:bodyPr/>
                    <a:lstStyle/>
                    <a:p>
                      <a:pPr algn="ctr"/>
                      <a:r>
                        <a:rPr lang="en-US" sz="1800" dirty="0" smtClean="0"/>
                        <a:t>a</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extLst>
                  <a:ext uri="{0D108BD9-81ED-4DB2-BD59-A6C34878D82A}">
                    <a16:rowId xmlns:a16="http://schemas.microsoft.com/office/drawing/2014/main" val="10002"/>
                  </a:ext>
                </a:extLst>
              </a:tr>
              <a:tr h="370898">
                <a:tc>
                  <a:txBody>
                    <a:bodyPr/>
                    <a:lstStyle/>
                    <a:p>
                      <a:pPr algn="ctr"/>
                      <a:r>
                        <a:rPr lang="en-US" sz="1800" dirty="0" smtClean="0"/>
                        <a:t>l</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extLst>
                  <a:ext uri="{0D108BD9-81ED-4DB2-BD59-A6C34878D82A}">
                    <a16:rowId xmlns:a16="http://schemas.microsoft.com/office/drawing/2014/main" val="10003"/>
                  </a:ext>
                </a:extLst>
              </a:tr>
              <a:tr h="370898">
                <a:tc>
                  <a:txBody>
                    <a:bodyPr/>
                    <a:lstStyle/>
                    <a:p>
                      <a:pPr algn="ctr"/>
                      <a:r>
                        <a:rPr lang="en-US" sz="1800" dirty="0" smtClean="0"/>
                        <a:t>g</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extLst>
                  <a:ext uri="{0D108BD9-81ED-4DB2-BD59-A6C34878D82A}">
                    <a16:rowId xmlns:a16="http://schemas.microsoft.com/office/drawing/2014/main" val="10004"/>
                  </a:ext>
                </a:extLst>
              </a:tr>
              <a:tr h="370898">
                <a:tc>
                  <a:txBody>
                    <a:bodyPr/>
                    <a:lstStyle/>
                    <a:p>
                      <a:pPr algn="ctr"/>
                      <a:r>
                        <a:rPr lang="en-US" sz="1800" dirty="0" smtClean="0"/>
                        <a:t>o</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extLst>
                  <a:ext uri="{0D108BD9-81ED-4DB2-BD59-A6C34878D82A}">
                    <a16:rowId xmlns:a16="http://schemas.microsoft.com/office/drawing/2014/main" val="10005"/>
                  </a:ext>
                </a:extLst>
              </a:tr>
              <a:tr h="370898">
                <a:tc>
                  <a:txBody>
                    <a:bodyPr/>
                    <a:lstStyle/>
                    <a:p>
                      <a:pPr algn="ctr"/>
                      <a:r>
                        <a:rPr lang="en-US" sz="1800" dirty="0" smtClean="0"/>
                        <a:t>r</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extLst>
                  <a:ext uri="{0D108BD9-81ED-4DB2-BD59-A6C34878D82A}">
                    <a16:rowId xmlns:a16="http://schemas.microsoft.com/office/drawing/2014/main" val="10006"/>
                  </a:ext>
                </a:extLst>
              </a:tr>
              <a:tr h="370898">
                <a:tc>
                  <a:txBody>
                    <a:bodyPr/>
                    <a:lstStyle/>
                    <a:p>
                      <a:pPr algn="ctr"/>
                      <a:r>
                        <a:rPr lang="en-US" sz="1800" dirty="0" err="1" smtClean="0"/>
                        <a:t>i</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extLst>
                  <a:ext uri="{0D108BD9-81ED-4DB2-BD59-A6C34878D82A}">
                    <a16:rowId xmlns:a16="http://schemas.microsoft.com/office/drawing/2014/main" val="10007"/>
                  </a:ext>
                </a:extLst>
              </a:tr>
              <a:tr h="370898">
                <a:tc>
                  <a:txBody>
                    <a:bodyPr/>
                    <a:lstStyle/>
                    <a:p>
                      <a:pPr algn="ctr"/>
                      <a:r>
                        <a:rPr lang="en-US" sz="1800" dirty="0" smtClean="0"/>
                        <a:t>t</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4</a:t>
                      </a:r>
                      <a:endParaRPr lang="en-US" sz="1800" dirty="0"/>
                    </a:p>
                  </a:txBody>
                  <a:tcPr marT="45727" marB="45727"/>
                </a:tc>
                <a:extLst>
                  <a:ext uri="{0D108BD9-81ED-4DB2-BD59-A6C34878D82A}">
                    <a16:rowId xmlns:a16="http://schemas.microsoft.com/office/drawing/2014/main" val="10008"/>
                  </a:ext>
                </a:extLst>
              </a:tr>
              <a:tr h="370898">
                <a:tc>
                  <a:txBody>
                    <a:bodyPr/>
                    <a:lstStyle/>
                    <a:p>
                      <a:pPr algn="ctr"/>
                      <a:r>
                        <a:rPr lang="en-US" sz="1800" dirty="0" smtClean="0"/>
                        <a:t>h</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4</a:t>
                      </a:r>
                      <a:endParaRPr lang="en-US" sz="1800" dirty="0"/>
                    </a:p>
                  </a:txBody>
                  <a:tcPr marT="45727" marB="45727"/>
                </a:tc>
                <a:extLst>
                  <a:ext uri="{0D108BD9-81ED-4DB2-BD59-A6C34878D82A}">
                    <a16:rowId xmlns:a16="http://schemas.microsoft.com/office/drawing/2014/main" val="10009"/>
                  </a:ext>
                </a:extLst>
              </a:tr>
              <a:tr h="370898">
                <a:tc>
                  <a:txBody>
                    <a:bodyPr/>
                    <a:lstStyle/>
                    <a:p>
                      <a:pPr algn="ctr"/>
                      <a:r>
                        <a:rPr lang="en-US" sz="1800" dirty="0" smtClean="0"/>
                        <a:t>m</a:t>
                      </a:r>
                      <a:endParaRPr lang="en-US" sz="1800" dirty="0"/>
                    </a:p>
                  </a:txBody>
                  <a:tcPr marT="45727" marB="45727"/>
                </a:tc>
                <a:tc>
                  <a:txBody>
                    <a:bodyPr/>
                    <a:lstStyle/>
                    <a:p>
                      <a:r>
                        <a:rPr lang="en-US" sz="1800" dirty="0" smtClean="0"/>
                        <a:t>0</a:t>
                      </a:r>
                      <a:endParaRPr lang="en-US" sz="1800" dirty="0"/>
                    </a:p>
                  </a:txBody>
                  <a:tcPr marT="45727" marB="45727"/>
                </a:tc>
                <a:tc>
                  <a:txBody>
                    <a:bodyPr/>
                    <a:lstStyle/>
                    <a:p>
                      <a:endParaRPr lang="en-US" sz="1800" dirty="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a:p>
                  </a:txBody>
                  <a:tcPr marT="45727" marB="45727"/>
                </a:tc>
                <a:tc>
                  <a:txBody>
                    <a:bodyPr/>
                    <a:lstStyle/>
                    <a:p>
                      <a:endParaRPr lang="en-US" sz="1800" dirty="0"/>
                    </a:p>
                  </a:txBody>
                  <a:tcPr marT="45727" marB="45727"/>
                </a:tc>
                <a:extLst>
                  <a:ext uri="{0D108BD9-81ED-4DB2-BD59-A6C34878D82A}">
                    <a16:rowId xmlns:a16="http://schemas.microsoft.com/office/drawing/2014/main" val="10010"/>
                  </a:ext>
                </a:extLst>
              </a:tr>
            </a:tbl>
          </a:graphicData>
        </a:graphic>
      </p:graphicFrame>
      <p:sp>
        <p:nvSpPr>
          <p:cNvPr id="8"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spTree>
    <p:extLst>
      <p:ext uri="{BB962C8B-B14F-4D97-AF65-F5344CB8AC3E}">
        <p14:creationId xmlns:p14="http://schemas.microsoft.com/office/powerpoint/2010/main" val="3132154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963" y="86879"/>
            <a:ext cx="10058400" cy="1449387"/>
          </a:xfrm>
        </p:spPr>
        <p:txBody>
          <a:bodyPr/>
          <a:lstStyle/>
          <a:p>
            <a:r>
              <a:rPr lang="en-US" u="sng" dirty="0"/>
              <a:t>Dynamic programming</a:t>
            </a:r>
            <a:r>
              <a:rPr lang="en-US" dirty="0"/>
              <a:t> (introduction)</a:t>
            </a:r>
          </a:p>
        </p:txBody>
      </p:sp>
      <p:sp>
        <p:nvSpPr>
          <p:cNvPr id="4"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sp>
        <p:nvSpPr>
          <p:cNvPr id="5" name="Content Placeholder 2"/>
          <p:cNvSpPr>
            <a:spLocks noGrp="1"/>
          </p:cNvSpPr>
          <p:nvPr>
            <p:ph idx="1"/>
          </p:nvPr>
        </p:nvSpPr>
        <p:spPr>
          <a:xfrm>
            <a:off x="0" y="1978859"/>
            <a:ext cx="5460274" cy="3011152"/>
          </a:xfrm>
          <a:ln>
            <a:solidFill>
              <a:schemeClr val="accent1"/>
            </a:solidFill>
          </a:ln>
        </p:spPr>
        <p:txBody>
          <a:bodyPr/>
          <a:lstStyle/>
          <a:p>
            <a:pPr>
              <a:buFontTx/>
              <a:buNone/>
            </a:pPr>
            <a:r>
              <a:rPr lang="en-US" altLang="en-US" sz="2400" dirty="0" smtClean="0">
                <a:latin typeface="Times New Roman" panose="02020603050405020304" pitchFamily="18" charset="0"/>
                <a:cs typeface="Times New Roman" panose="02020603050405020304" pitchFamily="18" charset="0"/>
              </a:rPr>
              <a:t> Algorithm Fib(n)</a:t>
            </a:r>
          </a:p>
          <a:p>
            <a:pPr>
              <a:buFontTx/>
              <a:buNone/>
            </a:pPr>
            <a:r>
              <a:rPr lang="en-US" altLang="en-US" sz="2400" dirty="0" smtClean="0">
                <a:latin typeface="Times New Roman" panose="02020603050405020304" pitchFamily="18" charset="0"/>
                <a:cs typeface="Times New Roman" panose="02020603050405020304" pitchFamily="18" charset="0"/>
              </a:rPr>
              <a:t> Begin</a:t>
            </a:r>
          </a:p>
          <a:p>
            <a:pPr>
              <a:buFontTx/>
              <a:buNone/>
            </a:pPr>
            <a:r>
              <a:rPr lang="en-US" altLang="en-US" sz="2400" dirty="0" smtClean="0">
                <a:latin typeface="Times New Roman" panose="02020603050405020304" pitchFamily="18" charset="0"/>
                <a:cs typeface="Times New Roman" panose="02020603050405020304" pitchFamily="18" charset="0"/>
              </a:rPr>
              <a:t>  if (n=0) then return 0</a:t>
            </a:r>
          </a:p>
          <a:p>
            <a:pPr>
              <a:buFontTx/>
              <a:buNone/>
            </a:pPr>
            <a:r>
              <a:rPr lang="en-US" altLang="en-US" sz="2400" dirty="0" smtClean="0">
                <a:latin typeface="Times New Roman" panose="02020603050405020304" pitchFamily="18" charset="0"/>
                <a:cs typeface="Times New Roman" panose="02020603050405020304" pitchFamily="18" charset="0"/>
              </a:rPr>
              <a:t>  else if  (n=1) then return 1</a:t>
            </a:r>
          </a:p>
          <a:p>
            <a:pPr>
              <a:buFontTx/>
              <a:buNone/>
            </a:pPr>
            <a:r>
              <a:rPr lang="en-US" altLang="en-US" sz="2400" dirty="0" smtClean="0">
                <a:latin typeface="Times New Roman" panose="02020603050405020304" pitchFamily="18" charset="0"/>
                <a:cs typeface="Times New Roman" panose="02020603050405020304" pitchFamily="18" charset="0"/>
              </a:rPr>
              <a:t>  else return Fib(n-1)+ Fib(n-2)</a:t>
            </a:r>
          </a:p>
          <a:p>
            <a:pPr>
              <a:buFontTx/>
              <a:buNone/>
            </a:pPr>
            <a:r>
              <a:rPr lang="en-US" altLang="en-US" sz="2400" dirty="0" smtClean="0">
                <a:latin typeface="Times New Roman" panose="02020603050405020304" pitchFamily="18" charset="0"/>
                <a:cs typeface="Times New Roman" panose="02020603050405020304" pitchFamily="18" charset="0"/>
              </a:rPr>
              <a:t> End.</a:t>
            </a:r>
          </a:p>
        </p:txBody>
      </p:sp>
      <p:sp>
        <p:nvSpPr>
          <p:cNvPr id="6" name="Rectangle 5"/>
          <p:cNvSpPr/>
          <p:nvPr/>
        </p:nvSpPr>
        <p:spPr>
          <a:xfrm>
            <a:off x="1893797" y="5824490"/>
            <a:ext cx="10058400" cy="707886"/>
          </a:xfrm>
          <a:prstGeom prst="rect">
            <a:avLst/>
          </a:prstGeom>
        </p:spPr>
        <p:txBody>
          <a:bodyPr wrap="square">
            <a:spAutoFit/>
          </a:bodyPr>
          <a:lstStyle/>
          <a:p>
            <a:pPr eaLnBrk="1" hangingPunct="1"/>
            <a:r>
              <a:rPr lang="en-US" altLang="en-US" sz="2000" dirty="0" smtClean="0"/>
              <a:t>The </a:t>
            </a:r>
            <a:r>
              <a:rPr lang="en-US" altLang="en-US" sz="2000" dirty="0"/>
              <a:t>running time required to compute </a:t>
            </a:r>
            <a:r>
              <a:rPr lang="en-US" altLang="en-US" sz="2000" i="1" dirty="0"/>
              <a:t>f</a:t>
            </a:r>
            <a:r>
              <a:rPr lang="en-US" altLang="en-US" sz="2000" dirty="0"/>
              <a:t>(</a:t>
            </a:r>
            <a:r>
              <a:rPr lang="en-US" altLang="en-US" sz="2000" i="1" dirty="0"/>
              <a:t>n</a:t>
            </a:r>
            <a:r>
              <a:rPr lang="en-US" altLang="en-US" sz="2000" dirty="0"/>
              <a:t>) is exponential in the value of </a:t>
            </a:r>
            <a:r>
              <a:rPr lang="en-US" altLang="en-US" sz="2000" i="1" dirty="0" smtClean="0"/>
              <a:t>n (</a:t>
            </a:r>
            <a:r>
              <a:rPr lang="en-US" altLang="en-US" sz="2000" i="1" dirty="0" smtClean="0">
                <a:solidFill>
                  <a:srgbClr val="FF0000"/>
                </a:solidFill>
              </a:rPr>
              <a:t>O(2</a:t>
            </a:r>
            <a:r>
              <a:rPr lang="en-US" altLang="en-US" sz="2000" i="1" baseline="30000" dirty="0" smtClean="0">
                <a:solidFill>
                  <a:srgbClr val="FF0000"/>
                </a:solidFill>
              </a:rPr>
              <a:t>n</a:t>
            </a:r>
            <a:r>
              <a:rPr lang="en-US" altLang="en-US" sz="2000" i="1" dirty="0" smtClean="0">
                <a:solidFill>
                  <a:srgbClr val="FF0000"/>
                </a:solidFill>
              </a:rPr>
              <a:t>)</a:t>
            </a:r>
            <a:r>
              <a:rPr lang="en-US" altLang="en-US" sz="2000" i="1" dirty="0" smtClean="0"/>
              <a:t>)</a:t>
            </a:r>
            <a:r>
              <a:rPr lang="en-US" altLang="en-US" sz="2000" dirty="0" smtClean="0"/>
              <a:t>.</a:t>
            </a:r>
            <a:endParaRPr lang="en-US" altLang="en-US" sz="2000" dirty="0"/>
          </a:p>
          <a:p>
            <a:pPr eaLnBrk="1" hangingPunct="1">
              <a:buFont typeface="Wingdings" panose="05000000000000000000" pitchFamily="2" charset="2"/>
              <a:buChar char="Ø"/>
            </a:pPr>
            <a:endParaRPr lang="en-US" altLang="en-US" sz="2000" dirty="0"/>
          </a:p>
        </p:txBody>
      </p:sp>
      <p:pic>
        <p:nvPicPr>
          <p:cNvPr id="2054" name="Picture 6" descr="c# - Explanation on Fibonacci Recursion - Stack Overflow"/>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590904" y="1854926"/>
            <a:ext cx="6492240" cy="33049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218986" y="2001413"/>
            <a:ext cx="1907177" cy="369332"/>
          </a:xfrm>
          <a:prstGeom prst="rect">
            <a:avLst/>
          </a:prstGeom>
          <a:noFill/>
        </p:spPr>
        <p:txBody>
          <a:bodyPr wrap="square" rtlCol="0">
            <a:spAutoFit/>
          </a:bodyPr>
          <a:lstStyle/>
          <a:p>
            <a:r>
              <a:rPr lang="en-US" dirty="0" smtClean="0">
                <a:solidFill>
                  <a:srgbClr val="FF0000"/>
                </a:solidFill>
              </a:rPr>
              <a:t>Recursively</a:t>
            </a:r>
            <a:endParaRPr lang="en-US" dirty="0">
              <a:solidFill>
                <a:srgbClr val="FF0000"/>
              </a:solidFill>
            </a:endParaRPr>
          </a:p>
        </p:txBody>
      </p:sp>
    </p:spTree>
    <p:extLst>
      <p:ext uri="{BB962C8B-B14F-4D97-AF65-F5344CB8AC3E}">
        <p14:creationId xmlns:p14="http://schemas.microsoft.com/office/powerpoint/2010/main" val="4238459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96963" y="1149531"/>
            <a:ext cx="10359163" cy="1136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Title 1"/>
          <p:cNvSpPr>
            <a:spLocks noGrp="1"/>
          </p:cNvSpPr>
          <p:nvPr>
            <p:ph type="title"/>
          </p:nvPr>
        </p:nvSpPr>
        <p:spPr>
          <a:xfrm>
            <a:off x="1096963" y="-21047"/>
            <a:ext cx="8229600" cy="762000"/>
          </a:xfrm>
        </p:spPr>
        <p:txBody>
          <a:bodyPr/>
          <a:lstStyle/>
          <a:p>
            <a:pPr defTabSz="914400"/>
            <a:r>
              <a:rPr lang="en-US" altLang="en-US" sz="2600" dirty="0">
                <a:solidFill>
                  <a:srgbClr val="FF0000"/>
                </a:solidFill>
              </a:rPr>
              <a:t>Given two strings A=alignment and B=algorithm. Find LCS.</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AB6598B-693B-42C3-AF25-4FA5AA16B7C9}" type="slidenum">
              <a:rPr lang="en-US" altLang="en-US">
                <a:solidFill>
                  <a:srgbClr val="898989"/>
                </a:solidFill>
                <a:latin typeface="Calibri" panose="020F0502020204030204" pitchFamily="34" charset="0"/>
              </a:rPr>
              <a:pPr eaLnBrk="1" hangingPunct="1"/>
              <a:t>30</a:t>
            </a:fld>
            <a:endParaRPr lang="en-US" altLang="en-US">
              <a:solidFill>
                <a:srgbClr val="898989"/>
              </a:solidFill>
              <a:latin typeface="Calibri" panose="020F0502020204030204" pitchFamily="34" charset="0"/>
            </a:endParaRPr>
          </a:p>
        </p:txBody>
      </p:sp>
      <p:graphicFrame>
        <p:nvGraphicFramePr>
          <p:cNvPr id="20" name="Table 19"/>
          <p:cNvGraphicFramePr>
            <a:graphicFrameLocks noGrp="1"/>
          </p:cNvGraphicFramePr>
          <p:nvPr/>
        </p:nvGraphicFramePr>
        <p:xfrm>
          <a:off x="3048000" y="1397000"/>
          <a:ext cx="6096002" cy="4079878"/>
        </p:xfrm>
        <a:graphic>
          <a:graphicData uri="http://schemas.openxmlformats.org/drawingml/2006/table">
            <a:tbl>
              <a:tblPr firstRow="1" bandRow="1">
                <a:tableStyleId>{5940675A-B579-460E-94D1-54222C63F5DA}</a:tableStyleId>
              </a:tblPr>
              <a:tblGrid>
                <a:gridCol w="554182">
                  <a:extLst>
                    <a:ext uri="{9D8B030D-6E8A-4147-A177-3AD203B41FA5}">
                      <a16:colId xmlns:a16="http://schemas.microsoft.com/office/drawing/2014/main" val="20000"/>
                    </a:ext>
                  </a:extLst>
                </a:gridCol>
                <a:gridCol w="554182">
                  <a:extLst>
                    <a:ext uri="{9D8B030D-6E8A-4147-A177-3AD203B41FA5}">
                      <a16:colId xmlns:a16="http://schemas.microsoft.com/office/drawing/2014/main" val="20001"/>
                    </a:ext>
                  </a:extLst>
                </a:gridCol>
                <a:gridCol w="554182">
                  <a:extLst>
                    <a:ext uri="{9D8B030D-6E8A-4147-A177-3AD203B41FA5}">
                      <a16:colId xmlns:a16="http://schemas.microsoft.com/office/drawing/2014/main" val="20002"/>
                    </a:ext>
                  </a:extLst>
                </a:gridCol>
                <a:gridCol w="554182">
                  <a:extLst>
                    <a:ext uri="{9D8B030D-6E8A-4147-A177-3AD203B41FA5}">
                      <a16:colId xmlns:a16="http://schemas.microsoft.com/office/drawing/2014/main" val="20003"/>
                    </a:ext>
                  </a:extLst>
                </a:gridCol>
                <a:gridCol w="554182">
                  <a:extLst>
                    <a:ext uri="{9D8B030D-6E8A-4147-A177-3AD203B41FA5}">
                      <a16:colId xmlns:a16="http://schemas.microsoft.com/office/drawing/2014/main" val="20004"/>
                    </a:ext>
                  </a:extLst>
                </a:gridCol>
                <a:gridCol w="554182">
                  <a:extLst>
                    <a:ext uri="{9D8B030D-6E8A-4147-A177-3AD203B41FA5}">
                      <a16:colId xmlns:a16="http://schemas.microsoft.com/office/drawing/2014/main" val="20005"/>
                    </a:ext>
                  </a:extLst>
                </a:gridCol>
                <a:gridCol w="554182">
                  <a:extLst>
                    <a:ext uri="{9D8B030D-6E8A-4147-A177-3AD203B41FA5}">
                      <a16:colId xmlns:a16="http://schemas.microsoft.com/office/drawing/2014/main" val="20006"/>
                    </a:ext>
                  </a:extLst>
                </a:gridCol>
                <a:gridCol w="554182">
                  <a:extLst>
                    <a:ext uri="{9D8B030D-6E8A-4147-A177-3AD203B41FA5}">
                      <a16:colId xmlns:a16="http://schemas.microsoft.com/office/drawing/2014/main" val="20007"/>
                    </a:ext>
                  </a:extLst>
                </a:gridCol>
                <a:gridCol w="554182">
                  <a:extLst>
                    <a:ext uri="{9D8B030D-6E8A-4147-A177-3AD203B41FA5}">
                      <a16:colId xmlns:a16="http://schemas.microsoft.com/office/drawing/2014/main" val="20008"/>
                    </a:ext>
                  </a:extLst>
                </a:gridCol>
                <a:gridCol w="554182">
                  <a:extLst>
                    <a:ext uri="{9D8B030D-6E8A-4147-A177-3AD203B41FA5}">
                      <a16:colId xmlns:a16="http://schemas.microsoft.com/office/drawing/2014/main" val="20009"/>
                    </a:ext>
                  </a:extLst>
                </a:gridCol>
                <a:gridCol w="554182">
                  <a:extLst>
                    <a:ext uri="{9D8B030D-6E8A-4147-A177-3AD203B41FA5}">
                      <a16:colId xmlns:a16="http://schemas.microsoft.com/office/drawing/2014/main" val="20010"/>
                    </a:ext>
                  </a:extLst>
                </a:gridCol>
              </a:tblGrid>
              <a:tr h="370898">
                <a:tc>
                  <a:txBody>
                    <a:bodyPr/>
                    <a:lstStyle/>
                    <a:p>
                      <a:pPr algn="ctr"/>
                      <a:endParaRPr lang="en-US" sz="1800" dirty="0"/>
                    </a:p>
                  </a:txBody>
                  <a:tcPr marT="45727" marB="45727"/>
                </a:tc>
                <a:tc>
                  <a:txBody>
                    <a:bodyPr/>
                    <a:lstStyle/>
                    <a:p>
                      <a:endParaRPr lang="en-US" sz="1800" dirty="0"/>
                    </a:p>
                  </a:txBody>
                  <a:tcPr marT="45727" marB="45727"/>
                </a:tc>
                <a:tc>
                  <a:txBody>
                    <a:bodyPr/>
                    <a:lstStyle/>
                    <a:p>
                      <a:r>
                        <a:rPr lang="en-US" sz="1800" dirty="0" smtClean="0"/>
                        <a:t>a</a:t>
                      </a:r>
                      <a:endParaRPr lang="en-US" sz="1800" dirty="0"/>
                    </a:p>
                  </a:txBody>
                  <a:tcPr marT="45727" marB="45727"/>
                </a:tc>
                <a:tc>
                  <a:txBody>
                    <a:bodyPr/>
                    <a:lstStyle/>
                    <a:p>
                      <a:r>
                        <a:rPr lang="en-US" sz="1800" dirty="0" smtClean="0"/>
                        <a:t>l</a:t>
                      </a:r>
                      <a:endParaRPr lang="en-US" sz="1800" dirty="0"/>
                    </a:p>
                  </a:txBody>
                  <a:tcPr marT="45727" marB="45727"/>
                </a:tc>
                <a:tc>
                  <a:txBody>
                    <a:bodyPr/>
                    <a:lstStyle/>
                    <a:p>
                      <a:r>
                        <a:rPr lang="en-US" sz="1800" dirty="0" err="1" smtClean="0"/>
                        <a:t>i</a:t>
                      </a:r>
                      <a:endParaRPr lang="en-US" sz="1800" dirty="0"/>
                    </a:p>
                  </a:txBody>
                  <a:tcPr marT="45727" marB="45727"/>
                </a:tc>
                <a:tc>
                  <a:txBody>
                    <a:bodyPr/>
                    <a:lstStyle/>
                    <a:p>
                      <a:r>
                        <a:rPr lang="en-US" sz="1800" dirty="0" smtClean="0"/>
                        <a:t>g</a:t>
                      </a:r>
                      <a:endParaRPr lang="en-US" sz="1800" dirty="0"/>
                    </a:p>
                  </a:txBody>
                  <a:tcPr marT="45727" marB="45727"/>
                </a:tc>
                <a:tc>
                  <a:txBody>
                    <a:bodyPr/>
                    <a:lstStyle/>
                    <a:p>
                      <a:r>
                        <a:rPr lang="en-US" sz="1800" dirty="0" smtClean="0"/>
                        <a:t>n</a:t>
                      </a:r>
                      <a:endParaRPr lang="en-US" sz="1800" dirty="0"/>
                    </a:p>
                  </a:txBody>
                  <a:tcPr marT="45727" marB="45727"/>
                </a:tc>
                <a:tc>
                  <a:txBody>
                    <a:bodyPr/>
                    <a:lstStyle/>
                    <a:p>
                      <a:r>
                        <a:rPr lang="en-US" sz="1800" dirty="0" smtClean="0"/>
                        <a:t>m</a:t>
                      </a:r>
                      <a:endParaRPr lang="en-US" sz="1800" dirty="0"/>
                    </a:p>
                  </a:txBody>
                  <a:tcPr marT="45727" marB="45727"/>
                </a:tc>
                <a:tc>
                  <a:txBody>
                    <a:bodyPr/>
                    <a:lstStyle/>
                    <a:p>
                      <a:r>
                        <a:rPr lang="en-US" sz="1800" dirty="0" smtClean="0"/>
                        <a:t>e</a:t>
                      </a:r>
                      <a:endParaRPr lang="en-US" sz="1800" dirty="0"/>
                    </a:p>
                  </a:txBody>
                  <a:tcPr marT="45727" marB="45727"/>
                </a:tc>
                <a:tc>
                  <a:txBody>
                    <a:bodyPr/>
                    <a:lstStyle/>
                    <a:p>
                      <a:r>
                        <a:rPr lang="en-US" sz="1800" dirty="0" smtClean="0"/>
                        <a:t>n</a:t>
                      </a:r>
                      <a:endParaRPr lang="en-US" sz="1800" dirty="0"/>
                    </a:p>
                  </a:txBody>
                  <a:tcPr marT="45727" marB="45727"/>
                </a:tc>
                <a:tc>
                  <a:txBody>
                    <a:bodyPr/>
                    <a:lstStyle/>
                    <a:p>
                      <a:r>
                        <a:rPr lang="en-US" sz="1800" dirty="0" smtClean="0"/>
                        <a:t>t</a:t>
                      </a:r>
                      <a:endParaRPr lang="en-US" sz="1800" dirty="0"/>
                    </a:p>
                  </a:txBody>
                  <a:tcPr marT="45727" marB="45727"/>
                </a:tc>
                <a:extLst>
                  <a:ext uri="{0D108BD9-81ED-4DB2-BD59-A6C34878D82A}">
                    <a16:rowId xmlns:a16="http://schemas.microsoft.com/office/drawing/2014/main" val="10000"/>
                  </a:ext>
                </a:extLst>
              </a:tr>
              <a:tr h="370898">
                <a:tc>
                  <a:txBody>
                    <a:bodyPr/>
                    <a:lstStyle/>
                    <a:p>
                      <a:pPr algn="ct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0</a:t>
                      </a:r>
                      <a:endParaRPr lang="en-US" sz="1800" dirty="0"/>
                    </a:p>
                  </a:txBody>
                  <a:tcPr marT="45727" marB="45727"/>
                </a:tc>
                <a:extLst>
                  <a:ext uri="{0D108BD9-81ED-4DB2-BD59-A6C34878D82A}">
                    <a16:rowId xmlns:a16="http://schemas.microsoft.com/office/drawing/2014/main" val="10001"/>
                  </a:ext>
                </a:extLst>
              </a:tr>
              <a:tr h="370898">
                <a:tc>
                  <a:txBody>
                    <a:bodyPr/>
                    <a:lstStyle/>
                    <a:p>
                      <a:pPr algn="ctr"/>
                      <a:r>
                        <a:rPr lang="en-US" sz="1800" dirty="0" smtClean="0"/>
                        <a:t>a</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1</a:t>
                      </a:r>
                      <a:endParaRPr lang="en-US" sz="1800" dirty="0"/>
                    </a:p>
                  </a:txBody>
                  <a:tcPr marT="45727" marB="45727"/>
                </a:tc>
                <a:extLst>
                  <a:ext uri="{0D108BD9-81ED-4DB2-BD59-A6C34878D82A}">
                    <a16:rowId xmlns:a16="http://schemas.microsoft.com/office/drawing/2014/main" val="10002"/>
                  </a:ext>
                </a:extLst>
              </a:tr>
              <a:tr h="370898">
                <a:tc>
                  <a:txBody>
                    <a:bodyPr/>
                    <a:lstStyle/>
                    <a:p>
                      <a:pPr algn="ctr"/>
                      <a:r>
                        <a:rPr lang="en-US" sz="1800" dirty="0" smtClean="0"/>
                        <a:t>l</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extLst>
                  <a:ext uri="{0D108BD9-81ED-4DB2-BD59-A6C34878D82A}">
                    <a16:rowId xmlns:a16="http://schemas.microsoft.com/office/drawing/2014/main" val="10003"/>
                  </a:ext>
                </a:extLst>
              </a:tr>
              <a:tr h="370898">
                <a:tc>
                  <a:txBody>
                    <a:bodyPr/>
                    <a:lstStyle/>
                    <a:p>
                      <a:pPr algn="ctr"/>
                      <a:r>
                        <a:rPr lang="en-US" sz="1800" dirty="0" smtClean="0"/>
                        <a:t>g</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extLst>
                  <a:ext uri="{0D108BD9-81ED-4DB2-BD59-A6C34878D82A}">
                    <a16:rowId xmlns:a16="http://schemas.microsoft.com/office/drawing/2014/main" val="10004"/>
                  </a:ext>
                </a:extLst>
              </a:tr>
              <a:tr h="370898">
                <a:tc>
                  <a:txBody>
                    <a:bodyPr/>
                    <a:lstStyle/>
                    <a:p>
                      <a:pPr algn="ctr"/>
                      <a:r>
                        <a:rPr lang="en-US" sz="1800" dirty="0" smtClean="0"/>
                        <a:t>o</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extLst>
                  <a:ext uri="{0D108BD9-81ED-4DB2-BD59-A6C34878D82A}">
                    <a16:rowId xmlns:a16="http://schemas.microsoft.com/office/drawing/2014/main" val="10005"/>
                  </a:ext>
                </a:extLst>
              </a:tr>
              <a:tr h="370898">
                <a:tc>
                  <a:txBody>
                    <a:bodyPr/>
                    <a:lstStyle/>
                    <a:p>
                      <a:pPr algn="ctr"/>
                      <a:r>
                        <a:rPr lang="en-US" sz="1800" dirty="0" smtClean="0"/>
                        <a:t>r</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extLst>
                  <a:ext uri="{0D108BD9-81ED-4DB2-BD59-A6C34878D82A}">
                    <a16:rowId xmlns:a16="http://schemas.microsoft.com/office/drawing/2014/main" val="10006"/>
                  </a:ext>
                </a:extLst>
              </a:tr>
              <a:tr h="370898">
                <a:tc>
                  <a:txBody>
                    <a:bodyPr/>
                    <a:lstStyle/>
                    <a:p>
                      <a:pPr algn="ctr"/>
                      <a:r>
                        <a:rPr lang="en-US" sz="1800" dirty="0" err="1" smtClean="0"/>
                        <a:t>i</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extLst>
                  <a:ext uri="{0D108BD9-81ED-4DB2-BD59-A6C34878D82A}">
                    <a16:rowId xmlns:a16="http://schemas.microsoft.com/office/drawing/2014/main" val="10007"/>
                  </a:ext>
                </a:extLst>
              </a:tr>
              <a:tr h="370898">
                <a:tc>
                  <a:txBody>
                    <a:bodyPr/>
                    <a:lstStyle/>
                    <a:p>
                      <a:pPr algn="ctr"/>
                      <a:r>
                        <a:rPr lang="en-US" sz="1800" dirty="0" smtClean="0"/>
                        <a:t>t</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4</a:t>
                      </a:r>
                      <a:endParaRPr lang="en-US" sz="1800" dirty="0"/>
                    </a:p>
                  </a:txBody>
                  <a:tcPr marT="45727" marB="45727"/>
                </a:tc>
                <a:extLst>
                  <a:ext uri="{0D108BD9-81ED-4DB2-BD59-A6C34878D82A}">
                    <a16:rowId xmlns:a16="http://schemas.microsoft.com/office/drawing/2014/main" val="10008"/>
                  </a:ext>
                </a:extLst>
              </a:tr>
              <a:tr h="370898">
                <a:tc>
                  <a:txBody>
                    <a:bodyPr/>
                    <a:lstStyle/>
                    <a:p>
                      <a:pPr algn="ctr"/>
                      <a:r>
                        <a:rPr lang="en-US" sz="1800" dirty="0" smtClean="0"/>
                        <a:t>h</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4</a:t>
                      </a:r>
                      <a:endParaRPr lang="en-US" sz="1800" dirty="0"/>
                    </a:p>
                  </a:txBody>
                  <a:tcPr marT="45727" marB="45727"/>
                </a:tc>
                <a:extLst>
                  <a:ext uri="{0D108BD9-81ED-4DB2-BD59-A6C34878D82A}">
                    <a16:rowId xmlns:a16="http://schemas.microsoft.com/office/drawing/2014/main" val="10009"/>
                  </a:ext>
                </a:extLst>
              </a:tr>
              <a:tr h="370898">
                <a:tc>
                  <a:txBody>
                    <a:bodyPr/>
                    <a:lstStyle/>
                    <a:p>
                      <a:pPr algn="ctr"/>
                      <a:r>
                        <a:rPr lang="en-US" sz="1800" dirty="0" smtClean="0"/>
                        <a:t>m</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2</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3</a:t>
                      </a:r>
                      <a:endParaRPr lang="en-US" sz="1800" dirty="0"/>
                    </a:p>
                  </a:txBody>
                  <a:tcPr marT="45727" marB="45727"/>
                </a:tc>
                <a:tc>
                  <a:txBody>
                    <a:bodyPr/>
                    <a:lstStyle/>
                    <a:p>
                      <a:r>
                        <a:rPr lang="en-US" sz="1800" dirty="0" smtClean="0"/>
                        <a:t>4</a:t>
                      </a:r>
                      <a:endParaRPr lang="en-US" sz="1800" dirty="0"/>
                    </a:p>
                  </a:txBody>
                  <a:tcPr marT="45727" marB="45727"/>
                </a:tc>
                <a:tc>
                  <a:txBody>
                    <a:bodyPr/>
                    <a:lstStyle/>
                    <a:p>
                      <a:r>
                        <a:rPr lang="en-US" sz="1800" dirty="0" smtClean="0"/>
                        <a:t>4</a:t>
                      </a:r>
                      <a:endParaRPr lang="en-US" sz="1800" dirty="0"/>
                    </a:p>
                  </a:txBody>
                  <a:tcPr marT="45727" marB="45727"/>
                </a:tc>
                <a:tc>
                  <a:txBody>
                    <a:bodyPr/>
                    <a:lstStyle/>
                    <a:p>
                      <a:r>
                        <a:rPr lang="en-US" sz="1800" dirty="0" smtClean="0"/>
                        <a:t>4</a:t>
                      </a:r>
                      <a:endParaRPr lang="en-US" sz="1800" dirty="0"/>
                    </a:p>
                  </a:txBody>
                  <a:tcPr marT="45727" marB="45727"/>
                </a:tc>
                <a:tc>
                  <a:txBody>
                    <a:bodyPr/>
                    <a:lstStyle/>
                    <a:p>
                      <a:r>
                        <a:rPr lang="en-US" sz="1800" dirty="0" smtClean="0"/>
                        <a:t>4</a:t>
                      </a:r>
                      <a:endParaRPr lang="en-US" sz="1800" dirty="0"/>
                    </a:p>
                  </a:txBody>
                  <a:tcPr marT="45727" marB="45727"/>
                </a:tc>
                <a:extLst>
                  <a:ext uri="{0D108BD9-81ED-4DB2-BD59-A6C34878D82A}">
                    <a16:rowId xmlns:a16="http://schemas.microsoft.com/office/drawing/2014/main" val="10010"/>
                  </a:ext>
                </a:extLst>
              </a:tr>
            </a:tbl>
          </a:graphicData>
        </a:graphic>
      </p:graphicFrame>
      <p:sp>
        <p:nvSpPr>
          <p:cNvPr id="7" name="Oval 6"/>
          <p:cNvSpPr/>
          <p:nvPr/>
        </p:nvSpPr>
        <p:spPr>
          <a:xfrm>
            <a:off x="3124200" y="5105400"/>
            <a:ext cx="304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6934200" y="1371600"/>
            <a:ext cx="304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sp>
        <p:nvSpPr>
          <p:cNvPr id="11" name="Rectangle 10"/>
          <p:cNvSpPr/>
          <p:nvPr/>
        </p:nvSpPr>
        <p:spPr>
          <a:xfrm>
            <a:off x="3846513" y="5617122"/>
            <a:ext cx="5307863" cy="369332"/>
          </a:xfrm>
          <a:prstGeom prst="rect">
            <a:avLst/>
          </a:prstGeom>
        </p:spPr>
        <p:txBody>
          <a:bodyPr wrap="none">
            <a:spAutoFit/>
          </a:bodyPr>
          <a:lstStyle/>
          <a:p>
            <a:r>
              <a:rPr lang="en-US" dirty="0">
                <a:latin typeface="euclid_circular_a"/>
              </a:rPr>
              <a:t>The bottom right corner is the length of the </a:t>
            </a:r>
            <a:r>
              <a:rPr lang="en-US" dirty="0" smtClean="0">
                <a:latin typeface="euclid_circular_a"/>
              </a:rPr>
              <a:t>LCS=4</a:t>
            </a:r>
            <a:endParaRPr lang="en-US" dirty="0"/>
          </a:p>
        </p:txBody>
      </p:sp>
      <p:sp>
        <p:nvSpPr>
          <p:cNvPr id="12" name="Rectangle 11"/>
          <p:cNvSpPr/>
          <p:nvPr/>
        </p:nvSpPr>
        <p:spPr>
          <a:xfrm>
            <a:off x="8595360" y="5080002"/>
            <a:ext cx="548642" cy="396876"/>
          </a:xfrm>
          <a:prstGeom prst="rect">
            <a:avLst/>
          </a:prstGeom>
          <a:solidFill>
            <a:srgbClr val="E48312">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399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96963" y="1149531"/>
            <a:ext cx="10359163" cy="1136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pic>
        <p:nvPicPr>
          <p:cNvPr id="5122" name="Picture 2" descr="Longest Common Subsequence first sequen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786" y="1635586"/>
            <a:ext cx="5334274" cy="124466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Longest Common Subsequence first sequ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854" y="3923577"/>
            <a:ext cx="5014139" cy="145337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54735" y="1450920"/>
            <a:ext cx="2082621" cy="369332"/>
          </a:xfrm>
          <a:prstGeom prst="rect">
            <a:avLst/>
          </a:prstGeom>
        </p:spPr>
        <p:txBody>
          <a:bodyPr wrap="none">
            <a:spAutoFit/>
          </a:bodyPr>
          <a:lstStyle/>
          <a:p>
            <a:r>
              <a:rPr lang="en-US" dirty="0">
                <a:latin typeface="euclid_circular_a"/>
              </a:rPr>
              <a:t>The first sequence</a:t>
            </a:r>
            <a:endParaRPr lang="en-US" dirty="0"/>
          </a:p>
        </p:txBody>
      </p:sp>
      <p:sp>
        <p:nvSpPr>
          <p:cNvPr id="9" name="Rectangle 8"/>
          <p:cNvSpPr/>
          <p:nvPr/>
        </p:nvSpPr>
        <p:spPr>
          <a:xfrm>
            <a:off x="1973751" y="3787021"/>
            <a:ext cx="2454518" cy="369332"/>
          </a:xfrm>
          <a:prstGeom prst="rect">
            <a:avLst/>
          </a:prstGeom>
        </p:spPr>
        <p:txBody>
          <a:bodyPr wrap="none">
            <a:spAutoFit/>
          </a:bodyPr>
          <a:lstStyle/>
          <a:p>
            <a:r>
              <a:rPr lang="en-US" dirty="0" smtClean="0">
                <a:latin typeface="euclid_circular_a"/>
              </a:rPr>
              <a:t>The second sequence</a:t>
            </a:r>
            <a:endParaRPr lang="en-US" dirty="0"/>
          </a:p>
        </p:txBody>
      </p:sp>
      <p:pic>
        <p:nvPicPr>
          <p:cNvPr id="5126" name="Picture 6" descr="Longest Common Subsequence initialise tab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2281" y="1002039"/>
            <a:ext cx="4753845" cy="437491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0" y="31394"/>
            <a:ext cx="1828800"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2400" dirty="0" smtClean="0"/>
              <a:t>Example 3</a:t>
            </a:r>
            <a:endParaRPr lang="en-US" sz="2400" dirty="0"/>
          </a:p>
        </p:txBody>
      </p:sp>
      <p:sp>
        <p:nvSpPr>
          <p:cNvPr id="7" name="Rectangle 6"/>
          <p:cNvSpPr/>
          <p:nvPr/>
        </p:nvSpPr>
        <p:spPr>
          <a:xfrm>
            <a:off x="1828800" y="85992"/>
            <a:ext cx="5737468" cy="369332"/>
          </a:xfrm>
          <a:prstGeom prst="rect">
            <a:avLst/>
          </a:prstGeom>
        </p:spPr>
        <p:txBody>
          <a:bodyPr wrap="none">
            <a:spAutoFit/>
          </a:bodyPr>
          <a:lstStyle/>
          <a:p>
            <a:r>
              <a:rPr lang="en-US" dirty="0" smtClean="0">
                <a:latin typeface="euclid_circular_a"/>
              </a:rPr>
              <a:t>Find </a:t>
            </a:r>
            <a:r>
              <a:rPr lang="en-US" dirty="0">
                <a:latin typeface="euclid_circular_a"/>
              </a:rPr>
              <a:t>the longest common </a:t>
            </a:r>
            <a:r>
              <a:rPr lang="en-US" dirty="0" smtClean="0">
                <a:latin typeface="euclid_circular_a"/>
              </a:rPr>
              <a:t>subsequence and the length</a:t>
            </a:r>
            <a:endParaRPr lang="en-US" dirty="0"/>
          </a:p>
        </p:txBody>
      </p:sp>
    </p:spTree>
    <p:extLst>
      <p:ext uri="{BB962C8B-B14F-4D97-AF65-F5344CB8AC3E}">
        <p14:creationId xmlns:p14="http://schemas.microsoft.com/office/powerpoint/2010/main" val="15558011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96963" y="1149531"/>
            <a:ext cx="10359163" cy="1136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pic>
        <p:nvPicPr>
          <p:cNvPr id="5122" name="Picture 2" descr="Longest Common Subsequence first sequen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786" y="1635586"/>
            <a:ext cx="5334274" cy="124466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Longest Common Subsequence first sequ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854" y="3923577"/>
            <a:ext cx="5014139" cy="145337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54735" y="1450920"/>
            <a:ext cx="2082621" cy="369332"/>
          </a:xfrm>
          <a:prstGeom prst="rect">
            <a:avLst/>
          </a:prstGeom>
        </p:spPr>
        <p:txBody>
          <a:bodyPr wrap="none">
            <a:spAutoFit/>
          </a:bodyPr>
          <a:lstStyle/>
          <a:p>
            <a:r>
              <a:rPr lang="en-US" dirty="0">
                <a:latin typeface="euclid_circular_a"/>
              </a:rPr>
              <a:t>The first sequence</a:t>
            </a:r>
            <a:endParaRPr lang="en-US" dirty="0"/>
          </a:p>
        </p:txBody>
      </p:sp>
      <p:sp>
        <p:nvSpPr>
          <p:cNvPr id="9" name="Rectangle 8"/>
          <p:cNvSpPr/>
          <p:nvPr/>
        </p:nvSpPr>
        <p:spPr>
          <a:xfrm>
            <a:off x="1973751" y="3787021"/>
            <a:ext cx="2454518" cy="369332"/>
          </a:xfrm>
          <a:prstGeom prst="rect">
            <a:avLst/>
          </a:prstGeom>
        </p:spPr>
        <p:txBody>
          <a:bodyPr wrap="none">
            <a:spAutoFit/>
          </a:bodyPr>
          <a:lstStyle/>
          <a:p>
            <a:r>
              <a:rPr lang="en-US" dirty="0" smtClean="0">
                <a:latin typeface="euclid_circular_a"/>
              </a:rPr>
              <a:t>The second sequence</a:t>
            </a:r>
            <a:endParaRPr lang="en-US" dirty="0"/>
          </a:p>
        </p:txBody>
      </p:sp>
      <p:pic>
        <p:nvPicPr>
          <p:cNvPr id="30722" name="Picture 2" descr="Longest Common Subsequence fill the valu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1170" y="944531"/>
            <a:ext cx="5043442" cy="4641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8884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96963" y="1149531"/>
            <a:ext cx="10359163" cy="1136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pic>
        <p:nvPicPr>
          <p:cNvPr id="5122" name="Picture 2" descr="Longest Common Subsequence first sequen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786" y="1635586"/>
            <a:ext cx="5334274" cy="124466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Longest Common Subsequence first sequ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854" y="3923577"/>
            <a:ext cx="5014139" cy="145337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54735" y="1450920"/>
            <a:ext cx="2082621" cy="369332"/>
          </a:xfrm>
          <a:prstGeom prst="rect">
            <a:avLst/>
          </a:prstGeom>
        </p:spPr>
        <p:txBody>
          <a:bodyPr wrap="none">
            <a:spAutoFit/>
          </a:bodyPr>
          <a:lstStyle/>
          <a:p>
            <a:r>
              <a:rPr lang="en-US" dirty="0">
                <a:latin typeface="euclid_circular_a"/>
              </a:rPr>
              <a:t>The first sequence</a:t>
            </a:r>
            <a:endParaRPr lang="en-US" dirty="0"/>
          </a:p>
        </p:txBody>
      </p:sp>
      <p:sp>
        <p:nvSpPr>
          <p:cNvPr id="9" name="Rectangle 8"/>
          <p:cNvSpPr/>
          <p:nvPr/>
        </p:nvSpPr>
        <p:spPr>
          <a:xfrm>
            <a:off x="1973751" y="3787021"/>
            <a:ext cx="2454518" cy="369332"/>
          </a:xfrm>
          <a:prstGeom prst="rect">
            <a:avLst/>
          </a:prstGeom>
        </p:spPr>
        <p:txBody>
          <a:bodyPr wrap="none">
            <a:spAutoFit/>
          </a:bodyPr>
          <a:lstStyle/>
          <a:p>
            <a:r>
              <a:rPr lang="en-US" dirty="0" smtClean="0">
                <a:latin typeface="euclid_circular_a"/>
              </a:rPr>
              <a:t>The second sequence</a:t>
            </a:r>
            <a:endParaRPr lang="en-US" dirty="0"/>
          </a:p>
        </p:txBody>
      </p:sp>
      <p:pic>
        <p:nvPicPr>
          <p:cNvPr id="36866" name="Picture 2" descr="Longest Common Subsequence fill all the valu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0515" y="1038361"/>
            <a:ext cx="5715611" cy="4528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3693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96963" y="1149531"/>
            <a:ext cx="10359163" cy="1136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pic>
        <p:nvPicPr>
          <p:cNvPr id="5122" name="Picture 2" descr="Longest Common Subsequence first sequen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786" y="1635586"/>
            <a:ext cx="5334274" cy="124466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Longest Common Subsequence first sequ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854" y="3923577"/>
            <a:ext cx="5014139" cy="145337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54735" y="1450920"/>
            <a:ext cx="2082621" cy="369332"/>
          </a:xfrm>
          <a:prstGeom prst="rect">
            <a:avLst/>
          </a:prstGeom>
        </p:spPr>
        <p:txBody>
          <a:bodyPr wrap="none">
            <a:spAutoFit/>
          </a:bodyPr>
          <a:lstStyle/>
          <a:p>
            <a:r>
              <a:rPr lang="en-US" dirty="0">
                <a:latin typeface="euclid_circular_a"/>
              </a:rPr>
              <a:t>The first sequence</a:t>
            </a:r>
            <a:endParaRPr lang="en-US" dirty="0"/>
          </a:p>
        </p:txBody>
      </p:sp>
      <p:sp>
        <p:nvSpPr>
          <p:cNvPr id="9" name="Rectangle 8"/>
          <p:cNvSpPr/>
          <p:nvPr/>
        </p:nvSpPr>
        <p:spPr>
          <a:xfrm>
            <a:off x="1973751" y="3787021"/>
            <a:ext cx="2454518" cy="369332"/>
          </a:xfrm>
          <a:prstGeom prst="rect">
            <a:avLst/>
          </a:prstGeom>
        </p:spPr>
        <p:txBody>
          <a:bodyPr wrap="none">
            <a:spAutoFit/>
          </a:bodyPr>
          <a:lstStyle/>
          <a:p>
            <a:r>
              <a:rPr lang="en-US" dirty="0" smtClean="0">
                <a:latin typeface="euclid_circular_a"/>
              </a:rPr>
              <a:t>The second sequence</a:t>
            </a:r>
            <a:endParaRPr lang="en-US" dirty="0"/>
          </a:p>
        </p:txBody>
      </p:sp>
      <p:pic>
        <p:nvPicPr>
          <p:cNvPr id="35842" name="Picture 2" descr="Longest Common Subsequence lengt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0697" y="1415914"/>
            <a:ext cx="4403362" cy="405237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740960" y="5432456"/>
            <a:ext cx="5307863" cy="369332"/>
          </a:xfrm>
          <a:prstGeom prst="rect">
            <a:avLst/>
          </a:prstGeom>
        </p:spPr>
        <p:txBody>
          <a:bodyPr wrap="none">
            <a:spAutoFit/>
          </a:bodyPr>
          <a:lstStyle/>
          <a:p>
            <a:r>
              <a:rPr lang="en-US" dirty="0">
                <a:solidFill>
                  <a:srgbClr val="FF0000"/>
                </a:solidFill>
                <a:latin typeface="euclid_circular_a"/>
              </a:rPr>
              <a:t>The bottom right corner is the length of the </a:t>
            </a:r>
            <a:r>
              <a:rPr lang="en-US" dirty="0" smtClean="0">
                <a:solidFill>
                  <a:srgbClr val="FF0000"/>
                </a:solidFill>
                <a:latin typeface="euclid_circular_a"/>
              </a:rPr>
              <a:t>LCS=2</a:t>
            </a:r>
            <a:endParaRPr lang="en-US" dirty="0">
              <a:solidFill>
                <a:srgbClr val="FF0000"/>
              </a:solidFill>
            </a:endParaRPr>
          </a:p>
        </p:txBody>
      </p:sp>
    </p:spTree>
    <p:extLst>
      <p:ext uri="{BB962C8B-B14F-4D97-AF65-F5344CB8AC3E}">
        <p14:creationId xmlns:p14="http://schemas.microsoft.com/office/powerpoint/2010/main" val="10147868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96963" y="1149531"/>
            <a:ext cx="10359163" cy="1136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sp>
        <p:nvSpPr>
          <p:cNvPr id="2" name="Rectangle 1"/>
          <p:cNvSpPr/>
          <p:nvPr/>
        </p:nvSpPr>
        <p:spPr>
          <a:xfrm>
            <a:off x="67491" y="328207"/>
            <a:ext cx="12039600" cy="707886"/>
          </a:xfrm>
          <a:prstGeom prst="rect">
            <a:avLst/>
          </a:prstGeom>
        </p:spPr>
        <p:txBody>
          <a:bodyPr wrap="square">
            <a:spAutoFit/>
          </a:bodyPr>
          <a:lstStyle/>
          <a:p>
            <a:r>
              <a:rPr lang="en-US" sz="2000" dirty="0">
                <a:solidFill>
                  <a:srgbClr val="FF0000"/>
                </a:solidFill>
                <a:latin typeface="euclid_circular_a"/>
              </a:rPr>
              <a:t>In order to find the longest common subsequence, start from the last element and follow the direction of the arrow. </a:t>
            </a:r>
            <a:endParaRPr lang="en-US" sz="2000" dirty="0">
              <a:solidFill>
                <a:srgbClr val="FF0000"/>
              </a:solidFill>
            </a:endParaRPr>
          </a:p>
        </p:txBody>
      </p:sp>
      <p:pic>
        <p:nvPicPr>
          <p:cNvPr id="34818" name="Picture 2" descr="Longest Common Subsequence create a pa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34" y="1365068"/>
            <a:ext cx="11495315" cy="43172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087768" y="5713214"/>
            <a:ext cx="5019323" cy="369332"/>
          </a:xfrm>
          <a:prstGeom prst="rect">
            <a:avLst/>
          </a:prstGeom>
        </p:spPr>
        <p:txBody>
          <a:bodyPr wrap="none">
            <a:spAutoFit/>
          </a:bodyPr>
          <a:lstStyle/>
          <a:p>
            <a:r>
              <a:rPr lang="en-US" dirty="0">
                <a:solidFill>
                  <a:srgbClr val="FF0000"/>
                </a:solidFill>
                <a:latin typeface="euclid_circular_a"/>
              </a:rPr>
              <a:t>Thus, the longest common subsequence is </a:t>
            </a:r>
            <a:r>
              <a:rPr lang="en-US" dirty="0">
                <a:solidFill>
                  <a:srgbClr val="FF0000"/>
                </a:solidFill>
                <a:latin typeface="Droid Sans Mono"/>
              </a:rPr>
              <a:t>CA</a:t>
            </a:r>
            <a:r>
              <a:rPr lang="en-US" dirty="0">
                <a:solidFill>
                  <a:srgbClr val="FF0000"/>
                </a:solidFill>
                <a:latin typeface="euclid_circular_a"/>
              </a:rPr>
              <a:t>.</a:t>
            </a:r>
            <a:endParaRPr lang="en-US" dirty="0">
              <a:solidFill>
                <a:srgbClr val="FF0000"/>
              </a:solidFill>
            </a:endParaRPr>
          </a:p>
        </p:txBody>
      </p:sp>
    </p:spTree>
    <p:extLst>
      <p:ext uri="{BB962C8B-B14F-4D97-AF65-F5344CB8AC3E}">
        <p14:creationId xmlns:p14="http://schemas.microsoft.com/office/powerpoint/2010/main" val="41549261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96963" y="1149531"/>
            <a:ext cx="10359163" cy="1136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sp>
        <p:nvSpPr>
          <p:cNvPr id="5" name="AutoShape 92"/>
          <p:cNvSpPr>
            <a:spLocks noChangeArrowheads="1"/>
          </p:cNvSpPr>
          <p:nvPr/>
        </p:nvSpPr>
        <p:spPr bwMode="auto">
          <a:xfrm>
            <a:off x="0" y="0"/>
            <a:ext cx="2209800" cy="381000"/>
          </a:xfrm>
          <a:prstGeom prst="flowChartAlternateProcess">
            <a:avLst/>
          </a:prstGeom>
          <a:solidFill>
            <a:srgbClr val="CCFFCC"/>
          </a:solidFill>
          <a:ln w="9525">
            <a:miter lim="800000"/>
            <a:headEnd/>
            <a:tailEnd/>
          </a:ln>
          <a:effectLst/>
          <a:scene3d>
            <a:camera prst="legacyObliqueBottom"/>
            <a:lightRig rig="legacyFlat3" dir="b"/>
          </a:scene3d>
          <a:sp3d extrusionH="227000" prstMaterial="legacyMatte">
            <a:bevelT w="13500" h="13500" prst="angle"/>
            <a:bevelB w="13500" h="13500" prst="angle"/>
            <a:extrusionClr>
              <a:srgbClr val="CCFFCC"/>
            </a:extrusionClr>
          </a:sp3d>
        </p:spPr>
        <p:txBody>
          <a:bodyPr wrap="none" anchor="ctr">
            <a:flatTx/>
          </a:bodyPr>
          <a:lstStyle/>
          <a:p>
            <a:pPr algn="ctr">
              <a:defRPr/>
            </a:pPr>
            <a:r>
              <a:rPr lang="en-US" sz="2400">
                <a:solidFill>
                  <a:srgbClr val="FF3300"/>
                </a:solidFill>
                <a:effectLst>
                  <a:outerShdw blurRad="38100" dist="38100" dir="2700000" algn="tl">
                    <a:srgbClr val="000000"/>
                  </a:outerShdw>
                </a:effectLst>
                <a:latin typeface="Comic Sans MS" pitchFamily="66" charset="0"/>
                <a:cs typeface="Arial" charset="0"/>
              </a:rPr>
              <a:t>Algorithm</a:t>
            </a:r>
          </a:p>
        </p:txBody>
      </p:sp>
      <p:sp>
        <p:nvSpPr>
          <p:cNvPr id="6" name="TextBox 10"/>
          <p:cNvSpPr txBox="1">
            <a:spLocks noChangeArrowheads="1"/>
          </p:cNvSpPr>
          <p:nvPr/>
        </p:nvSpPr>
        <p:spPr bwMode="auto">
          <a:xfrm>
            <a:off x="2209800" y="0"/>
            <a:ext cx="7391400" cy="649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600" dirty="0">
                <a:latin typeface="Times New Roman" panose="02020603050405020304" pitchFamily="18" charset="0"/>
                <a:cs typeface="Times New Roman" panose="02020603050405020304" pitchFamily="18" charset="0"/>
              </a:rPr>
              <a:t>Algorithm LCS</a:t>
            </a:r>
          </a:p>
          <a:p>
            <a:pPr eaLnBrk="1" hangingPunct="1"/>
            <a:r>
              <a:rPr lang="en-US" altLang="en-US" sz="2600" dirty="0">
                <a:latin typeface="Times New Roman" panose="02020603050405020304" pitchFamily="18" charset="0"/>
                <a:cs typeface="Times New Roman" panose="02020603050405020304" pitchFamily="18" charset="0"/>
              </a:rPr>
              <a:t>Input: two strings A and B of lengths n and m </a:t>
            </a:r>
            <a:r>
              <a:rPr lang="en-US" altLang="en-US" sz="2600" dirty="0" smtClean="0">
                <a:latin typeface="Times New Roman" panose="02020603050405020304" pitchFamily="18" charset="0"/>
                <a:cs typeface="Times New Roman" panose="02020603050405020304" pitchFamily="18" charset="0"/>
              </a:rPr>
              <a:t>respectively</a:t>
            </a:r>
            <a:r>
              <a:rPr lang="en-US" altLang="en-US" sz="2600" dirty="0" smtClean="0">
                <a:latin typeface="Times New Roman" panose="02020603050405020304" pitchFamily="18" charset="0"/>
                <a:ea typeface="Cambria Math" panose="02040503050406030204" pitchFamily="18" charset="0"/>
                <a:cs typeface="Times New Roman" panose="02020603050405020304" pitchFamily="18" charset="0"/>
              </a:rPr>
              <a:t>.</a:t>
            </a:r>
            <a:endParaRPr lang="en-US" altLang="en-US" sz="2600" dirty="0">
              <a:latin typeface="Times New Roman" panose="02020603050405020304" pitchFamily="18" charset="0"/>
              <a:ea typeface="Cambria Math" panose="02040503050406030204" pitchFamily="18" charset="0"/>
              <a:cs typeface="Times New Roman" panose="02020603050405020304" pitchFamily="18" charset="0"/>
            </a:endParaRPr>
          </a:p>
          <a:p>
            <a:pPr eaLnBrk="1" hangingPunct="1"/>
            <a:r>
              <a:rPr lang="en-US" altLang="en-US" sz="2600" dirty="0">
                <a:latin typeface="Times New Roman" panose="02020603050405020304" pitchFamily="18" charset="0"/>
                <a:ea typeface="Cambria Math" panose="02040503050406030204" pitchFamily="18" charset="0"/>
                <a:cs typeface="Times New Roman" panose="02020603050405020304" pitchFamily="18" charset="0"/>
              </a:rPr>
              <a:t>Output: The length of the longest common subsequences of A and B.</a:t>
            </a:r>
          </a:p>
          <a:p>
            <a:pPr eaLnBrk="1" hangingPunct="1"/>
            <a:r>
              <a:rPr lang="en-US" altLang="en-US" sz="2600" dirty="0">
                <a:latin typeface="Times New Roman" panose="02020603050405020304" pitchFamily="18" charset="0"/>
                <a:ea typeface="Cambria Math" panose="02040503050406030204" pitchFamily="18" charset="0"/>
                <a:cs typeface="Times New Roman" panose="02020603050405020304" pitchFamily="18" charset="0"/>
              </a:rPr>
              <a:t>Begin</a:t>
            </a:r>
          </a:p>
          <a:p>
            <a:pPr eaLnBrk="1" hangingPunct="1"/>
            <a:r>
              <a:rPr lang="en-US" altLang="en-US" sz="2600" dirty="0">
                <a:latin typeface="Times New Roman" panose="02020603050405020304" pitchFamily="18" charset="0"/>
                <a:ea typeface="Cambria Math" panose="02040503050406030204" pitchFamily="18" charset="0"/>
                <a:cs typeface="Times New Roman" panose="02020603050405020304" pitchFamily="18" charset="0"/>
              </a:rPr>
              <a:t>  for </a:t>
            </a:r>
            <a:r>
              <a:rPr lang="en-US" altLang="en-US" sz="2600" dirty="0" err="1">
                <a:latin typeface="Times New Roman" panose="02020603050405020304" pitchFamily="18" charset="0"/>
                <a:ea typeface="Cambria Math" panose="02040503050406030204" pitchFamily="18" charset="0"/>
                <a:cs typeface="Times New Roman" panose="02020603050405020304" pitchFamily="18" charset="0"/>
              </a:rPr>
              <a:t>i</a:t>
            </a:r>
            <a:r>
              <a:rPr lang="en-US" altLang="en-US" sz="2600" dirty="0">
                <a:latin typeface="Times New Roman" panose="02020603050405020304" pitchFamily="18" charset="0"/>
                <a:ea typeface="Cambria Math" panose="02040503050406030204" pitchFamily="18" charset="0"/>
                <a:cs typeface="Times New Roman" panose="02020603050405020304" pitchFamily="18" charset="0"/>
              </a:rPr>
              <a:t>=0 to n do</a:t>
            </a:r>
          </a:p>
          <a:p>
            <a:pPr eaLnBrk="1" hangingPunct="1"/>
            <a:r>
              <a:rPr lang="en-US" altLang="en-US" sz="2600" dirty="0">
                <a:latin typeface="Times New Roman" panose="02020603050405020304" pitchFamily="18" charset="0"/>
                <a:ea typeface="Cambria Math" panose="02040503050406030204" pitchFamily="18" charset="0"/>
                <a:cs typeface="Times New Roman" panose="02020603050405020304" pitchFamily="18" charset="0"/>
              </a:rPr>
              <a:t>    L[i,0]=0</a:t>
            </a:r>
          </a:p>
          <a:p>
            <a:pPr eaLnBrk="1" hangingPunct="1"/>
            <a:r>
              <a:rPr lang="en-US" altLang="en-US" sz="2600" dirty="0">
                <a:latin typeface="Times New Roman" panose="02020603050405020304" pitchFamily="18" charset="0"/>
                <a:ea typeface="Cambria Math" panose="02040503050406030204" pitchFamily="18" charset="0"/>
                <a:cs typeface="Times New Roman" panose="02020603050405020304" pitchFamily="18" charset="0"/>
              </a:rPr>
              <a:t> for j=0 to m do</a:t>
            </a:r>
          </a:p>
          <a:p>
            <a:pPr eaLnBrk="1" hangingPunct="1"/>
            <a:r>
              <a:rPr lang="en-US" altLang="en-US" sz="2600" dirty="0">
                <a:latin typeface="Times New Roman" panose="02020603050405020304" pitchFamily="18" charset="0"/>
                <a:ea typeface="Cambria Math" panose="02040503050406030204" pitchFamily="18" charset="0"/>
                <a:cs typeface="Times New Roman" panose="02020603050405020304" pitchFamily="18" charset="0"/>
              </a:rPr>
              <a:t>    L[0,j]=0  </a:t>
            </a:r>
          </a:p>
          <a:p>
            <a:pPr eaLnBrk="1" hangingPunct="1"/>
            <a:r>
              <a:rPr lang="en-US" altLang="en-US" sz="2600" dirty="0">
                <a:latin typeface="Times New Roman" panose="02020603050405020304" pitchFamily="18" charset="0"/>
                <a:cs typeface="Times New Roman" panose="02020603050405020304" pitchFamily="18" charset="0"/>
              </a:rPr>
              <a:t> for </a:t>
            </a:r>
            <a:r>
              <a:rPr lang="en-US" altLang="en-US" sz="2600" dirty="0" err="1">
                <a:latin typeface="Times New Roman" panose="02020603050405020304" pitchFamily="18" charset="0"/>
                <a:cs typeface="Times New Roman" panose="02020603050405020304" pitchFamily="18" charset="0"/>
              </a:rPr>
              <a:t>i</a:t>
            </a:r>
            <a:r>
              <a:rPr lang="en-US" altLang="en-US" sz="2600" dirty="0">
                <a:latin typeface="Times New Roman" panose="02020603050405020304" pitchFamily="18" charset="0"/>
                <a:cs typeface="Times New Roman" panose="02020603050405020304" pitchFamily="18" charset="0"/>
              </a:rPr>
              <a:t>=1 to n do</a:t>
            </a:r>
          </a:p>
          <a:p>
            <a:pPr eaLnBrk="1" hangingPunct="1"/>
            <a:r>
              <a:rPr lang="en-US" altLang="en-US" sz="2600" dirty="0">
                <a:latin typeface="Times New Roman" panose="02020603050405020304" pitchFamily="18" charset="0"/>
                <a:cs typeface="Times New Roman" panose="02020603050405020304" pitchFamily="18" charset="0"/>
              </a:rPr>
              <a:t>    for j=1 to m do</a:t>
            </a:r>
          </a:p>
          <a:p>
            <a:pPr eaLnBrk="1" hangingPunct="1"/>
            <a:r>
              <a:rPr lang="en-US" altLang="en-US" sz="2600" dirty="0">
                <a:latin typeface="Times New Roman" panose="02020603050405020304" pitchFamily="18" charset="0"/>
                <a:cs typeface="Times New Roman" panose="02020603050405020304" pitchFamily="18" charset="0"/>
              </a:rPr>
              <a:t>        if </a:t>
            </a:r>
            <a:r>
              <a:rPr lang="en-US" altLang="en-US" sz="2600" dirty="0" err="1">
                <a:latin typeface="Times New Roman" panose="02020603050405020304" pitchFamily="18" charset="0"/>
                <a:cs typeface="Times New Roman" panose="02020603050405020304" pitchFamily="18" charset="0"/>
              </a:rPr>
              <a:t>a</a:t>
            </a:r>
            <a:r>
              <a:rPr lang="en-US" altLang="en-US" dirty="0" err="1">
                <a:latin typeface="Times New Roman" panose="02020603050405020304" pitchFamily="18" charset="0"/>
                <a:cs typeface="Times New Roman" panose="02020603050405020304" pitchFamily="18" charset="0"/>
              </a:rPr>
              <a:t>i</a:t>
            </a:r>
            <a:r>
              <a:rPr lang="en-US" altLang="en-US" sz="2600" dirty="0">
                <a:latin typeface="Times New Roman" panose="02020603050405020304" pitchFamily="18" charset="0"/>
                <a:cs typeface="Times New Roman" panose="02020603050405020304" pitchFamily="18" charset="0"/>
              </a:rPr>
              <a:t> = </a:t>
            </a:r>
            <a:r>
              <a:rPr lang="en-US" altLang="en-US" sz="2600" dirty="0" err="1">
                <a:latin typeface="Times New Roman" panose="02020603050405020304" pitchFamily="18" charset="0"/>
                <a:cs typeface="Times New Roman" panose="02020603050405020304" pitchFamily="18" charset="0"/>
              </a:rPr>
              <a:t>b</a:t>
            </a:r>
            <a:r>
              <a:rPr lang="en-US" altLang="en-US" dirty="0" err="1">
                <a:latin typeface="Times New Roman" panose="02020603050405020304" pitchFamily="18" charset="0"/>
                <a:cs typeface="Times New Roman" panose="02020603050405020304" pitchFamily="18" charset="0"/>
              </a:rPr>
              <a:t>j</a:t>
            </a:r>
            <a:r>
              <a:rPr lang="en-US" altLang="en-US" sz="2600" dirty="0">
                <a:latin typeface="Times New Roman" panose="02020603050405020304" pitchFamily="18" charset="0"/>
                <a:cs typeface="Times New Roman" panose="02020603050405020304" pitchFamily="18" charset="0"/>
              </a:rPr>
              <a:t> then L[</a:t>
            </a:r>
            <a:r>
              <a:rPr lang="en-US" altLang="en-US" sz="2600" dirty="0" err="1">
                <a:latin typeface="Times New Roman" panose="02020603050405020304" pitchFamily="18" charset="0"/>
                <a:cs typeface="Times New Roman" panose="02020603050405020304" pitchFamily="18" charset="0"/>
              </a:rPr>
              <a:t>i,j</a:t>
            </a:r>
            <a:r>
              <a:rPr lang="en-US" altLang="en-US" sz="2600" dirty="0">
                <a:latin typeface="Times New Roman" panose="02020603050405020304" pitchFamily="18" charset="0"/>
                <a:cs typeface="Times New Roman" panose="02020603050405020304" pitchFamily="18" charset="0"/>
              </a:rPr>
              <a:t>]=L[i-1,j-1]+1</a:t>
            </a:r>
          </a:p>
          <a:p>
            <a:pPr eaLnBrk="1" hangingPunct="1"/>
            <a:r>
              <a:rPr lang="en-US" altLang="en-US" sz="2600" dirty="0">
                <a:latin typeface="Times New Roman" panose="02020603050405020304" pitchFamily="18" charset="0"/>
                <a:cs typeface="Times New Roman" panose="02020603050405020304" pitchFamily="18" charset="0"/>
              </a:rPr>
              <a:t>        else L[</a:t>
            </a:r>
            <a:r>
              <a:rPr lang="en-US" altLang="en-US" sz="2600" dirty="0" err="1">
                <a:latin typeface="Times New Roman" panose="02020603050405020304" pitchFamily="18" charset="0"/>
                <a:cs typeface="Times New Roman" panose="02020603050405020304" pitchFamily="18" charset="0"/>
              </a:rPr>
              <a:t>i,j</a:t>
            </a:r>
            <a:r>
              <a:rPr lang="en-US" altLang="en-US" sz="2600" dirty="0">
                <a:latin typeface="Times New Roman" panose="02020603050405020304" pitchFamily="18" charset="0"/>
                <a:cs typeface="Times New Roman" panose="02020603050405020304" pitchFamily="18" charset="0"/>
              </a:rPr>
              <a:t>]=max{ L[i,j-1],L[i-1,j] }</a:t>
            </a:r>
          </a:p>
          <a:p>
            <a:pPr eaLnBrk="1" hangingPunct="1"/>
            <a:r>
              <a:rPr lang="en-US" altLang="en-US" sz="2600" dirty="0">
                <a:latin typeface="Times New Roman" panose="02020603050405020304" pitchFamily="18" charset="0"/>
                <a:cs typeface="Times New Roman" panose="02020603050405020304" pitchFamily="18" charset="0"/>
              </a:rPr>
              <a:t>  return L[</a:t>
            </a:r>
            <a:r>
              <a:rPr lang="en-US" altLang="en-US" sz="2600" dirty="0" err="1">
                <a:latin typeface="Times New Roman" panose="02020603050405020304" pitchFamily="18" charset="0"/>
                <a:cs typeface="Times New Roman" panose="02020603050405020304" pitchFamily="18" charset="0"/>
              </a:rPr>
              <a:t>i,j</a:t>
            </a:r>
            <a:r>
              <a:rPr lang="en-US" altLang="en-US" sz="2600" dirty="0">
                <a:latin typeface="Times New Roman" panose="02020603050405020304" pitchFamily="18" charset="0"/>
                <a:cs typeface="Times New Roman" panose="02020603050405020304" pitchFamily="18" charset="0"/>
              </a:rPr>
              <a:t>]</a:t>
            </a:r>
          </a:p>
          <a:p>
            <a:pPr eaLnBrk="1" hangingPunct="1"/>
            <a:r>
              <a:rPr lang="en-US" altLang="en-US" sz="2600" dirty="0">
                <a:latin typeface="Times New Roman" panose="02020603050405020304" pitchFamily="18" charset="0"/>
                <a:cs typeface="Times New Roman" panose="02020603050405020304" pitchFamily="18" charset="0"/>
              </a:rPr>
              <a:t>End. </a:t>
            </a:r>
          </a:p>
        </p:txBody>
      </p:sp>
      <p:sp>
        <p:nvSpPr>
          <p:cNvPr id="8" name="Rectangle 7"/>
          <p:cNvSpPr/>
          <p:nvPr/>
        </p:nvSpPr>
        <p:spPr>
          <a:xfrm>
            <a:off x="7776950" y="2877899"/>
            <a:ext cx="3648499" cy="523220"/>
          </a:xfrm>
          <a:prstGeom prst="rect">
            <a:avLst/>
          </a:prstGeom>
        </p:spPr>
        <p:txBody>
          <a:bodyPr wrap="none">
            <a:spAutoFit/>
          </a:bodyPr>
          <a:lstStyle/>
          <a:p>
            <a:pPr eaLnBrk="1" hangingPunct="1">
              <a:spcBef>
                <a:spcPct val="50000"/>
              </a:spcBef>
            </a:pPr>
            <a:r>
              <a:rPr lang="en-US" altLang="en-US" sz="2800" dirty="0">
                <a:solidFill>
                  <a:srgbClr val="FF0000"/>
                </a:solidFill>
                <a:latin typeface="+mn-lt"/>
              </a:rPr>
              <a:t>Time efficiency: </a:t>
            </a:r>
            <a:r>
              <a:rPr lang="en-US" altLang="en-US" sz="2800" dirty="0" smtClean="0">
                <a:solidFill>
                  <a:srgbClr val="FF0000"/>
                </a:solidFill>
                <a:latin typeface="+mn-lt"/>
              </a:rPr>
              <a:t>O(</a:t>
            </a:r>
            <a:r>
              <a:rPr lang="en-US" altLang="en-US" sz="2800" i="1" dirty="0" smtClean="0">
                <a:solidFill>
                  <a:srgbClr val="FF0000"/>
                </a:solidFill>
                <a:latin typeface="+mn-lt"/>
              </a:rPr>
              <a:t>n </a:t>
            </a:r>
            <a:r>
              <a:rPr lang="en-US" altLang="en-US" sz="2800" i="1" dirty="0">
                <a:solidFill>
                  <a:srgbClr val="FF0000"/>
                </a:solidFill>
                <a:latin typeface="+mn-lt"/>
              </a:rPr>
              <a:t>m</a:t>
            </a:r>
            <a:r>
              <a:rPr lang="en-US" altLang="en-US" sz="2800" dirty="0">
                <a:solidFill>
                  <a:srgbClr val="FF0000"/>
                </a:solidFill>
                <a:latin typeface="+mn-lt"/>
              </a:rPr>
              <a:t>).</a:t>
            </a:r>
          </a:p>
        </p:txBody>
      </p:sp>
    </p:spTree>
    <p:extLst>
      <p:ext uri="{BB962C8B-B14F-4D97-AF65-F5344CB8AC3E}">
        <p14:creationId xmlns:p14="http://schemas.microsoft.com/office/powerpoint/2010/main" val="25571180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096963" y="652881"/>
            <a:ext cx="10058400" cy="853191"/>
          </a:xfrm>
        </p:spPr>
        <p:txBody>
          <a:bodyPr>
            <a:noAutofit/>
          </a:bodyPr>
          <a:lstStyle/>
          <a:p>
            <a:r>
              <a:rPr lang="en-US" altLang="en-US" sz="3600" b="1" u="sng" dirty="0"/>
              <a:t>Home Work</a:t>
            </a:r>
            <a:br>
              <a:rPr lang="en-US" altLang="en-US" sz="3600" b="1" u="sng" dirty="0"/>
            </a:br>
            <a:r>
              <a:rPr lang="en-US" altLang="en-US" sz="3600" b="1" u="sng" dirty="0"/>
              <a:t>(Dynamic Programming)</a:t>
            </a:r>
            <a:endParaRPr lang="en-US" altLang="en-US" sz="36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642835-508A-4AE8-86CC-680126AACA75}" type="slidenum">
              <a:rPr lang="en-US" altLang="en-US">
                <a:solidFill>
                  <a:srgbClr val="898989"/>
                </a:solidFill>
                <a:latin typeface="Calibri" panose="020F0502020204030204" pitchFamily="34" charset="0"/>
              </a:rPr>
              <a:pPr eaLnBrk="1" hangingPunct="1"/>
              <a:t>37</a:t>
            </a:fld>
            <a:endParaRPr lang="en-US" altLang="en-US">
              <a:solidFill>
                <a:srgbClr val="898989"/>
              </a:solidFill>
              <a:latin typeface="Calibri" panose="020F0502020204030204" pitchFamily="34" charset="0"/>
            </a:endParaRPr>
          </a:p>
        </p:txBody>
      </p:sp>
      <p:sp>
        <p:nvSpPr>
          <p:cNvPr id="7" name="Content Placeholder 6"/>
          <p:cNvSpPr>
            <a:spLocks noGrp="1"/>
          </p:cNvSpPr>
          <p:nvPr>
            <p:ph idx="1"/>
          </p:nvPr>
        </p:nvSpPr>
        <p:spPr>
          <a:xfrm>
            <a:off x="1096963" y="2635868"/>
            <a:ext cx="8229600" cy="2182136"/>
          </a:xfrm>
        </p:spPr>
        <p:txBody>
          <a:bodyPr>
            <a:spAutoFit/>
          </a:bodyPr>
          <a:lstStyle/>
          <a:p>
            <a:pPr>
              <a:buFont typeface="Arial" panose="020B0604020202020204" pitchFamily="34" charset="0"/>
              <a:buNone/>
              <a:defRPr/>
            </a:pPr>
            <a:r>
              <a:rPr lang="en-US" sz="2800" dirty="0"/>
              <a:t>Find the longest subsequence common between:</a:t>
            </a:r>
          </a:p>
          <a:p>
            <a:pPr marL="514350" indent="-514350">
              <a:buFontTx/>
              <a:buAutoNum type="arabicParenBoth"/>
              <a:defRPr/>
            </a:pPr>
            <a:r>
              <a:rPr lang="en-US" sz="2800" dirty="0"/>
              <a:t>“human” and “chimpanzee”.</a:t>
            </a:r>
          </a:p>
          <a:p>
            <a:pPr marL="514350" indent="-514350">
              <a:buFontTx/>
              <a:buAutoNum type="arabicParenBoth"/>
              <a:defRPr/>
            </a:pPr>
            <a:r>
              <a:rPr lang="en-US" sz="2800" dirty="0"/>
              <a:t>“tail” and “tall”.</a:t>
            </a:r>
          </a:p>
          <a:p>
            <a:pPr marL="514350" indent="-514350">
              <a:buFontTx/>
              <a:buAutoNum type="arabicParenBoth"/>
              <a:defRPr/>
            </a:pPr>
            <a:r>
              <a:rPr lang="en-US" sz="2800" dirty="0"/>
              <a:t>“common” and “coin”.</a:t>
            </a:r>
          </a:p>
        </p:txBody>
      </p:sp>
      <p:sp>
        <p:nvSpPr>
          <p:cNvPr id="8"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spTree>
    <p:extLst>
      <p:ext uri="{BB962C8B-B14F-4D97-AF65-F5344CB8AC3E}">
        <p14:creationId xmlns:p14="http://schemas.microsoft.com/office/powerpoint/2010/main" val="1391804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pic>
        <p:nvPicPr>
          <p:cNvPr id="8" name="Picture 6" descr="c# - Explanation on Fibonacci Recursion - Stack Overflow"/>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37606" y="614386"/>
            <a:ext cx="10463348" cy="3814355"/>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p:nvPr>
        </p:nvSpPr>
        <p:spPr>
          <a:xfrm>
            <a:off x="0" y="-1085"/>
            <a:ext cx="3526971" cy="732605"/>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a:lstStyle/>
          <a:p>
            <a:r>
              <a:rPr lang="en-US" u="sng" dirty="0" smtClean="0"/>
              <a:t>Observations</a:t>
            </a:r>
            <a:endParaRPr lang="en-US" dirty="0"/>
          </a:p>
        </p:txBody>
      </p:sp>
      <p:sp>
        <p:nvSpPr>
          <p:cNvPr id="6" name="Rectangle 5"/>
          <p:cNvSpPr/>
          <p:nvPr/>
        </p:nvSpPr>
        <p:spPr>
          <a:xfrm>
            <a:off x="148045" y="4561287"/>
            <a:ext cx="11935098" cy="1569660"/>
          </a:xfrm>
          <a:prstGeom prst="rect">
            <a:avLst/>
          </a:prstGeom>
        </p:spPr>
        <p:txBody>
          <a:bodyPr wrap="square">
            <a:spAutoFit/>
          </a:bodyPr>
          <a:lstStyle/>
          <a:p>
            <a:pPr eaLnBrk="1" hangingPunct="1">
              <a:buFont typeface="Wingdings" panose="05000000000000000000" pitchFamily="2" charset="2"/>
              <a:buChar char="Ø"/>
            </a:pPr>
            <a:r>
              <a:rPr lang="en-US" altLang="en-US" sz="2400" dirty="0">
                <a:solidFill>
                  <a:srgbClr val="3333FF"/>
                </a:solidFill>
              </a:rPr>
              <a:t>Overlapping </a:t>
            </a:r>
            <a:r>
              <a:rPr lang="en-US" altLang="en-US" sz="2400" dirty="0" smtClean="0">
                <a:solidFill>
                  <a:srgbClr val="3333FF"/>
                </a:solidFill>
              </a:rPr>
              <a:t>sub problems</a:t>
            </a:r>
            <a:r>
              <a:rPr lang="en-US" altLang="en-US" sz="2400" dirty="0"/>
              <a:t>: </a:t>
            </a:r>
            <a:r>
              <a:rPr lang="en-US" sz="2400" dirty="0"/>
              <a:t>where the solutions of the same sub-problems are required again and again</a:t>
            </a:r>
            <a:r>
              <a:rPr lang="en-US" sz="2400" dirty="0" smtClean="0"/>
              <a:t>.</a:t>
            </a:r>
          </a:p>
          <a:p>
            <a:pPr eaLnBrk="1" hangingPunct="1">
              <a:buFont typeface="Wingdings" panose="05000000000000000000" pitchFamily="2" charset="2"/>
              <a:buChar char="Ø"/>
            </a:pPr>
            <a:r>
              <a:rPr lang="en-US" altLang="en-US" sz="2400" dirty="0" smtClean="0">
                <a:solidFill>
                  <a:srgbClr val="3333FF"/>
                </a:solidFill>
              </a:rPr>
              <a:t>Optimal </a:t>
            </a:r>
            <a:r>
              <a:rPr lang="en-US" altLang="en-US" sz="2400" dirty="0">
                <a:solidFill>
                  <a:srgbClr val="3333FF"/>
                </a:solidFill>
              </a:rPr>
              <a:t>substructure: </a:t>
            </a:r>
            <a:r>
              <a:rPr lang="en-US" sz="2400" dirty="0"/>
              <a:t>an optimal solution to the problem can be constructed from optimal solutions of its </a:t>
            </a:r>
            <a:r>
              <a:rPr lang="en-US" sz="2400" dirty="0" smtClean="0"/>
              <a:t>sub problems</a:t>
            </a:r>
            <a:r>
              <a:rPr lang="en-US" sz="2400" dirty="0"/>
              <a:t>.</a:t>
            </a:r>
            <a:endParaRPr lang="en-US" altLang="en-US" sz="2400" dirty="0"/>
          </a:p>
        </p:txBody>
      </p:sp>
      <p:sp>
        <p:nvSpPr>
          <p:cNvPr id="7" name="Rectangle 6"/>
          <p:cNvSpPr/>
          <p:nvPr/>
        </p:nvSpPr>
        <p:spPr>
          <a:xfrm>
            <a:off x="5423263" y="1907177"/>
            <a:ext cx="692331" cy="391886"/>
          </a:xfrm>
          <a:prstGeom prst="rect">
            <a:avLst/>
          </a:prstGeom>
          <a:solidFill>
            <a:schemeClr val="accent1">
              <a:alpha val="32157"/>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8567" y="1907177"/>
            <a:ext cx="692331" cy="391886"/>
          </a:xfrm>
          <a:prstGeom prst="rect">
            <a:avLst/>
          </a:prstGeom>
          <a:solidFill>
            <a:schemeClr val="accent1">
              <a:alpha val="32157"/>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608897" y="2521563"/>
            <a:ext cx="692331" cy="391886"/>
          </a:xfrm>
          <a:prstGeom prst="rect">
            <a:avLst/>
          </a:prstGeom>
          <a:solidFill>
            <a:schemeClr val="accent1">
              <a:alpha val="32157"/>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479964" y="1250200"/>
            <a:ext cx="692331" cy="391886"/>
          </a:xfrm>
          <a:prstGeom prst="rect">
            <a:avLst/>
          </a:prstGeom>
          <a:solidFill>
            <a:schemeClr val="bg2">
              <a:alpha val="32157"/>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484114" y="1884516"/>
            <a:ext cx="692331" cy="391886"/>
          </a:xfrm>
          <a:prstGeom prst="rect">
            <a:avLst/>
          </a:prstGeom>
          <a:solidFill>
            <a:schemeClr val="bg2">
              <a:alpha val="32157"/>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9251695" y="1910642"/>
            <a:ext cx="692331" cy="391886"/>
          </a:xfrm>
          <a:prstGeom prst="rect">
            <a:avLst/>
          </a:prstGeom>
          <a:solidFill>
            <a:srgbClr val="92D050">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356644" y="2547689"/>
            <a:ext cx="692331" cy="391886"/>
          </a:xfrm>
          <a:prstGeom prst="rect">
            <a:avLst/>
          </a:prstGeom>
          <a:solidFill>
            <a:srgbClr val="92D050">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071732" y="2549206"/>
            <a:ext cx="692331" cy="391886"/>
          </a:xfrm>
          <a:prstGeom prst="rect">
            <a:avLst/>
          </a:prstGeom>
          <a:solidFill>
            <a:srgbClr val="92D050">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138849" y="2536143"/>
            <a:ext cx="692331" cy="391886"/>
          </a:xfrm>
          <a:prstGeom prst="rect">
            <a:avLst/>
          </a:prstGeom>
          <a:solidFill>
            <a:srgbClr val="92D050">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186615" y="3145158"/>
            <a:ext cx="692331" cy="391886"/>
          </a:xfrm>
          <a:prstGeom prst="rect">
            <a:avLst/>
          </a:prstGeom>
          <a:solidFill>
            <a:srgbClr val="92D050">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937071" y="2549206"/>
            <a:ext cx="692331" cy="391886"/>
          </a:xfrm>
          <a:prstGeom prst="rect">
            <a:avLst/>
          </a:prstGeom>
          <a:solidFill>
            <a:srgbClr val="FFFF00">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079374" y="2522648"/>
            <a:ext cx="692331" cy="391886"/>
          </a:xfrm>
          <a:prstGeom prst="rect">
            <a:avLst/>
          </a:prstGeom>
          <a:solidFill>
            <a:srgbClr val="FFFF00">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944713" y="2547689"/>
            <a:ext cx="692331" cy="391886"/>
          </a:xfrm>
          <a:prstGeom prst="rect">
            <a:avLst/>
          </a:prstGeom>
          <a:solidFill>
            <a:srgbClr val="FFFF00">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018284" y="3163160"/>
            <a:ext cx="692331" cy="391886"/>
          </a:xfrm>
          <a:prstGeom prst="rect">
            <a:avLst/>
          </a:prstGeom>
          <a:solidFill>
            <a:srgbClr val="FFFF00">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894584" y="3164024"/>
            <a:ext cx="692331" cy="391886"/>
          </a:xfrm>
          <a:prstGeom prst="rect">
            <a:avLst/>
          </a:prstGeom>
          <a:solidFill>
            <a:srgbClr val="FFFF00">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576351" y="3191235"/>
            <a:ext cx="692331" cy="391886"/>
          </a:xfrm>
          <a:prstGeom prst="rect">
            <a:avLst/>
          </a:prstGeom>
          <a:solidFill>
            <a:srgbClr val="FFFF00">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792683" y="3205751"/>
            <a:ext cx="692331" cy="391886"/>
          </a:xfrm>
          <a:prstGeom prst="rect">
            <a:avLst/>
          </a:prstGeom>
          <a:solidFill>
            <a:srgbClr val="FFFF00">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40449" y="3844779"/>
            <a:ext cx="692331" cy="391886"/>
          </a:xfrm>
          <a:prstGeom prst="rect">
            <a:avLst/>
          </a:prstGeom>
          <a:solidFill>
            <a:srgbClr val="FFFF00">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893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arn(inVertical)">
                                      <p:cBhvr>
                                        <p:cTn id="30" dur="500"/>
                                        <p:tgtEl>
                                          <p:spTgt spid="16"/>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arn(inVertical)">
                                      <p:cBhvr>
                                        <p:cTn id="33" dur="500"/>
                                        <p:tgtEl>
                                          <p:spTgt spid="17"/>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arn(inVertical)">
                                      <p:cBhvr>
                                        <p:cTn id="36" dur="500"/>
                                        <p:tgtEl>
                                          <p:spTgt spid="18"/>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barn(inVertical)">
                                      <p:cBhvr>
                                        <p:cTn id="39" dur="500"/>
                                        <p:tgtEl>
                                          <p:spTgt spid="19"/>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arn(inVertical)">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down)">
                                      <p:cBhvr>
                                        <p:cTn id="47" dur="500"/>
                                        <p:tgtEl>
                                          <p:spTgt spid="21"/>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down)">
                                      <p:cBhvr>
                                        <p:cTn id="50" dur="500"/>
                                        <p:tgtEl>
                                          <p:spTgt spid="22"/>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down)">
                                      <p:cBhvr>
                                        <p:cTn id="53" dur="500"/>
                                        <p:tgtEl>
                                          <p:spTgt spid="23"/>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down)">
                                      <p:cBhvr>
                                        <p:cTn id="56" dur="500"/>
                                        <p:tgtEl>
                                          <p:spTgt spid="24"/>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down)">
                                      <p:cBhvr>
                                        <p:cTn id="59" dur="500"/>
                                        <p:tgtEl>
                                          <p:spTgt spid="25"/>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down)">
                                      <p:cBhvr>
                                        <p:cTn id="62" dur="500"/>
                                        <p:tgtEl>
                                          <p:spTgt spid="26"/>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wipe(down)">
                                      <p:cBhvr>
                                        <p:cTn id="65" dur="500"/>
                                        <p:tgtEl>
                                          <p:spTgt spid="27"/>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wipe(down)">
                                      <p:cBhvr>
                                        <p:cTn id="6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57200" y="1397726"/>
            <a:ext cx="10829109" cy="822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sp>
        <p:nvSpPr>
          <p:cNvPr id="6" name="Text Box 3"/>
          <p:cNvSpPr txBox="1">
            <a:spLocks noChangeArrowheads="1"/>
          </p:cNvSpPr>
          <p:nvPr/>
        </p:nvSpPr>
        <p:spPr bwMode="auto">
          <a:xfrm>
            <a:off x="169818" y="352275"/>
            <a:ext cx="11560628" cy="573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11430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r>
              <a:rPr lang="en-US" altLang="en-US" sz="3200" u="sng" dirty="0">
                <a:latin typeface="Times New Roman" panose="02020603050405020304" pitchFamily="18" charset="0"/>
                <a:cs typeface="Times New Roman" panose="02020603050405020304" pitchFamily="18" charset="0"/>
              </a:rPr>
              <a:t>Computing the </a:t>
            </a:r>
            <a:r>
              <a:rPr lang="en-US" altLang="en-US" sz="3200" i="1" u="sng" dirty="0">
                <a:latin typeface="Times New Roman" panose="02020603050405020304" pitchFamily="18" charset="0"/>
                <a:cs typeface="Times New Roman" panose="02020603050405020304" pitchFamily="18" charset="0"/>
              </a:rPr>
              <a:t>n</a:t>
            </a:r>
            <a:r>
              <a:rPr lang="en-US" altLang="en-US" sz="3200" u="sng" baseline="30000" dirty="0">
                <a:latin typeface="Times New Roman" panose="02020603050405020304" pitchFamily="18" charset="0"/>
                <a:cs typeface="Times New Roman" panose="02020603050405020304" pitchFamily="18" charset="0"/>
              </a:rPr>
              <a:t>th</a:t>
            </a:r>
            <a:r>
              <a:rPr lang="en-US" altLang="en-US" sz="3200" u="sng" dirty="0">
                <a:latin typeface="Times New Roman" panose="02020603050405020304" pitchFamily="18" charset="0"/>
                <a:cs typeface="Times New Roman" panose="02020603050405020304" pitchFamily="18" charset="0"/>
              </a:rPr>
              <a:t> Fibonacci number using </a:t>
            </a:r>
            <a:r>
              <a:rPr lang="en-US" altLang="en-US" sz="3200" u="sng" dirty="0">
                <a:solidFill>
                  <a:srgbClr val="FF0000"/>
                </a:solidFill>
                <a:latin typeface="Times New Roman" panose="02020603050405020304" pitchFamily="18" charset="0"/>
                <a:cs typeface="Times New Roman" panose="02020603050405020304" pitchFamily="18" charset="0"/>
              </a:rPr>
              <a:t>bottom-up iteration and recording results</a:t>
            </a:r>
            <a:r>
              <a:rPr lang="en-US" altLang="en-US" sz="3200" dirty="0">
                <a:solidFill>
                  <a:srgbClr val="FF0000"/>
                </a:solidFill>
                <a:latin typeface="Times New Roman" panose="02020603050405020304" pitchFamily="18" charset="0"/>
                <a:cs typeface="Times New Roman" panose="02020603050405020304" pitchFamily="18" charset="0"/>
              </a:rPr>
              <a:t>:</a:t>
            </a:r>
          </a:p>
          <a:p>
            <a:pPr eaLnBrk="1" hangingPunct="1"/>
            <a:r>
              <a:rPr lang="en-US" altLang="en-US" sz="2600" i="1" dirty="0">
                <a:latin typeface="Times New Roman" panose="02020603050405020304" pitchFamily="18" charset="0"/>
                <a:cs typeface="Times New Roman" panose="02020603050405020304" pitchFamily="18" charset="0"/>
              </a:rPr>
              <a:t>  </a:t>
            </a:r>
          </a:p>
          <a:p>
            <a:pPr eaLnBrk="1" hangingPunct="1"/>
            <a:r>
              <a:rPr lang="en-US" altLang="en-US" sz="2600" i="1" dirty="0" smtClean="0">
                <a:latin typeface="Times New Roman" panose="02020603050405020304" pitchFamily="18" charset="0"/>
                <a:cs typeface="Times New Roman" panose="02020603050405020304" pitchFamily="18" charset="0"/>
              </a:rPr>
              <a:t>  F</a:t>
            </a:r>
            <a:r>
              <a:rPr lang="en-US" altLang="en-US" sz="2600" dirty="0" smtClean="0">
                <a:latin typeface="Times New Roman" panose="02020603050405020304" pitchFamily="18" charset="0"/>
                <a:cs typeface="Times New Roman" panose="02020603050405020304" pitchFamily="18" charset="0"/>
              </a:rPr>
              <a:t>(0</a:t>
            </a:r>
            <a:r>
              <a:rPr lang="en-US" altLang="en-US" sz="2600" dirty="0">
                <a:latin typeface="Times New Roman" panose="02020603050405020304" pitchFamily="18" charset="0"/>
                <a:cs typeface="Times New Roman" panose="02020603050405020304" pitchFamily="18" charset="0"/>
              </a:rPr>
              <a:t>)</a:t>
            </a:r>
            <a:r>
              <a:rPr lang="en-US" altLang="en-US" sz="2600" i="1" dirty="0">
                <a:latin typeface="Times New Roman" panose="02020603050405020304" pitchFamily="18" charset="0"/>
                <a:cs typeface="Times New Roman" panose="02020603050405020304" pitchFamily="18" charset="0"/>
              </a:rPr>
              <a:t> = </a:t>
            </a:r>
            <a:r>
              <a:rPr lang="en-US" altLang="en-US" sz="2600" i="1" dirty="0" smtClean="0">
                <a:latin typeface="Times New Roman" panose="02020603050405020304" pitchFamily="18" charset="0"/>
                <a:cs typeface="Times New Roman" panose="02020603050405020304" pitchFamily="18" charset="0"/>
              </a:rPr>
              <a:t>0</a:t>
            </a:r>
            <a:endParaRPr lang="en-US" altLang="en-US" sz="2600" i="1" dirty="0">
              <a:latin typeface="Times New Roman" panose="02020603050405020304" pitchFamily="18" charset="0"/>
              <a:cs typeface="Times New Roman" panose="02020603050405020304" pitchFamily="18" charset="0"/>
            </a:endParaRPr>
          </a:p>
          <a:p>
            <a:pPr eaLnBrk="1" hangingPunct="1"/>
            <a:r>
              <a:rPr lang="en-US" altLang="en-US" sz="2600" i="1" dirty="0">
                <a:latin typeface="Times New Roman" panose="02020603050405020304" pitchFamily="18" charset="0"/>
                <a:cs typeface="Times New Roman" panose="02020603050405020304" pitchFamily="18" charset="0"/>
              </a:rPr>
              <a:t>  F</a:t>
            </a:r>
            <a:r>
              <a:rPr lang="en-US" altLang="en-US" sz="2600" dirty="0">
                <a:latin typeface="Times New Roman" panose="02020603050405020304" pitchFamily="18" charset="0"/>
                <a:cs typeface="Times New Roman" panose="02020603050405020304" pitchFamily="18" charset="0"/>
              </a:rPr>
              <a:t>(1)</a:t>
            </a:r>
            <a:r>
              <a:rPr lang="en-US" altLang="en-US" sz="2600" i="1" dirty="0">
                <a:latin typeface="Times New Roman" panose="02020603050405020304" pitchFamily="18" charset="0"/>
                <a:cs typeface="Times New Roman" panose="02020603050405020304" pitchFamily="18" charset="0"/>
              </a:rPr>
              <a:t> = </a:t>
            </a:r>
            <a:r>
              <a:rPr lang="en-US" altLang="en-US" sz="2600" dirty="0">
                <a:latin typeface="Times New Roman" panose="02020603050405020304" pitchFamily="18" charset="0"/>
                <a:cs typeface="Times New Roman" panose="02020603050405020304" pitchFamily="18" charset="0"/>
              </a:rPr>
              <a:t>1</a:t>
            </a:r>
            <a:r>
              <a:rPr lang="en-US" altLang="en-US" sz="2600" i="1" dirty="0">
                <a:latin typeface="Times New Roman" panose="02020603050405020304" pitchFamily="18" charset="0"/>
                <a:cs typeface="Times New Roman" panose="02020603050405020304" pitchFamily="18" charset="0"/>
              </a:rPr>
              <a:t> </a:t>
            </a:r>
          </a:p>
          <a:p>
            <a:pPr eaLnBrk="1" hangingPunct="1"/>
            <a:r>
              <a:rPr lang="en-US" altLang="en-US" sz="2600" i="1" dirty="0">
                <a:latin typeface="Times New Roman" panose="02020603050405020304" pitchFamily="18" charset="0"/>
                <a:cs typeface="Times New Roman" panose="02020603050405020304" pitchFamily="18" charset="0"/>
              </a:rPr>
              <a:t>  F</a:t>
            </a:r>
            <a:r>
              <a:rPr lang="en-US" altLang="en-US" sz="2600" dirty="0">
                <a:latin typeface="Times New Roman" panose="02020603050405020304" pitchFamily="18" charset="0"/>
                <a:cs typeface="Times New Roman" panose="02020603050405020304" pitchFamily="18" charset="0"/>
              </a:rPr>
              <a:t>(2)</a:t>
            </a:r>
            <a:r>
              <a:rPr lang="en-US" altLang="en-US" sz="2600" i="1" dirty="0">
                <a:latin typeface="Times New Roman" panose="02020603050405020304" pitchFamily="18" charset="0"/>
                <a:cs typeface="Times New Roman" panose="02020603050405020304" pitchFamily="18" charset="0"/>
              </a:rPr>
              <a:t> = </a:t>
            </a:r>
            <a:r>
              <a:rPr lang="en-US" altLang="en-US" sz="2600" dirty="0">
                <a:latin typeface="Times New Roman" panose="02020603050405020304" pitchFamily="18" charset="0"/>
                <a:cs typeface="Times New Roman" panose="02020603050405020304" pitchFamily="18" charset="0"/>
              </a:rPr>
              <a:t>1+0 = 1</a:t>
            </a:r>
          </a:p>
          <a:p>
            <a:pPr eaLnBrk="1" hangingPunct="1"/>
            <a:r>
              <a:rPr lang="en-US" altLang="en-US" sz="2600" dirty="0">
                <a:latin typeface="Times New Roman" panose="02020603050405020304" pitchFamily="18" charset="0"/>
                <a:cs typeface="Times New Roman" panose="02020603050405020304" pitchFamily="18" charset="0"/>
              </a:rPr>
              <a:t>  </a:t>
            </a:r>
            <a:r>
              <a:rPr lang="en-US" altLang="en-US" sz="2600" i="1" dirty="0">
                <a:latin typeface="Times New Roman" panose="02020603050405020304" pitchFamily="18" charset="0"/>
                <a:cs typeface="Times New Roman" panose="02020603050405020304" pitchFamily="18" charset="0"/>
              </a:rPr>
              <a:t>F</a:t>
            </a:r>
            <a:r>
              <a:rPr lang="en-US" altLang="en-US" sz="2600" dirty="0">
                <a:latin typeface="Times New Roman" panose="02020603050405020304" pitchFamily="18" charset="0"/>
                <a:cs typeface="Times New Roman" panose="02020603050405020304" pitchFamily="18" charset="0"/>
              </a:rPr>
              <a:t>(3) = 1+1=2 </a:t>
            </a:r>
          </a:p>
          <a:p>
            <a:pPr eaLnBrk="1" hangingPunct="1"/>
            <a:r>
              <a:rPr lang="en-US" altLang="en-US" sz="2600" dirty="0">
                <a:latin typeface="Times New Roman" panose="02020603050405020304" pitchFamily="18" charset="0"/>
                <a:cs typeface="Times New Roman" panose="02020603050405020304" pitchFamily="18" charset="0"/>
              </a:rPr>
              <a:t>  …    </a:t>
            </a:r>
          </a:p>
          <a:p>
            <a:pPr eaLnBrk="1" hangingPunct="1"/>
            <a:r>
              <a:rPr lang="en-US" altLang="en-US" sz="2600" i="1" dirty="0">
                <a:latin typeface="Times New Roman" panose="02020603050405020304" pitchFamily="18" charset="0"/>
                <a:cs typeface="Times New Roman" panose="02020603050405020304" pitchFamily="18" charset="0"/>
              </a:rPr>
              <a:t>  F</a:t>
            </a:r>
            <a:r>
              <a:rPr lang="en-US" altLang="en-US" sz="2600" dirty="0">
                <a:latin typeface="Times New Roman" panose="02020603050405020304" pitchFamily="18" charset="0"/>
                <a:cs typeface="Times New Roman" panose="02020603050405020304" pitchFamily="18" charset="0"/>
              </a:rPr>
              <a:t>(</a:t>
            </a:r>
            <a:r>
              <a:rPr lang="en-US" altLang="en-US" sz="2600" i="1" dirty="0">
                <a:latin typeface="Times New Roman" panose="02020603050405020304" pitchFamily="18" charset="0"/>
                <a:cs typeface="Times New Roman" panose="02020603050405020304" pitchFamily="18" charset="0"/>
              </a:rPr>
              <a:t>n</a:t>
            </a:r>
            <a:r>
              <a:rPr lang="en-US" altLang="en-US" sz="2600" dirty="0">
                <a:latin typeface="Times New Roman" panose="02020603050405020304" pitchFamily="18" charset="0"/>
                <a:cs typeface="Times New Roman" panose="02020603050405020304" pitchFamily="18" charset="0"/>
              </a:rPr>
              <a:t>-2) = </a:t>
            </a:r>
          </a:p>
          <a:p>
            <a:pPr eaLnBrk="1" hangingPunct="1"/>
            <a:r>
              <a:rPr lang="en-US" altLang="en-US" sz="2600" i="1" dirty="0">
                <a:latin typeface="Times New Roman" panose="02020603050405020304" pitchFamily="18" charset="0"/>
                <a:cs typeface="Times New Roman" panose="02020603050405020304" pitchFamily="18" charset="0"/>
              </a:rPr>
              <a:t>  F</a:t>
            </a:r>
            <a:r>
              <a:rPr lang="en-US" altLang="en-US" sz="2600" dirty="0">
                <a:latin typeface="Times New Roman" panose="02020603050405020304" pitchFamily="18" charset="0"/>
                <a:cs typeface="Times New Roman" panose="02020603050405020304" pitchFamily="18" charset="0"/>
              </a:rPr>
              <a:t>(</a:t>
            </a:r>
            <a:r>
              <a:rPr lang="en-US" altLang="en-US" sz="2600" i="1" dirty="0">
                <a:latin typeface="Times New Roman" panose="02020603050405020304" pitchFamily="18" charset="0"/>
                <a:cs typeface="Times New Roman" panose="02020603050405020304" pitchFamily="18" charset="0"/>
              </a:rPr>
              <a:t>n</a:t>
            </a:r>
            <a:r>
              <a:rPr lang="en-US" altLang="en-US" sz="2600" dirty="0">
                <a:latin typeface="Times New Roman" panose="02020603050405020304" pitchFamily="18" charset="0"/>
                <a:cs typeface="Times New Roman" panose="02020603050405020304" pitchFamily="18" charset="0"/>
              </a:rPr>
              <a:t>-1) = </a:t>
            </a:r>
          </a:p>
          <a:p>
            <a:pPr eaLnBrk="1" hangingPunct="1"/>
            <a:r>
              <a:rPr lang="en-US" altLang="en-US" sz="2600" i="1" dirty="0">
                <a:latin typeface="Times New Roman" panose="02020603050405020304" pitchFamily="18" charset="0"/>
                <a:cs typeface="Times New Roman" panose="02020603050405020304" pitchFamily="18" charset="0"/>
              </a:rPr>
              <a:t>  F</a:t>
            </a:r>
            <a:r>
              <a:rPr lang="en-US" altLang="en-US" sz="2600" dirty="0">
                <a:latin typeface="Times New Roman" panose="02020603050405020304" pitchFamily="18" charset="0"/>
                <a:cs typeface="Times New Roman" panose="02020603050405020304" pitchFamily="18" charset="0"/>
              </a:rPr>
              <a:t>(</a:t>
            </a:r>
            <a:r>
              <a:rPr lang="en-US" altLang="en-US" sz="2600" i="1" dirty="0">
                <a:latin typeface="Times New Roman" panose="02020603050405020304" pitchFamily="18" charset="0"/>
                <a:cs typeface="Times New Roman" panose="02020603050405020304" pitchFamily="18" charset="0"/>
              </a:rPr>
              <a:t>n</a:t>
            </a:r>
            <a:r>
              <a:rPr lang="en-US" altLang="en-US" sz="2600" dirty="0">
                <a:latin typeface="Times New Roman" panose="02020603050405020304" pitchFamily="18" charset="0"/>
                <a:cs typeface="Times New Roman" panose="02020603050405020304" pitchFamily="18" charset="0"/>
              </a:rPr>
              <a:t>) = </a:t>
            </a:r>
            <a:r>
              <a:rPr lang="en-US" altLang="en-US" sz="2600" i="1" dirty="0">
                <a:latin typeface="Times New Roman" panose="02020603050405020304" pitchFamily="18" charset="0"/>
                <a:cs typeface="Times New Roman" panose="02020603050405020304" pitchFamily="18" charset="0"/>
              </a:rPr>
              <a:t>F</a:t>
            </a:r>
            <a:r>
              <a:rPr lang="en-US" altLang="en-US" sz="2600" dirty="0">
                <a:latin typeface="Times New Roman" panose="02020603050405020304" pitchFamily="18" charset="0"/>
                <a:cs typeface="Times New Roman" panose="02020603050405020304" pitchFamily="18" charset="0"/>
              </a:rPr>
              <a:t>(</a:t>
            </a:r>
            <a:r>
              <a:rPr lang="en-US" altLang="en-US" sz="2600" i="1" dirty="0">
                <a:latin typeface="Times New Roman" panose="02020603050405020304" pitchFamily="18" charset="0"/>
                <a:cs typeface="Times New Roman" panose="02020603050405020304" pitchFamily="18" charset="0"/>
              </a:rPr>
              <a:t>n</a:t>
            </a:r>
            <a:r>
              <a:rPr lang="en-US" altLang="en-US" sz="2600" dirty="0">
                <a:latin typeface="Times New Roman" panose="02020603050405020304" pitchFamily="18" charset="0"/>
                <a:cs typeface="Times New Roman" panose="02020603050405020304" pitchFamily="18" charset="0"/>
              </a:rPr>
              <a:t>-1)</a:t>
            </a:r>
            <a:r>
              <a:rPr lang="en-US" altLang="en-US" sz="2600" i="1" dirty="0">
                <a:latin typeface="Times New Roman" panose="02020603050405020304" pitchFamily="18" charset="0"/>
                <a:cs typeface="Times New Roman" panose="02020603050405020304" pitchFamily="18" charset="0"/>
              </a:rPr>
              <a:t> + F</a:t>
            </a:r>
            <a:r>
              <a:rPr lang="en-US" altLang="en-US" sz="2600" dirty="0">
                <a:latin typeface="Times New Roman" panose="02020603050405020304" pitchFamily="18" charset="0"/>
                <a:cs typeface="Times New Roman" panose="02020603050405020304" pitchFamily="18" charset="0"/>
              </a:rPr>
              <a:t>(</a:t>
            </a:r>
            <a:r>
              <a:rPr lang="en-US" altLang="en-US" sz="2600" i="1" dirty="0">
                <a:latin typeface="Times New Roman" panose="02020603050405020304" pitchFamily="18" charset="0"/>
                <a:cs typeface="Times New Roman" panose="02020603050405020304" pitchFamily="18" charset="0"/>
              </a:rPr>
              <a:t>n</a:t>
            </a:r>
            <a:r>
              <a:rPr lang="en-US" altLang="en-US" sz="2600" dirty="0">
                <a:latin typeface="Times New Roman" panose="02020603050405020304" pitchFamily="18" charset="0"/>
                <a:cs typeface="Times New Roman" panose="02020603050405020304" pitchFamily="18" charset="0"/>
              </a:rPr>
              <a:t>-2</a:t>
            </a:r>
            <a:r>
              <a:rPr lang="en-US" altLang="en-US" sz="2600" dirty="0" smtClean="0">
                <a:latin typeface="Times New Roman" panose="02020603050405020304" pitchFamily="18" charset="0"/>
                <a:cs typeface="Times New Roman" panose="02020603050405020304" pitchFamily="18" charset="0"/>
              </a:rPr>
              <a:t>)</a:t>
            </a:r>
            <a:endParaRPr lang="en-US" altLang="en-US" sz="2600" dirty="0">
              <a:latin typeface="Times New Roman" panose="02020603050405020304" pitchFamily="18" charset="0"/>
              <a:cs typeface="Times New Roman" panose="02020603050405020304" pitchFamily="18" charset="0"/>
            </a:endParaRPr>
          </a:p>
          <a:p>
            <a:pPr eaLnBrk="1" hangingPunct="1">
              <a:lnSpc>
                <a:spcPct val="80000"/>
              </a:lnSpc>
            </a:pPr>
            <a:r>
              <a:rPr lang="en-US" altLang="en-US" sz="2600" dirty="0">
                <a:latin typeface="Times New Roman" panose="02020603050405020304" pitchFamily="18" charset="0"/>
                <a:cs typeface="Times New Roman" panose="02020603050405020304" pitchFamily="18" charset="0"/>
              </a:rPr>
              <a:t/>
            </a:r>
            <a:br>
              <a:rPr lang="en-US" altLang="en-US" sz="2600" dirty="0">
                <a:latin typeface="Times New Roman" panose="02020603050405020304" pitchFamily="18" charset="0"/>
                <a:cs typeface="Times New Roman" panose="02020603050405020304" pitchFamily="18" charset="0"/>
              </a:rPr>
            </a:br>
            <a:r>
              <a:rPr lang="en-US" altLang="en-US" sz="2600" dirty="0">
                <a:latin typeface="Times New Roman" panose="02020603050405020304" pitchFamily="18" charset="0"/>
                <a:cs typeface="Times New Roman" panose="02020603050405020304" pitchFamily="18" charset="0"/>
              </a:rPr>
              <a:t> </a:t>
            </a:r>
            <a:r>
              <a:rPr lang="en-US" altLang="en-US" sz="2600" u="sng" dirty="0">
                <a:latin typeface="Times New Roman" panose="02020603050405020304" pitchFamily="18" charset="0"/>
                <a:cs typeface="Times New Roman" panose="02020603050405020304" pitchFamily="18" charset="0"/>
              </a:rPr>
              <a:t>Efficiency</a:t>
            </a:r>
            <a:r>
              <a:rPr lang="en-US" altLang="en-US" sz="2600" dirty="0" smtClean="0">
                <a:latin typeface="Times New Roman" panose="02020603050405020304" pitchFamily="18" charset="0"/>
                <a:cs typeface="Times New Roman" panose="02020603050405020304" pitchFamily="18" charset="0"/>
              </a:rPr>
              <a:t>:</a:t>
            </a:r>
          </a:p>
          <a:p>
            <a:pPr eaLnBrk="1" hangingPunct="1">
              <a:lnSpc>
                <a:spcPct val="80000"/>
              </a:lnSpc>
            </a:pPr>
            <a:endParaRPr lang="en-US" altLang="en-US" sz="800" dirty="0">
              <a:latin typeface="Times New Roman" panose="02020603050405020304" pitchFamily="18" charset="0"/>
              <a:cs typeface="Times New Roman" panose="02020603050405020304" pitchFamily="18" charset="0"/>
            </a:endParaRPr>
          </a:p>
          <a:p>
            <a:pPr marL="457200" indent="-457200" eaLnBrk="1" hangingPunct="1">
              <a:lnSpc>
                <a:spcPct val="80000"/>
              </a:lnSpc>
              <a:buClr>
                <a:schemeClr val="accent1"/>
              </a:buClr>
              <a:buFont typeface="Wingdings" panose="05000000000000000000" pitchFamily="2" charset="2"/>
              <a:buChar char="q"/>
            </a:pPr>
            <a:r>
              <a:rPr lang="en-US" altLang="en-US" sz="2600" dirty="0">
                <a:latin typeface="Times New Roman" panose="02020603050405020304" pitchFamily="18" charset="0"/>
                <a:cs typeface="Times New Roman" panose="02020603050405020304" pitchFamily="18" charset="0"/>
              </a:rPr>
              <a:t>T</a:t>
            </a:r>
            <a:r>
              <a:rPr lang="en-US" altLang="en-US" sz="2600" dirty="0" smtClean="0">
                <a:latin typeface="Times New Roman" panose="02020603050405020304" pitchFamily="18" charset="0"/>
                <a:cs typeface="Times New Roman" panose="02020603050405020304" pitchFamily="18" charset="0"/>
              </a:rPr>
              <a:t>ime: </a:t>
            </a:r>
            <a:r>
              <a:rPr lang="en-US" altLang="en-US" sz="2600" dirty="0" smtClean="0">
                <a:solidFill>
                  <a:srgbClr val="FF0000"/>
                </a:solidFill>
                <a:latin typeface="Times New Roman" panose="02020603050405020304" pitchFamily="18" charset="0"/>
                <a:cs typeface="Times New Roman" panose="02020603050405020304" pitchFamily="18" charset="0"/>
              </a:rPr>
              <a:t>O(n)</a:t>
            </a:r>
            <a:endParaRPr lang="en-US" altLang="en-US" sz="2600" dirty="0">
              <a:solidFill>
                <a:srgbClr val="FF0000"/>
              </a:solidFill>
              <a:latin typeface="Times New Roman" panose="02020603050405020304" pitchFamily="18" charset="0"/>
              <a:cs typeface="Times New Roman" panose="02020603050405020304" pitchFamily="18" charset="0"/>
            </a:endParaRPr>
          </a:p>
        </p:txBody>
      </p:sp>
      <p:sp>
        <p:nvSpPr>
          <p:cNvPr id="7" name="Text Box 16"/>
          <p:cNvSpPr txBox="1">
            <a:spLocks noChangeArrowheads="1"/>
          </p:cNvSpPr>
          <p:nvPr/>
        </p:nvSpPr>
        <p:spPr bwMode="auto">
          <a:xfrm>
            <a:off x="5891213" y="4855429"/>
            <a:ext cx="5029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600" dirty="0">
                <a:solidFill>
                  <a:srgbClr val="FF0000"/>
                </a:solidFill>
              </a:rPr>
              <a:t>What if we solve it recursively?</a:t>
            </a:r>
          </a:p>
        </p:txBody>
      </p:sp>
      <p:graphicFrame>
        <p:nvGraphicFramePr>
          <p:cNvPr id="8" name="Table 7"/>
          <p:cNvGraphicFramePr>
            <a:graphicFrameLocks noGrp="1"/>
          </p:cNvGraphicFramePr>
          <p:nvPr>
            <p:extLst>
              <p:ext uri="{D42A27DB-BD31-4B8C-83A1-F6EECF244321}">
                <p14:modId xmlns:p14="http://schemas.microsoft.com/office/powerpoint/2010/main" val="3467217951"/>
              </p:ext>
            </p:extLst>
          </p:nvPr>
        </p:nvGraphicFramePr>
        <p:xfrm>
          <a:off x="4585064" y="2861189"/>
          <a:ext cx="6400800" cy="429752"/>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1481976966"/>
                    </a:ext>
                  </a:extLst>
                </a:gridCol>
                <a:gridCol w="914400">
                  <a:extLst>
                    <a:ext uri="{9D8B030D-6E8A-4147-A177-3AD203B41FA5}">
                      <a16:colId xmlns:a16="http://schemas.microsoft.com/office/drawing/2014/main" val="3036470442"/>
                    </a:ext>
                  </a:extLst>
                </a:gridCol>
                <a:gridCol w="914400">
                  <a:extLst>
                    <a:ext uri="{9D8B030D-6E8A-4147-A177-3AD203B41FA5}">
                      <a16:colId xmlns:a16="http://schemas.microsoft.com/office/drawing/2014/main" val="128082533"/>
                    </a:ext>
                  </a:extLst>
                </a:gridCol>
                <a:gridCol w="914400">
                  <a:extLst>
                    <a:ext uri="{9D8B030D-6E8A-4147-A177-3AD203B41FA5}">
                      <a16:colId xmlns:a16="http://schemas.microsoft.com/office/drawing/2014/main" val="931480444"/>
                    </a:ext>
                  </a:extLst>
                </a:gridCol>
                <a:gridCol w="914400">
                  <a:extLst>
                    <a:ext uri="{9D8B030D-6E8A-4147-A177-3AD203B41FA5}">
                      <a16:colId xmlns:a16="http://schemas.microsoft.com/office/drawing/2014/main" val="3193221559"/>
                    </a:ext>
                  </a:extLst>
                </a:gridCol>
                <a:gridCol w="914400">
                  <a:extLst>
                    <a:ext uri="{9D8B030D-6E8A-4147-A177-3AD203B41FA5}">
                      <a16:colId xmlns:a16="http://schemas.microsoft.com/office/drawing/2014/main" val="2752477411"/>
                    </a:ext>
                  </a:extLst>
                </a:gridCol>
                <a:gridCol w="914400">
                  <a:extLst>
                    <a:ext uri="{9D8B030D-6E8A-4147-A177-3AD203B41FA5}">
                      <a16:colId xmlns:a16="http://schemas.microsoft.com/office/drawing/2014/main" val="1129507060"/>
                    </a:ext>
                  </a:extLst>
                </a:gridCol>
              </a:tblGrid>
              <a:tr h="429752">
                <a:tc>
                  <a:txBody>
                    <a:bodyPr/>
                    <a:lstStyle/>
                    <a:p>
                      <a:pPr algn="ctr"/>
                      <a:r>
                        <a:rPr lang="en-US" sz="2000" dirty="0" smtClean="0">
                          <a:solidFill>
                            <a:schemeClr val="bg1"/>
                          </a:solidFill>
                        </a:rPr>
                        <a:t>0</a:t>
                      </a:r>
                      <a:endParaRPr lang="en-US" sz="2000" dirty="0">
                        <a:solidFill>
                          <a:schemeClr val="bg1"/>
                        </a:solidFill>
                      </a:endParaRPr>
                    </a:p>
                  </a:txBody>
                  <a:tcPr/>
                </a:tc>
                <a:tc>
                  <a:txBody>
                    <a:bodyPr/>
                    <a:lstStyle/>
                    <a:p>
                      <a:pPr algn="ctr"/>
                      <a:r>
                        <a:rPr lang="en-US" sz="2000" dirty="0" smtClean="0">
                          <a:solidFill>
                            <a:schemeClr val="bg1"/>
                          </a:solidFill>
                        </a:rPr>
                        <a:t>1</a:t>
                      </a:r>
                      <a:endParaRPr lang="en-US" sz="2000" dirty="0">
                        <a:solidFill>
                          <a:schemeClr val="bg1"/>
                        </a:solidFill>
                      </a:endParaRPr>
                    </a:p>
                  </a:txBody>
                  <a:tcPr/>
                </a:tc>
                <a:tc>
                  <a:txBody>
                    <a:bodyPr/>
                    <a:lstStyle/>
                    <a:p>
                      <a:pPr algn="ctr"/>
                      <a:r>
                        <a:rPr lang="en-US" sz="2000" dirty="0" smtClean="0">
                          <a:solidFill>
                            <a:schemeClr val="bg1"/>
                          </a:solidFill>
                        </a:rPr>
                        <a:t>1</a:t>
                      </a:r>
                      <a:endParaRPr lang="en-US" sz="2000" dirty="0">
                        <a:solidFill>
                          <a:schemeClr val="bg1"/>
                        </a:solidFill>
                      </a:endParaRPr>
                    </a:p>
                  </a:txBody>
                  <a:tcPr/>
                </a:tc>
                <a:tc>
                  <a:txBody>
                    <a:bodyPr/>
                    <a:lstStyle/>
                    <a:p>
                      <a:pPr algn="ctr"/>
                      <a:r>
                        <a:rPr lang="en-US" sz="2000" dirty="0" smtClean="0">
                          <a:solidFill>
                            <a:schemeClr val="bg1"/>
                          </a:solidFill>
                        </a:rPr>
                        <a:t>……..</a:t>
                      </a:r>
                      <a:endParaRPr lang="en-US" sz="2000" dirty="0">
                        <a:solidFill>
                          <a:schemeClr val="bg1"/>
                        </a:solidFill>
                      </a:endParaRPr>
                    </a:p>
                  </a:txBody>
                  <a:tcPr/>
                </a:tc>
                <a:tc>
                  <a:txBody>
                    <a:bodyPr/>
                    <a:lstStyle/>
                    <a:p>
                      <a:pPr algn="ctr"/>
                      <a:r>
                        <a:rPr lang="en-US" altLang="en-US" sz="2000" i="1" dirty="0" smtClean="0">
                          <a:solidFill>
                            <a:schemeClr val="bg1"/>
                          </a:solidFill>
                          <a:latin typeface="Times New Roman" panose="02020603050405020304" pitchFamily="18" charset="0"/>
                          <a:cs typeface="Times New Roman" panose="02020603050405020304" pitchFamily="18" charset="0"/>
                        </a:rPr>
                        <a:t>F</a:t>
                      </a:r>
                      <a:r>
                        <a:rPr lang="en-US" altLang="en-US" sz="2000" dirty="0" smtClean="0">
                          <a:solidFill>
                            <a:schemeClr val="bg1"/>
                          </a:solidFill>
                          <a:latin typeface="Times New Roman" panose="02020603050405020304" pitchFamily="18" charset="0"/>
                          <a:cs typeface="Times New Roman" panose="02020603050405020304" pitchFamily="18" charset="0"/>
                        </a:rPr>
                        <a:t>(</a:t>
                      </a:r>
                      <a:r>
                        <a:rPr lang="en-US" altLang="en-US" sz="2000" i="1" dirty="0" smtClean="0">
                          <a:solidFill>
                            <a:schemeClr val="bg1"/>
                          </a:solidFill>
                          <a:latin typeface="Times New Roman" panose="02020603050405020304" pitchFamily="18" charset="0"/>
                          <a:cs typeface="Times New Roman" panose="02020603050405020304" pitchFamily="18" charset="0"/>
                        </a:rPr>
                        <a:t>n</a:t>
                      </a:r>
                      <a:r>
                        <a:rPr lang="en-US" altLang="en-US" sz="2000" dirty="0" smtClean="0">
                          <a:solidFill>
                            <a:schemeClr val="bg1"/>
                          </a:solidFill>
                          <a:latin typeface="Times New Roman" panose="02020603050405020304" pitchFamily="18" charset="0"/>
                          <a:cs typeface="Times New Roman" panose="02020603050405020304" pitchFamily="18" charset="0"/>
                        </a:rPr>
                        <a:t>-2)</a:t>
                      </a:r>
                      <a:endParaRPr lang="en-US" sz="2000" dirty="0">
                        <a:solidFill>
                          <a:schemeClr val="bg1"/>
                        </a:solidFill>
                      </a:endParaRPr>
                    </a:p>
                  </a:txBody>
                  <a:tcPr/>
                </a:tc>
                <a:tc>
                  <a:txBody>
                    <a:bodyPr/>
                    <a:lstStyle/>
                    <a:p>
                      <a:pPr algn="ctr"/>
                      <a:r>
                        <a:rPr lang="en-US" altLang="en-US" sz="2000" i="1" dirty="0" smtClean="0">
                          <a:solidFill>
                            <a:schemeClr val="bg1"/>
                          </a:solidFill>
                          <a:latin typeface="Times New Roman" panose="02020603050405020304" pitchFamily="18" charset="0"/>
                          <a:cs typeface="Times New Roman" panose="02020603050405020304" pitchFamily="18" charset="0"/>
                        </a:rPr>
                        <a:t>F</a:t>
                      </a:r>
                      <a:r>
                        <a:rPr lang="en-US" altLang="en-US" sz="2000" dirty="0" smtClean="0">
                          <a:solidFill>
                            <a:schemeClr val="bg1"/>
                          </a:solidFill>
                          <a:latin typeface="Times New Roman" panose="02020603050405020304" pitchFamily="18" charset="0"/>
                          <a:cs typeface="Times New Roman" panose="02020603050405020304" pitchFamily="18" charset="0"/>
                        </a:rPr>
                        <a:t>(</a:t>
                      </a:r>
                      <a:r>
                        <a:rPr lang="en-US" altLang="en-US" sz="2000" i="1" dirty="0" smtClean="0">
                          <a:solidFill>
                            <a:schemeClr val="bg1"/>
                          </a:solidFill>
                          <a:latin typeface="Times New Roman" panose="02020603050405020304" pitchFamily="18" charset="0"/>
                          <a:cs typeface="Times New Roman" panose="02020603050405020304" pitchFamily="18" charset="0"/>
                        </a:rPr>
                        <a:t>n</a:t>
                      </a:r>
                      <a:r>
                        <a:rPr lang="en-US" altLang="en-US" sz="2000" dirty="0" smtClean="0">
                          <a:solidFill>
                            <a:schemeClr val="bg1"/>
                          </a:solidFill>
                          <a:latin typeface="Times New Roman" panose="02020603050405020304" pitchFamily="18" charset="0"/>
                          <a:cs typeface="Times New Roman" panose="02020603050405020304" pitchFamily="18" charset="0"/>
                        </a:rPr>
                        <a:t>-1)</a:t>
                      </a:r>
                      <a:endParaRPr lang="en-US" sz="2000" dirty="0">
                        <a:solidFill>
                          <a:schemeClr val="bg1"/>
                        </a:solidFill>
                      </a:endParaRPr>
                    </a:p>
                  </a:txBody>
                  <a:tcPr/>
                </a:tc>
                <a:tc>
                  <a:txBody>
                    <a:bodyPr/>
                    <a:lstStyle/>
                    <a:p>
                      <a:pPr algn="ctr"/>
                      <a:r>
                        <a:rPr lang="en-US" altLang="en-US" sz="2000" i="1" dirty="0" smtClean="0">
                          <a:solidFill>
                            <a:schemeClr val="bg1"/>
                          </a:solidFill>
                          <a:latin typeface="Times New Roman" panose="02020603050405020304" pitchFamily="18" charset="0"/>
                          <a:cs typeface="Times New Roman" panose="02020603050405020304" pitchFamily="18" charset="0"/>
                        </a:rPr>
                        <a:t>F</a:t>
                      </a:r>
                      <a:r>
                        <a:rPr lang="en-US" altLang="en-US" sz="2000" dirty="0" smtClean="0">
                          <a:solidFill>
                            <a:schemeClr val="bg1"/>
                          </a:solidFill>
                          <a:latin typeface="Times New Roman" panose="02020603050405020304" pitchFamily="18" charset="0"/>
                          <a:cs typeface="Times New Roman" panose="02020603050405020304" pitchFamily="18" charset="0"/>
                        </a:rPr>
                        <a:t>(</a:t>
                      </a:r>
                      <a:r>
                        <a:rPr lang="en-US" altLang="en-US" sz="2000" i="1" dirty="0" smtClean="0">
                          <a:solidFill>
                            <a:schemeClr val="bg1"/>
                          </a:solidFill>
                          <a:latin typeface="Times New Roman" panose="02020603050405020304" pitchFamily="18" charset="0"/>
                          <a:cs typeface="Times New Roman" panose="02020603050405020304" pitchFamily="18" charset="0"/>
                        </a:rPr>
                        <a:t>n</a:t>
                      </a:r>
                      <a:r>
                        <a:rPr lang="en-US" altLang="en-US" sz="2000" dirty="0" smtClean="0">
                          <a:solidFill>
                            <a:schemeClr val="bg1"/>
                          </a:solidFill>
                          <a:latin typeface="Times New Roman" panose="02020603050405020304" pitchFamily="18" charset="0"/>
                          <a:cs typeface="Times New Roman" panose="02020603050405020304" pitchFamily="18" charset="0"/>
                        </a:rPr>
                        <a:t>)</a:t>
                      </a:r>
                      <a:endParaRPr lang="en-US" sz="2000" dirty="0">
                        <a:solidFill>
                          <a:schemeClr val="bg1"/>
                        </a:solidFill>
                      </a:endParaRPr>
                    </a:p>
                  </a:txBody>
                  <a:tcPr/>
                </a:tc>
                <a:extLst>
                  <a:ext uri="{0D108BD9-81ED-4DB2-BD59-A6C34878D82A}">
                    <a16:rowId xmlns:a16="http://schemas.microsoft.com/office/drawing/2014/main" val="3591241144"/>
                  </a:ext>
                </a:extLst>
              </a:tr>
            </a:tbl>
          </a:graphicData>
        </a:graphic>
      </p:graphicFrame>
    </p:spTree>
    <p:extLst>
      <p:ext uri="{BB962C8B-B14F-4D97-AF65-F5344CB8AC3E}">
        <p14:creationId xmlns:p14="http://schemas.microsoft.com/office/powerpoint/2010/main" val="182986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7309" y="1950722"/>
            <a:ext cx="11978640" cy="873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914400">
              <a:buFont typeface="Wingdings" panose="05000000000000000000" pitchFamily="2" charset="2"/>
              <a:buChar char="q"/>
            </a:pPr>
            <a:r>
              <a:rPr lang="en-US" dirty="0" smtClean="0"/>
              <a:t> </a:t>
            </a:r>
            <a:r>
              <a:rPr lang="en-US" sz="2400" kern="0" dirty="0">
                <a:solidFill>
                  <a:schemeClr val="tx1"/>
                </a:solidFill>
                <a:latin typeface="Times New Roman" pitchFamily="18" charset="0"/>
                <a:cs typeface="Times New Roman" pitchFamily="18" charset="0"/>
              </a:rPr>
              <a:t>Dynamic Programming is a technique in computer programming that helps to efficiently solve a class of problems that have overlapping sub problems and optimal substructure property</a:t>
            </a:r>
            <a:r>
              <a:rPr lang="en-US" sz="2400" kern="0" dirty="0" smtClean="0">
                <a:solidFill>
                  <a:schemeClr val="tx1"/>
                </a:solidFill>
                <a:latin typeface="Times New Roman" pitchFamily="18" charset="0"/>
                <a:cs typeface="Times New Roman" pitchFamily="18" charset="0"/>
              </a:rPr>
              <a:t>.</a:t>
            </a:r>
            <a:endParaRPr lang="en-US" altLang="en-US" sz="2400" kern="0" dirty="0">
              <a:solidFill>
                <a:schemeClr val="tx1"/>
              </a:solidFill>
              <a:latin typeface="Times New Roman" pitchFamily="18" charset="0"/>
              <a:cs typeface="Times New Roman" pitchFamily="18" charset="0"/>
            </a:endParaRPr>
          </a:p>
          <a:p>
            <a:pPr defTabSz="914400">
              <a:buFontTx/>
              <a:buNone/>
            </a:pPr>
            <a:endParaRPr lang="en-US" altLang="zh-TW" sz="2800" u="sng" dirty="0" smtClean="0">
              <a:solidFill>
                <a:schemeClr val="hlink"/>
              </a:solidFill>
              <a:ea typeface="PMingLiU" pitchFamily="18" charset="-120"/>
            </a:endParaRPr>
          </a:p>
          <a:p>
            <a:pPr defTabSz="914400">
              <a:buFontTx/>
              <a:buNone/>
            </a:pPr>
            <a:endParaRPr lang="en-US" altLang="zh-TW" sz="2800" dirty="0" smtClean="0">
              <a:ea typeface="PMingLiU" pitchFamily="18" charset="-120"/>
            </a:endParaRPr>
          </a:p>
        </p:txBody>
      </p:sp>
      <p:sp>
        <p:nvSpPr>
          <p:cNvPr id="5" name="Content Placeholder 2"/>
          <p:cNvSpPr txBox="1">
            <a:spLocks/>
          </p:cNvSpPr>
          <p:nvPr/>
        </p:nvSpPr>
        <p:spPr bwMode="auto">
          <a:xfrm>
            <a:off x="237308" y="2823755"/>
            <a:ext cx="11832771" cy="4525963"/>
          </a:xfrm>
          <a:prstGeom prst="rect">
            <a:avLst/>
          </a:prstGeom>
          <a:noFill/>
          <a:ln w="9525">
            <a:noFill/>
            <a:miter lim="800000"/>
            <a:headEnd/>
            <a:tailEnd/>
          </a:ln>
        </p:spPr>
        <p:txBody>
          <a:bodyPr/>
          <a:lstStyle/>
          <a:p>
            <a:pPr marL="342900" indent="-342900" algn="l" rtl="1" eaLnBrk="0" hangingPunct="0">
              <a:lnSpc>
                <a:spcPct val="90000"/>
              </a:lnSpc>
              <a:spcBef>
                <a:spcPct val="20000"/>
              </a:spcBef>
              <a:defRPr/>
            </a:pPr>
            <a:r>
              <a:rPr lang="en-US" sz="2400" kern="0" dirty="0">
                <a:latin typeface="Times New Roman" pitchFamily="18" charset="0"/>
                <a:cs typeface="Times New Roman" pitchFamily="18" charset="0"/>
              </a:rPr>
              <a:t>DP is used to solve problems with the following </a:t>
            </a:r>
            <a:r>
              <a:rPr lang="en-US" sz="2400" kern="0" dirty="0" smtClean="0">
                <a:latin typeface="Times New Roman" pitchFamily="18" charset="0"/>
                <a:cs typeface="Times New Roman" pitchFamily="18" charset="0"/>
              </a:rPr>
              <a:t>characteristics</a:t>
            </a:r>
            <a:r>
              <a:rPr lang="en-US" sz="2400" kern="0" dirty="0">
                <a:latin typeface="Times New Roman" pitchFamily="18" charset="0"/>
                <a:cs typeface="Times New Roman" pitchFamily="18" charset="0"/>
              </a:rPr>
              <a:t>:</a:t>
            </a:r>
            <a:endParaRPr lang="ar-SA" sz="2400" kern="0" dirty="0">
              <a:latin typeface="Times New Roman" pitchFamily="18" charset="0"/>
              <a:cs typeface="Times New Roman" pitchFamily="18" charset="0"/>
            </a:endParaRPr>
          </a:p>
          <a:p>
            <a:pPr marL="342900" indent="-342900" rtl="1">
              <a:lnSpc>
                <a:spcPct val="90000"/>
              </a:lnSpc>
              <a:spcBef>
                <a:spcPct val="20000"/>
              </a:spcBef>
              <a:defRPr/>
            </a:pPr>
            <a:r>
              <a:rPr lang="en-US" sz="2400" kern="0" dirty="0">
                <a:latin typeface="Times New Roman" pitchFamily="18" charset="0"/>
                <a:cs typeface="Times New Roman" pitchFamily="18" charset="0"/>
              </a:rPr>
              <a:t>(1) </a:t>
            </a:r>
            <a:r>
              <a:rPr lang="en-US" sz="2400" kern="0" dirty="0">
                <a:solidFill>
                  <a:srgbClr val="FF0000"/>
                </a:solidFill>
                <a:latin typeface="Times New Roman" pitchFamily="18" charset="0"/>
                <a:cs typeface="Times New Roman" pitchFamily="18" charset="0"/>
              </a:rPr>
              <a:t>Optimal sub-structure: </a:t>
            </a:r>
            <a:r>
              <a:rPr lang="en-US" sz="2400" dirty="0"/>
              <a:t>an optimal solution to the problem can be constructed from optimal solutions of its </a:t>
            </a:r>
            <a:r>
              <a:rPr lang="en-US" sz="2400" dirty="0" smtClean="0"/>
              <a:t>sub problems.</a:t>
            </a:r>
            <a:endParaRPr lang="en-US" sz="2400" kern="0" dirty="0">
              <a:latin typeface="Times New Roman" pitchFamily="18" charset="0"/>
              <a:cs typeface="Times New Roman" pitchFamily="18" charset="0"/>
            </a:endParaRPr>
          </a:p>
          <a:p>
            <a:pPr marL="342900" indent="-342900" algn="l" rtl="1" eaLnBrk="0" hangingPunct="0">
              <a:lnSpc>
                <a:spcPct val="90000"/>
              </a:lnSpc>
              <a:spcBef>
                <a:spcPct val="20000"/>
              </a:spcBef>
              <a:defRPr/>
            </a:pPr>
            <a:r>
              <a:rPr lang="en-US" sz="2400" kern="0" dirty="0">
                <a:latin typeface="Times New Roman" pitchFamily="18" charset="0"/>
                <a:cs typeface="Times New Roman" pitchFamily="18" charset="0"/>
              </a:rPr>
              <a:t>(2) </a:t>
            </a:r>
            <a:r>
              <a:rPr lang="en-US" sz="2400" kern="0" dirty="0">
                <a:solidFill>
                  <a:srgbClr val="FF0000"/>
                </a:solidFill>
                <a:latin typeface="Times New Roman" pitchFamily="18" charset="0"/>
                <a:cs typeface="Times New Roman" pitchFamily="18" charset="0"/>
              </a:rPr>
              <a:t>Overlapping </a:t>
            </a:r>
            <a:r>
              <a:rPr lang="en-US" sz="2400" kern="0" dirty="0" smtClean="0">
                <a:solidFill>
                  <a:srgbClr val="FF0000"/>
                </a:solidFill>
                <a:latin typeface="Times New Roman" pitchFamily="18" charset="0"/>
                <a:cs typeface="Times New Roman" pitchFamily="18" charset="0"/>
              </a:rPr>
              <a:t>sub problems</a:t>
            </a:r>
            <a:r>
              <a:rPr lang="en-US" sz="2400" kern="0" dirty="0">
                <a:solidFill>
                  <a:srgbClr val="FF0000"/>
                </a:solidFill>
                <a:latin typeface="Times New Roman" pitchFamily="18" charset="0"/>
                <a:cs typeface="Times New Roman" pitchFamily="18" charset="0"/>
              </a:rPr>
              <a:t>: </a:t>
            </a:r>
            <a:r>
              <a:rPr lang="en-US" sz="2400" kern="0" dirty="0">
                <a:latin typeface="Times New Roman" pitchFamily="18" charset="0"/>
                <a:cs typeface="Times New Roman" pitchFamily="18" charset="0"/>
              </a:rPr>
              <a:t>there exist some places where we solve the same </a:t>
            </a:r>
            <a:r>
              <a:rPr lang="en-US" sz="2400" kern="0" dirty="0" smtClean="0">
                <a:latin typeface="Times New Roman" pitchFamily="18" charset="0"/>
                <a:cs typeface="Times New Roman" pitchFamily="18" charset="0"/>
              </a:rPr>
              <a:t>sub problem </a:t>
            </a:r>
            <a:r>
              <a:rPr lang="en-US" sz="2400" kern="0" dirty="0">
                <a:latin typeface="Times New Roman" pitchFamily="18" charset="0"/>
                <a:cs typeface="Times New Roman" pitchFamily="18" charset="0"/>
              </a:rPr>
              <a:t>more than once.</a:t>
            </a:r>
          </a:p>
          <a:p>
            <a:pPr marL="342900" indent="-342900" algn="l" rtl="1" eaLnBrk="0" hangingPunct="0">
              <a:lnSpc>
                <a:spcPct val="90000"/>
              </a:lnSpc>
              <a:spcBef>
                <a:spcPct val="20000"/>
              </a:spcBef>
              <a:defRPr/>
            </a:pPr>
            <a:endParaRPr lang="en-US" sz="2400" kern="0" dirty="0">
              <a:latin typeface="Times New Roman" pitchFamily="18" charset="0"/>
              <a:cs typeface="Times New Roman" pitchFamily="18" charset="0"/>
            </a:endParaRPr>
          </a:p>
          <a:p>
            <a:pPr algn="l" rtl="1" eaLnBrk="0" hangingPunct="0">
              <a:lnSpc>
                <a:spcPct val="90000"/>
              </a:lnSpc>
              <a:spcBef>
                <a:spcPct val="20000"/>
              </a:spcBef>
              <a:defRPr/>
            </a:pPr>
            <a:r>
              <a:rPr lang="en-US" sz="2400" kern="0" dirty="0">
                <a:latin typeface="Times New Roman" pitchFamily="18" charset="0"/>
                <a:cs typeface="Times New Roman" pitchFamily="18" charset="0"/>
              </a:rPr>
              <a:t>Dynamic Programming is an algorithm design technique for </a:t>
            </a:r>
            <a:r>
              <a:rPr lang="en-US" sz="2400" kern="0" dirty="0">
                <a:solidFill>
                  <a:srgbClr val="CC3300"/>
                </a:solidFill>
                <a:latin typeface="Times New Roman" pitchFamily="18" charset="0"/>
                <a:cs typeface="Times New Roman" pitchFamily="18" charset="0"/>
              </a:rPr>
              <a:t>optimization problems</a:t>
            </a:r>
            <a:r>
              <a:rPr lang="en-US" sz="2400" kern="0" dirty="0">
                <a:latin typeface="Times New Roman" pitchFamily="18" charset="0"/>
                <a:cs typeface="Times New Roman" pitchFamily="18" charset="0"/>
              </a:rPr>
              <a:t>: often minimizing or maximizing.</a:t>
            </a:r>
          </a:p>
          <a:p>
            <a:pPr marL="342900" indent="-342900" algn="l" rtl="1" eaLnBrk="0" hangingPunct="0">
              <a:lnSpc>
                <a:spcPct val="90000"/>
              </a:lnSpc>
              <a:spcBef>
                <a:spcPct val="20000"/>
              </a:spcBef>
              <a:defRPr/>
            </a:pPr>
            <a:endParaRPr lang="en-US" sz="2400" kern="0" dirty="0">
              <a:latin typeface="Times New Roman" pitchFamily="18" charset="0"/>
              <a:cs typeface="Times New Roman" pitchFamily="18" charset="0"/>
            </a:endParaRPr>
          </a:p>
          <a:p>
            <a:pPr marL="746125" lvl="2" indent="-225425" algn="l" rtl="1" eaLnBrk="0" hangingPunct="0">
              <a:lnSpc>
                <a:spcPct val="90000"/>
              </a:lnSpc>
              <a:spcBef>
                <a:spcPct val="20000"/>
              </a:spcBef>
              <a:defRPr/>
            </a:pPr>
            <a:endParaRPr lang="en-US" sz="2400" kern="0" dirty="0">
              <a:latin typeface="Times New Roman" pitchFamily="18" charset="0"/>
              <a:cs typeface="Times New Roman" pitchFamily="18" charset="0"/>
            </a:endParaRPr>
          </a:p>
        </p:txBody>
      </p:sp>
      <p:sp>
        <p:nvSpPr>
          <p:cNvPr id="6" name="Title 1"/>
          <p:cNvSpPr>
            <a:spLocks noGrp="1"/>
          </p:cNvSpPr>
          <p:nvPr>
            <p:ph type="title"/>
          </p:nvPr>
        </p:nvSpPr>
        <p:spPr>
          <a:xfrm>
            <a:off x="1197429" y="591730"/>
            <a:ext cx="10058400" cy="939891"/>
          </a:xfrm>
        </p:spPr>
        <p:txBody>
          <a:bodyPr/>
          <a:lstStyle/>
          <a:p>
            <a:r>
              <a:rPr lang="en-US" u="sng" dirty="0" smtClean="0"/>
              <a:t>Dynamic programming</a:t>
            </a:r>
            <a:endParaRPr lang="en-US" dirty="0"/>
          </a:p>
        </p:txBody>
      </p:sp>
      <p:sp>
        <p:nvSpPr>
          <p:cNvPr id="7"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spTree>
    <p:extLst>
      <p:ext uri="{BB962C8B-B14F-4D97-AF65-F5344CB8AC3E}">
        <p14:creationId xmlns:p14="http://schemas.microsoft.com/office/powerpoint/2010/main" val="3243780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40426" y="2560433"/>
            <a:ext cx="11832771" cy="3448481"/>
          </a:xfrm>
          <a:prstGeom prst="rect">
            <a:avLst/>
          </a:prstGeom>
          <a:noFill/>
          <a:ln w="9525">
            <a:noFill/>
            <a:miter lim="800000"/>
            <a:headEnd/>
            <a:tailEnd/>
          </a:ln>
        </p:spPr>
        <p:txBody>
          <a:bodyPr/>
          <a:lstStyle/>
          <a:p>
            <a:pPr marL="342900" indent="-342900" algn="just">
              <a:buClr>
                <a:schemeClr val="accent1"/>
              </a:buClr>
              <a:buFont typeface="Wingdings" panose="05000000000000000000" pitchFamily="2" charset="2"/>
              <a:buChar char="q"/>
            </a:pPr>
            <a:r>
              <a:rPr lang="en-US" sz="2400" dirty="0"/>
              <a:t>Dynamic programming works by storing the result of </a:t>
            </a:r>
            <a:r>
              <a:rPr lang="en-US" sz="2400" dirty="0" smtClean="0"/>
              <a:t>sub-problems </a:t>
            </a:r>
            <a:r>
              <a:rPr lang="en-US" sz="2400" dirty="0"/>
              <a:t>so that when their solutions are required, they are at hand and we do not need to recalculate them</a:t>
            </a:r>
            <a:r>
              <a:rPr lang="en-US" sz="2400" dirty="0" smtClean="0"/>
              <a:t>.</a:t>
            </a:r>
          </a:p>
          <a:p>
            <a:pPr algn="just"/>
            <a:endParaRPr lang="en-US" sz="2400" dirty="0"/>
          </a:p>
          <a:p>
            <a:pPr marL="342900" indent="-342900" algn="just">
              <a:buClr>
                <a:schemeClr val="accent1"/>
              </a:buClr>
              <a:buFont typeface="Wingdings" panose="05000000000000000000" pitchFamily="2" charset="2"/>
              <a:buChar char="q"/>
            </a:pPr>
            <a:r>
              <a:rPr lang="en-US" sz="2400" dirty="0"/>
              <a:t>This technique of </a:t>
            </a:r>
            <a:r>
              <a:rPr lang="en-US" sz="2400" dirty="0">
                <a:solidFill>
                  <a:srgbClr val="FF0000"/>
                </a:solidFill>
              </a:rPr>
              <a:t>storing</a:t>
            </a:r>
            <a:r>
              <a:rPr lang="en-US" sz="2400" dirty="0"/>
              <a:t> the value of </a:t>
            </a:r>
            <a:r>
              <a:rPr lang="en-US" sz="2400" dirty="0" smtClean="0"/>
              <a:t>sub-problems </a:t>
            </a:r>
            <a:r>
              <a:rPr lang="en-US" sz="2400" dirty="0"/>
              <a:t>is called </a:t>
            </a:r>
            <a:r>
              <a:rPr lang="en-US" sz="2400" dirty="0" smtClean="0">
                <a:solidFill>
                  <a:srgbClr val="FF0000"/>
                </a:solidFill>
              </a:rPr>
              <a:t>memoization </a:t>
            </a:r>
            <a:r>
              <a:rPr lang="en-US" sz="2400" dirty="0">
                <a:solidFill>
                  <a:srgbClr val="FF0000"/>
                </a:solidFill>
              </a:rPr>
              <a:t>or </a:t>
            </a:r>
            <a:r>
              <a:rPr lang="en-US" sz="2400" dirty="0" smtClean="0">
                <a:solidFill>
                  <a:srgbClr val="FF0000"/>
                </a:solidFill>
              </a:rPr>
              <a:t>tabulation</a:t>
            </a:r>
            <a:r>
              <a:rPr lang="en-US" sz="2400" dirty="0" smtClean="0"/>
              <a:t>. </a:t>
            </a:r>
            <a:r>
              <a:rPr lang="en-US" sz="2400" dirty="0"/>
              <a:t>By saving the values in the array, we save time for computations of sub-problems we have already come across.</a:t>
            </a:r>
          </a:p>
          <a:p>
            <a:pPr marL="342900" indent="-342900" algn="just" rtl="1" eaLnBrk="0" hangingPunct="0">
              <a:lnSpc>
                <a:spcPct val="90000"/>
              </a:lnSpc>
              <a:spcBef>
                <a:spcPct val="20000"/>
              </a:spcBef>
              <a:defRPr/>
            </a:pPr>
            <a:endParaRPr lang="en-US" sz="2400" kern="0" dirty="0">
              <a:latin typeface="Times New Roman" pitchFamily="18" charset="0"/>
              <a:cs typeface="Times New Roman" pitchFamily="18" charset="0"/>
            </a:endParaRPr>
          </a:p>
          <a:p>
            <a:pPr marL="746125" lvl="2" indent="-225425" algn="just" rtl="1" eaLnBrk="0" hangingPunct="0">
              <a:lnSpc>
                <a:spcPct val="90000"/>
              </a:lnSpc>
              <a:spcBef>
                <a:spcPct val="20000"/>
              </a:spcBef>
              <a:defRPr/>
            </a:pPr>
            <a:endParaRPr lang="en-US" sz="2400" kern="0" dirty="0">
              <a:latin typeface="Times New Roman" pitchFamily="18" charset="0"/>
              <a:cs typeface="Times New Roman" pitchFamily="18" charset="0"/>
            </a:endParaRPr>
          </a:p>
        </p:txBody>
      </p:sp>
      <p:sp>
        <p:nvSpPr>
          <p:cNvPr id="6" name="Title 1"/>
          <p:cNvSpPr>
            <a:spLocks noGrp="1"/>
          </p:cNvSpPr>
          <p:nvPr>
            <p:ph type="title"/>
          </p:nvPr>
        </p:nvSpPr>
        <p:spPr>
          <a:xfrm>
            <a:off x="1197429" y="591730"/>
            <a:ext cx="10058400" cy="939891"/>
          </a:xfrm>
        </p:spPr>
        <p:txBody>
          <a:bodyPr/>
          <a:lstStyle/>
          <a:p>
            <a:r>
              <a:rPr lang="en-US" u="sng" dirty="0" smtClean="0"/>
              <a:t>Dynamic programming</a:t>
            </a:r>
            <a:endParaRPr lang="en-US" dirty="0"/>
          </a:p>
        </p:txBody>
      </p:sp>
      <p:sp>
        <p:nvSpPr>
          <p:cNvPr id="7"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spTree>
    <p:extLst>
      <p:ext uri="{BB962C8B-B14F-4D97-AF65-F5344CB8AC3E}">
        <p14:creationId xmlns:p14="http://schemas.microsoft.com/office/powerpoint/2010/main" val="3866450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379" y="436020"/>
            <a:ext cx="11730763" cy="1449387"/>
          </a:xfrm>
        </p:spPr>
        <p:txBody>
          <a:bodyPr>
            <a:noAutofit/>
          </a:bodyPr>
          <a:lstStyle/>
          <a:p>
            <a:r>
              <a:rPr lang="en-US" sz="4000" b="1" u="sng" dirty="0">
                <a:solidFill>
                  <a:schemeClr val="tx1"/>
                </a:solidFill>
                <a:cs typeface="Arial" charset="0"/>
              </a:rPr>
              <a:t>Divide and Conquer (D&amp;C) &amp; Dynamic programming (DP) methods:</a:t>
            </a:r>
            <a:br>
              <a:rPr lang="en-US" sz="4000" b="1" u="sng" dirty="0">
                <a:solidFill>
                  <a:schemeClr val="tx1"/>
                </a:solidFill>
                <a:cs typeface="Arial" charset="0"/>
              </a:rPr>
            </a:br>
            <a:endParaRPr lang="en-US" sz="4000" u="sng" dirty="0">
              <a:solidFill>
                <a:schemeClr val="tx1"/>
              </a:solidFill>
            </a:endParaRPr>
          </a:p>
        </p:txBody>
      </p:sp>
      <p:sp>
        <p:nvSpPr>
          <p:cNvPr id="3" name="Content Placeholder 2"/>
          <p:cNvSpPr>
            <a:spLocks noGrp="1"/>
          </p:cNvSpPr>
          <p:nvPr>
            <p:ph idx="1"/>
          </p:nvPr>
        </p:nvSpPr>
        <p:spPr>
          <a:xfrm>
            <a:off x="4037" y="1894277"/>
            <a:ext cx="6414181" cy="4022725"/>
          </a:xfrm>
          <a:ln>
            <a:solidFill>
              <a:schemeClr val="tx1"/>
            </a:solidFill>
          </a:ln>
        </p:spPr>
        <p:txBody>
          <a:bodyPr/>
          <a:lstStyle/>
          <a:p>
            <a:pPr eaLnBrk="1" hangingPunct="1">
              <a:buFont typeface="Wingdings" panose="05000000000000000000" pitchFamily="2" charset="2"/>
              <a:buChar char="q"/>
              <a:defRPr/>
            </a:pPr>
            <a:r>
              <a:rPr lang="en-US" sz="2400" kern="0" dirty="0" smtClean="0">
                <a:solidFill>
                  <a:srgbClr val="CC3300"/>
                </a:solidFill>
              </a:rPr>
              <a:t> </a:t>
            </a:r>
            <a:r>
              <a:rPr lang="en-US" sz="2600" u="sng" dirty="0">
                <a:solidFill>
                  <a:schemeClr val="accent1"/>
                </a:solidFill>
                <a:latin typeface="Times New Roman" panose="02020603050405020304" pitchFamily="18" charset="0"/>
                <a:cs typeface="Times New Roman" panose="02020603050405020304" pitchFamily="18" charset="0"/>
              </a:rPr>
              <a:t>Similarity</a:t>
            </a:r>
            <a:endParaRPr lang="ar-SA" sz="2600" u="sng" dirty="0">
              <a:solidFill>
                <a:schemeClr val="accent1"/>
              </a:solidFill>
              <a:latin typeface="Times New Roman" panose="02020603050405020304" pitchFamily="18" charset="0"/>
              <a:cs typeface="Times New Roman" panose="02020603050405020304" pitchFamily="18" charset="0"/>
            </a:endParaRPr>
          </a:p>
          <a:p>
            <a:pPr marL="806450" lvl="1" indent="-514350">
              <a:spcBef>
                <a:spcPct val="20000"/>
              </a:spcBef>
              <a:buFont typeface="+mj-lt"/>
              <a:buAutoNum type="arabicPeriod"/>
              <a:defRPr/>
            </a:pPr>
            <a:r>
              <a:rPr lang="en-US" sz="2400" kern="0" dirty="0"/>
              <a:t>Both: </a:t>
            </a:r>
            <a:r>
              <a:rPr lang="en-US" sz="2400" dirty="0">
                <a:cs typeface="Arial" charset="0"/>
              </a:rPr>
              <a:t>split a problem into separate </a:t>
            </a:r>
            <a:r>
              <a:rPr lang="en-US" sz="2400" dirty="0" smtClean="0">
                <a:cs typeface="Arial" charset="0"/>
              </a:rPr>
              <a:t>sub-problems</a:t>
            </a:r>
            <a:r>
              <a:rPr lang="ar-SA" sz="2400" dirty="0" smtClean="0">
                <a:cs typeface="Arial" charset="0"/>
              </a:rPr>
              <a:t> </a:t>
            </a:r>
            <a:r>
              <a:rPr lang="en-US" sz="2400" dirty="0" smtClean="0">
                <a:cs typeface="Arial" charset="0"/>
              </a:rPr>
              <a:t> </a:t>
            </a:r>
            <a:r>
              <a:rPr lang="en-US" sz="2400" dirty="0">
                <a:cs typeface="Arial" charset="0"/>
              </a:rPr>
              <a:t>of small size.</a:t>
            </a:r>
          </a:p>
          <a:p>
            <a:pPr marL="806450" lvl="1" indent="-514350">
              <a:spcBef>
                <a:spcPct val="20000"/>
              </a:spcBef>
              <a:buFont typeface="+mj-lt"/>
              <a:buAutoNum type="arabicPeriod"/>
              <a:defRPr/>
            </a:pPr>
            <a:r>
              <a:rPr lang="en-US" sz="2400" kern="0" dirty="0"/>
              <a:t>Both: solve problems by combining solutions to </a:t>
            </a:r>
            <a:r>
              <a:rPr lang="en-US" sz="2400" kern="0" dirty="0" smtClean="0"/>
              <a:t>sub-problems</a:t>
            </a:r>
            <a:r>
              <a:rPr lang="en-US" sz="2400" kern="0" dirty="0"/>
              <a:t>.</a:t>
            </a:r>
          </a:p>
          <a:p>
            <a:pPr eaLnBrk="1" hangingPunct="1">
              <a:buFont typeface="Wingdings" panose="05000000000000000000" pitchFamily="2" charset="2"/>
              <a:buChar char="q"/>
            </a:pPr>
            <a:r>
              <a:rPr lang="en-US" sz="2400" kern="0" dirty="0" smtClean="0">
                <a:solidFill>
                  <a:srgbClr val="CC3300"/>
                </a:solidFill>
              </a:rPr>
              <a:t> </a:t>
            </a:r>
            <a:r>
              <a:rPr lang="en-US" altLang="en-US" sz="2600" u="sng" dirty="0">
                <a:solidFill>
                  <a:schemeClr val="accent1"/>
                </a:solidFill>
                <a:latin typeface="Times New Roman" panose="02020603050405020304" pitchFamily="18" charset="0"/>
                <a:cs typeface="Times New Roman" panose="02020603050405020304" pitchFamily="18" charset="0"/>
              </a:rPr>
              <a:t>Dissimilarity</a:t>
            </a:r>
          </a:p>
          <a:p>
            <a:pPr marL="806450" lvl="1" indent="-514350">
              <a:spcBef>
                <a:spcPct val="20000"/>
              </a:spcBef>
              <a:buFont typeface="+mj-lt"/>
              <a:buAutoNum type="arabicPeriod"/>
              <a:defRPr/>
            </a:pPr>
            <a:r>
              <a:rPr lang="en-US" sz="2400" kern="0" dirty="0" smtClean="0"/>
              <a:t>DP </a:t>
            </a:r>
            <a:r>
              <a:rPr lang="en-US" sz="2400" kern="0" dirty="0"/>
              <a:t>s</a:t>
            </a:r>
            <a:r>
              <a:rPr lang="en-US" sz="2400" kern="0" dirty="0" smtClean="0"/>
              <a:t>ub-problems </a:t>
            </a:r>
            <a:r>
              <a:rPr lang="en-US" sz="2400" kern="0" dirty="0"/>
              <a:t>are dependent (overlaps), while D&amp;C </a:t>
            </a:r>
            <a:r>
              <a:rPr lang="en-US" sz="2400" kern="0" dirty="0" smtClean="0"/>
              <a:t>sub-problems </a:t>
            </a:r>
            <a:r>
              <a:rPr lang="en-US" sz="2400" kern="0" dirty="0"/>
              <a:t>are independent.</a:t>
            </a:r>
          </a:p>
          <a:p>
            <a:pPr marL="806450" lvl="1" indent="-514350">
              <a:spcBef>
                <a:spcPct val="20000"/>
              </a:spcBef>
              <a:buFont typeface="+mj-lt"/>
              <a:buAutoNum type="arabicPeriod"/>
              <a:defRPr/>
            </a:pPr>
            <a:r>
              <a:rPr lang="en-US" sz="2400" kern="0" dirty="0"/>
              <a:t>D&amp;C </a:t>
            </a:r>
            <a:r>
              <a:rPr lang="en-US" sz="2400" kern="0" dirty="0" smtClean="0">
                <a:solidFill>
                  <a:srgbClr val="FF0000"/>
                </a:solidFill>
              </a:rPr>
              <a:t>top down</a:t>
            </a:r>
            <a:r>
              <a:rPr lang="en-US" sz="2400" kern="0" dirty="0" smtClean="0"/>
              <a:t>, </a:t>
            </a:r>
            <a:r>
              <a:rPr lang="en-US" sz="2400" kern="0" dirty="0"/>
              <a:t>while DP bottom up techniques.</a:t>
            </a:r>
          </a:p>
          <a:p>
            <a:pPr marL="342900" indent="-342900">
              <a:spcBef>
                <a:spcPct val="20000"/>
              </a:spcBef>
              <a:defRPr/>
            </a:pPr>
            <a:endParaRPr lang="en-US" sz="2400" kern="0" dirty="0"/>
          </a:p>
          <a:p>
            <a:pPr marL="1143000" lvl="2" indent="-228600">
              <a:spcBef>
                <a:spcPct val="20000"/>
              </a:spcBef>
              <a:defRPr/>
            </a:pPr>
            <a:endParaRPr lang="en-US" sz="2400" kern="0" dirty="0"/>
          </a:p>
          <a:p>
            <a:endParaRPr lang="en-US" sz="2400" dirty="0"/>
          </a:p>
        </p:txBody>
      </p:sp>
      <p:sp>
        <p:nvSpPr>
          <p:cNvPr id="4"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7555" y="1817272"/>
            <a:ext cx="5386250" cy="4350133"/>
          </a:xfrm>
          <a:prstGeom prst="rect">
            <a:avLst/>
          </a:prstGeom>
        </p:spPr>
      </p:pic>
      <p:sp>
        <p:nvSpPr>
          <p:cNvPr id="6" name="TextBox 5"/>
          <p:cNvSpPr txBox="1"/>
          <p:nvPr/>
        </p:nvSpPr>
        <p:spPr>
          <a:xfrm>
            <a:off x="8127274" y="5696946"/>
            <a:ext cx="1907177" cy="584775"/>
          </a:xfrm>
          <a:prstGeom prst="rect">
            <a:avLst/>
          </a:prstGeom>
          <a:noFill/>
          <a:ln>
            <a:solidFill>
              <a:schemeClr val="tx1"/>
            </a:solidFill>
          </a:ln>
        </p:spPr>
        <p:txBody>
          <a:bodyPr wrap="square" rtlCol="0">
            <a:spAutoFit/>
          </a:bodyPr>
          <a:lstStyle/>
          <a:p>
            <a:r>
              <a:rPr lang="en-US" sz="3200" dirty="0" smtClean="0">
                <a:solidFill>
                  <a:srgbClr val="FF0000"/>
                </a:solidFill>
              </a:rPr>
              <a:t>Top-Down</a:t>
            </a:r>
            <a:endParaRPr lang="en-US" sz="3200" dirty="0">
              <a:solidFill>
                <a:srgbClr val="FF0000"/>
              </a:solidFill>
            </a:endParaRPr>
          </a:p>
        </p:txBody>
      </p:sp>
      <p:cxnSp>
        <p:nvCxnSpPr>
          <p:cNvPr id="8" name="Curved Connector 7"/>
          <p:cNvCxnSpPr/>
          <p:nvPr/>
        </p:nvCxnSpPr>
        <p:spPr>
          <a:xfrm>
            <a:off x="2481943" y="5538651"/>
            <a:ext cx="5447211" cy="628754"/>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566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379" y="436020"/>
            <a:ext cx="11730763" cy="1449387"/>
          </a:xfrm>
        </p:spPr>
        <p:txBody>
          <a:bodyPr>
            <a:noAutofit/>
          </a:bodyPr>
          <a:lstStyle/>
          <a:p>
            <a:r>
              <a:rPr lang="en-US" sz="4000" b="1" u="sng" dirty="0">
                <a:solidFill>
                  <a:schemeClr val="tx1"/>
                </a:solidFill>
                <a:cs typeface="Arial" charset="0"/>
              </a:rPr>
              <a:t>Divide and Conquer (D&amp;C) &amp; Dynamic programming (DP) methods:</a:t>
            </a:r>
            <a:br>
              <a:rPr lang="en-US" sz="4000" b="1" u="sng" dirty="0">
                <a:solidFill>
                  <a:schemeClr val="tx1"/>
                </a:solidFill>
                <a:cs typeface="Arial" charset="0"/>
              </a:rPr>
            </a:br>
            <a:endParaRPr lang="en-US" sz="4000" u="sng" dirty="0">
              <a:solidFill>
                <a:schemeClr val="tx1"/>
              </a:solidFill>
            </a:endParaRPr>
          </a:p>
        </p:txBody>
      </p:sp>
      <p:sp>
        <p:nvSpPr>
          <p:cNvPr id="3" name="Content Placeholder 2"/>
          <p:cNvSpPr>
            <a:spLocks noGrp="1"/>
          </p:cNvSpPr>
          <p:nvPr>
            <p:ph idx="1"/>
          </p:nvPr>
        </p:nvSpPr>
        <p:spPr>
          <a:xfrm>
            <a:off x="4037" y="1894277"/>
            <a:ext cx="6414181" cy="4022725"/>
          </a:xfrm>
          <a:ln>
            <a:solidFill>
              <a:schemeClr val="tx1"/>
            </a:solidFill>
          </a:ln>
        </p:spPr>
        <p:txBody>
          <a:bodyPr/>
          <a:lstStyle/>
          <a:p>
            <a:pPr>
              <a:spcBef>
                <a:spcPct val="20000"/>
              </a:spcBef>
              <a:buFont typeface="Wingdings" panose="05000000000000000000" pitchFamily="2" charset="2"/>
              <a:buChar char="q"/>
              <a:defRPr/>
            </a:pPr>
            <a:r>
              <a:rPr lang="en-US" sz="2400" kern="0" dirty="0" smtClean="0">
                <a:solidFill>
                  <a:srgbClr val="CC3300"/>
                </a:solidFill>
              </a:rPr>
              <a:t> </a:t>
            </a:r>
            <a:r>
              <a:rPr lang="en-US" sz="2600" u="sng" dirty="0">
                <a:solidFill>
                  <a:schemeClr val="accent1"/>
                </a:solidFill>
                <a:latin typeface="Times New Roman" panose="02020603050405020304" pitchFamily="18" charset="0"/>
                <a:cs typeface="Times New Roman" panose="02020603050405020304" pitchFamily="18" charset="0"/>
              </a:rPr>
              <a:t>Similarity</a:t>
            </a:r>
            <a:endParaRPr lang="ar-SA" sz="2600" u="sng" dirty="0">
              <a:solidFill>
                <a:schemeClr val="accent1"/>
              </a:solidFill>
              <a:latin typeface="Times New Roman" panose="02020603050405020304" pitchFamily="18" charset="0"/>
              <a:cs typeface="Times New Roman" panose="02020603050405020304" pitchFamily="18" charset="0"/>
            </a:endParaRPr>
          </a:p>
          <a:p>
            <a:pPr marL="806450" lvl="1" indent="-514350">
              <a:spcBef>
                <a:spcPct val="20000"/>
              </a:spcBef>
              <a:buFont typeface="+mj-lt"/>
              <a:buAutoNum type="arabicPeriod"/>
              <a:defRPr/>
            </a:pPr>
            <a:r>
              <a:rPr lang="en-US" sz="2400" kern="0" dirty="0"/>
              <a:t>Both: </a:t>
            </a:r>
            <a:r>
              <a:rPr lang="en-US" sz="2400" dirty="0">
                <a:cs typeface="Arial" charset="0"/>
              </a:rPr>
              <a:t>split a problem into separate </a:t>
            </a:r>
            <a:r>
              <a:rPr lang="en-US" sz="2400" dirty="0" smtClean="0">
                <a:cs typeface="Arial" charset="0"/>
              </a:rPr>
              <a:t>sub-problems</a:t>
            </a:r>
            <a:r>
              <a:rPr lang="ar-SA" sz="2400" dirty="0" smtClean="0">
                <a:cs typeface="Arial" charset="0"/>
              </a:rPr>
              <a:t> </a:t>
            </a:r>
            <a:r>
              <a:rPr lang="en-US" sz="2400" dirty="0" smtClean="0">
                <a:cs typeface="Arial" charset="0"/>
              </a:rPr>
              <a:t> </a:t>
            </a:r>
            <a:r>
              <a:rPr lang="en-US" sz="2400" dirty="0">
                <a:cs typeface="Arial" charset="0"/>
              </a:rPr>
              <a:t>of small size.</a:t>
            </a:r>
          </a:p>
          <a:p>
            <a:pPr marL="806450" lvl="1" indent="-514350">
              <a:spcBef>
                <a:spcPct val="20000"/>
              </a:spcBef>
              <a:buFont typeface="+mj-lt"/>
              <a:buAutoNum type="arabicPeriod"/>
              <a:defRPr/>
            </a:pPr>
            <a:r>
              <a:rPr lang="en-US" sz="2400" kern="0" dirty="0"/>
              <a:t>Both: solve problems by combining solutions to </a:t>
            </a:r>
            <a:r>
              <a:rPr lang="en-US" sz="2400" kern="0" dirty="0" smtClean="0"/>
              <a:t>sub-problems</a:t>
            </a:r>
            <a:r>
              <a:rPr lang="en-US" sz="2400" kern="0" dirty="0"/>
              <a:t>.</a:t>
            </a:r>
          </a:p>
          <a:p>
            <a:pPr eaLnBrk="1" hangingPunct="1">
              <a:buFont typeface="Wingdings" panose="05000000000000000000" pitchFamily="2" charset="2"/>
              <a:buChar char="q"/>
            </a:pPr>
            <a:r>
              <a:rPr lang="en-US" sz="2400" kern="0" dirty="0" smtClean="0">
                <a:solidFill>
                  <a:srgbClr val="CC3300"/>
                </a:solidFill>
              </a:rPr>
              <a:t> </a:t>
            </a:r>
            <a:r>
              <a:rPr lang="en-US" altLang="en-US" sz="2600" u="sng" dirty="0">
                <a:solidFill>
                  <a:schemeClr val="accent1"/>
                </a:solidFill>
                <a:latin typeface="Times New Roman" panose="02020603050405020304" pitchFamily="18" charset="0"/>
                <a:cs typeface="Times New Roman" panose="02020603050405020304" pitchFamily="18" charset="0"/>
              </a:rPr>
              <a:t>Dissimilarity</a:t>
            </a:r>
          </a:p>
          <a:p>
            <a:pPr marL="806450" lvl="1" indent="-514350">
              <a:spcBef>
                <a:spcPct val="20000"/>
              </a:spcBef>
              <a:buFont typeface="+mj-lt"/>
              <a:buAutoNum type="arabicPeriod"/>
              <a:defRPr/>
            </a:pPr>
            <a:r>
              <a:rPr lang="en-US" sz="2400" kern="0" dirty="0" smtClean="0"/>
              <a:t>DP </a:t>
            </a:r>
            <a:r>
              <a:rPr lang="en-US" sz="2400" kern="0" dirty="0"/>
              <a:t>s</a:t>
            </a:r>
            <a:r>
              <a:rPr lang="en-US" sz="2400" kern="0" dirty="0" smtClean="0"/>
              <a:t>ub-problems </a:t>
            </a:r>
            <a:r>
              <a:rPr lang="en-US" sz="2400" kern="0" dirty="0"/>
              <a:t>are dependent (overlaps), while D&amp;C </a:t>
            </a:r>
            <a:r>
              <a:rPr lang="en-US" sz="2400" kern="0" dirty="0" smtClean="0"/>
              <a:t>sub-problems </a:t>
            </a:r>
            <a:r>
              <a:rPr lang="en-US" sz="2400" kern="0" dirty="0"/>
              <a:t>are independent.</a:t>
            </a:r>
          </a:p>
          <a:p>
            <a:pPr marL="806450" lvl="1" indent="-514350">
              <a:spcBef>
                <a:spcPct val="20000"/>
              </a:spcBef>
              <a:buFont typeface="+mj-lt"/>
              <a:buAutoNum type="arabicPeriod"/>
              <a:defRPr/>
            </a:pPr>
            <a:r>
              <a:rPr lang="en-US" sz="2400" kern="0" dirty="0"/>
              <a:t>D&amp;C </a:t>
            </a:r>
            <a:r>
              <a:rPr lang="en-US" sz="2400" kern="0" dirty="0" smtClean="0"/>
              <a:t>top down, </a:t>
            </a:r>
            <a:r>
              <a:rPr lang="en-US" sz="2400" kern="0" dirty="0"/>
              <a:t>while DP </a:t>
            </a:r>
            <a:r>
              <a:rPr lang="en-US" sz="2400" kern="0" dirty="0">
                <a:solidFill>
                  <a:srgbClr val="FF0000"/>
                </a:solidFill>
              </a:rPr>
              <a:t>bottom up </a:t>
            </a:r>
            <a:r>
              <a:rPr lang="en-US" sz="2400" kern="0" dirty="0"/>
              <a:t>techniques.</a:t>
            </a:r>
          </a:p>
          <a:p>
            <a:pPr marL="342900" indent="-342900">
              <a:spcBef>
                <a:spcPct val="20000"/>
              </a:spcBef>
              <a:defRPr/>
            </a:pPr>
            <a:endParaRPr lang="en-US" sz="2400" kern="0" dirty="0"/>
          </a:p>
          <a:p>
            <a:pPr marL="1143000" lvl="2" indent="-228600">
              <a:spcBef>
                <a:spcPct val="20000"/>
              </a:spcBef>
              <a:defRPr/>
            </a:pPr>
            <a:endParaRPr lang="en-US" sz="2400" kern="0" dirty="0"/>
          </a:p>
          <a:p>
            <a:endParaRPr lang="en-US" sz="2400" dirty="0"/>
          </a:p>
        </p:txBody>
      </p:sp>
      <p:sp>
        <p:nvSpPr>
          <p:cNvPr id="4" name="Rectangle 7"/>
          <p:cNvSpPr>
            <a:spLocks noChangeArrowheads="1"/>
          </p:cNvSpPr>
          <p:nvPr/>
        </p:nvSpPr>
        <p:spPr bwMode="auto">
          <a:xfrm>
            <a:off x="3846513" y="6396038"/>
            <a:ext cx="455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a:latin typeface="Script MT Bold" panose="03040602040607080904" pitchFamily="66" charset="0"/>
              </a:rPr>
              <a:t>Design and Analysis of Algorithms</a:t>
            </a:r>
          </a:p>
        </p:txBody>
      </p:sp>
      <p:sp>
        <p:nvSpPr>
          <p:cNvPr id="6" name="TextBox 5"/>
          <p:cNvSpPr txBox="1"/>
          <p:nvPr/>
        </p:nvSpPr>
        <p:spPr>
          <a:xfrm>
            <a:off x="8227520" y="5685423"/>
            <a:ext cx="2048692" cy="584775"/>
          </a:xfrm>
          <a:prstGeom prst="rect">
            <a:avLst/>
          </a:prstGeom>
          <a:noFill/>
          <a:ln>
            <a:solidFill>
              <a:schemeClr val="tx1"/>
            </a:solidFill>
          </a:ln>
        </p:spPr>
        <p:txBody>
          <a:bodyPr wrap="square" rtlCol="0">
            <a:spAutoFit/>
          </a:bodyPr>
          <a:lstStyle/>
          <a:p>
            <a:r>
              <a:rPr lang="en-US" sz="3200" dirty="0" smtClean="0">
                <a:solidFill>
                  <a:srgbClr val="FF0000"/>
                </a:solidFill>
              </a:rPr>
              <a:t>Bottom-Up</a:t>
            </a:r>
            <a:endParaRPr lang="en-US" sz="3200" dirty="0">
              <a:solidFill>
                <a:srgbClr val="FF0000"/>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8156" y="1885407"/>
            <a:ext cx="5427421" cy="3697222"/>
          </a:xfrm>
          <a:prstGeom prst="rect">
            <a:avLst/>
          </a:prstGeom>
        </p:spPr>
      </p:pic>
      <p:cxnSp>
        <p:nvCxnSpPr>
          <p:cNvPr id="10" name="Curved Connector 9"/>
          <p:cNvCxnSpPr/>
          <p:nvPr/>
        </p:nvCxnSpPr>
        <p:spPr>
          <a:xfrm>
            <a:off x="2481943" y="5538651"/>
            <a:ext cx="5447211" cy="628754"/>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764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9167</TotalTime>
  <Words>2452</Words>
  <Application>Microsoft Office PowerPoint</Application>
  <PresentationFormat>Widescreen</PresentationFormat>
  <Paragraphs>1153</Paragraphs>
  <Slides>37</Slides>
  <Notes>2</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53" baseType="lpstr">
      <vt:lpstr>Aldhabi</vt:lpstr>
      <vt:lpstr>Arial</vt:lpstr>
      <vt:lpstr>Calibri</vt:lpstr>
      <vt:lpstr>Calibri Light</vt:lpstr>
      <vt:lpstr>Cambria Math</vt:lpstr>
      <vt:lpstr>Comic Sans MS</vt:lpstr>
      <vt:lpstr>Droid Sans Mono</vt:lpstr>
      <vt:lpstr>euclid_circular_a</vt:lpstr>
      <vt:lpstr>Monotype Corsiva</vt:lpstr>
      <vt:lpstr>PMingLiU</vt:lpstr>
      <vt:lpstr>PMingLiU</vt:lpstr>
      <vt:lpstr>Script MT Bold</vt:lpstr>
      <vt:lpstr>Times New Roman</vt:lpstr>
      <vt:lpstr>Wingdings</vt:lpstr>
      <vt:lpstr>Retrospect</vt:lpstr>
      <vt:lpstr>Equation</vt:lpstr>
      <vt:lpstr>Design and Analysis of Algorithms</vt:lpstr>
      <vt:lpstr>Dynamic programming (introduction)</vt:lpstr>
      <vt:lpstr>Dynamic programming (introduction)</vt:lpstr>
      <vt:lpstr>Observations</vt:lpstr>
      <vt:lpstr>PowerPoint Presentation</vt:lpstr>
      <vt:lpstr>Dynamic programming</vt:lpstr>
      <vt:lpstr>Dynamic programming</vt:lpstr>
      <vt:lpstr>Divide and Conquer (D&amp;C) &amp; Dynamic programming (DP) methods: </vt:lpstr>
      <vt:lpstr>Divide and Conquer (D&amp;C) &amp; Dynamic programming (DP) methods: </vt:lpstr>
      <vt:lpstr>Greedy method (G) &amp; Dynamic programming (DP) method:</vt:lpstr>
      <vt:lpstr>Different Types of Dynamic Programming Algorithms </vt:lpstr>
      <vt:lpstr>Longest Common Subsequence </vt:lpstr>
      <vt:lpstr>Example</vt:lpstr>
      <vt:lpstr>Using Dynamic Programming to find the LCS </vt:lpstr>
      <vt:lpstr>Given two strings A=lion and B=line. Find LCS.</vt:lpstr>
      <vt:lpstr>PowerPoint Presentation</vt:lpstr>
      <vt:lpstr>Given two strings A=lion and B=line. Find LCS.</vt:lpstr>
      <vt:lpstr>Given two strings A=lion and B=line. Find LCS.</vt:lpstr>
      <vt:lpstr>Given two strings A=lion and B=line. Find LCS.</vt:lpstr>
      <vt:lpstr>Given two strings A=lion and B=line. Find LCS.</vt:lpstr>
      <vt:lpstr>Given two strings A=lion and B=line. Find LCS.</vt:lpstr>
      <vt:lpstr>Given two strings A=alignment and B=algorithm. Find LCS.</vt:lpstr>
      <vt:lpstr>PowerPoint Presentation</vt:lpstr>
      <vt:lpstr>Given two strings A=alignment and B=algorithm. Find LCS.</vt:lpstr>
      <vt:lpstr>Given two strings A=alignment and B=algorithm. Find LCS.</vt:lpstr>
      <vt:lpstr>Given two strings A=alignment and B=algorithm. Find LCS.</vt:lpstr>
      <vt:lpstr>Given two strings A=alignment and B=algorithm. Find LCS.</vt:lpstr>
      <vt:lpstr>Given two strings A=alignment and B=algorithm. Find LCS.</vt:lpstr>
      <vt:lpstr>Given two strings A=alignment and B=algorithm. Find LCS.</vt:lpstr>
      <vt:lpstr>Given two strings A=alignment and B=algorithm. Find LCS.</vt:lpstr>
      <vt:lpstr>PowerPoint Presentation</vt:lpstr>
      <vt:lpstr>PowerPoint Presentation</vt:lpstr>
      <vt:lpstr>PowerPoint Presentation</vt:lpstr>
      <vt:lpstr>PowerPoint Presentation</vt:lpstr>
      <vt:lpstr>PowerPoint Presentation</vt:lpstr>
      <vt:lpstr>PowerPoint Presentation</vt:lpstr>
      <vt:lpstr>Home Work (Dynamic Programming)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Record a Presentation</dc:title>
  <dc:subject/>
  <dc:creator>Orians, A.J.</dc:creator>
  <cp:keywords/>
  <dc:description/>
  <cp:lastModifiedBy>Copy Center</cp:lastModifiedBy>
  <cp:revision>535</cp:revision>
  <dcterms:modified xsi:type="dcterms:W3CDTF">2023-12-18T06:36:58Z</dcterms:modified>
  <cp:category/>
</cp:coreProperties>
</file>