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256" r:id="rId5"/>
    <p:sldId id="257" r:id="rId6"/>
    <p:sldId id="694" r:id="rId7"/>
    <p:sldId id="695" r:id="rId8"/>
    <p:sldId id="288" r:id="rId9"/>
    <p:sldId id="291" r:id="rId10"/>
    <p:sldId id="292" r:id="rId11"/>
    <p:sldId id="362" r:id="rId12"/>
    <p:sldId id="705" r:id="rId13"/>
    <p:sldId id="690" r:id="rId14"/>
    <p:sldId id="294" r:id="rId15"/>
    <p:sldId id="329" r:id="rId16"/>
    <p:sldId id="330" r:id="rId17"/>
    <p:sldId id="698" r:id="rId18"/>
    <p:sldId id="706" r:id="rId19"/>
    <p:sldId id="699" r:id="rId20"/>
    <p:sldId id="334" r:id="rId21"/>
    <p:sldId id="337" r:id="rId22"/>
    <p:sldId id="336" r:id="rId23"/>
    <p:sldId id="339" r:id="rId24"/>
    <p:sldId id="340" r:id="rId25"/>
    <p:sldId id="373" r:id="rId26"/>
    <p:sldId id="342" r:id="rId27"/>
    <p:sldId id="374" r:id="rId28"/>
    <p:sldId id="381" r:id="rId29"/>
    <p:sldId id="297" r:id="rId30"/>
    <p:sldId id="298" r:id="rId31"/>
    <p:sldId id="701" r:id="rId32"/>
    <p:sldId id="700" r:id="rId33"/>
    <p:sldId id="299" r:id="rId34"/>
    <p:sldId id="712" r:id="rId35"/>
    <p:sldId id="300" r:id="rId36"/>
    <p:sldId id="301" r:id="rId37"/>
    <p:sldId id="702" r:id="rId38"/>
    <p:sldId id="302" r:id="rId39"/>
    <p:sldId id="703" r:id="rId40"/>
    <p:sldId id="303" r:id="rId41"/>
    <p:sldId id="304" r:id="rId42"/>
    <p:sldId id="305" r:id="rId43"/>
    <p:sldId id="697" r:id="rId44"/>
    <p:sldId id="704" r:id="rId45"/>
    <p:sldId id="307" r:id="rId46"/>
    <p:sldId id="711" r:id="rId47"/>
    <p:sldId id="707" r:id="rId48"/>
    <p:sldId id="709" r:id="rId49"/>
    <p:sldId id="71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718" autoAdjust="0"/>
  </p:normalViewPr>
  <p:slideViewPr>
    <p:cSldViewPr snapToGrid="0">
      <p:cViewPr varScale="1">
        <p:scale>
          <a:sx n="86" d="100"/>
          <a:sy n="86" d="100"/>
        </p:scale>
        <p:origin x="56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12/15/2023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57207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36</a:t>
            </a:fld>
            <a:endParaRPr lang="en-US"/>
          </a:p>
        </p:txBody>
      </p:sp>
    </p:spTree>
    <p:extLst>
      <p:ext uri="{BB962C8B-B14F-4D97-AF65-F5344CB8AC3E}">
        <p14:creationId xmlns:p14="http://schemas.microsoft.com/office/powerpoint/2010/main" val="364465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B83238D-3773-4331-9FB3-79880CEC3104}"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2783102-B34E-4AD1-9A9F-75F4A50A0221}"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64B0E87-FFC2-4A33-8992-E5F18C595E3F}"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7596603-E42C-4E33-A7EE-56F47E9DBF4E}"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EF240B7C-4524-4952-88AE-87172BF4E111}"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82603CB7-CFCB-410A-8357-A92E14AFF949}" type="datetime1">
              <a:rPr lang="en-US" smtClean="0"/>
              <a:t>12/15/2023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10</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77BA138-CD62-47C5-8555-8B11BB419395}"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65B906A-631A-42BF-95CB-C27B859E170C}" type="datetime1">
              <a:rPr lang="en-US" smtClean="0"/>
              <a:t>12/15/2023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10</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3453A5AE-2E29-45C3-B408-1F679589061D}" type="datetime1">
              <a:rPr lang="en-US" smtClean="0"/>
              <a:t>12/15/2023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10</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248EE5FF-8433-4593-8ECF-C2C01AF1D503}" type="datetime1">
              <a:rPr lang="en-US" smtClean="0"/>
              <a:t>12/15/2023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10</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4B7281DA-8413-46CB-95A0-10B9A702C2CF}" type="datetime1">
              <a:rPr lang="en-US" smtClean="0"/>
              <a:t>12/15/2023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10</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D6E2A88-15E5-43EF-A448-26B3AD40F2AB}" type="datetime1">
              <a:rPr lang="en-US" smtClean="0"/>
              <a:t>12/15/2023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10</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043" y="272493"/>
            <a:ext cx="7866669" cy="356936"/>
          </a:xfrm>
        </p:spPr>
        <p:txBody>
          <a:bodyPr>
            <a:noAutofit/>
          </a:bodyPr>
          <a:lstStyle/>
          <a:p>
            <a:r>
              <a:rPr lang="en-US" sz="2793" dirty="0"/>
              <a:t>import </a:t>
            </a:r>
            <a:r>
              <a:rPr lang="en-US" sz="2793" i="1" dirty="0"/>
              <a:t>&lt;module&gt; </a:t>
            </a:r>
            <a:r>
              <a:rPr lang="en-US" sz="2793" dirty="0">
                <a:solidFill>
                  <a:srgbClr val="00B050"/>
                </a:solidFill>
              </a:rPr>
              <a:t>vs.</a:t>
            </a:r>
            <a:r>
              <a:rPr lang="en-US" sz="2793" i="1" dirty="0"/>
              <a:t> </a:t>
            </a:r>
            <a:r>
              <a:rPr lang="en-US" sz="2793" dirty="0">
                <a:solidFill>
                  <a:srgbClr val="C00000"/>
                </a:solidFill>
                <a:latin typeface="Corbel" panose="020B0503020204020204"/>
                <a:ea typeface="+mn-ea"/>
                <a:cs typeface="+mn-cs"/>
              </a:rPr>
              <a:t>from &lt;module&gt; import *</a:t>
            </a:r>
            <a:endParaRPr lang="en-US" sz="2793" i="1" dirty="0"/>
          </a:p>
        </p:txBody>
      </p:sp>
      <p:sp>
        <p:nvSpPr>
          <p:cNvPr id="5" name="Footer Placeholder 4">
            <a:extLst>
              <a:ext uri="{FF2B5EF4-FFF2-40B4-BE49-F238E27FC236}">
                <a16:creationId xmlns:a16="http://schemas.microsoft.com/office/drawing/2014/main" id="{B663DAD3-4FDF-4C81-9D3E-47D30B8670F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114">
              <a:defRPr/>
            </a:pPr>
            <a:r>
              <a:rPr lang="en-US">
                <a:solidFill>
                  <a:srgbClr val="002D58">
                    <a:tint val="75000"/>
                  </a:srgbClr>
                </a:solidFill>
              </a:rPr>
              <a:t>Lecture 10</a:t>
            </a:r>
            <a:endParaRPr lang="en-US" sz="1097" dirty="0">
              <a:solidFill>
                <a:prstClr val="black"/>
              </a:solidFill>
              <a:latin typeface="Corbel" panose="020B0503020204020204"/>
            </a:endParaRPr>
          </a:p>
        </p:txBody>
      </p:sp>
      <p:sp>
        <p:nvSpPr>
          <p:cNvPr id="4" name="Slide Number Placeholder 3"/>
          <p:cNvSpPr>
            <a:spLocks noGrp="1"/>
          </p:cNvSpPr>
          <p:nvPr>
            <p:ph type="sldNum" sz="quarter" idx="4294967295"/>
          </p:nvPr>
        </p:nvSpPr>
        <p:spPr>
          <a:xfrm>
            <a:off x="10228852" y="6389294"/>
            <a:ext cx="427536" cy="365781"/>
          </a:xfrm>
          <a:prstGeom prst="rect">
            <a:avLst/>
          </a:prstGeom>
        </p:spPr>
        <p:txBody>
          <a:bodyPr/>
          <a:lstStyle/>
          <a:p>
            <a:pPr defTabSz="912114">
              <a:defRPr/>
            </a:pPr>
            <a:fld id="{D57F1E4F-1CFF-5643-939E-02111984F565}" type="slidenum">
              <a:rPr lang="en-US" sz="1097">
                <a:solidFill>
                  <a:prstClr val="black"/>
                </a:solidFill>
                <a:latin typeface="Corbel" panose="020B0503020204020204"/>
              </a:rPr>
              <a:pPr defTabSz="912114">
                <a:defRPr/>
              </a:pPr>
              <a:t>10</a:t>
            </a:fld>
            <a:endParaRPr lang="en-US" sz="1097" dirty="0">
              <a:solidFill>
                <a:prstClr val="black"/>
              </a:solidFill>
              <a:latin typeface="Corbel" panose="020B0503020204020204"/>
            </a:endParaRPr>
          </a:p>
        </p:txBody>
      </p:sp>
      <p:sp>
        <p:nvSpPr>
          <p:cNvPr id="12" name="TextBox 11">
            <a:extLst>
              <a:ext uri="{FF2B5EF4-FFF2-40B4-BE49-F238E27FC236}">
                <a16:creationId xmlns:a16="http://schemas.microsoft.com/office/drawing/2014/main" id="{838D26A4-0722-40AB-83AE-974749620579}"/>
              </a:ext>
            </a:extLst>
          </p:cNvPr>
          <p:cNvSpPr txBox="1"/>
          <p:nvPr/>
        </p:nvSpPr>
        <p:spPr>
          <a:xfrm>
            <a:off x="1865957" y="4997067"/>
            <a:ext cx="2204850" cy="644689"/>
          </a:xfrm>
          <a:prstGeom prst="rect">
            <a:avLst/>
          </a:prstGeom>
          <a:noFill/>
          <a:ln>
            <a:solidFill>
              <a:schemeClr val="accent1"/>
            </a:solidFill>
          </a:ln>
        </p:spPr>
        <p:txBody>
          <a:bodyPr wrap="square">
            <a:spAutoFit/>
          </a:bodyPr>
          <a:lstStyle/>
          <a:p>
            <a:pPr defTabSz="912114">
              <a:defRPr/>
            </a:pPr>
            <a:r>
              <a:rPr lang="en-US" sz="1795" b="1" dirty="0">
                <a:solidFill>
                  <a:srgbClr val="C00000"/>
                </a:solidFill>
                <a:latin typeface="Corbel" panose="020B0503020204020204"/>
              </a:rPr>
              <a:t>import tkinter</a:t>
            </a:r>
          </a:p>
          <a:p>
            <a:pPr defTabSz="912114">
              <a:defRPr/>
            </a:pPr>
            <a:r>
              <a:rPr lang="en-US" sz="1795" dirty="0">
                <a:solidFill>
                  <a:prstClr val="black"/>
                </a:solidFill>
                <a:latin typeface="Corbel" panose="020B0503020204020204"/>
              </a:rPr>
              <a:t>tkinter.mainloop()</a:t>
            </a:r>
          </a:p>
        </p:txBody>
      </p:sp>
      <p:sp>
        <p:nvSpPr>
          <p:cNvPr id="15" name="TextBox 14">
            <a:extLst>
              <a:ext uri="{FF2B5EF4-FFF2-40B4-BE49-F238E27FC236}">
                <a16:creationId xmlns:a16="http://schemas.microsoft.com/office/drawing/2014/main" id="{B422C2A3-7695-43EA-90A0-F120C997036E}"/>
              </a:ext>
            </a:extLst>
          </p:cNvPr>
          <p:cNvSpPr txBox="1"/>
          <p:nvPr/>
        </p:nvSpPr>
        <p:spPr>
          <a:xfrm>
            <a:off x="5188886" y="4997067"/>
            <a:ext cx="2328271" cy="644689"/>
          </a:xfrm>
          <a:prstGeom prst="rect">
            <a:avLst/>
          </a:prstGeom>
          <a:noFill/>
          <a:ln>
            <a:solidFill>
              <a:schemeClr val="accent1"/>
            </a:solidFill>
          </a:ln>
        </p:spPr>
        <p:txBody>
          <a:bodyPr wrap="square">
            <a:spAutoFit/>
          </a:bodyPr>
          <a:lstStyle/>
          <a:p>
            <a:pPr defTabSz="912114">
              <a:defRPr/>
            </a:pPr>
            <a:r>
              <a:rPr lang="en-US" sz="1795" b="1" dirty="0">
                <a:solidFill>
                  <a:srgbClr val="C00000"/>
                </a:solidFill>
                <a:latin typeface="Corbel" panose="020B0503020204020204"/>
              </a:rPr>
              <a:t>from tkinter import *</a:t>
            </a:r>
          </a:p>
          <a:p>
            <a:pPr defTabSz="912114">
              <a:defRPr/>
            </a:pPr>
            <a:r>
              <a:rPr lang="en-US" sz="1795" dirty="0" err="1">
                <a:solidFill>
                  <a:prstClr val="black"/>
                </a:solidFill>
                <a:latin typeface="Corbel" panose="020B0503020204020204"/>
              </a:rPr>
              <a:t>mainloop</a:t>
            </a:r>
            <a:r>
              <a:rPr lang="en-US" sz="1795" dirty="0">
                <a:solidFill>
                  <a:prstClr val="black"/>
                </a:solidFill>
                <a:latin typeface="Corbel" panose="020B0503020204020204"/>
              </a:rPr>
              <a:t>()</a:t>
            </a:r>
          </a:p>
        </p:txBody>
      </p:sp>
      <p:sp>
        <p:nvSpPr>
          <p:cNvPr id="8" name="TextBox 7">
            <a:extLst>
              <a:ext uri="{FF2B5EF4-FFF2-40B4-BE49-F238E27FC236}">
                <a16:creationId xmlns:a16="http://schemas.microsoft.com/office/drawing/2014/main" id="{3153B397-F0A3-415D-B5EC-2EB17DF0CE1A}"/>
              </a:ext>
            </a:extLst>
          </p:cNvPr>
          <p:cNvSpPr txBox="1"/>
          <p:nvPr/>
        </p:nvSpPr>
        <p:spPr>
          <a:xfrm>
            <a:off x="4256903" y="4628673"/>
            <a:ext cx="553427" cy="368394"/>
          </a:xfrm>
          <a:prstGeom prst="rect">
            <a:avLst/>
          </a:prstGeom>
          <a:noFill/>
        </p:spPr>
        <p:txBody>
          <a:bodyPr wrap="square" rtlCol="0">
            <a:spAutoFit/>
          </a:bodyPr>
          <a:lstStyle/>
          <a:p>
            <a:pPr defTabSz="912114">
              <a:defRPr/>
            </a:pPr>
            <a:r>
              <a:rPr lang="en-US" sz="1795" b="1" dirty="0">
                <a:solidFill>
                  <a:srgbClr val="30ACEC">
                    <a:lumMod val="75000"/>
                  </a:srgbClr>
                </a:solidFill>
                <a:latin typeface="Corbel" panose="020B0503020204020204"/>
              </a:rPr>
              <a:t>OR</a:t>
            </a:r>
          </a:p>
        </p:txBody>
      </p:sp>
      <p:sp>
        <p:nvSpPr>
          <p:cNvPr id="17" name="TextBox 16">
            <a:extLst>
              <a:ext uri="{FF2B5EF4-FFF2-40B4-BE49-F238E27FC236}">
                <a16:creationId xmlns:a16="http://schemas.microsoft.com/office/drawing/2014/main" id="{BD02EA16-F3F3-4317-BC21-5F17AA08C9B0}"/>
              </a:ext>
            </a:extLst>
          </p:cNvPr>
          <p:cNvSpPr txBox="1"/>
          <p:nvPr/>
        </p:nvSpPr>
        <p:spPr>
          <a:xfrm>
            <a:off x="809451" y="3222581"/>
            <a:ext cx="7448329" cy="920985"/>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US" sz="1795" b="1" dirty="0">
                <a:solidFill>
                  <a:prstClr val="black"/>
                </a:solidFill>
                <a:latin typeface="Corbel" panose="020B0503020204020204"/>
              </a:rPr>
              <a:t>Example</a:t>
            </a:r>
            <a:r>
              <a:rPr lang="en-US" sz="1795" dirty="0">
                <a:solidFill>
                  <a:prstClr val="black"/>
                </a:solidFill>
                <a:latin typeface="Corbel" panose="020B0503020204020204"/>
              </a:rPr>
              <a:t>: in order to avoid writing </a:t>
            </a:r>
            <a:r>
              <a:rPr lang="en-US" sz="1795" b="1" u="sng" dirty="0">
                <a:solidFill>
                  <a:prstClr val="black"/>
                </a:solidFill>
                <a:highlight>
                  <a:srgbClr val="FFFF00"/>
                </a:highlight>
                <a:latin typeface="Corbel" panose="020B0503020204020204"/>
              </a:rPr>
              <a:t>tkinter.</a:t>
            </a:r>
            <a:r>
              <a:rPr lang="en-US" sz="1795" b="1" dirty="0">
                <a:solidFill>
                  <a:prstClr val="black"/>
                </a:solidFill>
                <a:highlight>
                  <a:srgbClr val="FFFF00"/>
                </a:highlight>
                <a:latin typeface="Corbel" panose="020B0503020204020204"/>
              </a:rPr>
              <a:t> </a:t>
            </a:r>
            <a:r>
              <a:rPr lang="en-US" sz="1795" dirty="0">
                <a:solidFill>
                  <a:prstClr val="black"/>
                </a:solidFill>
                <a:latin typeface="Corbel" panose="020B0503020204020204"/>
              </a:rPr>
              <a:t>before each command, you can use  </a:t>
            </a:r>
            <a:r>
              <a:rPr lang="en-US" sz="1795" b="1" dirty="0">
                <a:solidFill>
                  <a:srgbClr val="C00000"/>
                </a:solidFill>
                <a:latin typeface="Corbel" panose="020B0503020204020204"/>
              </a:rPr>
              <a:t>from tkinter import * </a:t>
            </a:r>
            <a:r>
              <a:rPr lang="en-US" sz="1795" dirty="0">
                <a:solidFill>
                  <a:prstClr val="black"/>
                </a:solidFill>
                <a:latin typeface="Corbel" panose="020B0503020204020204"/>
              </a:rPr>
              <a:t>instead of  </a:t>
            </a:r>
            <a:r>
              <a:rPr lang="en-US" sz="1795" b="1" dirty="0">
                <a:solidFill>
                  <a:srgbClr val="C00000"/>
                </a:solidFill>
                <a:latin typeface="Corbel" panose="020B0503020204020204"/>
              </a:rPr>
              <a:t>import tkinter</a:t>
            </a:r>
            <a:r>
              <a:rPr lang="en-US" sz="1795" b="1" dirty="0">
                <a:solidFill>
                  <a:prstClr val="black"/>
                </a:solidFill>
                <a:latin typeface="Corbel" panose="020B0503020204020204"/>
              </a:rPr>
              <a:t> </a:t>
            </a:r>
            <a:r>
              <a:rPr lang="en-US" sz="1795" dirty="0">
                <a:solidFill>
                  <a:prstClr val="black"/>
                </a:solidFill>
                <a:latin typeface="Corbel" panose="020B0503020204020204"/>
              </a:rPr>
              <a:t>at the beginning of your program. </a:t>
            </a:r>
          </a:p>
        </p:txBody>
      </p:sp>
      <p:sp>
        <p:nvSpPr>
          <p:cNvPr id="18" name="TextBox 17">
            <a:extLst>
              <a:ext uri="{FF2B5EF4-FFF2-40B4-BE49-F238E27FC236}">
                <a16:creationId xmlns:a16="http://schemas.microsoft.com/office/drawing/2014/main" id="{170C624E-965C-6165-C93B-DC9E4C39B3F6}"/>
              </a:ext>
            </a:extLst>
          </p:cNvPr>
          <p:cNvSpPr txBox="1"/>
          <p:nvPr/>
        </p:nvSpPr>
        <p:spPr>
          <a:xfrm>
            <a:off x="633600" y="1510943"/>
            <a:ext cx="8130436" cy="1197280"/>
          </a:xfrm>
          <a:prstGeom prst="rect">
            <a:avLst/>
          </a:prstGeom>
          <a:noFill/>
        </p:spPr>
        <p:txBody>
          <a:bodyPr wrap="square" rtlCol="0">
            <a:spAutoFit/>
          </a:bodyPr>
          <a:lstStyle/>
          <a:p>
            <a:r>
              <a:rPr lang="en-US" sz="1795" dirty="0">
                <a:solidFill>
                  <a:srgbClr val="4B4F58"/>
                </a:solidFill>
              </a:rPr>
              <a:t>In general, we use </a:t>
            </a:r>
            <a:r>
              <a:rPr lang="en-US" sz="1795" b="1" dirty="0">
                <a:solidFill>
                  <a:srgbClr val="4B4F58"/>
                </a:solidFill>
              </a:rPr>
              <a:t>from &lt;module&gt;impor</a:t>
            </a:r>
            <a:r>
              <a:rPr lang="en-US" sz="1795" dirty="0">
                <a:solidFill>
                  <a:srgbClr val="4B4F58"/>
                </a:solidFill>
              </a:rPr>
              <a:t>t </a:t>
            </a:r>
            <a:r>
              <a:rPr lang="en-US" sz="1795" b="1" dirty="0">
                <a:solidFill>
                  <a:srgbClr val="4B4F58"/>
                </a:solidFill>
              </a:rPr>
              <a:t>*</a:t>
            </a:r>
            <a:r>
              <a:rPr lang="en-US" sz="1795" dirty="0">
                <a:solidFill>
                  <a:srgbClr val="4B4F58"/>
                </a:solidFill>
              </a:rPr>
              <a:t> when we want to save ourselves from typing the module name repeatedly. </a:t>
            </a:r>
          </a:p>
          <a:p>
            <a:r>
              <a:rPr lang="en-US" sz="1795" dirty="0">
                <a:solidFill>
                  <a:srgbClr val="4B4F58"/>
                </a:solidFill>
              </a:rPr>
              <a:t>In other words, use </a:t>
            </a:r>
            <a:r>
              <a:rPr lang="en-US" sz="1795" b="1" dirty="0">
                <a:solidFill>
                  <a:srgbClr val="4B4F58"/>
                </a:solidFill>
              </a:rPr>
              <a:t>from &lt;module&gt; import</a:t>
            </a:r>
            <a:r>
              <a:rPr lang="en-US" sz="1795" dirty="0">
                <a:solidFill>
                  <a:srgbClr val="4B4F58"/>
                </a:solidFill>
              </a:rPr>
              <a:t> when referring to a member of the module many times in the code.</a:t>
            </a:r>
            <a:endParaRPr lang="en-US" sz="1795" dirty="0"/>
          </a:p>
        </p:txBody>
      </p:sp>
    </p:spTree>
    <p:extLst>
      <p:ext uri="{BB962C8B-B14F-4D97-AF65-F5344CB8AC3E}">
        <p14:creationId xmlns:p14="http://schemas.microsoft.com/office/powerpoint/2010/main" val="101928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E96F3FE-3696-4FDE-B0B8-2A7BCB67456E}"/>
              </a:ext>
            </a:extLst>
          </p:cNvPr>
          <p:cNvSpPr>
            <a:spLocks noGrp="1" noChangeArrowheads="1"/>
          </p:cNvSpPr>
          <p:nvPr>
            <p:ph type="title"/>
          </p:nvPr>
        </p:nvSpPr>
        <p:spPr>
          <a:xfrm>
            <a:off x="1086210" y="161695"/>
            <a:ext cx="9779183" cy="818797"/>
          </a:xfrm>
        </p:spPr>
        <p:txBody>
          <a:bodyPr>
            <a:normAutofit/>
          </a:bodyPr>
          <a:lstStyle/>
          <a:p>
            <a:r>
              <a:rPr lang="en-US" altLang="en-US" sz="4000" dirty="0"/>
              <a:t>Using the </a:t>
            </a:r>
            <a:r>
              <a:rPr lang="en-US" altLang="en-US" sz="4000" dirty="0">
                <a:latin typeface="Courier New" panose="02070309020205020404" pitchFamily="49" charset="0"/>
                <a:cs typeface="Courier New" panose="02070309020205020404" pitchFamily="49" charset="0"/>
              </a:rPr>
              <a:t>tkinter</a:t>
            </a:r>
            <a:r>
              <a:rPr lang="en-US" altLang="en-US" sz="4000" dirty="0"/>
              <a:t> Module</a:t>
            </a:r>
          </a:p>
        </p:txBody>
      </p:sp>
      <p:sp>
        <p:nvSpPr>
          <p:cNvPr id="11267" name="Content Placeholder 2">
            <a:extLst>
              <a:ext uri="{FF2B5EF4-FFF2-40B4-BE49-F238E27FC236}">
                <a16:creationId xmlns:a16="http://schemas.microsoft.com/office/drawing/2014/main" id="{83AB4452-E704-4E5A-8CCE-C6A276EB10CA}"/>
              </a:ext>
            </a:extLst>
          </p:cNvPr>
          <p:cNvSpPr>
            <a:spLocks noGrp="1" noChangeArrowheads="1"/>
          </p:cNvSpPr>
          <p:nvPr>
            <p:ph idx="1"/>
          </p:nvPr>
        </p:nvSpPr>
        <p:spPr>
          <a:xfrm>
            <a:off x="413764" y="1604962"/>
            <a:ext cx="9697901" cy="3648075"/>
          </a:xfrm>
        </p:spPr>
        <p:txBody>
          <a:bodyPr>
            <a:normAutofit/>
          </a:bodyPr>
          <a:lstStyle/>
          <a:p>
            <a:pPr>
              <a:lnSpc>
                <a:spcPct val="150000"/>
              </a:lnSpc>
              <a:buFontTx/>
              <a:buChar char="•"/>
            </a:pPr>
            <a:r>
              <a:rPr lang="en-US" altLang="en-US" sz="1995" dirty="0"/>
              <a:t>Programs that use </a:t>
            </a:r>
            <a:r>
              <a:rPr lang="en-US" altLang="en-US" sz="1995" dirty="0">
                <a:cs typeface="Courier New" panose="02070309020205020404" pitchFamily="49" charset="0"/>
              </a:rPr>
              <a:t>tkinter</a:t>
            </a:r>
            <a:r>
              <a:rPr lang="en-US" altLang="en-US" sz="1995" dirty="0"/>
              <a:t> do not always run reliably under IDLE</a:t>
            </a:r>
          </a:p>
          <a:p>
            <a:pPr lvl="1">
              <a:lnSpc>
                <a:spcPct val="150000"/>
              </a:lnSpc>
            </a:pPr>
            <a:r>
              <a:rPr lang="en-US" altLang="en-US" sz="1995" dirty="0"/>
              <a:t>For best results run them from operating system command prompt</a:t>
            </a:r>
          </a:p>
          <a:p>
            <a:pPr>
              <a:lnSpc>
                <a:spcPct val="150000"/>
              </a:lnSpc>
              <a:buFontTx/>
              <a:buChar char="•"/>
            </a:pPr>
            <a:r>
              <a:rPr lang="en-US" altLang="en-US" sz="1995" dirty="0"/>
              <a:t>Most programmers take an </a:t>
            </a:r>
            <a:r>
              <a:rPr lang="en-US" altLang="en-US" sz="1995" b="1" dirty="0"/>
              <a:t>object-oriented</a:t>
            </a:r>
            <a:r>
              <a:rPr lang="en-US" altLang="en-US" sz="1995" dirty="0"/>
              <a:t> approach when writing GUI programs.</a:t>
            </a:r>
          </a:p>
          <a:p>
            <a:pPr lvl="1">
              <a:lnSpc>
                <a:spcPct val="150000"/>
              </a:lnSpc>
            </a:pPr>
            <a:r>
              <a:rPr lang="en-US" altLang="en-US" sz="1995" b="1" dirty="0">
                <a:solidFill>
                  <a:srgbClr val="7030A0"/>
                </a:solidFill>
                <a:cs typeface="Calibri" panose="020F0502020204030204" pitchFamily="34" charset="0"/>
              </a:rPr>
              <a:t>__</a:t>
            </a:r>
            <a:r>
              <a:rPr lang="en-US" altLang="en-US" sz="1995" b="1" dirty="0" err="1">
                <a:solidFill>
                  <a:srgbClr val="7030A0"/>
                </a:solidFill>
                <a:cs typeface="Calibri" panose="020F0502020204030204" pitchFamily="34" charset="0"/>
              </a:rPr>
              <a:t>init</a:t>
            </a:r>
            <a:r>
              <a:rPr lang="en-US" altLang="en-US" sz="1995" b="1" dirty="0">
                <a:solidFill>
                  <a:srgbClr val="7030A0"/>
                </a:solidFill>
                <a:cs typeface="Calibri" panose="020F0502020204030204" pitchFamily="34" charset="0"/>
              </a:rPr>
              <a:t>__ </a:t>
            </a:r>
            <a:r>
              <a:rPr lang="en-US" altLang="en-US" sz="1995" dirty="0">
                <a:solidFill>
                  <a:srgbClr val="7030A0"/>
                </a:solidFill>
              </a:rPr>
              <a:t>method builds the GUI</a:t>
            </a:r>
          </a:p>
          <a:p>
            <a:pPr lvl="1">
              <a:lnSpc>
                <a:spcPct val="150000"/>
              </a:lnSpc>
            </a:pPr>
            <a:r>
              <a:rPr lang="en-US" altLang="en-US" sz="1995" dirty="0"/>
              <a:t>When an instance is created the GUI appears on the screen</a:t>
            </a:r>
          </a:p>
          <a:p>
            <a:pPr>
              <a:lnSpc>
                <a:spcPct val="150000"/>
              </a:lnSpc>
              <a:buFontTx/>
              <a:buChar char="•"/>
            </a:pPr>
            <a:endParaRPr lang="en-US" altLang="en-US" sz="2095" dirty="0"/>
          </a:p>
        </p:txBody>
      </p:sp>
      <p:sp>
        <p:nvSpPr>
          <p:cNvPr id="3" name="Footer Placeholder 2">
            <a:extLst>
              <a:ext uri="{FF2B5EF4-FFF2-40B4-BE49-F238E27FC236}">
                <a16:creationId xmlns:a16="http://schemas.microsoft.com/office/drawing/2014/main" id="{95B991E6-1496-4C28-BFC0-3FB52D83F90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3EBDB077-25B3-4CF8-8BA4-0FFA66DD1E5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9D37740-5EF4-4CCB-9317-EC0751256BFA}"/>
              </a:ext>
            </a:extLst>
          </p:cNvPr>
          <p:cNvSpPr>
            <a:spLocks noGrp="1" noChangeArrowheads="1"/>
          </p:cNvSpPr>
          <p:nvPr>
            <p:ph type="title"/>
          </p:nvPr>
        </p:nvSpPr>
        <p:spPr>
          <a:xfrm>
            <a:off x="2162666" y="365126"/>
            <a:ext cx="7866669" cy="527951"/>
          </a:xfrm>
        </p:spPr>
        <p:txBody>
          <a:bodyPr>
            <a:normAutofit fontScale="90000"/>
          </a:bodyPr>
          <a:lstStyle/>
          <a:p>
            <a:r>
              <a:rPr lang="en-US" altLang="en-US" dirty="0">
                <a:solidFill>
                  <a:srgbClr val="00B050"/>
                </a:solidFill>
              </a:rPr>
              <a:t>Example 1</a:t>
            </a:r>
            <a:endParaRPr lang="en-US" altLang="en-US" sz="1995" dirty="0">
              <a:solidFill>
                <a:srgbClr val="00B050"/>
              </a:solidFill>
            </a:endParaRPr>
          </a:p>
        </p:txBody>
      </p:sp>
      <p:sp>
        <p:nvSpPr>
          <p:cNvPr id="4" name="Footer Placeholder 3">
            <a:extLst>
              <a:ext uri="{FF2B5EF4-FFF2-40B4-BE49-F238E27FC236}">
                <a16:creationId xmlns:a16="http://schemas.microsoft.com/office/drawing/2014/main" id="{0D1DA961-71E4-4391-9B97-5D83374E572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82C646F9-CE3E-43AD-88DA-C29DF11ACA5C}"/>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12</a:t>
            </a:fld>
            <a:endParaRPr lang="en-US" dirty="0"/>
          </a:p>
        </p:txBody>
      </p:sp>
      <p:sp>
        <p:nvSpPr>
          <p:cNvPr id="12291" name="Rectangle 2">
            <a:extLst>
              <a:ext uri="{FF2B5EF4-FFF2-40B4-BE49-F238E27FC236}">
                <a16:creationId xmlns:a16="http://schemas.microsoft.com/office/drawing/2014/main" id="{3C2ABFC7-095F-4D2A-88DB-2CB0166697E6}"/>
              </a:ext>
            </a:extLst>
          </p:cNvPr>
          <p:cNvSpPr>
            <a:spLocks noChangeArrowheads="1"/>
          </p:cNvSpPr>
          <p:nvPr/>
        </p:nvSpPr>
        <p:spPr bwMode="auto">
          <a:xfrm>
            <a:off x="943896" y="1870849"/>
            <a:ext cx="5922659" cy="3776037"/>
          </a:xfrm>
          <a:prstGeom prst="rect">
            <a:avLst/>
          </a:prstGeom>
          <a:noFill/>
          <a:ln w="9525">
            <a:solidFill>
              <a:srgbClr val="000000"/>
            </a:solidFill>
            <a:miter lim="800000"/>
            <a:headEnd/>
            <a:tailEnd/>
          </a:ln>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397"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This program displays a window with a </a:t>
            </a:r>
            <a:r>
              <a:rPr lang="en-US" altLang="en-US" sz="1596"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title</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a:t>
            </a:r>
          </a:p>
          <a:p>
            <a:pPr>
              <a:spcBef>
                <a:spcPct val="0"/>
              </a:spcBef>
              <a:buFontTx/>
              <a:buNone/>
            </a:pPr>
            <a:endPar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from tkinter import *</a:t>
            </a:r>
          </a:p>
          <a:p>
            <a:pPr>
              <a:spcBef>
                <a:spcPct val="0"/>
              </a:spcBef>
              <a:buFontTx/>
              <a:buNone/>
            </a:pPr>
            <a:endParaRPr lang="en-US" altLang="en-US" sz="1596" b="0" dirty="0">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class </a:t>
            </a:r>
            <a:r>
              <a:rPr lang="en-US" altLang="en-US" sz="1596" b="0" dirty="0" err="1">
                <a:latin typeface="Courier New" panose="02070309020205020404" pitchFamily="49" charset="0"/>
                <a:ea typeface="Calibri" panose="020F0502020204030204" pitchFamily="34" charset="0"/>
                <a:cs typeface="Times New Roman" panose="02020603050405020304" pitchFamily="18" charset="0"/>
              </a:rPr>
              <a:t>MyGUI</a:t>
            </a: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def __</a:t>
            </a:r>
            <a:r>
              <a:rPr lang="en-US" altLang="en-US" sz="1596" b="0" dirty="0" err="1">
                <a:latin typeface="Courier New" panose="02070309020205020404" pitchFamily="49" charset="0"/>
                <a:ea typeface="Calibri" panose="020F0502020204030204" pitchFamily="34" charset="0"/>
                <a:cs typeface="Times New Roman" panose="02020603050405020304" pitchFamily="18" charset="0"/>
              </a:rPr>
              <a:t>init</a:t>
            </a: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__(self):</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Create the main window widget.</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self.main_window = Tk()</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Display a title.</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596" dirty="0" err="1">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rPr>
              <a:t>self.main_window.title</a:t>
            </a:r>
            <a:r>
              <a:rPr lang="en-US" altLang="en-US" sz="1596" dirty="0">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rPr>
              <a:t>('My First GUI')</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Enter the tkinter main loop.</a:t>
            </a:r>
          </a:p>
          <a:p>
            <a:pPr>
              <a:spcBef>
                <a:spcPct val="0"/>
              </a:spcBef>
              <a:buFontTx/>
              <a:buNone/>
            </a:pP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mainloop()</a:t>
            </a:r>
          </a:p>
          <a:p>
            <a:pPr>
              <a:spcBef>
                <a:spcPct val="0"/>
              </a:spcBef>
              <a:buFontTx/>
              <a:buNone/>
            </a:pPr>
            <a:endParaRPr lang="en-US" altLang="en-US" sz="1596" b="0" dirty="0">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FontTx/>
              <a:buNone/>
            </a:pP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596" b="0" dirty="0" err="1">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596"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class.</a:t>
            </a:r>
          </a:p>
          <a:p>
            <a:pPr>
              <a:spcBef>
                <a:spcPct val="0"/>
              </a:spcBef>
              <a:buFontTx/>
              <a:buNone/>
            </a:pPr>
            <a:r>
              <a:rPr lang="en-US" altLang="en-US" sz="1596" b="0" dirty="0" err="1">
                <a:latin typeface="Courier New" panose="02070309020205020404" pitchFamily="49" charset="0"/>
                <a:ea typeface="Calibri" panose="020F0502020204030204" pitchFamily="34" charset="0"/>
                <a:cs typeface="Times New Roman" panose="02020603050405020304" pitchFamily="18" charset="0"/>
              </a:rPr>
              <a:t>my_gui</a:t>
            </a: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 = </a:t>
            </a:r>
            <a:r>
              <a:rPr lang="en-US" altLang="en-US" sz="1596" b="0" dirty="0" err="1">
                <a:latin typeface="Courier New" panose="02070309020205020404" pitchFamily="49" charset="0"/>
                <a:ea typeface="Calibri" panose="020F0502020204030204" pitchFamily="34" charset="0"/>
                <a:cs typeface="Times New Roman" panose="02020603050405020304" pitchFamily="18" charset="0"/>
              </a:rPr>
              <a:t>MyGUI</a:t>
            </a:r>
            <a:r>
              <a:rPr lang="en-US" altLang="en-US" sz="1596"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596" b="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292" name="Picture 5" descr="A window titled, my first G U I. ">
            <a:extLst>
              <a:ext uri="{FF2B5EF4-FFF2-40B4-BE49-F238E27FC236}">
                <a16:creationId xmlns:a16="http://schemas.microsoft.com/office/drawing/2014/main" id="{32F1B263-2076-4E9E-B96B-2E1E8E823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286775" y="1870849"/>
            <a:ext cx="2193542" cy="210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2B17C552-1640-315A-A38C-EC8FD55E46B9}"/>
              </a:ext>
            </a:extLst>
          </p:cNvPr>
          <p:cNvSpPr/>
          <p:nvPr/>
        </p:nvSpPr>
        <p:spPr>
          <a:xfrm>
            <a:off x="8492439" y="1806272"/>
            <a:ext cx="849484" cy="4202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cxnSp>
        <p:nvCxnSpPr>
          <p:cNvPr id="6" name="Straight Arrow Connector 5">
            <a:extLst>
              <a:ext uri="{FF2B5EF4-FFF2-40B4-BE49-F238E27FC236}">
                <a16:creationId xmlns:a16="http://schemas.microsoft.com/office/drawing/2014/main" id="{FDA8FF30-20B3-B207-D8E7-81013F546626}"/>
              </a:ext>
            </a:extLst>
          </p:cNvPr>
          <p:cNvCxnSpPr>
            <a:cxnSpLocks/>
          </p:cNvCxnSpPr>
          <p:nvPr/>
        </p:nvCxnSpPr>
        <p:spPr>
          <a:xfrm flipV="1">
            <a:off x="6730877" y="2226543"/>
            <a:ext cx="1824155" cy="12670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26F8B4F-8910-49C3-962D-988722B29099}"/>
              </a:ext>
            </a:extLst>
          </p:cNvPr>
          <p:cNvSpPr>
            <a:spLocks noGrp="1" noChangeArrowheads="1"/>
          </p:cNvSpPr>
          <p:nvPr>
            <p:ph type="title"/>
          </p:nvPr>
        </p:nvSpPr>
        <p:spPr>
          <a:xfrm>
            <a:off x="1129733" y="88786"/>
            <a:ext cx="7866669" cy="651461"/>
          </a:xfrm>
        </p:spPr>
        <p:txBody>
          <a:bodyPr>
            <a:normAutofit/>
          </a:bodyPr>
          <a:lstStyle/>
          <a:p>
            <a:r>
              <a:rPr lang="en-US" altLang="en-US" sz="3400" dirty="0"/>
              <a:t>Display Text with </a:t>
            </a:r>
            <a:r>
              <a:rPr lang="en-US" altLang="en-US" sz="3400" dirty="0">
                <a:latin typeface="Courier New" panose="02070309020205020404" pitchFamily="49" charset="0"/>
                <a:cs typeface="Courier New" panose="02070309020205020404" pitchFamily="49" charset="0"/>
              </a:rPr>
              <a:t>Label</a:t>
            </a:r>
            <a:r>
              <a:rPr lang="en-US" altLang="en-US" sz="3400" dirty="0"/>
              <a:t> Widgets</a:t>
            </a:r>
          </a:p>
        </p:txBody>
      </p:sp>
      <p:sp>
        <p:nvSpPr>
          <p:cNvPr id="13315" name="Content Placeholder 2">
            <a:extLst>
              <a:ext uri="{FF2B5EF4-FFF2-40B4-BE49-F238E27FC236}">
                <a16:creationId xmlns:a16="http://schemas.microsoft.com/office/drawing/2014/main" id="{6E8D13CB-20A0-48D0-987A-BA0B448D499B}"/>
              </a:ext>
            </a:extLst>
          </p:cNvPr>
          <p:cNvSpPr>
            <a:spLocks noGrp="1" noChangeArrowheads="1"/>
          </p:cNvSpPr>
          <p:nvPr>
            <p:ph idx="1"/>
          </p:nvPr>
        </p:nvSpPr>
        <p:spPr>
          <a:xfrm>
            <a:off x="221942" y="1137052"/>
            <a:ext cx="11603114" cy="5629108"/>
          </a:xfrm>
        </p:spPr>
        <p:txBody>
          <a:bodyPr>
            <a:noAutofit/>
          </a:bodyPr>
          <a:lstStyle/>
          <a:p>
            <a:pPr>
              <a:lnSpc>
                <a:spcPct val="150000"/>
              </a:lnSpc>
              <a:buFontTx/>
              <a:buChar char="•"/>
            </a:pPr>
            <a:r>
              <a:rPr lang="en-US" altLang="en-US" sz="1800" b="1" u="sng" dirty="0">
                <a:solidFill>
                  <a:srgbClr val="C00000"/>
                </a:solidFill>
                <a:cs typeface="Courier New" panose="02070309020205020404" pitchFamily="49" charset="0"/>
              </a:rPr>
              <a:t>Label</a:t>
            </a:r>
            <a:r>
              <a:rPr lang="en-US" altLang="en-US" sz="1800" b="1" u="sng" dirty="0">
                <a:solidFill>
                  <a:srgbClr val="C00000"/>
                </a:solidFill>
                <a:cs typeface="Times New Roman" panose="02020603050405020304" pitchFamily="18" charset="0"/>
              </a:rPr>
              <a:t> widget</a:t>
            </a:r>
            <a:r>
              <a:rPr lang="en-US" altLang="en-US" sz="1800" dirty="0">
                <a:cs typeface="Times New Roman" panose="02020603050405020304" pitchFamily="18" charset="0"/>
              </a:rPr>
              <a:t>: displays a single line of text in a window</a:t>
            </a:r>
          </a:p>
          <a:p>
            <a:pPr lvl="1">
              <a:lnSpc>
                <a:spcPct val="150000"/>
              </a:lnSpc>
            </a:pPr>
            <a:r>
              <a:rPr lang="en-US" altLang="en-US" sz="1800" dirty="0">
                <a:latin typeface="+mn-lt"/>
                <a:cs typeface="Times New Roman" panose="02020603050405020304" pitchFamily="18" charset="0"/>
              </a:rPr>
              <a:t>Made by creating an instance of </a:t>
            </a:r>
            <a:r>
              <a:rPr lang="en-US" altLang="en-US" sz="1800" dirty="0">
                <a:latin typeface="+mn-lt"/>
                <a:cs typeface="Courier New" panose="02070309020205020404" pitchFamily="49" charset="0"/>
              </a:rPr>
              <a:t>tkinter</a:t>
            </a:r>
            <a:r>
              <a:rPr lang="en-US" altLang="en-US" sz="1800" dirty="0">
                <a:latin typeface="+mn-lt"/>
                <a:cs typeface="Times New Roman" panose="02020603050405020304" pitchFamily="18" charset="0"/>
              </a:rPr>
              <a:t> module’s </a:t>
            </a:r>
            <a:r>
              <a:rPr lang="en-US" altLang="en-US" sz="1800" dirty="0">
                <a:latin typeface="+mn-lt"/>
                <a:cs typeface="Courier New" panose="02070309020205020404" pitchFamily="49" charset="0"/>
              </a:rPr>
              <a:t>Label</a:t>
            </a:r>
            <a:r>
              <a:rPr lang="en-US" altLang="en-US" sz="1800" dirty="0">
                <a:latin typeface="+mn-lt"/>
                <a:cs typeface="Times New Roman" panose="02020603050405020304" pitchFamily="18" charset="0"/>
              </a:rPr>
              <a:t> class</a:t>
            </a:r>
          </a:p>
          <a:p>
            <a:pPr lvl="1">
              <a:lnSpc>
                <a:spcPct val="150000"/>
              </a:lnSpc>
            </a:pPr>
            <a:r>
              <a:rPr lang="en-US" altLang="en-US" sz="1800" dirty="0">
                <a:latin typeface="+mn-lt"/>
                <a:cs typeface="Times New Roman" panose="02020603050405020304" pitchFamily="18" charset="0"/>
              </a:rPr>
              <a:t>Format: </a:t>
            </a:r>
            <a:r>
              <a:rPr lang="en-US" altLang="en-US" sz="1800" b="1" dirty="0">
                <a:solidFill>
                  <a:srgbClr val="C00000"/>
                </a:solidFill>
                <a:cs typeface="Courier New" panose="02070309020205020404" pitchFamily="49" charset="0"/>
              </a:rPr>
              <a:t>Label(</a:t>
            </a:r>
            <a:r>
              <a:rPr lang="en-US" altLang="en-US" sz="1800" b="1" dirty="0" err="1">
                <a:solidFill>
                  <a:srgbClr val="C00000"/>
                </a:solidFill>
                <a:cs typeface="Courier New" panose="02070309020205020404" pitchFamily="49" charset="0"/>
              </a:rPr>
              <a:t>self.main_window,text</a:t>
            </a:r>
            <a:r>
              <a:rPr lang="en-US" altLang="en-US" sz="1800" b="1" dirty="0">
                <a:solidFill>
                  <a:srgbClr val="C00000"/>
                </a:solidFill>
                <a:cs typeface="Courier New" panose="02070309020205020404" pitchFamily="49" charset="0"/>
              </a:rPr>
              <a:t>='my text')</a:t>
            </a:r>
            <a:endParaRPr lang="en-US" altLang="en-US" sz="1800" b="1" dirty="0">
              <a:solidFill>
                <a:srgbClr val="C00000"/>
              </a:solidFill>
              <a:latin typeface="+mn-lt"/>
              <a:cs typeface="Courier New" panose="02070309020205020404" pitchFamily="49" charset="0"/>
            </a:endParaRPr>
          </a:p>
          <a:p>
            <a:pPr lvl="2">
              <a:lnSpc>
                <a:spcPct val="150000"/>
              </a:lnSpc>
            </a:pPr>
            <a:r>
              <a:rPr lang="en-US" altLang="en-US" sz="1800" dirty="0">
                <a:latin typeface="+mn-lt"/>
                <a:cs typeface="Courier New" panose="02070309020205020404" pitchFamily="49" charset="0"/>
              </a:rPr>
              <a:t>First argument references the root widget, second argument shows text that should appear in label</a:t>
            </a:r>
          </a:p>
          <a:p>
            <a:pPr>
              <a:lnSpc>
                <a:spcPct val="150000"/>
              </a:lnSpc>
              <a:buFontTx/>
              <a:buChar char="•"/>
            </a:pPr>
            <a:r>
              <a:rPr lang="en-US" altLang="en-US" sz="1800" b="1" u="sng" dirty="0">
                <a:solidFill>
                  <a:srgbClr val="C00000"/>
                </a:solidFill>
                <a:cs typeface="Courier New" panose="02070309020205020404" pitchFamily="49" charset="0"/>
              </a:rPr>
              <a:t>pack</a:t>
            </a:r>
            <a:r>
              <a:rPr lang="en-US" altLang="en-US" sz="1800" b="1" u="sng" dirty="0">
                <a:solidFill>
                  <a:srgbClr val="C00000"/>
                </a:solidFill>
                <a:cs typeface="Times New Roman" panose="02020603050405020304" pitchFamily="18" charset="0"/>
              </a:rPr>
              <a:t> method</a:t>
            </a:r>
            <a:r>
              <a:rPr lang="en-US" altLang="en-US" sz="1800" dirty="0">
                <a:cs typeface="Times New Roman" panose="02020603050405020304" pitchFamily="18" charset="0"/>
              </a:rPr>
              <a:t>: </a:t>
            </a:r>
            <a:r>
              <a:rPr lang="en-US" altLang="en-US" sz="1700" dirty="0">
                <a:cs typeface="Times New Roman" panose="02020603050405020304" pitchFamily="18" charset="0"/>
              </a:rPr>
              <a:t>determines where a widget should be positioned and makes it visible when the main window is displayed</a:t>
            </a:r>
          </a:p>
          <a:p>
            <a:pPr lvl="1">
              <a:lnSpc>
                <a:spcPct val="150000"/>
              </a:lnSpc>
            </a:pPr>
            <a:r>
              <a:rPr lang="en-US" altLang="en-US" sz="1800" b="1" u="sng" dirty="0">
                <a:solidFill>
                  <a:srgbClr val="7030A0"/>
                </a:solidFill>
                <a:highlight>
                  <a:srgbClr val="FFFF00"/>
                </a:highlight>
                <a:cs typeface="Times New Roman" panose="02020603050405020304" pitchFamily="18" charset="0"/>
              </a:rPr>
              <a:t>Called for each widget in a window</a:t>
            </a:r>
          </a:p>
          <a:p>
            <a:pPr lvl="1">
              <a:lnSpc>
                <a:spcPct val="150000"/>
              </a:lnSpc>
            </a:pPr>
            <a:r>
              <a:rPr lang="en-US" altLang="en-US" sz="1800" dirty="0">
                <a:cs typeface="Times New Roman" panose="02020603050405020304" pitchFamily="18" charset="0"/>
              </a:rPr>
              <a:t>Receives an argument to specify positioning</a:t>
            </a:r>
          </a:p>
          <a:p>
            <a:pPr lvl="2">
              <a:lnSpc>
                <a:spcPct val="150000"/>
              </a:lnSpc>
            </a:pPr>
            <a:r>
              <a:rPr lang="en-US" altLang="en-US" sz="1800" dirty="0">
                <a:cs typeface="Times New Roman" panose="02020603050405020304" pitchFamily="18" charset="0"/>
              </a:rPr>
              <a:t>Positioning depends on the order in which widgets were added to the main window</a:t>
            </a:r>
          </a:p>
          <a:p>
            <a:pPr lvl="2">
              <a:lnSpc>
                <a:spcPct val="150000"/>
              </a:lnSpc>
            </a:pPr>
            <a:r>
              <a:rPr lang="en-US" altLang="en-US" sz="1800" dirty="0">
                <a:cs typeface="Times New Roman" panose="02020603050405020304" pitchFamily="18" charset="0"/>
              </a:rPr>
              <a:t>Valid arguments: </a:t>
            </a:r>
            <a:r>
              <a:rPr lang="en-US" altLang="en-US" sz="1800" dirty="0">
                <a:cs typeface="Courier New" panose="02070309020205020404" pitchFamily="49" charset="0"/>
              </a:rPr>
              <a:t>side='top', side='left’, side='right’, side=‘bottom’(or </a:t>
            </a:r>
            <a:r>
              <a:rPr lang="en-US" sz="1800" dirty="0">
                <a:cs typeface="Courier New" panose="02070309020205020404" pitchFamily="49" charset="0"/>
              </a:rPr>
              <a:t>TOP (default), BOTTOM, LEFT, RIGHT)</a:t>
            </a:r>
            <a:endParaRPr lang="en-US" altLang="en-US" sz="1800" dirty="0">
              <a:cs typeface="Courier New" panose="02070309020205020404" pitchFamily="49" charset="0"/>
            </a:endParaRPr>
          </a:p>
          <a:p>
            <a:pPr lvl="2">
              <a:lnSpc>
                <a:spcPct val="150000"/>
              </a:lnSpc>
            </a:pPr>
            <a:endParaRPr lang="en-US" altLang="en-US" sz="1800" dirty="0">
              <a:latin typeface="+mn-lt"/>
              <a:cs typeface="Courier New" panose="02070309020205020404" pitchFamily="49" charset="0"/>
            </a:endParaRPr>
          </a:p>
        </p:txBody>
      </p:sp>
      <p:sp>
        <p:nvSpPr>
          <p:cNvPr id="3" name="Footer Placeholder 2">
            <a:extLst>
              <a:ext uri="{FF2B5EF4-FFF2-40B4-BE49-F238E27FC236}">
                <a16:creationId xmlns:a16="http://schemas.microsoft.com/office/drawing/2014/main" id="{1D9303A6-AD11-4C14-B0BE-04FE9E2AF4A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F993EDAB-06DC-4387-9FEF-BF2A5D3DE83E}"/>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ECDAAED-615F-4F9D-9D51-390CC179947B}"/>
              </a:ext>
            </a:extLst>
          </p:cNvPr>
          <p:cNvSpPr>
            <a:spLocks noGrp="1" noChangeArrowheads="1"/>
          </p:cNvSpPr>
          <p:nvPr>
            <p:ph type="title"/>
          </p:nvPr>
        </p:nvSpPr>
        <p:spPr>
          <a:xfrm>
            <a:off x="981936" y="88786"/>
            <a:ext cx="7866669" cy="413941"/>
          </a:xfrm>
        </p:spPr>
        <p:txBody>
          <a:bodyPr>
            <a:noAutofit/>
          </a:bodyPr>
          <a:lstStyle/>
          <a:p>
            <a:r>
              <a:rPr lang="en-US" altLang="en-US" sz="3400" dirty="0">
                <a:solidFill>
                  <a:srgbClr val="00B050"/>
                </a:solidFill>
              </a:rPr>
              <a:t>Example 2</a:t>
            </a:r>
          </a:p>
        </p:txBody>
      </p:sp>
      <p:sp>
        <p:nvSpPr>
          <p:cNvPr id="5" name="Footer Placeholder 4">
            <a:extLst>
              <a:ext uri="{FF2B5EF4-FFF2-40B4-BE49-F238E27FC236}">
                <a16:creationId xmlns:a16="http://schemas.microsoft.com/office/drawing/2014/main" id="{7B5FE0D3-9399-46E5-903F-F1A46EFD963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E0491B1C-627A-429D-811B-54209F1EBE97}"/>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14</a:t>
            </a:fld>
            <a:endParaRPr lang="en-US" dirty="0"/>
          </a:p>
        </p:txBody>
      </p:sp>
      <p:grpSp>
        <p:nvGrpSpPr>
          <p:cNvPr id="16" name="Group 15">
            <a:extLst>
              <a:ext uri="{FF2B5EF4-FFF2-40B4-BE49-F238E27FC236}">
                <a16:creationId xmlns:a16="http://schemas.microsoft.com/office/drawing/2014/main" id="{B46D8F8F-6093-4EED-9BFB-79AAFCB7DD59}"/>
              </a:ext>
            </a:extLst>
          </p:cNvPr>
          <p:cNvGrpSpPr/>
          <p:nvPr/>
        </p:nvGrpSpPr>
        <p:grpSpPr>
          <a:xfrm>
            <a:off x="370619" y="842892"/>
            <a:ext cx="7097895" cy="4789119"/>
            <a:chOff x="1143000" y="68372"/>
            <a:chExt cx="7115968" cy="4801314"/>
          </a:xfrm>
        </p:grpSpPr>
        <p:sp>
          <p:nvSpPr>
            <p:cNvPr id="10" name="TextBox 9">
              <a:extLst>
                <a:ext uri="{FF2B5EF4-FFF2-40B4-BE49-F238E27FC236}">
                  <a16:creationId xmlns:a16="http://schemas.microsoft.com/office/drawing/2014/main" id="{D1B2DBDE-B6C1-4317-9FAB-3BAD84B7DBDC}"/>
                </a:ext>
              </a:extLst>
            </p:cNvPr>
            <p:cNvSpPr txBox="1"/>
            <p:nvPr/>
          </p:nvSpPr>
          <p:spPr>
            <a:xfrm>
              <a:off x="1143000" y="68372"/>
              <a:ext cx="7115968" cy="4801314"/>
            </a:xfrm>
            <a:prstGeom prst="rect">
              <a:avLst/>
            </a:prstGeom>
            <a:noFill/>
          </p:spPr>
          <p:txBody>
            <a:bodyPr wrap="square">
              <a:spAutoFit/>
            </a:bodyPr>
            <a:lstStyle/>
            <a:p>
              <a:r>
                <a:rPr lang="en-US" sz="1795" dirty="0">
                  <a:solidFill>
                    <a:schemeClr val="bg1">
                      <a:lumMod val="50000"/>
                    </a:schemeClr>
                  </a:solidFill>
                </a:rPr>
                <a:t># This program displays a title and a label with text.</a:t>
              </a:r>
            </a:p>
            <a:p>
              <a:r>
                <a:rPr lang="en-US" sz="1795" dirty="0"/>
                <a:t>from tkinter import *</a:t>
              </a:r>
            </a:p>
            <a:p>
              <a:r>
                <a:rPr lang="en-US" sz="1795" dirty="0"/>
                <a:t>class </a:t>
              </a:r>
              <a:r>
                <a:rPr lang="en-US" sz="1795" dirty="0" err="1"/>
                <a:t>MyGUI</a:t>
              </a:r>
              <a:r>
                <a:rPr lang="en-US" sz="1795" dirty="0"/>
                <a:t>:</a:t>
              </a:r>
            </a:p>
            <a:p>
              <a:r>
                <a:rPr lang="en-US" sz="1795" dirty="0"/>
                <a:t>    def __</a:t>
              </a:r>
              <a:r>
                <a:rPr lang="en-US" sz="1795" dirty="0" err="1"/>
                <a:t>init</a:t>
              </a:r>
              <a:r>
                <a:rPr lang="en-US" sz="1795" dirty="0"/>
                <a:t>__(self):</a:t>
              </a:r>
            </a:p>
            <a:p>
              <a:r>
                <a:rPr lang="en-US" sz="1795" dirty="0">
                  <a:solidFill>
                    <a:schemeClr val="bg1">
                      <a:lumMod val="50000"/>
                    </a:schemeClr>
                  </a:solidFill>
                </a:rPr>
                <a:t>        # Create the main window widget.</a:t>
              </a:r>
            </a:p>
            <a:p>
              <a:r>
                <a:rPr lang="en-US" sz="1795" dirty="0"/>
                <a:t>        self.main_window = Tk()</a:t>
              </a:r>
            </a:p>
            <a:p>
              <a:r>
                <a:rPr lang="en-US" sz="1795" dirty="0">
                  <a:solidFill>
                    <a:schemeClr val="bg1">
                      <a:lumMod val="50000"/>
                    </a:schemeClr>
                  </a:solidFill>
                </a:rPr>
                <a:t>        # Display a title.</a:t>
              </a:r>
            </a:p>
            <a:p>
              <a:r>
                <a:rPr lang="en-US" sz="1795" dirty="0"/>
                <a:t>        </a:t>
              </a:r>
              <a:r>
                <a:rPr lang="en-US" sz="1795" dirty="0" err="1"/>
                <a:t>self.main_window.title</a:t>
              </a:r>
              <a:r>
                <a:rPr lang="en-US" sz="1795" dirty="0"/>
                <a:t>('My First GUI')</a:t>
              </a:r>
            </a:p>
            <a:p>
              <a:r>
                <a:rPr lang="en-US" sz="1795" dirty="0"/>
                <a:t>        </a:t>
              </a:r>
              <a:r>
                <a:rPr lang="en-US" sz="1795" dirty="0">
                  <a:solidFill>
                    <a:schemeClr val="bg1">
                      <a:lumMod val="50000"/>
                    </a:schemeClr>
                  </a:solidFill>
                </a:rPr>
                <a:t># Create a Label widget containing the text 'Hello World!'</a:t>
              </a:r>
            </a:p>
            <a:p>
              <a:r>
                <a:rPr lang="en-US" sz="1795" dirty="0"/>
                <a:t>        </a:t>
              </a:r>
              <a:r>
                <a:rPr lang="en-US" sz="1795" dirty="0" err="1"/>
                <a:t>self.label</a:t>
              </a:r>
              <a:r>
                <a:rPr lang="en-US" sz="1795" dirty="0"/>
                <a:t> = Label(self.main_window, text='Hello World!')</a:t>
              </a:r>
            </a:p>
            <a:p>
              <a:endParaRPr lang="en-US" sz="1795" dirty="0"/>
            </a:p>
            <a:p>
              <a:r>
                <a:rPr lang="en-US" sz="1795" dirty="0">
                  <a:solidFill>
                    <a:schemeClr val="bg1">
                      <a:lumMod val="50000"/>
                    </a:schemeClr>
                  </a:solidFill>
                </a:rPr>
                <a:t>        # Call the Label widget's pack method.</a:t>
              </a:r>
            </a:p>
            <a:p>
              <a:r>
                <a:rPr lang="en-US" sz="1795" dirty="0"/>
                <a:t>        </a:t>
              </a:r>
              <a:r>
                <a:rPr lang="en-US" sz="1795" b="1" dirty="0" err="1">
                  <a:solidFill>
                    <a:schemeClr val="accent6">
                      <a:lumMod val="50000"/>
                    </a:schemeClr>
                  </a:solidFill>
                </a:rPr>
                <a:t>self.label.pack</a:t>
              </a:r>
              <a:r>
                <a:rPr lang="en-US" sz="1795" b="1" dirty="0">
                  <a:solidFill>
                    <a:schemeClr val="accent6">
                      <a:lumMod val="50000"/>
                    </a:schemeClr>
                  </a:solidFill>
                </a:rPr>
                <a:t>()</a:t>
              </a:r>
            </a:p>
            <a:p>
              <a:r>
                <a:rPr lang="en-US" sz="1795" dirty="0"/>
                <a:t>        </a:t>
              </a:r>
              <a:r>
                <a:rPr lang="en-US" sz="1795" dirty="0">
                  <a:solidFill>
                    <a:schemeClr val="bg1">
                      <a:lumMod val="50000"/>
                    </a:schemeClr>
                  </a:solidFill>
                </a:rPr>
                <a:t># Enter the tkinter main loop.</a:t>
              </a:r>
            </a:p>
            <a:p>
              <a:r>
                <a:rPr lang="en-US" sz="1795" dirty="0"/>
                <a:t>        mainloop()</a:t>
              </a:r>
            </a:p>
            <a:p>
              <a:r>
                <a:rPr lang="en-US" sz="1795" dirty="0">
                  <a:solidFill>
                    <a:schemeClr val="bg1">
                      <a:lumMod val="50000"/>
                    </a:schemeClr>
                  </a:solidFill>
                </a:rPr>
                <a:t># Create an instance of the </a:t>
              </a:r>
              <a:r>
                <a:rPr lang="en-US" sz="1795" dirty="0" err="1">
                  <a:solidFill>
                    <a:schemeClr val="bg1">
                      <a:lumMod val="50000"/>
                    </a:schemeClr>
                  </a:solidFill>
                </a:rPr>
                <a:t>MyGUI</a:t>
              </a:r>
              <a:r>
                <a:rPr lang="en-US" sz="1795" dirty="0">
                  <a:solidFill>
                    <a:schemeClr val="bg1">
                      <a:lumMod val="50000"/>
                    </a:schemeClr>
                  </a:solidFill>
                </a:rPr>
                <a:t> class.</a:t>
              </a:r>
            </a:p>
            <a:p>
              <a:r>
                <a:rPr lang="en-US" sz="1795" dirty="0" err="1"/>
                <a:t>my_gui</a:t>
              </a:r>
              <a:r>
                <a:rPr lang="en-US" sz="1795" dirty="0"/>
                <a:t> = </a:t>
              </a:r>
              <a:r>
                <a:rPr lang="en-US" sz="1795" dirty="0" err="1"/>
                <a:t>MyGUI</a:t>
              </a:r>
              <a:r>
                <a:rPr lang="en-US" sz="1795" dirty="0"/>
                <a:t>()</a:t>
              </a:r>
            </a:p>
          </p:txBody>
        </p:sp>
        <p:sp>
          <p:nvSpPr>
            <p:cNvPr id="9" name="Rectangle: Rounded Corners 8">
              <a:extLst>
                <a:ext uri="{FF2B5EF4-FFF2-40B4-BE49-F238E27FC236}">
                  <a16:creationId xmlns:a16="http://schemas.microsoft.com/office/drawing/2014/main" id="{C8BABFAA-539C-4A7E-BB62-E172EA89E216}"/>
                </a:ext>
              </a:extLst>
            </p:cNvPr>
            <p:cNvSpPr/>
            <p:nvPr/>
          </p:nvSpPr>
          <p:spPr>
            <a:xfrm>
              <a:off x="1579857" y="2579000"/>
              <a:ext cx="5354343"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Rectangle: Rounded Corners 10">
              <a:extLst>
                <a:ext uri="{FF2B5EF4-FFF2-40B4-BE49-F238E27FC236}">
                  <a16:creationId xmlns:a16="http://schemas.microsoft.com/office/drawing/2014/main" id="{526F68E0-2014-4390-86F4-D020D0192C2F}"/>
                </a:ext>
              </a:extLst>
            </p:cNvPr>
            <p:cNvSpPr/>
            <p:nvPr/>
          </p:nvSpPr>
          <p:spPr>
            <a:xfrm>
              <a:off x="1579857" y="2033723"/>
              <a:ext cx="3630317"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3" name="Rectangle: Rounded Corners 12">
              <a:extLst>
                <a:ext uri="{FF2B5EF4-FFF2-40B4-BE49-F238E27FC236}">
                  <a16:creationId xmlns:a16="http://schemas.microsoft.com/office/drawing/2014/main" id="{8BFFFB09-F630-48B2-A680-12C242B47EC4}"/>
                </a:ext>
              </a:extLst>
            </p:cNvPr>
            <p:cNvSpPr/>
            <p:nvPr/>
          </p:nvSpPr>
          <p:spPr>
            <a:xfrm>
              <a:off x="1385649" y="3417899"/>
              <a:ext cx="1830093"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sp>
        <p:nvSpPr>
          <p:cNvPr id="14" name="TextBox 13">
            <a:extLst>
              <a:ext uri="{FF2B5EF4-FFF2-40B4-BE49-F238E27FC236}">
                <a16:creationId xmlns:a16="http://schemas.microsoft.com/office/drawing/2014/main" id="{41FBE411-472F-4C22-9B29-0297E3C52319}"/>
              </a:ext>
            </a:extLst>
          </p:cNvPr>
          <p:cNvSpPr txBox="1"/>
          <p:nvPr/>
        </p:nvSpPr>
        <p:spPr>
          <a:xfrm>
            <a:off x="427114" y="5786076"/>
            <a:ext cx="7651490" cy="829073"/>
          </a:xfrm>
          <a:prstGeom prst="rect">
            <a:avLst/>
          </a:prstGeom>
          <a:solidFill>
            <a:srgbClr val="FFFF00"/>
          </a:solidFill>
        </p:spPr>
        <p:txBody>
          <a:bodyPr wrap="square">
            <a:spAutoFit/>
          </a:bodyPr>
          <a:lstStyle/>
          <a:p>
            <a:r>
              <a:rPr lang="en-US" sz="1596" dirty="0"/>
              <a:t>The </a:t>
            </a:r>
            <a:r>
              <a:rPr lang="en-US" sz="1596" b="1" dirty="0">
                <a:solidFill>
                  <a:schemeClr val="accent6">
                    <a:lumMod val="50000"/>
                  </a:schemeClr>
                </a:solidFill>
              </a:rPr>
              <a:t>pack</a:t>
            </a:r>
            <a:r>
              <a:rPr lang="en-US" sz="1596" dirty="0"/>
              <a:t> method determines where a widget should be positioned and makes the widget visible when the main window is displayed. </a:t>
            </a:r>
            <a:r>
              <a:rPr lang="en-US" sz="1596" b="1" dirty="0"/>
              <a:t>(You call the pack method for each widget in a window.)</a:t>
            </a:r>
          </a:p>
        </p:txBody>
      </p:sp>
      <p:pic>
        <p:nvPicPr>
          <p:cNvPr id="15" name="Picture 14">
            <a:extLst>
              <a:ext uri="{FF2B5EF4-FFF2-40B4-BE49-F238E27FC236}">
                <a16:creationId xmlns:a16="http://schemas.microsoft.com/office/drawing/2014/main" id="{A2D48560-DE13-4B77-82B6-6F525540B711}"/>
              </a:ext>
            </a:extLst>
          </p:cNvPr>
          <p:cNvPicPr>
            <a:picLocks noChangeAspect="1"/>
          </p:cNvPicPr>
          <p:nvPr/>
        </p:nvPicPr>
        <p:blipFill>
          <a:blip r:embed="rId2"/>
          <a:stretch>
            <a:fillRect/>
          </a:stretch>
        </p:blipFill>
        <p:spPr>
          <a:xfrm>
            <a:off x="8181428" y="1800445"/>
            <a:ext cx="2261192" cy="1482126"/>
          </a:xfrm>
          <a:prstGeom prst="rect">
            <a:avLst/>
          </a:prstGeom>
        </p:spPr>
      </p:pic>
    </p:spTree>
    <p:extLst>
      <p:ext uri="{BB962C8B-B14F-4D97-AF65-F5344CB8AC3E}">
        <p14:creationId xmlns:p14="http://schemas.microsoft.com/office/powerpoint/2010/main" val="253302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F08753-9DB7-4614-AA9A-093132E5E340}"/>
              </a:ext>
            </a:extLst>
          </p:cNvPr>
          <p:cNvPicPr>
            <a:picLocks noChangeAspect="1"/>
          </p:cNvPicPr>
          <p:nvPr/>
        </p:nvPicPr>
        <p:blipFill>
          <a:blip r:embed="rId2"/>
          <a:stretch>
            <a:fillRect/>
          </a:stretch>
        </p:blipFill>
        <p:spPr>
          <a:xfrm>
            <a:off x="374170" y="923125"/>
            <a:ext cx="7116105" cy="4674398"/>
          </a:xfrm>
          <a:prstGeom prst="rect">
            <a:avLst/>
          </a:prstGeom>
        </p:spPr>
      </p:pic>
      <p:sp>
        <p:nvSpPr>
          <p:cNvPr id="20" name="Title 1">
            <a:extLst>
              <a:ext uri="{FF2B5EF4-FFF2-40B4-BE49-F238E27FC236}">
                <a16:creationId xmlns:a16="http://schemas.microsoft.com/office/drawing/2014/main" id="{FD192194-1766-464B-AD36-9534669B67A6}"/>
              </a:ext>
            </a:extLst>
          </p:cNvPr>
          <p:cNvSpPr>
            <a:spLocks noGrp="1" noChangeArrowheads="1"/>
          </p:cNvSpPr>
          <p:nvPr>
            <p:ph type="title"/>
          </p:nvPr>
        </p:nvSpPr>
        <p:spPr>
          <a:xfrm>
            <a:off x="2162666" y="365125"/>
            <a:ext cx="7866669" cy="372755"/>
          </a:xfrm>
        </p:spPr>
        <p:txBody>
          <a:bodyPr>
            <a:normAutofit fontScale="90000"/>
          </a:bodyPr>
          <a:lstStyle/>
          <a:p>
            <a:r>
              <a:rPr lang="en-US" altLang="en-US" dirty="0">
                <a:solidFill>
                  <a:srgbClr val="00B050"/>
                </a:solidFill>
              </a:rPr>
              <a:t>Example 3</a:t>
            </a:r>
            <a:endParaRPr lang="en-US" altLang="en-US" sz="1995" dirty="0">
              <a:solidFill>
                <a:srgbClr val="00B050"/>
              </a:solidFill>
            </a:endParaRPr>
          </a:p>
        </p:txBody>
      </p:sp>
      <p:sp>
        <p:nvSpPr>
          <p:cNvPr id="5" name="Footer Placeholder 4">
            <a:extLst>
              <a:ext uri="{FF2B5EF4-FFF2-40B4-BE49-F238E27FC236}">
                <a16:creationId xmlns:a16="http://schemas.microsoft.com/office/drawing/2014/main" id="{767E6A95-669B-40D7-9DC9-519A04684B7F}"/>
              </a:ext>
            </a:extLst>
          </p:cNvPr>
          <p:cNvSpPr>
            <a:spLocks noGrp="1"/>
          </p:cNvSpPr>
          <p:nvPr>
            <p:ph type="ftr" sz="quarter" idx="11"/>
          </p:nvPr>
        </p:nvSpPr>
        <p:spPr>
          <a:xfrm>
            <a:off x="6377541" y="6482645"/>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9C5E4063-55AE-4D74-9155-2987E94F1C09}"/>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15</a:t>
            </a:fld>
            <a:endParaRPr lang="en-US" dirty="0"/>
          </a:p>
        </p:txBody>
      </p:sp>
      <p:sp>
        <p:nvSpPr>
          <p:cNvPr id="15" name="TextBox 14">
            <a:extLst>
              <a:ext uri="{FF2B5EF4-FFF2-40B4-BE49-F238E27FC236}">
                <a16:creationId xmlns:a16="http://schemas.microsoft.com/office/drawing/2014/main" id="{E7D08091-A260-42A7-AD43-DDC44B6D8AEF}"/>
              </a:ext>
            </a:extLst>
          </p:cNvPr>
          <p:cNvSpPr txBox="1"/>
          <p:nvPr/>
        </p:nvSpPr>
        <p:spPr>
          <a:xfrm>
            <a:off x="102885" y="5782768"/>
            <a:ext cx="7387390" cy="615553"/>
          </a:xfrm>
          <a:prstGeom prst="rect">
            <a:avLst/>
          </a:prstGeom>
          <a:noFill/>
        </p:spPr>
        <p:txBody>
          <a:bodyPr wrap="square">
            <a:spAutoFit/>
          </a:bodyPr>
          <a:lstStyle/>
          <a:p>
            <a:pPr algn="l"/>
            <a:r>
              <a:rPr lang="en-US" sz="1700" dirty="0">
                <a:latin typeface="SabonLTPro-Roman"/>
              </a:rPr>
              <a:t>Notice the two </a:t>
            </a:r>
            <a:r>
              <a:rPr lang="en-US" sz="1700" dirty="0">
                <a:latin typeface="ArialMonoMTPro"/>
              </a:rPr>
              <a:t>Label </a:t>
            </a:r>
            <a:r>
              <a:rPr lang="en-US" sz="1700" dirty="0">
                <a:latin typeface="SabonLTPro-Roman"/>
              </a:rPr>
              <a:t>widgets are displayed with one stacked on top of the other. We can change this layout by specifying an argument to </a:t>
            </a:r>
            <a:r>
              <a:rPr lang="en-US" sz="1700" dirty="0">
                <a:latin typeface="ArialMonoMTPro"/>
              </a:rPr>
              <a:t>pack </a:t>
            </a:r>
            <a:r>
              <a:rPr lang="en-US" sz="1700" dirty="0">
                <a:latin typeface="SabonLTPro-Roman"/>
              </a:rPr>
              <a:t>method</a:t>
            </a:r>
            <a:endParaRPr lang="en-US" sz="1700" dirty="0"/>
          </a:p>
        </p:txBody>
      </p:sp>
      <p:pic>
        <p:nvPicPr>
          <p:cNvPr id="3" name="Picture 2">
            <a:extLst>
              <a:ext uri="{FF2B5EF4-FFF2-40B4-BE49-F238E27FC236}">
                <a16:creationId xmlns:a16="http://schemas.microsoft.com/office/drawing/2014/main" id="{A55909AD-D3D8-4B3E-B615-324160B2DF38}"/>
              </a:ext>
            </a:extLst>
          </p:cNvPr>
          <p:cNvPicPr>
            <a:picLocks noChangeAspect="1"/>
          </p:cNvPicPr>
          <p:nvPr/>
        </p:nvPicPr>
        <p:blipFill>
          <a:blip r:embed="rId3"/>
          <a:stretch>
            <a:fillRect/>
          </a:stretch>
        </p:blipFill>
        <p:spPr>
          <a:xfrm>
            <a:off x="7749141" y="1426531"/>
            <a:ext cx="2479711" cy="893076"/>
          </a:xfrm>
          <a:prstGeom prst="rect">
            <a:avLst/>
          </a:prstGeom>
        </p:spPr>
      </p:pic>
    </p:spTree>
    <p:extLst>
      <p:ext uri="{BB962C8B-B14F-4D97-AF65-F5344CB8AC3E}">
        <p14:creationId xmlns:p14="http://schemas.microsoft.com/office/powerpoint/2010/main" val="110725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AFE4F0E-625D-4B72-8299-771BDE4D7884}"/>
              </a:ext>
            </a:extLst>
          </p:cNvPr>
          <p:cNvSpPr>
            <a:spLocks noGrp="1" noChangeArrowheads="1"/>
          </p:cNvSpPr>
          <p:nvPr>
            <p:ph type="title"/>
          </p:nvPr>
        </p:nvSpPr>
        <p:spPr>
          <a:xfrm>
            <a:off x="2162666" y="365126"/>
            <a:ext cx="7866669" cy="280930"/>
          </a:xfrm>
        </p:spPr>
        <p:txBody>
          <a:bodyPr>
            <a:normAutofit fontScale="90000"/>
          </a:bodyPr>
          <a:lstStyle/>
          <a:p>
            <a:r>
              <a:rPr lang="en-US" altLang="en-US" dirty="0">
                <a:solidFill>
                  <a:srgbClr val="00B050"/>
                </a:solidFill>
              </a:rPr>
              <a:t>Example 4</a:t>
            </a:r>
            <a:endParaRPr lang="en-US" altLang="en-US" sz="1995" dirty="0">
              <a:solidFill>
                <a:srgbClr val="00B050"/>
              </a:solidFill>
            </a:endParaRPr>
          </a:p>
        </p:txBody>
      </p:sp>
      <p:sp>
        <p:nvSpPr>
          <p:cNvPr id="5" name="Footer Placeholder 4">
            <a:extLst>
              <a:ext uri="{FF2B5EF4-FFF2-40B4-BE49-F238E27FC236}">
                <a16:creationId xmlns:a16="http://schemas.microsoft.com/office/drawing/2014/main" id="{767E6A95-669B-40D7-9DC9-519A04684B7F}"/>
              </a:ext>
            </a:extLst>
          </p:cNvPr>
          <p:cNvSpPr>
            <a:spLocks noGrp="1"/>
          </p:cNvSpPr>
          <p:nvPr>
            <p:ph type="ftr" sz="quarter" idx="11"/>
          </p:nvPr>
        </p:nvSpPr>
        <p:spPr>
          <a:xfrm>
            <a:off x="6797367" y="6492874"/>
            <a:ext cx="1765014"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9C5E4063-55AE-4D74-9155-2987E94F1C09}"/>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16</a:t>
            </a:fld>
            <a:endParaRPr lang="en-US" dirty="0"/>
          </a:p>
        </p:txBody>
      </p:sp>
      <p:sp>
        <p:nvSpPr>
          <p:cNvPr id="17" name="TextBox 16">
            <a:extLst>
              <a:ext uri="{FF2B5EF4-FFF2-40B4-BE49-F238E27FC236}">
                <a16:creationId xmlns:a16="http://schemas.microsoft.com/office/drawing/2014/main" id="{5330A6FE-4CB0-47BA-8EA4-3498C4B8B66F}"/>
              </a:ext>
            </a:extLst>
          </p:cNvPr>
          <p:cNvSpPr txBox="1"/>
          <p:nvPr/>
        </p:nvSpPr>
        <p:spPr>
          <a:xfrm>
            <a:off x="151586" y="5755393"/>
            <a:ext cx="7866669" cy="830997"/>
          </a:xfrm>
          <a:prstGeom prst="rect">
            <a:avLst/>
          </a:prstGeom>
          <a:noFill/>
        </p:spPr>
        <p:txBody>
          <a:bodyPr wrap="square">
            <a:spAutoFit/>
          </a:bodyPr>
          <a:lstStyle/>
          <a:p>
            <a:r>
              <a:rPr lang="en-US" sz="1600" dirty="0">
                <a:latin typeface="SabonLTPro-Roman"/>
              </a:rPr>
              <a:t>In lines16 and 17, </a:t>
            </a:r>
            <a:r>
              <a:rPr lang="en-US" sz="1600" dirty="0">
                <a:latin typeface="ArialMonoMTPro"/>
              </a:rPr>
              <a:t>label1 </a:t>
            </a:r>
            <a:r>
              <a:rPr lang="en-US" sz="1600" dirty="0">
                <a:latin typeface="SabonLTPro-Roman"/>
              </a:rPr>
              <a:t>widget was added to the </a:t>
            </a:r>
            <a:r>
              <a:rPr lang="en-US" sz="1600" dirty="0">
                <a:latin typeface="ArialMonoMTPro"/>
              </a:rPr>
              <a:t>main window </a:t>
            </a:r>
            <a:r>
              <a:rPr lang="en-US" sz="1600" dirty="0">
                <a:latin typeface="SabonLTPro-Roman"/>
              </a:rPr>
              <a:t>first, it will appear at the leftmost edge. The </a:t>
            </a:r>
            <a:r>
              <a:rPr lang="en-US" sz="1600" dirty="0">
                <a:latin typeface="ArialMonoMTPro"/>
              </a:rPr>
              <a:t>label2 </a:t>
            </a:r>
            <a:r>
              <a:rPr lang="en-US" sz="1600" dirty="0">
                <a:latin typeface="SabonLTPro-Roman"/>
              </a:rPr>
              <a:t>widget  was added next, so it appears next to the </a:t>
            </a:r>
            <a:r>
              <a:rPr lang="en-US" sz="1600" dirty="0">
                <a:latin typeface="ArialMonoMTPro"/>
              </a:rPr>
              <a:t>label1 </a:t>
            </a:r>
            <a:r>
              <a:rPr lang="en-US" sz="1600" dirty="0">
                <a:latin typeface="SabonLTPro-Roman"/>
              </a:rPr>
              <a:t>widget. </a:t>
            </a:r>
          </a:p>
          <a:p>
            <a:pPr algn="l"/>
            <a:r>
              <a:rPr lang="en-US" sz="1600" dirty="0">
                <a:latin typeface="SabonLTPro-Roman"/>
              </a:rPr>
              <a:t>As a result, the labels appear side by side.</a:t>
            </a:r>
            <a:endParaRPr lang="en-US" sz="1600" dirty="0"/>
          </a:p>
        </p:txBody>
      </p:sp>
      <p:pic>
        <p:nvPicPr>
          <p:cNvPr id="3" name="Picture 2">
            <a:extLst>
              <a:ext uri="{FF2B5EF4-FFF2-40B4-BE49-F238E27FC236}">
                <a16:creationId xmlns:a16="http://schemas.microsoft.com/office/drawing/2014/main" id="{EA2F0ED7-9A7D-40B3-9033-07404B469322}"/>
              </a:ext>
            </a:extLst>
          </p:cNvPr>
          <p:cNvPicPr>
            <a:picLocks noChangeAspect="1"/>
          </p:cNvPicPr>
          <p:nvPr/>
        </p:nvPicPr>
        <p:blipFill>
          <a:blip r:embed="rId2"/>
          <a:stretch>
            <a:fillRect/>
          </a:stretch>
        </p:blipFill>
        <p:spPr>
          <a:xfrm>
            <a:off x="573875" y="700428"/>
            <a:ext cx="7105999" cy="4722510"/>
          </a:xfrm>
          <a:prstGeom prst="rect">
            <a:avLst/>
          </a:prstGeom>
        </p:spPr>
      </p:pic>
      <p:pic>
        <p:nvPicPr>
          <p:cNvPr id="9" name="Picture 8">
            <a:extLst>
              <a:ext uri="{FF2B5EF4-FFF2-40B4-BE49-F238E27FC236}">
                <a16:creationId xmlns:a16="http://schemas.microsoft.com/office/drawing/2014/main" id="{2DED2BF2-5A14-453A-A68E-1C9A7CA8B002}"/>
              </a:ext>
            </a:extLst>
          </p:cNvPr>
          <p:cNvPicPr>
            <a:picLocks noChangeAspect="1"/>
          </p:cNvPicPr>
          <p:nvPr/>
        </p:nvPicPr>
        <p:blipFill>
          <a:blip r:embed="rId3"/>
          <a:stretch>
            <a:fillRect/>
          </a:stretch>
        </p:blipFill>
        <p:spPr>
          <a:xfrm>
            <a:off x="8084753" y="1533224"/>
            <a:ext cx="3307408" cy="867517"/>
          </a:xfrm>
          <a:prstGeom prst="rect">
            <a:avLst/>
          </a:prstGeom>
        </p:spPr>
      </p:pic>
    </p:spTree>
    <p:extLst>
      <p:ext uri="{BB962C8B-B14F-4D97-AF65-F5344CB8AC3E}">
        <p14:creationId xmlns:p14="http://schemas.microsoft.com/office/powerpoint/2010/main" val="403420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218EA31-4D2F-4905-B634-01073F5754CB}"/>
              </a:ext>
            </a:extLst>
          </p:cNvPr>
          <p:cNvSpPr>
            <a:spLocks noGrp="1" noChangeArrowheads="1"/>
          </p:cNvSpPr>
          <p:nvPr>
            <p:ph type="title"/>
          </p:nvPr>
        </p:nvSpPr>
        <p:spPr>
          <a:xfrm>
            <a:off x="1559727" y="88786"/>
            <a:ext cx="7866669" cy="584956"/>
          </a:xfrm>
        </p:spPr>
        <p:txBody>
          <a:bodyPr>
            <a:normAutofit/>
          </a:bodyPr>
          <a:lstStyle/>
          <a:p>
            <a:r>
              <a:rPr lang="en-US" altLang="en-US" sz="3500" dirty="0"/>
              <a:t>Adding Borders to Labels</a:t>
            </a:r>
          </a:p>
        </p:txBody>
      </p:sp>
      <p:sp>
        <p:nvSpPr>
          <p:cNvPr id="18435" name="Content Placeholder 2">
            <a:extLst>
              <a:ext uri="{FF2B5EF4-FFF2-40B4-BE49-F238E27FC236}">
                <a16:creationId xmlns:a16="http://schemas.microsoft.com/office/drawing/2014/main" id="{6754CCE6-8567-4651-9B2A-AC80F0F03893}"/>
              </a:ext>
            </a:extLst>
          </p:cNvPr>
          <p:cNvSpPr>
            <a:spLocks noGrp="1" noChangeArrowheads="1"/>
          </p:cNvSpPr>
          <p:nvPr>
            <p:ph idx="1"/>
          </p:nvPr>
        </p:nvSpPr>
        <p:spPr>
          <a:xfrm>
            <a:off x="743638" y="912148"/>
            <a:ext cx="7866669" cy="1869253"/>
          </a:xfrm>
        </p:spPr>
        <p:txBody>
          <a:bodyPr>
            <a:normAutofit/>
          </a:bodyPr>
          <a:lstStyle/>
          <a:p>
            <a:pPr>
              <a:buFontTx/>
              <a:buChar char="•"/>
            </a:pPr>
            <a:r>
              <a:rPr lang="en-US" altLang="en-US" sz="1795" dirty="0"/>
              <a:t>When creating a </a:t>
            </a:r>
            <a:r>
              <a:rPr lang="en-US" altLang="en-US" sz="1795" dirty="0">
                <a:cs typeface="Courier New" panose="02070309020205020404" pitchFamily="49" charset="0"/>
              </a:rPr>
              <a:t>Label</a:t>
            </a:r>
            <a:r>
              <a:rPr lang="en-US" altLang="en-US" sz="1795" dirty="0"/>
              <a:t> widget, you can use the </a:t>
            </a:r>
            <a:r>
              <a:rPr lang="en-US" altLang="en-US" sz="1795" b="1" dirty="0">
                <a:solidFill>
                  <a:srgbClr val="C00000"/>
                </a:solidFill>
                <a:cs typeface="Courier New" panose="02070309020205020404" pitchFamily="49" charset="0"/>
              </a:rPr>
              <a:t>borderwidth</a:t>
            </a:r>
            <a:r>
              <a:rPr lang="en-US" altLang="en-US" sz="1795" dirty="0"/>
              <a:t> and </a:t>
            </a:r>
            <a:r>
              <a:rPr lang="en-US" altLang="en-US" sz="1795" b="1" dirty="0">
                <a:solidFill>
                  <a:srgbClr val="C00000"/>
                </a:solidFill>
                <a:cs typeface="Courier New" panose="02070309020205020404" pitchFamily="49" charset="0"/>
              </a:rPr>
              <a:t>relief</a:t>
            </a:r>
            <a:r>
              <a:rPr lang="en-US" altLang="en-US" sz="1795" dirty="0"/>
              <a:t> arguments to display a border around the label</a:t>
            </a:r>
            <a:endParaRPr lang="en-US" altLang="en-US" sz="1995" dirty="0"/>
          </a:p>
          <a:p>
            <a:pPr>
              <a:buFontTx/>
              <a:buChar char="•"/>
            </a:pPr>
            <a:r>
              <a:rPr lang="en-US" altLang="en-US" sz="1795" dirty="0"/>
              <a:t>The </a:t>
            </a:r>
            <a:r>
              <a:rPr lang="en-US" altLang="en-US" sz="1795" b="1" dirty="0">
                <a:solidFill>
                  <a:srgbClr val="C00000"/>
                </a:solidFill>
                <a:cs typeface="Courier New" panose="02070309020205020404" pitchFamily="49" charset="0"/>
              </a:rPr>
              <a:t>borderwidth</a:t>
            </a:r>
            <a:r>
              <a:rPr lang="en-US" altLang="en-US" sz="1795" dirty="0"/>
              <a:t> argument specifies the width of the border, in pixels</a:t>
            </a:r>
          </a:p>
          <a:p>
            <a:pPr>
              <a:buFontTx/>
              <a:buChar char="•"/>
            </a:pPr>
            <a:r>
              <a:rPr lang="en-US" altLang="en-US" sz="1795" dirty="0"/>
              <a:t>The </a:t>
            </a:r>
            <a:r>
              <a:rPr lang="en-US" altLang="en-US" sz="1795" b="1" dirty="0">
                <a:solidFill>
                  <a:srgbClr val="C00000"/>
                </a:solidFill>
                <a:cs typeface="Courier New" panose="02070309020205020404" pitchFamily="49" charset="0"/>
              </a:rPr>
              <a:t>relief</a:t>
            </a:r>
            <a:r>
              <a:rPr lang="en-US" altLang="en-US" sz="1795" dirty="0"/>
              <a:t> argument specifies the border style</a:t>
            </a:r>
          </a:p>
        </p:txBody>
      </p:sp>
      <p:sp>
        <p:nvSpPr>
          <p:cNvPr id="3" name="Footer Placeholder 2">
            <a:extLst>
              <a:ext uri="{FF2B5EF4-FFF2-40B4-BE49-F238E27FC236}">
                <a16:creationId xmlns:a16="http://schemas.microsoft.com/office/drawing/2014/main" id="{9CC55C83-DA90-4F6D-9DAF-ACF684DF4E2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FF091A1C-AFA1-43B7-A855-F85DB4C9F83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17</a:t>
            </a:fld>
            <a:endParaRPr lang="en-US" dirty="0"/>
          </a:p>
        </p:txBody>
      </p:sp>
      <p:sp>
        <p:nvSpPr>
          <p:cNvPr id="8" name="TextBox 1">
            <a:extLst>
              <a:ext uri="{FF2B5EF4-FFF2-40B4-BE49-F238E27FC236}">
                <a16:creationId xmlns:a16="http://schemas.microsoft.com/office/drawing/2014/main" id="{5008402F-ACD9-4632-8CCC-9EE44A6689B5}"/>
              </a:ext>
            </a:extLst>
          </p:cNvPr>
          <p:cNvSpPr txBox="1">
            <a:spLocks noChangeArrowheads="1"/>
          </p:cNvSpPr>
          <p:nvPr/>
        </p:nvSpPr>
        <p:spPr bwMode="auto">
          <a:xfrm>
            <a:off x="644834" y="2646004"/>
            <a:ext cx="8650085" cy="11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795" b="0" dirty="0" err="1">
                <a:latin typeface="Courier New" panose="02070309020205020404" pitchFamily="49" charset="0"/>
                <a:cs typeface="Courier New" panose="02070309020205020404" pitchFamily="49" charset="0"/>
              </a:rPr>
              <a:t>self.label</a:t>
            </a:r>
            <a:r>
              <a:rPr lang="en-US" altLang="en-US" sz="1795" b="0" dirty="0">
                <a:latin typeface="Courier New" panose="02070309020205020404" pitchFamily="49" charset="0"/>
                <a:cs typeface="Courier New" panose="02070309020205020404" pitchFamily="49" charset="0"/>
              </a:rPr>
              <a:t> = Label(</a:t>
            </a:r>
            <a:r>
              <a:rPr lang="en-US" altLang="en-US" sz="1795" b="0" dirty="0" err="1">
                <a:latin typeface="Courier New" panose="02070309020205020404" pitchFamily="49" charset="0"/>
                <a:cs typeface="Courier New" panose="02070309020205020404" pitchFamily="49" charset="0"/>
              </a:rPr>
              <a:t>self.main_window</a:t>
            </a:r>
            <a:r>
              <a:rPr lang="en-US" altLang="en-US" sz="1795" b="0" dirty="0">
                <a:latin typeface="Courier New" panose="02070309020205020404" pitchFamily="49" charset="0"/>
                <a:cs typeface="Courier New" panose="02070309020205020404" pitchFamily="49" charset="0"/>
              </a:rPr>
              <a:t>,</a:t>
            </a:r>
          </a:p>
          <a:p>
            <a:pPr>
              <a:spcBef>
                <a:spcPct val="0"/>
              </a:spcBef>
              <a:buFontTx/>
              <a:buNone/>
            </a:pPr>
            <a:r>
              <a:rPr lang="en-US" altLang="en-US" sz="1795"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795" b="0" dirty="0">
                <a:latin typeface="Courier New" panose="02070309020205020404" pitchFamily="49" charset="0"/>
                <a:cs typeface="Courier New" panose="02070309020205020404" pitchFamily="49" charset="0"/>
              </a:rPr>
              <a:t>                           </a:t>
            </a:r>
            <a:r>
              <a:rPr lang="en-US" altLang="en-US" sz="1795" b="0" dirty="0" err="1">
                <a:latin typeface="Courier New" panose="02070309020205020404" pitchFamily="49" charset="0"/>
                <a:cs typeface="Courier New" panose="02070309020205020404" pitchFamily="49" charset="0"/>
              </a:rPr>
              <a:t>borderwidth</a:t>
            </a:r>
            <a:r>
              <a:rPr lang="en-US" altLang="en-US" sz="1795" b="0" dirty="0">
                <a:latin typeface="Courier New" panose="02070309020205020404" pitchFamily="49" charset="0"/>
                <a:cs typeface="Courier New" panose="02070309020205020404" pitchFamily="49" charset="0"/>
              </a:rPr>
              <a:t>=</a:t>
            </a:r>
            <a:r>
              <a:rPr lang="en-US" altLang="en-US" sz="1795" dirty="0">
                <a:solidFill>
                  <a:srgbClr val="C00000"/>
                </a:solidFill>
                <a:latin typeface="Courier New" panose="02070309020205020404" pitchFamily="49" charset="0"/>
                <a:cs typeface="Courier New" panose="02070309020205020404" pitchFamily="49" charset="0"/>
              </a:rPr>
              <a:t>1</a:t>
            </a:r>
            <a:r>
              <a:rPr lang="en-US" altLang="en-US" sz="1795" b="0" dirty="0">
                <a:latin typeface="Courier New" panose="02070309020205020404" pitchFamily="49" charset="0"/>
                <a:cs typeface="Courier New" panose="02070309020205020404" pitchFamily="49" charset="0"/>
              </a:rPr>
              <a:t>,</a:t>
            </a:r>
          </a:p>
          <a:p>
            <a:pPr>
              <a:spcBef>
                <a:spcPct val="0"/>
              </a:spcBef>
              <a:buFontTx/>
              <a:buNone/>
            </a:pPr>
            <a:r>
              <a:rPr lang="en-US" altLang="en-US" sz="1795" b="0" dirty="0">
                <a:latin typeface="Courier New" panose="02070309020205020404" pitchFamily="49" charset="0"/>
                <a:cs typeface="Courier New" panose="02070309020205020404" pitchFamily="49" charset="0"/>
              </a:rPr>
              <a:t>                           relief='solid’)</a:t>
            </a:r>
          </a:p>
        </p:txBody>
      </p:sp>
      <p:pic>
        <p:nvPicPr>
          <p:cNvPr id="9" name="Picture 8">
            <a:extLst>
              <a:ext uri="{FF2B5EF4-FFF2-40B4-BE49-F238E27FC236}">
                <a16:creationId xmlns:a16="http://schemas.microsoft.com/office/drawing/2014/main" id="{850419F5-69A8-4B65-9AE4-BF6A9B37D35A}"/>
              </a:ext>
            </a:extLst>
          </p:cNvPr>
          <p:cNvPicPr>
            <a:picLocks noChangeAspect="1"/>
          </p:cNvPicPr>
          <p:nvPr/>
        </p:nvPicPr>
        <p:blipFill>
          <a:blip r:embed="rId2"/>
          <a:stretch>
            <a:fillRect/>
          </a:stretch>
        </p:blipFill>
        <p:spPr>
          <a:xfrm>
            <a:off x="8945291" y="2310995"/>
            <a:ext cx="2465918" cy="940811"/>
          </a:xfrm>
          <a:prstGeom prst="rect">
            <a:avLst/>
          </a:prstGeom>
        </p:spPr>
      </p:pic>
      <p:sp>
        <p:nvSpPr>
          <p:cNvPr id="10" name="TextBox 1">
            <a:extLst>
              <a:ext uri="{FF2B5EF4-FFF2-40B4-BE49-F238E27FC236}">
                <a16:creationId xmlns:a16="http://schemas.microsoft.com/office/drawing/2014/main" id="{42144EF5-7B8C-4F98-AA37-A03E42A86D7C}"/>
              </a:ext>
            </a:extLst>
          </p:cNvPr>
          <p:cNvSpPr txBox="1">
            <a:spLocks noChangeArrowheads="1"/>
          </p:cNvSpPr>
          <p:nvPr/>
        </p:nvSpPr>
        <p:spPr bwMode="auto">
          <a:xfrm>
            <a:off x="441797" y="4615502"/>
            <a:ext cx="6720238" cy="119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795" b="0" dirty="0">
                <a:latin typeface="Courier New" panose="02070309020205020404" pitchFamily="49" charset="0"/>
                <a:cs typeface="Courier New" panose="02070309020205020404" pitchFamily="49" charset="0"/>
              </a:rPr>
              <a:t>self.label = Label(</a:t>
            </a:r>
            <a:r>
              <a:rPr lang="en-US" altLang="en-US" sz="1795" b="0" dirty="0" err="1">
                <a:latin typeface="Courier New" panose="02070309020205020404" pitchFamily="49" charset="0"/>
                <a:cs typeface="Courier New" panose="02070309020205020404" pitchFamily="49" charset="0"/>
              </a:rPr>
              <a:t>self.main_window,text</a:t>
            </a:r>
            <a:r>
              <a:rPr lang="en-US" altLang="en-US" sz="1795" b="0" dirty="0">
                <a:latin typeface="Courier New" panose="02070309020205020404" pitchFamily="49" charset="0"/>
                <a:cs typeface="Courier New" panose="02070309020205020404" pitchFamily="49" charset="0"/>
              </a:rPr>
              <a:t>='Hello World',</a:t>
            </a:r>
          </a:p>
          <a:p>
            <a:pPr>
              <a:spcBef>
                <a:spcPct val="0"/>
              </a:spcBef>
              <a:buFontTx/>
              <a:buNone/>
            </a:pPr>
            <a:r>
              <a:rPr lang="en-US" altLang="en-US" sz="1795" b="0" dirty="0">
                <a:latin typeface="Courier New" panose="02070309020205020404" pitchFamily="49" charset="0"/>
                <a:cs typeface="Courier New" panose="02070309020205020404" pitchFamily="49" charset="0"/>
              </a:rPr>
              <a:t>                           </a:t>
            </a:r>
            <a:r>
              <a:rPr lang="en-US" altLang="en-US" sz="1795" b="0" dirty="0" err="1">
                <a:latin typeface="Courier New" panose="02070309020205020404" pitchFamily="49" charset="0"/>
                <a:cs typeface="Courier New" panose="02070309020205020404" pitchFamily="49" charset="0"/>
              </a:rPr>
              <a:t>borderwidth</a:t>
            </a:r>
            <a:r>
              <a:rPr lang="en-US" altLang="en-US" sz="1795" b="0" dirty="0">
                <a:latin typeface="Courier New" panose="02070309020205020404" pitchFamily="49" charset="0"/>
                <a:cs typeface="Courier New" panose="02070309020205020404" pitchFamily="49" charset="0"/>
              </a:rPr>
              <a:t>=</a:t>
            </a:r>
            <a:r>
              <a:rPr lang="en-US" altLang="en-US" sz="1795" dirty="0">
                <a:solidFill>
                  <a:srgbClr val="C00000"/>
                </a:solidFill>
                <a:latin typeface="Courier New" panose="02070309020205020404" pitchFamily="49" charset="0"/>
                <a:cs typeface="Courier New" panose="02070309020205020404" pitchFamily="49" charset="0"/>
              </a:rPr>
              <a:t>4</a:t>
            </a:r>
            <a:r>
              <a:rPr lang="en-US" altLang="en-US" sz="1795" b="0" dirty="0">
                <a:latin typeface="Courier New" panose="02070309020205020404" pitchFamily="49" charset="0"/>
                <a:cs typeface="Courier New" panose="02070309020205020404" pitchFamily="49" charset="0"/>
              </a:rPr>
              <a:t>,</a:t>
            </a:r>
          </a:p>
          <a:p>
            <a:pPr>
              <a:spcBef>
                <a:spcPct val="0"/>
              </a:spcBef>
              <a:buFontTx/>
              <a:buNone/>
            </a:pPr>
            <a:r>
              <a:rPr lang="en-US" altLang="en-US" sz="1795" b="0" dirty="0">
                <a:latin typeface="Courier New" panose="02070309020205020404" pitchFamily="49" charset="0"/>
                <a:cs typeface="Courier New" panose="02070309020205020404" pitchFamily="49" charset="0"/>
              </a:rPr>
              <a:t>                           relief='solid’)</a:t>
            </a:r>
          </a:p>
        </p:txBody>
      </p:sp>
      <p:pic>
        <p:nvPicPr>
          <p:cNvPr id="6" name="Picture 5">
            <a:extLst>
              <a:ext uri="{FF2B5EF4-FFF2-40B4-BE49-F238E27FC236}">
                <a16:creationId xmlns:a16="http://schemas.microsoft.com/office/drawing/2014/main" id="{6D504052-E8CB-4FA1-9220-134C1BDE2B00}"/>
              </a:ext>
            </a:extLst>
          </p:cNvPr>
          <p:cNvPicPr>
            <a:picLocks noChangeAspect="1"/>
          </p:cNvPicPr>
          <p:nvPr/>
        </p:nvPicPr>
        <p:blipFill>
          <a:blip r:embed="rId3"/>
          <a:stretch>
            <a:fillRect/>
          </a:stretch>
        </p:blipFill>
        <p:spPr>
          <a:xfrm>
            <a:off x="8813448" y="4488488"/>
            <a:ext cx="2634914" cy="735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005CF10-13AB-4938-87B7-DE1770D58C07}"/>
              </a:ext>
            </a:extLst>
          </p:cNvPr>
          <p:cNvSpPr>
            <a:spLocks noGrp="1" noChangeArrowheads="1"/>
          </p:cNvSpPr>
          <p:nvPr>
            <p:ph type="title"/>
          </p:nvPr>
        </p:nvSpPr>
        <p:spPr>
          <a:xfrm>
            <a:off x="1523474" y="131889"/>
            <a:ext cx="7866669" cy="547304"/>
          </a:xfrm>
        </p:spPr>
        <p:txBody>
          <a:bodyPr>
            <a:noAutofit/>
          </a:bodyPr>
          <a:lstStyle/>
          <a:p>
            <a:r>
              <a:rPr lang="en-US" altLang="en-US" sz="3400" dirty="0"/>
              <a:t>Values for </a:t>
            </a:r>
            <a:r>
              <a:rPr lang="en-US" altLang="en-US" sz="3400" dirty="0">
                <a:latin typeface="Courier New" panose="02070309020205020404" pitchFamily="49" charset="0"/>
                <a:cs typeface="Courier New" panose="02070309020205020404" pitchFamily="49" charset="0"/>
              </a:rPr>
              <a:t>relief</a:t>
            </a:r>
            <a:r>
              <a:rPr lang="en-US" altLang="en-US" sz="3400" dirty="0"/>
              <a:t> Argument</a:t>
            </a:r>
          </a:p>
        </p:txBody>
      </p:sp>
      <p:sp>
        <p:nvSpPr>
          <p:cNvPr id="5" name="Footer Placeholder 4">
            <a:extLst>
              <a:ext uri="{FF2B5EF4-FFF2-40B4-BE49-F238E27FC236}">
                <a16:creationId xmlns:a16="http://schemas.microsoft.com/office/drawing/2014/main" id="{D2DCF580-7FEC-4AA2-9C1D-1C322CD21754}"/>
              </a:ext>
            </a:extLst>
          </p:cNvPr>
          <p:cNvSpPr>
            <a:spLocks noGrp="1"/>
          </p:cNvSpPr>
          <p:nvPr>
            <p:ph type="ftr" sz="quarter" idx="11"/>
          </p:nvPr>
        </p:nvSpPr>
        <p:spPr>
          <a:xfrm>
            <a:off x="3681967" y="6500401"/>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394AE071-91AC-4C5F-ACC3-BEF484343712}"/>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18</a:t>
            </a:fld>
            <a:endParaRPr lang="en-US" dirty="0"/>
          </a:p>
        </p:txBody>
      </p:sp>
      <p:graphicFrame>
        <p:nvGraphicFramePr>
          <p:cNvPr id="3" name="Table 2">
            <a:extLst>
              <a:ext uri="{FF2B5EF4-FFF2-40B4-BE49-F238E27FC236}">
                <a16:creationId xmlns:a16="http://schemas.microsoft.com/office/drawing/2014/main" id="{25275C33-8799-4F5A-857A-CD463053F23C}"/>
              </a:ext>
            </a:extLst>
          </p:cNvPr>
          <p:cNvGraphicFramePr>
            <a:graphicFrameLocks noGrp="1"/>
          </p:cNvGraphicFramePr>
          <p:nvPr>
            <p:extLst>
              <p:ext uri="{D42A27DB-BD31-4B8C-83A1-F6EECF244321}">
                <p14:modId xmlns:p14="http://schemas.microsoft.com/office/powerpoint/2010/main" val="3359338051"/>
              </p:ext>
            </p:extLst>
          </p:nvPr>
        </p:nvGraphicFramePr>
        <p:xfrm>
          <a:off x="939110" y="830402"/>
          <a:ext cx="7344125" cy="2442780"/>
        </p:xfrm>
        <a:graphic>
          <a:graphicData uri="http://schemas.openxmlformats.org/drawingml/2006/table">
            <a:tbl>
              <a:tblPr firstRow="1" firstCol="1" bandRow="1">
                <a:tableStyleId>{5C22544A-7EE6-4342-B048-85BDC9FD1C3A}</a:tableStyleId>
              </a:tblPr>
              <a:tblGrid>
                <a:gridCol w="2128181">
                  <a:extLst>
                    <a:ext uri="{9D8B030D-6E8A-4147-A177-3AD203B41FA5}">
                      <a16:colId xmlns:a16="http://schemas.microsoft.com/office/drawing/2014/main" val="20000"/>
                    </a:ext>
                  </a:extLst>
                </a:gridCol>
                <a:gridCol w="5215944">
                  <a:extLst>
                    <a:ext uri="{9D8B030D-6E8A-4147-A177-3AD203B41FA5}">
                      <a16:colId xmlns:a16="http://schemas.microsoft.com/office/drawing/2014/main" val="20001"/>
                    </a:ext>
                  </a:extLst>
                </a:gridCol>
              </a:tblGrid>
              <a:tr h="325850">
                <a:tc>
                  <a:txBody>
                    <a:bodyPr/>
                    <a:lstStyle/>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relief</a:t>
                      </a:r>
                      <a:r>
                        <a:rPr lang="en-US" sz="1600" dirty="0">
                          <a:effectLst/>
                        </a:rPr>
                        <a:t> Argument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B w="6350" cap="flat" cmpd="sng" algn="ctr">
                      <a:solidFill>
                        <a:schemeClr val="tx1"/>
                      </a:solidFill>
                      <a:prstDash val="solid"/>
                      <a:round/>
                      <a:headEnd type="none" w="med" len="med"/>
                      <a:tailEnd type="none" w="med" len="med"/>
                    </a:lnB>
                    <a:solidFill>
                      <a:schemeClr val="accent2"/>
                    </a:solidFill>
                  </a:tcPr>
                </a:tc>
                <a:tc>
                  <a:txBody>
                    <a:bodyPr/>
                    <a:lstStyle/>
                    <a:p>
                      <a:pPr marL="0" marR="0">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2585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relief='flat'</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is hidden and there is no 3D effect.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585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relief='raised'</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a:effectLst/>
                        </a:rPr>
                        <a:t>The widget has a raised 3D appearance.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585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relief='sunken'</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widget has a sunken 3D appearance.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6441">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relief='ridge'</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around the widget has a raised 3D appearance.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585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relief='solid'</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appears as a solid line with no 3D effect.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585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relief='groove'</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around the widget appears as a groove.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406" marR="68406"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pic>
        <p:nvPicPr>
          <p:cNvPr id="7" name="Picture 3" descr="A frame depicts different styles of borders. ">
            <a:extLst>
              <a:ext uri="{FF2B5EF4-FFF2-40B4-BE49-F238E27FC236}">
                <a16:creationId xmlns:a16="http://schemas.microsoft.com/office/drawing/2014/main" id="{90B0941B-1123-8B0F-A794-8508A804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45" y="3548056"/>
            <a:ext cx="1048026" cy="293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062D538E-B7E1-DA1D-E2D9-8E24A58C748B}"/>
              </a:ext>
            </a:extLst>
          </p:cNvPr>
          <p:cNvPicPr>
            <a:picLocks noChangeAspect="1"/>
          </p:cNvPicPr>
          <p:nvPr/>
        </p:nvPicPr>
        <p:blipFill>
          <a:blip r:embed="rId3"/>
          <a:stretch>
            <a:fillRect/>
          </a:stretch>
        </p:blipFill>
        <p:spPr>
          <a:xfrm>
            <a:off x="1493330" y="3584819"/>
            <a:ext cx="2198138" cy="575040"/>
          </a:xfrm>
          <a:prstGeom prst="rect">
            <a:avLst/>
          </a:prstGeom>
        </p:spPr>
      </p:pic>
      <p:pic>
        <p:nvPicPr>
          <p:cNvPr id="16" name="Picture 15">
            <a:extLst>
              <a:ext uri="{FF2B5EF4-FFF2-40B4-BE49-F238E27FC236}">
                <a16:creationId xmlns:a16="http://schemas.microsoft.com/office/drawing/2014/main" id="{D5EFA9D4-A250-02F2-D0F0-16450D1C85AE}"/>
              </a:ext>
            </a:extLst>
          </p:cNvPr>
          <p:cNvPicPr>
            <a:picLocks noChangeAspect="1"/>
          </p:cNvPicPr>
          <p:nvPr/>
        </p:nvPicPr>
        <p:blipFill>
          <a:blip r:embed="rId4"/>
          <a:stretch>
            <a:fillRect/>
          </a:stretch>
        </p:blipFill>
        <p:spPr>
          <a:xfrm>
            <a:off x="5431951" y="3613835"/>
            <a:ext cx="2347521" cy="603926"/>
          </a:xfrm>
          <a:prstGeom prst="rect">
            <a:avLst/>
          </a:prstGeom>
        </p:spPr>
      </p:pic>
      <p:pic>
        <p:nvPicPr>
          <p:cNvPr id="18" name="Picture 17">
            <a:extLst>
              <a:ext uri="{FF2B5EF4-FFF2-40B4-BE49-F238E27FC236}">
                <a16:creationId xmlns:a16="http://schemas.microsoft.com/office/drawing/2014/main" id="{732CC865-6F56-BC96-03BD-ED63372AD496}"/>
              </a:ext>
            </a:extLst>
          </p:cNvPr>
          <p:cNvPicPr>
            <a:picLocks noChangeAspect="1"/>
          </p:cNvPicPr>
          <p:nvPr/>
        </p:nvPicPr>
        <p:blipFill>
          <a:blip r:embed="rId5"/>
          <a:stretch>
            <a:fillRect/>
          </a:stretch>
        </p:blipFill>
        <p:spPr>
          <a:xfrm>
            <a:off x="1420775" y="4519107"/>
            <a:ext cx="2270693" cy="598551"/>
          </a:xfrm>
          <a:prstGeom prst="rect">
            <a:avLst/>
          </a:prstGeom>
        </p:spPr>
      </p:pic>
      <p:pic>
        <p:nvPicPr>
          <p:cNvPr id="20" name="Picture 19">
            <a:extLst>
              <a:ext uri="{FF2B5EF4-FFF2-40B4-BE49-F238E27FC236}">
                <a16:creationId xmlns:a16="http://schemas.microsoft.com/office/drawing/2014/main" id="{1C87DE40-F6A6-5529-EE72-B81B361AD1ED}"/>
              </a:ext>
            </a:extLst>
          </p:cNvPr>
          <p:cNvPicPr>
            <a:picLocks noChangeAspect="1"/>
          </p:cNvPicPr>
          <p:nvPr/>
        </p:nvPicPr>
        <p:blipFill>
          <a:blip r:embed="rId6"/>
          <a:stretch>
            <a:fillRect/>
          </a:stretch>
        </p:blipFill>
        <p:spPr>
          <a:xfrm>
            <a:off x="5405248" y="4519107"/>
            <a:ext cx="2347521" cy="570048"/>
          </a:xfrm>
          <a:prstGeom prst="rect">
            <a:avLst/>
          </a:prstGeom>
        </p:spPr>
      </p:pic>
      <p:pic>
        <p:nvPicPr>
          <p:cNvPr id="22" name="Picture 21">
            <a:extLst>
              <a:ext uri="{FF2B5EF4-FFF2-40B4-BE49-F238E27FC236}">
                <a16:creationId xmlns:a16="http://schemas.microsoft.com/office/drawing/2014/main" id="{B36F99A5-72BF-2103-988F-C091DA32FDF0}"/>
              </a:ext>
            </a:extLst>
          </p:cNvPr>
          <p:cNvPicPr>
            <a:picLocks noChangeAspect="1"/>
          </p:cNvPicPr>
          <p:nvPr/>
        </p:nvPicPr>
        <p:blipFill>
          <a:blip r:embed="rId7"/>
          <a:stretch>
            <a:fillRect/>
          </a:stretch>
        </p:blipFill>
        <p:spPr>
          <a:xfrm>
            <a:off x="5390996" y="5433563"/>
            <a:ext cx="2279311" cy="570048"/>
          </a:xfrm>
          <a:prstGeom prst="rect">
            <a:avLst/>
          </a:prstGeom>
        </p:spPr>
      </p:pic>
      <p:pic>
        <p:nvPicPr>
          <p:cNvPr id="24" name="Picture 23">
            <a:extLst>
              <a:ext uri="{FF2B5EF4-FFF2-40B4-BE49-F238E27FC236}">
                <a16:creationId xmlns:a16="http://schemas.microsoft.com/office/drawing/2014/main" id="{45144962-6EBB-08FC-4037-0CBAD81D1BB7}"/>
              </a:ext>
            </a:extLst>
          </p:cNvPr>
          <p:cNvPicPr>
            <a:picLocks noChangeAspect="1"/>
          </p:cNvPicPr>
          <p:nvPr/>
        </p:nvPicPr>
        <p:blipFill>
          <a:blip r:embed="rId8"/>
          <a:stretch>
            <a:fillRect/>
          </a:stretch>
        </p:blipFill>
        <p:spPr>
          <a:xfrm>
            <a:off x="1420775" y="5433563"/>
            <a:ext cx="2261192" cy="5415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87FB81-BC8C-1145-6591-DC9343A14757}"/>
              </a:ext>
            </a:extLst>
          </p:cNvPr>
          <p:cNvPicPr>
            <a:picLocks noChangeAspect="1"/>
          </p:cNvPicPr>
          <p:nvPr/>
        </p:nvPicPr>
        <p:blipFill>
          <a:blip r:embed="rId2"/>
          <a:stretch>
            <a:fillRect/>
          </a:stretch>
        </p:blipFill>
        <p:spPr>
          <a:xfrm>
            <a:off x="437852" y="1164357"/>
            <a:ext cx="6507231" cy="5038456"/>
          </a:xfrm>
          <a:prstGeom prst="rect">
            <a:avLst/>
          </a:prstGeom>
        </p:spPr>
      </p:pic>
      <p:sp>
        <p:nvSpPr>
          <p:cNvPr id="20482" name="Title 1">
            <a:extLst>
              <a:ext uri="{FF2B5EF4-FFF2-40B4-BE49-F238E27FC236}">
                <a16:creationId xmlns:a16="http://schemas.microsoft.com/office/drawing/2014/main" id="{3AA83039-CE59-4199-A90C-836C4DC3A4C2}"/>
              </a:ext>
            </a:extLst>
          </p:cNvPr>
          <p:cNvSpPr>
            <a:spLocks noGrp="1" noChangeArrowheads="1"/>
          </p:cNvSpPr>
          <p:nvPr>
            <p:ph type="title"/>
          </p:nvPr>
        </p:nvSpPr>
        <p:spPr>
          <a:xfrm>
            <a:off x="2162666" y="365125"/>
            <a:ext cx="7866669" cy="332346"/>
          </a:xfrm>
        </p:spPr>
        <p:txBody>
          <a:bodyPr>
            <a:normAutofit fontScale="90000"/>
          </a:bodyPr>
          <a:lstStyle/>
          <a:p>
            <a:r>
              <a:rPr lang="en-US" altLang="en-US" sz="3591" b="0" dirty="0">
                <a:ln w="3175" cmpd="sng">
                  <a:noFill/>
                </a:ln>
                <a:solidFill>
                  <a:srgbClr val="00B050"/>
                </a:solidFill>
                <a:latin typeface="Corbel" panose="020B0503020204020204"/>
              </a:rPr>
              <a:t>Example 5</a:t>
            </a:r>
            <a:endParaRPr lang="en-US" altLang="en-US" sz="1995" dirty="0"/>
          </a:p>
        </p:txBody>
      </p:sp>
      <p:sp>
        <p:nvSpPr>
          <p:cNvPr id="4" name="Footer Placeholder 3">
            <a:extLst>
              <a:ext uri="{FF2B5EF4-FFF2-40B4-BE49-F238E27FC236}">
                <a16:creationId xmlns:a16="http://schemas.microsoft.com/office/drawing/2014/main" id="{50472AD5-45FE-41B5-BB54-2CC27DDFED2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D50F481A-0D78-4ABD-A941-D6B699D29416}"/>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19</a:t>
            </a:fld>
            <a:endParaRPr lang="en-US" dirty="0"/>
          </a:p>
        </p:txBody>
      </p:sp>
      <p:pic>
        <p:nvPicPr>
          <p:cNvPr id="8" name="Picture 7">
            <a:extLst>
              <a:ext uri="{FF2B5EF4-FFF2-40B4-BE49-F238E27FC236}">
                <a16:creationId xmlns:a16="http://schemas.microsoft.com/office/drawing/2014/main" id="{A6A4CCC8-7C55-42F3-927C-07C99FBBB62B}"/>
              </a:ext>
            </a:extLst>
          </p:cNvPr>
          <p:cNvPicPr>
            <a:picLocks noChangeAspect="1"/>
          </p:cNvPicPr>
          <p:nvPr/>
        </p:nvPicPr>
        <p:blipFill>
          <a:blip r:embed="rId3"/>
          <a:stretch>
            <a:fillRect/>
          </a:stretch>
        </p:blipFill>
        <p:spPr>
          <a:xfrm>
            <a:off x="7320935" y="1739493"/>
            <a:ext cx="3121685" cy="12662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6708D-6547-4870-9EB2-EF68B58F70FE}"/>
              </a:ext>
            </a:extLst>
          </p:cNvPr>
          <p:cNvSpPr>
            <a:spLocks noGrp="1"/>
          </p:cNvSpPr>
          <p:nvPr>
            <p:ph type="title"/>
          </p:nvPr>
        </p:nvSpPr>
        <p:spPr>
          <a:xfrm>
            <a:off x="954428" y="221942"/>
            <a:ext cx="9779183" cy="579100"/>
          </a:xfrm>
        </p:spPr>
        <p:txBody>
          <a:bodyPr/>
          <a:lstStyle/>
          <a:p>
            <a:r>
              <a:rPr lang="en-AU" dirty="0"/>
              <a:t>Agenda</a:t>
            </a:r>
            <a:endParaRPr lang="en-AU" sz="1995" dirty="0"/>
          </a:p>
        </p:txBody>
      </p:sp>
      <p:sp>
        <p:nvSpPr>
          <p:cNvPr id="5" name="Content Placeholder 4">
            <a:extLst>
              <a:ext uri="{FF2B5EF4-FFF2-40B4-BE49-F238E27FC236}">
                <a16:creationId xmlns:a16="http://schemas.microsoft.com/office/drawing/2014/main" id="{CA9405F4-3DBC-4CD5-AC57-02C992346FB5}"/>
              </a:ext>
            </a:extLst>
          </p:cNvPr>
          <p:cNvSpPr>
            <a:spLocks noGrp="1"/>
          </p:cNvSpPr>
          <p:nvPr>
            <p:ph idx="1"/>
          </p:nvPr>
        </p:nvSpPr>
        <p:spPr>
          <a:xfrm>
            <a:off x="449670" y="1351642"/>
            <a:ext cx="9779182" cy="3366815"/>
          </a:xfrm>
        </p:spPr>
        <p:txBody>
          <a:bodyPr>
            <a:noAutofit/>
          </a:bodyPr>
          <a:lstStyle/>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Graphical User Interfaces</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Using the tkinter Module</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Displaying Text with Label Widgets</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Organizing Widgets with Frames</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Button Widgets and Info Dialog Boxes</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Getting Input with the Entry Widget</a:t>
            </a:r>
          </a:p>
          <a:p>
            <a:pPr marL="342900" indent="-342900">
              <a:lnSpc>
                <a:spcPct val="160000"/>
              </a:lnSpc>
              <a:buFont typeface="Wingdings" panose="05000000000000000000" pitchFamily="2" charset="2"/>
              <a:buChar char="Ø"/>
            </a:pPr>
            <a:r>
              <a:rPr lang="en-US" altLang="en-US" sz="2200" dirty="0">
                <a:latin typeface="Calibri" panose="020F0502020204030204" pitchFamily="34" charset="0"/>
                <a:cs typeface="Calibri" panose="020F0502020204030204" pitchFamily="34" charset="0"/>
              </a:rPr>
              <a:t>Using Labels as Output Fields</a:t>
            </a:r>
          </a:p>
        </p:txBody>
      </p:sp>
      <p:sp>
        <p:nvSpPr>
          <p:cNvPr id="4" name="Footer Placeholder 3">
            <a:extLst>
              <a:ext uri="{FF2B5EF4-FFF2-40B4-BE49-F238E27FC236}">
                <a16:creationId xmlns:a16="http://schemas.microsoft.com/office/drawing/2014/main" id="{B124E34D-CFD5-4A01-B9EF-1F2332514366}"/>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53F89F4A-AC5B-4A63-9403-9509837C80C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a:extLst>
              <a:ext uri="{FF2B5EF4-FFF2-40B4-BE49-F238E27FC236}">
                <a16:creationId xmlns:a16="http://schemas.microsoft.com/office/drawing/2014/main" id="{BAC9806E-1E8D-47AD-9AD7-458DDAE5CDD2}"/>
              </a:ext>
            </a:extLst>
          </p:cNvPr>
          <p:cNvSpPr>
            <a:spLocks noGrp="1" noChangeArrowheads="1"/>
          </p:cNvSpPr>
          <p:nvPr>
            <p:ph type="title"/>
          </p:nvPr>
        </p:nvSpPr>
        <p:spPr>
          <a:xfrm>
            <a:off x="1195000" y="88786"/>
            <a:ext cx="7866669" cy="917484"/>
          </a:xfrm>
        </p:spPr>
        <p:txBody>
          <a:bodyPr>
            <a:normAutofit/>
          </a:bodyPr>
          <a:lstStyle/>
          <a:p>
            <a:r>
              <a:rPr lang="en-US" altLang="en-US" dirty="0"/>
              <a:t>Padding</a:t>
            </a:r>
          </a:p>
        </p:txBody>
      </p:sp>
      <p:sp>
        <p:nvSpPr>
          <p:cNvPr id="23555" name="Content Placeholder 3">
            <a:extLst>
              <a:ext uri="{FF2B5EF4-FFF2-40B4-BE49-F238E27FC236}">
                <a16:creationId xmlns:a16="http://schemas.microsoft.com/office/drawing/2014/main" id="{82EB5E2A-DFE2-4054-9E0B-12A6BD198D83}"/>
              </a:ext>
            </a:extLst>
          </p:cNvPr>
          <p:cNvSpPr>
            <a:spLocks noGrp="1" noChangeArrowheads="1"/>
          </p:cNvSpPr>
          <p:nvPr>
            <p:ph idx="1"/>
          </p:nvPr>
        </p:nvSpPr>
        <p:spPr>
          <a:xfrm>
            <a:off x="573563" y="1388587"/>
            <a:ext cx="9848821" cy="3648075"/>
          </a:xfrm>
        </p:spPr>
        <p:txBody>
          <a:bodyPr/>
          <a:lstStyle/>
          <a:p>
            <a:pPr>
              <a:lnSpc>
                <a:spcPct val="150000"/>
              </a:lnSpc>
              <a:buFontTx/>
              <a:buChar char="•"/>
            </a:pPr>
            <a:r>
              <a:rPr lang="en-US" altLang="en-US" dirty="0">
                <a:solidFill>
                  <a:srgbClr val="C00000"/>
                </a:solidFill>
                <a:latin typeface="+mn-lt"/>
              </a:rPr>
              <a:t>Padding:</a:t>
            </a:r>
            <a:r>
              <a:rPr lang="en-US" altLang="en-US" dirty="0">
                <a:latin typeface="+mn-lt"/>
              </a:rPr>
              <a:t> space that appears around a widget</a:t>
            </a:r>
          </a:p>
          <a:p>
            <a:pPr lvl="1">
              <a:lnSpc>
                <a:spcPct val="150000"/>
              </a:lnSpc>
            </a:pPr>
            <a:r>
              <a:rPr lang="en-US" altLang="en-US" b="1" dirty="0">
                <a:solidFill>
                  <a:schemeClr val="accent6">
                    <a:lumMod val="50000"/>
                  </a:schemeClr>
                </a:solidFill>
                <a:latin typeface="+mn-lt"/>
              </a:rPr>
              <a:t>Internal padding </a:t>
            </a:r>
            <a:r>
              <a:rPr lang="en-US" altLang="en-US" dirty="0">
                <a:latin typeface="+mn-lt"/>
              </a:rPr>
              <a:t>appears around the inside edge of a widget</a:t>
            </a:r>
          </a:p>
          <a:p>
            <a:pPr lvl="1">
              <a:lnSpc>
                <a:spcPct val="150000"/>
              </a:lnSpc>
            </a:pPr>
            <a:r>
              <a:rPr lang="en-US" altLang="en-US" b="1" dirty="0">
                <a:solidFill>
                  <a:schemeClr val="accent6">
                    <a:lumMod val="50000"/>
                  </a:schemeClr>
                </a:solidFill>
                <a:latin typeface="+mn-lt"/>
              </a:rPr>
              <a:t>External padding </a:t>
            </a:r>
            <a:r>
              <a:rPr lang="en-US" altLang="en-US" dirty="0">
                <a:latin typeface="+mn-lt"/>
              </a:rPr>
              <a:t>appears around the outside edge of a widget</a:t>
            </a:r>
          </a:p>
        </p:txBody>
      </p:sp>
      <p:sp>
        <p:nvSpPr>
          <p:cNvPr id="3" name="Footer Placeholder 2">
            <a:extLst>
              <a:ext uri="{FF2B5EF4-FFF2-40B4-BE49-F238E27FC236}">
                <a16:creationId xmlns:a16="http://schemas.microsoft.com/office/drawing/2014/main" id="{230B8761-C3D7-4584-9421-863CCAC7AC7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040542D0-0DA9-4F5B-8C02-CCB902B635DC}"/>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20</a:t>
            </a:fld>
            <a:endParaRPr lang="en-US" dirty="0"/>
          </a:p>
        </p:txBody>
      </p:sp>
      <p:pic>
        <p:nvPicPr>
          <p:cNvPr id="23556" name="Picture 4" descr="An illustration displays the difference between the internal padding and external padding. ">
            <a:extLst>
              <a:ext uri="{FF2B5EF4-FFF2-40B4-BE49-F238E27FC236}">
                <a16:creationId xmlns:a16="http://schemas.microsoft.com/office/drawing/2014/main" id="{C716BE62-C5A5-41E2-8320-3874FDAA0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27965" y="3971643"/>
            <a:ext cx="4548899" cy="213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a:extLst>
              <a:ext uri="{FF2B5EF4-FFF2-40B4-BE49-F238E27FC236}">
                <a16:creationId xmlns:a16="http://schemas.microsoft.com/office/drawing/2014/main" id="{E8DCBA17-7C1C-4C49-BFD2-DE031194BCBC}"/>
              </a:ext>
            </a:extLst>
          </p:cNvPr>
          <p:cNvSpPr>
            <a:spLocks noGrp="1" noChangeArrowheads="1"/>
          </p:cNvSpPr>
          <p:nvPr>
            <p:ph type="title"/>
          </p:nvPr>
        </p:nvSpPr>
        <p:spPr>
          <a:xfrm>
            <a:off x="1257144" y="160940"/>
            <a:ext cx="7866669" cy="672062"/>
          </a:xfrm>
        </p:spPr>
        <p:txBody>
          <a:bodyPr>
            <a:normAutofit fontScale="90000"/>
          </a:bodyPr>
          <a:lstStyle/>
          <a:p>
            <a:r>
              <a:rPr lang="en-US" altLang="en-US" dirty="0"/>
              <a:t>Internal Padding</a:t>
            </a:r>
            <a:endParaRPr lang="en-US" altLang="en-US" sz="1995" dirty="0"/>
          </a:p>
        </p:txBody>
      </p:sp>
      <p:sp>
        <p:nvSpPr>
          <p:cNvPr id="24579" name="Content Placeholder 3">
            <a:extLst>
              <a:ext uri="{FF2B5EF4-FFF2-40B4-BE49-F238E27FC236}">
                <a16:creationId xmlns:a16="http://schemas.microsoft.com/office/drawing/2014/main" id="{943F0CB3-5992-48FC-BB95-5EE2EBA9BD0D}"/>
              </a:ext>
            </a:extLst>
          </p:cNvPr>
          <p:cNvSpPr>
            <a:spLocks noGrp="1" noChangeArrowheads="1"/>
          </p:cNvSpPr>
          <p:nvPr>
            <p:ph idx="1"/>
          </p:nvPr>
        </p:nvSpPr>
        <p:spPr>
          <a:xfrm>
            <a:off x="381739" y="1157415"/>
            <a:ext cx="10555549" cy="2116418"/>
          </a:xfrm>
        </p:spPr>
        <p:txBody>
          <a:bodyPr/>
          <a:lstStyle/>
          <a:p>
            <a:pPr>
              <a:lnSpc>
                <a:spcPct val="150000"/>
              </a:lnSpc>
              <a:buFontTx/>
              <a:buChar char="•"/>
            </a:pPr>
            <a:r>
              <a:rPr lang="en-US" altLang="en-US" sz="1995" dirty="0"/>
              <a:t>To add </a:t>
            </a:r>
            <a:r>
              <a:rPr lang="en-US" altLang="en-US" sz="1995" u="sng" dirty="0"/>
              <a:t>horizontal internal padding </a:t>
            </a:r>
            <a:r>
              <a:rPr lang="en-US" altLang="en-US" sz="1995" dirty="0"/>
              <a:t>to a widget, pass the argument </a:t>
            </a:r>
            <a:r>
              <a:rPr lang="en-US" altLang="en-US" sz="1995" dirty="0" err="1">
                <a:solidFill>
                  <a:srgbClr val="C00000"/>
                </a:solidFill>
                <a:cs typeface="Courier New" panose="02070309020205020404" pitchFamily="49" charset="0"/>
              </a:rPr>
              <a:t>ipadx</a:t>
            </a:r>
            <a:r>
              <a:rPr lang="en-US" altLang="en-US" sz="1995" dirty="0">
                <a:cs typeface="Courier New" panose="02070309020205020404" pitchFamily="49" charset="0"/>
              </a:rPr>
              <a:t>=</a:t>
            </a:r>
            <a:r>
              <a:rPr lang="en-US" altLang="en-US" sz="1995" i="1" dirty="0">
                <a:cs typeface="Courier New" panose="02070309020205020404" pitchFamily="49" charset="0"/>
              </a:rPr>
              <a:t>n</a:t>
            </a:r>
            <a:r>
              <a:rPr lang="en-US" altLang="en-US" sz="1995" dirty="0"/>
              <a:t> to the widget's </a:t>
            </a:r>
            <a:r>
              <a:rPr lang="en-US" altLang="en-US" sz="1995" dirty="0">
                <a:cs typeface="Courier New" panose="02070309020205020404" pitchFamily="49" charset="0"/>
              </a:rPr>
              <a:t>pack</a:t>
            </a:r>
            <a:r>
              <a:rPr lang="en-US" altLang="en-US" sz="1995" dirty="0"/>
              <a:t> method</a:t>
            </a:r>
          </a:p>
          <a:p>
            <a:pPr>
              <a:lnSpc>
                <a:spcPct val="150000"/>
              </a:lnSpc>
              <a:buFontTx/>
              <a:buChar char="•"/>
            </a:pPr>
            <a:r>
              <a:rPr lang="en-US" altLang="en-US" sz="1995" dirty="0"/>
              <a:t>To add </a:t>
            </a:r>
            <a:r>
              <a:rPr lang="en-US" altLang="en-US" sz="1995" u="sng" dirty="0"/>
              <a:t>vertical internal padding </a:t>
            </a:r>
            <a:r>
              <a:rPr lang="en-US" altLang="en-US" sz="1995" dirty="0"/>
              <a:t>to a widget, pass the argument </a:t>
            </a:r>
            <a:r>
              <a:rPr lang="en-US" altLang="en-US" sz="1995" dirty="0" err="1">
                <a:solidFill>
                  <a:srgbClr val="C00000"/>
                </a:solidFill>
                <a:cs typeface="Courier New" panose="02070309020205020404" pitchFamily="49" charset="0"/>
              </a:rPr>
              <a:t>ipady</a:t>
            </a:r>
            <a:r>
              <a:rPr lang="en-US" altLang="en-US" sz="1995" dirty="0">
                <a:cs typeface="Courier New" panose="02070309020205020404" pitchFamily="49" charset="0"/>
              </a:rPr>
              <a:t>=</a:t>
            </a:r>
            <a:r>
              <a:rPr lang="en-US" altLang="en-US" sz="1995" i="1" dirty="0">
                <a:cs typeface="Courier New" panose="02070309020205020404" pitchFamily="49" charset="0"/>
              </a:rPr>
              <a:t>n</a:t>
            </a:r>
            <a:r>
              <a:rPr lang="en-US" altLang="en-US" sz="1995" dirty="0"/>
              <a:t> to the widget's </a:t>
            </a:r>
            <a:r>
              <a:rPr lang="en-US" altLang="en-US" sz="1995" dirty="0">
                <a:cs typeface="Courier New" panose="02070309020205020404" pitchFamily="49" charset="0"/>
              </a:rPr>
              <a:t>pack</a:t>
            </a:r>
            <a:r>
              <a:rPr lang="en-US" altLang="en-US" sz="1995" dirty="0"/>
              <a:t> method</a:t>
            </a:r>
          </a:p>
          <a:p>
            <a:pPr>
              <a:lnSpc>
                <a:spcPct val="150000"/>
              </a:lnSpc>
              <a:buFontTx/>
              <a:buChar char="•"/>
            </a:pPr>
            <a:endParaRPr lang="en-US" altLang="en-US" dirty="0">
              <a:latin typeface="+mn-lt"/>
            </a:endParaRPr>
          </a:p>
          <a:p>
            <a:pPr>
              <a:lnSpc>
                <a:spcPct val="150000"/>
              </a:lnSpc>
              <a:buFontTx/>
              <a:buChar char="•"/>
            </a:pPr>
            <a:endParaRPr lang="en-US" altLang="en-US" dirty="0">
              <a:latin typeface="+mn-lt"/>
            </a:endParaRPr>
          </a:p>
        </p:txBody>
      </p:sp>
      <p:sp>
        <p:nvSpPr>
          <p:cNvPr id="3" name="Footer Placeholder 2">
            <a:extLst>
              <a:ext uri="{FF2B5EF4-FFF2-40B4-BE49-F238E27FC236}">
                <a16:creationId xmlns:a16="http://schemas.microsoft.com/office/drawing/2014/main" id="{E7D4D91D-C5CF-4367-9773-84C265944CF5}"/>
              </a:ext>
            </a:extLst>
          </p:cNvPr>
          <p:cNvSpPr>
            <a:spLocks noGrp="1"/>
          </p:cNvSpPr>
          <p:nvPr>
            <p:ph type="ftr" sz="quarter" idx="11"/>
          </p:nvPr>
        </p:nvSpPr>
        <p:spPr>
          <a:xfrm>
            <a:off x="3860143" y="6581660"/>
            <a:ext cx="2743200" cy="276340"/>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B0570308-96E0-4AD7-8AF3-0D7A2BB5788D}"/>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21</a:t>
            </a:fld>
            <a:endParaRPr lang="en-US" dirty="0"/>
          </a:p>
        </p:txBody>
      </p:sp>
      <p:pic>
        <p:nvPicPr>
          <p:cNvPr id="24580" name="Picture 5" descr="Two frames I pad x = n and I pad y = n displays horizontal and vertical internet padding with labels, size of the widget without padding and size of the widget with padding. ">
            <a:extLst>
              <a:ext uri="{FF2B5EF4-FFF2-40B4-BE49-F238E27FC236}">
                <a16:creationId xmlns:a16="http://schemas.microsoft.com/office/drawing/2014/main" id="{75DA551D-5739-4F45-8AA7-8D3ABA17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35062" y="3429000"/>
            <a:ext cx="6123540" cy="284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391A-A421-44E4-A726-54ED501ACFF5}"/>
              </a:ext>
            </a:extLst>
          </p:cNvPr>
          <p:cNvSpPr>
            <a:spLocks noGrp="1"/>
          </p:cNvSpPr>
          <p:nvPr>
            <p:ph type="title"/>
          </p:nvPr>
        </p:nvSpPr>
        <p:spPr>
          <a:xfrm>
            <a:off x="1129733" y="188352"/>
            <a:ext cx="7866669" cy="464856"/>
          </a:xfrm>
        </p:spPr>
        <p:txBody>
          <a:bodyPr>
            <a:noAutofit/>
          </a:bodyPr>
          <a:lstStyle/>
          <a:p>
            <a:r>
              <a:rPr lang="en-US" altLang="en-US" sz="3400" dirty="0"/>
              <a:t>Internal Padding- </a:t>
            </a:r>
            <a:r>
              <a:rPr lang="en-US" altLang="en-US" sz="3400" dirty="0">
                <a:solidFill>
                  <a:schemeClr val="accent5">
                    <a:lumMod val="75000"/>
                  </a:schemeClr>
                </a:solidFill>
              </a:rPr>
              <a:t>Example</a:t>
            </a:r>
            <a:r>
              <a:rPr lang="en-AU" sz="3400" dirty="0"/>
              <a:t> </a:t>
            </a:r>
          </a:p>
        </p:txBody>
      </p:sp>
      <p:sp>
        <p:nvSpPr>
          <p:cNvPr id="6" name="Footer Placeholder 5">
            <a:extLst>
              <a:ext uri="{FF2B5EF4-FFF2-40B4-BE49-F238E27FC236}">
                <a16:creationId xmlns:a16="http://schemas.microsoft.com/office/drawing/2014/main" id="{550966CD-9F75-4879-9B2C-6D3A75026C93}"/>
              </a:ext>
            </a:extLst>
          </p:cNvPr>
          <p:cNvSpPr>
            <a:spLocks noGrp="1"/>
          </p:cNvSpPr>
          <p:nvPr>
            <p:ph type="ftr" sz="quarter" idx="11"/>
          </p:nvPr>
        </p:nvSpPr>
        <p:spPr>
          <a:xfrm>
            <a:off x="4950958" y="6420414"/>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D722AE3F-9735-4900-BAB1-B59730A64622}"/>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22</a:t>
            </a:fld>
            <a:endParaRPr lang="en-US" dirty="0"/>
          </a:p>
        </p:txBody>
      </p:sp>
      <p:pic>
        <p:nvPicPr>
          <p:cNvPr id="12" name="Picture 11">
            <a:extLst>
              <a:ext uri="{FF2B5EF4-FFF2-40B4-BE49-F238E27FC236}">
                <a16:creationId xmlns:a16="http://schemas.microsoft.com/office/drawing/2014/main" id="{B33FABCF-E1B7-4D66-B439-E2582309EF0C}"/>
              </a:ext>
            </a:extLst>
          </p:cNvPr>
          <p:cNvPicPr>
            <a:picLocks noChangeAspect="1"/>
          </p:cNvPicPr>
          <p:nvPr/>
        </p:nvPicPr>
        <p:blipFill>
          <a:blip r:embed="rId2"/>
          <a:stretch>
            <a:fillRect/>
          </a:stretch>
        </p:blipFill>
        <p:spPr>
          <a:xfrm>
            <a:off x="7866409" y="3280659"/>
            <a:ext cx="2576210" cy="1968489"/>
          </a:xfrm>
          <a:prstGeom prst="rect">
            <a:avLst/>
          </a:prstGeom>
        </p:spPr>
      </p:pic>
      <p:sp>
        <p:nvSpPr>
          <p:cNvPr id="13" name="TextBox 12">
            <a:extLst>
              <a:ext uri="{FF2B5EF4-FFF2-40B4-BE49-F238E27FC236}">
                <a16:creationId xmlns:a16="http://schemas.microsoft.com/office/drawing/2014/main" id="{C236FC41-0F19-1CBC-17A5-D30C2E2EF11A}"/>
              </a:ext>
            </a:extLst>
          </p:cNvPr>
          <p:cNvSpPr txBox="1"/>
          <p:nvPr/>
        </p:nvSpPr>
        <p:spPr>
          <a:xfrm>
            <a:off x="7400841" y="1212243"/>
            <a:ext cx="2386194" cy="1749870"/>
          </a:xfrm>
          <a:prstGeom prst="rect">
            <a:avLst/>
          </a:prstGeom>
          <a:noFill/>
          <a:ln>
            <a:noFill/>
          </a:ln>
          <a:effectLst/>
          <a:scene3d>
            <a:camera prst="isometricOffAxis1Right"/>
            <a:lightRig rig="contrasting" dir="t">
              <a:rot lat="0" lon="0" rev="7800000"/>
            </a:lightRig>
          </a:scene3d>
          <a:sp3d>
            <a:bevelT w="139700" h="139700"/>
          </a:sp3d>
        </p:spPr>
        <p:txBody>
          <a:bodyPr wrap="square" rtlCol="0">
            <a:spAutoFit/>
          </a:bodyPr>
          <a:lstStyle/>
          <a:p>
            <a:pPr algn="ctr"/>
            <a:r>
              <a:rPr lang="en-US" sz="1795" dirty="0">
                <a:solidFill>
                  <a:schemeClr val="accent1">
                    <a:lumMod val="75000"/>
                  </a:schemeClr>
                </a:solidFill>
              </a:rPr>
              <a:t>Notice that when used </a:t>
            </a:r>
            <a:r>
              <a:rPr lang="en-US" sz="1795" b="1" u="sng" dirty="0">
                <a:solidFill>
                  <a:schemeClr val="accent1">
                    <a:lumMod val="75000"/>
                  </a:schemeClr>
                </a:solidFill>
              </a:rPr>
              <a:t>import tkinter </a:t>
            </a:r>
            <a:r>
              <a:rPr lang="en-US" sz="1795" dirty="0">
                <a:solidFill>
                  <a:schemeClr val="accent1">
                    <a:lumMod val="75000"/>
                  </a:schemeClr>
                </a:solidFill>
              </a:rPr>
              <a:t>at the beginning of the program we had to add </a:t>
            </a:r>
            <a:r>
              <a:rPr lang="en-US" sz="1795" dirty="0">
                <a:solidFill>
                  <a:schemeClr val="accent1">
                    <a:lumMod val="75000"/>
                  </a:schemeClr>
                </a:solidFill>
                <a:highlight>
                  <a:srgbClr val="FFFF00"/>
                </a:highlight>
              </a:rPr>
              <a:t>tkinter. </a:t>
            </a:r>
            <a:r>
              <a:rPr lang="en-US" sz="1795" dirty="0">
                <a:solidFill>
                  <a:schemeClr val="accent1">
                    <a:lumMod val="75000"/>
                  </a:schemeClr>
                </a:solidFill>
              </a:rPr>
              <a:t>before each command</a:t>
            </a:r>
          </a:p>
        </p:txBody>
      </p:sp>
      <p:grpSp>
        <p:nvGrpSpPr>
          <p:cNvPr id="16" name="Group 15">
            <a:extLst>
              <a:ext uri="{FF2B5EF4-FFF2-40B4-BE49-F238E27FC236}">
                <a16:creationId xmlns:a16="http://schemas.microsoft.com/office/drawing/2014/main" id="{73535D14-DA2B-F378-01AB-144F83A196C1}"/>
              </a:ext>
            </a:extLst>
          </p:cNvPr>
          <p:cNvGrpSpPr/>
          <p:nvPr/>
        </p:nvGrpSpPr>
        <p:grpSpPr>
          <a:xfrm>
            <a:off x="385257" y="1261971"/>
            <a:ext cx="4565702" cy="5230903"/>
            <a:chOff x="1490097" y="851145"/>
            <a:chExt cx="4577328" cy="5244222"/>
          </a:xfrm>
        </p:grpSpPr>
        <p:grpSp>
          <p:nvGrpSpPr>
            <p:cNvPr id="15" name="Group 14">
              <a:extLst>
                <a:ext uri="{FF2B5EF4-FFF2-40B4-BE49-F238E27FC236}">
                  <a16:creationId xmlns:a16="http://schemas.microsoft.com/office/drawing/2014/main" id="{F93DC631-7BD8-CC2B-3902-CAEA8C10746A}"/>
                </a:ext>
              </a:extLst>
            </p:cNvPr>
            <p:cNvGrpSpPr/>
            <p:nvPr/>
          </p:nvGrpSpPr>
          <p:grpSpPr>
            <a:xfrm>
              <a:off x="1490098" y="851145"/>
              <a:ext cx="4577327" cy="5244222"/>
              <a:chOff x="1718698" y="1142604"/>
              <a:chExt cx="4577327" cy="5244222"/>
            </a:xfrm>
          </p:grpSpPr>
          <p:pic>
            <p:nvPicPr>
              <p:cNvPr id="10" name="Picture 9">
                <a:extLst>
                  <a:ext uri="{FF2B5EF4-FFF2-40B4-BE49-F238E27FC236}">
                    <a16:creationId xmlns:a16="http://schemas.microsoft.com/office/drawing/2014/main" id="{DBC7F9D1-B93E-4F18-B6AC-C764A9DBE5AA}"/>
                  </a:ext>
                </a:extLst>
              </p:cNvPr>
              <p:cNvPicPr>
                <a:picLocks noChangeAspect="1"/>
              </p:cNvPicPr>
              <p:nvPr/>
            </p:nvPicPr>
            <p:blipFill>
              <a:blip r:embed="rId3"/>
              <a:stretch>
                <a:fillRect/>
              </a:stretch>
            </p:blipFill>
            <p:spPr>
              <a:xfrm>
                <a:off x="1718698" y="1142604"/>
                <a:ext cx="4577327" cy="5244222"/>
              </a:xfrm>
              <a:prstGeom prst="rect">
                <a:avLst/>
              </a:prstGeom>
            </p:spPr>
          </p:pic>
          <p:sp>
            <p:nvSpPr>
              <p:cNvPr id="4" name="Rectangle: Rounded Corners 3">
                <a:extLst>
                  <a:ext uri="{FF2B5EF4-FFF2-40B4-BE49-F238E27FC236}">
                    <a16:creationId xmlns:a16="http://schemas.microsoft.com/office/drawing/2014/main" id="{6416C380-D770-3911-4812-2DF2DB2CD40E}"/>
                  </a:ext>
                </a:extLst>
              </p:cNvPr>
              <p:cNvSpPr/>
              <p:nvPr/>
            </p:nvSpPr>
            <p:spPr>
              <a:xfrm>
                <a:off x="1736768" y="1343025"/>
                <a:ext cx="1311232" cy="247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5" name="Rectangle: Rounded Corners 4">
                <a:extLst>
                  <a:ext uri="{FF2B5EF4-FFF2-40B4-BE49-F238E27FC236}">
                    <a16:creationId xmlns:a16="http://schemas.microsoft.com/office/drawing/2014/main" id="{AD5069AF-D837-70DA-24FB-268718D9A44C}"/>
                  </a:ext>
                </a:extLst>
              </p:cNvPr>
              <p:cNvSpPr/>
              <p:nvPr/>
            </p:nvSpPr>
            <p:spPr>
              <a:xfrm>
                <a:off x="3854962" y="2181224"/>
                <a:ext cx="717038" cy="2476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Rectangle: Rounded Corners 7">
                <a:extLst>
                  <a:ext uri="{FF2B5EF4-FFF2-40B4-BE49-F238E27FC236}">
                    <a16:creationId xmlns:a16="http://schemas.microsoft.com/office/drawing/2014/main" id="{C59E8DB5-6126-7164-33CA-26EBB8518EA8}"/>
                  </a:ext>
                </a:extLst>
              </p:cNvPr>
              <p:cNvSpPr/>
              <p:nvPr/>
            </p:nvSpPr>
            <p:spPr>
              <a:xfrm>
                <a:off x="2330962" y="5408612"/>
                <a:ext cx="717038" cy="2476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9" name="Rectangle: Rounded Corners 8">
                <a:extLst>
                  <a:ext uri="{FF2B5EF4-FFF2-40B4-BE49-F238E27FC236}">
                    <a16:creationId xmlns:a16="http://schemas.microsoft.com/office/drawing/2014/main" id="{4E0AADEA-270F-B969-DE67-9ED38EE48A1D}"/>
                  </a:ext>
                </a:extLst>
              </p:cNvPr>
              <p:cNvSpPr/>
              <p:nvPr/>
            </p:nvSpPr>
            <p:spPr>
              <a:xfrm>
                <a:off x="3411801" y="3547335"/>
                <a:ext cx="717038" cy="2476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Rectangle: Rounded Corners 10">
                <a:extLst>
                  <a:ext uri="{FF2B5EF4-FFF2-40B4-BE49-F238E27FC236}">
                    <a16:creationId xmlns:a16="http://schemas.microsoft.com/office/drawing/2014/main" id="{36F8C38C-4758-198B-7889-F900748194FB}"/>
                  </a:ext>
                </a:extLst>
              </p:cNvPr>
              <p:cNvSpPr/>
              <p:nvPr/>
            </p:nvSpPr>
            <p:spPr>
              <a:xfrm>
                <a:off x="3442724" y="2692155"/>
                <a:ext cx="686115" cy="2476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pic>
          <p:nvPicPr>
            <p:cNvPr id="14" name="Picture 13">
              <a:extLst>
                <a:ext uri="{FF2B5EF4-FFF2-40B4-BE49-F238E27FC236}">
                  <a16:creationId xmlns:a16="http://schemas.microsoft.com/office/drawing/2014/main" id="{C6C97C62-0E44-2154-DA48-410FFD369F95}"/>
                </a:ext>
              </a:extLst>
            </p:cNvPr>
            <p:cNvPicPr>
              <a:picLocks noChangeAspect="1"/>
            </p:cNvPicPr>
            <p:nvPr/>
          </p:nvPicPr>
          <p:blipFill>
            <a:blip r:embed="rId4"/>
            <a:stretch>
              <a:fillRect/>
            </a:stretch>
          </p:blipFill>
          <p:spPr>
            <a:xfrm>
              <a:off x="1490097" y="5546473"/>
              <a:ext cx="4577327" cy="476250"/>
            </a:xfrm>
            <a:prstGeom prst="rect">
              <a:avLst/>
            </a:prstGeom>
          </p:spPr>
        </p:pic>
      </p:grpSp>
    </p:spTree>
    <p:extLst>
      <p:ext uri="{BB962C8B-B14F-4D97-AF65-F5344CB8AC3E}">
        <p14:creationId xmlns:p14="http://schemas.microsoft.com/office/powerpoint/2010/main" val="263990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628F2D0A-9873-416D-A000-C1BDB702D113}"/>
              </a:ext>
            </a:extLst>
          </p:cNvPr>
          <p:cNvSpPr>
            <a:spLocks noGrp="1" noChangeArrowheads="1"/>
          </p:cNvSpPr>
          <p:nvPr>
            <p:ph type="title"/>
          </p:nvPr>
        </p:nvSpPr>
        <p:spPr>
          <a:xfrm>
            <a:off x="1487963" y="207538"/>
            <a:ext cx="7866669" cy="509783"/>
          </a:xfrm>
        </p:spPr>
        <p:txBody>
          <a:bodyPr>
            <a:normAutofit fontScale="90000"/>
          </a:bodyPr>
          <a:lstStyle/>
          <a:p>
            <a:r>
              <a:rPr lang="en-US" altLang="en-US" sz="3400" dirty="0"/>
              <a:t>External Padding</a:t>
            </a:r>
          </a:p>
        </p:txBody>
      </p:sp>
      <p:sp>
        <p:nvSpPr>
          <p:cNvPr id="26627" name="Content Placeholder 3">
            <a:extLst>
              <a:ext uri="{FF2B5EF4-FFF2-40B4-BE49-F238E27FC236}">
                <a16:creationId xmlns:a16="http://schemas.microsoft.com/office/drawing/2014/main" id="{38AE5DD0-DF62-4423-B0A9-AE1E466ABB93}"/>
              </a:ext>
            </a:extLst>
          </p:cNvPr>
          <p:cNvSpPr>
            <a:spLocks noGrp="1" noChangeArrowheads="1"/>
          </p:cNvSpPr>
          <p:nvPr>
            <p:ph idx="1"/>
          </p:nvPr>
        </p:nvSpPr>
        <p:spPr>
          <a:xfrm>
            <a:off x="417251" y="1036178"/>
            <a:ext cx="9647595" cy="3648075"/>
          </a:xfrm>
        </p:spPr>
        <p:txBody>
          <a:bodyPr>
            <a:normAutofit/>
          </a:bodyPr>
          <a:lstStyle/>
          <a:p>
            <a:pPr>
              <a:lnSpc>
                <a:spcPct val="150000"/>
              </a:lnSpc>
              <a:buFontTx/>
              <a:buChar char="•"/>
            </a:pPr>
            <a:r>
              <a:rPr lang="en-US" altLang="en-US" sz="1995" dirty="0"/>
              <a:t>To add </a:t>
            </a:r>
            <a:r>
              <a:rPr lang="en-US" altLang="en-US" sz="1995" u="sng" dirty="0"/>
              <a:t>horizontal external padding </a:t>
            </a:r>
            <a:r>
              <a:rPr lang="en-US" altLang="en-US" sz="1995" dirty="0"/>
              <a:t>to a widget, pass the argument </a:t>
            </a:r>
            <a:r>
              <a:rPr lang="en-US" altLang="en-US" sz="1995" dirty="0" err="1">
                <a:solidFill>
                  <a:srgbClr val="C00000"/>
                </a:solidFill>
                <a:cs typeface="Courier New" panose="02070309020205020404" pitchFamily="49" charset="0"/>
              </a:rPr>
              <a:t>padx</a:t>
            </a:r>
            <a:r>
              <a:rPr lang="en-US" altLang="en-US" sz="1995" dirty="0">
                <a:cs typeface="Courier New" panose="02070309020205020404" pitchFamily="49" charset="0"/>
              </a:rPr>
              <a:t>=</a:t>
            </a:r>
            <a:r>
              <a:rPr lang="en-US" altLang="en-US" sz="1995" i="1" dirty="0">
                <a:cs typeface="Courier New" panose="02070309020205020404" pitchFamily="49" charset="0"/>
              </a:rPr>
              <a:t>n</a:t>
            </a:r>
            <a:r>
              <a:rPr lang="en-US" altLang="en-US" sz="1995" dirty="0"/>
              <a:t> to the widget's </a:t>
            </a:r>
            <a:r>
              <a:rPr lang="en-US" altLang="en-US" sz="1995" dirty="0">
                <a:cs typeface="Courier New" panose="02070309020205020404" pitchFamily="49" charset="0"/>
              </a:rPr>
              <a:t>pack</a:t>
            </a:r>
            <a:r>
              <a:rPr lang="en-US" altLang="en-US" sz="1995" dirty="0"/>
              <a:t> method</a:t>
            </a:r>
          </a:p>
          <a:p>
            <a:pPr>
              <a:lnSpc>
                <a:spcPct val="150000"/>
              </a:lnSpc>
              <a:buFontTx/>
              <a:buChar char="•"/>
            </a:pPr>
            <a:r>
              <a:rPr lang="en-US" altLang="en-US" sz="1995" dirty="0"/>
              <a:t>To add </a:t>
            </a:r>
            <a:r>
              <a:rPr lang="en-US" altLang="en-US" sz="1995" u="sng" dirty="0"/>
              <a:t>vertical external padding </a:t>
            </a:r>
            <a:r>
              <a:rPr lang="en-US" altLang="en-US" sz="1995" dirty="0"/>
              <a:t>to a widget, pass the argument </a:t>
            </a:r>
            <a:r>
              <a:rPr lang="en-US" altLang="en-US" sz="1995" dirty="0" err="1">
                <a:solidFill>
                  <a:srgbClr val="C00000"/>
                </a:solidFill>
                <a:cs typeface="Courier New" panose="02070309020205020404" pitchFamily="49" charset="0"/>
              </a:rPr>
              <a:t>pady</a:t>
            </a:r>
            <a:r>
              <a:rPr lang="en-US" altLang="en-US" sz="1995" dirty="0">
                <a:cs typeface="Courier New" panose="02070309020205020404" pitchFamily="49" charset="0"/>
              </a:rPr>
              <a:t>=</a:t>
            </a:r>
            <a:r>
              <a:rPr lang="en-US" altLang="en-US" sz="1995" i="1" dirty="0">
                <a:cs typeface="Courier New" panose="02070309020205020404" pitchFamily="49" charset="0"/>
              </a:rPr>
              <a:t>n</a:t>
            </a:r>
            <a:r>
              <a:rPr lang="en-US" altLang="en-US" sz="1995" dirty="0"/>
              <a:t> to the widget's </a:t>
            </a:r>
            <a:r>
              <a:rPr lang="en-US" altLang="en-US" sz="1995" dirty="0">
                <a:cs typeface="Courier New" panose="02070309020205020404" pitchFamily="49" charset="0"/>
              </a:rPr>
              <a:t>pack</a:t>
            </a:r>
            <a:r>
              <a:rPr lang="en-US" altLang="en-US" sz="1995" dirty="0"/>
              <a:t> method</a:t>
            </a:r>
          </a:p>
        </p:txBody>
      </p:sp>
      <p:sp>
        <p:nvSpPr>
          <p:cNvPr id="3" name="Footer Placeholder 2">
            <a:extLst>
              <a:ext uri="{FF2B5EF4-FFF2-40B4-BE49-F238E27FC236}">
                <a16:creationId xmlns:a16="http://schemas.microsoft.com/office/drawing/2014/main" id="{AFE287F8-9D3B-4D48-950A-C5FD22F43E1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F169DF60-4B04-42D9-88D7-F0F57E2896D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23</a:t>
            </a:fld>
            <a:endParaRPr lang="en-US" dirty="0"/>
          </a:p>
        </p:txBody>
      </p:sp>
      <p:pic>
        <p:nvPicPr>
          <p:cNvPr id="26628" name="Picture 4" descr="Two frames pad x = n and pad y = n displays horizontal and vertical internet padding with label, size of the widget.">
            <a:extLst>
              <a:ext uri="{FF2B5EF4-FFF2-40B4-BE49-F238E27FC236}">
                <a16:creationId xmlns:a16="http://schemas.microsoft.com/office/drawing/2014/main" id="{9D9C2DD7-D80D-4DA0-AD55-3E02478E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815727" y="3526042"/>
            <a:ext cx="5542138" cy="273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1235369" y="161628"/>
            <a:ext cx="7866669" cy="479186"/>
          </a:xfrm>
        </p:spPr>
        <p:txBody>
          <a:bodyPr>
            <a:noAutofit/>
          </a:bodyPr>
          <a:lstStyle/>
          <a:p>
            <a:r>
              <a:rPr lang="en-US" altLang="en-US" sz="3400" dirty="0"/>
              <a:t>External Padding- </a:t>
            </a:r>
            <a:r>
              <a:rPr lang="en-US" altLang="en-US" sz="3400" b="0" dirty="0">
                <a:solidFill>
                  <a:srgbClr val="6DB1E2">
                    <a:lumMod val="75000"/>
                  </a:srgbClr>
                </a:solidFill>
                <a:latin typeface="Poppins Medium" panose="00000600000000000000" pitchFamily="2" charset="0"/>
                <a:cs typeface="Poppins Medium" panose="00000600000000000000" pitchFamily="2" charset="0"/>
              </a:rPr>
              <a:t>Example</a:t>
            </a:r>
            <a:endParaRPr lang="en-AU" sz="3400" dirty="0"/>
          </a:p>
        </p:txBody>
      </p:sp>
      <p:sp>
        <p:nvSpPr>
          <p:cNvPr id="6" name="Footer Placeholder 5">
            <a:extLst>
              <a:ext uri="{FF2B5EF4-FFF2-40B4-BE49-F238E27FC236}">
                <a16:creationId xmlns:a16="http://schemas.microsoft.com/office/drawing/2014/main" id="{E71E3BFC-DF70-4A8C-BC63-430838C48EDD}"/>
              </a:ext>
            </a:extLst>
          </p:cNvPr>
          <p:cNvSpPr>
            <a:spLocks noGrp="1"/>
          </p:cNvSpPr>
          <p:nvPr>
            <p:ph type="ftr" sz="quarter" idx="11"/>
          </p:nvPr>
        </p:nvSpPr>
        <p:spPr>
          <a:xfrm>
            <a:off x="5324959" y="6400378"/>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E7DC03A2-084C-4598-8B3F-4850042D3BB6}"/>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24</a:t>
            </a:fld>
            <a:endParaRPr lang="en-US" dirty="0"/>
          </a:p>
        </p:txBody>
      </p:sp>
      <p:pic>
        <p:nvPicPr>
          <p:cNvPr id="12" name="Picture 11">
            <a:extLst>
              <a:ext uri="{FF2B5EF4-FFF2-40B4-BE49-F238E27FC236}">
                <a16:creationId xmlns:a16="http://schemas.microsoft.com/office/drawing/2014/main" id="{3AB4360B-DD30-4F87-A50A-A720C48429B1}"/>
              </a:ext>
            </a:extLst>
          </p:cNvPr>
          <p:cNvPicPr>
            <a:picLocks noChangeAspect="1"/>
          </p:cNvPicPr>
          <p:nvPr/>
        </p:nvPicPr>
        <p:blipFill>
          <a:blip r:embed="rId2"/>
          <a:stretch>
            <a:fillRect/>
          </a:stretch>
        </p:blipFill>
        <p:spPr>
          <a:xfrm>
            <a:off x="6613260" y="2220845"/>
            <a:ext cx="2361973" cy="1808385"/>
          </a:xfrm>
          <a:prstGeom prst="rect">
            <a:avLst/>
          </a:prstGeom>
        </p:spPr>
      </p:pic>
      <p:grpSp>
        <p:nvGrpSpPr>
          <p:cNvPr id="8" name="Group 7">
            <a:extLst>
              <a:ext uri="{FF2B5EF4-FFF2-40B4-BE49-F238E27FC236}">
                <a16:creationId xmlns:a16="http://schemas.microsoft.com/office/drawing/2014/main" id="{385679E4-7C61-AACD-2E96-EFFA718C4254}"/>
              </a:ext>
            </a:extLst>
          </p:cNvPr>
          <p:cNvGrpSpPr/>
          <p:nvPr/>
        </p:nvGrpSpPr>
        <p:grpSpPr>
          <a:xfrm>
            <a:off x="578247" y="1146129"/>
            <a:ext cx="4590456" cy="5437140"/>
            <a:chOff x="1514474" y="899318"/>
            <a:chExt cx="4602145" cy="5450985"/>
          </a:xfrm>
        </p:grpSpPr>
        <p:pic>
          <p:nvPicPr>
            <p:cNvPr id="10" name="Picture 9">
              <a:extLst>
                <a:ext uri="{FF2B5EF4-FFF2-40B4-BE49-F238E27FC236}">
                  <a16:creationId xmlns:a16="http://schemas.microsoft.com/office/drawing/2014/main" id="{EE44764F-0E2D-4C65-B680-06CE286395C6}"/>
                </a:ext>
              </a:extLst>
            </p:cNvPr>
            <p:cNvPicPr>
              <a:picLocks noChangeAspect="1"/>
            </p:cNvPicPr>
            <p:nvPr/>
          </p:nvPicPr>
          <p:blipFill>
            <a:blip r:embed="rId3"/>
            <a:stretch>
              <a:fillRect/>
            </a:stretch>
          </p:blipFill>
          <p:spPr>
            <a:xfrm>
              <a:off x="1514474" y="899318"/>
              <a:ext cx="4602145" cy="5450985"/>
            </a:xfrm>
            <a:prstGeom prst="rect">
              <a:avLst/>
            </a:prstGeom>
          </p:spPr>
        </p:pic>
        <p:sp>
          <p:nvSpPr>
            <p:cNvPr id="4" name="Rectangle: Rounded Corners 3">
              <a:extLst>
                <a:ext uri="{FF2B5EF4-FFF2-40B4-BE49-F238E27FC236}">
                  <a16:creationId xmlns:a16="http://schemas.microsoft.com/office/drawing/2014/main" id="{726E3260-5628-661E-B062-0901C3B1A025}"/>
                </a:ext>
              </a:extLst>
            </p:cNvPr>
            <p:cNvSpPr/>
            <p:nvPr/>
          </p:nvSpPr>
          <p:spPr>
            <a:xfrm>
              <a:off x="1514474" y="1114425"/>
              <a:ext cx="1311232" cy="2476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5" name="Picture 4">
              <a:extLst>
                <a:ext uri="{FF2B5EF4-FFF2-40B4-BE49-F238E27FC236}">
                  <a16:creationId xmlns:a16="http://schemas.microsoft.com/office/drawing/2014/main" id="{A72EFF0F-4921-0F19-0EA4-4E06E6645E50}"/>
                </a:ext>
              </a:extLst>
            </p:cNvPr>
            <p:cNvPicPr>
              <a:picLocks noChangeAspect="1"/>
            </p:cNvPicPr>
            <p:nvPr/>
          </p:nvPicPr>
          <p:blipFill>
            <a:blip r:embed="rId4"/>
            <a:stretch>
              <a:fillRect/>
            </a:stretch>
          </p:blipFill>
          <p:spPr>
            <a:xfrm>
              <a:off x="1533708" y="5662356"/>
              <a:ext cx="4582911" cy="476250"/>
            </a:xfrm>
            <a:prstGeom prst="rect">
              <a:avLst/>
            </a:prstGeom>
          </p:spPr>
        </p:pic>
      </p:grpSp>
    </p:spTree>
    <p:extLst>
      <p:ext uri="{BB962C8B-B14F-4D97-AF65-F5344CB8AC3E}">
        <p14:creationId xmlns:p14="http://schemas.microsoft.com/office/powerpoint/2010/main" val="400637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AC722E-0C87-1B5C-E498-B0967F1DACAE}"/>
              </a:ext>
            </a:extLst>
          </p:cNvPr>
          <p:cNvPicPr>
            <a:picLocks noChangeAspect="1"/>
          </p:cNvPicPr>
          <p:nvPr/>
        </p:nvPicPr>
        <p:blipFill>
          <a:blip r:embed="rId2"/>
          <a:stretch>
            <a:fillRect/>
          </a:stretch>
        </p:blipFill>
        <p:spPr>
          <a:xfrm>
            <a:off x="283335" y="1212937"/>
            <a:ext cx="6565058" cy="5187441"/>
          </a:xfrm>
          <a:prstGeom prst="rect">
            <a:avLst/>
          </a:prstGeom>
        </p:spPr>
      </p:pic>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1129733" y="280672"/>
            <a:ext cx="7866669" cy="470154"/>
          </a:xfrm>
        </p:spPr>
        <p:txBody>
          <a:bodyPr>
            <a:noAutofit/>
          </a:bodyPr>
          <a:lstStyle/>
          <a:p>
            <a:r>
              <a:rPr lang="en-US" altLang="en-US" sz="3400" dirty="0"/>
              <a:t>Internal and External Padding- </a:t>
            </a:r>
            <a:r>
              <a:rPr lang="en-US" altLang="en-US" sz="3400" dirty="0">
                <a:solidFill>
                  <a:schemeClr val="accent5">
                    <a:lumMod val="75000"/>
                  </a:schemeClr>
                </a:solidFill>
              </a:rPr>
              <a:t>Example</a:t>
            </a:r>
            <a:endParaRPr lang="en-AU" sz="3400" dirty="0">
              <a:solidFill>
                <a:schemeClr val="accent5">
                  <a:lumMod val="75000"/>
                </a:schemeClr>
              </a:solidFill>
            </a:endParaRPr>
          </a:p>
        </p:txBody>
      </p:sp>
      <p:sp>
        <p:nvSpPr>
          <p:cNvPr id="6" name="Footer Placeholder 5">
            <a:extLst>
              <a:ext uri="{FF2B5EF4-FFF2-40B4-BE49-F238E27FC236}">
                <a16:creationId xmlns:a16="http://schemas.microsoft.com/office/drawing/2014/main" id="{62003EC5-81AA-43D2-A648-4A7E7E0C4B9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3A8646D6-E811-4C5B-A7E1-236C856B551E}"/>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25</a:t>
            </a:fld>
            <a:endParaRPr lang="en-US" dirty="0"/>
          </a:p>
        </p:txBody>
      </p:sp>
      <p:pic>
        <p:nvPicPr>
          <p:cNvPr id="13" name="Picture 12">
            <a:extLst>
              <a:ext uri="{FF2B5EF4-FFF2-40B4-BE49-F238E27FC236}">
                <a16:creationId xmlns:a16="http://schemas.microsoft.com/office/drawing/2014/main" id="{96A88971-F7BC-4602-BFED-89475A6E9B25}"/>
              </a:ext>
            </a:extLst>
          </p:cNvPr>
          <p:cNvPicPr>
            <a:picLocks noChangeAspect="1"/>
          </p:cNvPicPr>
          <p:nvPr/>
        </p:nvPicPr>
        <p:blipFill>
          <a:blip r:embed="rId3"/>
          <a:stretch>
            <a:fillRect/>
          </a:stretch>
        </p:blipFill>
        <p:spPr>
          <a:xfrm>
            <a:off x="8209826" y="2088125"/>
            <a:ext cx="2019026" cy="1986461"/>
          </a:xfrm>
          <a:prstGeom prst="rect">
            <a:avLst/>
          </a:prstGeom>
        </p:spPr>
      </p:pic>
    </p:spTree>
    <p:extLst>
      <p:ext uri="{BB962C8B-B14F-4D97-AF65-F5344CB8AC3E}">
        <p14:creationId xmlns:p14="http://schemas.microsoft.com/office/powerpoint/2010/main" val="245664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7F3CA1A-1FEB-41FD-BD98-C8A5F88AAED6}"/>
              </a:ext>
            </a:extLst>
          </p:cNvPr>
          <p:cNvSpPr>
            <a:spLocks noGrp="1" noChangeArrowheads="1"/>
          </p:cNvSpPr>
          <p:nvPr>
            <p:ph type="title"/>
          </p:nvPr>
        </p:nvSpPr>
        <p:spPr>
          <a:xfrm>
            <a:off x="1323957" y="159798"/>
            <a:ext cx="8066186" cy="704938"/>
          </a:xfrm>
        </p:spPr>
        <p:txBody>
          <a:bodyPr>
            <a:normAutofit/>
          </a:bodyPr>
          <a:lstStyle/>
          <a:p>
            <a:r>
              <a:rPr lang="en-US" altLang="en-US" sz="3400" dirty="0"/>
              <a:t>Organizing Widgets with Frames</a:t>
            </a:r>
            <a:r>
              <a:rPr lang="en-AU" sz="3400" dirty="0"/>
              <a:t> </a:t>
            </a:r>
            <a:endParaRPr lang="en-US" altLang="en-US" sz="3400" dirty="0"/>
          </a:p>
        </p:txBody>
      </p:sp>
      <p:sp>
        <p:nvSpPr>
          <p:cNvPr id="3" name="Content Placeholder 2">
            <a:extLst>
              <a:ext uri="{FF2B5EF4-FFF2-40B4-BE49-F238E27FC236}">
                <a16:creationId xmlns:a16="http://schemas.microsoft.com/office/drawing/2014/main" id="{46B40566-DF56-4233-AB27-B8872610FA30}"/>
              </a:ext>
            </a:extLst>
          </p:cNvPr>
          <p:cNvSpPr>
            <a:spLocks noGrp="1"/>
          </p:cNvSpPr>
          <p:nvPr>
            <p:ph idx="1"/>
          </p:nvPr>
        </p:nvSpPr>
        <p:spPr>
          <a:xfrm>
            <a:off x="1013238" y="1629176"/>
            <a:ext cx="8066186" cy="3963756"/>
          </a:xfrm>
        </p:spPr>
        <p:txBody>
          <a:bodyPr>
            <a:normAutofit fontScale="85000" lnSpcReduction="10000"/>
          </a:bodyPr>
          <a:lstStyle/>
          <a:p>
            <a:pPr>
              <a:lnSpc>
                <a:spcPct val="160000"/>
              </a:lnSpc>
              <a:defRPr/>
            </a:pPr>
            <a:r>
              <a:rPr lang="en-US" b="1" dirty="0">
                <a:solidFill>
                  <a:srgbClr val="C00000"/>
                </a:solidFill>
                <a:latin typeface="+mn-lt"/>
                <a:cs typeface="Courier New" pitchFamily="49" charset="0"/>
              </a:rPr>
              <a:t>Frame widget: </a:t>
            </a:r>
            <a:r>
              <a:rPr lang="en-US" dirty="0">
                <a:latin typeface="+mn-lt"/>
                <a:cs typeface="Courier New" pitchFamily="49" charset="0"/>
              </a:rPr>
              <a:t>A container that holds other widgets</a:t>
            </a:r>
          </a:p>
          <a:p>
            <a:pPr lvl="1">
              <a:lnSpc>
                <a:spcPct val="160000"/>
              </a:lnSpc>
              <a:defRPr/>
            </a:pPr>
            <a:r>
              <a:rPr lang="en-US" dirty="0">
                <a:latin typeface="+mn-lt"/>
                <a:cs typeface="Courier New" pitchFamily="49" charset="0"/>
              </a:rPr>
              <a:t>Useful for organizing and arranging groups of widgets in a window. </a:t>
            </a:r>
          </a:p>
          <a:p>
            <a:pPr lvl="1">
              <a:lnSpc>
                <a:spcPct val="160000"/>
              </a:lnSpc>
              <a:defRPr/>
            </a:pPr>
            <a:r>
              <a:rPr lang="en-US" dirty="0">
                <a:latin typeface="+mn-lt"/>
                <a:cs typeface="Courier New" pitchFamily="49" charset="0"/>
              </a:rPr>
              <a:t>For example, you can place a set of widgets in one Frame and arrange them in a particular way, then place a set of widgets in another Frame and arrange them in a different way.</a:t>
            </a:r>
          </a:p>
          <a:p>
            <a:pPr lvl="2">
              <a:lnSpc>
                <a:spcPct val="160000"/>
              </a:lnSpc>
              <a:defRPr/>
            </a:pPr>
            <a:r>
              <a:rPr lang="en-US" dirty="0">
                <a:latin typeface="+mn-lt"/>
                <a:cs typeface="Courier New" pitchFamily="49" charset="0"/>
              </a:rPr>
              <a:t>Example:</a:t>
            </a:r>
          </a:p>
          <a:p>
            <a:pPr marL="802851" lvl="2" indent="109264">
              <a:lnSpc>
                <a:spcPct val="160000"/>
              </a:lnSpc>
              <a:defRPr/>
            </a:pPr>
            <a:r>
              <a:rPr lang="en-US" dirty="0">
                <a:latin typeface="+mn-lt"/>
                <a:cs typeface="Courier New" pitchFamily="49" charset="0"/>
              </a:rPr>
              <a:t>	Label(</a:t>
            </a:r>
            <a:r>
              <a:rPr lang="en-US" dirty="0" err="1">
                <a:latin typeface="+mn-lt"/>
                <a:cs typeface="Courier New" pitchFamily="49" charset="0"/>
              </a:rPr>
              <a:t>self.top_frame,text</a:t>
            </a:r>
            <a:r>
              <a:rPr lang="en-US" dirty="0">
                <a:latin typeface="+mn-lt"/>
                <a:cs typeface="Courier New" pitchFamily="49" charset="0"/>
              </a:rPr>
              <a:t> = 'hi')</a:t>
            </a:r>
          </a:p>
          <a:p>
            <a:pPr>
              <a:lnSpc>
                <a:spcPct val="160000"/>
              </a:lnSpc>
              <a:defRPr/>
            </a:pPr>
            <a:endParaRPr lang="en-US" dirty="0">
              <a:latin typeface="+mn-lt"/>
            </a:endParaRPr>
          </a:p>
        </p:txBody>
      </p:sp>
      <p:sp>
        <p:nvSpPr>
          <p:cNvPr id="4" name="Footer Placeholder 3">
            <a:extLst>
              <a:ext uri="{FF2B5EF4-FFF2-40B4-BE49-F238E27FC236}">
                <a16:creationId xmlns:a16="http://schemas.microsoft.com/office/drawing/2014/main" id="{4ECFE399-A116-43F0-83C0-B3D3E5D673F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BF348441-9C92-4898-9C19-227B61D35B0B}"/>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1B55631-254A-40AB-852A-25F577EF170E}"/>
              </a:ext>
            </a:extLst>
          </p:cNvPr>
          <p:cNvSpPr>
            <a:spLocks noGrp="1" noChangeArrowheads="1"/>
          </p:cNvSpPr>
          <p:nvPr>
            <p:ph type="title"/>
          </p:nvPr>
        </p:nvSpPr>
        <p:spPr>
          <a:xfrm>
            <a:off x="1516149" y="337351"/>
            <a:ext cx="8113690" cy="562272"/>
          </a:xfrm>
        </p:spPr>
        <p:txBody>
          <a:bodyPr>
            <a:normAutofit fontScale="90000"/>
          </a:bodyPr>
          <a:lstStyle/>
          <a:p>
            <a:r>
              <a:rPr lang="en-US" altLang="en-US" sz="4000" dirty="0"/>
              <a:t>Organizing Widgets with Frames</a:t>
            </a:r>
          </a:p>
        </p:txBody>
      </p:sp>
      <p:sp>
        <p:nvSpPr>
          <p:cNvPr id="4" name="Footer Placeholder 3">
            <a:extLst>
              <a:ext uri="{FF2B5EF4-FFF2-40B4-BE49-F238E27FC236}">
                <a16:creationId xmlns:a16="http://schemas.microsoft.com/office/drawing/2014/main" id="{6A74BD54-7429-472A-8161-57571A284530}"/>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8C6461A0-86EF-4490-A122-710BC5B7CD7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27</a:t>
            </a:fld>
            <a:endParaRPr lang="en-US" dirty="0"/>
          </a:p>
        </p:txBody>
      </p:sp>
      <p:pic>
        <p:nvPicPr>
          <p:cNvPr id="30723" name="Picture 3" descr="A window displays widgets Winken, Blinken, Nod stacked one on top of the other in the top frame and Winken, blinken, and Nod arranged horizontally in the bottom frame. ">
            <a:extLst>
              <a:ext uri="{FF2B5EF4-FFF2-40B4-BE49-F238E27FC236}">
                <a16:creationId xmlns:a16="http://schemas.microsoft.com/office/drawing/2014/main" id="{6C3C2999-7104-4A0F-B0CA-CDCF5A9C23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915644" y="2655694"/>
            <a:ext cx="6229615" cy="322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A681ECE-C68C-4539-BBA4-965B76C0F5E3}"/>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599"/>
              </a:spcAft>
            </a:pPr>
            <a:r>
              <a:rPr lang="en-US">
                <a:solidFill>
                  <a:srgbClr val="002D58">
                    <a:tint val="75000"/>
                  </a:srgbClr>
                </a:solidFill>
              </a:rPr>
              <a:t>Lecture 10</a:t>
            </a:r>
            <a:endParaRPr lang="en-US" sz="1197" dirty="0">
              <a:solidFill>
                <a:schemeClr val="tx1">
                  <a:tint val="75000"/>
                </a:schemeClr>
              </a:solidFill>
            </a:endParaRPr>
          </a:p>
        </p:txBody>
      </p:sp>
      <p:sp>
        <p:nvSpPr>
          <p:cNvPr id="6" name="Slide Number Placeholder 5">
            <a:extLst>
              <a:ext uri="{FF2B5EF4-FFF2-40B4-BE49-F238E27FC236}">
                <a16:creationId xmlns:a16="http://schemas.microsoft.com/office/drawing/2014/main" id="{6CCCEE4D-102C-4A4E-9281-333247151337}"/>
              </a:ext>
            </a:extLst>
          </p:cNvPr>
          <p:cNvSpPr>
            <a:spLocks noGrp="1"/>
          </p:cNvSpPr>
          <p:nvPr>
            <p:ph type="sldNum" sz="quarter" idx="4294967295"/>
          </p:nvPr>
        </p:nvSpPr>
        <p:spPr>
          <a:xfrm>
            <a:off x="8604213" y="6356041"/>
            <a:ext cx="2052175" cy="365782"/>
          </a:xfrm>
          <a:prstGeom prst="rect">
            <a:avLst/>
          </a:prstGeom>
        </p:spPr>
        <p:txBody>
          <a:bodyPr vert="horz" lIns="91208" tIns="45604" rIns="91208" bIns="45604" rtlCol="0" anchor="ctr">
            <a:normAutofit/>
          </a:bodyPr>
          <a:lstStyle/>
          <a:p>
            <a:pPr>
              <a:spcAft>
                <a:spcPts val="599"/>
              </a:spcAft>
            </a:pPr>
            <a:fld id="{D57F1E4F-1CFF-5643-939E-02111984F565}" type="slidenum">
              <a:rPr lang="en-US" sz="1197">
                <a:solidFill>
                  <a:schemeClr val="tx1">
                    <a:tint val="75000"/>
                  </a:schemeClr>
                </a:solidFill>
              </a:rPr>
              <a:pPr>
                <a:spcAft>
                  <a:spcPts val="599"/>
                </a:spcAft>
              </a:pPr>
              <a:t>28</a:t>
            </a:fld>
            <a:endParaRPr lang="en-US" sz="1197">
              <a:solidFill>
                <a:schemeClr val="tx1">
                  <a:tint val="75000"/>
                </a:schemeClr>
              </a:solidFill>
            </a:endParaRPr>
          </a:p>
        </p:txBody>
      </p:sp>
      <p:grpSp>
        <p:nvGrpSpPr>
          <p:cNvPr id="3" name="Group 2">
            <a:extLst>
              <a:ext uri="{FF2B5EF4-FFF2-40B4-BE49-F238E27FC236}">
                <a16:creationId xmlns:a16="http://schemas.microsoft.com/office/drawing/2014/main" id="{DDCB77D3-135F-60A7-69F6-0DC079FE7AAF}"/>
              </a:ext>
            </a:extLst>
          </p:cNvPr>
          <p:cNvGrpSpPr/>
          <p:nvPr/>
        </p:nvGrpSpPr>
        <p:grpSpPr>
          <a:xfrm>
            <a:off x="4489319" y="3770030"/>
            <a:ext cx="2052175" cy="2431827"/>
            <a:chOff x="1723103" y="4206217"/>
            <a:chExt cx="2057400" cy="2438019"/>
          </a:xfrm>
        </p:grpSpPr>
        <p:pic>
          <p:nvPicPr>
            <p:cNvPr id="11" name="Picture 10">
              <a:extLst>
                <a:ext uri="{FF2B5EF4-FFF2-40B4-BE49-F238E27FC236}">
                  <a16:creationId xmlns:a16="http://schemas.microsoft.com/office/drawing/2014/main" id="{5265901A-EC74-4EC7-8F7F-19F2C00D7FFD}"/>
                </a:ext>
              </a:extLst>
            </p:cNvPr>
            <p:cNvPicPr>
              <a:picLocks noChangeAspect="1"/>
            </p:cNvPicPr>
            <p:nvPr/>
          </p:nvPicPr>
          <p:blipFill>
            <a:blip r:embed="rId2"/>
            <a:stretch>
              <a:fillRect/>
            </a:stretch>
          </p:blipFill>
          <p:spPr>
            <a:xfrm>
              <a:off x="1723103" y="4206217"/>
              <a:ext cx="2057400" cy="2438019"/>
            </a:xfrm>
            <a:prstGeom prst="rect">
              <a:avLst/>
            </a:prstGeom>
          </p:spPr>
        </p:pic>
        <p:sp>
          <p:nvSpPr>
            <p:cNvPr id="21" name="Rectangle: Rounded Corners 20">
              <a:extLst>
                <a:ext uri="{FF2B5EF4-FFF2-40B4-BE49-F238E27FC236}">
                  <a16:creationId xmlns:a16="http://schemas.microsoft.com/office/drawing/2014/main" id="{B03B2BB3-43DF-42D6-A3CC-E661DFFAE158}"/>
                </a:ext>
              </a:extLst>
            </p:cNvPr>
            <p:cNvSpPr/>
            <p:nvPr/>
          </p:nvSpPr>
          <p:spPr>
            <a:xfrm>
              <a:off x="1723103" y="5460999"/>
              <a:ext cx="1925894" cy="109363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22" name="Rectangle: Rounded Corners 21">
              <a:extLst>
                <a:ext uri="{FF2B5EF4-FFF2-40B4-BE49-F238E27FC236}">
                  <a16:creationId xmlns:a16="http://schemas.microsoft.com/office/drawing/2014/main" id="{E2FEE504-9794-4F98-8DA6-168AE3D07E3D}"/>
                </a:ext>
              </a:extLst>
            </p:cNvPr>
            <p:cNvSpPr/>
            <p:nvPr/>
          </p:nvSpPr>
          <p:spPr>
            <a:xfrm>
              <a:off x="2289094" y="4586884"/>
              <a:ext cx="997031" cy="547290"/>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23" name="Rectangle: Rounded Corners 22">
              <a:extLst>
                <a:ext uri="{FF2B5EF4-FFF2-40B4-BE49-F238E27FC236}">
                  <a16:creationId xmlns:a16="http://schemas.microsoft.com/office/drawing/2014/main" id="{977CA4D6-EB37-4B85-BE36-50EE17212E4C}"/>
                </a:ext>
              </a:extLst>
            </p:cNvPr>
            <p:cNvSpPr/>
            <p:nvPr/>
          </p:nvSpPr>
          <p:spPr>
            <a:xfrm>
              <a:off x="1723103" y="5175738"/>
              <a:ext cx="2057400" cy="243697"/>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grpSp>
        <p:nvGrpSpPr>
          <p:cNvPr id="12" name="Group 11">
            <a:extLst>
              <a:ext uri="{FF2B5EF4-FFF2-40B4-BE49-F238E27FC236}">
                <a16:creationId xmlns:a16="http://schemas.microsoft.com/office/drawing/2014/main" id="{AF044669-1CB9-101B-DD21-BBD378100A5D}"/>
              </a:ext>
            </a:extLst>
          </p:cNvPr>
          <p:cNvGrpSpPr/>
          <p:nvPr/>
        </p:nvGrpSpPr>
        <p:grpSpPr>
          <a:xfrm>
            <a:off x="6612926" y="729275"/>
            <a:ext cx="4747238" cy="4014330"/>
            <a:chOff x="4182066" y="181665"/>
            <a:chExt cx="4759326" cy="4024552"/>
          </a:xfrm>
        </p:grpSpPr>
        <p:pic>
          <p:nvPicPr>
            <p:cNvPr id="13" name="Picture 12">
              <a:extLst>
                <a:ext uri="{FF2B5EF4-FFF2-40B4-BE49-F238E27FC236}">
                  <a16:creationId xmlns:a16="http://schemas.microsoft.com/office/drawing/2014/main" id="{D392A715-3D0F-4B34-BC6C-4A9DB90DDA19}"/>
                </a:ext>
              </a:extLst>
            </p:cNvPr>
            <p:cNvPicPr>
              <a:picLocks noChangeAspect="1"/>
            </p:cNvPicPr>
            <p:nvPr/>
          </p:nvPicPr>
          <p:blipFill>
            <a:blip r:embed="rId3"/>
            <a:stretch>
              <a:fillRect/>
            </a:stretch>
          </p:blipFill>
          <p:spPr>
            <a:xfrm>
              <a:off x="4182066" y="181665"/>
              <a:ext cx="4759325" cy="4024552"/>
            </a:xfrm>
            <a:prstGeom prst="rect">
              <a:avLst/>
            </a:prstGeom>
          </p:spPr>
        </p:pic>
        <p:sp>
          <p:nvSpPr>
            <p:cNvPr id="18" name="Rectangle: Rounded Corners 17">
              <a:extLst>
                <a:ext uri="{FF2B5EF4-FFF2-40B4-BE49-F238E27FC236}">
                  <a16:creationId xmlns:a16="http://schemas.microsoft.com/office/drawing/2014/main" id="{BD9DE8E9-7E4D-43E6-8CE9-E73EA0154A12}"/>
                </a:ext>
              </a:extLst>
            </p:cNvPr>
            <p:cNvSpPr/>
            <p:nvPr/>
          </p:nvSpPr>
          <p:spPr>
            <a:xfrm>
              <a:off x="4631834" y="2614768"/>
              <a:ext cx="4309558" cy="2998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25" name="Rectangle: Rounded Corners 24">
              <a:extLst>
                <a:ext uri="{FF2B5EF4-FFF2-40B4-BE49-F238E27FC236}">
                  <a16:creationId xmlns:a16="http://schemas.microsoft.com/office/drawing/2014/main" id="{034387D7-9904-4452-A75D-98D7BA09836F}"/>
                </a:ext>
              </a:extLst>
            </p:cNvPr>
            <p:cNvSpPr/>
            <p:nvPr/>
          </p:nvSpPr>
          <p:spPr>
            <a:xfrm>
              <a:off x="4414931" y="476593"/>
              <a:ext cx="3400238" cy="1882898"/>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grpSp>
        <p:nvGrpSpPr>
          <p:cNvPr id="10" name="Group 9">
            <a:extLst>
              <a:ext uri="{FF2B5EF4-FFF2-40B4-BE49-F238E27FC236}">
                <a16:creationId xmlns:a16="http://schemas.microsoft.com/office/drawing/2014/main" id="{39E82118-F646-2D0C-B3D3-44CF3C79AF95}"/>
              </a:ext>
            </a:extLst>
          </p:cNvPr>
          <p:cNvGrpSpPr/>
          <p:nvPr/>
        </p:nvGrpSpPr>
        <p:grpSpPr>
          <a:xfrm>
            <a:off x="588193" y="596622"/>
            <a:ext cx="3676813" cy="3971186"/>
            <a:chOff x="441769" y="152661"/>
            <a:chExt cx="3686175" cy="3981298"/>
          </a:xfrm>
        </p:grpSpPr>
        <p:pic>
          <p:nvPicPr>
            <p:cNvPr id="9" name="Picture 8">
              <a:extLst>
                <a:ext uri="{FF2B5EF4-FFF2-40B4-BE49-F238E27FC236}">
                  <a16:creationId xmlns:a16="http://schemas.microsoft.com/office/drawing/2014/main" id="{A97776D8-B0A0-FC6C-A4CC-36E0A722D45E}"/>
                </a:ext>
              </a:extLst>
            </p:cNvPr>
            <p:cNvPicPr>
              <a:picLocks noChangeAspect="1"/>
            </p:cNvPicPr>
            <p:nvPr/>
          </p:nvPicPr>
          <p:blipFill>
            <a:blip r:embed="rId4"/>
            <a:stretch>
              <a:fillRect/>
            </a:stretch>
          </p:blipFill>
          <p:spPr>
            <a:xfrm>
              <a:off x="441769" y="152661"/>
              <a:ext cx="3686175" cy="3981298"/>
            </a:xfrm>
            <a:prstGeom prst="rect">
              <a:avLst/>
            </a:prstGeom>
          </p:spPr>
        </p:pic>
        <p:sp>
          <p:nvSpPr>
            <p:cNvPr id="2" name="Rectangle: Rounded Corners 1">
              <a:extLst>
                <a:ext uri="{FF2B5EF4-FFF2-40B4-BE49-F238E27FC236}">
                  <a16:creationId xmlns:a16="http://schemas.microsoft.com/office/drawing/2014/main" id="{F49DA94E-A3E5-AD87-9878-633BA9D4E5E7}"/>
                </a:ext>
              </a:extLst>
            </p:cNvPr>
            <p:cNvSpPr/>
            <p:nvPr/>
          </p:nvSpPr>
          <p:spPr>
            <a:xfrm>
              <a:off x="564739" y="2314575"/>
              <a:ext cx="3217178" cy="181230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spTree>
    <p:extLst>
      <p:ext uri="{BB962C8B-B14F-4D97-AF65-F5344CB8AC3E}">
        <p14:creationId xmlns:p14="http://schemas.microsoft.com/office/powerpoint/2010/main" val="11516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D30A5EB-D223-4A53-9503-20F8A30D2A3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42E1C079-129B-43D0-8853-BA0A727A8C32}"/>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29</a:t>
            </a:fld>
            <a:endParaRPr lang="en-US" dirty="0"/>
          </a:p>
        </p:txBody>
      </p:sp>
      <p:sp>
        <p:nvSpPr>
          <p:cNvPr id="12" name="TextBox 11">
            <a:extLst>
              <a:ext uri="{FF2B5EF4-FFF2-40B4-BE49-F238E27FC236}">
                <a16:creationId xmlns:a16="http://schemas.microsoft.com/office/drawing/2014/main" id="{4CD54946-8870-4B56-8514-EE841A4B7272}"/>
              </a:ext>
            </a:extLst>
          </p:cNvPr>
          <p:cNvSpPr txBox="1"/>
          <p:nvPr/>
        </p:nvSpPr>
        <p:spPr>
          <a:xfrm>
            <a:off x="305987" y="1272644"/>
            <a:ext cx="3733888" cy="4869578"/>
          </a:xfrm>
          <a:prstGeom prst="rect">
            <a:avLst/>
          </a:prstGeom>
          <a:solidFill>
            <a:schemeClr val="accent1">
              <a:lumMod val="10000"/>
              <a:lumOff val="90000"/>
            </a:schemeClr>
          </a:solidFill>
          <a:ln w="12700">
            <a:solidFill>
              <a:srgbClr val="00B0F0"/>
            </a:solidFill>
          </a:ln>
        </p:spPr>
        <p:txBody>
          <a:bodyPr wrap="square">
            <a:spAutoFit/>
          </a:bodyPr>
          <a:lstStyle/>
          <a:p>
            <a:r>
              <a:rPr lang="en-US" sz="1197" dirty="0">
                <a:solidFill>
                  <a:schemeClr val="bg1">
                    <a:lumMod val="50000"/>
                  </a:schemeClr>
                </a:solidFill>
              </a:rPr>
              <a:t># This program creates labels in three different frames. </a:t>
            </a:r>
          </a:p>
          <a:p>
            <a:endParaRPr lang="en-US" sz="1197" dirty="0">
              <a:solidFill>
                <a:schemeClr val="bg1">
                  <a:lumMod val="50000"/>
                </a:schemeClr>
              </a:solidFill>
            </a:endParaRPr>
          </a:p>
          <a:p>
            <a:r>
              <a:rPr lang="en-US" sz="1197" dirty="0"/>
              <a:t>from tkinter import *</a:t>
            </a:r>
          </a:p>
          <a:p>
            <a:endParaRPr lang="en-US" sz="1197" dirty="0"/>
          </a:p>
          <a:p>
            <a:r>
              <a:rPr lang="en-US" sz="1197" dirty="0"/>
              <a:t>class </a:t>
            </a:r>
            <a:r>
              <a:rPr lang="en-US" sz="1197" dirty="0" err="1"/>
              <a:t>MyGUI</a:t>
            </a:r>
            <a:r>
              <a:rPr lang="en-US" sz="1197" dirty="0"/>
              <a:t>:</a:t>
            </a:r>
          </a:p>
          <a:p>
            <a:r>
              <a:rPr lang="en-US" sz="1197" dirty="0"/>
              <a:t>    def __</a:t>
            </a:r>
            <a:r>
              <a:rPr lang="en-US" sz="1197" dirty="0" err="1"/>
              <a:t>init</a:t>
            </a:r>
            <a:r>
              <a:rPr lang="en-US" sz="1197" dirty="0"/>
              <a:t>__(self):</a:t>
            </a:r>
          </a:p>
          <a:p>
            <a:r>
              <a:rPr lang="en-US" sz="1197" dirty="0">
                <a:solidFill>
                  <a:schemeClr val="bg1">
                    <a:lumMod val="50000"/>
                  </a:schemeClr>
                </a:solidFill>
              </a:rPr>
              <a:t>        # Create the main window widget.</a:t>
            </a:r>
          </a:p>
          <a:p>
            <a:r>
              <a:rPr lang="en-US" sz="1197" dirty="0"/>
              <a:t>        </a:t>
            </a:r>
            <a:r>
              <a:rPr lang="en-US" sz="1197" dirty="0" err="1"/>
              <a:t>self.main_window</a:t>
            </a:r>
            <a:r>
              <a:rPr lang="en-US" sz="1197" dirty="0"/>
              <a:t> = Tk()</a:t>
            </a:r>
          </a:p>
          <a:p>
            <a:endParaRPr lang="en-US" sz="1197" dirty="0"/>
          </a:p>
          <a:p>
            <a:r>
              <a:rPr lang="en-US" sz="1197" dirty="0"/>
              <a:t>        </a:t>
            </a:r>
            <a:r>
              <a:rPr lang="en-US" sz="1197" dirty="0">
                <a:solidFill>
                  <a:schemeClr val="bg1">
                    <a:lumMod val="50000"/>
                  </a:schemeClr>
                </a:solidFill>
              </a:rPr>
              <a:t># Create two frames, one for the top of the</a:t>
            </a:r>
          </a:p>
          <a:p>
            <a:r>
              <a:rPr lang="en-US" sz="1197" dirty="0">
                <a:solidFill>
                  <a:schemeClr val="bg1">
                    <a:lumMod val="50000"/>
                  </a:schemeClr>
                </a:solidFill>
              </a:rPr>
              <a:t>        # window, and one for the bottom.</a:t>
            </a:r>
          </a:p>
          <a:p>
            <a:r>
              <a:rPr lang="en-US" sz="1197" dirty="0"/>
              <a:t>        self.top_frame = Frame(</a:t>
            </a:r>
            <a:r>
              <a:rPr lang="en-US" sz="1197" dirty="0" err="1"/>
              <a:t>self.main_window</a:t>
            </a:r>
            <a:r>
              <a:rPr lang="en-US" sz="1197" dirty="0"/>
              <a:t>)</a:t>
            </a:r>
          </a:p>
          <a:p>
            <a:r>
              <a:rPr lang="en-US" sz="1197" dirty="0"/>
              <a:t>        self.bottom_frame = Frame(</a:t>
            </a:r>
            <a:r>
              <a:rPr lang="en-US" sz="1197" dirty="0" err="1"/>
              <a:t>self.main_window</a:t>
            </a:r>
            <a:r>
              <a:rPr lang="en-US" sz="1197" dirty="0"/>
              <a:t>)</a:t>
            </a:r>
          </a:p>
          <a:p>
            <a:r>
              <a:rPr lang="en-US" sz="1197" dirty="0"/>
              <a:t>        </a:t>
            </a:r>
            <a:r>
              <a:rPr lang="en-US" sz="1197" dirty="0" err="1"/>
              <a:t>self.bbb</a:t>
            </a:r>
            <a:r>
              <a:rPr lang="en-US" sz="1197" dirty="0"/>
              <a:t>=Frame(</a:t>
            </a:r>
            <a:r>
              <a:rPr lang="en-US" sz="1197" dirty="0" err="1"/>
              <a:t>self.main_window</a:t>
            </a:r>
            <a:r>
              <a:rPr lang="en-US" sz="1197" dirty="0"/>
              <a:t>)</a:t>
            </a:r>
          </a:p>
          <a:p>
            <a:r>
              <a:rPr lang="en-US" sz="1197" dirty="0"/>
              <a:t>        </a:t>
            </a:r>
          </a:p>
          <a:p>
            <a:r>
              <a:rPr lang="en-US" sz="1197" dirty="0"/>
              <a:t>       </a:t>
            </a:r>
            <a:r>
              <a:rPr lang="en-US" sz="1197" dirty="0">
                <a:solidFill>
                  <a:schemeClr val="bg1">
                    <a:lumMod val="50000"/>
                  </a:schemeClr>
                </a:solidFill>
              </a:rPr>
              <a:t># Create three Label widgets for the top frame.</a:t>
            </a:r>
          </a:p>
          <a:p>
            <a:r>
              <a:rPr lang="en-US" sz="1197" dirty="0"/>
              <a:t>        self.label1 = Label(self.top_frame,</a:t>
            </a:r>
          </a:p>
          <a:p>
            <a:r>
              <a:rPr lang="en-US" sz="1197" dirty="0"/>
              <a:t>                                    text='Location')</a:t>
            </a:r>
          </a:p>
          <a:p>
            <a:r>
              <a:rPr lang="en-US" sz="1197" dirty="0"/>
              <a:t>        self.label2 = Label(self.top_frame,</a:t>
            </a:r>
          </a:p>
          <a:p>
            <a:r>
              <a:rPr lang="en-US" sz="1197" dirty="0"/>
              <a:t>                                    text='Traffic')</a:t>
            </a:r>
          </a:p>
          <a:p>
            <a:r>
              <a:rPr lang="en-US" sz="1197" dirty="0"/>
              <a:t>        self.label3 = Label(self.top_frame,</a:t>
            </a:r>
          </a:p>
          <a:p>
            <a:r>
              <a:rPr lang="en-US" sz="1197" dirty="0"/>
              <a:t>                                    text='Date’)</a:t>
            </a:r>
          </a:p>
          <a:p>
            <a:r>
              <a:rPr lang="en-US" sz="1197" dirty="0"/>
              <a:t>        self.label1.pack(side='top')</a:t>
            </a:r>
          </a:p>
          <a:p>
            <a:r>
              <a:rPr lang="en-US" sz="1197" dirty="0"/>
              <a:t>        self.label2.pack(side='top')</a:t>
            </a:r>
          </a:p>
          <a:p>
            <a:r>
              <a:rPr lang="en-US" sz="1197" dirty="0"/>
              <a:t>        self.label3.pack(side='top')</a:t>
            </a:r>
          </a:p>
        </p:txBody>
      </p:sp>
      <p:sp>
        <p:nvSpPr>
          <p:cNvPr id="14" name="TextBox 13">
            <a:extLst>
              <a:ext uri="{FF2B5EF4-FFF2-40B4-BE49-F238E27FC236}">
                <a16:creationId xmlns:a16="http://schemas.microsoft.com/office/drawing/2014/main" id="{3355FBE2-D8D9-41E3-B9B8-B0B60C83570A}"/>
              </a:ext>
            </a:extLst>
          </p:cNvPr>
          <p:cNvSpPr txBox="1"/>
          <p:nvPr/>
        </p:nvSpPr>
        <p:spPr>
          <a:xfrm>
            <a:off x="4818393" y="955224"/>
            <a:ext cx="4602045" cy="5420826"/>
          </a:xfrm>
          <a:prstGeom prst="rect">
            <a:avLst/>
          </a:prstGeom>
          <a:solidFill>
            <a:schemeClr val="accent1">
              <a:lumMod val="10000"/>
              <a:lumOff val="90000"/>
            </a:schemeClr>
          </a:solidFill>
          <a:ln>
            <a:solidFill>
              <a:srgbClr val="00B0F0"/>
            </a:solidFill>
          </a:ln>
        </p:spPr>
        <p:txBody>
          <a:bodyPr wrap="square">
            <a:spAutoFit/>
          </a:bodyPr>
          <a:lstStyle/>
          <a:p>
            <a:r>
              <a:rPr lang="en-US" sz="1197" dirty="0"/>
              <a:t>        </a:t>
            </a:r>
            <a:r>
              <a:rPr lang="en-US" sz="1197" dirty="0">
                <a:solidFill>
                  <a:schemeClr val="bg1">
                    <a:lumMod val="50000"/>
                  </a:schemeClr>
                </a:solidFill>
              </a:rPr>
              <a:t># Create three Label widgets for the bottom frame.</a:t>
            </a:r>
          </a:p>
          <a:p>
            <a:r>
              <a:rPr lang="en-US" sz="1197" dirty="0"/>
              <a:t>        self.label4 = Label(self.bottom_frame,</a:t>
            </a:r>
          </a:p>
          <a:p>
            <a:r>
              <a:rPr lang="en-US" sz="1197" dirty="0"/>
              <a:t>                                    text='Deposit')</a:t>
            </a:r>
          </a:p>
          <a:p>
            <a:r>
              <a:rPr lang="en-US" sz="1197" dirty="0"/>
              <a:t>        self.label5 = Label(self.bottom_frame,</a:t>
            </a:r>
          </a:p>
          <a:p>
            <a:r>
              <a:rPr lang="en-US" sz="1197" dirty="0"/>
              <a:t>                                    text='Withdraw')</a:t>
            </a:r>
          </a:p>
          <a:p>
            <a:r>
              <a:rPr lang="en-US" sz="1197" dirty="0"/>
              <a:t>        self.label6 = Label(self.bottom_frame,</a:t>
            </a:r>
          </a:p>
          <a:p>
            <a:r>
              <a:rPr lang="en-US" sz="1197" dirty="0"/>
              <a:t>                                    text='Balance')</a:t>
            </a:r>
          </a:p>
          <a:p>
            <a:r>
              <a:rPr lang="en-US" sz="1197" dirty="0"/>
              <a:t>        </a:t>
            </a:r>
          </a:p>
          <a:p>
            <a:r>
              <a:rPr lang="en-US" sz="1197" dirty="0"/>
              <a:t>        </a:t>
            </a:r>
            <a:r>
              <a:rPr lang="en-US" sz="1197" dirty="0">
                <a:solidFill>
                  <a:schemeClr val="bg1">
                    <a:lumMod val="50000"/>
                  </a:schemeClr>
                </a:solidFill>
              </a:rPr>
              <a:t># Pack the labels that are in the bottom frame.</a:t>
            </a:r>
          </a:p>
          <a:p>
            <a:r>
              <a:rPr lang="en-US" sz="1197" dirty="0">
                <a:solidFill>
                  <a:schemeClr val="bg1">
                    <a:lumMod val="50000"/>
                  </a:schemeClr>
                </a:solidFill>
              </a:rPr>
              <a:t>        # Use the side='left' argument to arrange them</a:t>
            </a:r>
          </a:p>
          <a:p>
            <a:r>
              <a:rPr lang="en-US" sz="1197" dirty="0">
                <a:solidFill>
                  <a:schemeClr val="bg1">
                    <a:lumMod val="50000"/>
                  </a:schemeClr>
                </a:solidFill>
              </a:rPr>
              <a:t>        # horizontally from the left of the frame.</a:t>
            </a:r>
          </a:p>
          <a:p>
            <a:r>
              <a:rPr lang="en-US" sz="1197" dirty="0"/>
              <a:t>        self.label4.pack(side='left')</a:t>
            </a:r>
          </a:p>
          <a:p>
            <a:r>
              <a:rPr lang="en-US" sz="1197" dirty="0"/>
              <a:t>        self.label5.pack(side='left')</a:t>
            </a:r>
          </a:p>
          <a:p>
            <a:r>
              <a:rPr lang="en-US" sz="1197" dirty="0"/>
              <a:t>        self.label6.pack(side='left')</a:t>
            </a:r>
          </a:p>
          <a:p>
            <a:r>
              <a:rPr lang="en-US" sz="1197" dirty="0"/>
              <a:t>        </a:t>
            </a:r>
          </a:p>
          <a:p>
            <a:r>
              <a:rPr lang="en-US" sz="1197" dirty="0">
                <a:solidFill>
                  <a:schemeClr val="bg1">
                    <a:lumMod val="50000"/>
                  </a:schemeClr>
                </a:solidFill>
              </a:rPr>
              <a:t>        # My new </a:t>
            </a:r>
            <a:r>
              <a:rPr lang="en-US" sz="1197" dirty="0" err="1">
                <a:solidFill>
                  <a:schemeClr val="bg1">
                    <a:lumMod val="50000"/>
                  </a:schemeClr>
                </a:solidFill>
              </a:rPr>
              <a:t>bbb</a:t>
            </a:r>
            <a:r>
              <a:rPr lang="en-US" sz="1197" dirty="0">
                <a:solidFill>
                  <a:schemeClr val="bg1">
                    <a:lumMod val="50000"/>
                  </a:schemeClr>
                </a:solidFill>
              </a:rPr>
              <a:t> frame</a:t>
            </a:r>
          </a:p>
          <a:p>
            <a:r>
              <a:rPr lang="en-US" sz="1197" dirty="0"/>
              <a:t>        self.label99 = Label(</a:t>
            </a:r>
            <a:r>
              <a:rPr lang="en-US" sz="1197" dirty="0" err="1"/>
              <a:t>self.bbb,text</a:t>
            </a:r>
            <a:r>
              <a:rPr lang="en-US" sz="1197" dirty="0"/>
              <a:t>='Third </a:t>
            </a:r>
            <a:r>
              <a:rPr lang="en-US" sz="1197" dirty="0" err="1"/>
              <a:t>Frame',relief</a:t>
            </a:r>
            <a:r>
              <a:rPr lang="en-US" sz="1197" dirty="0"/>
              <a:t>="raised")</a:t>
            </a:r>
          </a:p>
          <a:p>
            <a:r>
              <a:rPr lang="en-US" sz="1197" dirty="0"/>
              <a:t>        self.label99.pack(side='top',</a:t>
            </a:r>
            <a:r>
              <a:rPr lang="en-US" sz="1197" dirty="0" err="1"/>
              <a:t>ipadx</a:t>
            </a:r>
            <a:r>
              <a:rPr lang="en-US" sz="1197" dirty="0"/>
              <a:t>=45,ipady=30,padx=20,pady=20)</a:t>
            </a:r>
          </a:p>
          <a:p>
            <a:r>
              <a:rPr lang="en-US" sz="1197" dirty="0"/>
              <a:t>        </a:t>
            </a:r>
            <a:r>
              <a:rPr lang="en-US" sz="1197" dirty="0">
                <a:solidFill>
                  <a:schemeClr val="bg1">
                    <a:lumMod val="50000"/>
                  </a:schemeClr>
                </a:solidFill>
              </a:rPr>
              <a:t># Yes, we have to pack the frames too!</a:t>
            </a:r>
          </a:p>
          <a:p>
            <a:r>
              <a:rPr lang="en-US" sz="1197" dirty="0"/>
              <a:t>        </a:t>
            </a:r>
            <a:r>
              <a:rPr lang="en-US" sz="1197" dirty="0" err="1"/>
              <a:t>self.top_frame.pack</a:t>
            </a:r>
            <a:r>
              <a:rPr lang="en-US" sz="1197" dirty="0"/>
              <a:t>()</a:t>
            </a:r>
          </a:p>
          <a:p>
            <a:r>
              <a:rPr lang="en-US" sz="1197" dirty="0"/>
              <a:t>        </a:t>
            </a:r>
            <a:r>
              <a:rPr lang="en-US" sz="1197" dirty="0" err="1"/>
              <a:t>self.bottom_frame.pack</a:t>
            </a:r>
            <a:r>
              <a:rPr lang="en-US" sz="1197" dirty="0"/>
              <a:t>()</a:t>
            </a:r>
          </a:p>
          <a:p>
            <a:r>
              <a:rPr lang="en-US" sz="1197" dirty="0"/>
              <a:t>        </a:t>
            </a:r>
            <a:r>
              <a:rPr lang="en-US" sz="1197" dirty="0" err="1"/>
              <a:t>self.bbb.pack</a:t>
            </a:r>
            <a:r>
              <a:rPr lang="en-US" sz="1197" dirty="0"/>
              <a:t>()</a:t>
            </a:r>
          </a:p>
          <a:p>
            <a:r>
              <a:rPr lang="en-US" sz="1197" dirty="0"/>
              <a:t>        # Enter the tkinter main loop.</a:t>
            </a:r>
          </a:p>
          <a:p>
            <a:r>
              <a:rPr lang="en-US" sz="1197" dirty="0"/>
              <a:t>        </a:t>
            </a:r>
            <a:r>
              <a:rPr lang="en-US" sz="1197" dirty="0" err="1"/>
              <a:t>mainloop</a:t>
            </a:r>
            <a:r>
              <a:rPr lang="en-US" sz="1197" dirty="0"/>
              <a:t>()</a:t>
            </a:r>
          </a:p>
          <a:p>
            <a:endParaRPr lang="en-US" sz="1197" dirty="0"/>
          </a:p>
          <a:p>
            <a:r>
              <a:rPr lang="en-US" sz="1197" dirty="0">
                <a:solidFill>
                  <a:schemeClr val="bg1">
                    <a:lumMod val="50000"/>
                  </a:schemeClr>
                </a:solidFill>
              </a:rPr>
              <a:t># Create an instance of the </a:t>
            </a:r>
            <a:r>
              <a:rPr lang="en-US" sz="1197" dirty="0" err="1">
                <a:solidFill>
                  <a:schemeClr val="bg1">
                    <a:lumMod val="50000"/>
                  </a:schemeClr>
                </a:solidFill>
              </a:rPr>
              <a:t>MyGUI</a:t>
            </a:r>
            <a:r>
              <a:rPr lang="en-US" sz="1197" dirty="0">
                <a:solidFill>
                  <a:schemeClr val="bg1">
                    <a:lumMod val="50000"/>
                  </a:schemeClr>
                </a:solidFill>
              </a:rPr>
              <a:t> class</a:t>
            </a:r>
          </a:p>
          <a:p>
            <a:r>
              <a:rPr lang="en-US" sz="1197" dirty="0" err="1"/>
              <a:t>my_gui</a:t>
            </a:r>
            <a:r>
              <a:rPr lang="en-US" sz="1197" dirty="0"/>
              <a:t> = </a:t>
            </a:r>
            <a:r>
              <a:rPr lang="en-US" sz="1197" dirty="0" err="1"/>
              <a:t>MyGUI</a:t>
            </a:r>
            <a:r>
              <a:rPr lang="en-US" sz="1197" dirty="0"/>
              <a:t>()</a:t>
            </a:r>
          </a:p>
        </p:txBody>
      </p:sp>
      <p:sp>
        <p:nvSpPr>
          <p:cNvPr id="8" name="TextBox 7">
            <a:extLst>
              <a:ext uri="{FF2B5EF4-FFF2-40B4-BE49-F238E27FC236}">
                <a16:creationId xmlns:a16="http://schemas.microsoft.com/office/drawing/2014/main" id="{AE99571C-3277-45B2-9903-8D677AD3EE11}"/>
              </a:ext>
            </a:extLst>
          </p:cNvPr>
          <p:cNvSpPr txBox="1"/>
          <p:nvPr/>
        </p:nvSpPr>
        <p:spPr>
          <a:xfrm>
            <a:off x="718986" y="662435"/>
            <a:ext cx="2352991" cy="368394"/>
          </a:xfrm>
          <a:prstGeom prst="rect">
            <a:avLst/>
          </a:prstGeom>
          <a:noFill/>
        </p:spPr>
        <p:txBody>
          <a:bodyPr wrap="square">
            <a:spAutoFit/>
          </a:bodyPr>
          <a:lstStyle/>
          <a:p>
            <a:r>
              <a:rPr lang="en-US" sz="1795" dirty="0">
                <a:solidFill>
                  <a:srgbClr val="0070C0"/>
                </a:solidFill>
              </a:rPr>
              <a:t>Editable code</a:t>
            </a:r>
          </a:p>
        </p:txBody>
      </p:sp>
    </p:spTree>
    <p:extLst>
      <p:ext uri="{BB962C8B-B14F-4D97-AF65-F5344CB8AC3E}">
        <p14:creationId xmlns:p14="http://schemas.microsoft.com/office/powerpoint/2010/main" val="323794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80EB1F5-486F-4F60-B0B4-899BD1667755}"/>
              </a:ext>
            </a:extLst>
          </p:cNvPr>
          <p:cNvSpPr>
            <a:spLocks noGrp="1" noChangeArrowheads="1"/>
          </p:cNvSpPr>
          <p:nvPr>
            <p:ph type="title"/>
          </p:nvPr>
        </p:nvSpPr>
        <p:spPr>
          <a:xfrm>
            <a:off x="877205" y="237720"/>
            <a:ext cx="9779183" cy="554444"/>
          </a:xfrm>
        </p:spPr>
        <p:txBody>
          <a:bodyPr/>
          <a:lstStyle/>
          <a:p>
            <a:r>
              <a:rPr lang="en-US" altLang="en-US" dirty="0"/>
              <a:t>Graphical User Interfaces</a:t>
            </a:r>
            <a:r>
              <a:rPr lang="en-AU" sz="1995" dirty="0"/>
              <a:t> (1 of 3)</a:t>
            </a:r>
            <a:endParaRPr lang="en-US" altLang="en-US" sz="1995" dirty="0"/>
          </a:p>
        </p:txBody>
      </p:sp>
      <p:sp>
        <p:nvSpPr>
          <p:cNvPr id="4" name="Footer Placeholder 3">
            <a:extLst>
              <a:ext uri="{FF2B5EF4-FFF2-40B4-BE49-F238E27FC236}">
                <a16:creationId xmlns:a16="http://schemas.microsoft.com/office/drawing/2014/main" id="{162C78F1-6CAD-4999-994C-C6844156FDF3}"/>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4C410333-FB47-41DB-9316-D9E9B1BAE484}"/>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a:t>
            </a:fld>
            <a:endParaRPr lang="en-US" dirty="0"/>
          </a:p>
        </p:txBody>
      </p:sp>
      <p:sp>
        <p:nvSpPr>
          <p:cNvPr id="5" name="TextBox 4">
            <a:extLst>
              <a:ext uri="{FF2B5EF4-FFF2-40B4-BE49-F238E27FC236}">
                <a16:creationId xmlns:a16="http://schemas.microsoft.com/office/drawing/2014/main" id="{DCC2057E-9413-4C3B-AC30-482CA27E9E7D}"/>
              </a:ext>
            </a:extLst>
          </p:cNvPr>
          <p:cNvSpPr txBox="1"/>
          <p:nvPr/>
        </p:nvSpPr>
        <p:spPr>
          <a:xfrm>
            <a:off x="488047" y="963633"/>
            <a:ext cx="10094136" cy="5436745"/>
          </a:xfrm>
          <a:prstGeom prst="rect">
            <a:avLst/>
          </a:prstGeom>
          <a:noFill/>
        </p:spPr>
        <p:txBody>
          <a:bodyPr wrap="square">
            <a:spAutoFit/>
          </a:bodyPr>
          <a:lstStyle/>
          <a:p>
            <a:pPr algn="l">
              <a:lnSpc>
                <a:spcPct val="150000"/>
              </a:lnSpc>
            </a:pPr>
            <a:r>
              <a:rPr lang="en-US" sz="1795" dirty="0">
                <a:latin typeface="SabonLTPro-Roman"/>
              </a:rPr>
              <a:t>A computer’s </a:t>
            </a:r>
            <a:r>
              <a:rPr lang="en-US" sz="1795" i="1" dirty="0">
                <a:latin typeface="SabonLTPro-Italic"/>
              </a:rPr>
              <a:t>user interface </a:t>
            </a:r>
            <a:r>
              <a:rPr lang="en-US" sz="1795" dirty="0">
                <a:latin typeface="SabonLTPro-Roman"/>
              </a:rPr>
              <a:t>is the part of the computer with which the user interacts. One part of the user interface consists of hardware devices, such as the keyboard and the video display. Another part of the user interface lies in the way that the computer’s operating system accepts commands from the user. </a:t>
            </a:r>
          </a:p>
          <a:p>
            <a:pPr algn="l">
              <a:lnSpc>
                <a:spcPct val="150000"/>
              </a:lnSpc>
            </a:pPr>
            <a:r>
              <a:rPr lang="en-US" sz="1795" dirty="0">
                <a:latin typeface="SabonLTPro-Roman"/>
              </a:rPr>
              <a:t>For many years, the only way that the user could interact with an operating system was through a </a:t>
            </a:r>
            <a:r>
              <a:rPr lang="en-US" sz="1795" b="1" i="1" dirty="0">
                <a:latin typeface="SabonLTPro-Italic"/>
              </a:rPr>
              <a:t>command line interface</a:t>
            </a:r>
            <a:r>
              <a:rPr lang="en-US" sz="1795" i="1" dirty="0">
                <a:latin typeface="SabonLTPro-Italic"/>
              </a:rPr>
              <a:t>.</a:t>
            </a:r>
          </a:p>
          <a:p>
            <a:pPr algn="l">
              <a:lnSpc>
                <a:spcPct val="150000"/>
              </a:lnSpc>
            </a:pPr>
            <a:r>
              <a:rPr lang="en-US" sz="1795" dirty="0">
                <a:latin typeface="SabonLTPro-Roman"/>
              </a:rPr>
              <a:t>In the 1980s, a new type of interface known as a graphical user interface came into use in commercial operating systems, called the </a:t>
            </a:r>
            <a:r>
              <a:rPr lang="en-US" sz="1795" b="1" i="1" dirty="0">
                <a:latin typeface="SabonLTPro-Italic"/>
              </a:rPr>
              <a:t>graphical user interface</a:t>
            </a:r>
          </a:p>
          <a:p>
            <a:pPr algn="l">
              <a:lnSpc>
                <a:spcPct val="150000"/>
              </a:lnSpc>
            </a:pPr>
            <a:endParaRPr lang="en-US" sz="1795" b="1" i="1" dirty="0">
              <a:latin typeface="SabonLTPro-Italic"/>
            </a:endParaRPr>
          </a:p>
          <a:p>
            <a:pPr>
              <a:lnSpc>
                <a:spcPct val="150000"/>
              </a:lnSpc>
              <a:buFontTx/>
              <a:buChar char="•"/>
            </a:pPr>
            <a:r>
              <a:rPr lang="en-US" altLang="en-US" sz="1800" u="sng" dirty="0">
                <a:cs typeface="Courier New" panose="02070309020205020404" pitchFamily="49" charset="0"/>
              </a:rPr>
              <a:t>User Interface</a:t>
            </a:r>
            <a:r>
              <a:rPr lang="en-US" altLang="en-US" sz="1800" dirty="0">
                <a:cs typeface="Courier New" panose="02070309020205020404" pitchFamily="49" charset="0"/>
              </a:rPr>
              <a:t>: the part of the computer with which the user interacts</a:t>
            </a:r>
          </a:p>
          <a:p>
            <a:pPr>
              <a:lnSpc>
                <a:spcPct val="150000"/>
              </a:lnSpc>
              <a:buFontTx/>
              <a:buChar char="•"/>
            </a:pPr>
            <a:r>
              <a:rPr lang="en-US" altLang="en-US" sz="1800" u="sng" dirty="0">
                <a:cs typeface="Courier New" panose="02070309020205020404" pitchFamily="49" charset="0"/>
              </a:rPr>
              <a:t>Command line interface:</a:t>
            </a:r>
            <a:r>
              <a:rPr lang="en-US" altLang="en-US" sz="1800" dirty="0">
                <a:cs typeface="Courier New" panose="02070309020205020404" pitchFamily="49" charset="0"/>
              </a:rPr>
              <a:t> it displays a prompt, and the user types a command that is then executed</a:t>
            </a:r>
          </a:p>
          <a:p>
            <a:pPr>
              <a:lnSpc>
                <a:spcPct val="150000"/>
              </a:lnSpc>
              <a:buFontTx/>
              <a:buChar char="•"/>
            </a:pPr>
            <a:r>
              <a:rPr lang="en-US" altLang="en-US" sz="1800" u="sng" dirty="0">
                <a:cs typeface="Courier New" panose="02070309020205020404" pitchFamily="49" charset="0"/>
              </a:rPr>
              <a:t>Graphical User Interface (GUI)</a:t>
            </a:r>
            <a:r>
              <a:rPr lang="en-US" altLang="en-US" sz="1800" dirty="0">
                <a:cs typeface="Courier New" panose="02070309020205020404" pitchFamily="49" charset="0"/>
              </a:rPr>
              <a:t>: allows users to interact with a program through graphical elements on the screen.</a:t>
            </a:r>
          </a:p>
          <a:p>
            <a:pPr algn="l">
              <a:lnSpc>
                <a:spcPct val="150000"/>
              </a:lnSpc>
            </a:pPr>
            <a:endParaRPr lang="en-US" sz="1795"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4A8FC57-1C36-42FC-B60C-37B6C9BB3D56}"/>
              </a:ext>
            </a:extLst>
          </p:cNvPr>
          <p:cNvSpPr>
            <a:spLocks noGrp="1" noChangeArrowheads="1"/>
          </p:cNvSpPr>
          <p:nvPr>
            <p:ph type="title"/>
          </p:nvPr>
        </p:nvSpPr>
        <p:spPr>
          <a:xfrm>
            <a:off x="1061835" y="189458"/>
            <a:ext cx="7866669" cy="442443"/>
          </a:xfrm>
        </p:spPr>
        <p:txBody>
          <a:bodyPr>
            <a:noAutofit/>
          </a:bodyPr>
          <a:lstStyle/>
          <a:p>
            <a:r>
              <a:rPr lang="en-US" altLang="en-US" sz="3400" dirty="0">
                <a:latin typeface="Calibri" panose="020F0502020204030204" pitchFamily="34" charset="0"/>
                <a:cs typeface="Calibri" panose="020F0502020204030204" pitchFamily="34" charset="0"/>
              </a:rPr>
              <a:t>Button Widgets and Info Dialog Boxes</a:t>
            </a:r>
          </a:p>
        </p:txBody>
      </p:sp>
      <p:sp>
        <p:nvSpPr>
          <p:cNvPr id="3" name="Footer Placeholder 2">
            <a:extLst>
              <a:ext uri="{FF2B5EF4-FFF2-40B4-BE49-F238E27FC236}">
                <a16:creationId xmlns:a16="http://schemas.microsoft.com/office/drawing/2014/main" id="{DC0E8ECD-266D-4672-BA33-9EC624D317D2}"/>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C1AFA43D-8A4D-4709-ABF7-DE8B39A92C3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30</a:t>
            </a:fld>
            <a:endParaRPr lang="en-US" dirty="0"/>
          </a:p>
        </p:txBody>
      </p:sp>
      <p:sp>
        <p:nvSpPr>
          <p:cNvPr id="8" name="TextBox 7">
            <a:extLst>
              <a:ext uri="{FF2B5EF4-FFF2-40B4-BE49-F238E27FC236}">
                <a16:creationId xmlns:a16="http://schemas.microsoft.com/office/drawing/2014/main" id="{CFC54E02-A941-4673-99F9-05384FF3B213}"/>
              </a:ext>
            </a:extLst>
          </p:cNvPr>
          <p:cNvSpPr txBox="1"/>
          <p:nvPr/>
        </p:nvSpPr>
        <p:spPr>
          <a:xfrm>
            <a:off x="346229" y="1002433"/>
            <a:ext cx="11221375" cy="5020477"/>
          </a:xfrm>
          <a:prstGeom prst="rect">
            <a:avLst/>
          </a:prstGeom>
          <a:noFill/>
        </p:spPr>
        <p:txBody>
          <a:bodyPr wrap="square">
            <a:spAutoFit/>
          </a:bodyPr>
          <a:lstStyle/>
          <a:p>
            <a:pPr>
              <a:lnSpc>
                <a:spcPct val="150000"/>
              </a:lnSpc>
            </a:pPr>
            <a:r>
              <a:rPr lang="en-US" sz="1795" dirty="0"/>
              <a:t>You use the </a:t>
            </a:r>
            <a:r>
              <a:rPr lang="en-US" sz="1795" b="1" dirty="0"/>
              <a:t>Button</a:t>
            </a:r>
            <a:r>
              <a:rPr lang="en-US" sz="1795" dirty="0"/>
              <a:t> widget to create a standard button in a window.</a:t>
            </a:r>
          </a:p>
          <a:p>
            <a:pPr>
              <a:lnSpc>
                <a:spcPct val="150000"/>
              </a:lnSpc>
            </a:pPr>
            <a:r>
              <a:rPr lang="en-US" sz="1795" dirty="0"/>
              <a:t>When the user clicks a button, a specified function or method is called.</a:t>
            </a:r>
          </a:p>
          <a:p>
            <a:pPr>
              <a:lnSpc>
                <a:spcPct val="150000"/>
              </a:lnSpc>
            </a:pPr>
            <a:r>
              <a:rPr lang="en-US" sz="1795" dirty="0"/>
              <a:t>An info dialog box is a simple window that displays a message to the user and has an OK button that dismisses the dialog box. </a:t>
            </a:r>
            <a:endParaRPr lang="ar-LB" sz="1795" dirty="0"/>
          </a:p>
          <a:p>
            <a:pPr>
              <a:lnSpc>
                <a:spcPct val="150000"/>
              </a:lnSpc>
            </a:pPr>
            <a:r>
              <a:rPr lang="en-US" sz="1795" dirty="0"/>
              <a:t>You can use the </a:t>
            </a:r>
            <a:r>
              <a:rPr lang="en-US" sz="1795" i="1" dirty="0" err="1">
                <a:solidFill>
                  <a:srgbClr val="C00000"/>
                </a:solidFill>
              </a:rPr>
              <a:t>tkinter.messagebox</a:t>
            </a:r>
            <a:r>
              <a:rPr lang="en-US" sz="1795" i="1" dirty="0">
                <a:solidFill>
                  <a:srgbClr val="C00000"/>
                </a:solidFill>
              </a:rPr>
              <a:t> </a:t>
            </a:r>
            <a:r>
              <a:rPr lang="en-US" sz="1795" dirty="0"/>
              <a:t>module’s </a:t>
            </a:r>
            <a:r>
              <a:rPr lang="en-US" sz="1795" i="1" dirty="0" err="1"/>
              <a:t>showinfo</a:t>
            </a:r>
            <a:r>
              <a:rPr lang="en-US" sz="1795" i="1" dirty="0"/>
              <a:t> </a:t>
            </a:r>
            <a:r>
              <a:rPr lang="en-US" sz="1795" dirty="0"/>
              <a:t>function to display an info dialog box.</a:t>
            </a:r>
          </a:p>
          <a:p>
            <a:pPr>
              <a:lnSpc>
                <a:spcPct val="150000"/>
              </a:lnSpc>
              <a:buFontTx/>
              <a:buChar char="•"/>
            </a:pPr>
            <a:r>
              <a:rPr lang="en-US" altLang="en-US" sz="1995" b="1" u="sng" dirty="0">
                <a:solidFill>
                  <a:srgbClr val="C00000"/>
                </a:solidFill>
                <a:cs typeface="Courier New" panose="02070309020205020404" pitchFamily="49" charset="0"/>
              </a:rPr>
              <a:t>Button</a:t>
            </a:r>
            <a:r>
              <a:rPr lang="en-US" altLang="en-US" sz="1995" b="1" u="sng" dirty="0">
                <a:solidFill>
                  <a:srgbClr val="C00000"/>
                </a:solidFill>
              </a:rPr>
              <a:t> widget</a:t>
            </a:r>
            <a:r>
              <a:rPr lang="en-US" altLang="en-US" sz="1995" b="1" dirty="0">
                <a:solidFill>
                  <a:srgbClr val="C00000"/>
                </a:solidFill>
              </a:rPr>
              <a:t>: </a:t>
            </a:r>
            <a:r>
              <a:rPr lang="en-US" altLang="en-US" sz="1995" dirty="0"/>
              <a:t>widget that the user can click to cause an action to take place</a:t>
            </a:r>
          </a:p>
          <a:p>
            <a:pPr lvl="1">
              <a:lnSpc>
                <a:spcPct val="150000"/>
              </a:lnSpc>
            </a:pPr>
            <a:r>
              <a:rPr lang="en-US" altLang="en-US" dirty="0">
                <a:latin typeface="+mn-lt"/>
              </a:rPr>
              <a:t>When creating a button can specify:</a:t>
            </a:r>
          </a:p>
          <a:p>
            <a:pPr lvl="2">
              <a:lnSpc>
                <a:spcPct val="150000"/>
              </a:lnSpc>
            </a:pPr>
            <a:r>
              <a:rPr lang="en-US" altLang="en-US" sz="1596" dirty="0"/>
              <a:t>Text to appear on the face of the button</a:t>
            </a:r>
          </a:p>
          <a:p>
            <a:pPr lvl="2">
              <a:lnSpc>
                <a:spcPct val="150000"/>
              </a:lnSpc>
            </a:pPr>
            <a:r>
              <a:rPr lang="en-US" altLang="en-US" sz="1596" dirty="0"/>
              <a:t>A </a:t>
            </a:r>
            <a:r>
              <a:rPr lang="en-US" altLang="en-US" sz="1596" b="1" dirty="0"/>
              <a:t>callback</a:t>
            </a:r>
            <a:r>
              <a:rPr lang="en-US" altLang="en-US" sz="1596" dirty="0"/>
              <a:t> function</a:t>
            </a:r>
          </a:p>
          <a:p>
            <a:pPr>
              <a:lnSpc>
                <a:spcPct val="150000"/>
              </a:lnSpc>
              <a:buFontTx/>
              <a:buChar char="•"/>
            </a:pPr>
            <a:r>
              <a:rPr lang="en-US" altLang="en-US" sz="1995" b="1" u="sng" dirty="0"/>
              <a:t>Callback function</a:t>
            </a:r>
            <a:r>
              <a:rPr lang="en-US" altLang="en-US" sz="1995" dirty="0"/>
              <a:t>: A function or method that executes when the user clicks the button</a:t>
            </a:r>
          </a:p>
          <a:p>
            <a:pPr lvl="1">
              <a:lnSpc>
                <a:spcPct val="150000"/>
              </a:lnSpc>
            </a:pPr>
            <a:r>
              <a:rPr lang="en-US" altLang="en-US" dirty="0">
                <a:latin typeface="+mn-lt"/>
              </a:rPr>
              <a:t>Also known as an </a:t>
            </a:r>
            <a:r>
              <a:rPr lang="en-US" altLang="en-US" b="1" dirty="0">
                <a:latin typeface="+mn-lt"/>
              </a:rPr>
              <a:t>event handler</a:t>
            </a:r>
            <a:r>
              <a:rPr lang="en-US" altLang="en-US" dirty="0">
                <a:latin typeface="+mn-lt"/>
              </a:rPr>
              <a:t>.</a:t>
            </a:r>
          </a:p>
          <a:p>
            <a:pPr>
              <a:lnSpc>
                <a:spcPct val="150000"/>
              </a:lnSpc>
            </a:pPr>
            <a:endParaRPr lang="en-US" sz="179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4A8FC57-1C36-42FC-B60C-37B6C9BB3D56}"/>
              </a:ext>
            </a:extLst>
          </p:cNvPr>
          <p:cNvSpPr>
            <a:spLocks noGrp="1" noChangeArrowheads="1"/>
          </p:cNvSpPr>
          <p:nvPr>
            <p:ph type="title"/>
          </p:nvPr>
        </p:nvSpPr>
        <p:spPr>
          <a:xfrm>
            <a:off x="1181159" y="203832"/>
            <a:ext cx="7866669" cy="480447"/>
          </a:xfrm>
        </p:spPr>
        <p:txBody>
          <a:bodyPr>
            <a:noAutofit/>
          </a:bodyPr>
          <a:lstStyle/>
          <a:p>
            <a:r>
              <a:rPr lang="en-US" altLang="en-US" sz="3400" dirty="0">
                <a:latin typeface="Calibri" panose="020F0502020204030204" pitchFamily="34" charset="0"/>
                <a:cs typeface="Calibri" panose="020F0502020204030204" pitchFamily="34" charset="0"/>
              </a:rPr>
              <a:t>Button Widgets and Info Dialog Boxes</a:t>
            </a:r>
          </a:p>
        </p:txBody>
      </p:sp>
      <p:sp>
        <p:nvSpPr>
          <p:cNvPr id="3" name="Footer Placeholder 2">
            <a:extLst>
              <a:ext uri="{FF2B5EF4-FFF2-40B4-BE49-F238E27FC236}">
                <a16:creationId xmlns:a16="http://schemas.microsoft.com/office/drawing/2014/main" id="{DC0E8ECD-266D-4672-BA33-9EC624D317D2}"/>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C1AFA43D-8A4D-4709-ABF7-DE8B39A92C3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31</a:t>
            </a:fld>
            <a:endParaRPr lang="en-US" dirty="0"/>
          </a:p>
        </p:txBody>
      </p:sp>
      <p:sp>
        <p:nvSpPr>
          <p:cNvPr id="8" name="TextBox 7">
            <a:extLst>
              <a:ext uri="{FF2B5EF4-FFF2-40B4-BE49-F238E27FC236}">
                <a16:creationId xmlns:a16="http://schemas.microsoft.com/office/drawing/2014/main" id="{CFC54E02-A941-4673-99F9-05384FF3B213}"/>
              </a:ext>
            </a:extLst>
          </p:cNvPr>
          <p:cNvSpPr txBox="1"/>
          <p:nvPr/>
        </p:nvSpPr>
        <p:spPr>
          <a:xfrm>
            <a:off x="985422" y="982906"/>
            <a:ext cx="7787740" cy="400110"/>
          </a:xfrm>
          <a:prstGeom prst="rect">
            <a:avLst/>
          </a:prstGeom>
          <a:noFill/>
        </p:spPr>
        <p:txBody>
          <a:bodyPr wrap="square">
            <a:spAutoFit/>
          </a:bodyPr>
          <a:lstStyle/>
          <a:p>
            <a:r>
              <a:rPr lang="en-US" sz="2000" b="1" dirty="0"/>
              <a:t>Syntax: </a:t>
            </a:r>
            <a:r>
              <a:rPr lang="en-US" sz="2000" dirty="0">
                <a:solidFill>
                  <a:srgbClr val="C00000"/>
                </a:solidFill>
              </a:rPr>
              <a:t>w = Button ( root, option=value, ... )</a:t>
            </a:r>
          </a:p>
        </p:txBody>
      </p:sp>
      <p:sp>
        <p:nvSpPr>
          <p:cNvPr id="12" name="TextBox 11">
            <a:extLst>
              <a:ext uri="{FF2B5EF4-FFF2-40B4-BE49-F238E27FC236}">
                <a16:creationId xmlns:a16="http://schemas.microsoft.com/office/drawing/2014/main" id="{DB22D22E-92DA-2C77-BC16-86758386E5EC}"/>
              </a:ext>
            </a:extLst>
          </p:cNvPr>
          <p:cNvSpPr txBox="1"/>
          <p:nvPr/>
        </p:nvSpPr>
        <p:spPr>
          <a:xfrm>
            <a:off x="920314" y="1367385"/>
            <a:ext cx="8388358" cy="1707455"/>
          </a:xfrm>
          <a:prstGeom prst="rect">
            <a:avLst/>
          </a:prstGeom>
          <a:noFill/>
        </p:spPr>
        <p:txBody>
          <a:bodyPr wrap="square">
            <a:spAutoFit/>
          </a:bodyPr>
          <a:lstStyle/>
          <a:p>
            <a:pPr algn="l">
              <a:lnSpc>
                <a:spcPct val="150000"/>
              </a:lnSpc>
            </a:pPr>
            <a:r>
              <a:rPr lang="en-US" b="1" dirty="0"/>
              <a:t>Parameters:</a:t>
            </a:r>
          </a:p>
          <a:p>
            <a:pPr algn="just">
              <a:lnSpc>
                <a:spcPct val="150000"/>
              </a:lnSpc>
            </a:pPr>
            <a:r>
              <a:rPr lang="en-US" b="1" dirty="0"/>
              <a:t>root: </a:t>
            </a:r>
            <a:r>
              <a:rPr lang="en-US" dirty="0"/>
              <a:t>represents the parent window.</a:t>
            </a:r>
          </a:p>
          <a:p>
            <a:pPr algn="just">
              <a:lnSpc>
                <a:spcPct val="150000"/>
              </a:lnSpc>
            </a:pPr>
            <a:r>
              <a:rPr lang="en-US" b="1" dirty="0"/>
              <a:t>options: </a:t>
            </a:r>
            <a:r>
              <a:rPr lang="en-US" dirty="0"/>
              <a:t>below is the list of most used options for this widget. These options can be used as key-value pairs separated by commas.</a:t>
            </a:r>
          </a:p>
        </p:txBody>
      </p:sp>
      <p:graphicFrame>
        <p:nvGraphicFramePr>
          <p:cNvPr id="10" name="Table 9">
            <a:extLst>
              <a:ext uri="{FF2B5EF4-FFF2-40B4-BE49-F238E27FC236}">
                <a16:creationId xmlns:a16="http://schemas.microsoft.com/office/drawing/2014/main" id="{20B26C23-4A4D-5CB2-670A-E4119C271F0A}"/>
              </a:ext>
            </a:extLst>
          </p:cNvPr>
          <p:cNvGraphicFramePr>
            <a:graphicFrameLocks noGrp="1"/>
          </p:cNvGraphicFramePr>
          <p:nvPr>
            <p:extLst>
              <p:ext uri="{D42A27DB-BD31-4B8C-83A1-F6EECF244321}">
                <p14:modId xmlns:p14="http://schemas.microsoft.com/office/powerpoint/2010/main" val="3309357469"/>
              </p:ext>
            </p:extLst>
          </p:nvPr>
        </p:nvGraphicFramePr>
        <p:xfrm>
          <a:off x="1408733" y="3238422"/>
          <a:ext cx="6156524" cy="3077353"/>
        </p:xfrm>
        <a:graphic>
          <a:graphicData uri="http://schemas.openxmlformats.org/drawingml/2006/table">
            <a:tbl>
              <a:tblPr/>
              <a:tblGrid>
                <a:gridCol w="1339354">
                  <a:extLst>
                    <a:ext uri="{9D8B030D-6E8A-4147-A177-3AD203B41FA5}">
                      <a16:colId xmlns:a16="http://schemas.microsoft.com/office/drawing/2014/main" val="1287589643"/>
                    </a:ext>
                  </a:extLst>
                </a:gridCol>
                <a:gridCol w="4817170">
                  <a:extLst>
                    <a:ext uri="{9D8B030D-6E8A-4147-A177-3AD203B41FA5}">
                      <a16:colId xmlns:a16="http://schemas.microsoft.com/office/drawing/2014/main" val="2393368672"/>
                    </a:ext>
                  </a:extLst>
                </a:gridCol>
              </a:tblGrid>
              <a:tr h="239077">
                <a:tc>
                  <a:txBody>
                    <a:bodyPr/>
                    <a:lstStyle/>
                    <a:p>
                      <a:pPr algn="ctr" fontAlgn="ctr"/>
                      <a:r>
                        <a:rPr lang="en-US" sz="1400" b="1" i="0" u="none" strike="noStrike">
                          <a:solidFill>
                            <a:srgbClr val="000000"/>
                          </a:solidFill>
                          <a:effectLst/>
                          <a:latin typeface="Calibri" panose="020F0502020204030204" pitchFamily="34" charset="0"/>
                        </a:rPr>
                        <a:t>option</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400" b="1" i="0" u="none" strike="noStrike">
                          <a:solidFill>
                            <a:srgbClr val="000000"/>
                          </a:solidFill>
                          <a:effectLst/>
                          <a:latin typeface="Calibri" panose="020F0502020204030204" pitchFamily="34" charset="0"/>
                        </a:rPr>
                        <a:t> Description</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166231107"/>
                  </a:ext>
                </a:extLst>
              </a:tr>
              <a:tr h="239077">
                <a:tc>
                  <a:txBody>
                    <a:bodyPr/>
                    <a:lstStyle/>
                    <a:p>
                      <a:pPr algn="ctr" fontAlgn="ctr"/>
                      <a:r>
                        <a:rPr lang="en-US" sz="1400" b="1" i="0" u="none" strike="noStrike">
                          <a:solidFill>
                            <a:srgbClr val="000000"/>
                          </a:solidFill>
                          <a:effectLst/>
                          <a:latin typeface="Calibri" panose="020F0502020204030204" pitchFamily="34" charset="0"/>
                        </a:rPr>
                        <a:t>command</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Function or method to be called when the button is clicked.</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93913021"/>
                  </a:ext>
                </a:extLst>
              </a:tr>
              <a:tr h="239077">
                <a:tc>
                  <a:txBody>
                    <a:bodyPr/>
                    <a:lstStyle/>
                    <a:p>
                      <a:pPr algn="ctr" fontAlgn="ctr"/>
                      <a:r>
                        <a:rPr lang="en-US" sz="1400" b="1" i="0" u="none" strike="noStrike">
                          <a:solidFill>
                            <a:srgbClr val="000000"/>
                          </a:solidFill>
                          <a:effectLst/>
                          <a:latin typeface="Calibri" panose="020F0502020204030204" pitchFamily="34" charset="0"/>
                        </a:rPr>
                        <a:t>bg</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Normal background color.</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0316649"/>
                  </a:ext>
                </a:extLst>
              </a:tr>
              <a:tr h="239077">
                <a:tc>
                  <a:txBody>
                    <a:bodyPr/>
                    <a:lstStyle/>
                    <a:p>
                      <a:pPr algn="ctr" fontAlgn="ctr"/>
                      <a:r>
                        <a:rPr lang="en-US" sz="1400" b="1" i="0" u="none" strike="noStrike">
                          <a:solidFill>
                            <a:srgbClr val="000000"/>
                          </a:solidFill>
                          <a:effectLst/>
                          <a:latin typeface="Calibri" panose="020F0502020204030204" pitchFamily="34" charset="0"/>
                        </a:rPr>
                        <a:t>fg</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Normal foreground (text) color.</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31781251"/>
                  </a:ext>
                </a:extLst>
              </a:tr>
              <a:tr h="239077">
                <a:tc>
                  <a:txBody>
                    <a:bodyPr/>
                    <a:lstStyle/>
                    <a:p>
                      <a:pPr algn="ctr" fontAlgn="ctr"/>
                      <a:r>
                        <a:rPr lang="en-US" sz="1400" b="1" i="0" u="none" strike="noStrike">
                          <a:solidFill>
                            <a:srgbClr val="000000"/>
                          </a:solidFill>
                          <a:effectLst/>
                          <a:latin typeface="Calibri" panose="020F0502020204030204" pitchFamily="34" charset="0"/>
                        </a:rPr>
                        <a:t>font</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Text font to be used for the button's label.</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24398316"/>
                  </a:ext>
                </a:extLst>
              </a:tr>
              <a:tr h="239077">
                <a:tc>
                  <a:txBody>
                    <a:bodyPr/>
                    <a:lstStyle/>
                    <a:p>
                      <a:pPr algn="ctr" fontAlgn="ctr"/>
                      <a:r>
                        <a:rPr lang="en-US" sz="1400" b="1" i="0" u="none" strike="noStrike">
                          <a:solidFill>
                            <a:srgbClr val="000000"/>
                          </a:solidFill>
                          <a:effectLst/>
                          <a:latin typeface="Calibri" panose="020F0502020204030204" pitchFamily="34" charset="0"/>
                        </a:rPr>
                        <a:t>image</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Image to be displayed on the button (instead of text).</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01065062"/>
                  </a:ext>
                </a:extLst>
              </a:tr>
              <a:tr h="239077">
                <a:tc>
                  <a:txBody>
                    <a:bodyPr/>
                    <a:lstStyle/>
                    <a:p>
                      <a:pPr algn="ctr" fontAlgn="ctr"/>
                      <a:r>
                        <a:rPr lang="en-US" sz="1400" b="1" i="0" u="none" strike="noStrike">
                          <a:solidFill>
                            <a:srgbClr val="000000"/>
                          </a:solidFill>
                          <a:effectLst/>
                          <a:latin typeface="Calibri" panose="020F0502020204030204" pitchFamily="34" charset="0"/>
                        </a:rPr>
                        <a:t>padx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Additional padding left and right of the text.</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667779622"/>
                  </a:ext>
                </a:extLst>
              </a:tr>
              <a:tr h="239077">
                <a:tc>
                  <a:txBody>
                    <a:bodyPr/>
                    <a:lstStyle/>
                    <a:p>
                      <a:pPr algn="ctr" fontAlgn="ctr"/>
                      <a:r>
                        <a:rPr lang="en-US" sz="1400" b="1" i="0" u="none" strike="noStrike">
                          <a:solidFill>
                            <a:srgbClr val="000000"/>
                          </a:solidFill>
                          <a:effectLst/>
                          <a:latin typeface="Calibri" panose="020F0502020204030204" pitchFamily="34" charset="0"/>
                        </a:rPr>
                        <a:t>pady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Additional padding above and below the text.</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69475882"/>
                  </a:ext>
                </a:extLst>
              </a:tr>
              <a:tr h="696799">
                <a:tc>
                  <a:txBody>
                    <a:bodyPr/>
                    <a:lstStyle/>
                    <a:p>
                      <a:pPr algn="ctr" fontAlgn="ctr"/>
                      <a:r>
                        <a:rPr lang="en-US" sz="1400" b="1" i="0" u="none" strike="noStrike">
                          <a:solidFill>
                            <a:srgbClr val="000000"/>
                          </a:solidFill>
                          <a:effectLst/>
                          <a:latin typeface="Calibri" panose="020F0502020204030204" pitchFamily="34" charset="0"/>
                        </a:rPr>
                        <a:t>state</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Set this option to DISABLED to gray out the button and make it unresponsive. Has the value ACTIVE when the mouse is over it. Default is NORMAL.</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43435417"/>
                  </a:ext>
                </a:extLst>
              </a:tr>
              <a:tr h="467938">
                <a:tc>
                  <a:txBody>
                    <a:bodyPr/>
                    <a:lstStyle/>
                    <a:p>
                      <a:pPr algn="ctr" fontAlgn="ctr"/>
                      <a:r>
                        <a:rPr lang="en-US" sz="1400" b="1" i="0" u="none" strike="noStrike">
                          <a:solidFill>
                            <a:srgbClr val="000000"/>
                          </a:solidFill>
                          <a:effectLst/>
                          <a:latin typeface="Calibri" panose="020F0502020204030204" pitchFamily="34" charset="0"/>
                        </a:rPr>
                        <a:t>relief</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Relief specifies the type of the border. Some of the values are SUNKEN, RAISED, GROOVE, and RIDGE.</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10281391"/>
                  </a:ext>
                </a:extLst>
              </a:tr>
            </a:tbl>
          </a:graphicData>
        </a:graphic>
      </p:graphicFrame>
    </p:spTree>
    <p:extLst>
      <p:ext uri="{BB962C8B-B14F-4D97-AF65-F5344CB8AC3E}">
        <p14:creationId xmlns:p14="http://schemas.microsoft.com/office/powerpoint/2010/main" val="20975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ADEECDC-5F38-4E58-9EC4-8C4FD0F56FAF}"/>
              </a:ext>
            </a:extLst>
          </p:cNvPr>
          <p:cNvSpPr>
            <a:spLocks noGrp="1" noChangeArrowheads="1"/>
          </p:cNvSpPr>
          <p:nvPr>
            <p:ph type="title"/>
          </p:nvPr>
        </p:nvSpPr>
        <p:spPr>
          <a:xfrm>
            <a:off x="1106223" y="319596"/>
            <a:ext cx="7866669" cy="626286"/>
          </a:xfrm>
        </p:spPr>
        <p:txBody>
          <a:bodyPr>
            <a:normAutofit/>
          </a:bodyPr>
          <a:lstStyle/>
          <a:p>
            <a:r>
              <a:rPr lang="en-US" altLang="en-US" sz="2793" dirty="0">
                <a:latin typeface="Calibri" panose="020F0502020204030204" pitchFamily="34" charset="0"/>
                <a:cs typeface="Calibri" panose="020F0502020204030204" pitchFamily="34" charset="0"/>
              </a:rPr>
              <a:t>Button Widgets and Info Dialog Boxes</a:t>
            </a:r>
            <a:endParaRPr lang="en-US" altLang="en-US" sz="1596"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7BF4695-8E14-4026-A77C-C08CDC463EC5}"/>
              </a:ext>
            </a:extLst>
          </p:cNvPr>
          <p:cNvSpPr>
            <a:spLocks noGrp="1"/>
          </p:cNvSpPr>
          <p:nvPr>
            <p:ph idx="1"/>
          </p:nvPr>
        </p:nvSpPr>
        <p:spPr>
          <a:xfrm>
            <a:off x="419403" y="1735707"/>
            <a:ext cx="8362388" cy="3648075"/>
          </a:xfrm>
        </p:spPr>
        <p:txBody>
          <a:bodyPr>
            <a:normAutofit lnSpcReduction="10000"/>
          </a:bodyPr>
          <a:lstStyle/>
          <a:p>
            <a:pPr>
              <a:lnSpc>
                <a:spcPct val="150000"/>
              </a:lnSpc>
              <a:defRPr/>
            </a:pPr>
            <a:r>
              <a:rPr lang="en-US" sz="2394" b="1" u="sng" dirty="0">
                <a:cs typeface="Courier New" pitchFamily="49" charset="0"/>
              </a:rPr>
              <a:t>Info dialog box</a:t>
            </a:r>
            <a:r>
              <a:rPr lang="en-US" sz="2394" dirty="0"/>
              <a:t>: a dialog box that shows information to the user.</a:t>
            </a:r>
          </a:p>
          <a:p>
            <a:pPr>
              <a:lnSpc>
                <a:spcPct val="150000"/>
              </a:lnSpc>
              <a:defRPr/>
            </a:pPr>
            <a:r>
              <a:rPr lang="en-US" sz="2294" dirty="0"/>
              <a:t>Format for creating an info dialog box:</a:t>
            </a:r>
          </a:p>
          <a:p>
            <a:pPr lvl="1">
              <a:lnSpc>
                <a:spcPct val="150000"/>
              </a:lnSpc>
              <a:defRPr/>
            </a:pPr>
            <a:r>
              <a:rPr lang="en-US" sz="1895" dirty="0">
                <a:solidFill>
                  <a:srgbClr val="7030A0"/>
                </a:solidFill>
              </a:rPr>
              <a:t>Import </a:t>
            </a:r>
            <a:r>
              <a:rPr lang="en-US" sz="1895" dirty="0" err="1">
                <a:solidFill>
                  <a:srgbClr val="7030A0"/>
                </a:solidFill>
                <a:cs typeface="Courier New" pitchFamily="49" charset="0"/>
              </a:rPr>
              <a:t>tkinter.messagebox</a:t>
            </a:r>
            <a:r>
              <a:rPr lang="en-US" sz="1895" dirty="0">
                <a:solidFill>
                  <a:srgbClr val="7030A0"/>
                </a:solidFill>
              </a:rPr>
              <a:t> </a:t>
            </a:r>
            <a:r>
              <a:rPr lang="en-US" sz="1895" dirty="0"/>
              <a:t>module</a:t>
            </a:r>
          </a:p>
          <a:p>
            <a:pPr lvl="1">
              <a:lnSpc>
                <a:spcPct val="150000"/>
              </a:lnSpc>
              <a:defRPr/>
            </a:pPr>
            <a:r>
              <a:rPr lang="en-US" sz="1895" b="1" dirty="0">
                <a:solidFill>
                  <a:srgbClr val="C00000"/>
                </a:solidFill>
                <a:cs typeface="Courier New" pitchFamily="49" charset="0"/>
              </a:rPr>
              <a:t>tkinter.messagebox.showinfo(</a:t>
            </a:r>
            <a:r>
              <a:rPr lang="en-US" sz="1895" b="1" i="1" dirty="0">
                <a:solidFill>
                  <a:srgbClr val="C00000"/>
                </a:solidFill>
                <a:cs typeface="Courier New" pitchFamily="49" charset="0"/>
              </a:rPr>
              <a:t>title</a:t>
            </a:r>
            <a:r>
              <a:rPr lang="en-US" sz="1895" b="1" dirty="0">
                <a:solidFill>
                  <a:srgbClr val="C00000"/>
                </a:solidFill>
                <a:cs typeface="Courier New" pitchFamily="49" charset="0"/>
              </a:rPr>
              <a:t>, m</a:t>
            </a:r>
            <a:r>
              <a:rPr lang="en-US" sz="1895" b="1" i="1" dirty="0">
                <a:solidFill>
                  <a:srgbClr val="C00000"/>
                </a:solidFill>
                <a:cs typeface="Courier New" pitchFamily="49" charset="0"/>
              </a:rPr>
              <a:t>essage</a:t>
            </a:r>
            <a:r>
              <a:rPr lang="en-US" sz="1895" b="1" dirty="0">
                <a:solidFill>
                  <a:srgbClr val="C00000"/>
                </a:solidFill>
                <a:cs typeface="Courier New" pitchFamily="49" charset="0"/>
              </a:rPr>
              <a:t>)</a:t>
            </a:r>
          </a:p>
          <a:p>
            <a:pPr lvl="2">
              <a:lnSpc>
                <a:spcPct val="150000"/>
              </a:lnSpc>
              <a:defRPr/>
            </a:pPr>
            <a:r>
              <a:rPr lang="en-US" sz="1546" i="1" dirty="0">
                <a:cs typeface="Courier New" pitchFamily="49" charset="0"/>
              </a:rPr>
              <a:t>title</a:t>
            </a:r>
            <a:r>
              <a:rPr lang="en-US" sz="1546" dirty="0">
                <a:cs typeface="Courier New" pitchFamily="49" charset="0"/>
              </a:rPr>
              <a:t> is displayed in dialog box’s title bar</a:t>
            </a:r>
          </a:p>
          <a:p>
            <a:pPr lvl="2">
              <a:lnSpc>
                <a:spcPct val="150000"/>
              </a:lnSpc>
              <a:defRPr/>
            </a:pPr>
            <a:r>
              <a:rPr lang="en-US" sz="1546" i="1" dirty="0">
                <a:cs typeface="Courier New" pitchFamily="49" charset="0"/>
              </a:rPr>
              <a:t>message</a:t>
            </a:r>
            <a:r>
              <a:rPr lang="en-US" sz="1546" dirty="0">
                <a:cs typeface="Courier New" pitchFamily="49" charset="0"/>
              </a:rPr>
              <a:t> is an informational string displayed in the main part of the dialog box</a:t>
            </a:r>
          </a:p>
          <a:p>
            <a:pPr>
              <a:lnSpc>
                <a:spcPct val="150000"/>
              </a:lnSpc>
              <a:defRPr/>
            </a:pPr>
            <a:endParaRPr lang="en-US" sz="2394" dirty="0"/>
          </a:p>
        </p:txBody>
      </p:sp>
      <p:sp>
        <p:nvSpPr>
          <p:cNvPr id="4" name="Footer Placeholder 3">
            <a:extLst>
              <a:ext uri="{FF2B5EF4-FFF2-40B4-BE49-F238E27FC236}">
                <a16:creationId xmlns:a16="http://schemas.microsoft.com/office/drawing/2014/main" id="{DD5E5FD4-4F35-4498-8127-256B1101063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DFE10F5D-63B3-433C-84C0-E5E6CAB0376E}"/>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51858E6-9DDC-4D43-BF5F-12EDC3FAE353}"/>
              </a:ext>
            </a:extLst>
          </p:cNvPr>
          <p:cNvSpPr>
            <a:spLocks noGrp="1" noChangeArrowheads="1"/>
          </p:cNvSpPr>
          <p:nvPr>
            <p:ph type="title"/>
          </p:nvPr>
        </p:nvSpPr>
        <p:spPr>
          <a:xfrm>
            <a:off x="1129733" y="181469"/>
            <a:ext cx="7866669" cy="697626"/>
          </a:xfrm>
        </p:spPr>
        <p:txBody>
          <a:bodyPr>
            <a:normAutofit/>
          </a:bodyPr>
          <a:lstStyle/>
          <a:p>
            <a:r>
              <a:rPr lang="en-US" altLang="en-US" sz="3192" dirty="0">
                <a:latin typeface="Calibri" panose="020F0502020204030204" pitchFamily="34" charset="0"/>
                <a:cs typeface="Calibri" panose="020F0502020204030204" pitchFamily="34" charset="0"/>
              </a:rPr>
              <a:t>Button Widgets and Info Dialog Boxes</a:t>
            </a:r>
          </a:p>
        </p:txBody>
      </p:sp>
      <p:sp>
        <p:nvSpPr>
          <p:cNvPr id="4" name="Footer Placeholder 3">
            <a:extLst>
              <a:ext uri="{FF2B5EF4-FFF2-40B4-BE49-F238E27FC236}">
                <a16:creationId xmlns:a16="http://schemas.microsoft.com/office/drawing/2014/main" id="{4B08EB4D-C044-43DA-AB97-A734E6D4C2B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4573440D-A180-46A3-BD8B-755E87DAFDB6}"/>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33</a:t>
            </a:fld>
            <a:endParaRPr lang="en-US" dirty="0"/>
          </a:p>
        </p:txBody>
      </p:sp>
      <p:pic>
        <p:nvPicPr>
          <p:cNvPr id="33795" name="Picture 4" descr="A window displays the click me button. ">
            <a:extLst>
              <a:ext uri="{FF2B5EF4-FFF2-40B4-BE49-F238E27FC236}">
                <a16:creationId xmlns:a16="http://schemas.microsoft.com/office/drawing/2014/main" id="{4CFF0A64-E5D6-4BBB-8F94-5B12D02D52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383155" y="1645909"/>
            <a:ext cx="3603136" cy="171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A window titled, response displays the information message icon and a text, thanks for clicking the button. The ok button is at the bottom of the window. ">
            <a:extLst>
              <a:ext uri="{FF2B5EF4-FFF2-40B4-BE49-F238E27FC236}">
                <a16:creationId xmlns:a16="http://schemas.microsoft.com/office/drawing/2014/main" id="{7C8494D5-B753-4B10-88A7-C50B55BE31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383155" y="3942033"/>
            <a:ext cx="3473338" cy="215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E0CFB7A-4F4D-404E-8A59-7D7B024B8265}"/>
              </a:ext>
            </a:extLst>
          </p:cNvPr>
          <p:cNvSpPr txBox="1"/>
          <p:nvPr/>
        </p:nvSpPr>
        <p:spPr>
          <a:xfrm>
            <a:off x="5732047" y="4581226"/>
            <a:ext cx="3653426" cy="368562"/>
          </a:xfrm>
          <a:prstGeom prst="rect">
            <a:avLst/>
          </a:prstGeom>
          <a:noFill/>
        </p:spPr>
        <p:txBody>
          <a:bodyPr wrap="square">
            <a:spAutoFit/>
          </a:bodyPr>
          <a:lstStyle/>
          <a:p>
            <a:r>
              <a:rPr lang="en-US" sz="1795" dirty="0"/>
              <a:t>The info dialog box displayed </a:t>
            </a:r>
          </a:p>
        </p:txBody>
      </p:sp>
      <p:sp>
        <p:nvSpPr>
          <p:cNvPr id="7" name="TextBox 6">
            <a:extLst>
              <a:ext uri="{FF2B5EF4-FFF2-40B4-BE49-F238E27FC236}">
                <a16:creationId xmlns:a16="http://schemas.microsoft.com/office/drawing/2014/main" id="{7B1A81A9-7EC0-3892-1FF0-577DFA394FB0}"/>
              </a:ext>
            </a:extLst>
          </p:cNvPr>
          <p:cNvSpPr txBox="1"/>
          <p:nvPr/>
        </p:nvSpPr>
        <p:spPr>
          <a:xfrm>
            <a:off x="5844788" y="2235694"/>
            <a:ext cx="3005179" cy="368394"/>
          </a:xfrm>
          <a:prstGeom prst="rect">
            <a:avLst/>
          </a:prstGeom>
          <a:noFill/>
        </p:spPr>
        <p:txBody>
          <a:bodyPr wrap="square">
            <a:spAutoFit/>
          </a:bodyPr>
          <a:lstStyle/>
          <a:p>
            <a:r>
              <a:rPr lang="en-US" sz="1795" dirty="0"/>
              <a:t>The main window displayed</a:t>
            </a:r>
            <a:endParaRPr lang="en-AU" sz="179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0101BE-25AB-48DC-88EF-7C4A07DC8A2D}"/>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6" name="Slide Number Placeholder 5">
            <a:extLst>
              <a:ext uri="{FF2B5EF4-FFF2-40B4-BE49-F238E27FC236}">
                <a16:creationId xmlns:a16="http://schemas.microsoft.com/office/drawing/2014/main" id="{A651DDDB-9C8B-45A7-974C-F783AB1A6F81}"/>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34</a:t>
            </a:fld>
            <a:endParaRPr lang="en-US" dirty="0"/>
          </a:p>
        </p:txBody>
      </p:sp>
      <p:pic>
        <p:nvPicPr>
          <p:cNvPr id="16" name="Picture 15">
            <a:extLst>
              <a:ext uri="{FF2B5EF4-FFF2-40B4-BE49-F238E27FC236}">
                <a16:creationId xmlns:a16="http://schemas.microsoft.com/office/drawing/2014/main" id="{C3D6F0EE-2EE4-4BF0-B345-8949F3640BF8}"/>
              </a:ext>
            </a:extLst>
          </p:cNvPr>
          <p:cNvPicPr>
            <a:picLocks noChangeAspect="1"/>
          </p:cNvPicPr>
          <p:nvPr/>
        </p:nvPicPr>
        <p:blipFill>
          <a:blip r:embed="rId2"/>
          <a:stretch>
            <a:fillRect/>
          </a:stretch>
        </p:blipFill>
        <p:spPr>
          <a:xfrm>
            <a:off x="6894342" y="1592601"/>
            <a:ext cx="2289695" cy="655556"/>
          </a:xfrm>
          <a:prstGeom prst="rect">
            <a:avLst/>
          </a:prstGeom>
        </p:spPr>
      </p:pic>
      <p:pic>
        <p:nvPicPr>
          <p:cNvPr id="18" name="Picture 17">
            <a:extLst>
              <a:ext uri="{FF2B5EF4-FFF2-40B4-BE49-F238E27FC236}">
                <a16:creationId xmlns:a16="http://schemas.microsoft.com/office/drawing/2014/main" id="{CF3AC376-6B4E-4111-A0CD-E9E93FBE4E39}"/>
              </a:ext>
            </a:extLst>
          </p:cNvPr>
          <p:cNvPicPr>
            <a:picLocks noChangeAspect="1"/>
          </p:cNvPicPr>
          <p:nvPr/>
        </p:nvPicPr>
        <p:blipFill>
          <a:blip r:embed="rId3"/>
          <a:stretch>
            <a:fillRect/>
          </a:stretch>
        </p:blipFill>
        <p:spPr>
          <a:xfrm>
            <a:off x="6894342" y="2810043"/>
            <a:ext cx="2317325" cy="1858566"/>
          </a:xfrm>
          <a:prstGeom prst="rect">
            <a:avLst/>
          </a:prstGeom>
        </p:spPr>
      </p:pic>
      <p:sp>
        <p:nvSpPr>
          <p:cNvPr id="7" name="TextBox 6">
            <a:extLst>
              <a:ext uri="{FF2B5EF4-FFF2-40B4-BE49-F238E27FC236}">
                <a16:creationId xmlns:a16="http://schemas.microsoft.com/office/drawing/2014/main" id="{7FD4F961-6B3E-A080-C14C-28D24D0CF76A}"/>
              </a:ext>
            </a:extLst>
          </p:cNvPr>
          <p:cNvSpPr txBox="1"/>
          <p:nvPr/>
        </p:nvSpPr>
        <p:spPr>
          <a:xfrm>
            <a:off x="6248235" y="5049121"/>
            <a:ext cx="4944106" cy="338554"/>
          </a:xfrm>
          <a:prstGeom prst="rect">
            <a:avLst/>
          </a:prstGeom>
          <a:noFill/>
        </p:spPr>
        <p:txBody>
          <a:bodyPr wrap="square">
            <a:spAutoFit/>
          </a:bodyPr>
          <a:lstStyle/>
          <a:p>
            <a:pPr>
              <a:defRPr/>
            </a:pPr>
            <a:r>
              <a:rPr lang="en-US" sz="1600" dirty="0">
                <a:solidFill>
                  <a:srgbClr val="C00000"/>
                </a:solidFill>
              </a:rPr>
              <a:t>tkinter.messagebox.showinfo(title, message)</a:t>
            </a:r>
          </a:p>
        </p:txBody>
      </p:sp>
      <p:grpSp>
        <p:nvGrpSpPr>
          <p:cNvPr id="9" name="Group 8">
            <a:extLst>
              <a:ext uri="{FF2B5EF4-FFF2-40B4-BE49-F238E27FC236}">
                <a16:creationId xmlns:a16="http://schemas.microsoft.com/office/drawing/2014/main" id="{A0437474-7987-D6D8-5DED-F4C2B5CF9686}"/>
              </a:ext>
            </a:extLst>
          </p:cNvPr>
          <p:cNvGrpSpPr/>
          <p:nvPr/>
        </p:nvGrpSpPr>
        <p:grpSpPr>
          <a:xfrm>
            <a:off x="1392906" y="223296"/>
            <a:ext cx="4944107" cy="5787550"/>
            <a:chOff x="1040790" y="113056"/>
            <a:chExt cx="4956696" cy="5802287"/>
          </a:xfrm>
        </p:grpSpPr>
        <p:grpSp>
          <p:nvGrpSpPr>
            <p:cNvPr id="21" name="Group 20">
              <a:extLst>
                <a:ext uri="{FF2B5EF4-FFF2-40B4-BE49-F238E27FC236}">
                  <a16:creationId xmlns:a16="http://schemas.microsoft.com/office/drawing/2014/main" id="{B5218544-35A1-4C91-BE6D-F000E8D95968}"/>
                </a:ext>
              </a:extLst>
            </p:cNvPr>
            <p:cNvGrpSpPr/>
            <p:nvPr/>
          </p:nvGrpSpPr>
          <p:grpSpPr>
            <a:xfrm>
              <a:off x="1040790" y="113056"/>
              <a:ext cx="4956696" cy="5802287"/>
              <a:chOff x="1040789" y="471793"/>
              <a:chExt cx="5210175" cy="5486400"/>
            </a:xfrm>
          </p:grpSpPr>
          <p:pic>
            <p:nvPicPr>
              <p:cNvPr id="14" name="Picture 13">
                <a:extLst>
                  <a:ext uri="{FF2B5EF4-FFF2-40B4-BE49-F238E27FC236}">
                    <a16:creationId xmlns:a16="http://schemas.microsoft.com/office/drawing/2014/main" id="{0CD053A0-F689-42AD-81BA-7C65DF6CB76A}"/>
                  </a:ext>
                </a:extLst>
              </p:cNvPr>
              <p:cNvPicPr>
                <a:picLocks noChangeAspect="1"/>
              </p:cNvPicPr>
              <p:nvPr/>
            </p:nvPicPr>
            <p:blipFill>
              <a:blip r:embed="rId4"/>
              <a:stretch>
                <a:fillRect/>
              </a:stretch>
            </p:blipFill>
            <p:spPr>
              <a:xfrm>
                <a:off x="1040789" y="471793"/>
                <a:ext cx="5210175" cy="5486400"/>
              </a:xfrm>
              <a:prstGeom prst="rect">
                <a:avLst/>
              </a:prstGeom>
            </p:spPr>
          </p:pic>
          <p:sp>
            <p:nvSpPr>
              <p:cNvPr id="19" name="Rectangle: Rounded Corners 18">
                <a:extLst>
                  <a:ext uri="{FF2B5EF4-FFF2-40B4-BE49-F238E27FC236}">
                    <a16:creationId xmlns:a16="http://schemas.microsoft.com/office/drawing/2014/main" id="{E4C3B506-5228-4766-957D-2FCD23DCD9E9}"/>
                  </a:ext>
                </a:extLst>
              </p:cNvPr>
              <p:cNvSpPr/>
              <p:nvPr/>
            </p:nvSpPr>
            <p:spPr>
              <a:xfrm>
                <a:off x="1559169" y="2110825"/>
                <a:ext cx="4691795" cy="11488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20" name="Rectangle: Rounded Corners 19">
                <a:extLst>
                  <a:ext uri="{FF2B5EF4-FFF2-40B4-BE49-F238E27FC236}">
                    <a16:creationId xmlns:a16="http://schemas.microsoft.com/office/drawing/2014/main" id="{BF584AF3-E987-42F8-8251-78F2893C7110}"/>
                  </a:ext>
                </a:extLst>
              </p:cNvPr>
              <p:cNvSpPr/>
              <p:nvPr/>
            </p:nvSpPr>
            <p:spPr>
              <a:xfrm>
                <a:off x="1301262" y="4665784"/>
                <a:ext cx="3692769" cy="6916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sp>
          <p:nvSpPr>
            <p:cNvPr id="2" name="Rectangle: Rounded Corners 1">
              <a:extLst>
                <a:ext uri="{FF2B5EF4-FFF2-40B4-BE49-F238E27FC236}">
                  <a16:creationId xmlns:a16="http://schemas.microsoft.com/office/drawing/2014/main" id="{A5F1C6CB-1CEB-D2A5-05D6-A44219AC0C77}"/>
                </a:ext>
              </a:extLst>
            </p:cNvPr>
            <p:cNvSpPr/>
            <p:nvPr/>
          </p:nvSpPr>
          <p:spPr>
            <a:xfrm>
              <a:off x="1040790" y="920051"/>
              <a:ext cx="1874520" cy="18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Arrow: Right 7">
              <a:extLst>
                <a:ext uri="{FF2B5EF4-FFF2-40B4-BE49-F238E27FC236}">
                  <a16:creationId xmlns:a16="http://schemas.microsoft.com/office/drawing/2014/main" id="{4E0872AC-0C21-D57D-5FB8-E66C72CDFCA3}"/>
                </a:ext>
              </a:extLst>
            </p:cNvPr>
            <p:cNvSpPr/>
            <p:nvPr/>
          </p:nvSpPr>
          <p:spPr>
            <a:xfrm rot="10800000">
              <a:off x="4711151" y="5060972"/>
              <a:ext cx="1086706" cy="13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4" name="Picture 3">
              <a:extLst>
                <a:ext uri="{FF2B5EF4-FFF2-40B4-BE49-F238E27FC236}">
                  <a16:creationId xmlns:a16="http://schemas.microsoft.com/office/drawing/2014/main" id="{BEB43BAB-1D60-68A2-4691-FB9694A4D33D}"/>
                </a:ext>
              </a:extLst>
            </p:cNvPr>
            <p:cNvPicPr>
              <a:picLocks noChangeAspect="1"/>
            </p:cNvPicPr>
            <p:nvPr/>
          </p:nvPicPr>
          <p:blipFill>
            <a:blip r:embed="rId5"/>
            <a:stretch>
              <a:fillRect/>
            </a:stretch>
          </p:blipFill>
          <p:spPr>
            <a:xfrm>
              <a:off x="1040790" y="5388531"/>
              <a:ext cx="4956695" cy="476250"/>
            </a:xfrm>
            <a:prstGeom prst="rect">
              <a:avLst/>
            </a:prstGeom>
          </p:spPr>
        </p:pic>
      </p:grpSp>
    </p:spTree>
    <p:extLst>
      <p:ext uri="{BB962C8B-B14F-4D97-AF65-F5344CB8AC3E}">
        <p14:creationId xmlns:p14="http://schemas.microsoft.com/office/powerpoint/2010/main" val="4129106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4928987-CEC8-4DAD-BEA3-355DF60739EC}"/>
              </a:ext>
            </a:extLst>
          </p:cNvPr>
          <p:cNvSpPr>
            <a:spLocks noGrp="1" noChangeArrowheads="1"/>
          </p:cNvSpPr>
          <p:nvPr>
            <p:ph type="title"/>
          </p:nvPr>
        </p:nvSpPr>
        <p:spPr>
          <a:xfrm>
            <a:off x="1129733" y="169817"/>
            <a:ext cx="7866669" cy="689464"/>
          </a:xfrm>
        </p:spPr>
        <p:txBody>
          <a:bodyPr/>
          <a:lstStyle/>
          <a:p>
            <a:r>
              <a:rPr lang="en-US" altLang="en-US" sz="3800" dirty="0"/>
              <a:t>Creating a Quit Button</a:t>
            </a:r>
          </a:p>
        </p:txBody>
      </p:sp>
      <p:sp>
        <p:nvSpPr>
          <p:cNvPr id="3" name="Footer Placeholder 2">
            <a:extLst>
              <a:ext uri="{FF2B5EF4-FFF2-40B4-BE49-F238E27FC236}">
                <a16:creationId xmlns:a16="http://schemas.microsoft.com/office/drawing/2014/main" id="{3C70E135-3EA0-4BB4-98AA-2446429485E3}"/>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8F53780B-2127-4A73-B47B-BCF4975CF3EB}"/>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35</a:t>
            </a:fld>
            <a:endParaRPr lang="en-US" dirty="0"/>
          </a:p>
        </p:txBody>
      </p:sp>
      <p:sp>
        <p:nvSpPr>
          <p:cNvPr id="8" name="TextBox 7">
            <a:extLst>
              <a:ext uri="{FF2B5EF4-FFF2-40B4-BE49-F238E27FC236}">
                <a16:creationId xmlns:a16="http://schemas.microsoft.com/office/drawing/2014/main" id="{36551B9B-9269-4D5B-A683-2F5F41CFA92F}"/>
              </a:ext>
            </a:extLst>
          </p:cNvPr>
          <p:cNvSpPr txBox="1"/>
          <p:nvPr/>
        </p:nvSpPr>
        <p:spPr>
          <a:xfrm>
            <a:off x="909198" y="1602875"/>
            <a:ext cx="7866668" cy="4604979"/>
          </a:xfrm>
          <a:prstGeom prst="rect">
            <a:avLst/>
          </a:prstGeom>
          <a:noFill/>
        </p:spPr>
        <p:txBody>
          <a:bodyPr wrap="square">
            <a:spAutoFit/>
          </a:bodyPr>
          <a:lstStyle/>
          <a:p>
            <a:pPr algn="l">
              <a:lnSpc>
                <a:spcPct val="150000"/>
              </a:lnSpc>
            </a:pPr>
            <a:r>
              <a:rPr lang="en-US" sz="1795" dirty="0"/>
              <a:t>GUI programs usually have a </a:t>
            </a:r>
            <a:r>
              <a:rPr lang="en-US" sz="1795" b="1" i="1" dirty="0"/>
              <a:t>Quit</a:t>
            </a:r>
            <a:r>
              <a:rPr lang="en-US" sz="1795" i="1" dirty="0"/>
              <a:t> button </a:t>
            </a:r>
            <a:r>
              <a:rPr lang="en-US" sz="1795" dirty="0"/>
              <a:t>(or an Exit button) that closes the program when the user clicks it. </a:t>
            </a:r>
          </a:p>
          <a:p>
            <a:pPr algn="l">
              <a:lnSpc>
                <a:spcPct val="150000"/>
              </a:lnSpc>
            </a:pPr>
            <a:r>
              <a:rPr lang="en-US" sz="1795" dirty="0"/>
              <a:t>To create a Quit button in a Python program, you simply create a </a:t>
            </a:r>
            <a:r>
              <a:rPr lang="en-US" sz="1596" dirty="0"/>
              <a:t>Button </a:t>
            </a:r>
            <a:r>
              <a:rPr lang="en-US" sz="1795" dirty="0"/>
              <a:t>widget that calls the root widget’s </a:t>
            </a:r>
            <a:r>
              <a:rPr lang="en-US" sz="1596" dirty="0"/>
              <a:t>destroy </a:t>
            </a:r>
            <a:r>
              <a:rPr lang="en-US" sz="1795" dirty="0"/>
              <a:t>method as a callback function.</a:t>
            </a:r>
          </a:p>
          <a:p>
            <a:pPr>
              <a:lnSpc>
                <a:spcPct val="150000"/>
              </a:lnSpc>
              <a:buFontTx/>
              <a:buChar char="•"/>
            </a:pPr>
            <a:r>
              <a:rPr lang="en-US" altLang="en-US" sz="1995" b="1" u="sng" dirty="0"/>
              <a:t>Quit button</a:t>
            </a:r>
            <a:r>
              <a:rPr lang="en-US" altLang="en-US" sz="1995" dirty="0"/>
              <a:t>: </a:t>
            </a:r>
            <a:r>
              <a:rPr lang="en-US" altLang="en-US" sz="1795" dirty="0"/>
              <a:t>closes the program when the user clicks it</a:t>
            </a:r>
          </a:p>
          <a:p>
            <a:pPr>
              <a:lnSpc>
                <a:spcPct val="150000"/>
              </a:lnSpc>
              <a:buFontTx/>
              <a:buChar char="•"/>
            </a:pPr>
            <a:r>
              <a:rPr lang="en-US" altLang="en-US" sz="1795" dirty="0"/>
              <a:t>To create a quit button in Python:</a:t>
            </a:r>
          </a:p>
          <a:p>
            <a:pPr lvl="1">
              <a:lnSpc>
                <a:spcPct val="150000"/>
              </a:lnSpc>
            </a:pPr>
            <a:r>
              <a:rPr lang="en-US" altLang="en-US" sz="1596" dirty="0"/>
              <a:t>Create a </a:t>
            </a:r>
            <a:r>
              <a:rPr lang="en-US" altLang="en-US" b="1" dirty="0">
                <a:latin typeface="+mn-lt"/>
                <a:cs typeface="Courier New" panose="02070309020205020404" pitchFamily="49" charset="0"/>
              </a:rPr>
              <a:t>Button</a:t>
            </a:r>
            <a:r>
              <a:rPr lang="en-US" altLang="en-US" sz="1596" dirty="0"/>
              <a:t> widget</a:t>
            </a:r>
          </a:p>
          <a:p>
            <a:pPr lvl="1">
              <a:lnSpc>
                <a:spcPct val="150000"/>
              </a:lnSpc>
            </a:pPr>
            <a:r>
              <a:rPr lang="en-US" altLang="en-US" sz="1596" dirty="0"/>
              <a:t>Set the root widget’s </a:t>
            </a:r>
            <a:r>
              <a:rPr lang="en-US" altLang="en-US" sz="1596" b="1" i="1" dirty="0">
                <a:cs typeface="Courier New" panose="02070309020205020404" pitchFamily="49" charset="0"/>
              </a:rPr>
              <a:t>destroy</a:t>
            </a:r>
            <a:r>
              <a:rPr lang="en-US" altLang="en-US" sz="1596" dirty="0"/>
              <a:t> method as the callback function</a:t>
            </a:r>
          </a:p>
          <a:p>
            <a:pPr lvl="2">
              <a:lnSpc>
                <a:spcPct val="150000"/>
              </a:lnSpc>
            </a:pPr>
            <a:r>
              <a:rPr lang="en-US" altLang="en-US" sz="1397" dirty="0"/>
              <a:t>When the user clicks the button the </a:t>
            </a:r>
            <a:r>
              <a:rPr lang="en-US" altLang="en-US" sz="1596" dirty="0">
                <a:cs typeface="Courier New" panose="02070309020205020404" pitchFamily="49" charset="0"/>
              </a:rPr>
              <a:t>destroy</a:t>
            </a:r>
            <a:r>
              <a:rPr lang="en-US" altLang="en-US" sz="1397" dirty="0"/>
              <a:t> method is called and the program ends</a:t>
            </a:r>
          </a:p>
          <a:p>
            <a:pPr>
              <a:lnSpc>
                <a:spcPct val="150000"/>
              </a:lnSpc>
              <a:buFontTx/>
              <a:buChar char="•"/>
            </a:pPr>
            <a:endParaRPr lang="en-US" altLang="en-US" sz="1995" dirty="0"/>
          </a:p>
          <a:p>
            <a:pPr algn="l">
              <a:lnSpc>
                <a:spcPct val="150000"/>
              </a:lnSpc>
            </a:pPr>
            <a:endParaRPr lang="en-US" sz="179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8844F9D-B2CA-9715-15E8-4BAA5444AB30}"/>
              </a:ext>
            </a:extLst>
          </p:cNvPr>
          <p:cNvGrpSpPr/>
          <p:nvPr/>
        </p:nvGrpSpPr>
        <p:grpSpPr>
          <a:xfrm>
            <a:off x="1027256" y="238312"/>
            <a:ext cx="5162920" cy="6381376"/>
            <a:chOff x="113109" y="0"/>
            <a:chExt cx="5545789" cy="6811034"/>
          </a:xfrm>
        </p:grpSpPr>
        <p:pic>
          <p:nvPicPr>
            <p:cNvPr id="8" name="Picture 7">
              <a:extLst>
                <a:ext uri="{FF2B5EF4-FFF2-40B4-BE49-F238E27FC236}">
                  <a16:creationId xmlns:a16="http://schemas.microsoft.com/office/drawing/2014/main" id="{92225297-BC7C-4FF1-9A26-122AD6B3AB9F}"/>
                </a:ext>
              </a:extLst>
            </p:cNvPr>
            <p:cNvPicPr>
              <a:picLocks noChangeAspect="1"/>
            </p:cNvPicPr>
            <p:nvPr/>
          </p:nvPicPr>
          <p:blipFill>
            <a:blip r:embed="rId3"/>
            <a:stretch>
              <a:fillRect/>
            </a:stretch>
          </p:blipFill>
          <p:spPr>
            <a:xfrm>
              <a:off x="113109" y="0"/>
              <a:ext cx="5545789" cy="6811034"/>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B200CC00-5429-282B-74E4-597EABABF0F9}"/>
                </a:ext>
              </a:extLst>
            </p:cNvPr>
            <p:cNvPicPr>
              <a:picLocks noChangeAspect="1"/>
            </p:cNvPicPr>
            <p:nvPr/>
          </p:nvPicPr>
          <p:blipFill>
            <a:blip r:embed="rId4"/>
            <a:stretch>
              <a:fillRect/>
            </a:stretch>
          </p:blipFill>
          <p:spPr>
            <a:xfrm>
              <a:off x="113109" y="6281147"/>
              <a:ext cx="5330459" cy="481603"/>
            </a:xfrm>
            <a:prstGeom prst="rect">
              <a:avLst/>
            </a:prstGeom>
          </p:spPr>
        </p:pic>
      </p:grpSp>
      <p:sp>
        <p:nvSpPr>
          <p:cNvPr id="5" name="Footer Placeholder 4">
            <a:extLst>
              <a:ext uri="{FF2B5EF4-FFF2-40B4-BE49-F238E27FC236}">
                <a16:creationId xmlns:a16="http://schemas.microsoft.com/office/drawing/2014/main" id="{D85A3584-33D6-4E5A-BC2E-FD8B95D8933A}"/>
              </a:ext>
            </a:extLst>
          </p:cNvPr>
          <p:cNvSpPr>
            <a:spLocks noGrp="1"/>
          </p:cNvSpPr>
          <p:nvPr>
            <p:ph type="ftr" sz="quarter" idx="11"/>
          </p:nvPr>
        </p:nvSpPr>
        <p:spPr>
          <a:xfrm>
            <a:off x="5989712" y="6579564"/>
            <a:ext cx="2743200" cy="36605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057">
              <a:spcAft>
                <a:spcPts val="599"/>
              </a:spcAft>
            </a:pPr>
            <a:r>
              <a:rPr lang="en-US" dirty="0">
                <a:solidFill>
                  <a:srgbClr val="002D58">
                    <a:tint val="75000"/>
                  </a:srgbClr>
                </a:solidFill>
              </a:rPr>
              <a:t>Lecture 10</a:t>
            </a:r>
            <a:endParaRPr lang="en-US" b="0" i="0" kern="1200" dirty="0">
              <a:solidFill>
                <a:schemeClr val="tx1"/>
              </a:solidFill>
              <a:effectLst/>
              <a:latin typeface="+mn-lt"/>
              <a:ea typeface="+mn-ea"/>
              <a:cs typeface="+mn-cs"/>
            </a:endParaRPr>
          </a:p>
        </p:txBody>
      </p:sp>
      <p:sp>
        <p:nvSpPr>
          <p:cNvPr id="6" name="Slide Number Placeholder 5">
            <a:extLst>
              <a:ext uri="{FF2B5EF4-FFF2-40B4-BE49-F238E27FC236}">
                <a16:creationId xmlns:a16="http://schemas.microsoft.com/office/drawing/2014/main" id="{691DD600-9329-4BD0-8AC4-5369D5FE5538}"/>
              </a:ext>
            </a:extLst>
          </p:cNvPr>
          <p:cNvSpPr>
            <a:spLocks noGrp="1"/>
          </p:cNvSpPr>
          <p:nvPr>
            <p:ph type="sldNum" sz="quarter" idx="4294967295"/>
          </p:nvPr>
        </p:nvSpPr>
        <p:spPr>
          <a:xfrm>
            <a:off x="10244686" y="6381377"/>
            <a:ext cx="411702" cy="364198"/>
          </a:xfrm>
          <a:prstGeom prst="rect">
            <a:avLst/>
          </a:prstGeom>
        </p:spPr>
        <p:txBody>
          <a:bodyPr vert="horz" lIns="91208" tIns="45604" rIns="91208" bIns="45604" rtlCol="0" anchor="ctr">
            <a:normAutofit/>
          </a:bodyPr>
          <a:lstStyle/>
          <a:p>
            <a:pPr defTabSz="456057">
              <a:spcAft>
                <a:spcPts val="599"/>
              </a:spcAft>
            </a:pPr>
            <a:fld id="{D57F1E4F-1CFF-5643-939E-02111984F565}" type="slidenum">
              <a:rPr lang="en-US" smtClean="0">
                <a:solidFill>
                  <a:schemeClr val="tx1"/>
                </a:solidFill>
              </a:rPr>
              <a:pPr defTabSz="456057">
                <a:spcAft>
                  <a:spcPts val="599"/>
                </a:spcAft>
              </a:pPr>
              <a:t>36</a:t>
            </a:fld>
            <a:endParaRPr lang="en-US">
              <a:solidFill>
                <a:schemeClr val="tx1"/>
              </a:solidFill>
            </a:endParaRPr>
          </a:p>
        </p:txBody>
      </p:sp>
      <p:pic>
        <p:nvPicPr>
          <p:cNvPr id="10" name="Picture 9">
            <a:extLst>
              <a:ext uri="{FF2B5EF4-FFF2-40B4-BE49-F238E27FC236}">
                <a16:creationId xmlns:a16="http://schemas.microsoft.com/office/drawing/2014/main" id="{75A8CF59-A719-46AE-97E0-6B1B3993F6A6}"/>
              </a:ext>
            </a:extLst>
          </p:cNvPr>
          <p:cNvPicPr>
            <a:picLocks noChangeAspect="1"/>
          </p:cNvPicPr>
          <p:nvPr/>
        </p:nvPicPr>
        <p:blipFill>
          <a:blip r:embed="rId5"/>
          <a:stretch>
            <a:fillRect/>
          </a:stretch>
        </p:blipFill>
        <p:spPr>
          <a:xfrm>
            <a:off x="7470392" y="325890"/>
            <a:ext cx="2973499" cy="1159160"/>
          </a:xfrm>
          <a:prstGeom prst="rect">
            <a:avLst/>
          </a:prstGeom>
        </p:spPr>
      </p:pic>
      <p:pic>
        <p:nvPicPr>
          <p:cNvPr id="12" name="Picture 11">
            <a:extLst>
              <a:ext uri="{FF2B5EF4-FFF2-40B4-BE49-F238E27FC236}">
                <a16:creationId xmlns:a16="http://schemas.microsoft.com/office/drawing/2014/main" id="{360D2EB4-EDEE-4C96-86D7-D9767DCC5493}"/>
              </a:ext>
            </a:extLst>
          </p:cNvPr>
          <p:cNvPicPr>
            <a:picLocks noChangeAspect="1"/>
          </p:cNvPicPr>
          <p:nvPr/>
        </p:nvPicPr>
        <p:blipFill>
          <a:blip r:embed="rId6"/>
          <a:stretch>
            <a:fillRect/>
          </a:stretch>
        </p:blipFill>
        <p:spPr>
          <a:xfrm>
            <a:off x="7530408" y="1677610"/>
            <a:ext cx="2913482" cy="2295471"/>
          </a:xfrm>
          <a:prstGeom prst="rect">
            <a:avLst/>
          </a:prstGeom>
        </p:spPr>
      </p:pic>
      <p:sp>
        <p:nvSpPr>
          <p:cNvPr id="35" name="TextBox 34">
            <a:extLst>
              <a:ext uri="{FF2B5EF4-FFF2-40B4-BE49-F238E27FC236}">
                <a16:creationId xmlns:a16="http://schemas.microsoft.com/office/drawing/2014/main" id="{C6CD20AD-64FA-49C7-954A-C6293F91E733}"/>
              </a:ext>
            </a:extLst>
          </p:cNvPr>
          <p:cNvSpPr txBox="1"/>
          <p:nvPr/>
        </p:nvSpPr>
        <p:spPr>
          <a:xfrm>
            <a:off x="7601492" y="4165640"/>
            <a:ext cx="2771312" cy="1133067"/>
          </a:xfrm>
          <a:prstGeom prst="rect">
            <a:avLst/>
          </a:prstGeom>
          <a:noFill/>
        </p:spPr>
        <p:txBody>
          <a:bodyPr wrap="square">
            <a:spAutoFit/>
          </a:bodyPr>
          <a:lstStyle/>
          <a:p>
            <a:r>
              <a:rPr lang="en-US" sz="1596" i="1" dirty="0">
                <a:latin typeface="Calibri" panose="020F0502020204030204" pitchFamily="34" charset="0"/>
                <a:cs typeface="Calibri" panose="020F0502020204030204" pitchFamily="34" charset="0"/>
              </a:rPr>
              <a:t>When the Quit button is clicked, the root widget's </a:t>
            </a:r>
            <a:r>
              <a:rPr lang="en-US" sz="1596" i="1" dirty="0">
                <a:solidFill>
                  <a:srgbClr val="C00000"/>
                </a:solidFill>
                <a:latin typeface="Calibri" panose="020F0502020204030204" pitchFamily="34" charset="0"/>
                <a:cs typeface="Calibri" panose="020F0502020204030204" pitchFamily="34" charset="0"/>
              </a:rPr>
              <a:t>destroy</a:t>
            </a:r>
            <a:r>
              <a:rPr lang="en-US" sz="1596" i="1" dirty="0">
                <a:latin typeface="Calibri" panose="020F0502020204030204" pitchFamily="34" charset="0"/>
                <a:cs typeface="Calibri" panose="020F0502020204030204" pitchFamily="34" charset="0"/>
              </a:rPr>
              <a:t> method is called </a:t>
            </a:r>
            <a:r>
              <a:rPr lang="en-US" sz="1795" i="1" dirty="0">
                <a:latin typeface="Calibri" panose="020F0502020204030204" pitchFamily="34" charset="0"/>
                <a:cs typeface="Calibri" panose="020F0502020204030204" pitchFamily="34" charset="0"/>
              </a:rPr>
              <a:t>and the program ends</a:t>
            </a:r>
            <a:endParaRPr lang="en-US" sz="1596"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8925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EBDCDE1-F657-4D4F-B54B-3181A683241A}"/>
              </a:ext>
            </a:extLst>
          </p:cNvPr>
          <p:cNvSpPr>
            <a:spLocks noGrp="1" noChangeArrowheads="1"/>
          </p:cNvSpPr>
          <p:nvPr>
            <p:ph type="title"/>
          </p:nvPr>
        </p:nvSpPr>
        <p:spPr>
          <a:xfrm>
            <a:off x="1007694" y="384082"/>
            <a:ext cx="9779183" cy="747776"/>
          </a:xfrm>
        </p:spPr>
        <p:txBody>
          <a:bodyPr>
            <a:normAutofit/>
          </a:bodyPr>
          <a:lstStyle/>
          <a:p>
            <a:r>
              <a:rPr lang="en-US" altLang="en-US" sz="3400" dirty="0"/>
              <a:t>Getting Input with the </a:t>
            </a:r>
            <a:r>
              <a:rPr lang="en-US" altLang="en-US" sz="3400" dirty="0">
                <a:latin typeface="Courier New" panose="02070309020205020404" pitchFamily="49" charset="0"/>
                <a:cs typeface="Courier New" panose="02070309020205020404" pitchFamily="49" charset="0"/>
              </a:rPr>
              <a:t>Entry</a:t>
            </a:r>
            <a:r>
              <a:rPr lang="en-US" altLang="en-US" sz="3400" dirty="0"/>
              <a:t> Widget</a:t>
            </a:r>
          </a:p>
        </p:txBody>
      </p:sp>
      <p:sp>
        <p:nvSpPr>
          <p:cNvPr id="35843" name="Content Placeholder 2">
            <a:extLst>
              <a:ext uri="{FF2B5EF4-FFF2-40B4-BE49-F238E27FC236}">
                <a16:creationId xmlns:a16="http://schemas.microsoft.com/office/drawing/2014/main" id="{4E3B4386-E0B3-4C05-A949-F45E64978870}"/>
              </a:ext>
            </a:extLst>
          </p:cNvPr>
          <p:cNvSpPr>
            <a:spLocks noGrp="1" noChangeArrowheads="1"/>
          </p:cNvSpPr>
          <p:nvPr>
            <p:ph idx="1"/>
          </p:nvPr>
        </p:nvSpPr>
        <p:spPr>
          <a:xfrm>
            <a:off x="626379" y="1672933"/>
            <a:ext cx="7866669" cy="3648075"/>
          </a:xfrm>
        </p:spPr>
        <p:txBody>
          <a:bodyPr>
            <a:noAutofit/>
          </a:bodyPr>
          <a:lstStyle/>
          <a:p>
            <a:pPr>
              <a:lnSpc>
                <a:spcPct val="150000"/>
              </a:lnSpc>
              <a:buFontTx/>
              <a:buChar char="•"/>
            </a:pPr>
            <a:r>
              <a:rPr lang="en-US" altLang="en-US" sz="1800" b="1" u="sng" dirty="0">
                <a:solidFill>
                  <a:srgbClr val="C00000"/>
                </a:solidFill>
                <a:cs typeface="Courier New" panose="02070309020205020404" pitchFamily="49" charset="0"/>
              </a:rPr>
              <a:t>Entry widget</a:t>
            </a:r>
            <a:r>
              <a:rPr lang="en-US" altLang="en-US" sz="1800" dirty="0">
                <a:cs typeface="Courier New" panose="02070309020205020404" pitchFamily="49" charset="0"/>
              </a:rPr>
              <a:t>: A rectangular area that the user can type text into.</a:t>
            </a:r>
          </a:p>
          <a:p>
            <a:pPr lvl="1">
              <a:lnSpc>
                <a:spcPct val="150000"/>
              </a:lnSpc>
            </a:pPr>
            <a:r>
              <a:rPr lang="en-US" altLang="en-US" sz="1800" dirty="0">
                <a:cs typeface="Courier New" panose="02070309020205020404" pitchFamily="49" charset="0"/>
              </a:rPr>
              <a:t>Used to gather input in a GUI program</a:t>
            </a:r>
          </a:p>
          <a:p>
            <a:pPr lvl="1">
              <a:lnSpc>
                <a:spcPct val="150000"/>
              </a:lnSpc>
            </a:pPr>
            <a:r>
              <a:rPr lang="en-US" altLang="en-US" sz="1800" dirty="0">
                <a:cs typeface="Courier New" panose="02070309020205020404" pitchFamily="49" charset="0"/>
              </a:rPr>
              <a:t>Typically followed by a button for submitting the data</a:t>
            </a:r>
          </a:p>
          <a:p>
            <a:pPr lvl="2">
              <a:lnSpc>
                <a:spcPct val="150000"/>
              </a:lnSpc>
            </a:pPr>
            <a:r>
              <a:rPr lang="en-US" altLang="en-US" sz="1800" dirty="0">
                <a:cs typeface="Courier New" panose="02070309020205020404" pitchFamily="49" charset="0"/>
              </a:rPr>
              <a:t>The button’s callback function retrieves the data from the Entry widgets and processes it</a:t>
            </a:r>
          </a:p>
          <a:p>
            <a:pPr lvl="1">
              <a:lnSpc>
                <a:spcPct val="150000"/>
              </a:lnSpc>
            </a:pPr>
            <a:r>
              <a:rPr lang="en-US" altLang="en-US" sz="1800" u="sng" dirty="0">
                <a:cs typeface="Courier New" panose="02070309020205020404" pitchFamily="49" charset="0"/>
              </a:rPr>
              <a:t>Entry widget’s get method</a:t>
            </a:r>
            <a:r>
              <a:rPr lang="en-US" altLang="en-US" sz="1800" dirty="0">
                <a:cs typeface="Courier New" panose="02070309020205020404" pitchFamily="49" charset="0"/>
              </a:rPr>
              <a:t>: used to retrieve the data from an Entry widget</a:t>
            </a:r>
          </a:p>
          <a:p>
            <a:pPr lvl="2">
              <a:lnSpc>
                <a:spcPct val="150000"/>
              </a:lnSpc>
            </a:pPr>
            <a:r>
              <a:rPr lang="en-US" altLang="en-US" sz="1800" b="1" dirty="0">
                <a:solidFill>
                  <a:srgbClr val="7030A0"/>
                </a:solidFill>
                <a:cs typeface="Courier New" panose="02070309020205020404" pitchFamily="49" charset="0"/>
              </a:rPr>
              <a:t>Returns a string</a:t>
            </a:r>
          </a:p>
          <a:p>
            <a:pPr>
              <a:lnSpc>
                <a:spcPct val="150000"/>
              </a:lnSpc>
              <a:buFontTx/>
              <a:buChar char="•"/>
            </a:pPr>
            <a:endParaRPr lang="en-US" altLang="en-US" sz="1800" dirty="0"/>
          </a:p>
        </p:txBody>
      </p:sp>
      <p:sp>
        <p:nvSpPr>
          <p:cNvPr id="3" name="Footer Placeholder 2">
            <a:extLst>
              <a:ext uri="{FF2B5EF4-FFF2-40B4-BE49-F238E27FC236}">
                <a16:creationId xmlns:a16="http://schemas.microsoft.com/office/drawing/2014/main" id="{9EA4481D-32FF-47A8-BCF2-9269F9333A2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435D5C78-8F08-48ED-8A14-2D98668E4CC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4F76C77-9320-4FA1-86A0-8B4B175C971D}"/>
              </a:ext>
            </a:extLst>
          </p:cNvPr>
          <p:cNvSpPr>
            <a:spLocks noGrp="1" noChangeArrowheads="1"/>
          </p:cNvSpPr>
          <p:nvPr>
            <p:ph type="title"/>
          </p:nvPr>
        </p:nvSpPr>
        <p:spPr>
          <a:xfrm>
            <a:off x="1168367" y="195309"/>
            <a:ext cx="7866669" cy="610399"/>
          </a:xfrm>
        </p:spPr>
        <p:txBody>
          <a:bodyPr>
            <a:normAutofit/>
          </a:bodyPr>
          <a:lstStyle/>
          <a:p>
            <a:r>
              <a:rPr lang="en-US" altLang="en-US" sz="3400" dirty="0"/>
              <a:t>Getting Input with the </a:t>
            </a:r>
            <a:r>
              <a:rPr lang="en-US" altLang="en-US" sz="3400" dirty="0">
                <a:latin typeface="Courier New" panose="02070309020205020404" pitchFamily="49" charset="0"/>
                <a:cs typeface="Courier New" panose="02070309020205020404" pitchFamily="49" charset="0"/>
              </a:rPr>
              <a:t>Entry</a:t>
            </a:r>
            <a:r>
              <a:rPr lang="en-US" altLang="en-US" sz="3400" dirty="0"/>
              <a:t> Widget</a:t>
            </a:r>
          </a:p>
        </p:txBody>
      </p:sp>
      <p:sp>
        <p:nvSpPr>
          <p:cNvPr id="2" name="Text Placeholder 1">
            <a:extLst>
              <a:ext uri="{FF2B5EF4-FFF2-40B4-BE49-F238E27FC236}">
                <a16:creationId xmlns:a16="http://schemas.microsoft.com/office/drawing/2014/main" id="{9C955E94-0E64-49FE-9F9B-FDA948DB042A}"/>
              </a:ext>
            </a:extLst>
          </p:cNvPr>
          <p:cNvSpPr>
            <a:spLocks noGrp="1"/>
          </p:cNvSpPr>
          <p:nvPr>
            <p:ph idx="1"/>
          </p:nvPr>
        </p:nvSpPr>
        <p:spPr>
          <a:xfrm>
            <a:off x="3579599" y="5897114"/>
            <a:ext cx="2441708" cy="321557"/>
          </a:xfrm>
        </p:spPr>
        <p:txBody>
          <a:bodyPr>
            <a:normAutofit lnSpcReduction="10000"/>
          </a:bodyPr>
          <a:lstStyle/>
          <a:p>
            <a:r>
              <a:rPr lang="en-AU" sz="1795" dirty="0"/>
              <a:t>The info dialog box</a:t>
            </a:r>
          </a:p>
        </p:txBody>
      </p:sp>
      <p:sp>
        <p:nvSpPr>
          <p:cNvPr id="4" name="Footer Placeholder 3">
            <a:extLst>
              <a:ext uri="{FF2B5EF4-FFF2-40B4-BE49-F238E27FC236}">
                <a16:creationId xmlns:a16="http://schemas.microsoft.com/office/drawing/2014/main" id="{1D5FC607-EDC9-4252-98D8-E91D362B733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4ED0171C-A4AC-4682-80F8-158A53AD1D6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38</a:t>
            </a:fld>
            <a:endParaRPr lang="en-US" dirty="0"/>
          </a:p>
        </p:txBody>
      </p:sp>
      <p:pic>
        <p:nvPicPr>
          <p:cNvPr id="36867" name="Picture 3" descr="A window titled, t K and info dialog box titled, results depict the steps when a user enters 1000 into the Entry widget and clicks the Convert button.">
            <a:extLst>
              <a:ext uri="{FF2B5EF4-FFF2-40B4-BE49-F238E27FC236}">
                <a16:creationId xmlns:a16="http://schemas.microsoft.com/office/drawing/2014/main" id="{6357843C-817C-41C8-81F5-BEA0D65933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039117" y="2092221"/>
            <a:ext cx="7510086" cy="302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49B2B6E-9FA8-49F4-BC99-0EAC8810F23F}"/>
              </a:ext>
            </a:extLst>
          </p:cNvPr>
          <p:cNvSpPr>
            <a:spLocks noGrp="1" noChangeArrowheads="1"/>
          </p:cNvSpPr>
          <p:nvPr>
            <p:ph type="title"/>
          </p:nvPr>
        </p:nvSpPr>
        <p:spPr>
          <a:xfrm>
            <a:off x="1129733" y="266340"/>
            <a:ext cx="7866669" cy="642171"/>
          </a:xfrm>
        </p:spPr>
        <p:txBody>
          <a:bodyPr/>
          <a:lstStyle/>
          <a:p>
            <a:r>
              <a:rPr lang="en-US" altLang="en-US" sz="3400" dirty="0"/>
              <a:t>Using Labels as Output Fields</a:t>
            </a:r>
          </a:p>
        </p:txBody>
      </p:sp>
      <p:sp>
        <p:nvSpPr>
          <p:cNvPr id="37891" name="Content Placeholder 2">
            <a:extLst>
              <a:ext uri="{FF2B5EF4-FFF2-40B4-BE49-F238E27FC236}">
                <a16:creationId xmlns:a16="http://schemas.microsoft.com/office/drawing/2014/main" id="{03BA04EB-D46B-4222-9F7A-ABCAFBE82808}"/>
              </a:ext>
            </a:extLst>
          </p:cNvPr>
          <p:cNvSpPr>
            <a:spLocks noGrp="1" noChangeArrowheads="1"/>
          </p:cNvSpPr>
          <p:nvPr>
            <p:ph idx="1"/>
          </p:nvPr>
        </p:nvSpPr>
        <p:spPr>
          <a:xfrm>
            <a:off x="511419" y="1710824"/>
            <a:ext cx="9280651" cy="1718176"/>
          </a:xfrm>
        </p:spPr>
        <p:txBody>
          <a:bodyPr>
            <a:noAutofit/>
          </a:bodyPr>
          <a:lstStyle/>
          <a:p>
            <a:pPr>
              <a:lnSpc>
                <a:spcPct val="160000"/>
              </a:lnSpc>
              <a:buFontTx/>
              <a:buChar char="•"/>
            </a:pPr>
            <a:r>
              <a:rPr lang="en-US" altLang="en-US" sz="2200" dirty="0">
                <a:latin typeface="+mn-lt"/>
              </a:rPr>
              <a:t>Can use </a:t>
            </a:r>
            <a:r>
              <a:rPr lang="en-US" altLang="en-US" sz="2200" dirty="0">
                <a:latin typeface="+mn-lt"/>
                <a:cs typeface="Courier New" panose="02070309020205020404" pitchFamily="49" charset="0"/>
              </a:rPr>
              <a:t>Label</a:t>
            </a:r>
            <a:r>
              <a:rPr lang="en-US" altLang="en-US" sz="2200" dirty="0">
                <a:latin typeface="+mn-lt"/>
              </a:rPr>
              <a:t> widgets to dynamically display output</a:t>
            </a:r>
          </a:p>
          <a:p>
            <a:pPr lvl="1">
              <a:lnSpc>
                <a:spcPct val="160000"/>
              </a:lnSpc>
            </a:pPr>
            <a:r>
              <a:rPr lang="en-US" altLang="en-US" sz="2200" dirty="0">
                <a:latin typeface="+mn-lt"/>
              </a:rPr>
              <a:t>Used to replace info dialog box </a:t>
            </a:r>
          </a:p>
          <a:p>
            <a:pPr lvl="1">
              <a:lnSpc>
                <a:spcPct val="160000"/>
              </a:lnSpc>
            </a:pPr>
            <a:r>
              <a:rPr lang="en-US" altLang="en-US" sz="2200" dirty="0">
                <a:latin typeface="+mn-lt"/>
              </a:rPr>
              <a:t>Create empty </a:t>
            </a:r>
            <a:r>
              <a:rPr lang="en-US" altLang="en-US" sz="2200" dirty="0">
                <a:latin typeface="+mn-lt"/>
                <a:cs typeface="Courier New" panose="02070309020205020404" pitchFamily="49" charset="0"/>
              </a:rPr>
              <a:t>Label</a:t>
            </a:r>
            <a:r>
              <a:rPr lang="en-US" altLang="en-US" sz="2200" dirty="0">
                <a:latin typeface="+mn-lt"/>
              </a:rPr>
              <a:t> widget in main window, and write code that displays desired data in the label when a button is clicked</a:t>
            </a:r>
          </a:p>
          <a:p>
            <a:pPr>
              <a:lnSpc>
                <a:spcPct val="160000"/>
              </a:lnSpc>
              <a:buFontTx/>
              <a:buChar char="•"/>
            </a:pPr>
            <a:endParaRPr lang="en-US" altLang="en-US" sz="2200" dirty="0">
              <a:latin typeface="+mn-lt"/>
            </a:endParaRPr>
          </a:p>
        </p:txBody>
      </p:sp>
      <p:sp>
        <p:nvSpPr>
          <p:cNvPr id="3" name="Footer Placeholder 2">
            <a:extLst>
              <a:ext uri="{FF2B5EF4-FFF2-40B4-BE49-F238E27FC236}">
                <a16:creationId xmlns:a16="http://schemas.microsoft.com/office/drawing/2014/main" id="{AB9A8CA2-5FBD-4FFE-86FF-B00EDE314223}"/>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54F4B869-8CBD-4B92-9F60-7EF211C4418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A1B9A91F-9DD8-4CB2-9E74-BF607EBE7F19}"/>
              </a:ext>
            </a:extLst>
          </p:cNvPr>
          <p:cNvSpPr>
            <a:spLocks noGrp="1" noChangeArrowheads="1"/>
          </p:cNvSpPr>
          <p:nvPr>
            <p:ph type="title"/>
          </p:nvPr>
        </p:nvSpPr>
        <p:spPr>
          <a:xfrm>
            <a:off x="1007694" y="88786"/>
            <a:ext cx="9779183" cy="730310"/>
          </a:xfrm>
        </p:spPr>
        <p:txBody>
          <a:bodyPr/>
          <a:lstStyle/>
          <a:p>
            <a:r>
              <a:rPr lang="en-US" altLang="en-US" dirty="0"/>
              <a:t>Graphical User Interfaces</a:t>
            </a:r>
            <a:r>
              <a:rPr lang="en-AU" sz="1995" dirty="0"/>
              <a:t> (2 of 3)</a:t>
            </a:r>
            <a:endParaRPr lang="en-US" altLang="en-US" sz="1995" dirty="0"/>
          </a:p>
        </p:txBody>
      </p:sp>
      <p:sp>
        <p:nvSpPr>
          <p:cNvPr id="6146" name="Content Placeholder 4">
            <a:extLst>
              <a:ext uri="{FF2B5EF4-FFF2-40B4-BE49-F238E27FC236}">
                <a16:creationId xmlns:a16="http://schemas.microsoft.com/office/drawing/2014/main" id="{5D482DF6-1425-45C1-BB29-536DAAA64395}"/>
              </a:ext>
            </a:extLst>
          </p:cNvPr>
          <p:cNvSpPr>
            <a:spLocks noGrp="1" noChangeArrowheads="1"/>
          </p:cNvSpPr>
          <p:nvPr>
            <p:ph idx="1"/>
          </p:nvPr>
        </p:nvSpPr>
        <p:spPr>
          <a:xfrm>
            <a:off x="697850" y="1369212"/>
            <a:ext cx="7866669" cy="730310"/>
          </a:xfrm>
        </p:spPr>
        <p:txBody>
          <a:bodyPr>
            <a:normAutofit/>
          </a:bodyPr>
          <a:lstStyle/>
          <a:p>
            <a:pPr>
              <a:buFontTx/>
              <a:buChar char="•"/>
            </a:pPr>
            <a:r>
              <a:rPr lang="en-US" altLang="en-US" sz="1795" b="1" u="sng" dirty="0">
                <a:solidFill>
                  <a:srgbClr val="C00000"/>
                </a:solidFill>
                <a:cs typeface="Courier New" panose="02070309020205020404" pitchFamily="49" charset="0"/>
              </a:rPr>
              <a:t>Command line interface</a:t>
            </a:r>
            <a:r>
              <a:rPr lang="en-US" altLang="en-US" sz="1795" dirty="0">
                <a:cs typeface="Courier New" panose="02070309020205020404" pitchFamily="49" charset="0"/>
              </a:rPr>
              <a:t>: displays a prompt and the user types a command that is then executed</a:t>
            </a:r>
          </a:p>
        </p:txBody>
      </p:sp>
      <p:sp>
        <p:nvSpPr>
          <p:cNvPr id="4" name="Footer Placeholder 3">
            <a:extLst>
              <a:ext uri="{FF2B5EF4-FFF2-40B4-BE49-F238E27FC236}">
                <a16:creationId xmlns:a16="http://schemas.microsoft.com/office/drawing/2014/main" id="{781CF4BE-4261-4C75-97C2-F5A09384540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5" name="Slide Number Placeholder 4">
            <a:extLst>
              <a:ext uri="{FF2B5EF4-FFF2-40B4-BE49-F238E27FC236}">
                <a16:creationId xmlns:a16="http://schemas.microsoft.com/office/drawing/2014/main" id="{C66D4E98-A281-49F7-BE64-F97C401842B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a:t>
            </a:fld>
            <a:endParaRPr lang="en-US" dirty="0"/>
          </a:p>
        </p:txBody>
      </p:sp>
      <p:sp>
        <p:nvSpPr>
          <p:cNvPr id="2" name="Rectangle 1">
            <a:extLst>
              <a:ext uri="{FF2B5EF4-FFF2-40B4-BE49-F238E27FC236}">
                <a16:creationId xmlns:a16="http://schemas.microsoft.com/office/drawing/2014/main" id="{73E47C08-9193-4069-B06B-CFB8AE109839}"/>
              </a:ext>
            </a:extLst>
          </p:cNvPr>
          <p:cNvSpPr/>
          <p:nvPr/>
        </p:nvSpPr>
        <p:spPr>
          <a:xfrm>
            <a:off x="2520616" y="5969504"/>
            <a:ext cx="3150216" cy="291645"/>
          </a:xfrm>
          <a:prstGeom prst="rect">
            <a:avLst/>
          </a:prstGeom>
        </p:spPr>
        <p:txBody>
          <a:bodyPr wrap="none">
            <a:spAutoFit/>
          </a:bodyPr>
          <a:lstStyle/>
          <a:p>
            <a:r>
              <a:rPr lang="en-US" sz="1297" b="1" dirty="0">
                <a:latin typeface="Verdana" panose="020B0604030504040204" pitchFamily="34" charset="0"/>
                <a:ea typeface="Verdana" panose="020B0604030504040204" pitchFamily="34" charset="0"/>
              </a:rPr>
              <a:t>Figure 1 </a:t>
            </a:r>
            <a:r>
              <a:rPr lang="en-US" sz="1297" dirty="0">
                <a:latin typeface="Verdana" panose="020B0604030504040204" pitchFamily="34" charset="0"/>
                <a:ea typeface="Verdana" panose="020B0604030504040204" pitchFamily="34" charset="0"/>
              </a:rPr>
              <a:t>A command line interface</a:t>
            </a:r>
            <a:endParaRPr lang="en-AU" sz="1297" dirty="0">
              <a:latin typeface="Verdana" panose="020B0604030504040204" pitchFamily="34" charset="0"/>
              <a:ea typeface="Verdana" panose="020B0604030504040204" pitchFamily="34" charset="0"/>
            </a:endParaRPr>
          </a:p>
        </p:txBody>
      </p:sp>
      <p:pic>
        <p:nvPicPr>
          <p:cNvPr id="6151" name="Picture 1" descr="A command prompt window. ">
            <a:extLst>
              <a:ext uri="{FF2B5EF4-FFF2-40B4-BE49-F238E27FC236}">
                <a16:creationId xmlns:a16="http://schemas.microsoft.com/office/drawing/2014/main" id="{D112DF63-1C6D-46E3-992E-ED6D787BB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16297" y="2327221"/>
            <a:ext cx="5384982" cy="334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B7CB3E9-B40D-40D6-AE54-F1AE0A069A0F}"/>
              </a:ext>
            </a:extLst>
          </p:cNvPr>
          <p:cNvSpPr>
            <a:spLocks noGrp="1" noChangeArrowheads="1"/>
          </p:cNvSpPr>
          <p:nvPr>
            <p:ph type="title"/>
          </p:nvPr>
        </p:nvSpPr>
        <p:spPr>
          <a:xfrm>
            <a:off x="1025449" y="221941"/>
            <a:ext cx="9779183" cy="872063"/>
          </a:xfrm>
        </p:spPr>
        <p:txBody>
          <a:bodyPr/>
          <a:lstStyle/>
          <a:p>
            <a:r>
              <a:rPr lang="en-US" altLang="en-US" sz="3800" dirty="0"/>
              <a:t>Using Labels as Output Fields</a:t>
            </a:r>
          </a:p>
        </p:txBody>
      </p:sp>
      <p:sp>
        <p:nvSpPr>
          <p:cNvPr id="38915" name="Content Placeholder 2">
            <a:extLst>
              <a:ext uri="{FF2B5EF4-FFF2-40B4-BE49-F238E27FC236}">
                <a16:creationId xmlns:a16="http://schemas.microsoft.com/office/drawing/2014/main" id="{4762461C-8946-4E6C-86FF-7252E54C3279}"/>
              </a:ext>
            </a:extLst>
          </p:cNvPr>
          <p:cNvSpPr>
            <a:spLocks noGrp="1" noChangeArrowheads="1"/>
          </p:cNvSpPr>
          <p:nvPr>
            <p:ph idx="1"/>
          </p:nvPr>
        </p:nvSpPr>
        <p:spPr>
          <a:xfrm>
            <a:off x="857649" y="1914403"/>
            <a:ext cx="7866669" cy="1965197"/>
          </a:xfrm>
        </p:spPr>
        <p:txBody>
          <a:bodyPr>
            <a:noAutofit/>
          </a:bodyPr>
          <a:lstStyle/>
          <a:p>
            <a:pPr>
              <a:lnSpc>
                <a:spcPct val="150000"/>
              </a:lnSpc>
              <a:buFontTx/>
              <a:buChar char="•"/>
            </a:pPr>
            <a:r>
              <a:rPr lang="en-US" altLang="en-US" sz="2200" b="1" u="sng" dirty="0" err="1">
                <a:solidFill>
                  <a:srgbClr val="C00000"/>
                </a:solidFill>
                <a:cs typeface="Courier New" panose="02070309020205020404" pitchFamily="49" charset="0"/>
              </a:rPr>
              <a:t>StringVar</a:t>
            </a:r>
            <a:r>
              <a:rPr lang="en-US" altLang="en-US" sz="2200" b="1" u="sng" dirty="0">
                <a:solidFill>
                  <a:srgbClr val="C00000"/>
                </a:solidFill>
              </a:rPr>
              <a:t> class</a:t>
            </a:r>
            <a:r>
              <a:rPr lang="en-US" altLang="en-US" sz="2200" dirty="0"/>
              <a:t>: </a:t>
            </a:r>
            <a:r>
              <a:rPr lang="en-US" altLang="en-US" sz="2200" dirty="0">
                <a:cs typeface="Courier New" panose="02070309020205020404" pitchFamily="49" charset="0"/>
              </a:rPr>
              <a:t>tkinter</a:t>
            </a:r>
            <a:r>
              <a:rPr lang="en-US" altLang="en-US" sz="2200" dirty="0"/>
              <a:t> module class that can be used along with </a:t>
            </a:r>
            <a:r>
              <a:rPr lang="en-US" altLang="en-US" sz="2200" dirty="0">
                <a:cs typeface="Courier New" panose="02070309020205020404" pitchFamily="49" charset="0"/>
              </a:rPr>
              <a:t>Label</a:t>
            </a:r>
            <a:r>
              <a:rPr lang="en-US" altLang="en-US" sz="2200" dirty="0"/>
              <a:t> widget to display data</a:t>
            </a:r>
          </a:p>
          <a:p>
            <a:pPr lvl="1">
              <a:lnSpc>
                <a:spcPct val="150000"/>
              </a:lnSpc>
            </a:pPr>
            <a:r>
              <a:rPr lang="en-US" altLang="en-US" sz="2200" dirty="0"/>
              <a:t>Create </a:t>
            </a:r>
            <a:r>
              <a:rPr lang="en-US" altLang="en-US" sz="2200" dirty="0" err="1">
                <a:cs typeface="Courier New" panose="02070309020205020404" pitchFamily="49" charset="0"/>
              </a:rPr>
              <a:t>StringVar</a:t>
            </a:r>
            <a:r>
              <a:rPr lang="en-US" altLang="en-US" sz="2200" dirty="0"/>
              <a:t> object and then create </a:t>
            </a:r>
            <a:r>
              <a:rPr lang="en-US" altLang="en-US" sz="2200" dirty="0">
                <a:cs typeface="Courier New" panose="02070309020205020404" pitchFamily="49" charset="0"/>
              </a:rPr>
              <a:t>Label</a:t>
            </a:r>
            <a:r>
              <a:rPr lang="en-US" altLang="en-US" sz="2200" dirty="0"/>
              <a:t> widget and associate it with the </a:t>
            </a:r>
            <a:r>
              <a:rPr lang="en-US" altLang="en-US" sz="2200" dirty="0" err="1">
                <a:cs typeface="Courier New" panose="02070309020205020404" pitchFamily="49" charset="0"/>
              </a:rPr>
              <a:t>StringVar</a:t>
            </a:r>
            <a:r>
              <a:rPr lang="en-US" altLang="en-US" sz="2200" dirty="0"/>
              <a:t> object</a:t>
            </a:r>
          </a:p>
          <a:p>
            <a:pPr lvl="1">
              <a:lnSpc>
                <a:spcPct val="150000"/>
              </a:lnSpc>
            </a:pPr>
            <a:r>
              <a:rPr lang="en-US" altLang="en-US" sz="2200" dirty="0"/>
              <a:t>Subsequently, any value stored in the </a:t>
            </a:r>
            <a:r>
              <a:rPr lang="en-US" altLang="en-US" sz="2200" dirty="0" err="1">
                <a:cs typeface="Courier New" panose="02070309020205020404" pitchFamily="49" charset="0"/>
              </a:rPr>
              <a:t>StringVar</a:t>
            </a:r>
            <a:r>
              <a:rPr lang="en-US" altLang="en-US" sz="2200" dirty="0"/>
              <a:t> object with automatically be displayed in the </a:t>
            </a:r>
            <a:r>
              <a:rPr lang="en-US" altLang="en-US" sz="2200" dirty="0">
                <a:cs typeface="Courier New" panose="02070309020205020404" pitchFamily="49" charset="0"/>
              </a:rPr>
              <a:t>Label</a:t>
            </a:r>
            <a:r>
              <a:rPr lang="en-US" altLang="en-US" sz="2200" dirty="0"/>
              <a:t> widget</a:t>
            </a:r>
          </a:p>
          <a:p>
            <a:pPr>
              <a:lnSpc>
                <a:spcPct val="150000"/>
              </a:lnSpc>
              <a:buFontTx/>
              <a:buChar char="•"/>
            </a:pPr>
            <a:endParaRPr lang="en-US" altLang="en-US" sz="2200" dirty="0"/>
          </a:p>
        </p:txBody>
      </p:sp>
      <p:sp>
        <p:nvSpPr>
          <p:cNvPr id="3" name="Footer Placeholder 2">
            <a:extLst>
              <a:ext uri="{FF2B5EF4-FFF2-40B4-BE49-F238E27FC236}">
                <a16:creationId xmlns:a16="http://schemas.microsoft.com/office/drawing/2014/main" id="{A472BCD7-21F2-4C0C-AC9A-7CA61E6547A3}"/>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EF8285B5-ABA5-4ACF-8197-77ED31AC806A}"/>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A7569C-D421-4297-A7D5-BB7DD4412060}"/>
              </a:ext>
            </a:extLst>
          </p:cNvPr>
          <p:cNvPicPr>
            <a:picLocks noChangeAspect="1"/>
          </p:cNvPicPr>
          <p:nvPr/>
        </p:nvPicPr>
        <p:blipFill>
          <a:blip r:embed="rId2"/>
          <a:stretch>
            <a:fillRect/>
          </a:stretch>
        </p:blipFill>
        <p:spPr>
          <a:xfrm>
            <a:off x="1676590" y="133165"/>
            <a:ext cx="4272147" cy="5752465"/>
          </a:xfrm>
          <a:prstGeom prst="rect">
            <a:avLst/>
          </a:prstGeom>
          <a:ln>
            <a:solidFill>
              <a:srgbClr val="00B0F0"/>
            </a:solidFill>
          </a:ln>
        </p:spPr>
      </p:pic>
      <p:pic>
        <p:nvPicPr>
          <p:cNvPr id="10" name="Picture 9">
            <a:extLst>
              <a:ext uri="{FF2B5EF4-FFF2-40B4-BE49-F238E27FC236}">
                <a16:creationId xmlns:a16="http://schemas.microsoft.com/office/drawing/2014/main" id="{78377A38-9B96-478E-AAB1-B6B18E29D852}"/>
              </a:ext>
            </a:extLst>
          </p:cNvPr>
          <p:cNvPicPr>
            <a:picLocks noChangeAspect="1"/>
          </p:cNvPicPr>
          <p:nvPr/>
        </p:nvPicPr>
        <p:blipFill>
          <a:blip r:embed="rId3"/>
          <a:stretch>
            <a:fillRect/>
          </a:stretch>
        </p:blipFill>
        <p:spPr>
          <a:xfrm>
            <a:off x="6096000" y="199901"/>
            <a:ext cx="4472002" cy="5639848"/>
          </a:xfrm>
          <a:prstGeom prst="rect">
            <a:avLst/>
          </a:prstGeom>
          <a:ln>
            <a:solidFill>
              <a:srgbClr val="00B0F0"/>
            </a:solidFill>
          </a:ln>
        </p:spPr>
      </p:pic>
      <p:sp>
        <p:nvSpPr>
          <p:cNvPr id="5" name="Footer Placeholder 4">
            <a:extLst>
              <a:ext uri="{FF2B5EF4-FFF2-40B4-BE49-F238E27FC236}">
                <a16:creationId xmlns:a16="http://schemas.microsoft.com/office/drawing/2014/main" id="{8B702424-EE4A-4E1D-90AF-A60B005DF7C0}"/>
              </a:ext>
            </a:extLst>
          </p:cNvPr>
          <p:cNvSpPr>
            <a:spLocks noGrp="1"/>
          </p:cNvSpPr>
          <p:nvPr>
            <p:ph type="ftr" sz="quarter" idx="11"/>
          </p:nvPr>
        </p:nvSpPr>
        <p:spPr>
          <a:xfrm>
            <a:off x="10030124" y="6496161"/>
            <a:ext cx="2743200" cy="36605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057">
              <a:spcAft>
                <a:spcPts val="599"/>
              </a:spcAft>
            </a:pPr>
            <a:r>
              <a:rPr lang="en-US" dirty="0">
                <a:solidFill>
                  <a:srgbClr val="002D58">
                    <a:tint val="75000"/>
                  </a:srgbClr>
                </a:solidFill>
              </a:rPr>
              <a:t>Lecture 10</a:t>
            </a:r>
            <a:endParaRPr lang="en-US" sz="1097" dirty="0"/>
          </a:p>
        </p:txBody>
      </p:sp>
      <p:sp>
        <p:nvSpPr>
          <p:cNvPr id="6" name="Slide Number Placeholder 5">
            <a:extLst>
              <a:ext uri="{FF2B5EF4-FFF2-40B4-BE49-F238E27FC236}">
                <a16:creationId xmlns:a16="http://schemas.microsoft.com/office/drawing/2014/main" id="{B5A8A43D-88FA-4B62-B863-71B92ABE38F9}"/>
              </a:ext>
            </a:extLst>
          </p:cNvPr>
          <p:cNvSpPr>
            <a:spLocks noGrp="1"/>
          </p:cNvSpPr>
          <p:nvPr>
            <p:ph type="sldNum" sz="quarter" idx="4294967295"/>
          </p:nvPr>
        </p:nvSpPr>
        <p:spPr>
          <a:xfrm>
            <a:off x="11668217" y="6026583"/>
            <a:ext cx="411702" cy="364198"/>
          </a:xfrm>
          <a:prstGeom prst="rect">
            <a:avLst/>
          </a:prstGeom>
        </p:spPr>
        <p:txBody>
          <a:bodyPr vert="horz" lIns="91208" tIns="45604" rIns="91208" bIns="45604" rtlCol="0" anchor="ctr">
            <a:normAutofit/>
          </a:bodyPr>
          <a:lstStyle/>
          <a:p>
            <a:pPr defTabSz="456057">
              <a:spcAft>
                <a:spcPts val="599"/>
              </a:spcAft>
            </a:pPr>
            <a:fld id="{D57F1E4F-1CFF-5643-939E-02111984F565}" type="slidenum">
              <a:rPr lang="en-US" sz="1197" dirty="0">
                <a:solidFill>
                  <a:schemeClr val="tx1"/>
                </a:solidFill>
              </a:rPr>
              <a:pPr defTabSz="456057">
                <a:spcAft>
                  <a:spcPts val="599"/>
                </a:spcAft>
              </a:pPr>
              <a:t>41</a:t>
            </a:fld>
            <a:endParaRPr lang="en-US" b="0" i="0" kern="1200" dirty="0">
              <a:solidFill>
                <a:schemeClr val="tx1"/>
              </a:solidFill>
              <a:effectLst/>
              <a:latin typeface="+mn-lt"/>
              <a:ea typeface="+mn-ea"/>
              <a:cs typeface="+mn-cs"/>
            </a:endParaRPr>
          </a:p>
        </p:txBody>
      </p:sp>
      <p:sp>
        <p:nvSpPr>
          <p:cNvPr id="22" name="TextBox 21">
            <a:extLst>
              <a:ext uri="{FF2B5EF4-FFF2-40B4-BE49-F238E27FC236}">
                <a16:creationId xmlns:a16="http://schemas.microsoft.com/office/drawing/2014/main" id="{B7B47623-39A0-DC03-F4CE-003B7141CE43}"/>
              </a:ext>
            </a:extLst>
          </p:cNvPr>
          <p:cNvSpPr txBox="1"/>
          <p:nvPr/>
        </p:nvSpPr>
        <p:spPr>
          <a:xfrm>
            <a:off x="186431" y="5862434"/>
            <a:ext cx="10146929" cy="960263"/>
          </a:xfrm>
          <a:prstGeom prst="rect">
            <a:avLst/>
          </a:prstGeom>
          <a:noFill/>
        </p:spPr>
        <p:txBody>
          <a:bodyPr wrap="square">
            <a:spAutoFit/>
          </a:bodyPr>
          <a:lstStyle/>
          <a:p>
            <a:pPr algn="l">
              <a:lnSpc>
                <a:spcPct val="150000"/>
              </a:lnSpc>
            </a:pPr>
            <a:r>
              <a:rPr lang="en-US" sz="1300" dirty="0">
                <a:latin typeface="SabonLTPro-Roman"/>
              </a:rPr>
              <a:t>Notice that we use the argument </a:t>
            </a:r>
            <a:r>
              <a:rPr lang="en-US" sz="1300" dirty="0" err="1">
                <a:solidFill>
                  <a:srgbClr val="C00000"/>
                </a:solidFill>
                <a:latin typeface="ArialMonoMTPro"/>
              </a:rPr>
              <a:t>textvariable</a:t>
            </a:r>
            <a:r>
              <a:rPr lang="en-US" sz="1300" dirty="0">
                <a:solidFill>
                  <a:srgbClr val="C00000"/>
                </a:solidFill>
                <a:latin typeface="SabonLTPro-Roman"/>
              </a:rPr>
              <a:t>=</a:t>
            </a:r>
            <a:r>
              <a:rPr lang="en-US" sz="1300" dirty="0" err="1">
                <a:solidFill>
                  <a:srgbClr val="C00000"/>
                </a:solidFill>
                <a:latin typeface="ArialMonoMTPro"/>
              </a:rPr>
              <a:t>self.value</a:t>
            </a:r>
            <a:r>
              <a:rPr lang="en-US" sz="1300" dirty="0">
                <a:latin typeface="SabonLTPro-Roman"/>
              </a:rPr>
              <a:t>. </a:t>
            </a:r>
          </a:p>
          <a:p>
            <a:pPr algn="l">
              <a:lnSpc>
                <a:spcPct val="150000"/>
              </a:lnSpc>
            </a:pPr>
            <a:r>
              <a:rPr lang="en-US" sz="1300" dirty="0">
                <a:latin typeface="SabonLTPro-Roman"/>
              </a:rPr>
              <a:t>This creates an association between the </a:t>
            </a:r>
            <a:r>
              <a:rPr lang="en-US" sz="1300" dirty="0">
                <a:latin typeface="ArialMonoMTPro"/>
              </a:rPr>
              <a:t>Label </a:t>
            </a:r>
            <a:r>
              <a:rPr lang="en-US" sz="1300" dirty="0">
                <a:latin typeface="SabonLTPro-Roman"/>
              </a:rPr>
              <a:t>widget and the </a:t>
            </a:r>
            <a:r>
              <a:rPr lang="en-US" sz="1300" dirty="0" err="1">
                <a:latin typeface="ArialMonoMTPro"/>
              </a:rPr>
              <a:t>StringVar</a:t>
            </a:r>
            <a:r>
              <a:rPr lang="en-US" sz="1300" dirty="0">
                <a:latin typeface="ArialMonoMTPro"/>
              </a:rPr>
              <a:t> </a:t>
            </a:r>
            <a:r>
              <a:rPr lang="en-US" sz="1300" dirty="0">
                <a:latin typeface="SabonLTPro-Roman"/>
              </a:rPr>
              <a:t>object that is referenced by the </a:t>
            </a:r>
            <a:r>
              <a:rPr lang="en-US" sz="1300" i="1" dirty="0">
                <a:solidFill>
                  <a:srgbClr val="7030A0"/>
                </a:solidFill>
                <a:latin typeface="ArialMonoMTPro"/>
              </a:rPr>
              <a:t>value</a:t>
            </a:r>
            <a:r>
              <a:rPr lang="en-US" sz="1300" dirty="0">
                <a:latin typeface="ArialMonoMTPro"/>
              </a:rPr>
              <a:t> </a:t>
            </a:r>
            <a:r>
              <a:rPr lang="en-US" sz="1300" dirty="0">
                <a:latin typeface="SabonLTPro-Roman"/>
              </a:rPr>
              <a:t>variable. </a:t>
            </a:r>
          </a:p>
          <a:p>
            <a:pPr algn="l">
              <a:lnSpc>
                <a:spcPct val="150000"/>
              </a:lnSpc>
            </a:pPr>
            <a:r>
              <a:rPr lang="en-US" sz="1300" dirty="0">
                <a:latin typeface="SabonLTPro-Roman"/>
              </a:rPr>
              <a:t>Any value that we store in the </a:t>
            </a:r>
            <a:r>
              <a:rPr lang="en-US" sz="1300" dirty="0" err="1">
                <a:latin typeface="ArialMonoMTPro"/>
              </a:rPr>
              <a:t>StringVar</a:t>
            </a:r>
            <a:r>
              <a:rPr lang="en-US" sz="1300" dirty="0">
                <a:latin typeface="ArialMonoMTPro"/>
              </a:rPr>
              <a:t> </a:t>
            </a:r>
            <a:r>
              <a:rPr lang="en-US" sz="1300" dirty="0">
                <a:latin typeface="SabonLTPro-Roman"/>
              </a:rPr>
              <a:t>object will be displayed in the label.</a:t>
            </a:r>
            <a:endParaRPr lang="en-US" sz="1300" dirty="0"/>
          </a:p>
        </p:txBody>
      </p:sp>
      <p:sp>
        <p:nvSpPr>
          <p:cNvPr id="3" name="Rectangle: Rounded Corners 2">
            <a:extLst>
              <a:ext uri="{FF2B5EF4-FFF2-40B4-BE49-F238E27FC236}">
                <a16:creationId xmlns:a16="http://schemas.microsoft.com/office/drawing/2014/main" id="{F40F0D62-FB61-0A82-A29C-A95F3BE5F18D}"/>
              </a:ext>
            </a:extLst>
          </p:cNvPr>
          <p:cNvSpPr/>
          <p:nvPr/>
        </p:nvSpPr>
        <p:spPr>
          <a:xfrm>
            <a:off x="2108035" y="5499640"/>
            <a:ext cx="3693440" cy="36677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Tree>
    <p:extLst>
      <p:ext uri="{BB962C8B-B14F-4D97-AF65-F5344CB8AC3E}">
        <p14:creationId xmlns:p14="http://schemas.microsoft.com/office/powerpoint/2010/main" val="146792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8AC48E-B636-470D-B6ED-F2C612955C4D}"/>
              </a:ext>
            </a:extLst>
          </p:cNvPr>
          <p:cNvSpPr>
            <a:spLocks noGrp="1" noChangeArrowheads="1"/>
          </p:cNvSpPr>
          <p:nvPr>
            <p:ph type="title"/>
          </p:nvPr>
        </p:nvSpPr>
        <p:spPr>
          <a:xfrm>
            <a:off x="1206408" y="75126"/>
            <a:ext cx="9779183" cy="667877"/>
          </a:xfrm>
        </p:spPr>
        <p:txBody>
          <a:bodyPr>
            <a:normAutofit/>
          </a:bodyPr>
          <a:lstStyle/>
          <a:p>
            <a:r>
              <a:rPr lang="en-US" altLang="en-US" sz="3800" dirty="0"/>
              <a:t>Using Labels as Output Fields</a:t>
            </a:r>
          </a:p>
        </p:txBody>
      </p:sp>
      <p:sp>
        <p:nvSpPr>
          <p:cNvPr id="3" name="Text Placeholder 2">
            <a:extLst>
              <a:ext uri="{FF2B5EF4-FFF2-40B4-BE49-F238E27FC236}">
                <a16:creationId xmlns:a16="http://schemas.microsoft.com/office/drawing/2014/main" id="{8287A970-9181-4387-9396-4459F3F62CD7}"/>
              </a:ext>
            </a:extLst>
          </p:cNvPr>
          <p:cNvSpPr>
            <a:spLocks noGrp="1"/>
          </p:cNvSpPr>
          <p:nvPr>
            <p:ph idx="1"/>
          </p:nvPr>
        </p:nvSpPr>
        <p:spPr>
          <a:xfrm>
            <a:off x="1633491" y="5819314"/>
            <a:ext cx="6548252" cy="295683"/>
          </a:xfrm>
        </p:spPr>
        <p:txBody>
          <a:bodyPr>
            <a:noAutofit/>
          </a:bodyPr>
          <a:lstStyle/>
          <a:p>
            <a:r>
              <a:rPr lang="en-US" sz="1600" dirty="0">
                <a:latin typeface="Verdana" panose="020B0604030504040204" pitchFamily="34" charset="0"/>
                <a:ea typeface="Verdana" panose="020B0604030504040204" pitchFamily="34" charset="0"/>
              </a:rPr>
              <a:t>The window showing 1550 kilometers converted to miles</a:t>
            </a:r>
            <a:endParaRPr lang="en-AU" sz="1600" dirty="0">
              <a:latin typeface="Verdana" panose="020B0604030504040204" pitchFamily="34" charset="0"/>
              <a:ea typeface="Verdana" panose="020B0604030504040204" pitchFamily="34" charset="0"/>
            </a:endParaRPr>
          </a:p>
        </p:txBody>
      </p:sp>
      <p:sp>
        <p:nvSpPr>
          <p:cNvPr id="6" name="Footer Placeholder 5">
            <a:extLst>
              <a:ext uri="{FF2B5EF4-FFF2-40B4-BE49-F238E27FC236}">
                <a16:creationId xmlns:a16="http://schemas.microsoft.com/office/drawing/2014/main" id="{D187AE55-AA1E-4E1F-8CA4-E36DDE86968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49A9B5D7-D2F4-4B1E-9E70-D95893DB9CF3}"/>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42</a:t>
            </a:fld>
            <a:endParaRPr lang="en-US" dirty="0"/>
          </a:p>
        </p:txBody>
      </p:sp>
      <p:sp>
        <p:nvSpPr>
          <p:cNvPr id="2" name="Rectangle 1">
            <a:extLst>
              <a:ext uri="{FF2B5EF4-FFF2-40B4-BE49-F238E27FC236}">
                <a16:creationId xmlns:a16="http://schemas.microsoft.com/office/drawing/2014/main" id="{725D1FAD-F6EC-40F5-9DD7-0D68E6D29314}"/>
              </a:ext>
            </a:extLst>
          </p:cNvPr>
          <p:cNvSpPr/>
          <p:nvPr/>
        </p:nvSpPr>
        <p:spPr>
          <a:xfrm>
            <a:off x="2717686" y="3193293"/>
            <a:ext cx="3259034" cy="338554"/>
          </a:xfrm>
          <a:prstGeom prst="rect">
            <a:avLst/>
          </a:prstGeom>
        </p:spPr>
        <p:txBody>
          <a:bodyPr wrap="none">
            <a:spAutoFit/>
          </a:bodyPr>
          <a:lstStyle/>
          <a:p>
            <a:r>
              <a:rPr lang="en-US" sz="1600" dirty="0">
                <a:latin typeface="Verdana" panose="020B0604030504040204" pitchFamily="34" charset="0"/>
                <a:ea typeface="Verdana" panose="020B0604030504040204" pitchFamily="34" charset="0"/>
              </a:rPr>
              <a:t>The window initially displayed</a:t>
            </a:r>
            <a:endParaRPr lang="en-AU" sz="160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59897A91-EB5E-4F3D-81F1-BA4C94CEC3C3}"/>
              </a:ext>
            </a:extLst>
          </p:cNvPr>
          <p:cNvPicPr>
            <a:picLocks noChangeAspect="1"/>
          </p:cNvPicPr>
          <p:nvPr/>
        </p:nvPicPr>
        <p:blipFill>
          <a:blip r:embed="rId2"/>
          <a:stretch>
            <a:fillRect/>
          </a:stretch>
        </p:blipFill>
        <p:spPr>
          <a:xfrm>
            <a:off x="2598408" y="1358507"/>
            <a:ext cx="3497591" cy="1567886"/>
          </a:xfrm>
          <a:prstGeom prst="rect">
            <a:avLst/>
          </a:prstGeom>
        </p:spPr>
      </p:pic>
      <p:pic>
        <p:nvPicPr>
          <p:cNvPr id="11" name="Picture 10">
            <a:extLst>
              <a:ext uri="{FF2B5EF4-FFF2-40B4-BE49-F238E27FC236}">
                <a16:creationId xmlns:a16="http://schemas.microsoft.com/office/drawing/2014/main" id="{B22CB976-7D1E-4655-91F1-B6820D2F419C}"/>
              </a:ext>
            </a:extLst>
          </p:cNvPr>
          <p:cNvPicPr>
            <a:picLocks noChangeAspect="1"/>
          </p:cNvPicPr>
          <p:nvPr/>
        </p:nvPicPr>
        <p:blipFill>
          <a:blip r:embed="rId3"/>
          <a:stretch>
            <a:fillRect/>
          </a:stretch>
        </p:blipFill>
        <p:spPr>
          <a:xfrm>
            <a:off x="2598408" y="3963267"/>
            <a:ext cx="3512665" cy="15678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26F8B4F-8910-49C3-962D-988722B29099}"/>
              </a:ext>
            </a:extLst>
          </p:cNvPr>
          <p:cNvSpPr>
            <a:spLocks noGrp="1" noChangeArrowheads="1"/>
          </p:cNvSpPr>
          <p:nvPr>
            <p:ph type="title"/>
          </p:nvPr>
        </p:nvSpPr>
        <p:spPr>
          <a:xfrm>
            <a:off x="1069837" y="153331"/>
            <a:ext cx="9779183" cy="741162"/>
          </a:xfrm>
        </p:spPr>
        <p:txBody>
          <a:bodyPr>
            <a:normAutofit/>
          </a:bodyPr>
          <a:lstStyle/>
          <a:p>
            <a:r>
              <a:rPr lang="en-US" altLang="en-US" sz="3800" dirty="0">
                <a:latin typeface="Calibri" panose="020F0502020204030204" pitchFamily="34" charset="0"/>
                <a:cs typeface="Calibri" panose="020F0502020204030204" pitchFamily="34" charset="0"/>
              </a:rPr>
              <a:t>More about Tkinter pack() Method</a:t>
            </a:r>
          </a:p>
        </p:txBody>
      </p:sp>
      <p:sp>
        <p:nvSpPr>
          <p:cNvPr id="3" name="Footer Placeholder 2">
            <a:extLst>
              <a:ext uri="{FF2B5EF4-FFF2-40B4-BE49-F238E27FC236}">
                <a16:creationId xmlns:a16="http://schemas.microsoft.com/office/drawing/2014/main" id="{1D9303A6-AD11-4C14-B0BE-04FE9E2AF4A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F993EDAB-06DC-4387-9FEF-BF2A5D3DE83E}"/>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43</a:t>
            </a:fld>
            <a:endParaRPr lang="en-US" dirty="0"/>
          </a:p>
        </p:txBody>
      </p:sp>
      <p:sp>
        <p:nvSpPr>
          <p:cNvPr id="7" name="Content Placeholder 2">
            <a:extLst>
              <a:ext uri="{FF2B5EF4-FFF2-40B4-BE49-F238E27FC236}">
                <a16:creationId xmlns:a16="http://schemas.microsoft.com/office/drawing/2014/main" id="{7C8EB0F1-6347-44B9-9BD5-19012359CFA0}"/>
              </a:ext>
            </a:extLst>
          </p:cNvPr>
          <p:cNvSpPr txBox="1">
            <a:spLocks noChangeArrowheads="1"/>
          </p:cNvSpPr>
          <p:nvPr/>
        </p:nvSpPr>
        <p:spPr>
          <a:xfrm>
            <a:off x="2371261" y="1236375"/>
            <a:ext cx="7685098" cy="2860375"/>
          </a:xfrm>
          <a:prstGeom prst="rect">
            <a:avLst/>
          </a:prstGeom>
        </p:spPr>
        <p:txBody>
          <a:bodyPr vert="horz" lIns="91208" tIns="45604" rIns="91208" bIns="45604"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altLang="en-US" sz="2394" dirty="0"/>
          </a:p>
        </p:txBody>
      </p:sp>
      <p:sp>
        <p:nvSpPr>
          <p:cNvPr id="11" name="TextBox 10">
            <a:extLst>
              <a:ext uri="{FF2B5EF4-FFF2-40B4-BE49-F238E27FC236}">
                <a16:creationId xmlns:a16="http://schemas.microsoft.com/office/drawing/2014/main" id="{7A0A828E-A312-A662-9CD7-0B6DD2282CC3}"/>
              </a:ext>
            </a:extLst>
          </p:cNvPr>
          <p:cNvSpPr txBox="1"/>
          <p:nvPr/>
        </p:nvSpPr>
        <p:spPr>
          <a:xfrm>
            <a:off x="683581" y="1538326"/>
            <a:ext cx="5966508" cy="369332"/>
          </a:xfrm>
          <a:prstGeom prst="rect">
            <a:avLst/>
          </a:prstGeom>
          <a:noFill/>
        </p:spPr>
        <p:txBody>
          <a:bodyPr wrap="square">
            <a:spAutoFit/>
          </a:bodyPr>
          <a:lstStyle/>
          <a:p>
            <a:pPr algn="l"/>
            <a:r>
              <a:rPr lang="en-US" dirty="0">
                <a:latin typeface="Arial" panose="020B0604020202020204" pitchFamily="34" charset="0"/>
              </a:rPr>
              <a:t>Syntax: </a:t>
            </a:r>
            <a:r>
              <a:rPr lang="en-US" dirty="0" err="1">
                <a:solidFill>
                  <a:srgbClr val="C00000"/>
                </a:solidFill>
                <a:latin typeface="Arial" panose="020B0604020202020204" pitchFamily="34" charset="0"/>
              </a:rPr>
              <a:t>widget.pack</a:t>
            </a:r>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pack_options</a:t>
            </a:r>
            <a:r>
              <a:rPr lang="en-US" dirty="0">
                <a:solidFill>
                  <a:srgbClr val="C00000"/>
                </a:solidFill>
                <a:latin typeface="Arial" panose="020B0604020202020204" pitchFamily="34" charset="0"/>
              </a:rPr>
              <a:t> )</a:t>
            </a:r>
          </a:p>
        </p:txBody>
      </p:sp>
      <p:sp>
        <p:nvSpPr>
          <p:cNvPr id="13" name="TextBox 12">
            <a:extLst>
              <a:ext uri="{FF2B5EF4-FFF2-40B4-BE49-F238E27FC236}">
                <a16:creationId xmlns:a16="http://schemas.microsoft.com/office/drawing/2014/main" id="{3A48F3A9-E949-9676-065F-AB81DED4BC55}"/>
              </a:ext>
            </a:extLst>
          </p:cNvPr>
          <p:cNvSpPr txBox="1"/>
          <p:nvPr/>
        </p:nvSpPr>
        <p:spPr>
          <a:xfrm>
            <a:off x="683581" y="1933986"/>
            <a:ext cx="8935741" cy="4189095"/>
          </a:xfrm>
          <a:prstGeom prst="rect">
            <a:avLst/>
          </a:prstGeom>
          <a:noFill/>
        </p:spPr>
        <p:txBody>
          <a:bodyPr wrap="square">
            <a:spAutoFit/>
          </a:bodyPr>
          <a:lstStyle/>
          <a:p>
            <a:pPr algn="just">
              <a:lnSpc>
                <a:spcPct val="150000"/>
              </a:lnSpc>
            </a:pPr>
            <a:r>
              <a:rPr lang="en-US" sz="1795" dirty="0">
                <a:solidFill>
                  <a:srgbClr val="000000"/>
                </a:solidFill>
              </a:rPr>
              <a:t>Here is the list of possible options:</a:t>
            </a:r>
          </a:p>
          <a:p>
            <a:pPr algn="just">
              <a:lnSpc>
                <a:spcPct val="150000"/>
              </a:lnSpc>
              <a:buFont typeface="Arial" panose="020B0604020202020204" pitchFamily="34" charset="0"/>
              <a:buChar char="•"/>
            </a:pPr>
            <a:r>
              <a:rPr lang="en-US" sz="1795" b="1" dirty="0">
                <a:solidFill>
                  <a:srgbClr val="000000"/>
                </a:solidFill>
              </a:rPr>
              <a:t>expand</a:t>
            </a:r>
            <a:r>
              <a:rPr lang="en-US" sz="1795" dirty="0">
                <a:solidFill>
                  <a:srgbClr val="000000"/>
                </a:solidFill>
              </a:rPr>
              <a:t> − When set to true, widget expands to fill any space not otherwise used in widget's parent.</a:t>
            </a:r>
          </a:p>
          <a:p>
            <a:pPr algn="just">
              <a:lnSpc>
                <a:spcPct val="150000"/>
              </a:lnSpc>
            </a:pPr>
            <a:endParaRPr lang="en-US" sz="1795" dirty="0">
              <a:solidFill>
                <a:srgbClr val="000000"/>
              </a:solidFill>
            </a:endParaRPr>
          </a:p>
          <a:p>
            <a:pPr algn="just">
              <a:lnSpc>
                <a:spcPct val="150000"/>
              </a:lnSpc>
              <a:buFont typeface="Arial" panose="020B0604020202020204" pitchFamily="34" charset="0"/>
              <a:buChar char="•"/>
            </a:pPr>
            <a:r>
              <a:rPr lang="en-US" sz="1795" b="1" dirty="0">
                <a:solidFill>
                  <a:srgbClr val="000000"/>
                </a:solidFill>
              </a:rPr>
              <a:t>fill</a:t>
            </a:r>
            <a:r>
              <a:rPr lang="en-US" sz="1795" dirty="0">
                <a:solidFill>
                  <a:srgbClr val="000000"/>
                </a:solidFill>
              </a:rPr>
              <a:t> − Determines whether widget fills any extra space allocated to it by the packer or keeps its own minimal dimensions: NONE (default), X (fill only horizontally), Y (fill only vertically), or BOTH (fill both horizontally and vertically).</a:t>
            </a:r>
          </a:p>
          <a:p>
            <a:pPr algn="just">
              <a:lnSpc>
                <a:spcPct val="150000"/>
              </a:lnSpc>
            </a:pPr>
            <a:endParaRPr lang="en-US" sz="1795" dirty="0">
              <a:solidFill>
                <a:srgbClr val="000000"/>
              </a:solidFill>
            </a:endParaRPr>
          </a:p>
          <a:p>
            <a:pPr algn="just">
              <a:lnSpc>
                <a:spcPct val="150000"/>
              </a:lnSpc>
              <a:buFont typeface="Arial" panose="020B0604020202020204" pitchFamily="34" charset="0"/>
              <a:buChar char="•"/>
            </a:pPr>
            <a:r>
              <a:rPr lang="en-US" sz="1795" b="1" dirty="0">
                <a:solidFill>
                  <a:srgbClr val="000000"/>
                </a:solidFill>
              </a:rPr>
              <a:t>side</a:t>
            </a:r>
            <a:r>
              <a:rPr lang="en-US" sz="1795" dirty="0">
                <a:solidFill>
                  <a:srgbClr val="000000"/>
                </a:solidFill>
              </a:rPr>
              <a:t> − Determines which side of the parent widget packs against: TOP (default), BOTTOM, LEFT, or RIGHT.</a:t>
            </a:r>
          </a:p>
        </p:txBody>
      </p:sp>
    </p:spTree>
    <p:extLst>
      <p:ext uri="{BB962C8B-B14F-4D97-AF65-F5344CB8AC3E}">
        <p14:creationId xmlns:p14="http://schemas.microsoft.com/office/powerpoint/2010/main" val="258263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8AC48E-B636-470D-B6ED-F2C612955C4D}"/>
              </a:ext>
            </a:extLst>
          </p:cNvPr>
          <p:cNvSpPr>
            <a:spLocks noGrp="1" noChangeArrowheads="1"/>
          </p:cNvSpPr>
          <p:nvPr>
            <p:ph type="title"/>
          </p:nvPr>
        </p:nvSpPr>
        <p:spPr>
          <a:xfrm>
            <a:off x="1081203" y="67666"/>
            <a:ext cx="9194834" cy="641960"/>
          </a:xfrm>
        </p:spPr>
        <p:txBody>
          <a:bodyPr>
            <a:noAutofit/>
          </a:bodyPr>
          <a:lstStyle/>
          <a:p>
            <a:r>
              <a:rPr lang="en-US" altLang="en-US" sz="3800" dirty="0"/>
              <a:t>More techniques to use pack method </a:t>
            </a:r>
          </a:p>
        </p:txBody>
      </p:sp>
      <p:sp>
        <p:nvSpPr>
          <p:cNvPr id="6" name="Footer Placeholder 5">
            <a:extLst>
              <a:ext uri="{FF2B5EF4-FFF2-40B4-BE49-F238E27FC236}">
                <a16:creationId xmlns:a16="http://schemas.microsoft.com/office/drawing/2014/main" id="{D187AE55-AA1E-4E1F-8CA4-E36DDE86968E}"/>
              </a:ext>
            </a:extLst>
          </p:cNvPr>
          <p:cNvSpPr>
            <a:spLocks noGrp="1"/>
          </p:cNvSpPr>
          <p:nvPr>
            <p:ph type="ftr" sz="quarter" idx="11"/>
          </p:nvPr>
        </p:nvSpPr>
        <p:spPr>
          <a:xfrm>
            <a:off x="5858741" y="6491395"/>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49A9B5D7-D2F4-4B1E-9E70-D95893DB9CF3}"/>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44</a:t>
            </a:fld>
            <a:endParaRPr lang="en-US" dirty="0"/>
          </a:p>
        </p:txBody>
      </p:sp>
      <p:pic>
        <p:nvPicPr>
          <p:cNvPr id="17" name="Picture 16">
            <a:extLst>
              <a:ext uri="{FF2B5EF4-FFF2-40B4-BE49-F238E27FC236}">
                <a16:creationId xmlns:a16="http://schemas.microsoft.com/office/drawing/2014/main" id="{5F7A759F-E090-65DB-530B-4288C9FEC8F5}"/>
              </a:ext>
            </a:extLst>
          </p:cNvPr>
          <p:cNvPicPr>
            <a:picLocks noChangeAspect="1"/>
          </p:cNvPicPr>
          <p:nvPr/>
        </p:nvPicPr>
        <p:blipFill>
          <a:blip r:embed="rId2"/>
          <a:stretch>
            <a:fillRect/>
          </a:stretch>
        </p:blipFill>
        <p:spPr>
          <a:xfrm>
            <a:off x="8316817" y="2592929"/>
            <a:ext cx="2175685" cy="1672142"/>
          </a:xfrm>
          <a:prstGeom prst="rect">
            <a:avLst/>
          </a:prstGeom>
        </p:spPr>
      </p:pic>
      <p:grpSp>
        <p:nvGrpSpPr>
          <p:cNvPr id="4" name="Group 3">
            <a:extLst>
              <a:ext uri="{FF2B5EF4-FFF2-40B4-BE49-F238E27FC236}">
                <a16:creationId xmlns:a16="http://schemas.microsoft.com/office/drawing/2014/main" id="{B0ACEEA7-02F5-13ED-24BF-DAF1481BB134}"/>
              </a:ext>
            </a:extLst>
          </p:cNvPr>
          <p:cNvGrpSpPr/>
          <p:nvPr/>
        </p:nvGrpSpPr>
        <p:grpSpPr>
          <a:xfrm>
            <a:off x="2282099" y="1427062"/>
            <a:ext cx="4948242" cy="4973316"/>
            <a:chOff x="1344706" y="944741"/>
            <a:chExt cx="4960842" cy="4985980"/>
          </a:xfrm>
        </p:grpSpPr>
        <p:sp>
          <p:nvSpPr>
            <p:cNvPr id="13" name="Rectangle 2">
              <a:extLst>
                <a:ext uri="{FF2B5EF4-FFF2-40B4-BE49-F238E27FC236}">
                  <a16:creationId xmlns:a16="http://schemas.microsoft.com/office/drawing/2014/main" id="{61404DDD-D9EC-58B3-56E2-41120B62264E}"/>
                </a:ext>
              </a:extLst>
            </p:cNvPr>
            <p:cNvSpPr>
              <a:spLocks noChangeArrowheads="1"/>
            </p:cNvSpPr>
            <p:nvPr/>
          </p:nvSpPr>
          <p:spPr bwMode="auto">
            <a:xfrm>
              <a:off x="1466279" y="944741"/>
              <a:ext cx="4839269" cy="498598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2114"/>
              <a:r>
                <a:rPr lang="en-US" altLang="en-US" sz="1397" dirty="0">
                  <a:solidFill>
                    <a:srgbClr val="008200"/>
                  </a:solidFill>
                  <a:latin typeface="Consolas" panose="020B0609020204030204" pitchFamily="49" charset="0"/>
                </a:rPr>
                <a:t># Importing tkinter module</a:t>
              </a:r>
              <a:endParaRPr lang="en-US" altLang="en-US" sz="1047" dirty="0"/>
            </a:p>
            <a:p>
              <a:pPr defTabSz="912114"/>
              <a:r>
                <a:rPr lang="en-US" altLang="en-US" sz="1397" b="1" dirty="0">
                  <a:solidFill>
                    <a:srgbClr val="006699"/>
                  </a:solidFill>
                  <a:latin typeface="Consolas" panose="020B0609020204030204" pitchFamily="49" charset="0"/>
                </a:rPr>
                <a:t>from</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tkinter </a:t>
              </a:r>
              <a:r>
                <a:rPr lang="en-US" altLang="en-US" sz="1397" b="1" dirty="0">
                  <a:solidFill>
                    <a:srgbClr val="006699"/>
                  </a:solidFill>
                  <a:latin typeface="Consolas" panose="020B0609020204030204" pitchFamily="49" charset="0"/>
                </a:rPr>
                <a:t>import</a:t>
              </a:r>
              <a:r>
                <a:rPr lang="en-US" altLang="en-US" sz="1047" dirty="0">
                  <a:solidFill>
                    <a:srgbClr val="273239"/>
                  </a:solidFill>
                  <a:latin typeface="Consolas" panose="020B0609020204030204" pitchFamily="49" charset="0"/>
                </a:rPr>
                <a:t> </a:t>
              </a:r>
              <a:r>
                <a:rPr lang="en-US" altLang="en-US" sz="1397" b="1" dirty="0">
                  <a:solidFill>
                    <a:srgbClr val="006699"/>
                  </a:solidFill>
                  <a:latin typeface="Consolas" panose="020B0609020204030204" pitchFamily="49" charset="0"/>
                </a:rPr>
                <a:t>*</a:t>
              </a:r>
              <a:endParaRPr lang="en-US" altLang="en-US" sz="2394" dirty="0"/>
            </a:p>
            <a:p>
              <a:pPr defTabSz="912114"/>
              <a:r>
                <a:rPr lang="en-US" altLang="en-US" sz="1397" dirty="0">
                  <a:solidFill>
                    <a:srgbClr val="008200"/>
                  </a:solidFill>
                  <a:latin typeface="Consolas" panose="020B0609020204030204" pitchFamily="49" charset="0"/>
                </a:rPr>
                <a:t># creating Tk window</a:t>
              </a:r>
              <a:endParaRPr lang="en-US" altLang="en-US" sz="1047" dirty="0"/>
            </a:p>
            <a:p>
              <a:pPr defTabSz="912114"/>
              <a:r>
                <a:rPr lang="en-US" altLang="en-US" sz="1397" dirty="0">
                  <a:solidFill>
                    <a:srgbClr val="000000"/>
                  </a:solidFill>
                  <a:latin typeface="Consolas" panose="020B0609020204030204" pitchFamily="49" charset="0"/>
                </a:rPr>
                <a:t>master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Tk()</a:t>
              </a:r>
              <a:endParaRPr lang="en-US" altLang="en-US" sz="1047" dirty="0"/>
            </a:p>
            <a:p>
              <a:pPr defTabSz="912114"/>
              <a:r>
                <a:rPr lang="en-US" altLang="en-US" sz="1397" dirty="0">
                  <a:solidFill>
                    <a:srgbClr val="008200"/>
                  </a:solidFill>
                  <a:latin typeface="Consolas" panose="020B0609020204030204" pitchFamily="49" charset="0"/>
                </a:rPr>
                <a:t># creating a Frame which can expand according</a:t>
              </a:r>
              <a:endParaRPr lang="en-US" altLang="en-US" sz="1047" dirty="0"/>
            </a:p>
            <a:p>
              <a:pPr defTabSz="912114"/>
              <a:r>
                <a:rPr lang="en-US" altLang="en-US" sz="1397" dirty="0">
                  <a:solidFill>
                    <a:srgbClr val="008200"/>
                  </a:solidFill>
                  <a:latin typeface="Consolas" panose="020B0609020204030204" pitchFamily="49" charset="0"/>
                </a:rPr>
                <a:t># to the size of the window</a:t>
              </a:r>
              <a:endParaRPr lang="en-US" altLang="en-US" sz="1047" dirty="0"/>
            </a:p>
            <a:p>
              <a:pPr defTabSz="912114"/>
              <a:r>
                <a:rPr lang="en-US" altLang="en-US" sz="1397" dirty="0">
                  <a:solidFill>
                    <a:srgbClr val="000000"/>
                  </a:solidFill>
                  <a:latin typeface="Consolas" panose="020B0609020204030204" pitchFamily="49" charset="0"/>
                </a:rPr>
                <a:t>pane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Frame(master)</a:t>
              </a:r>
              <a:endParaRPr lang="en-US" altLang="en-US" sz="1047" dirty="0"/>
            </a:p>
            <a:p>
              <a:pPr defTabSz="912114"/>
              <a:r>
                <a:rPr lang="en-US" altLang="en-US" sz="1397" dirty="0" err="1">
                  <a:solidFill>
                    <a:srgbClr val="000000"/>
                  </a:solidFill>
                  <a:latin typeface="Consolas" panose="020B0609020204030204" pitchFamily="49" charset="0"/>
                </a:rPr>
                <a:t>pane.pack</a:t>
              </a:r>
              <a:r>
                <a:rPr lang="en-US" altLang="en-US" sz="1397" dirty="0">
                  <a:solidFill>
                    <a:srgbClr val="000000"/>
                  </a:solidFill>
                  <a:latin typeface="Consolas" panose="020B0609020204030204" pitchFamily="49" charset="0"/>
                </a:rPr>
                <a:t>(fill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a:t>
              </a:r>
              <a:endParaRPr lang="en-US" altLang="en-US" sz="1047" dirty="0"/>
            </a:p>
            <a:p>
              <a:pPr defTabSz="912114"/>
              <a:endParaRPr lang="en-US" altLang="en-US" sz="2394" dirty="0"/>
            </a:p>
            <a:p>
              <a:pPr defTabSz="912114"/>
              <a:r>
                <a:rPr lang="en-US" altLang="en-US" sz="1397" dirty="0">
                  <a:solidFill>
                    <a:srgbClr val="008200"/>
                  </a:solidFill>
                  <a:latin typeface="Consolas" panose="020B0609020204030204" pitchFamily="49" charset="0"/>
                </a:rPr>
                <a:t># button widgets which can also expand and fill</a:t>
              </a:r>
              <a:endParaRPr lang="en-US" altLang="en-US" sz="1047" dirty="0"/>
            </a:p>
            <a:p>
              <a:pPr defTabSz="912114"/>
              <a:r>
                <a:rPr lang="en-US" altLang="en-US" sz="1397" dirty="0">
                  <a:solidFill>
                    <a:srgbClr val="008200"/>
                  </a:solidFill>
                  <a:latin typeface="Consolas" panose="020B0609020204030204" pitchFamily="49" charset="0"/>
                </a:rPr>
                <a:t># in the parent widget entirely</a:t>
              </a:r>
              <a:endParaRPr lang="en-US" altLang="en-US" sz="1047" dirty="0"/>
            </a:p>
            <a:p>
              <a:pPr defTabSz="912114"/>
              <a:r>
                <a:rPr lang="en-US" altLang="en-US" sz="1397" dirty="0">
                  <a:solidFill>
                    <a:srgbClr val="008200"/>
                  </a:solidFill>
                  <a:latin typeface="Consolas" panose="020B0609020204030204" pitchFamily="49" charset="0"/>
                </a:rPr>
                <a:t># Button 1</a:t>
              </a:r>
              <a:endParaRPr lang="en-US" altLang="en-US" sz="1047" dirty="0"/>
            </a:p>
            <a:p>
              <a:pPr defTabSz="912114"/>
              <a:r>
                <a:rPr lang="en-US" altLang="en-US" sz="1397" dirty="0">
                  <a:solidFill>
                    <a:srgbClr val="000000"/>
                  </a:solidFill>
                  <a:latin typeface="Consolas" panose="020B0609020204030204" pitchFamily="49" charset="0"/>
                </a:rPr>
                <a:t>b1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Button(pane, text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"Click me!"</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000000"/>
                  </a:solidFill>
                  <a:latin typeface="Consolas" panose="020B0609020204030204" pitchFamily="49" charset="0"/>
                </a:rPr>
                <a:t>b1.pack(fill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a:t>
              </a:r>
              <a:endParaRPr lang="en-US" altLang="en-US" sz="1047" dirty="0"/>
            </a:p>
            <a:p>
              <a:pPr defTabSz="912114"/>
              <a:endParaRPr lang="en-US" altLang="en-US" sz="2394" dirty="0"/>
            </a:p>
            <a:p>
              <a:pPr defTabSz="912114"/>
              <a:r>
                <a:rPr lang="en-US" altLang="en-US" sz="1397" dirty="0">
                  <a:solidFill>
                    <a:srgbClr val="008200"/>
                  </a:solidFill>
                  <a:latin typeface="Consolas" panose="020B0609020204030204" pitchFamily="49" charset="0"/>
                </a:rPr>
                <a:t># Button 2</a:t>
              </a:r>
              <a:endParaRPr lang="en-US" altLang="en-US" sz="1047" dirty="0"/>
            </a:p>
            <a:p>
              <a:pPr defTabSz="912114"/>
              <a:r>
                <a:rPr lang="en-US" altLang="en-US" sz="1397" dirty="0">
                  <a:solidFill>
                    <a:srgbClr val="000000"/>
                  </a:solidFill>
                  <a:latin typeface="Consolas" panose="020B0609020204030204" pitchFamily="49" charset="0"/>
                </a:rPr>
                <a:t>b2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Button(pane, text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"Click me too"</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000000"/>
                  </a:solidFill>
                  <a:latin typeface="Consolas" panose="020B0609020204030204" pitchFamily="49" charset="0"/>
                </a:rPr>
                <a:t>b2.pack(fill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a:t>
              </a:r>
              <a:endParaRPr lang="en-US" altLang="en-US" sz="1047" dirty="0"/>
            </a:p>
            <a:p>
              <a:pPr defTabSz="912114"/>
              <a:endParaRPr lang="en-US" altLang="en-US" sz="2394" dirty="0"/>
            </a:p>
            <a:p>
              <a:pPr defTabSz="912114"/>
              <a:r>
                <a:rPr lang="en-US" altLang="en-US" sz="1397" dirty="0">
                  <a:solidFill>
                    <a:srgbClr val="008200"/>
                  </a:solidFill>
                  <a:latin typeface="Consolas" panose="020B0609020204030204" pitchFamily="49" charset="0"/>
                </a:rPr>
                <a:t># Execute Tkinter</a:t>
              </a:r>
              <a:endParaRPr lang="en-US" altLang="en-US" sz="1047" dirty="0"/>
            </a:p>
            <a:p>
              <a:pPr defTabSz="912114"/>
              <a:r>
                <a:rPr lang="en-US" altLang="en-US" sz="1397" dirty="0" err="1">
                  <a:solidFill>
                    <a:srgbClr val="000000"/>
                  </a:solidFill>
                  <a:latin typeface="Consolas" panose="020B0609020204030204" pitchFamily="49" charset="0"/>
                </a:rPr>
                <a:t>master.mainloop</a:t>
              </a:r>
              <a:r>
                <a:rPr lang="en-US" altLang="en-US" sz="1397" dirty="0">
                  <a:solidFill>
                    <a:srgbClr val="000000"/>
                  </a:solidFill>
                  <a:latin typeface="Consolas" panose="020B0609020204030204" pitchFamily="49" charset="0"/>
                </a:rPr>
                <a:t>()</a:t>
              </a:r>
              <a:endParaRPr lang="en-US" altLang="en-US" sz="2394" dirty="0"/>
            </a:p>
          </p:txBody>
        </p:sp>
        <p:sp>
          <p:nvSpPr>
            <p:cNvPr id="2" name="Rectangle: Rounded Corners 1">
              <a:extLst>
                <a:ext uri="{FF2B5EF4-FFF2-40B4-BE49-F238E27FC236}">
                  <a16:creationId xmlns:a16="http://schemas.microsoft.com/office/drawing/2014/main" id="{B787BAEB-55FB-F023-F8FD-F916DEAE940C}"/>
                </a:ext>
              </a:extLst>
            </p:cNvPr>
            <p:cNvSpPr/>
            <p:nvPr/>
          </p:nvSpPr>
          <p:spPr>
            <a:xfrm>
              <a:off x="1344706" y="3890682"/>
              <a:ext cx="3666565" cy="2958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3" name="Rectangle: Rounded Corners 2">
              <a:extLst>
                <a:ext uri="{FF2B5EF4-FFF2-40B4-BE49-F238E27FC236}">
                  <a16:creationId xmlns:a16="http://schemas.microsoft.com/office/drawing/2014/main" id="{49B8FD63-E315-3DF7-A470-11C396F4BDA5}"/>
                </a:ext>
              </a:extLst>
            </p:cNvPr>
            <p:cNvSpPr/>
            <p:nvPr/>
          </p:nvSpPr>
          <p:spPr>
            <a:xfrm>
              <a:off x="1466280" y="4901737"/>
              <a:ext cx="3666565" cy="2958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spTree>
    <p:extLst>
      <p:ext uri="{BB962C8B-B14F-4D97-AF65-F5344CB8AC3E}">
        <p14:creationId xmlns:p14="http://schemas.microsoft.com/office/powerpoint/2010/main" val="2119077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8AC48E-B636-470D-B6ED-F2C612955C4D}"/>
              </a:ext>
            </a:extLst>
          </p:cNvPr>
          <p:cNvSpPr>
            <a:spLocks noGrp="1" noChangeArrowheads="1"/>
          </p:cNvSpPr>
          <p:nvPr>
            <p:ph type="title"/>
          </p:nvPr>
        </p:nvSpPr>
        <p:spPr>
          <a:xfrm>
            <a:off x="1129733" y="-23157"/>
            <a:ext cx="7866669" cy="724712"/>
          </a:xfrm>
        </p:spPr>
        <p:txBody>
          <a:bodyPr>
            <a:noAutofit/>
          </a:bodyPr>
          <a:lstStyle/>
          <a:p>
            <a:r>
              <a:rPr lang="en-US" altLang="en-US" sz="3800" dirty="0">
                <a:latin typeface="Calibri" panose="020F0502020204030204" pitchFamily="34" charset="0"/>
                <a:cs typeface="Calibri" panose="020F0502020204030204" pitchFamily="34" charset="0"/>
              </a:rPr>
              <a:t>More techniques to use pack method </a:t>
            </a:r>
          </a:p>
        </p:txBody>
      </p:sp>
      <p:sp>
        <p:nvSpPr>
          <p:cNvPr id="6" name="Footer Placeholder 5">
            <a:extLst>
              <a:ext uri="{FF2B5EF4-FFF2-40B4-BE49-F238E27FC236}">
                <a16:creationId xmlns:a16="http://schemas.microsoft.com/office/drawing/2014/main" id="{D187AE55-AA1E-4E1F-8CA4-E36DDE86968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49A9B5D7-D2F4-4B1E-9E70-D95893DB9CF3}"/>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45</a:t>
            </a:fld>
            <a:endParaRPr lang="en-US" dirty="0"/>
          </a:p>
        </p:txBody>
      </p:sp>
      <p:sp>
        <p:nvSpPr>
          <p:cNvPr id="2" name="Rectangle 1">
            <a:extLst>
              <a:ext uri="{FF2B5EF4-FFF2-40B4-BE49-F238E27FC236}">
                <a16:creationId xmlns:a16="http://schemas.microsoft.com/office/drawing/2014/main" id="{D7089241-4F8B-7D73-2D81-B7039FBC9171}"/>
              </a:ext>
            </a:extLst>
          </p:cNvPr>
          <p:cNvSpPr>
            <a:spLocks noChangeArrowheads="1"/>
          </p:cNvSpPr>
          <p:nvPr/>
        </p:nvSpPr>
        <p:spPr bwMode="auto">
          <a:xfrm>
            <a:off x="499848" y="1329670"/>
            <a:ext cx="4772165" cy="538609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2114"/>
            <a:r>
              <a:rPr lang="en-US" altLang="en-US" sz="1400" b="1" dirty="0">
                <a:solidFill>
                  <a:srgbClr val="006699"/>
                </a:solidFill>
                <a:latin typeface="Consolas" panose="020B0609020204030204" pitchFamily="49" charset="0"/>
              </a:rPr>
              <a:t>from</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tkinter </a:t>
            </a:r>
            <a:r>
              <a:rPr lang="en-US" altLang="en-US" sz="1400" b="1" dirty="0">
                <a:solidFill>
                  <a:srgbClr val="006699"/>
                </a:solidFill>
                <a:latin typeface="Consolas" panose="020B0609020204030204" pitchFamily="49" charset="0"/>
              </a:rPr>
              <a:t>import</a:t>
            </a:r>
            <a:r>
              <a:rPr lang="en-US" altLang="en-US" sz="1400" dirty="0">
                <a:solidFill>
                  <a:srgbClr val="273239"/>
                </a:solidFill>
                <a:latin typeface="Consolas" panose="020B0609020204030204" pitchFamily="49" charset="0"/>
              </a:rPr>
              <a:t> </a:t>
            </a:r>
            <a:r>
              <a:rPr lang="en-US" altLang="en-US" sz="1400" b="1" dirty="0">
                <a:solidFill>
                  <a:srgbClr val="006699"/>
                </a:solidFill>
                <a:latin typeface="Consolas" panose="020B0609020204030204" pitchFamily="49" charset="0"/>
              </a:rPr>
              <a:t>*</a:t>
            </a:r>
            <a:endParaRPr lang="en-US" altLang="en-US" sz="1400" dirty="0"/>
          </a:p>
          <a:p>
            <a:pPr defTabSz="912114"/>
            <a:r>
              <a:rPr lang="en-US" altLang="en-US" sz="1400" dirty="0">
                <a:solidFill>
                  <a:srgbClr val="008200"/>
                </a:solidFill>
                <a:latin typeface="Consolas" panose="020B0609020204030204" pitchFamily="49" charset="0"/>
              </a:rPr>
              <a:t># creating Tk window</a:t>
            </a:r>
            <a:endParaRPr lang="en-US" altLang="en-US" sz="1400" dirty="0"/>
          </a:p>
          <a:p>
            <a:pPr defTabSz="912114"/>
            <a:r>
              <a:rPr lang="en-US" altLang="en-US" sz="1400" dirty="0">
                <a:solidFill>
                  <a:srgbClr val="000000"/>
                </a:solidFill>
                <a:latin typeface="Consolas" panose="020B0609020204030204" pitchFamily="49" charset="0"/>
              </a:rPr>
              <a:t>master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Tk()</a:t>
            </a:r>
            <a:endParaRPr lang="en-US" altLang="en-US" sz="1400" dirty="0"/>
          </a:p>
          <a:p>
            <a:pPr defTabSz="912114"/>
            <a:r>
              <a:rPr lang="en-US" altLang="en-US" sz="1400" dirty="0">
                <a:solidFill>
                  <a:srgbClr val="008200"/>
                </a:solidFill>
                <a:latin typeface="Consolas" panose="020B0609020204030204" pitchFamily="49" charset="0"/>
              </a:rPr>
              <a:t># creating a Frame which can expand according</a:t>
            </a:r>
            <a:endParaRPr lang="en-US" altLang="en-US" sz="1400" dirty="0"/>
          </a:p>
          <a:p>
            <a:pPr defTabSz="912114"/>
            <a:r>
              <a:rPr lang="en-US" altLang="en-US" sz="1400" dirty="0">
                <a:solidFill>
                  <a:srgbClr val="008200"/>
                </a:solidFill>
                <a:latin typeface="Consolas" panose="020B0609020204030204" pitchFamily="49" charset="0"/>
              </a:rPr>
              <a:t># to the size of the window</a:t>
            </a:r>
            <a:endParaRPr lang="en-US" altLang="en-US" sz="1400" dirty="0"/>
          </a:p>
          <a:p>
            <a:pPr defTabSz="912114"/>
            <a:r>
              <a:rPr lang="en-US" altLang="en-US" sz="1400" dirty="0">
                <a:solidFill>
                  <a:srgbClr val="000000"/>
                </a:solidFill>
                <a:latin typeface="Consolas" panose="020B0609020204030204" pitchFamily="49" charset="0"/>
              </a:rPr>
              <a:t>pane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Frame(master)</a:t>
            </a:r>
            <a:endParaRPr lang="en-US" altLang="en-US" sz="1400" dirty="0"/>
          </a:p>
          <a:p>
            <a:pPr defTabSz="912114"/>
            <a:r>
              <a:rPr lang="en-US" altLang="en-US" sz="1400" dirty="0" err="1">
                <a:solidFill>
                  <a:srgbClr val="000000"/>
                </a:solidFill>
                <a:latin typeface="Consolas" panose="020B0609020204030204" pitchFamily="49" charset="0"/>
              </a:rPr>
              <a:t>pane.pack</a:t>
            </a:r>
            <a:r>
              <a:rPr lang="en-US" altLang="en-US" sz="1400" dirty="0">
                <a:solidFill>
                  <a:srgbClr val="000000"/>
                </a:solidFill>
                <a:latin typeface="Consolas" panose="020B0609020204030204" pitchFamily="49" charset="0"/>
              </a:rPr>
              <a:t>(fill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BOTH, expand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808080"/>
                </a:solidFill>
                <a:latin typeface="Consolas" panose="020B0609020204030204" pitchFamily="49" charset="0"/>
              </a:rPr>
              <a:t>True</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008200"/>
                </a:solidFill>
                <a:latin typeface="Consolas" panose="020B0609020204030204" pitchFamily="49" charset="0"/>
              </a:rPr>
              <a:t># button widgets which can also expand and fill</a:t>
            </a:r>
            <a:endParaRPr lang="en-US" altLang="en-US" sz="1400" dirty="0"/>
          </a:p>
          <a:p>
            <a:pPr defTabSz="912114"/>
            <a:r>
              <a:rPr lang="en-US" altLang="en-US" sz="1400" dirty="0">
                <a:solidFill>
                  <a:srgbClr val="008200"/>
                </a:solidFill>
                <a:latin typeface="Consolas" panose="020B0609020204030204" pitchFamily="49" charset="0"/>
              </a:rPr>
              <a:t># in the parent widget entirely</a:t>
            </a:r>
            <a:endParaRPr lang="en-US" altLang="en-US" sz="1400" dirty="0"/>
          </a:p>
          <a:p>
            <a:pPr defTabSz="912114"/>
            <a:r>
              <a:rPr lang="en-US" altLang="en-US" sz="1400" dirty="0">
                <a:solidFill>
                  <a:srgbClr val="008200"/>
                </a:solidFill>
                <a:latin typeface="Consolas" panose="020B0609020204030204" pitchFamily="49" charset="0"/>
              </a:rPr>
              <a:t># Button 1</a:t>
            </a:r>
            <a:endParaRPr lang="en-US" altLang="en-US" sz="1400" dirty="0"/>
          </a:p>
          <a:p>
            <a:pPr defTabSz="912114"/>
            <a:r>
              <a:rPr lang="en-US" altLang="en-US" sz="1400" dirty="0">
                <a:solidFill>
                  <a:srgbClr val="000000"/>
                </a:solidFill>
                <a:latin typeface="Consolas" panose="020B0609020204030204" pitchFamily="49" charset="0"/>
              </a:rPr>
              <a:t>b1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Button(pane, text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"Click me !"</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273239"/>
                </a:solidFill>
                <a:latin typeface="Consolas" panose="020B0609020204030204" pitchFamily="49" charset="0"/>
              </a:rPr>
              <a:t>            </a:t>
            </a:r>
            <a:r>
              <a:rPr lang="en-US" altLang="en-US" sz="1400" dirty="0" err="1">
                <a:solidFill>
                  <a:srgbClr val="000000"/>
                </a:solidFill>
                <a:latin typeface="Consolas" panose="020B0609020204030204" pitchFamily="49" charset="0"/>
              </a:rPr>
              <a:t>bg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"red"</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fg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"white"</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000000"/>
                </a:solidFill>
                <a:latin typeface="Consolas" panose="020B0609020204030204" pitchFamily="49" charset="0"/>
              </a:rPr>
              <a:t>b1.pack(side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TOP, expand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808080"/>
                </a:solidFill>
                <a:latin typeface="Consolas" panose="020B0609020204030204" pitchFamily="49" charset="0"/>
              </a:rPr>
              <a:t>True</a:t>
            </a:r>
            <a:r>
              <a:rPr lang="en-US" altLang="en-US" sz="1400" dirty="0">
                <a:solidFill>
                  <a:srgbClr val="000000"/>
                </a:solidFill>
                <a:latin typeface="Consolas" panose="020B0609020204030204" pitchFamily="49" charset="0"/>
              </a:rPr>
              <a:t>, fill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BOTH)</a:t>
            </a:r>
            <a:endParaRPr lang="en-US" altLang="en-US" sz="1400" dirty="0"/>
          </a:p>
          <a:p>
            <a:pPr defTabSz="912114"/>
            <a:r>
              <a:rPr lang="en-US" altLang="en-US" sz="1400" dirty="0">
                <a:solidFill>
                  <a:srgbClr val="008200"/>
                </a:solidFill>
                <a:latin typeface="Consolas" panose="020B0609020204030204" pitchFamily="49" charset="0"/>
              </a:rPr>
              <a:t># Button 2</a:t>
            </a:r>
            <a:endParaRPr lang="en-US" altLang="en-US" sz="1400" dirty="0"/>
          </a:p>
          <a:p>
            <a:pPr defTabSz="912114"/>
            <a:r>
              <a:rPr lang="en-US" altLang="en-US" sz="1400" dirty="0">
                <a:solidFill>
                  <a:srgbClr val="000000"/>
                </a:solidFill>
                <a:latin typeface="Consolas" panose="020B0609020204030204" pitchFamily="49" charset="0"/>
              </a:rPr>
              <a:t>b2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Button(pane, text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"Click me too"</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273239"/>
                </a:solidFill>
                <a:latin typeface="Consolas" panose="020B0609020204030204" pitchFamily="49" charset="0"/>
              </a:rPr>
              <a:t>            </a:t>
            </a:r>
            <a:r>
              <a:rPr lang="en-US" altLang="en-US" sz="1400" dirty="0" err="1">
                <a:solidFill>
                  <a:srgbClr val="000000"/>
                </a:solidFill>
                <a:latin typeface="Consolas" panose="020B0609020204030204" pitchFamily="49" charset="0"/>
              </a:rPr>
              <a:t>bg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"yellow"</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fg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"blue"</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000000"/>
                </a:solidFill>
                <a:latin typeface="Consolas" panose="020B0609020204030204" pitchFamily="49" charset="0"/>
              </a:rPr>
              <a:t>b2.pack(side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TOP, expand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808080"/>
                </a:solidFill>
                <a:latin typeface="Consolas" panose="020B0609020204030204" pitchFamily="49" charset="0"/>
              </a:rPr>
              <a:t>True</a:t>
            </a:r>
            <a:r>
              <a:rPr lang="en-US" altLang="en-US" sz="1400" dirty="0">
                <a:solidFill>
                  <a:srgbClr val="000000"/>
                </a:solidFill>
                <a:latin typeface="Consolas" panose="020B0609020204030204" pitchFamily="49" charset="0"/>
              </a:rPr>
              <a:t>, fill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BOTH)</a:t>
            </a:r>
            <a:endParaRPr lang="en-US" altLang="en-US" sz="1400" dirty="0"/>
          </a:p>
          <a:p>
            <a:pPr defTabSz="912114"/>
            <a:r>
              <a:rPr lang="en-US" altLang="en-US" sz="1400" dirty="0">
                <a:solidFill>
                  <a:srgbClr val="008200"/>
                </a:solidFill>
                <a:latin typeface="Consolas" panose="020B0609020204030204" pitchFamily="49" charset="0"/>
              </a:rPr>
              <a:t># Button 3</a:t>
            </a:r>
            <a:endParaRPr lang="en-US" altLang="en-US" sz="1400" dirty="0"/>
          </a:p>
          <a:p>
            <a:pPr defTabSz="912114"/>
            <a:r>
              <a:rPr lang="en-US" altLang="en-US" sz="1400" dirty="0">
                <a:solidFill>
                  <a:srgbClr val="000000"/>
                </a:solidFill>
                <a:latin typeface="Consolas" panose="020B0609020204030204" pitchFamily="49" charset="0"/>
              </a:rPr>
              <a:t>b3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Button(pane, text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"I'm also a button"</a:t>
            </a:r>
            <a:r>
              <a:rPr lang="en-US" altLang="en-US" sz="1400" dirty="0">
                <a:solidFill>
                  <a:srgbClr val="000000"/>
                </a:solidFill>
                <a:latin typeface="Consolas" panose="020B0609020204030204" pitchFamily="49" charset="0"/>
              </a:rPr>
              <a:t>,</a:t>
            </a:r>
            <a:endParaRPr lang="en-US" altLang="en-US" sz="1400" dirty="0"/>
          </a:p>
          <a:p>
            <a:pPr defTabSz="912114"/>
            <a:r>
              <a:rPr lang="en-US" altLang="en-US" sz="1400" dirty="0">
                <a:solidFill>
                  <a:srgbClr val="273239"/>
                </a:solidFill>
                <a:latin typeface="Consolas" panose="020B0609020204030204" pitchFamily="49" charset="0"/>
              </a:rPr>
              <a:t>            </a:t>
            </a:r>
            <a:r>
              <a:rPr lang="en-US" altLang="en-US" sz="1400" dirty="0" err="1">
                <a:solidFill>
                  <a:srgbClr val="000000"/>
                </a:solidFill>
                <a:latin typeface="Consolas" panose="020B0609020204030204" pitchFamily="49" charset="0"/>
              </a:rPr>
              <a:t>bg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"green"</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fg</a:t>
            </a:r>
            <a:r>
              <a:rPr lang="en-US" altLang="en-US" sz="1400" dirty="0">
                <a:solidFill>
                  <a:srgbClr val="000000"/>
                </a:solidFill>
                <a:latin typeface="Consolas" panose="020B0609020204030204" pitchFamily="49" charset="0"/>
              </a:rPr>
              <a:t>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FF"/>
                </a:solidFill>
                <a:latin typeface="Consolas" panose="020B0609020204030204" pitchFamily="49" charset="0"/>
              </a:rPr>
              <a:t>"white"</a:t>
            </a:r>
            <a:r>
              <a:rPr lang="en-US" altLang="en-US" sz="1400" dirty="0">
                <a:solidFill>
                  <a:srgbClr val="000000"/>
                </a:solidFill>
                <a:latin typeface="Consolas" panose="020B0609020204030204" pitchFamily="49" charset="0"/>
              </a:rPr>
              <a:t>)</a:t>
            </a:r>
          </a:p>
          <a:p>
            <a:pPr defTabSz="912114"/>
            <a:r>
              <a:rPr lang="en-US" altLang="en-US" sz="1400" dirty="0">
                <a:solidFill>
                  <a:srgbClr val="000000"/>
                </a:solidFill>
                <a:latin typeface="Consolas" panose="020B0609020204030204" pitchFamily="49" charset="0"/>
              </a:rPr>
              <a:t>b3.pack(side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TOP, expand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808080"/>
                </a:solidFill>
                <a:latin typeface="Consolas" panose="020B0609020204030204" pitchFamily="49" charset="0"/>
              </a:rPr>
              <a:t>True</a:t>
            </a:r>
            <a:r>
              <a:rPr lang="en-US" altLang="en-US" sz="1400" dirty="0">
                <a:solidFill>
                  <a:srgbClr val="000000"/>
                </a:solidFill>
                <a:latin typeface="Consolas" panose="020B0609020204030204" pitchFamily="49" charset="0"/>
              </a:rPr>
              <a:t>, fill </a:t>
            </a:r>
            <a:r>
              <a:rPr lang="en-US" altLang="en-US" sz="1400" b="1" dirty="0">
                <a:solidFill>
                  <a:srgbClr val="006699"/>
                </a:solidFill>
                <a:latin typeface="Consolas" panose="020B0609020204030204" pitchFamily="49" charset="0"/>
              </a:rPr>
              <a:t>=</a:t>
            </a:r>
            <a:r>
              <a:rPr lang="en-US" altLang="en-US" sz="1400" dirty="0">
                <a:solidFill>
                  <a:srgbClr val="273239"/>
                </a:solidFill>
                <a:latin typeface="Consolas" panose="020B0609020204030204" pitchFamily="49" charset="0"/>
              </a:rPr>
              <a:t> </a:t>
            </a:r>
            <a:r>
              <a:rPr lang="en-US" altLang="en-US" sz="1400" dirty="0">
                <a:solidFill>
                  <a:srgbClr val="000000"/>
                </a:solidFill>
                <a:latin typeface="Consolas" panose="020B0609020204030204" pitchFamily="49" charset="0"/>
              </a:rPr>
              <a:t>BOTH)</a:t>
            </a:r>
            <a:endParaRPr lang="en-US" altLang="en-US" sz="1400" dirty="0"/>
          </a:p>
          <a:p>
            <a:pPr defTabSz="912114"/>
            <a:r>
              <a:rPr lang="en-US" altLang="en-US" sz="1400" dirty="0">
                <a:solidFill>
                  <a:srgbClr val="008200"/>
                </a:solidFill>
                <a:latin typeface="Consolas" panose="020B0609020204030204" pitchFamily="49" charset="0"/>
              </a:rPr>
              <a:t># Execute Tkinter</a:t>
            </a:r>
            <a:endParaRPr lang="en-US" altLang="en-US" sz="1400" dirty="0"/>
          </a:p>
          <a:p>
            <a:pPr defTabSz="912114"/>
            <a:r>
              <a:rPr lang="en-US" altLang="en-US" sz="1400" dirty="0" err="1">
                <a:solidFill>
                  <a:srgbClr val="000000"/>
                </a:solidFill>
                <a:latin typeface="Consolas" panose="020B0609020204030204" pitchFamily="49" charset="0"/>
              </a:rPr>
              <a:t>master.mainloop</a:t>
            </a:r>
            <a:r>
              <a:rPr lang="en-US" altLang="en-US" sz="1400" dirty="0">
                <a:solidFill>
                  <a:srgbClr val="000000"/>
                </a:solidFill>
                <a:latin typeface="Consolas" panose="020B0609020204030204" pitchFamily="49" charset="0"/>
              </a:rPr>
              <a:t>()</a:t>
            </a:r>
            <a:endParaRPr lang="en-US" altLang="en-US" sz="1400" dirty="0"/>
          </a:p>
          <a:p>
            <a:pPr defTabSz="912114"/>
            <a:endParaRPr lang="en-US" altLang="en-US" sz="1400" dirty="0">
              <a:solidFill>
                <a:srgbClr val="000000"/>
              </a:solidFill>
              <a:latin typeface="Consolas" panose="020B0609020204030204" pitchFamily="49" charset="0"/>
            </a:endParaRPr>
          </a:p>
          <a:p>
            <a:pPr defTabSz="912114"/>
            <a:endParaRPr lang="en-US" altLang="en-US" sz="1400" dirty="0"/>
          </a:p>
        </p:txBody>
      </p:sp>
      <p:pic>
        <p:nvPicPr>
          <p:cNvPr id="8" name="Picture 7">
            <a:extLst>
              <a:ext uri="{FF2B5EF4-FFF2-40B4-BE49-F238E27FC236}">
                <a16:creationId xmlns:a16="http://schemas.microsoft.com/office/drawing/2014/main" id="{0AFD91E3-7B24-C403-382F-20862EFB9A65}"/>
              </a:ext>
            </a:extLst>
          </p:cNvPr>
          <p:cNvPicPr>
            <a:picLocks noChangeAspect="1"/>
          </p:cNvPicPr>
          <p:nvPr/>
        </p:nvPicPr>
        <p:blipFill>
          <a:blip r:embed="rId2"/>
          <a:stretch>
            <a:fillRect/>
          </a:stretch>
        </p:blipFill>
        <p:spPr>
          <a:xfrm>
            <a:off x="8641413" y="839809"/>
            <a:ext cx="2966209" cy="2128973"/>
          </a:xfrm>
          <a:prstGeom prst="rect">
            <a:avLst/>
          </a:prstGeom>
        </p:spPr>
      </p:pic>
      <p:sp>
        <p:nvSpPr>
          <p:cNvPr id="9" name="TextBox 8">
            <a:extLst>
              <a:ext uri="{FF2B5EF4-FFF2-40B4-BE49-F238E27FC236}">
                <a16:creationId xmlns:a16="http://schemas.microsoft.com/office/drawing/2014/main" id="{91DC4F08-E6A9-F2D0-7216-DE1D71D93547}"/>
              </a:ext>
            </a:extLst>
          </p:cNvPr>
          <p:cNvSpPr txBox="1"/>
          <p:nvPr/>
        </p:nvSpPr>
        <p:spPr>
          <a:xfrm>
            <a:off x="5272013" y="3940689"/>
            <a:ext cx="3209419" cy="735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397" b="1" dirty="0"/>
              <a:t>Question</a:t>
            </a:r>
            <a:r>
              <a:rPr lang="en-US" sz="1397" dirty="0"/>
              <a:t>: what are the needed lines that we should add to have this output?</a:t>
            </a:r>
          </a:p>
        </p:txBody>
      </p:sp>
      <p:pic>
        <p:nvPicPr>
          <p:cNvPr id="12" name="Picture 11">
            <a:extLst>
              <a:ext uri="{FF2B5EF4-FFF2-40B4-BE49-F238E27FC236}">
                <a16:creationId xmlns:a16="http://schemas.microsoft.com/office/drawing/2014/main" id="{3BEBFF1D-B56E-78F7-FD02-FD8645F145FE}"/>
              </a:ext>
            </a:extLst>
          </p:cNvPr>
          <p:cNvPicPr>
            <a:picLocks noChangeAspect="1"/>
          </p:cNvPicPr>
          <p:nvPr/>
        </p:nvPicPr>
        <p:blipFill>
          <a:blip r:embed="rId3"/>
          <a:stretch>
            <a:fillRect/>
          </a:stretch>
        </p:blipFill>
        <p:spPr>
          <a:xfrm>
            <a:off x="8965398" y="3316708"/>
            <a:ext cx="2470997" cy="1983409"/>
          </a:xfrm>
          <a:prstGeom prst="rect">
            <a:avLst/>
          </a:prstGeom>
        </p:spPr>
      </p:pic>
      <p:sp>
        <p:nvSpPr>
          <p:cNvPr id="13" name="Arrow: Right 12">
            <a:extLst>
              <a:ext uri="{FF2B5EF4-FFF2-40B4-BE49-F238E27FC236}">
                <a16:creationId xmlns:a16="http://schemas.microsoft.com/office/drawing/2014/main" id="{56A6F00F-4100-D734-2B18-73CE16A32F5B}"/>
              </a:ext>
            </a:extLst>
          </p:cNvPr>
          <p:cNvSpPr/>
          <p:nvPr/>
        </p:nvSpPr>
        <p:spPr>
          <a:xfrm>
            <a:off x="8481432" y="4125848"/>
            <a:ext cx="457106"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p>
        </p:txBody>
      </p:sp>
    </p:spTree>
    <p:extLst>
      <p:ext uri="{BB962C8B-B14F-4D97-AF65-F5344CB8AC3E}">
        <p14:creationId xmlns:p14="http://schemas.microsoft.com/office/powerpoint/2010/main" val="3369529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8AC48E-B636-470D-B6ED-F2C612955C4D}"/>
              </a:ext>
            </a:extLst>
          </p:cNvPr>
          <p:cNvSpPr>
            <a:spLocks noGrp="1" noChangeArrowheads="1"/>
          </p:cNvSpPr>
          <p:nvPr>
            <p:ph type="title"/>
          </p:nvPr>
        </p:nvSpPr>
        <p:spPr>
          <a:xfrm>
            <a:off x="2162666" y="365126"/>
            <a:ext cx="7866669" cy="651461"/>
          </a:xfrm>
        </p:spPr>
        <p:txBody>
          <a:bodyPr>
            <a:normAutofit fontScale="90000"/>
          </a:bodyPr>
          <a:lstStyle/>
          <a:p>
            <a:r>
              <a:rPr lang="en-US" altLang="en-US" dirty="0"/>
              <a:t>More techniques to use pack method </a:t>
            </a:r>
            <a:endParaRPr lang="en-US" altLang="en-US" sz="1995" dirty="0"/>
          </a:p>
        </p:txBody>
      </p:sp>
      <p:sp>
        <p:nvSpPr>
          <p:cNvPr id="6" name="Footer Placeholder 5">
            <a:extLst>
              <a:ext uri="{FF2B5EF4-FFF2-40B4-BE49-F238E27FC236}">
                <a16:creationId xmlns:a16="http://schemas.microsoft.com/office/drawing/2014/main" id="{D187AE55-AA1E-4E1F-8CA4-E36DDE86968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49A9B5D7-D2F4-4B1E-9E70-D95893DB9CF3}"/>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46</a:t>
            </a:fld>
            <a:endParaRPr lang="en-US" dirty="0"/>
          </a:p>
        </p:txBody>
      </p:sp>
      <p:sp>
        <p:nvSpPr>
          <p:cNvPr id="2" name="Rectangle 1">
            <a:extLst>
              <a:ext uri="{FF2B5EF4-FFF2-40B4-BE49-F238E27FC236}">
                <a16:creationId xmlns:a16="http://schemas.microsoft.com/office/drawing/2014/main" id="{D7089241-4F8B-7D73-2D81-B7039FBC9171}"/>
              </a:ext>
            </a:extLst>
          </p:cNvPr>
          <p:cNvSpPr>
            <a:spLocks noChangeArrowheads="1"/>
          </p:cNvSpPr>
          <p:nvPr/>
        </p:nvSpPr>
        <p:spPr bwMode="auto">
          <a:xfrm>
            <a:off x="3338007" y="936575"/>
            <a:ext cx="4772165" cy="537241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2114"/>
            <a:r>
              <a:rPr lang="en-US" altLang="en-US" sz="1397" dirty="0">
                <a:solidFill>
                  <a:srgbClr val="008200"/>
                </a:solidFill>
                <a:latin typeface="Consolas" panose="020B0609020204030204" pitchFamily="49" charset="0"/>
              </a:rPr>
              <a:t># Importing tkinter module</a:t>
            </a:r>
            <a:endParaRPr lang="en-US" altLang="en-US" sz="1047" dirty="0"/>
          </a:p>
          <a:p>
            <a:pPr defTabSz="912114"/>
            <a:r>
              <a:rPr lang="en-US" altLang="en-US" sz="1397" b="1" dirty="0">
                <a:solidFill>
                  <a:srgbClr val="006699"/>
                </a:solidFill>
                <a:latin typeface="Consolas" panose="020B0609020204030204" pitchFamily="49" charset="0"/>
              </a:rPr>
              <a:t>from</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tkinter </a:t>
            </a:r>
            <a:r>
              <a:rPr lang="en-US" altLang="en-US" sz="1397" b="1" dirty="0">
                <a:solidFill>
                  <a:srgbClr val="006699"/>
                </a:solidFill>
                <a:latin typeface="Consolas" panose="020B0609020204030204" pitchFamily="49" charset="0"/>
              </a:rPr>
              <a:t>import</a:t>
            </a:r>
            <a:r>
              <a:rPr lang="en-US" altLang="en-US" sz="1047" dirty="0">
                <a:solidFill>
                  <a:srgbClr val="273239"/>
                </a:solidFill>
                <a:latin typeface="Consolas" panose="020B0609020204030204" pitchFamily="49" charset="0"/>
              </a:rPr>
              <a:t> </a:t>
            </a:r>
            <a:r>
              <a:rPr lang="en-US" altLang="en-US" sz="1397" b="1" dirty="0">
                <a:solidFill>
                  <a:srgbClr val="006699"/>
                </a:solidFill>
                <a:latin typeface="Consolas" panose="020B0609020204030204" pitchFamily="49" charset="0"/>
              </a:rPr>
              <a:t>*</a:t>
            </a:r>
            <a:endParaRPr lang="en-US" altLang="en-US" sz="1047" dirty="0"/>
          </a:p>
          <a:p>
            <a:pPr defTabSz="912114"/>
            <a:r>
              <a:rPr lang="en-US" altLang="en-US" sz="1397" dirty="0">
                <a:solidFill>
                  <a:srgbClr val="008200"/>
                </a:solidFill>
                <a:latin typeface="Consolas" panose="020B0609020204030204" pitchFamily="49" charset="0"/>
              </a:rPr>
              <a:t># from </a:t>
            </a:r>
            <a:r>
              <a:rPr lang="en-US" altLang="en-US" sz="1397" dirty="0" err="1">
                <a:solidFill>
                  <a:srgbClr val="008200"/>
                </a:solidFill>
                <a:latin typeface="Consolas" panose="020B0609020204030204" pitchFamily="49" charset="0"/>
              </a:rPr>
              <a:t>tkinter.ttk</a:t>
            </a:r>
            <a:r>
              <a:rPr lang="en-US" altLang="en-US" sz="1397" dirty="0">
                <a:solidFill>
                  <a:srgbClr val="008200"/>
                </a:solidFill>
                <a:latin typeface="Consolas" panose="020B0609020204030204" pitchFamily="49" charset="0"/>
              </a:rPr>
              <a:t> import *</a:t>
            </a:r>
            <a:endParaRPr lang="en-US" altLang="en-US" sz="2394" dirty="0"/>
          </a:p>
          <a:p>
            <a:pPr defTabSz="912114"/>
            <a:r>
              <a:rPr lang="en-US" altLang="en-US" sz="1397" dirty="0">
                <a:solidFill>
                  <a:srgbClr val="008200"/>
                </a:solidFill>
                <a:latin typeface="Consolas" panose="020B0609020204030204" pitchFamily="49" charset="0"/>
              </a:rPr>
              <a:t># creating Tk window</a:t>
            </a:r>
            <a:endParaRPr lang="en-US" altLang="en-US" sz="1047" dirty="0"/>
          </a:p>
          <a:p>
            <a:pPr defTabSz="912114"/>
            <a:r>
              <a:rPr lang="en-US" altLang="en-US" sz="1397" dirty="0">
                <a:solidFill>
                  <a:srgbClr val="000000"/>
                </a:solidFill>
                <a:latin typeface="Consolas" panose="020B0609020204030204" pitchFamily="49" charset="0"/>
              </a:rPr>
              <a:t>master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Tk()</a:t>
            </a:r>
            <a:endParaRPr lang="en-US" altLang="en-US" sz="2394" dirty="0"/>
          </a:p>
          <a:p>
            <a:pPr defTabSz="912114"/>
            <a:r>
              <a:rPr lang="en-US" altLang="en-US" sz="1397" dirty="0">
                <a:solidFill>
                  <a:srgbClr val="008200"/>
                </a:solidFill>
                <a:latin typeface="Consolas" panose="020B0609020204030204" pitchFamily="49" charset="0"/>
              </a:rPr>
              <a:t># creating a Fra, e which can expand according</a:t>
            </a:r>
            <a:endParaRPr lang="en-US" altLang="en-US" sz="1047" dirty="0"/>
          </a:p>
          <a:p>
            <a:pPr defTabSz="912114"/>
            <a:r>
              <a:rPr lang="en-US" altLang="en-US" sz="1397" dirty="0">
                <a:solidFill>
                  <a:srgbClr val="008200"/>
                </a:solidFill>
                <a:latin typeface="Consolas" panose="020B0609020204030204" pitchFamily="49" charset="0"/>
              </a:rPr>
              <a:t># to the size of the window</a:t>
            </a:r>
            <a:endParaRPr lang="en-US" altLang="en-US" sz="1047" dirty="0"/>
          </a:p>
          <a:p>
            <a:pPr defTabSz="912114"/>
            <a:r>
              <a:rPr lang="en-US" altLang="en-US" sz="1397" dirty="0">
                <a:solidFill>
                  <a:srgbClr val="000000"/>
                </a:solidFill>
                <a:latin typeface="Consolas" panose="020B0609020204030204" pitchFamily="49" charset="0"/>
              </a:rPr>
              <a:t>pane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Frame(master)</a:t>
            </a:r>
            <a:endParaRPr lang="en-US" altLang="en-US" sz="1047" dirty="0"/>
          </a:p>
          <a:p>
            <a:pPr defTabSz="912114"/>
            <a:r>
              <a:rPr lang="en-US" altLang="en-US" sz="1397" dirty="0" err="1">
                <a:solidFill>
                  <a:srgbClr val="000000"/>
                </a:solidFill>
                <a:latin typeface="Consolas" panose="020B0609020204030204" pitchFamily="49" charset="0"/>
              </a:rPr>
              <a:t>pane.pack</a:t>
            </a:r>
            <a:r>
              <a:rPr lang="en-US" altLang="en-US" sz="1397" dirty="0">
                <a:solidFill>
                  <a:srgbClr val="000000"/>
                </a:solidFill>
                <a:latin typeface="Consolas" panose="020B0609020204030204" pitchFamily="49" charset="0"/>
              </a:rPr>
              <a:t>(fill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a:t>
            </a:r>
            <a:endParaRPr lang="en-US" altLang="en-US" sz="2394" dirty="0"/>
          </a:p>
          <a:p>
            <a:pPr defTabSz="912114"/>
            <a:r>
              <a:rPr lang="en-US" altLang="en-US" sz="1397" dirty="0">
                <a:solidFill>
                  <a:srgbClr val="008200"/>
                </a:solidFill>
                <a:latin typeface="Consolas" panose="020B0609020204030204" pitchFamily="49" charset="0"/>
              </a:rPr>
              <a:t># button widgets which can also expand and fill</a:t>
            </a:r>
            <a:endParaRPr lang="en-US" altLang="en-US" sz="1047" dirty="0"/>
          </a:p>
          <a:p>
            <a:pPr defTabSz="912114"/>
            <a:r>
              <a:rPr lang="en-US" altLang="en-US" sz="1397" dirty="0">
                <a:solidFill>
                  <a:srgbClr val="008200"/>
                </a:solidFill>
                <a:latin typeface="Consolas" panose="020B0609020204030204" pitchFamily="49" charset="0"/>
              </a:rPr>
              <a:t># in the parent widget entirely</a:t>
            </a:r>
            <a:endParaRPr lang="en-US" altLang="en-US" sz="1047" dirty="0"/>
          </a:p>
          <a:p>
            <a:pPr defTabSz="912114"/>
            <a:r>
              <a:rPr lang="en-US" altLang="en-US" sz="1397" dirty="0">
                <a:solidFill>
                  <a:srgbClr val="008200"/>
                </a:solidFill>
                <a:latin typeface="Consolas" panose="020B0609020204030204" pitchFamily="49" charset="0"/>
              </a:rPr>
              <a:t># Button 1</a:t>
            </a:r>
            <a:endParaRPr lang="en-US" altLang="en-US" sz="1047" dirty="0"/>
          </a:p>
          <a:p>
            <a:pPr defTabSz="912114"/>
            <a:r>
              <a:rPr lang="en-US" altLang="en-US" sz="1397" dirty="0">
                <a:solidFill>
                  <a:srgbClr val="000000"/>
                </a:solidFill>
                <a:latin typeface="Consolas" panose="020B0609020204030204" pitchFamily="49" charset="0"/>
              </a:rPr>
              <a:t>b1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Button(pane, text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"Click me !"</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273239"/>
                </a:solidFill>
                <a:latin typeface="Consolas" panose="020B0609020204030204" pitchFamily="49" charset="0"/>
              </a:rPr>
              <a:t>            </a:t>
            </a:r>
            <a:r>
              <a:rPr lang="en-US" altLang="en-US" sz="1397" dirty="0" err="1">
                <a:solidFill>
                  <a:srgbClr val="000000"/>
                </a:solidFill>
                <a:latin typeface="Consolas" panose="020B0609020204030204" pitchFamily="49" charset="0"/>
              </a:rPr>
              <a:t>bg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"red"</a:t>
            </a:r>
            <a:r>
              <a:rPr lang="en-US" altLang="en-US" sz="1397" dirty="0">
                <a:solidFill>
                  <a:srgbClr val="000000"/>
                </a:solidFill>
                <a:latin typeface="Consolas" panose="020B0609020204030204" pitchFamily="49" charset="0"/>
              </a:rPr>
              <a:t>, </a:t>
            </a:r>
            <a:r>
              <a:rPr lang="en-US" altLang="en-US" sz="1397" dirty="0" err="1">
                <a:solidFill>
                  <a:srgbClr val="000000"/>
                </a:solidFill>
                <a:latin typeface="Consolas" panose="020B0609020204030204" pitchFamily="49" charset="0"/>
              </a:rPr>
              <a:t>fg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"white"</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000000"/>
                </a:solidFill>
                <a:latin typeface="Consolas" panose="020B0609020204030204" pitchFamily="49" charset="0"/>
              </a:rPr>
              <a:t>b1.pack(side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LEFT,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 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a:t>
            </a:r>
            <a:endParaRPr lang="en-US" altLang="en-US" sz="2394" dirty="0"/>
          </a:p>
          <a:p>
            <a:pPr defTabSz="912114"/>
            <a:r>
              <a:rPr lang="en-US" altLang="en-US" sz="1397" dirty="0">
                <a:solidFill>
                  <a:srgbClr val="008200"/>
                </a:solidFill>
                <a:latin typeface="Consolas" panose="020B0609020204030204" pitchFamily="49" charset="0"/>
              </a:rPr>
              <a:t># Button 2</a:t>
            </a:r>
            <a:endParaRPr lang="en-US" altLang="en-US" sz="1047" dirty="0"/>
          </a:p>
          <a:p>
            <a:pPr defTabSz="912114"/>
            <a:r>
              <a:rPr lang="en-US" altLang="en-US" sz="1397" dirty="0">
                <a:solidFill>
                  <a:srgbClr val="000000"/>
                </a:solidFill>
                <a:latin typeface="Consolas" panose="020B0609020204030204" pitchFamily="49" charset="0"/>
              </a:rPr>
              <a:t>b2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Button(pane, text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"Click me too"</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273239"/>
                </a:solidFill>
                <a:latin typeface="Consolas" panose="020B0609020204030204" pitchFamily="49" charset="0"/>
              </a:rPr>
              <a:t>            </a:t>
            </a:r>
            <a:r>
              <a:rPr lang="en-US" altLang="en-US" sz="1397" dirty="0" err="1">
                <a:solidFill>
                  <a:srgbClr val="000000"/>
                </a:solidFill>
                <a:latin typeface="Consolas" panose="020B0609020204030204" pitchFamily="49" charset="0"/>
              </a:rPr>
              <a:t>bg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"blue"</a:t>
            </a:r>
            <a:r>
              <a:rPr lang="en-US" altLang="en-US" sz="1397" dirty="0">
                <a:solidFill>
                  <a:srgbClr val="000000"/>
                </a:solidFill>
                <a:latin typeface="Consolas" panose="020B0609020204030204" pitchFamily="49" charset="0"/>
              </a:rPr>
              <a:t>, </a:t>
            </a:r>
            <a:r>
              <a:rPr lang="en-US" altLang="en-US" sz="1397" dirty="0" err="1">
                <a:solidFill>
                  <a:srgbClr val="000000"/>
                </a:solidFill>
                <a:latin typeface="Consolas" panose="020B0609020204030204" pitchFamily="49" charset="0"/>
              </a:rPr>
              <a:t>fg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"white"</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000000"/>
                </a:solidFill>
                <a:latin typeface="Consolas" panose="020B0609020204030204" pitchFamily="49" charset="0"/>
              </a:rPr>
              <a:t>b2.pack(side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LEFT,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 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a:t>
            </a:r>
            <a:endParaRPr lang="en-US" altLang="en-US" sz="2394" dirty="0"/>
          </a:p>
          <a:p>
            <a:pPr defTabSz="912114"/>
            <a:r>
              <a:rPr lang="en-US" altLang="en-US" sz="1397" dirty="0">
                <a:solidFill>
                  <a:srgbClr val="008200"/>
                </a:solidFill>
                <a:latin typeface="Consolas" panose="020B0609020204030204" pitchFamily="49" charset="0"/>
              </a:rPr>
              <a:t># Button 3</a:t>
            </a:r>
            <a:endParaRPr lang="en-US" altLang="en-US" sz="1047" dirty="0"/>
          </a:p>
          <a:p>
            <a:pPr defTabSz="912114"/>
            <a:r>
              <a:rPr lang="en-US" altLang="en-US" sz="1397" dirty="0">
                <a:solidFill>
                  <a:srgbClr val="000000"/>
                </a:solidFill>
                <a:latin typeface="Consolas" panose="020B0609020204030204" pitchFamily="49" charset="0"/>
              </a:rPr>
              <a:t>b3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Button(pane, text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"I'm also a button"</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273239"/>
                </a:solidFill>
                <a:latin typeface="Consolas" panose="020B0609020204030204" pitchFamily="49" charset="0"/>
              </a:rPr>
              <a:t>            </a:t>
            </a:r>
            <a:r>
              <a:rPr lang="en-US" altLang="en-US" sz="1397" dirty="0" err="1">
                <a:solidFill>
                  <a:srgbClr val="000000"/>
                </a:solidFill>
                <a:latin typeface="Consolas" panose="020B0609020204030204" pitchFamily="49" charset="0"/>
              </a:rPr>
              <a:t>bg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"green"</a:t>
            </a:r>
            <a:r>
              <a:rPr lang="en-US" altLang="en-US" sz="1397" dirty="0">
                <a:solidFill>
                  <a:srgbClr val="000000"/>
                </a:solidFill>
                <a:latin typeface="Consolas" panose="020B0609020204030204" pitchFamily="49" charset="0"/>
              </a:rPr>
              <a:t>, </a:t>
            </a:r>
            <a:r>
              <a:rPr lang="en-US" altLang="en-US" sz="1397" dirty="0" err="1">
                <a:solidFill>
                  <a:srgbClr val="000000"/>
                </a:solidFill>
                <a:latin typeface="Consolas" panose="020B0609020204030204" pitchFamily="49" charset="0"/>
              </a:rPr>
              <a:t>fg</a:t>
            </a:r>
            <a:r>
              <a:rPr lang="en-US" altLang="en-US" sz="1397" dirty="0">
                <a:solidFill>
                  <a:srgbClr val="000000"/>
                </a:solidFill>
                <a:latin typeface="Consolas" panose="020B0609020204030204" pitchFamily="49" charset="0"/>
              </a:rPr>
              <a:t>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FF"/>
                </a:solidFill>
                <a:latin typeface="Consolas" panose="020B0609020204030204" pitchFamily="49" charset="0"/>
              </a:rPr>
              <a:t>"white"</a:t>
            </a:r>
            <a:r>
              <a:rPr lang="en-US" altLang="en-US" sz="1397" dirty="0">
                <a:solidFill>
                  <a:srgbClr val="000000"/>
                </a:solidFill>
                <a:latin typeface="Consolas" panose="020B0609020204030204" pitchFamily="49" charset="0"/>
              </a:rPr>
              <a:t>)</a:t>
            </a:r>
            <a:endParaRPr lang="en-US" altLang="en-US" sz="1047" dirty="0"/>
          </a:p>
          <a:p>
            <a:pPr defTabSz="912114"/>
            <a:r>
              <a:rPr lang="en-US" altLang="en-US" sz="1397" dirty="0">
                <a:solidFill>
                  <a:srgbClr val="000000"/>
                </a:solidFill>
                <a:latin typeface="Consolas" panose="020B0609020204030204" pitchFamily="49" charset="0"/>
              </a:rPr>
              <a:t>b3.pack(side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LEFT, expand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808080"/>
                </a:solidFill>
                <a:latin typeface="Consolas" panose="020B0609020204030204" pitchFamily="49" charset="0"/>
              </a:rPr>
              <a:t>True</a:t>
            </a:r>
            <a:r>
              <a:rPr lang="en-US" altLang="en-US" sz="1397" dirty="0">
                <a:solidFill>
                  <a:srgbClr val="000000"/>
                </a:solidFill>
                <a:latin typeface="Consolas" panose="020B0609020204030204" pitchFamily="49" charset="0"/>
              </a:rPr>
              <a:t>, fill </a:t>
            </a:r>
            <a:r>
              <a:rPr lang="en-US" altLang="en-US" sz="1397" b="1" dirty="0">
                <a:solidFill>
                  <a:srgbClr val="006699"/>
                </a:solidFill>
                <a:latin typeface="Consolas" panose="020B0609020204030204" pitchFamily="49" charset="0"/>
              </a:rPr>
              <a:t>=</a:t>
            </a:r>
            <a:r>
              <a:rPr lang="en-US" altLang="en-US" sz="1047" dirty="0">
                <a:solidFill>
                  <a:srgbClr val="273239"/>
                </a:solidFill>
                <a:latin typeface="Consolas" panose="020B0609020204030204" pitchFamily="49" charset="0"/>
              </a:rPr>
              <a:t> </a:t>
            </a:r>
            <a:r>
              <a:rPr lang="en-US" altLang="en-US" sz="1397" dirty="0">
                <a:solidFill>
                  <a:srgbClr val="000000"/>
                </a:solidFill>
                <a:latin typeface="Consolas" panose="020B0609020204030204" pitchFamily="49" charset="0"/>
              </a:rPr>
              <a:t>BOTH)</a:t>
            </a:r>
            <a:endParaRPr lang="en-US" altLang="en-US" sz="2394" dirty="0"/>
          </a:p>
          <a:p>
            <a:pPr defTabSz="912114"/>
            <a:r>
              <a:rPr lang="en-US" altLang="en-US" sz="1397" dirty="0">
                <a:solidFill>
                  <a:srgbClr val="008200"/>
                </a:solidFill>
                <a:latin typeface="Consolas" panose="020B0609020204030204" pitchFamily="49" charset="0"/>
              </a:rPr>
              <a:t># Execute Tkinter</a:t>
            </a:r>
            <a:endParaRPr lang="en-US" altLang="en-US" sz="1047" dirty="0"/>
          </a:p>
          <a:p>
            <a:pPr defTabSz="912114"/>
            <a:r>
              <a:rPr lang="en-US" altLang="en-US" sz="1397" dirty="0" err="1">
                <a:solidFill>
                  <a:srgbClr val="000000"/>
                </a:solidFill>
                <a:latin typeface="Consolas" panose="020B0609020204030204" pitchFamily="49" charset="0"/>
              </a:rPr>
              <a:t>master.mainloop</a:t>
            </a:r>
            <a:r>
              <a:rPr lang="en-US" altLang="en-US" sz="1397" dirty="0">
                <a:solidFill>
                  <a:srgbClr val="000000"/>
                </a:solidFill>
                <a:latin typeface="Consolas" panose="020B0609020204030204" pitchFamily="49" charset="0"/>
              </a:rPr>
              <a:t>()</a:t>
            </a:r>
            <a:endParaRPr lang="en-US" altLang="en-US" sz="2394" dirty="0"/>
          </a:p>
        </p:txBody>
      </p:sp>
      <p:pic>
        <p:nvPicPr>
          <p:cNvPr id="5" name="Picture 4">
            <a:extLst>
              <a:ext uri="{FF2B5EF4-FFF2-40B4-BE49-F238E27FC236}">
                <a16:creationId xmlns:a16="http://schemas.microsoft.com/office/drawing/2014/main" id="{D5315181-C510-CE9B-7EB6-344BAB010833}"/>
              </a:ext>
            </a:extLst>
          </p:cNvPr>
          <p:cNvPicPr>
            <a:picLocks noChangeAspect="1"/>
          </p:cNvPicPr>
          <p:nvPr/>
        </p:nvPicPr>
        <p:blipFill>
          <a:blip r:embed="rId2"/>
          <a:stretch>
            <a:fillRect/>
          </a:stretch>
        </p:blipFill>
        <p:spPr>
          <a:xfrm>
            <a:off x="8195679" y="3228497"/>
            <a:ext cx="2280194" cy="788567"/>
          </a:xfrm>
          <a:prstGeom prst="rect">
            <a:avLst/>
          </a:prstGeom>
        </p:spPr>
      </p:pic>
    </p:spTree>
    <p:extLst>
      <p:ext uri="{BB962C8B-B14F-4D97-AF65-F5344CB8AC3E}">
        <p14:creationId xmlns:p14="http://schemas.microsoft.com/office/powerpoint/2010/main" val="146184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A4D7DBC-EE78-4432-AC88-370EC78A39EF}"/>
              </a:ext>
            </a:extLst>
          </p:cNvPr>
          <p:cNvSpPr>
            <a:spLocks noGrp="1" noChangeArrowheads="1"/>
          </p:cNvSpPr>
          <p:nvPr>
            <p:ph type="title"/>
          </p:nvPr>
        </p:nvSpPr>
        <p:spPr>
          <a:xfrm>
            <a:off x="2162666" y="365126"/>
            <a:ext cx="7866669" cy="547304"/>
          </a:xfrm>
        </p:spPr>
        <p:txBody>
          <a:bodyPr vert="horz" lIns="91208" tIns="45604" rIns="91208" bIns="45604" rtlCol="0" anchor="ctr">
            <a:normAutofit fontScale="90000"/>
          </a:bodyPr>
          <a:lstStyle/>
          <a:p>
            <a:r>
              <a:rPr lang="en-US" altLang="en-US" sz="3591" dirty="0"/>
              <a:t>Graphical User Interfaces</a:t>
            </a:r>
            <a:r>
              <a:rPr lang="en-US" sz="3591" dirty="0"/>
              <a:t> </a:t>
            </a:r>
            <a:r>
              <a:rPr lang="en-US" sz="2394" dirty="0"/>
              <a:t>(3 of 3)</a:t>
            </a:r>
            <a:endParaRPr lang="en-US" altLang="en-US" sz="3591" dirty="0"/>
          </a:p>
        </p:txBody>
      </p:sp>
      <p:sp>
        <p:nvSpPr>
          <p:cNvPr id="7" name="Footer Placeholder 6">
            <a:extLst>
              <a:ext uri="{FF2B5EF4-FFF2-40B4-BE49-F238E27FC236}">
                <a16:creationId xmlns:a16="http://schemas.microsoft.com/office/drawing/2014/main" id="{4798C0F0-55FF-424B-8B7E-22761AE304E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8" name="Slide Number Placeholder 7">
            <a:extLst>
              <a:ext uri="{FF2B5EF4-FFF2-40B4-BE49-F238E27FC236}">
                <a16:creationId xmlns:a16="http://schemas.microsoft.com/office/drawing/2014/main" id="{156DB227-DE3B-4001-84E4-C0E896ABEDD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5</a:t>
            </a:fld>
            <a:endParaRPr lang="en-US" dirty="0"/>
          </a:p>
        </p:txBody>
      </p:sp>
      <p:sp>
        <p:nvSpPr>
          <p:cNvPr id="6" name="TextBox 5">
            <a:extLst>
              <a:ext uri="{FF2B5EF4-FFF2-40B4-BE49-F238E27FC236}">
                <a16:creationId xmlns:a16="http://schemas.microsoft.com/office/drawing/2014/main" id="{784EF629-C50C-4AA4-9E56-813FC0349B90}"/>
              </a:ext>
            </a:extLst>
          </p:cNvPr>
          <p:cNvSpPr txBox="1"/>
          <p:nvPr/>
        </p:nvSpPr>
        <p:spPr>
          <a:xfrm>
            <a:off x="408372" y="997568"/>
            <a:ext cx="8584707" cy="5402810"/>
          </a:xfrm>
          <a:prstGeom prst="rect">
            <a:avLst/>
          </a:prstGeom>
        </p:spPr>
        <p:txBody>
          <a:bodyPr vert="horz" lIns="91208" tIns="45604" rIns="91208" bIns="45604" rtlCol="0" anchor="ctr">
            <a:normAutofit fontScale="92500"/>
          </a:bodyPr>
          <a:lstStyle/>
          <a:p>
            <a:pPr defTabSz="456057">
              <a:lnSpc>
                <a:spcPct val="150000"/>
              </a:lnSpc>
              <a:spcBef>
                <a:spcPct val="20000"/>
              </a:spcBef>
              <a:spcAft>
                <a:spcPts val="599"/>
              </a:spcAft>
              <a:buClr>
                <a:schemeClr val="accent1">
                  <a:lumMod val="75000"/>
                </a:schemeClr>
              </a:buClr>
              <a:buSzPct val="145000"/>
            </a:pPr>
            <a:r>
              <a:rPr lang="en-US" altLang="en-US" sz="1995" b="1" u="sng" dirty="0">
                <a:solidFill>
                  <a:srgbClr val="C00000"/>
                </a:solidFill>
              </a:rPr>
              <a:t>Graphical User Interface (GUI)</a:t>
            </a:r>
            <a:r>
              <a:rPr lang="en-US" altLang="en-US" sz="1995" dirty="0">
                <a:solidFill>
                  <a:srgbClr val="C00000"/>
                </a:solidFill>
              </a:rPr>
              <a:t>: </a:t>
            </a:r>
            <a:r>
              <a:rPr lang="en-US" altLang="en-US" sz="1995" dirty="0"/>
              <a:t>(GUI; pronounced “gooey”), allows the user to interact with the operating system and other programs through graphical elements on the screen. </a:t>
            </a:r>
          </a:p>
          <a:p>
            <a:pPr defTabSz="456057">
              <a:lnSpc>
                <a:spcPct val="150000"/>
              </a:lnSpc>
              <a:spcBef>
                <a:spcPct val="20000"/>
              </a:spcBef>
              <a:spcAft>
                <a:spcPts val="599"/>
              </a:spcAft>
              <a:buClr>
                <a:schemeClr val="accent1">
                  <a:lumMod val="75000"/>
                </a:schemeClr>
              </a:buClr>
              <a:buSzPct val="145000"/>
              <a:buFont typeface="Arial"/>
              <a:buChar char="•"/>
            </a:pPr>
            <a:r>
              <a:rPr lang="en-US" altLang="en-US" sz="1995" dirty="0"/>
              <a:t>GUIs also popularized the use of the mouse as an input device.</a:t>
            </a:r>
          </a:p>
          <a:p>
            <a:pPr defTabSz="456057">
              <a:lnSpc>
                <a:spcPct val="150000"/>
              </a:lnSpc>
              <a:spcBef>
                <a:spcPct val="20000"/>
              </a:spcBef>
              <a:spcAft>
                <a:spcPts val="599"/>
              </a:spcAft>
              <a:buClr>
                <a:schemeClr val="accent1">
                  <a:lumMod val="75000"/>
                </a:schemeClr>
              </a:buClr>
              <a:buSzPct val="145000"/>
              <a:buFont typeface="Arial"/>
              <a:buChar char="•"/>
            </a:pPr>
            <a:r>
              <a:rPr lang="en-US" altLang="en-US" sz="1995" dirty="0"/>
              <a:t>GUIs allow the user to point at graphical elements and click the mouse button to activate them.</a:t>
            </a:r>
          </a:p>
          <a:p>
            <a:pPr defTabSz="456057">
              <a:lnSpc>
                <a:spcPct val="150000"/>
              </a:lnSpc>
              <a:spcBef>
                <a:spcPct val="20000"/>
              </a:spcBef>
              <a:spcAft>
                <a:spcPts val="599"/>
              </a:spcAft>
              <a:buClr>
                <a:schemeClr val="accent1">
                  <a:lumMod val="75000"/>
                </a:schemeClr>
              </a:buClr>
              <a:buSzPct val="145000"/>
              <a:buFont typeface="Arial"/>
              <a:buChar char="•"/>
            </a:pPr>
            <a:r>
              <a:rPr lang="en-US" sz="1995" dirty="0"/>
              <a:t>Much of the interaction with a GUI is done through </a:t>
            </a:r>
            <a:r>
              <a:rPr lang="en-US" sz="1995" i="1" dirty="0"/>
              <a:t>dialog boxes, </a:t>
            </a:r>
            <a:r>
              <a:rPr lang="en-US" sz="1995" dirty="0"/>
              <a:t>which are small windows that display information and allow the user to perform actions.</a:t>
            </a:r>
          </a:p>
          <a:p>
            <a:pPr marL="741093" lvl="1" indent="-285036" defTabSz="456057">
              <a:lnSpc>
                <a:spcPct val="150000"/>
              </a:lnSpc>
              <a:spcBef>
                <a:spcPct val="20000"/>
              </a:spcBef>
              <a:spcAft>
                <a:spcPts val="599"/>
              </a:spcAft>
              <a:buClr>
                <a:schemeClr val="accent1">
                  <a:lumMod val="75000"/>
                </a:schemeClr>
              </a:buClr>
              <a:buSzPct val="145000"/>
              <a:buFont typeface="Arial"/>
              <a:buChar char="•"/>
              <a:defRPr/>
            </a:pPr>
            <a:r>
              <a:rPr lang="en-US" altLang="en-US" sz="1995" dirty="0"/>
              <a:t>Responsible for most of the interaction through GUI</a:t>
            </a:r>
          </a:p>
          <a:p>
            <a:pPr marL="741093" lvl="1" indent="-285036" defTabSz="456057">
              <a:lnSpc>
                <a:spcPct val="150000"/>
              </a:lnSpc>
              <a:spcBef>
                <a:spcPct val="20000"/>
              </a:spcBef>
              <a:spcAft>
                <a:spcPts val="599"/>
              </a:spcAft>
              <a:buClr>
                <a:schemeClr val="accent1">
                  <a:lumMod val="75000"/>
                </a:schemeClr>
              </a:buClr>
              <a:buSzPct val="145000"/>
              <a:buFont typeface="Arial"/>
              <a:buChar char="•"/>
              <a:defRPr/>
            </a:pPr>
            <a:r>
              <a:rPr lang="en-US" altLang="en-US" sz="1995" dirty="0"/>
              <a:t>User interacts with graphical elements such as icons, buttons, and slider bars</a:t>
            </a:r>
          </a:p>
          <a:p>
            <a:pPr defTabSz="456057">
              <a:lnSpc>
                <a:spcPct val="150000"/>
              </a:lnSpc>
              <a:spcBef>
                <a:spcPct val="20000"/>
              </a:spcBef>
              <a:spcAft>
                <a:spcPts val="599"/>
              </a:spcAft>
              <a:buClr>
                <a:schemeClr val="accent1">
                  <a:lumMod val="75000"/>
                </a:schemeClr>
              </a:buClr>
              <a:buSzPct val="145000"/>
              <a:buFont typeface="Arial"/>
              <a:buChar char="•"/>
            </a:pPr>
            <a:endParaRPr lang="en-US" altLang="en-US" sz="1995" dirty="0"/>
          </a:p>
        </p:txBody>
      </p:sp>
      <p:pic>
        <p:nvPicPr>
          <p:cNvPr id="9" name="Picture 4" descr="A dialog box titled, internet properties displays the security tab to change the internet settings. ">
            <a:extLst>
              <a:ext uri="{FF2B5EF4-FFF2-40B4-BE49-F238E27FC236}">
                <a16:creationId xmlns:a16="http://schemas.microsoft.com/office/drawing/2014/main" id="{5E0BCECC-7FEF-4855-B4BD-686EFC44C2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a:xfrm>
            <a:off x="9121204" y="1650842"/>
            <a:ext cx="2462313" cy="321871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76FB8CD-CAA5-4BD2-A8EC-170B0CEFFB33}"/>
              </a:ext>
            </a:extLst>
          </p:cNvPr>
          <p:cNvSpPr>
            <a:spLocks noGrp="1" noChangeArrowheads="1"/>
          </p:cNvSpPr>
          <p:nvPr>
            <p:ph type="title"/>
          </p:nvPr>
        </p:nvSpPr>
        <p:spPr>
          <a:xfrm>
            <a:off x="1248266" y="249859"/>
            <a:ext cx="7866669" cy="656187"/>
          </a:xfrm>
        </p:spPr>
        <p:txBody>
          <a:bodyPr>
            <a:normAutofit fontScale="90000"/>
          </a:bodyPr>
          <a:lstStyle/>
          <a:p>
            <a:r>
              <a:rPr lang="en-US" altLang="en-US" dirty="0"/>
              <a:t>GUI Programs Are Event-Driven</a:t>
            </a:r>
          </a:p>
        </p:txBody>
      </p:sp>
      <p:sp>
        <p:nvSpPr>
          <p:cNvPr id="8195" name="Content Placeholder 2">
            <a:extLst>
              <a:ext uri="{FF2B5EF4-FFF2-40B4-BE49-F238E27FC236}">
                <a16:creationId xmlns:a16="http://schemas.microsoft.com/office/drawing/2014/main" id="{3B125DFE-24E7-46EB-A3F3-3C6E6E4AD142}"/>
              </a:ext>
            </a:extLst>
          </p:cNvPr>
          <p:cNvSpPr>
            <a:spLocks noGrp="1" noChangeArrowheads="1"/>
          </p:cNvSpPr>
          <p:nvPr>
            <p:ph idx="1"/>
          </p:nvPr>
        </p:nvSpPr>
        <p:spPr>
          <a:xfrm>
            <a:off x="338381" y="1604962"/>
            <a:ext cx="7866669" cy="3648075"/>
          </a:xfrm>
        </p:spPr>
        <p:txBody>
          <a:bodyPr>
            <a:normAutofit fontScale="77500" lnSpcReduction="20000"/>
          </a:bodyPr>
          <a:lstStyle/>
          <a:p>
            <a:pPr>
              <a:lnSpc>
                <a:spcPct val="150000"/>
              </a:lnSpc>
              <a:buFontTx/>
              <a:buChar char="•"/>
            </a:pPr>
            <a:r>
              <a:rPr lang="en-US" altLang="en-US" dirty="0">
                <a:latin typeface="+mn-lt"/>
              </a:rPr>
              <a:t>In text-based environments, programs determine the order in which things happen</a:t>
            </a:r>
          </a:p>
          <a:p>
            <a:pPr lvl="1">
              <a:lnSpc>
                <a:spcPct val="150000"/>
              </a:lnSpc>
            </a:pPr>
            <a:r>
              <a:rPr lang="en-US" altLang="en-US" dirty="0">
                <a:latin typeface="+mn-lt"/>
              </a:rPr>
              <a:t>The user can only enter data in the order requested by the program</a:t>
            </a:r>
          </a:p>
          <a:p>
            <a:pPr>
              <a:lnSpc>
                <a:spcPct val="150000"/>
              </a:lnSpc>
              <a:buFontTx/>
              <a:buChar char="•"/>
            </a:pPr>
            <a:r>
              <a:rPr lang="en-US" altLang="en-US" dirty="0">
                <a:latin typeface="+mn-lt"/>
              </a:rPr>
              <a:t>GUI environment is </a:t>
            </a:r>
            <a:r>
              <a:rPr lang="en-US" altLang="en-US" b="1" dirty="0">
                <a:latin typeface="+mn-lt"/>
              </a:rPr>
              <a:t>event-driven</a:t>
            </a:r>
          </a:p>
          <a:p>
            <a:pPr lvl="1">
              <a:lnSpc>
                <a:spcPct val="150000"/>
              </a:lnSpc>
            </a:pPr>
            <a:r>
              <a:rPr lang="en-US" altLang="en-US" dirty="0">
                <a:latin typeface="+mn-lt"/>
              </a:rPr>
              <a:t>The user determines the order in which things happen</a:t>
            </a:r>
          </a:p>
          <a:p>
            <a:pPr lvl="2">
              <a:lnSpc>
                <a:spcPct val="150000"/>
              </a:lnSpc>
            </a:pPr>
            <a:r>
              <a:rPr lang="en-US" altLang="en-US" dirty="0">
                <a:latin typeface="+mn-lt"/>
              </a:rPr>
              <a:t>User causes events to take place and the program responds to the events</a:t>
            </a:r>
          </a:p>
          <a:p>
            <a:pPr>
              <a:lnSpc>
                <a:spcPct val="150000"/>
              </a:lnSpc>
              <a:buFontTx/>
              <a:buChar char="•"/>
            </a:pPr>
            <a:endParaRPr lang="en-US" altLang="en-US" dirty="0">
              <a:latin typeface="+mn-lt"/>
            </a:endParaRPr>
          </a:p>
        </p:txBody>
      </p:sp>
      <p:sp>
        <p:nvSpPr>
          <p:cNvPr id="3" name="Footer Placeholder 2">
            <a:extLst>
              <a:ext uri="{FF2B5EF4-FFF2-40B4-BE49-F238E27FC236}">
                <a16:creationId xmlns:a16="http://schemas.microsoft.com/office/drawing/2014/main" id="{08E7D8F0-B952-4179-A938-DA0A3A02EA3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C31C691B-E93A-48B9-B96F-947B5795FA16}"/>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FA72482-0138-4427-9253-4CFC4D35A3D7}"/>
              </a:ext>
            </a:extLst>
          </p:cNvPr>
          <p:cNvSpPr>
            <a:spLocks noGrp="1" noChangeArrowheads="1"/>
          </p:cNvSpPr>
          <p:nvPr>
            <p:ph type="title"/>
          </p:nvPr>
        </p:nvSpPr>
        <p:spPr>
          <a:xfrm>
            <a:off x="1129733" y="88786"/>
            <a:ext cx="7866669" cy="841477"/>
          </a:xfrm>
        </p:spPr>
        <p:txBody>
          <a:bodyPr/>
          <a:lstStyle/>
          <a:p>
            <a:r>
              <a:rPr lang="en-US" altLang="en-US" sz="3500" dirty="0">
                <a:latin typeface="Calibri" panose="020F0502020204030204" pitchFamily="34" charset="0"/>
                <a:cs typeface="Calibri" panose="020F0502020204030204" pitchFamily="34" charset="0"/>
              </a:rPr>
              <a:t>Using the </a:t>
            </a:r>
            <a:r>
              <a:rPr lang="en-US" altLang="en-US" sz="3500" dirty="0" err="1">
                <a:latin typeface="Calibri" panose="020F0502020204030204" pitchFamily="34" charset="0"/>
                <a:cs typeface="Calibri" panose="020F0502020204030204" pitchFamily="34" charset="0"/>
              </a:rPr>
              <a:t>tkinter</a:t>
            </a:r>
            <a:r>
              <a:rPr lang="en-US" altLang="en-US" sz="3500" dirty="0">
                <a:latin typeface="Calibri" panose="020F0502020204030204" pitchFamily="34" charset="0"/>
                <a:cs typeface="Calibri" panose="020F0502020204030204" pitchFamily="34" charset="0"/>
              </a:rPr>
              <a:t> Module</a:t>
            </a:r>
          </a:p>
        </p:txBody>
      </p:sp>
      <p:sp>
        <p:nvSpPr>
          <p:cNvPr id="9219" name="Content Placeholder 2">
            <a:extLst>
              <a:ext uri="{FF2B5EF4-FFF2-40B4-BE49-F238E27FC236}">
                <a16:creationId xmlns:a16="http://schemas.microsoft.com/office/drawing/2014/main" id="{FE6FD293-7933-4336-98CB-B609598BFCF0}"/>
              </a:ext>
            </a:extLst>
          </p:cNvPr>
          <p:cNvSpPr>
            <a:spLocks noGrp="1" noChangeArrowheads="1"/>
          </p:cNvSpPr>
          <p:nvPr>
            <p:ph idx="1"/>
          </p:nvPr>
        </p:nvSpPr>
        <p:spPr>
          <a:xfrm>
            <a:off x="236212" y="1530662"/>
            <a:ext cx="10674445" cy="4266537"/>
          </a:xfrm>
        </p:spPr>
        <p:txBody>
          <a:bodyPr>
            <a:noAutofit/>
          </a:bodyPr>
          <a:lstStyle/>
          <a:p>
            <a:pPr>
              <a:lnSpc>
                <a:spcPct val="120000"/>
              </a:lnSpc>
              <a:buFontTx/>
              <a:buChar char="•"/>
            </a:pPr>
            <a:r>
              <a:rPr lang="en-US" altLang="en-US" sz="1800" dirty="0"/>
              <a:t>Python does not have GUI programming features built into the language itself. However, it comes with a module named tkinter that allows you to create simple GUI programs. </a:t>
            </a:r>
          </a:p>
          <a:p>
            <a:pPr>
              <a:lnSpc>
                <a:spcPct val="120000"/>
              </a:lnSpc>
              <a:buFontTx/>
              <a:buChar char="•"/>
            </a:pPr>
            <a:r>
              <a:rPr lang="en-US" altLang="en-US" sz="1800" dirty="0"/>
              <a:t>The name “tkinter” is short for “Tk interface.”</a:t>
            </a:r>
          </a:p>
          <a:p>
            <a:pPr>
              <a:lnSpc>
                <a:spcPct val="120000"/>
              </a:lnSpc>
              <a:buFontTx/>
              <a:buChar char="•"/>
            </a:pPr>
            <a:r>
              <a:rPr lang="en-US" altLang="en-US" sz="1800" b="1" u="sng" dirty="0">
                <a:solidFill>
                  <a:schemeClr val="accent5">
                    <a:lumMod val="75000"/>
                  </a:schemeClr>
                </a:solidFill>
                <a:cs typeface="Courier New" panose="02070309020205020404" pitchFamily="49" charset="0"/>
              </a:rPr>
              <a:t>tkinter</a:t>
            </a:r>
            <a:r>
              <a:rPr lang="en-US" altLang="en-US" sz="1800" u="sng" dirty="0">
                <a:solidFill>
                  <a:schemeClr val="accent5">
                    <a:lumMod val="75000"/>
                  </a:schemeClr>
                </a:solidFill>
              </a:rPr>
              <a:t> module</a:t>
            </a:r>
            <a:r>
              <a:rPr lang="en-US" altLang="en-US" sz="1800" dirty="0"/>
              <a:t> </a:t>
            </a:r>
            <a:r>
              <a:rPr lang="en-US" altLang="en-US" sz="1800" dirty="0">
                <a:solidFill>
                  <a:srgbClr val="7030A0"/>
                </a:solidFill>
              </a:rPr>
              <a:t>allows you to create simple GUI programs</a:t>
            </a:r>
          </a:p>
          <a:p>
            <a:pPr>
              <a:lnSpc>
                <a:spcPct val="120000"/>
              </a:lnSpc>
              <a:buFontTx/>
              <a:buChar char="•"/>
            </a:pPr>
            <a:r>
              <a:rPr lang="en-US" altLang="en-US" sz="1800" dirty="0"/>
              <a:t>A GUI program presents a window with various graphical widgets with which the user can interact or view. The tkinter module provides 15 widgets, which are described in Table 1. </a:t>
            </a:r>
          </a:p>
          <a:p>
            <a:pPr>
              <a:lnSpc>
                <a:spcPct val="120000"/>
              </a:lnSpc>
              <a:buFontTx/>
              <a:buChar char="•"/>
            </a:pPr>
            <a:r>
              <a:rPr lang="en-US" altLang="en-US" sz="1800" dirty="0"/>
              <a:t>We won’t cover all of the tkinter widgets in this chapter, but we will demonstrate how to create simple GUI programs that gather input and display data</a:t>
            </a:r>
          </a:p>
          <a:p>
            <a:pPr>
              <a:lnSpc>
                <a:spcPct val="120000"/>
              </a:lnSpc>
              <a:buFontTx/>
              <a:buChar char="•"/>
            </a:pPr>
            <a:r>
              <a:rPr lang="en-US" altLang="en-US" sz="1800" u="sng" dirty="0">
                <a:solidFill>
                  <a:srgbClr val="C00000"/>
                </a:solidFill>
              </a:rPr>
              <a:t>Widget</a:t>
            </a:r>
            <a:r>
              <a:rPr lang="en-US" altLang="en-US" sz="1800" dirty="0">
                <a:solidFill>
                  <a:srgbClr val="C00000"/>
                </a:solidFill>
              </a:rPr>
              <a:t>:</a:t>
            </a:r>
            <a:r>
              <a:rPr lang="en-US" altLang="en-US" sz="1800" dirty="0"/>
              <a:t> </a:t>
            </a:r>
            <a:r>
              <a:rPr lang="en-US" altLang="en-US" sz="1800" dirty="0">
                <a:solidFill>
                  <a:srgbClr val="7030A0"/>
                </a:solidFill>
              </a:rPr>
              <a:t>A graphical element that the user can interact with or view (Known also as control)</a:t>
            </a:r>
          </a:p>
          <a:p>
            <a:pPr lvl="1">
              <a:lnSpc>
                <a:spcPct val="120000"/>
              </a:lnSpc>
            </a:pPr>
            <a:r>
              <a:rPr lang="en-US" altLang="en-US" sz="1800" dirty="0"/>
              <a:t>Presented by a GUI program</a:t>
            </a:r>
          </a:p>
        </p:txBody>
      </p:sp>
      <p:sp>
        <p:nvSpPr>
          <p:cNvPr id="3" name="Footer Placeholder 2">
            <a:extLst>
              <a:ext uri="{FF2B5EF4-FFF2-40B4-BE49-F238E27FC236}">
                <a16:creationId xmlns:a16="http://schemas.microsoft.com/office/drawing/2014/main" id="{F0B9CEAD-8AD2-46A7-8B08-222BCE58246F}"/>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4" name="Slide Number Placeholder 3">
            <a:extLst>
              <a:ext uri="{FF2B5EF4-FFF2-40B4-BE49-F238E27FC236}">
                <a16:creationId xmlns:a16="http://schemas.microsoft.com/office/drawing/2014/main" id="{BA1C7A6B-B45A-4227-93A9-76405B43F412}"/>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0F6-66D2-40EA-90A8-71878C842160}"/>
              </a:ext>
            </a:extLst>
          </p:cNvPr>
          <p:cNvSpPr>
            <a:spLocks noGrp="1"/>
          </p:cNvSpPr>
          <p:nvPr>
            <p:ph type="title"/>
          </p:nvPr>
        </p:nvSpPr>
        <p:spPr>
          <a:xfrm>
            <a:off x="1647761" y="195700"/>
            <a:ext cx="7866669" cy="365125"/>
          </a:xfrm>
        </p:spPr>
        <p:txBody>
          <a:bodyPr>
            <a:noAutofit/>
          </a:bodyPr>
          <a:lstStyle/>
          <a:p>
            <a:r>
              <a:rPr lang="en-US" altLang="en-US" sz="3400" dirty="0"/>
              <a:t>Using the </a:t>
            </a:r>
            <a:r>
              <a:rPr lang="en-US" altLang="en-US" sz="3400" dirty="0" err="1">
                <a:latin typeface="Courier New" panose="02070309020205020404" pitchFamily="49" charset="0"/>
                <a:cs typeface="Courier New" panose="02070309020205020404" pitchFamily="49" charset="0"/>
              </a:rPr>
              <a:t>tkinter</a:t>
            </a:r>
            <a:r>
              <a:rPr lang="en-US" altLang="en-US" sz="3400" dirty="0"/>
              <a:t> Module</a:t>
            </a:r>
            <a:endParaRPr lang="en-AU" sz="3400" dirty="0"/>
          </a:p>
        </p:txBody>
      </p:sp>
      <p:graphicFrame>
        <p:nvGraphicFramePr>
          <p:cNvPr id="4" name="Table 4">
            <a:extLst>
              <a:ext uri="{FF2B5EF4-FFF2-40B4-BE49-F238E27FC236}">
                <a16:creationId xmlns:a16="http://schemas.microsoft.com/office/drawing/2014/main" id="{04A176E5-F458-43DB-BDE5-5DB91F444B69}"/>
              </a:ext>
            </a:extLst>
          </p:cNvPr>
          <p:cNvGraphicFramePr>
            <a:graphicFrameLocks noGrp="1"/>
          </p:cNvGraphicFramePr>
          <p:nvPr>
            <p:ph idx="1"/>
            <p:extLst>
              <p:ext uri="{D42A27DB-BD31-4B8C-83A1-F6EECF244321}">
                <p14:modId xmlns:p14="http://schemas.microsoft.com/office/powerpoint/2010/main" val="3101778317"/>
              </p:ext>
            </p:extLst>
          </p:nvPr>
        </p:nvGraphicFramePr>
        <p:xfrm>
          <a:off x="357934" y="1155544"/>
          <a:ext cx="7711868" cy="5244834"/>
        </p:xfrm>
        <a:graphic>
          <a:graphicData uri="http://schemas.openxmlformats.org/drawingml/2006/table">
            <a:tbl>
              <a:tblPr firstRow="1" bandRow="1">
                <a:tableStyleId>{3B4B98B0-60AC-42C2-AFA5-B58CD77FA1E5}</a:tableStyleId>
              </a:tblPr>
              <a:tblGrid>
                <a:gridCol w="1169382">
                  <a:extLst>
                    <a:ext uri="{9D8B030D-6E8A-4147-A177-3AD203B41FA5}">
                      <a16:colId xmlns:a16="http://schemas.microsoft.com/office/drawing/2014/main" val="2116520650"/>
                    </a:ext>
                  </a:extLst>
                </a:gridCol>
                <a:gridCol w="6542486">
                  <a:extLst>
                    <a:ext uri="{9D8B030D-6E8A-4147-A177-3AD203B41FA5}">
                      <a16:colId xmlns:a16="http://schemas.microsoft.com/office/drawing/2014/main" val="3716148264"/>
                    </a:ext>
                  </a:extLst>
                </a:gridCol>
              </a:tblGrid>
              <a:tr h="304026">
                <a:tc>
                  <a:txBody>
                    <a:bodyPr/>
                    <a:lstStyle/>
                    <a:p>
                      <a:r>
                        <a:rPr lang="en-AU" sz="1400" b="1" u="none" strike="noStrike" kern="1200" baseline="0" dirty="0">
                          <a:solidFill>
                            <a:schemeClr val="tx1"/>
                          </a:solidFill>
                        </a:rPr>
                        <a:t>Widget</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400" b="1" u="none" strike="noStrike" kern="1200" baseline="0" dirty="0">
                          <a:solidFill>
                            <a:schemeClr val="tx1"/>
                          </a:solidFill>
                        </a:rPr>
                        <a:t>Description</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268173"/>
                  </a:ext>
                </a:extLst>
              </a:tr>
              <a:tr h="304026">
                <a:tc>
                  <a:txBody>
                    <a:bodyPr/>
                    <a:lstStyle/>
                    <a:p>
                      <a:r>
                        <a:rPr lang="en-AU" sz="1300" b="1" u="none" strike="noStrike" kern="1200" baseline="0" dirty="0">
                          <a:solidFill>
                            <a:schemeClr val="tx1"/>
                          </a:solidFill>
                        </a:rPr>
                        <a:t>Button</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button that can cause an action to occur when it is clicked.</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64978"/>
                  </a:ext>
                </a:extLst>
              </a:tr>
              <a:tr h="304026">
                <a:tc>
                  <a:txBody>
                    <a:bodyPr/>
                    <a:lstStyle/>
                    <a:p>
                      <a:r>
                        <a:rPr lang="en-AU" sz="1300" b="1" u="none" strike="noStrike" kern="1200" baseline="0" dirty="0">
                          <a:solidFill>
                            <a:schemeClr val="tx1"/>
                          </a:solidFill>
                        </a:rPr>
                        <a:t>Canvas</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rectangular area that can be used to display graphics.</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709633"/>
                  </a:ext>
                </a:extLst>
              </a:tr>
              <a:tr h="304026">
                <a:tc>
                  <a:txBody>
                    <a:bodyPr/>
                    <a:lstStyle/>
                    <a:p>
                      <a:r>
                        <a:rPr lang="en-AU" sz="1300" b="1" u="none" strike="noStrike" kern="1200" baseline="0" dirty="0" err="1">
                          <a:solidFill>
                            <a:schemeClr val="tx1"/>
                          </a:solidFill>
                        </a:rPr>
                        <a:t>Checkbutton</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button that may be in either the “on” or “off” position.</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78357"/>
                  </a:ext>
                </a:extLst>
              </a:tr>
              <a:tr h="312845">
                <a:tc>
                  <a:txBody>
                    <a:bodyPr/>
                    <a:lstStyle/>
                    <a:p>
                      <a:r>
                        <a:rPr lang="en-AU" sz="1300" b="1" u="none" strike="noStrike" kern="1200" baseline="0" dirty="0">
                          <a:solidFill>
                            <a:schemeClr val="tx1"/>
                          </a:solidFill>
                        </a:rPr>
                        <a:t>Entry</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An area in which the user may type a single line of input from the keyboard.</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233542"/>
                  </a:ext>
                </a:extLst>
              </a:tr>
              <a:tr h="304026">
                <a:tc>
                  <a:txBody>
                    <a:bodyPr/>
                    <a:lstStyle/>
                    <a:p>
                      <a:r>
                        <a:rPr lang="en-AU" sz="1300" b="1" u="none" strike="noStrike" kern="1200" baseline="0" dirty="0">
                          <a:solidFill>
                            <a:schemeClr val="tx1"/>
                          </a:solidFill>
                        </a:rPr>
                        <a:t>Frame</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container that can hold other widgets.</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679009"/>
                  </a:ext>
                </a:extLst>
              </a:tr>
              <a:tr h="304026">
                <a:tc>
                  <a:txBody>
                    <a:bodyPr/>
                    <a:lstStyle/>
                    <a:p>
                      <a:r>
                        <a:rPr lang="en-AU" sz="1300" b="1" u="none" strike="noStrike" kern="1200" baseline="0" dirty="0">
                          <a:solidFill>
                            <a:schemeClr val="tx1"/>
                          </a:solidFill>
                        </a:rPr>
                        <a:t>Label</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An area that displays one line of text or an image.</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515460"/>
                  </a:ext>
                </a:extLst>
              </a:tr>
              <a:tr h="304026">
                <a:tc>
                  <a:txBody>
                    <a:bodyPr/>
                    <a:lstStyle/>
                    <a:p>
                      <a:r>
                        <a:rPr lang="en-AU" sz="1300" b="1" u="none" strike="noStrike" kern="1200" baseline="0" dirty="0" err="1">
                          <a:solidFill>
                            <a:schemeClr val="tx1"/>
                          </a:solidFill>
                        </a:rPr>
                        <a:t>Listbox</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list from which the user may select an item</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716812"/>
                  </a:ext>
                </a:extLst>
              </a:tr>
              <a:tr h="354043">
                <a:tc>
                  <a:txBody>
                    <a:bodyPr/>
                    <a:lstStyle/>
                    <a:p>
                      <a:r>
                        <a:rPr lang="en-AU" sz="1300" b="1" u="none" strike="noStrike" kern="1200" baseline="0" dirty="0">
                          <a:solidFill>
                            <a:schemeClr val="tx1"/>
                          </a:solidFill>
                        </a:rPr>
                        <a:t>Menu</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list of menu choices displayed when the user clicks a </a:t>
                      </a:r>
                      <a:r>
                        <a:rPr lang="en-US" sz="1400" b="0" i="1" u="none" strike="noStrike" kern="1200" baseline="0" dirty="0" err="1">
                          <a:solidFill>
                            <a:schemeClr val="tx1"/>
                          </a:solidFill>
                        </a:rPr>
                        <a:t>Menubutton</a:t>
                      </a:r>
                      <a:r>
                        <a:rPr lang="en-US" sz="1400" b="0" u="none" strike="noStrike" kern="1200" baseline="0" dirty="0">
                          <a:solidFill>
                            <a:schemeClr val="tx1"/>
                          </a:solidFill>
                        </a:rPr>
                        <a:t> </a:t>
                      </a:r>
                      <a:r>
                        <a:rPr lang="en-AU" sz="1400" b="0" u="none" strike="noStrike" kern="1200" baseline="0" dirty="0">
                          <a:solidFill>
                            <a:schemeClr val="tx1"/>
                          </a:solidFill>
                        </a:rPr>
                        <a:t>widget.</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643988"/>
                  </a:ext>
                </a:extLst>
              </a:tr>
              <a:tr h="304026">
                <a:tc>
                  <a:txBody>
                    <a:bodyPr/>
                    <a:lstStyle/>
                    <a:p>
                      <a:r>
                        <a:rPr lang="en-AU" sz="1300" b="1" u="none" strike="noStrike" kern="1200" baseline="0" dirty="0" err="1">
                          <a:solidFill>
                            <a:schemeClr val="tx1"/>
                          </a:solidFill>
                        </a:rPr>
                        <a:t>Menubutton</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menu that is displayed on the screen and may be clicked by the user</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663678"/>
                  </a:ext>
                </a:extLst>
              </a:tr>
              <a:tr h="304026">
                <a:tc>
                  <a:txBody>
                    <a:bodyPr/>
                    <a:lstStyle/>
                    <a:p>
                      <a:r>
                        <a:rPr lang="en-AU" sz="1300" b="1" u="none" strike="noStrike" kern="1200" baseline="0" dirty="0">
                          <a:solidFill>
                            <a:schemeClr val="tx1"/>
                          </a:solidFill>
                        </a:rPr>
                        <a:t>Message</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Displays multiple lines of text.</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381154"/>
                  </a:ext>
                </a:extLst>
              </a:tr>
              <a:tr h="532045">
                <a:tc>
                  <a:txBody>
                    <a:bodyPr/>
                    <a:lstStyle/>
                    <a:p>
                      <a:r>
                        <a:rPr lang="en-AU" sz="1300" b="1" u="none" strike="noStrike" kern="1200" baseline="0" dirty="0" err="1">
                          <a:solidFill>
                            <a:schemeClr val="tx1"/>
                          </a:solidFill>
                        </a:rPr>
                        <a:t>Radiobutton</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can be either selected or deselected. </a:t>
                      </a:r>
                      <a:r>
                        <a:rPr lang="en-US" sz="1400" b="0" i="1" u="none" strike="noStrike" kern="1200" baseline="0" dirty="0" err="1">
                          <a:solidFill>
                            <a:schemeClr val="tx1"/>
                          </a:solidFill>
                        </a:rPr>
                        <a:t>Radiobutton</a:t>
                      </a:r>
                      <a:r>
                        <a:rPr lang="en-US" sz="1400" b="0" u="none" strike="noStrike" kern="1200" baseline="0" dirty="0">
                          <a:solidFill>
                            <a:schemeClr val="tx1"/>
                          </a:solidFill>
                        </a:rPr>
                        <a:t> widgets usually appear in groups and allow the user to select one of several options.</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32945"/>
                  </a:ext>
                </a:extLst>
              </a:tr>
              <a:tr h="391085">
                <a:tc>
                  <a:txBody>
                    <a:bodyPr/>
                    <a:lstStyle/>
                    <a:p>
                      <a:r>
                        <a:rPr lang="en-AU" sz="1300" b="1" u="none" strike="noStrike" kern="1200" baseline="0" dirty="0">
                          <a:solidFill>
                            <a:schemeClr val="tx1"/>
                          </a:solidFill>
                        </a:rPr>
                        <a:t>Scale</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allows the user to select a value by moving a slider along a </a:t>
                      </a:r>
                      <a:r>
                        <a:rPr lang="en-AU" sz="1400" b="0" u="none" strike="noStrike" kern="1200" baseline="0" dirty="0">
                          <a:solidFill>
                            <a:schemeClr val="tx1"/>
                          </a:solidFill>
                        </a:rPr>
                        <a:t>track.</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430406"/>
                  </a:ext>
                </a:extLst>
              </a:tr>
              <a:tr h="304026">
                <a:tc>
                  <a:txBody>
                    <a:bodyPr/>
                    <a:lstStyle/>
                    <a:p>
                      <a:r>
                        <a:rPr lang="en-AU" sz="1300" b="1" u="none" strike="noStrike" kern="1200" baseline="0" dirty="0">
                          <a:solidFill>
                            <a:schemeClr val="tx1"/>
                          </a:solidFill>
                        </a:rPr>
                        <a:t>Scrollbar</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Can be used with some other types of widgets to provide scrolling ability.</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477957"/>
                  </a:ext>
                </a:extLst>
              </a:tr>
              <a:tr h="304026">
                <a:tc>
                  <a:txBody>
                    <a:bodyPr/>
                    <a:lstStyle/>
                    <a:p>
                      <a:r>
                        <a:rPr lang="en-AU" sz="1300" b="1" u="none" strike="noStrike" kern="1200" baseline="0" dirty="0">
                          <a:solidFill>
                            <a:schemeClr val="tx1"/>
                          </a:solidFill>
                        </a:rPr>
                        <a:t>Text</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allows the user to enter multiple lines of text input.</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339302"/>
                  </a:ext>
                </a:extLst>
              </a:tr>
              <a:tr h="304026">
                <a:tc>
                  <a:txBody>
                    <a:bodyPr/>
                    <a:lstStyle/>
                    <a:p>
                      <a:r>
                        <a:rPr lang="en-AU" sz="1300" b="1" u="none" strike="noStrike" kern="1200" baseline="0" dirty="0" err="1">
                          <a:solidFill>
                            <a:schemeClr val="tx1"/>
                          </a:solidFill>
                        </a:rPr>
                        <a:t>Toplevel</a:t>
                      </a:r>
                      <a:endParaRPr lang="en-AU" sz="1300" b="1" dirty="0">
                        <a:latin typeface="Courier New" panose="02070309020205020404" pitchFamily="49" charset="0"/>
                        <a:cs typeface="Courier New" panose="02070309020205020404" pitchFamily="49" charset="0"/>
                      </a:endParaRPr>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container, like a Frame, but displayed in its own window.</a:t>
                      </a:r>
                      <a:endParaRPr lang="en-AU" sz="1400" dirty="0"/>
                    </a:p>
                  </a:txBody>
                  <a:tcPr marL="91208" marR="91208" marT="45604" marB="45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930968"/>
                  </a:ext>
                </a:extLst>
              </a:tr>
            </a:tbl>
          </a:graphicData>
        </a:graphic>
      </p:graphicFrame>
      <p:sp>
        <p:nvSpPr>
          <p:cNvPr id="5" name="Footer Placeholder 4">
            <a:extLst>
              <a:ext uri="{FF2B5EF4-FFF2-40B4-BE49-F238E27FC236}">
                <a16:creationId xmlns:a16="http://schemas.microsoft.com/office/drawing/2014/main" id="{9D80A2AC-2FAD-4ECB-BB31-CFD7F3ADD9C1}"/>
              </a:ext>
            </a:extLst>
          </p:cNvPr>
          <p:cNvSpPr>
            <a:spLocks noGrp="1"/>
          </p:cNvSpPr>
          <p:nvPr>
            <p:ph type="ftr" sz="quarter" idx="11"/>
          </p:nvPr>
        </p:nvSpPr>
        <p:spPr>
          <a:xfrm>
            <a:off x="3691468" y="6587231"/>
            <a:ext cx="2743200" cy="181983"/>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D3EFC2BC-8FD3-45EC-B536-32FB243E37B1}"/>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8</a:t>
            </a:fld>
            <a:endParaRPr lang="en-US" dirty="0"/>
          </a:p>
        </p:txBody>
      </p:sp>
      <p:sp>
        <p:nvSpPr>
          <p:cNvPr id="6" name="Rectangle 5">
            <a:extLst>
              <a:ext uri="{FF2B5EF4-FFF2-40B4-BE49-F238E27FC236}">
                <a16:creationId xmlns:a16="http://schemas.microsoft.com/office/drawing/2014/main" id="{4D95EC33-8512-4672-8430-17D9D8F70E3B}"/>
              </a:ext>
            </a:extLst>
          </p:cNvPr>
          <p:cNvSpPr/>
          <p:nvPr/>
        </p:nvSpPr>
        <p:spPr>
          <a:xfrm>
            <a:off x="617111" y="647638"/>
            <a:ext cx="2703138" cy="323165"/>
          </a:xfrm>
          <a:prstGeom prst="rect">
            <a:avLst/>
          </a:prstGeom>
        </p:spPr>
        <p:txBody>
          <a:bodyPr wrap="square">
            <a:spAutoFit/>
          </a:bodyPr>
          <a:lstStyle/>
          <a:p>
            <a:r>
              <a:rPr lang="en-AU" sz="1500" b="1" dirty="0">
                <a:latin typeface="+mj-lt"/>
              </a:rPr>
              <a:t>Table 1 </a:t>
            </a:r>
            <a:r>
              <a:rPr lang="en-AU" sz="1500" dirty="0" err="1">
                <a:latin typeface="Courier New" panose="02070309020205020404" pitchFamily="49" charset="0"/>
                <a:cs typeface="Courier New" panose="02070309020205020404" pitchFamily="49" charset="0"/>
              </a:rPr>
              <a:t>tkinter</a:t>
            </a:r>
            <a:r>
              <a:rPr lang="en-AU" sz="1500" dirty="0">
                <a:latin typeface="+mj-lt"/>
              </a:rPr>
              <a:t> widgets</a:t>
            </a:r>
          </a:p>
        </p:txBody>
      </p:sp>
    </p:spTree>
    <p:extLst>
      <p:ext uri="{BB962C8B-B14F-4D97-AF65-F5344CB8AC3E}">
        <p14:creationId xmlns:p14="http://schemas.microsoft.com/office/powerpoint/2010/main" val="1548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0F6-66D2-40EA-90A8-71878C842160}"/>
              </a:ext>
            </a:extLst>
          </p:cNvPr>
          <p:cNvSpPr>
            <a:spLocks noGrp="1"/>
          </p:cNvSpPr>
          <p:nvPr>
            <p:ph type="title"/>
          </p:nvPr>
        </p:nvSpPr>
        <p:spPr>
          <a:xfrm>
            <a:off x="1035202" y="130674"/>
            <a:ext cx="7866669" cy="527951"/>
          </a:xfrm>
        </p:spPr>
        <p:txBody>
          <a:bodyPr>
            <a:noAutofit/>
          </a:bodyPr>
          <a:lstStyle/>
          <a:p>
            <a:r>
              <a:rPr lang="en-US" altLang="en-US" sz="3400" dirty="0">
                <a:latin typeface="Calibri" panose="020F0502020204030204" pitchFamily="34" charset="0"/>
                <a:cs typeface="Calibri" panose="020F0502020204030204" pitchFamily="34" charset="0"/>
              </a:rPr>
              <a:t>Using the tkinter Module</a:t>
            </a:r>
            <a:endParaRPr lang="en-AU" sz="3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9D80A2AC-2FAD-4ECB-BB31-CFD7F3ADD9C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10</a:t>
            </a:r>
            <a:endParaRPr lang="en-US" dirty="0"/>
          </a:p>
        </p:txBody>
      </p:sp>
      <p:sp>
        <p:nvSpPr>
          <p:cNvPr id="7" name="Slide Number Placeholder 6">
            <a:extLst>
              <a:ext uri="{FF2B5EF4-FFF2-40B4-BE49-F238E27FC236}">
                <a16:creationId xmlns:a16="http://schemas.microsoft.com/office/drawing/2014/main" id="{D3EFC2BC-8FD3-45EC-B536-32FB243E37B1}"/>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9</a:t>
            </a:fld>
            <a:endParaRPr lang="en-US" dirty="0"/>
          </a:p>
        </p:txBody>
      </p:sp>
      <p:sp>
        <p:nvSpPr>
          <p:cNvPr id="11" name="TextBox 10">
            <a:extLst>
              <a:ext uri="{FF2B5EF4-FFF2-40B4-BE49-F238E27FC236}">
                <a16:creationId xmlns:a16="http://schemas.microsoft.com/office/drawing/2014/main" id="{E9BE0756-2DFB-4CC0-B48D-A6264033FD26}"/>
              </a:ext>
            </a:extLst>
          </p:cNvPr>
          <p:cNvSpPr txBox="1"/>
          <p:nvPr/>
        </p:nvSpPr>
        <p:spPr>
          <a:xfrm>
            <a:off x="452761" y="942351"/>
            <a:ext cx="10830757" cy="829073"/>
          </a:xfrm>
          <a:prstGeom prst="rect">
            <a:avLst/>
          </a:prstGeom>
          <a:noFill/>
        </p:spPr>
        <p:txBody>
          <a:bodyPr wrap="square">
            <a:spAutoFit/>
          </a:bodyPr>
          <a:lstStyle/>
          <a:p>
            <a:pPr algn="l"/>
            <a:r>
              <a:rPr lang="en-US" sz="1596" dirty="0"/>
              <a:t>The simplest GUI program that we can demonstrate is one that displays an empty window. The below program shows how we can do this using the tkinter module. When the program runs, the window shown in  the figure is displayed. To exit the program, simply click the standard Windows close button (×) in the upper right corner of the window.</a:t>
            </a:r>
          </a:p>
        </p:txBody>
      </p:sp>
      <p:sp>
        <p:nvSpPr>
          <p:cNvPr id="13" name="TextBox 12">
            <a:extLst>
              <a:ext uri="{FF2B5EF4-FFF2-40B4-BE49-F238E27FC236}">
                <a16:creationId xmlns:a16="http://schemas.microsoft.com/office/drawing/2014/main" id="{C4AA8DFF-D722-4AB0-B56E-1747ABE2D451}"/>
              </a:ext>
            </a:extLst>
          </p:cNvPr>
          <p:cNvSpPr txBox="1"/>
          <p:nvPr/>
        </p:nvSpPr>
        <p:spPr>
          <a:xfrm>
            <a:off x="1747384" y="1998793"/>
            <a:ext cx="4560388" cy="2440609"/>
          </a:xfrm>
          <a:prstGeom prst="rect">
            <a:avLst/>
          </a:prstGeom>
          <a:noFill/>
          <a:ln>
            <a:solidFill>
              <a:srgbClr val="00B0F0"/>
            </a:solidFill>
          </a:ln>
        </p:spPr>
        <p:txBody>
          <a:bodyPr wrap="square">
            <a:spAutoFit/>
          </a:bodyPr>
          <a:lstStyle/>
          <a:p>
            <a:r>
              <a:rPr lang="en-US" sz="1696" dirty="0">
                <a:solidFill>
                  <a:schemeClr val="bg1">
                    <a:lumMod val="50000"/>
                  </a:schemeClr>
                </a:solidFill>
              </a:rPr>
              <a:t># This program displays an empty window.</a:t>
            </a:r>
          </a:p>
          <a:p>
            <a:r>
              <a:rPr lang="en-US" sz="1696" dirty="0"/>
              <a:t>import tkinter  </a:t>
            </a:r>
          </a:p>
          <a:p>
            <a:r>
              <a:rPr lang="en-US" sz="1696" dirty="0"/>
              <a:t>def main():</a:t>
            </a:r>
          </a:p>
          <a:p>
            <a:r>
              <a:rPr lang="en-US" sz="1696" dirty="0">
                <a:solidFill>
                  <a:schemeClr val="bg1">
                    <a:lumMod val="50000"/>
                  </a:schemeClr>
                </a:solidFill>
              </a:rPr>
              <a:t>    # Create the main window widget.</a:t>
            </a:r>
          </a:p>
          <a:p>
            <a:r>
              <a:rPr lang="en-US" sz="1696" dirty="0"/>
              <a:t>    </a:t>
            </a:r>
            <a:r>
              <a:rPr lang="en-US" sz="1696" b="1" dirty="0" err="1">
                <a:solidFill>
                  <a:schemeClr val="accent4">
                    <a:lumMod val="75000"/>
                  </a:schemeClr>
                </a:solidFill>
              </a:rPr>
              <a:t>main_window</a:t>
            </a:r>
            <a:r>
              <a:rPr lang="en-US" sz="1696" b="1" dirty="0">
                <a:solidFill>
                  <a:schemeClr val="accent4">
                    <a:lumMod val="75000"/>
                  </a:schemeClr>
                </a:solidFill>
              </a:rPr>
              <a:t> = Tk()</a:t>
            </a:r>
          </a:p>
          <a:p>
            <a:r>
              <a:rPr lang="en-US" sz="1696" dirty="0"/>
              <a:t>    </a:t>
            </a:r>
            <a:r>
              <a:rPr lang="en-US" sz="1696" dirty="0">
                <a:solidFill>
                  <a:schemeClr val="bg1">
                    <a:lumMod val="50000"/>
                  </a:schemeClr>
                </a:solidFill>
              </a:rPr>
              <a:t># Enter the tkinter main loop.</a:t>
            </a:r>
          </a:p>
          <a:p>
            <a:r>
              <a:rPr lang="en-US" sz="1696" dirty="0"/>
              <a:t>    </a:t>
            </a:r>
            <a:r>
              <a:rPr lang="en-US" sz="1696" b="1" dirty="0" err="1">
                <a:solidFill>
                  <a:schemeClr val="accent6">
                    <a:lumMod val="50000"/>
                  </a:schemeClr>
                </a:solidFill>
              </a:rPr>
              <a:t>tkinter.mainloop</a:t>
            </a:r>
            <a:r>
              <a:rPr lang="en-US" sz="1696" b="1" dirty="0">
                <a:solidFill>
                  <a:schemeClr val="accent6">
                    <a:lumMod val="50000"/>
                  </a:schemeClr>
                </a:solidFill>
              </a:rPr>
              <a:t>()</a:t>
            </a:r>
          </a:p>
          <a:p>
            <a:r>
              <a:rPr lang="en-US" sz="1696" dirty="0">
                <a:solidFill>
                  <a:schemeClr val="bg1">
                    <a:lumMod val="50000"/>
                  </a:schemeClr>
                </a:solidFill>
              </a:rPr>
              <a:t># Call the main function.</a:t>
            </a:r>
          </a:p>
          <a:p>
            <a:r>
              <a:rPr lang="en-US" sz="1696" dirty="0"/>
              <a:t>main()</a:t>
            </a:r>
          </a:p>
        </p:txBody>
      </p:sp>
      <p:pic>
        <p:nvPicPr>
          <p:cNvPr id="15" name="Picture 14">
            <a:extLst>
              <a:ext uri="{FF2B5EF4-FFF2-40B4-BE49-F238E27FC236}">
                <a16:creationId xmlns:a16="http://schemas.microsoft.com/office/drawing/2014/main" id="{183FCBD8-A98C-4C5D-9F35-090F0803046E}"/>
              </a:ext>
            </a:extLst>
          </p:cNvPr>
          <p:cNvPicPr>
            <a:picLocks noChangeAspect="1"/>
          </p:cNvPicPr>
          <p:nvPr/>
        </p:nvPicPr>
        <p:blipFill>
          <a:blip r:embed="rId2"/>
          <a:stretch>
            <a:fillRect/>
          </a:stretch>
        </p:blipFill>
        <p:spPr>
          <a:xfrm>
            <a:off x="7395524" y="2126504"/>
            <a:ext cx="1890661" cy="2185186"/>
          </a:xfrm>
          <a:prstGeom prst="rect">
            <a:avLst/>
          </a:prstGeom>
        </p:spPr>
      </p:pic>
      <p:sp>
        <p:nvSpPr>
          <p:cNvPr id="16" name="TextBox 15">
            <a:extLst>
              <a:ext uri="{FF2B5EF4-FFF2-40B4-BE49-F238E27FC236}">
                <a16:creationId xmlns:a16="http://schemas.microsoft.com/office/drawing/2014/main" id="{5A23A1BB-ECDF-4B5C-970E-789EB23C040B}"/>
              </a:ext>
            </a:extLst>
          </p:cNvPr>
          <p:cNvSpPr txBox="1"/>
          <p:nvPr/>
        </p:nvSpPr>
        <p:spPr>
          <a:xfrm>
            <a:off x="168675" y="4595416"/>
            <a:ext cx="10768613" cy="1320233"/>
          </a:xfrm>
          <a:prstGeom prst="rect">
            <a:avLst/>
          </a:prstGeom>
          <a:noFill/>
        </p:spPr>
        <p:txBody>
          <a:bodyPr wrap="square">
            <a:spAutoFit/>
          </a:bodyPr>
          <a:lstStyle/>
          <a:p>
            <a:r>
              <a:rPr lang="en-US" sz="1596" b="1" dirty="0" err="1">
                <a:solidFill>
                  <a:schemeClr val="accent4">
                    <a:lumMod val="75000"/>
                  </a:schemeClr>
                </a:solidFill>
              </a:rPr>
              <a:t>main_window</a:t>
            </a:r>
            <a:r>
              <a:rPr lang="en-US" sz="1596" b="1" dirty="0">
                <a:solidFill>
                  <a:schemeClr val="accent4">
                    <a:lumMod val="75000"/>
                  </a:schemeClr>
                </a:solidFill>
              </a:rPr>
              <a:t> = Tk() </a:t>
            </a:r>
            <a:r>
              <a:rPr lang="en-US" sz="1596" dirty="0"/>
              <a:t>creates an instance of the tkinter module’s </a:t>
            </a:r>
            <a:r>
              <a:rPr lang="en-US" sz="1596" b="1" dirty="0"/>
              <a:t>Tk class </a:t>
            </a:r>
            <a:r>
              <a:rPr lang="en-US" sz="1596" dirty="0"/>
              <a:t>and assigns it to the </a:t>
            </a:r>
            <a:r>
              <a:rPr lang="en-US" sz="1596" dirty="0" err="1"/>
              <a:t>main_window</a:t>
            </a:r>
            <a:r>
              <a:rPr lang="en-US" sz="1596" dirty="0"/>
              <a:t> variable. This object is the root widget, which is the main window in the program.</a:t>
            </a:r>
          </a:p>
          <a:p>
            <a:pPr algn="l"/>
            <a:endParaRPr lang="en-US" sz="1596" b="1" dirty="0">
              <a:solidFill>
                <a:schemeClr val="accent6">
                  <a:lumMod val="50000"/>
                </a:schemeClr>
              </a:solidFill>
            </a:endParaRPr>
          </a:p>
          <a:p>
            <a:pPr algn="l"/>
            <a:r>
              <a:rPr lang="en-US" sz="1596" b="1" dirty="0">
                <a:solidFill>
                  <a:schemeClr val="accent6">
                    <a:lumMod val="50000"/>
                  </a:schemeClr>
                </a:solidFill>
              </a:rPr>
              <a:t>tkinter.mainloop()</a:t>
            </a:r>
            <a:r>
              <a:rPr lang="en-US" sz="1596" b="1" dirty="0"/>
              <a:t>  </a:t>
            </a:r>
            <a:r>
              <a:rPr lang="en-US" sz="1596" dirty="0">
                <a:latin typeface="SabonLTPro-Roman"/>
              </a:rPr>
              <a:t>calls the </a:t>
            </a:r>
            <a:r>
              <a:rPr lang="en-US" sz="1596" dirty="0">
                <a:latin typeface="ArialMonoMTPro"/>
              </a:rPr>
              <a:t>tkinter </a:t>
            </a:r>
            <a:r>
              <a:rPr lang="en-US" sz="1596" dirty="0">
                <a:latin typeface="SabonLTPro-Roman"/>
              </a:rPr>
              <a:t>module’s </a:t>
            </a:r>
            <a:r>
              <a:rPr lang="en-US" sz="1596" dirty="0">
                <a:latin typeface="ArialMonoMTPro"/>
              </a:rPr>
              <a:t>mainloop </a:t>
            </a:r>
            <a:r>
              <a:rPr lang="en-US" sz="1596" dirty="0">
                <a:latin typeface="SabonLTPro-Roman"/>
              </a:rPr>
              <a:t>function. This function runs like an indefinite loop until you close the main window.</a:t>
            </a:r>
            <a:endParaRPr lang="en-US" sz="1596" dirty="0"/>
          </a:p>
        </p:txBody>
      </p:sp>
      <p:sp>
        <p:nvSpPr>
          <p:cNvPr id="3" name="Arrow: Right 2">
            <a:extLst>
              <a:ext uri="{FF2B5EF4-FFF2-40B4-BE49-F238E27FC236}">
                <a16:creationId xmlns:a16="http://schemas.microsoft.com/office/drawing/2014/main" id="{E2E6EFE5-E085-62F5-6FD3-FDC474566E5E}"/>
              </a:ext>
            </a:extLst>
          </p:cNvPr>
          <p:cNvSpPr/>
          <p:nvPr/>
        </p:nvSpPr>
        <p:spPr>
          <a:xfrm>
            <a:off x="6618701" y="2917257"/>
            <a:ext cx="57029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Tree>
    <p:extLst>
      <p:ext uri="{BB962C8B-B14F-4D97-AF65-F5344CB8AC3E}">
        <p14:creationId xmlns:p14="http://schemas.microsoft.com/office/powerpoint/2010/main" val="5426341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2407</TotalTime>
  <Words>4072</Words>
  <Application>Microsoft Office PowerPoint</Application>
  <PresentationFormat>Widescreen</PresentationFormat>
  <Paragraphs>510</Paragraphs>
  <Slides>46</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ArialMonoMTPro</vt:lpstr>
      <vt:lpstr>Calibri</vt:lpstr>
      <vt:lpstr>Consolas</vt:lpstr>
      <vt:lpstr>Corbel</vt:lpstr>
      <vt:lpstr>Courier New</vt:lpstr>
      <vt:lpstr>Poppins Medium</vt:lpstr>
      <vt:lpstr>SabonLTPro-Italic</vt:lpstr>
      <vt:lpstr>SabonLTPro-Roman</vt:lpstr>
      <vt:lpstr>Tenorite</vt:lpstr>
      <vt:lpstr>Verdana</vt:lpstr>
      <vt:lpstr>Wingdings</vt:lpstr>
      <vt:lpstr>Custom</vt:lpstr>
      <vt:lpstr>Selected topics 1</vt:lpstr>
      <vt:lpstr>Agenda</vt:lpstr>
      <vt:lpstr>Graphical User Interfaces (1 of 3)</vt:lpstr>
      <vt:lpstr>Graphical User Interfaces (2 of 3)</vt:lpstr>
      <vt:lpstr>Graphical User Interfaces (3 of 3)</vt:lpstr>
      <vt:lpstr>GUI Programs Are Event-Driven</vt:lpstr>
      <vt:lpstr>Using the tkinter Module</vt:lpstr>
      <vt:lpstr>Using the tkinter Module</vt:lpstr>
      <vt:lpstr>Using the tkinter Module</vt:lpstr>
      <vt:lpstr>import &lt;module&gt; vs. from &lt;module&gt; import *</vt:lpstr>
      <vt:lpstr>Using the tkinter Module</vt:lpstr>
      <vt:lpstr>Example 1</vt:lpstr>
      <vt:lpstr>Display Text with Label Widgets</vt:lpstr>
      <vt:lpstr>Example 2</vt:lpstr>
      <vt:lpstr>Example 3</vt:lpstr>
      <vt:lpstr>Example 4</vt:lpstr>
      <vt:lpstr>Adding Borders to Labels</vt:lpstr>
      <vt:lpstr>Values for relief Argument</vt:lpstr>
      <vt:lpstr>Example 5</vt:lpstr>
      <vt:lpstr>Padding</vt:lpstr>
      <vt:lpstr>Internal Padding</vt:lpstr>
      <vt:lpstr>Internal Padding- Example </vt:lpstr>
      <vt:lpstr>External Padding</vt:lpstr>
      <vt:lpstr>External Padding- Example</vt:lpstr>
      <vt:lpstr>Internal and External Padding- Example</vt:lpstr>
      <vt:lpstr>Organizing Widgets with Frames </vt:lpstr>
      <vt:lpstr>Organizing Widgets with Frames</vt:lpstr>
      <vt:lpstr>PowerPoint Presentation</vt:lpstr>
      <vt:lpstr>PowerPoint Presentation</vt:lpstr>
      <vt:lpstr>Button Widgets and Info Dialog Boxes</vt:lpstr>
      <vt:lpstr>Button Widgets and Info Dialog Boxes</vt:lpstr>
      <vt:lpstr>Button Widgets and Info Dialog Boxes</vt:lpstr>
      <vt:lpstr>Button Widgets and Info Dialog Boxes</vt:lpstr>
      <vt:lpstr>PowerPoint Presentation</vt:lpstr>
      <vt:lpstr>Creating a Quit Button</vt:lpstr>
      <vt:lpstr>PowerPoint Presentation</vt:lpstr>
      <vt:lpstr>Getting Input with the Entry Widget</vt:lpstr>
      <vt:lpstr>Getting Input with the Entry Widget</vt:lpstr>
      <vt:lpstr>Using Labels as Output Fields</vt:lpstr>
      <vt:lpstr>Using Labels as Output Fields</vt:lpstr>
      <vt:lpstr>PowerPoint Presentation</vt:lpstr>
      <vt:lpstr>Using Labels as Output Fields</vt:lpstr>
      <vt:lpstr>More about Tkinter pack() Method</vt:lpstr>
      <vt:lpstr>More techniques to use pack method </vt:lpstr>
      <vt:lpstr>More techniques to use pack method </vt:lpstr>
      <vt:lpstr>More techniques to use pack method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Nashwa nageh</cp:lastModifiedBy>
  <cp:revision>37</cp:revision>
  <dcterms:created xsi:type="dcterms:W3CDTF">2023-10-04T08:20:24Z</dcterms:created>
  <dcterms:modified xsi:type="dcterms:W3CDTF">2023-12-15T20:04:58Z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