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8"/>
  </p:notesMasterIdLst>
  <p:handoutMasterIdLst>
    <p:handoutMasterId r:id="rId49"/>
  </p:handoutMasterIdLst>
  <p:sldIdLst>
    <p:sldId id="256" r:id="rId5"/>
    <p:sldId id="709" r:id="rId6"/>
    <p:sldId id="689" r:id="rId7"/>
    <p:sldId id="355" r:id="rId8"/>
    <p:sldId id="690" r:id="rId9"/>
    <p:sldId id="691" r:id="rId10"/>
    <p:sldId id="692" r:id="rId11"/>
    <p:sldId id="643" r:id="rId12"/>
    <p:sldId id="694" r:id="rId13"/>
    <p:sldId id="695" r:id="rId14"/>
    <p:sldId id="654" r:id="rId15"/>
    <p:sldId id="656" r:id="rId16"/>
    <p:sldId id="657" r:id="rId17"/>
    <p:sldId id="718" r:id="rId18"/>
    <p:sldId id="661" r:id="rId19"/>
    <p:sldId id="719" r:id="rId20"/>
    <p:sldId id="693" r:id="rId21"/>
    <p:sldId id="697" r:id="rId22"/>
    <p:sldId id="698" r:id="rId23"/>
    <p:sldId id="712" r:id="rId24"/>
    <p:sldId id="713" r:id="rId25"/>
    <p:sldId id="714" r:id="rId26"/>
    <p:sldId id="658" r:id="rId27"/>
    <p:sldId id="659" r:id="rId28"/>
    <p:sldId id="396" r:id="rId29"/>
    <p:sldId id="406" r:id="rId30"/>
    <p:sldId id="702" r:id="rId31"/>
    <p:sldId id="660" r:id="rId32"/>
    <p:sldId id="701" r:id="rId33"/>
    <p:sldId id="703" r:id="rId34"/>
    <p:sldId id="678" r:id="rId35"/>
    <p:sldId id="716" r:id="rId36"/>
    <p:sldId id="679" r:id="rId37"/>
    <p:sldId id="681" r:id="rId38"/>
    <p:sldId id="682" r:id="rId39"/>
    <p:sldId id="683" r:id="rId40"/>
    <p:sldId id="266" r:id="rId41"/>
    <p:sldId id="717" r:id="rId42"/>
    <p:sldId id="704" r:id="rId43"/>
    <p:sldId id="705" r:id="rId44"/>
    <p:sldId id="706" r:id="rId45"/>
    <p:sldId id="707" r:id="rId46"/>
    <p:sldId id="70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autoAdjust="0"/>
  </p:normalViewPr>
  <p:slideViewPr>
    <p:cSldViewPr snapToGrid="0">
      <p:cViewPr varScale="1">
        <p:scale>
          <a:sx n="86" d="100"/>
          <a:sy n="86" d="100"/>
        </p:scale>
        <p:origin x="562"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55"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1/21/2024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ar-KW" dirty="0"/>
              <a:t>It is a good practice to keep functions short and focused.</a:t>
            </a:r>
            <a:endParaRPr lang="ar-KW" altLang="ar-KW" dirty="0"/>
          </a:p>
        </p:txBody>
      </p:sp>
      <p:sp>
        <p:nvSpPr>
          <p:cNvPr id="28676"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endParaRPr lang="ar-KW" altLang="ar-KW" sz="1100">
              <a:latin typeface="Arial" panose="020B0604020202020204" pitchFamily="34" charset="0"/>
              <a:cs typeface="Arial" panose="020B0604020202020204" pitchFamily="34" charset="0"/>
            </a:endParaRPr>
          </a:p>
        </p:txBody>
      </p:sp>
      <p:sp>
        <p:nvSpPr>
          <p:cNvPr id="2867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CABE72E-1904-484F-9A65-17A1E0EF9DDD}" type="slidenum">
              <a:rPr lang="en-US" altLang="ar-KW" sz="1100">
                <a:latin typeface="Arial" panose="020B0604020202020204" pitchFamily="34" charset="0"/>
              </a:rPr>
              <a:pPr>
                <a:spcBef>
                  <a:spcPct val="0"/>
                </a:spcBef>
              </a:pPr>
              <a:t>8</a:t>
            </a:fld>
            <a:endParaRPr lang="en-US" altLang="ar-KW" sz="1100">
              <a:latin typeface="Arial" panose="020B0604020202020204" pitchFamily="34" charset="0"/>
            </a:endParaRPr>
          </a:p>
        </p:txBody>
      </p:sp>
    </p:spTree>
    <p:extLst>
      <p:ext uri="{BB962C8B-B14F-4D97-AF65-F5344CB8AC3E}">
        <p14:creationId xmlns:p14="http://schemas.microsoft.com/office/powerpoint/2010/main" val="1595179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2FF65EC9-92B5-4890-8086-BCC2517D6D12}" type="datetime1">
              <a:rPr lang="en-US" smtClean="0"/>
              <a:t>1/21/2024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7</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E59F9BAB-7C87-453D-8858-DED52398CB54}" type="datetime1">
              <a:rPr lang="en-US" smtClean="0"/>
              <a:t>1/21/2024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Lecture 7</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7746A0A-D70F-43B2-91CB-88D9B757A524}" type="datetime1">
              <a:rPr lang="en-US" smtClean="0"/>
              <a:t>1/21/2024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7</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30833591-2509-4B4A-A063-DC1D85A6B421}" type="datetime1">
              <a:rPr lang="en-US" smtClean="0"/>
              <a:t>1/21/2024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7</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2B2F8DD-F778-4379-AF6E-485536E60E8F}" type="datetime1">
              <a:rPr lang="en-US" smtClean="0"/>
              <a:t>1/21/2024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7</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E1A8C9D2-3C5D-4103-B5BE-1E0C47910F5A}" type="datetime1">
              <a:rPr lang="en-US" smtClean="0"/>
              <a:t>1/21/2024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Lecture 7</a:t>
            </a:r>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1B9C3BC-C501-4042-80C5-01A86D0B5AC9}" type="datetime1">
              <a:rPr lang="en-US" smtClean="0"/>
              <a:t>1/21/2024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7</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1329329-663C-498D-9E66-14E9ACE32BE1}" type="datetime1">
              <a:rPr lang="en-US" smtClean="0"/>
              <a:t>1/21/2024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Lecture 7</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0FC8BA3-63F8-4531-8D6B-F075A4D661B8}" type="datetime1">
              <a:rPr lang="en-US" smtClean="0"/>
              <a:t>1/21/2024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Lecture 7</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597002DF-62BA-45AC-A144-8CAB3FC2636E}" type="datetime1">
              <a:rPr lang="en-US" smtClean="0"/>
              <a:t>1/21/2024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Lecture 7</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414A3B1-72AF-4314-BA0C-D51F76A74642}" type="datetime1">
              <a:rPr lang="en-US" smtClean="0"/>
              <a:t>1/21/2024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Lecture 7</a:t>
            </a:r>
            <a:endParaRPr lang="en-US" dirty="0"/>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A89966AB-69DA-4656-91D7-832E6ADD9855}" type="datetime1">
              <a:rPr lang="en-US" smtClean="0"/>
              <a:t>1/21/2024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Lecture 7</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723610" y="504551"/>
            <a:ext cx="7096933" cy="2418010"/>
          </a:xfrm>
        </p:spPr>
        <p:txBody>
          <a:bodyPr/>
          <a:lstStyle/>
          <a:p>
            <a:r>
              <a:rPr lang="en-US" sz="5000" dirty="0"/>
              <a:t>Selected topics 1</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723610" y="3491470"/>
            <a:ext cx="3040523" cy="621603"/>
          </a:xfrm>
        </p:spPr>
        <p:txBody>
          <a:bodyPr/>
          <a:lstStyle/>
          <a:p>
            <a:r>
              <a:rPr lang="en-US" sz="4000" b="1" dirty="0"/>
              <a:t>Python</a:t>
            </a:r>
          </a:p>
        </p:txBody>
      </p:sp>
      <p:sp>
        <p:nvSpPr>
          <p:cNvPr id="4" name="Subtitle 2">
            <a:extLst>
              <a:ext uri="{FF2B5EF4-FFF2-40B4-BE49-F238E27FC236}">
                <a16:creationId xmlns:a16="http://schemas.microsoft.com/office/drawing/2014/main" id="{9B6131C3-F2C3-3D61-EB93-76A0F79116F0}"/>
              </a:ext>
            </a:extLst>
          </p:cNvPr>
          <p:cNvSpPr txBox="1">
            <a:spLocks/>
          </p:cNvSpPr>
          <p:nvPr/>
        </p:nvSpPr>
        <p:spPr>
          <a:xfrm>
            <a:off x="2136639" y="5457636"/>
            <a:ext cx="9857014" cy="621603"/>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a:t>Dr: Nashwa Nageh </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612" y="88786"/>
            <a:ext cx="7866669" cy="653384"/>
          </a:xfrm>
        </p:spPr>
        <p:txBody>
          <a:bodyPr>
            <a:noAutofit/>
          </a:bodyPr>
          <a:lstStyle/>
          <a:p>
            <a:r>
              <a:rPr lang="en-GB" sz="3591" dirty="0"/>
              <a:t>Functions in Python</a:t>
            </a:r>
            <a:endParaRPr lang="en-US" sz="3591" dirty="0"/>
          </a:p>
        </p:txBody>
      </p:sp>
      <p:sp>
        <p:nvSpPr>
          <p:cNvPr id="5" name="Footer Placeholder 4">
            <a:extLst>
              <a:ext uri="{FF2B5EF4-FFF2-40B4-BE49-F238E27FC236}">
                <a16:creationId xmlns:a16="http://schemas.microsoft.com/office/drawing/2014/main" id="{8AA0182D-A82E-4E3F-870F-DD38E6EB6E17}"/>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7</a:t>
            </a:r>
            <a:endParaRPr lang="en-US" dirty="0"/>
          </a:p>
        </p:txBody>
      </p:sp>
      <p:sp>
        <p:nvSpPr>
          <p:cNvPr id="4" name="Slide Number Placeholder 3"/>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t>10</a:t>
            </a:fld>
            <a:endParaRPr lang="en-US" dirty="0"/>
          </a:p>
        </p:txBody>
      </p:sp>
      <p:sp>
        <p:nvSpPr>
          <p:cNvPr id="15" name="TextBox 14">
            <a:extLst>
              <a:ext uri="{FF2B5EF4-FFF2-40B4-BE49-F238E27FC236}">
                <a16:creationId xmlns:a16="http://schemas.microsoft.com/office/drawing/2014/main" id="{4C886413-FFBF-499E-9656-06351B39AD53}"/>
              </a:ext>
            </a:extLst>
          </p:cNvPr>
          <p:cNvSpPr txBox="1"/>
          <p:nvPr/>
        </p:nvSpPr>
        <p:spPr>
          <a:xfrm>
            <a:off x="867205" y="1289979"/>
            <a:ext cx="4560388" cy="399094"/>
          </a:xfrm>
          <a:prstGeom prst="rect">
            <a:avLst/>
          </a:prstGeom>
          <a:noFill/>
        </p:spPr>
        <p:txBody>
          <a:bodyPr wrap="square">
            <a:spAutoFit/>
          </a:bodyPr>
          <a:lstStyle/>
          <a:p>
            <a:r>
              <a:rPr lang="en-US" sz="1995" b="1" dirty="0">
                <a:highlight>
                  <a:srgbClr val="FFFF00"/>
                </a:highlight>
              </a:rPr>
              <a:t>Passing a List as an Argument</a:t>
            </a:r>
          </a:p>
        </p:txBody>
      </p:sp>
      <p:sp>
        <p:nvSpPr>
          <p:cNvPr id="19" name="TextBox 18">
            <a:extLst>
              <a:ext uri="{FF2B5EF4-FFF2-40B4-BE49-F238E27FC236}">
                <a16:creationId xmlns:a16="http://schemas.microsoft.com/office/drawing/2014/main" id="{9B361D7F-7CC0-4730-9DAC-CC910CD06171}"/>
              </a:ext>
            </a:extLst>
          </p:cNvPr>
          <p:cNvSpPr txBox="1"/>
          <p:nvPr/>
        </p:nvSpPr>
        <p:spPr>
          <a:xfrm>
            <a:off x="812244" y="1876296"/>
            <a:ext cx="7699009" cy="918682"/>
          </a:xfrm>
          <a:prstGeom prst="rect">
            <a:avLst/>
          </a:prstGeom>
          <a:noFill/>
        </p:spPr>
        <p:txBody>
          <a:bodyPr wrap="square">
            <a:spAutoFit/>
          </a:bodyPr>
          <a:lstStyle/>
          <a:p>
            <a:r>
              <a:rPr lang="en-US" sz="1795" dirty="0">
                <a:highlight>
                  <a:srgbClr val="FFFF00"/>
                </a:highlight>
              </a:rPr>
              <a:t>You can send </a:t>
            </a:r>
            <a:r>
              <a:rPr lang="en-US" sz="1795" dirty="0">
                <a:solidFill>
                  <a:srgbClr val="FF0000"/>
                </a:solidFill>
              </a:rPr>
              <a:t>any data types </a:t>
            </a:r>
            <a:r>
              <a:rPr lang="en-US" sz="1795" dirty="0"/>
              <a:t>of argument to a function </a:t>
            </a:r>
            <a:r>
              <a:rPr lang="en-US" sz="1795" dirty="0">
                <a:solidFill>
                  <a:srgbClr val="00B0F0"/>
                </a:solidFill>
              </a:rPr>
              <a:t>(string, number, list, dictionary </a:t>
            </a:r>
            <a:r>
              <a:rPr lang="en-US" sz="1795" dirty="0"/>
              <a:t>etc.), and it will be treated as the same data type inside the function.</a:t>
            </a:r>
          </a:p>
        </p:txBody>
      </p:sp>
      <p:sp>
        <p:nvSpPr>
          <p:cNvPr id="10" name="TextBox 9">
            <a:extLst>
              <a:ext uri="{FF2B5EF4-FFF2-40B4-BE49-F238E27FC236}">
                <a16:creationId xmlns:a16="http://schemas.microsoft.com/office/drawing/2014/main" id="{4F3491DA-39D3-497E-A6E2-4A76BE1766BB}"/>
              </a:ext>
            </a:extLst>
          </p:cNvPr>
          <p:cNvSpPr txBox="1"/>
          <p:nvPr/>
        </p:nvSpPr>
        <p:spPr>
          <a:xfrm>
            <a:off x="908558" y="3163506"/>
            <a:ext cx="3859439" cy="1565673"/>
          </a:xfrm>
          <a:prstGeom prst="rect">
            <a:avLst/>
          </a:prstGeom>
          <a:noFill/>
          <a:ln>
            <a:solidFill>
              <a:schemeClr val="accent1"/>
            </a:solidFill>
          </a:ln>
        </p:spPr>
        <p:txBody>
          <a:bodyPr wrap="square">
            <a:spAutoFit/>
          </a:bodyPr>
          <a:lstStyle/>
          <a:p>
            <a:pPr>
              <a:defRPr/>
            </a:pPr>
            <a:r>
              <a:rPr lang="en-US" altLang="ar-KW" sz="1596" dirty="0"/>
              <a:t>def </a:t>
            </a:r>
            <a:r>
              <a:rPr lang="en-US" altLang="ar-KW" sz="1596" dirty="0" err="1"/>
              <a:t>my_function</a:t>
            </a:r>
            <a:r>
              <a:rPr lang="en-US" altLang="ar-KW" sz="1596" dirty="0"/>
              <a:t>(names):</a:t>
            </a:r>
          </a:p>
          <a:p>
            <a:pPr>
              <a:defRPr/>
            </a:pPr>
            <a:r>
              <a:rPr lang="en-US" altLang="ar-KW" sz="1596" dirty="0"/>
              <a:t>   for x in names:</a:t>
            </a:r>
          </a:p>
          <a:p>
            <a:pPr>
              <a:defRPr/>
            </a:pPr>
            <a:r>
              <a:rPr lang="en-US" altLang="ar-KW" sz="1596" dirty="0"/>
              <a:t>      print(x)</a:t>
            </a:r>
          </a:p>
          <a:p>
            <a:pPr>
              <a:defRPr/>
            </a:pPr>
            <a:endParaRPr lang="en-US" altLang="ar-KW" sz="1596" dirty="0"/>
          </a:p>
          <a:p>
            <a:pPr>
              <a:defRPr/>
            </a:pPr>
            <a:r>
              <a:rPr lang="en-US" altLang="ar-KW" sz="1596" dirty="0"/>
              <a:t>families = [“</a:t>
            </a:r>
            <a:r>
              <a:rPr lang="en-US" altLang="ar-KW" sz="1596" dirty="0" err="1"/>
              <a:t>Badr</a:t>
            </a:r>
            <a:r>
              <a:rPr lang="en-US" altLang="ar-KW" sz="1596" dirty="0"/>
              <a:t>", “Jomaa", “Hamad"]</a:t>
            </a:r>
          </a:p>
          <a:p>
            <a:pPr>
              <a:defRPr/>
            </a:pPr>
            <a:r>
              <a:rPr lang="en-US" altLang="ar-KW" sz="1596" dirty="0" err="1"/>
              <a:t>my_function</a:t>
            </a:r>
            <a:r>
              <a:rPr lang="en-US" altLang="ar-KW" sz="1596" dirty="0"/>
              <a:t>(families)</a:t>
            </a:r>
            <a:endParaRPr lang="en-US" altLang="ar-KW" sz="1596" dirty="0">
              <a:solidFill>
                <a:srgbClr val="7030A0"/>
              </a:solidFill>
            </a:endParaRPr>
          </a:p>
        </p:txBody>
      </p:sp>
      <p:pic>
        <p:nvPicPr>
          <p:cNvPr id="6" name="Picture 5">
            <a:extLst>
              <a:ext uri="{FF2B5EF4-FFF2-40B4-BE49-F238E27FC236}">
                <a16:creationId xmlns:a16="http://schemas.microsoft.com/office/drawing/2014/main" id="{062CAE39-866E-427C-943F-661C82682FFE}"/>
              </a:ext>
            </a:extLst>
          </p:cNvPr>
          <p:cNvPicPr>
            <a:picLocks noChangeAspect="1"/>
          </p:cNvPicPr>
          <p:nvPr/>
        </p:nvPicPr>
        <p:blipFill>
          <a:blip r:embed="rId2"/>
          <a:stretch>
            <a:fillRect/>
          </a:stretch>
        </p:blipFill>
        <p:spPr>
          <a:xfrm>
            <a:off x="5468946" y="3157591"/>
            <a:ext cx="3944216" cy="2111442"/>
          </a:xfrm>
          <a:prstGeom prst="rect">
            <a:avLst/>
          </a:prstGeom>
        </p:spPr>
      </p:pic>
    </p:spTree>
    <p:extLst>
      <p:ext uri="{BB962C8B-B14F-4D97-AF65-F5344CB8AC3E}">
        <p14:creationId xmlns:p14="http://schemas.microsoft.com/office/powerpoint/2010/main" val="181739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333217" y="88786"/>
            <a:ext cx="7866669" cy="647601"/>
          </a:xfrm>
        </p:spPr>
        <p:txBody>
          <a:bodyPr/>
          <a:lstStyle/>
          <a:p>
            <a:r>
              <a:rPr lang="en-US" altLang="ar-KW" sz="3591" dirty="0">
                <a:solidFill>
                  <a:srgbClr val="002060"/>
                </a:solidFill>
                <a:highlight>
                  <a:srgbClr val="FFFF00"/>
                </a:highlight>
              </a:rPr>
              <a:t>Functions without return</a:t>
            </a:r>
          </a:p>
        </p:txBody>
      </p:sp>
      <p:sp>
        <p:nvSpPr>
          <p:cNvPr id="17411" name="Rectangle 3"/>
          <p:cNvSpPr>
            <a:spLocks noGrp="1" noChangeArrowheads="1"/>
          </p:cNvSpPr>
          <p:nvPr>
            <p:ph idx="1"/>
          </p:nvPr>
        </p:nvSpPr>
        <p:spPr>
          <a:xfrm>
            <a:off x="842136" y="1130790"/>
            <a:ext cx="7866669" cy="739324"/>
          </a:xfrm>
        </p:spPr>
        <p:txBody>
          <a:bodyPr>
            <a:normAutofit/>
          </a:bodyPr>
          <a:lstStyle/>
          <a:p>
            <a:pPr algn="just">
              <a:lnSpc>
                <a:spcPct val="80000"/>
              </a:lnSpc>
              <a:spcAft>
                <a:spcPts val="1197"/>
              </a:spcAft>
              <a:defRPr/>
            </a:pPr>
            <a:r>
              <a:rPr lang="en-US" altLang="ar-KW" sz="1995" dirty="0"/>
              <a:t>Some functions perform simple </a:t>
            </a:r>
            <a:r>
              <a:rPr lang="en-US" altLang="ar-KW" sz="1995" u="sng" dirty="0"/>
              <a:t>procedural</a:t>
            </a:r>
            <a:r>
              <a:rPr lang="en-US" altLang="ar-KW" sz="1995" dirty="0"/>
              <a:t> tasks (specified in their bodies) but </a:t>
            </a:r>
            <a:r>
              <a:rPr lang="en-US" altLang="ar-KW" sz="1995" u="sng" dirty="0">
                <a:solidFill>
                  <a:srgbClr val="FF0000"/>
                </a:solidFill>
              </a:rPr>
              <a:t>do not return </a:t>
            </a:r>
            <a:r>
              <a:rPr lang="en-US" altLang="ar-KW" sz="1995" dirty="0"/>
              <a:t>any information when they are called.</a:t>
            </a:r>
          </a:p>
        </p:txBody>
      </p:sp>
      <p:sp>
        <p:nvSpPr>
          <p:cNvPr id="4" name="Footer Placeholder 3">
            <a:extLst>
              <a:ext uri="{FF2B5EF4-FFF2-40B4-BE49-F238E27FC236}">
                <a16:creationId xmlns:a16="http://schemas.microsoft.com/office/drawing/2014/main" id="{DCF4CBAB-A40C-4904-A1AD-D96EF26D6ABB}"/>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7</a:t>
            </a:r>
            <a:endParaRPr lang="en-US" dirty="0"/>
          </a:p>
        </p:txBody>
      </p:sp>
      <p:sp>
        <p:nvSpPr>
          <p:cNvPr id="19460" name="Slide Number Placeholder 1"/>
          <p:cNvSpPr>
            <a:spLocks noGrp="1"/>
          </p:cNvSpPr>
          <p:nvPr>
            <p:ph type="sldNum" sz="quarter" idx="4294967295"/>
          </p:nvPr>
        </p:nvSpPr>
        <p:spPr>
          <a:xfrm>
            <a:off x="10146699" y="6458967"/>
            <a:ext cx="509690" cy="36578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1093" indent="-285036" eaLnBrk="0" hangingPunct="0">
              <a:defRPr>
                <a:solidFill>
                  <a:schemeClr val="tx1"/>
                </a:solidFill>
                <a:latin typeface="Arial" panose="020B0604020202020204" pitchFamily="34" charset="0"/>
                <a:cs typeface="Arial" panose="020B0604020202020204" pitchFamily="34" charset="0"/>
              </a:defRPr>
            </a:lvl2pPr>
            <a:lvl3pPr marL="1140143" indent="-228029" eaLnBrk="0" hangingPunct="0">
              <a:defRPr>
                <a:solidFill>
                  <a:schemeClr val="tx1"/>
                </a:solidFill>
                <a:latin typeface="Arial" panose="020B0604020202020204" pitchFamily="34" charset="0"/>
                <a:cs typeface="Arial" panose="020B0604020202020204" pitchFamily="34" charset="0"/>
              </a:defRPr>
            </a:lvl3pPr>
            <a:lvl4pPr marL="1596200" indent="-228029" eaLnBrk="0" hangingPunct="0">
              <a:defRPr>
                <a:solidFill>
                  <a:schemeClr val="tx1"/>
                </a:solidFill>
                <a:latin typeface="Arial" panose="020B0604020202020204" pitchFamily="34" charset="0"/>
                <a:cs typeface="Arial" panose="020B0604020202020204" pitchFamily="34" charset="0"/>
              </a:defRPr>
            </a:lvl4pPr>
            <a:lvl5pPr marL="2052257" indent="-228029" eaLnBrk="0" hangingPunct="0">
              <a:defRPr>
                <a:solidFill>
                  <a:schemeClr val="tx1"/>
                </a:solidFill>
                <a:latin typeface="Arial" panose="020B0604020202020204" pitchFamily="34" charset="0"/>
                <a:cs typeface="Arial" panose="020B0604020202020204" pitchFamily="34" charset="0"/>
              </a:defRPr>
            </a:lvl5pPr>
            <a:lvl6pPr marL="2508314" indent="-22802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64371" indent="-22802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0428" indent="-22802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76485" indent="-22802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E99E054-E34B-4CD5-846B-CDBEF9538E81}" type="slidenum">
              <a:rPr lang="en-US" altLang="en-US"/>
              <a:pPr eaLnBrk="1" hangingPunct="1"/>
              <a:t>11</a:t>
            </a:fld>
            <a:endParaRPr lang="en-US" altLang="en-US"/>
          </a:p>
        </p:txBody>
      </p:sp>
      <p:sp>
        <p:nvSpPr>
          <p:cNvPr id="5" name="Rectangle 3">
            <a:extLst>
              <a:ext uri="{FF2B5EF4-FFF2-40B4-BE49-F238E27FC236}">
                <a16:creationId xmlns:a16="http://schemas.microsoft.com/office/drawing/2014/main" id="{4600A819-51F1-4719-B121-ECEA7220625B}"/>
              </a:ext>
            </a:extLst>
          </p:cNvPr>
          <p:cNvSpPr txBox="1">
            <a:spLocks noChangeArrowheads="1"/>
          </p:cNvSpPr>
          <p:nvPr/>
        </p:nvSpPr>
        <p:spPr>
          <a:xfrm>
            <a:off x="671122" y="1971747"/>
            <a:ext cx="8208698" cy="2733914"/>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lnSpc>
                <a:spcPct val="80000"/>
              </a:lnSpc>
              <a:defRPr/>
            </a:pPr>
            <a:r>
              <a:rPr lang="en-US" altLang="ar-KW" sz="1696" dirty="0"/>
              <a:t>Example: Write a function that will display a welcome message to a student with his/her name. Then, use the function in your program.</a:t>
            </a:r>
          </a:p>
          <a:p>
            <a:pPr algn="just">
              <a:lnSpc>
                <a:spcPct val="80000"/>
              </a:lnSpc>
              <a:defRPr/>
            </a:pPr>
            <a:endParaRPr lang="en-US" altLang="ar-KW" sz="1795" dirty="0"/>
          </a:p>
          <a:p>
            <a:pPr algn="just">
              <a:lnSpc>
                <a:spcPct val="80000"/>
              </a:lnSpc>
              <a:defRPr/>
            </a:pPr>
            <a:endParaRPr lang="en-US" altLang="ar-KW" sz="1795" dirty="0"/>
          </a:p>
          <a:p>
            <a:pPr algn="just">
              <a:lnSpc>
                <a:spcPct val="80000"/>
              </a:lnSpc>
              <a:defRPr/>
            </a:pPr>
            <a:endParaRPr lang="en-US" altLang="ar-KW" sz="1795" dirty="0"/>
          </a:p>
          <a:p>
            <a:pPr algn="just">
              <a:lnSpc>
                <a:spcPct val="80000"/>
              </a:lnSpc>
              <a:defRPr/>
            </a:pPr>
            <a:endParaRPr lang="en-US" altLang="ar-KW" sz="1197" dirty="0"/>
          </a:p>
          <a:p>
            <a:pPr algn="just">
              <a:lnSpc>
                <a:spcPct val="80000"/>
              </a:lnSpc>
              <a:defRPr/>
            </a:pPr>
            <a:r>
              <a:rPr lang="en-US" altLang="ar-KW" sz="1696" dirty="0"/>
              <a:t>When the function is called, an </a:t>
            </a:r>
            <a:r>
              <a:rPr lang="en-US" altLang="ar-KW" sz="1696" dirty="0">
                <a:highlight>
                  <a:srgbClr val="FFFF00"/>
                </a:highlight>
              </a:rPr>
              <a:t>actual </a:t>
            </a:r>
            <a:r>
              <a:rPr lang="en-US" altLang="ar-KW" sz="1696" u="sng" dirty="0">
                <a:highlight>
                  <a:srgbClr val="FFFF00"/>
                </a:highlight>
              </a:rPr>
              <a:t>value</a:t>
            </a:r>
            <a:r>
              <a:rPr lang="en-US" altLang="ar-KW" sz="1696" dirty="0">
                <a:highlight>
                  <a:srgbClr val="FFFF00"/>
                </a:highlight>
              </a:rPr>
              <a:t> </a:t>
            </a:r>
            <a:r>
              <a:rPr lang="en-US" altLang="ar-KW" sz="1696" dirty="0"/>
              <a:t>for the argument must be used.</a:t>
            </a:r>
          </a:p>
          <a:p>
            <a:pPr algn="just">
              <a:lnSpc>
                <a:spcPct val="80000"/>
              </a:lnSpc>
              <a:defRPr/>
            </a:pPr>
            <a:r>
              <a:rPr lang="en-US" altLang="ar-KW" sz="1696" dirty="0"/>
              <a:t>For example, when the function call </a:t>
            </a:r>
            <a:r>
              <a:rPr lang="en-US" altLang="ar-KW" sz="1696" dirty="0">
                <a:latin typeface="Courier New" panose="02070309020205020404" pitchFamily="49" charset="0"/>
                <a:cs typeface="Courier New" panose="02070309020205020404" pitchFamily="49" charset="0"/>
              </a:rPr>
              <a:t>welcome('Ahmad') </a:t>
            </a:r>
            <a:r>
              <a:rPr lang="en-US" altLang="ar-KW" sz="1696" dirty="0"/>
              <a:t>is executed, the actual string '</a:t>
            </a:r>
            <a:r>
              <a:rPr lang="en-US" altLang="ar-KW" sz="1696" dirty="0">
                <a:latin typeface="Courier New" panose="02070309020205020404" pitchFamily="49" charset="0"/>
                <a:cs typeface="Courier New" panose="02070309020205020404" pitchFamily="49" charset="0"/>
              </a:rPr>
              <a:t>Ahmad</a:t>
            </a:r>
            <a:r>
              <a:rPr lang="en-US" altLang="ar-KW" sz="1696" dirty="0"/>
              <a:t>' replaces the argument </a:t>
            </a:r>
            <a:r>
              <a:rPr lang="en-US" altLang="ar-KW" sz="1696" dirty="0" err="1">
                <a:latin typeface="Courier New" panose="02070309020205020404" pitchFamily="49" charset="0"/>
                <a:cs typeface="Courier New" panose="02070309020205020404" pitchFamily="49" charset="0"/>
              </a:rPr>
              <a:t>aName</a:t>
            </a:r>
            <a:r>
              <a:rPr lang="en-US" altLang="ar-KW" sz="1696" dirty="0"/>
              <a:t> resulting in the following output:</a:t>
            </a:r>
            <a:endParaRPr lang="en-US" altLang="ar-KW" sz="1795" dirty="0"/>
          </a:p>
          <a:p>
            <a:pPr algn="just">
              <a:lnSpc>
                <a:spcPct val="80000"/>
              </a:lnSpc>
              <a:defRPr/>
            </a:pPr>
            <a:endParaRPr lang="en-US" altLang="ar-KW" sz="1795" dirty="0"/>
          </a:p>
        </p:txBody>
      </p:sp>
      <p:sp>
        <p:nvSpPr>
          <p:cNvPr id="6" name="TextBox 2">
            <a:extLst>
              <a:ext uri="{FF2B5EF4-FFF2-40B4-BE49-F238E27FC236}">
                <a16:creationId xmlns:a16="http://schemas.microsoft.com/office/drawing/2014/main" id="{C5B7F24B-005C-42F7-BE7F-EF8B42F836D6}"/>
              </a:ext>
            </a:extLst>
          </p:cNvPr>
          <p:cNvSpPr txBox="1">
            <a:spLocks noChangeArrowheads="1"/>
          </p:cNvSpPr>
          <p:nvPr/>
        </p:nvSpPr>
        <p:spPr bwMode="auto">
          <a:xfrm>
            <a:off x="3544614" y="2507805"/>
            <a:ext cx="7757410" cy="1211354"/>
          </a:xfrm>
          <a:prstGeom prst="rect">
            <a:avLst/>
          </a:prstGeom>
          <a:solidFill>
            <a:schemeClr val="bg1">
              <a:lumMod val="95000"/>
            </a:schemeClr>
          </a:solidFill>
          <a:ln w="38100">
            <a:solidFill>
              <a:srgbClr val="33CC33"/>
            </a:solidFill>
            <a:miter lim="800000"/>
            <a:headEnd/>
            <a:tailEnd/>
          </a:ln>
        </p:spPr>
        <p:txBody>
          <a:bodyPr>
            <a:spAutoFit/>
          </a:bodyPr>
          <a:lstStyle>
            <a:defPPr>
              <a:defRPr lang="en-US"/>
            </a:defPPr>
            <a:lvl1pPr marL="342900" indent="-342900" eaLnBrk="0" hangingPunct="0"/>
            <a:lvl2pPr marL="400050" lvl="1" algn="just" eaLnBrk="1" hangingPunct="1">
              <a:lnSpc>
                <a:spcPct val="80000"/>
              </a:lnSpc>
              <a:defRPr b="1">
                <a:solidFill>
                  <a:srgbClr val="0070C0"/>
                </a:solidFill>
                <a:latin typeface="Courier New" pitchFamily="49" charset="0"/>
                <a:cs typeface="Courier New" pitchFamily="49" charset="0"/>
              </a:defRPr>
            </a:lvl2pPr>
            <a:lvl3pPr marL="1143000" indent="-228600" eaLnBrk="0" hangingPunct="0"/>
            <a:lvl4pPr marL="1600200" indent="-228600" eaLnBrk="0" hangingPunct="0"/>
            <a:lvl5pPr marL="2057400" indent="-228600" eaLnBrk="0" hangingPunct="0"/>
            <a:lvl6pPr marL="2514600" indent="-228600" algn="l" rtl="0" eaLnBrk="0" fontAlgn="base" hangingPunct="0">
              <a:spcBef>
                <a:spcPct val="0"/>
              </a:spcBef>
              <a:spcAft>
                <a:spcPct val="0"/>
              </a:spcAft>
            </a:lvl6pPr>
            <a:lvl7pPr marL="2971800" indent="-228600" algn="l" rtl="0" eaLnBrk="0" fontAlgn="base" hangingPunct="0">
              <a:spcBef>
                <a:spcPct val="0"/>
              </a:spcBef>
              <a:spcAft>
                <a:spcPct val="0"/>
              </a:spcAft>
            </a:lvl7pPr>
            <a:lvl8pPr marL="3429000" indent="-228600" algn="l" rtl="0" eaLnBrk="0" fontAlgn="base" hangingPunct="0">
              <a:spcBef>
                <a:spcPct val="0"/>
              </a:spcBef>
              <a:spcAft>
                <a:spcPct val="0"/>
              </a:spcAft>
            </a:lvl8pPr>
            <a:lvl9pPr marL="3886200" indent="-228600" algn="l" rtl="0" eaLnBrk="0" fontAlgn="base" hangingPunct="0">
              <a:spcBef>
                <a:spcPct val="0"/>
              </a:spcBef>
              <a:spcAft>
                <a:spcPct val="0"/>
              </a:spcAft>
            </a:lvl9pPr>
          </a:lstStyle>
          <a:p>
            <a:pPr lvl="1">
              <a:defRPr/>
            </a:pPr>
            <a:r>
              <a:rPr lang="en-US" altLang="ar-KW" sz="1795" dirty="0"/>
              <a:t>def welcome(</a:t>
            </a:r>
            <a:r>
              <a:rPr lang="en-US" altLang="ar-KW" sz="1795" dirty="0" err="1"/>
              <a:t>aName</a:t>
            </a:r>
            <a:r>
              <a:rPr lang="en-US" altLang="ar-KW" sz="1795" dirty="0"/>
              <a:t>):</a:t>
            </a:r>
          </a:p>
          <a:p>
            <a:pPr lvl="1">
              <a:defRPr/>
            </a:pPr>
            <a:r>
              <a:rPr lang="en-US" altLang="ar-KW" sz="1795" dirty="0"/>
              <a:t>  print("Hello" , </a:t>
            </a:r>
            <a:r>
              <a:rPr lang="en-US" altLang="ar-KW" sz="1795" dirty="0" err="1"/>
              <a:t>aName</a:t>
            </a:r>
            <a:r>
              <a:rPr lang="en-US" altLang="ar-KW" sz="1795" dirty="0"/>
              <a:t>)</a:t>
            </a:r>
          </a:p>
          <a:p>
            <a:pPr lvl="1">
              <a:defRPr/>
            </a:pPr>
            <a:r>
              <a:rPr lang="en-US" altLang="ar-KW" sz="1795" dirty="0"/>
              <a:t>  print("Welcome to </a:t>
            </a:r>
            <a:r>
              <a:rPr lang="en-US" altLang="ar-KW" dirty="0">
                <a:solidFill>
                  <a:srgbClr val="0080FF"/>
                </a:solidFill>
              </a:rPr>
              <a:t>Ismailia</a:t>
            </a:r>
            <a:r>
              <a:rPr lang="en-US" altLang="ar-KW" sz="1795" dirty="0"/>
              <a:t>")</a:t>
            </a:r>
          </a:p>
          <a:p>
            <a:pPr lvl="1">
              <a:defRPr/>
            </a:pPr>
            <a:endParaRPr lang="en-US" altLang="ar-KW" sz="1795" dirty="0"/>
          </a:p>
          <a:p>
            <a:pPr lvl="1">
              <a:defRPr/>
            </a:pPr>
            <a:r>
              <a:rPr lang="en-US" altLang="ar-KW" sz="1795" dirty="0"/>
              <a:t>welcome("Ahmad")  </a:t>
            </a:r>
            <a:r>
              <a:rPr lang="en-GB" altLang="ar-KW" sz="1795" dirty="0">
                <a:solidFill>
                  <a:srgbClr val="C00000"/>
                </a:solidFill>
              </a:rPr>
              <a:t>#Function call</a:t>
            </a:r>
            <a:endParaRPr lang="en-US" altLang="ar-KW" sz="1795" dirty="0">
              <a:solidFill>
                <a:srgbClr val="C00000"/>
              </a:solidFill>
            </a:endParaRPr>
          </a:p>
        </p:txBody>
      </p:sp>
      <p:sp>
        <p:nvSpPr>
          <p:cNvPr id="8" name="TextBox 6">
            <a:extLst>
              <a:ext uri="{FF2B5EF4-FFF2-40B4-BE49-F238E27FC236}">
                <a16:creationId xmlns:a16="http://schemas.microsoft.com/office/drawing/2014/main" id="{243E3398-A5B7-41C1-9D7B-B00E5757184D}"/>
              </a:ext>
            </a:extLst>
          </p:cNvPr>
          <p:cNvSpPr txBox="1">
            <a:spLocks noChangeArrowheads="1"/>
          </p:cNvSpPr>
          <p:nvPr/>
        </p:nvSpPr>
        <p:spPr bwMode="auto">
          <a:xfrm>
            <a:off x="6434668" y="5381591"/>
            <a:ext cx="3047706" cy="693973"/>
          </a:xfrm>
          <a:prstGeom prst="rect">
            <a:avLst/>
          </a:prstGeom>
          <a:noFill/>
          <a:ln w="3810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400050"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lvl="1" algn="just" eaLnBrk="1" hangingPunct="1">
              <a:lnSpc>
                <a:spcPct val="80000"/>
              </a:lnSpc>
              <a:spcBef>
                <a:spcPct val="0"/>
              </a:spcBef>
              <a:buClrTx/>
              <a:buFontTx/>
              <a:buNone/>
            </a:pPr>
            <a:r>
              <a:rPr lang="en-US" altLang="ar-KW" sz="1596" dirty="0">
                <a:solidFill>
                  <a:srgbClr val="000000"/>
                </a:solidFill>
                <a:latin typeface="Lucida Console" panose="020B0609040504020204" pitchFamily="49" charset="0"/>
              </a:rPr>
              <a:t>-----output-----</a:t>
            </a:r>
            <a:endParaRPr lang="en-US" altLang="ar-KW" sz="1596" b="1" dirty="0">
              <a:solidFill>
                <a:srgbClr val="FF0000"/>
              </a:solidFill>
              <a:latin typeface="Courier New" panose="02070309020205020404" pitchFamily="49" charset="0"/>
              <a:cs typeface="Courier New" panose="02070309020205020404" pitchFamily="49" charset="0"/>
            </a:endParaRPr>
          </a:p>
          <a:p>
            <a:pPr lvl="1" algn="just" eaLnBrk="1" hangingPunct="1">
              <a:lnSpc>
                <a:spcPct val="80000"/>
              </a:lnSpc>
              <a:spcBef>
                <a:spcPct val="0"/>
              </a:spcBef>
              <a:buClrTx/>
              <a:buFontTx/>
              <a:buNone/>
            </a:pPr>
            <a:r>
              <a:rPr lang="en-US" altLang="ar-KW" sz="1596" b="1" dirty="0">
                <a:solidFill>
                  <a:srgbClr val="0080FF"/>
                </a:solidFill>
                <a:latin typeface="Courier New" panose="02070309020205020404" pitchFamily="49" charset="0"/>
                <a:cs typeface="Courier New" panose="02070309020205020404" pitchFamily="49" charset="0"/>
              </a:rPr>
              <a:t>Hello </a:t>
            </a:r>
            <a:r>
              <a:rPr lang="en-US" altLang="ar-KW" sz="1596" b="1" dirty="0">
                <a:solidFill>
                  <a:srgbClr val="FF0000"/>
                </a:solidFill>
                <a:latin typeface="Courier New" panose="02070309020205020404" pitchFamily="49" charset="0"/>
                <a:cs typeface="Courier New" panose="02070309020205020404" pitchFamily="49" charset="0"/>
              </a:rPr>
              <a:t>Ahmad</a:t>
            </a:r>
          </a:p>
          <a:p>
            <a:pPr lvl="1" algn="just" eaLnBrk="1" hangingPunct="1">
              <a:lnSpc>
                <a:spcPct val="80000"/>
              </a:lnSpc>
              <a:spcBef>
                <a:spcPct val="0"/>
              </a:spcBef>
              <a:buClrTx/>
              <a:buFontTx/>
              <a:buNone/>
            </a:pPr>
            <a:r>
              <a:rPr lang="en-US" altLang="ar-KW" sz="1596" b="1" dirty="0">
                <a:solidFill>
                  <a:srgbClr val="0080FF"/>
                </a:solidFill>
                <a:latin typeface="Courier New" panose="02070309020205020404" pitchFamily="49" charset="0"/>
                <a:cs typeface="Courier New" panose="02070309020205020404" pitchFamily="49" charset="0"/>
              </a:rPr>
              <a:t>Welcome to Ismailia</a:t>
            </a:r>
          </a:p>
        </p:txBody>
      </p:sp>
      <p:pic>
        <p:nvPicPr>
          <p:cNvPr id="20" name="Picture 19">
            <a:extLst>
              <a:ext uri="{FF2B5EF4-FFF2-40B4-BE49-F238E27FC236}">
                <a16:creationId xmlns:a16="http://schemas.microsoft.com/office/drawing/2014/main" id="{1DD3B22A-8EDB-4CD7-FA3E-84828E350C30}"/>
              </a:ext>
            </a:extLst>
          </p:cNvPr>
          <p:cNvPicPr>
            <a:picLocks noChangeAspect="1"/>
          </p:cNvPicPr>
          <p:nvPr/>
        </p:nvPicPr>
        <p:blipFill>
          <a:blip r:embed="rId2"/>
          <a:stretch>
            <a:fillRect/>
          </a:stretch>
        </p:blipFill>
        <p:spPr>
          <a:xfrm>
            <a:off x="480131" y="4711814"/>
            <a:ext cx="4124325" cy="2057400"/>
          </a:xfrm>
          <a:prstGeom prst="rect">
            <a:avLst/>
          </a:prstGeom>
        </p:spPr>
      </p:pic>
    </p:spTree>
    <p:extLst>
      <p:ext uri="{BB962C8B-B14F-4D97-AF65-F5344CB8AC3E}">
        <p14:creationId xmlns:p14="http://schemas.microsoft.com/office/powerpoint/2010/main" val="429453317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123104" y="168676"/>
            <a:ext cx="8615700" cy="898696"/>
          </a:xfrm>
        </p:spPr>
        <p:txBody>
          <a:bodyPr/>
          <a:lstStyle/>
          <a:p>
            <a:r>
              <a:rPr lang="en-US" altLang="ar-KW" sz="3591" dirty="0">
                <a:solidFill>
                  <a:srgbClr val="002060"/>
                </a:solidFill>
              </a:rPr>
              <a:t>Functions with return</a:t>
            </a:r>
          </a:p>
        </p:txBody>
      </p:sp>
      <p:sp>
        <p:nvSpPr>
          <p:cNvPr id="3" name="Footer Placeholder 2">
            <a:extLst>
              <a:ext uri="{FF2B5EF4-FFF2-40B4-BE49-F238E27FC236}">
                <a16:creationId xmlns:a16="http://schemas.microsoft.com/office/drawing/2014/main" id="{DAA78FEB-F8CD-4049-8492-7A7ACC5BA2F6}"/>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7</a:t>
            </a:r>
            <a:endParaRPr lang="en-US" dirty="0"/>
          </a:p>
        </p:txBody>
      </p:sp>
      <p:sp>
        <p:nvSpPr>
          <p:cNvPr id="19460" name="Slide Number Placeholder 1"/>
          <p:cNvSpPr>
            <a:spLocks noGrp="1"/>
          </p:cNvSpPr>
          <p:nvPr>
            <p:ph type="sldNum" sz="quarter" idx="4294967295"/>
          </p:nvPr>
        </p:nvSpPr>
        <p:spPr>
          <a:xfrm>
            <a:off x="9959200" y="6458967"/>
            <a:ext cx="697189" cy="36578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1093" indent="-285036" eaLnBrk="0" hangingPunct="0">
              <a:defRPr>
                <a:solidFill>
                  <a:schemeClr val="tx1"/>
                </a:solidFill>
                <a:latin typeface="Arial" panose="020B0604020202020204" pitchFamily="34" charset="0"/>
                <a:cs typeface="Arial" panose="020B0604020202020204" pitchFamily="34" charset="0"/>
              </a:defRPr>
            </a:lvl2pPr>
            <a:lvl3pPr marL="1140143" indent="-228029" eaLnBrk="0" hangingPunct="0">
              <a:defRPr>
                <a:solidFill>
                  <a:schemeClr val="tx1"/>
                </a:solidFill>
                <a:latin typeface="Arial" panose="020B0604020202020204" pitchFamily="34" charset="0"/>
                <a:cs typeface="Arial" panose="020B0604020202020204" pitchFamily="34" charset="0"/>
              </a:defRPr>
            </a:lvl3pPr>
            <a:lvl4pPr marL="1596200" indent="-228029" eaLnBrk="0" hangingPunct="0">
              <a:defRPr>
                <a:solidFill>
                  <a:schemeClr val="tx1"/>
                </a:solidFill>
                <a:latin typeface="Arial" panose="020B0604020202020204" pitchFamily="34" charset="0"/>
                <a:cs typeface="Arial" panose="020B0604020202020204" pitchFamily="34" charset="0"/>
              </a:defRPr>
            </a:lvl4pPr>
            <a:lvl5pPr marL="2052257" indent="-228029" eaLnBrk="0" hangingPunct="0">
              <a:defRPr>
                <a:solidFill>
                  <a:schemeClr val="tx1"/>
                </a:solidFill>
                <a:latin typeface="Arial" panose="020B0604020202020204" pitchFamily="34" charset="0"/>
                <a:cs typeface="Arial" panose="020B0604020202020204" pitchFamily="34" charset="0"/>
              </a:defRPr>
            </a:lvl5pPr>
            <a:lvl6pPr marL="2508314" indent="-22802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64371" indent="-22802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0428" indent="-22802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76485" indent="-22802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E99E054-E34B-4CD5-846B-CDBEF9538E81}" type="slidenum">
              <a:rPr lang="en-US" altLang="en-US"/>
              <a:pPr eaLnBrk="1" hangingPunct="1"/>
              <a:t>12</a:t>
            </a:fld>
            <a:endParaRPr lang="en-US" altLang="en-US" dirty="0"/>
          </a:p>
        </p:txBody>
      </p:sp>
      <p:sp>
        <p:nvSpPr>
          <p:cNvPr id="6" name="TextBox 5">
            <a:extLst>
              <a:ext uri="{FF2B5EF4-FFF2-40B4-BE49-F238E27FC236}">
                <a16:creationId xmlns:a16="http://schemas.microsoft.com/office/drawing/2014/main" id="{EB3EBE46-137E-4B0E-9FE1-15C723D1A67B}"/>
              </a:ext>
            </a:extLst>
          </p:cNvPr>
          <p:cNvSpPr txBox="1"/>
          <p:nvPr/>
        </p:nvSpPr>
        <p:spPr>
          <a:xfrm>
            <a:off x="325582" y="1596653"/>
            <a:ext cx="8010550" cy="4818242"/>
          </a:xfrm>
          <a:prstGeom prst="rect">
            <a:avLst/>
          </a:prstGeom>
          <a:noFill/>
        </p:spPr>
        <p:txBody>
          <a:bodyPr wrap="square">
            <a:spAutoFit/>
          </a:bodyPr>
          <a:lstStyle/>
          <a:p>
            <a:pPr marL="285036" indent="-285036" algn="just" defTabSz="456057">
              <a:lnSpc>
                <a:spcPct val="150000"/>
              </a:lnSpc>
              <a:spcBef>
                <a:spcPct val="20000"/>
              </a:spcBef>
              <a:spcAft>
                <a:spcPts val="1197"/>
              </a:spcAft>
              <a:buClr>
                <a:srgbClr val="30ACEC">
                  <a:lumMod val="75000"/>
                </a:srgbClr>
              </a:buClr>
              <a:buSzPct val="145000"/>
              <a:buFont typeface="Arial"/>
              <a:buChar char="•"/>
              <a:defRPr/>
            </a:pPr>
            <a:r>
              <a:rPr lang="en-US" altLang="ar-KW" sz="1995" dirty="0">
                <a:solidFill>
                  <a:prstClr val="black"/>
                </a:solidFill>
                <a:latin typeface="Corbel" panose="020B0503020204020204"/>
                <a:cs typeface="Tahoma" panose="020B0604030504040204" pitchFamily="34" charset="0"/>
              </a:rPr>
              <a:t>Some functions provide a value as the result of some calculations made in the function’s body.</a:t>
            </a:r>
          </a:p>
          <a:p>
            <a:pPr marL="285036" indent="-285036" algn="just" defTabSz="456057">
              <a:lnSpc>
                <a:spcPct val="150000"/>
              </a:lnSpc>
              <a:spcBef>
                <a:spcPct val="20000"/>
              </a:spcBef>
              <a:spcAft>
                <a:spcPts val="1197"/>
              </a:spcAft>
              <a:buClr>
                <a:srgbClr val="30ACEC">
                  <a:lumMod val="75000"/>
                </a:srgbClr>
              </a:buClr>
              <a:buSzPct val="145000"/>
              <a:buFont typeface="Arial"/>
              <a:buChar char="•"/>
              <a:defRPr/>
            </a:pPr>
            <a:r>
              <a:rPr lang="en-US" altLang="ar-KW" sz="1995" dirty="0">
                <a:solidFill>
                  <a:prstClr val="black"/>
                </a:solidFill>
                <a:latin typeface="Corbel" panose="020B0503020204020204"/>
                <a:cs typeface="Tahoma" panose="020B0604030504040204" pitchFamily="34" charset="0"/>
              </a:rPr>
              <a:t>Python provides us with the </a:t>
            </a:r>
            <a:r>
              <a:rPr lang="en-US" altLang="ar-KW" sz="2394" b="1" i="1" dirty="0">
                <a:solidFill>
                  <a:srgbClr val="7030A0"/>
                </a:solidFill>
                <a:highlight>
                  <a:srgbClr val="FFFF00"/>
                </a:highlight>
                <a:latin typeface="Courier New" pitchFamily="49" charset="0"/>
                <a:cs typeface="Courier New" pitchFamily="49" charset="0"/>
              </a:rPr>
              <a:t>return</a:t>
            </a:r>
            <a:r>
              <a:rPr lang="en-US" altLang="ar-KW" sz="1995" dirty="0">
                <a:solidFill>
                  <a:prstClr val="black"/>
                </a:solidFill>
                <a:latin typeface="Corbel" panose="020B0503020204020204"/>
                <a:cs typeface="Tahoma" panose="020B0604030504040204" pitchFamily="34" charset="0"/>
              </a:rPr>
              <a:t> statement:</a:t>
            </a:r>
          </a:p>
          <a:p>
            <a:pPr marL="399050" lvl="1" algn="just" defTabSz="456057">
              <a:lnSpc>
                <a:spcPct val="150000"/>
              </a:lnSpc>
              <a:spcBef>
                <a:spcPct val="20000"/>
              </a:spcBef>
              <a:spcAft>
                <a:spcPts val="1197"/>
              </a:spcAft>
              <a:buClr>
                <a:srgbClr val="30ACEC">
                  <a:lumMod val="75000"/>
                </a:srgbClr>
              </a:buClr>
              <a:buSzPct val="145000"/>
              <a:defRPr/>
            </a:pPr>
            <a:r>
              <a:rPr lang="en-US" altLang="ar-KW" sz="1995" b="1" i="1" dirty="0">
                <a:solidFill>
                  <a:srgbClr val="0080FF"/>
                </a:solidFill>
                <a:latin typeface="Courier New" pitchFamily="49" charset="0"/>
                <a:cs typeface="Courier New" pitchFamily="49" charset="0"/>
              </a:rPr>
              <a:t>return</a:t>
            </a:r>
            <a:r>
              <a:rPr lang="en-US" altLang="ar-KW" sz="1995" b="1" dirty="0">
                <a:solidFill>
                  <a:srgbClr val="0080FF"/>
                </a:solidFill>
                <a:latin typeface="Corbel" panose="020B0503020204020204"/>
                <a:cs typeface="Tahoma" panose="020B0604030504040204" pitchFamily="34" charset="0"/>
              </a:rPr>
              <a:t> </a:t>
            </a:r>
            <a:r>
              <a:rPr lang="en-US" altLang="ar-KW" sz="1995" dirty="0">
                <a:solidFill>
                  <a:srgbClr val="0080FF"/>
                </a:solidFill>
                <a:latin typeface="Corbel" panose="020B0503020204020204"/>
                <a:cs typeface="Tahoma" panose="020B0604030504040204" pitchFamily="34" charset="0"/>
              </a:rPr>
              <a:t>followed by the value it needs to return</a:t>
            </a:r>
            <a:endParaRPr lang="en-US" altLang="ar-KW" sz="1995" dirty="0">
              <a:solidFill>
                <a:prstClr val="black"/>
              </a:solidFill>
              <a:latin typeface="Corbel" panose="020B0503020204020204"/>
              <a:cs typeface="Tahoma" panose="020B0604030504040204" pitchFamily="34" charset="0"/>
            </a:endParaRPr>
          </a:p>
          <a:p>
            <a:pPr marL="285036" indent="-285036" algn="just" defTabSz="456057">
              <a:lnSpc>
                <a:spcPct val="150000"/>
              </a:lnSpc>
              <a:spcBef>
                <a:spcPct val="20000"/>
              </a:spcBef>
              <a:spcAft>
                <a:spcPts val="1197"/>
              </a:spcAft>
              <a:buClr>
                <a:srgbClr val="30ACEC">
                  <a:lumMod val="75000"/>
                </a:srgbClr>
              </a:buClr>
              <a:buSzPct val="145000"/>
              <a:buFont typeface="Arial"/>
              <a:buChar char="•"/>
              <a:defRPr/>
            </a:pPr>
            <a:r>
              <a:rPr lang="en-US" altLang="ar-KW" sz="1995" dirty="0">
                <a:solidFill>
                  <a:srgbClr val="C00000"/>
                </a:solidFill>
                <a:latin typeface="Corbel" panose="020B0503020204020204"/>
                <a:cs typeface="Tahoma" panose="020B0604030504040204" pitchFamily="34" charset="0"/>
              </a:rPr>
              <a:t>In order </a:t>
            </a:r>
            <a:r>
              <a:rPr lang="en-US" altLang="ar-KW" sz="1995" u="sng" dirty="0">
                <a:solidFill>
                  <a:srgbClr val="C00000"/>
                </a:solidFill>
                <a:latin typeface="Corbel" panose="020B0503020204020204"/>
                <a:cs typeface="Tahoma" panose="020B0604030504040204" pitchFamily="34" charset="0"/>
              </a:rPr>
              <a:t>not to lose</a:t>
            </a:r>
            <a:r>
              <a:rPr lang="en-US" altLang="ar-KW" sz="1995" dirty="0">
                <a:solidFill>
                  <a:srgbClr val="C00000"/>
                </a:solidFill>
                <a:latin typeface="Corbel" panose="020B0503020204020204"/>
                <a:cs typeface="Tahoma" panose="020B0604030504040204" pitchFamily="34" charset="0"/>
              </a:rPr>
              <a:t> the </a:t>
            </a:r>
            <a:r>
              <a:rPr lang="en-US" altLang="ar-KW" sz="1995" u="sng" dirty="0">
                <a:solidFill>
                  <a:srgbClr val="C00000"/>
                </a:solidFill>
                <a:latin typeface="Corbel" panose="020B0503020204020204"/>
                <a:cs typeface="Tahoma" panose="020B0604030504040204" pitchFamily="34" charset="0"/>
              </a:rPr>
              <a:t>returned value</a:t>
            </a:r>
            <a:r>
              <a:rPr lang="en-US" altLang="ar-KW" sz="1995" dirty="0">
                <a:solidFill>
                  <a:srgbClr val="C00000"/>
                </a:solidFill>
                <a:latin typeface="Corbel" panose="020B0503020204020204"/>
                <a:cs typeface="Tahoma" panose="020B0604030504040204" pitchFamily="34" charset="0"/>
              </a:rPr>
              <a:t> , you need to</a:t>
            </a:r>
            <a:r>
              <a:rPr lang="en-US" altLang="ar-KW" sz="1995" dirty="0">
                <a:solidFill>
                  <a:prstClr val="black"/>
                </a:solidFill>
                <a:latin typeface="Corbel" panose="020B0503020204020204"/>
                <a:cs typeface="Tahoma" panose="020B0604030504040204" pitchFamily="34" charset="0"/>
              </a:rPr>
              <a:t>:</a:t>
            </a:r>
          </a:p>
          <a:p>
            <a:pPr marL="741093" lvl="1" indent="-285036" algn="just" defTabSz="456057">
              <a:lnSpc>
                <a:spcPct val="150000"/>
              </a:lnSpc>
              <a:spcBef>
                <a:spcPct val="20000"/>
              </a:spcBef>
              <a:spcAft>
                <a:spcPts val="599"/>
              </a:spcAft>
              <a:buClr>
                <a:srgbClr val="30ACEC">
                  <a:lumMod val="75000"/>
                </a:srgbClr>
              </a:buClr>
              <a:buSzPct val="145000"/>
              <a:buFont typeface="Arial"/>
              <a:buChar char="•"/>
              <a:defRPr/>
            </a:pPr>
            <a:r>
              <a:rPr lang="en-US" altLang="ar-KW" sz="1795" dirty="0">
                <a:solidFill>
                  <a:prstClr val="black"/>
                </a:solidFill>
                <a:latin typeface="Corbel" panose="020B0503020204020204"/>
                <a:cs typeface="Tahoma" panose="020B0604030504040204" pitchFamily="34" charset="0"/>
              </a:rPr>
              <a:t>assign it to a variable (for further calculations, if needed)</a:t>
            </a:r>
          </a:p>
          <a:p>
            <a:pPr marL="456057" lvl="1" algn="just" defTabSz="456057">
              <a:lnSpc>
                <a:spcPct val="150000"/>
              </a:lnSpc>
              <a:spcBef>
                <a:spcPct val="20000"/>
              </a:spcBef>
              <a:spcAft>
                <a:spcPts val="599"/>
              </a:spcAft>
              <a:buClr>
                <a:srgbClr val="30ACEC">
                  <a:lumMod val="75000"/>
                </a:srgbClr>
              </a:buClr>
              <a:buSzPct val="145000"/>
              <a:defRPr/>
            </a:pPr>
            <a:r>
              <a:rPr lang="en-US" altLang="ar-KW" sz="1795" dirty="0">
                <a:solidFill>
                  <a:prstClr val="black"/>
                </a:solidFill>
                <a:latin typeface="Corbel" panose="020B0503020204020204"/>
                <a:cs typeface="Tahoma" panose="020B0604030504040204" pitchFamily="34" charset="0"/>
              </a:rPr>
              <a:t>OR </a:t>
            </a:r>
          </a:p>
          <a:p>
            <a:pPr marL="741093" lvl="1" indent="-285036" algn="just" defTabSz="456057">
              <a:lnSpc>
                <a:spcPct val="150000"/>
              </a:lnSpc>
              <a:spcBef>
                <a:spcPct val="20000"/>
              </a:spcBef>
              <a:spcAft>
                <a:spcPts val="599"/>
              </a:spcAft>
              <a:buClr>
                <a:srgbClr val="30ACEC">
                  <a:lumMod val="75000"/>
                </a:srgbClr>
              </a:buClr>
              <a:buSzPct val="145000"/>
              <a:buFont typeface="Arial"/>
              <a:buChar char="•"/>
              <a:defRPr/>
            </a:pPr>
            <a:r>
              <a:rPr lang="en-US" altLang="ar-KW" sz="1795" dirty="0">
                <a:solidFill>
                  <a:prstClr val="black"/>
                </a:solidFill>
                <a:latin typeface="Corbel" panose="020B0503020204020204"/>
                <a:cs typeface="Tahoma" panose="020B0604030504040204" pitchFamily="34" charset="0"/>
              </a:rPr>
              <a:t>print it immediately.</a:t>
            </a:r>
            <a:endParaRPr lang="en-US" sz="1795" dirty="0"/>
          </a:p>
        </p:txBody>
      </p:sp>
    </p:spTree>
    <p:extLst>
      <p:ext uri="{BB962C8B-B14F-4D97-AF65-F5344CB8AC3E}">
        <p14:creationId xmlns:p14="http://schemas.microsoft.com/office/powerpoint/2010/main" val="1685677566"/>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6"/>
          <p:cNvSpPr txBox="1">
            <a:spLocks noChangeArrowheads="1"/>
          </p:cNvSpPr>
          <p:nvPr/>
        </p:nvSpPr>
        <p:spPr bwMode="auto">
          <a:xfrm>
            <a:off x="751277" y="5613005"/>
            <a:ext cx="3257517" cy="1086762"/>
          </a:xfrm>
          <a:prstGeom prst="rect">
            <a:avLst/>
          </a:prstGeom>
          <a:noFill/>
          <a:ln w="3810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400050"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lvl="1" algn="just" eaLnBrk="1" hangingPunct="1">
              <a:lnSpc>
                <a:spcPct val="80000"/>
              </a:lnSpc>
              <a:spcBef>
                <a:spcPct val="0"/>
              </a:spcBef>
              <a:buClrTx/>
              <a:buFontTx/>
              <a:buNone/>
            </a:pPr>
            <a:r>
              <a:rPr lang="en-US" altLang="ar-KW" sz="1596" dirty="0">
                <a:solidFill>
                  <a:srgbClr val="000000"/>
                </a:solidFill>
                <a:latin typeface="Lucida Console" panose="020B0609040504020204" pitchFamily="49" charset="0"/>
              </a:rPr>
              <a:t>-----output-----</a:t>
            </a:r>
            <a:endParaRPr lang="en-US" altLang="ar-KW" sz="1596" b="1" dirty="0">
              <a:solidFill>
                <a:srgbClr val="FF0000"/>
              </a:solidFill>
              <a:latin typeface="Courier New" panose="02070309020205020404" pitchFamily="49" charset="0"/>
              <a:cs typeface="Courier New" panose="02070309020205020404" pitchFamily="49" charset="0"/>
            </a:endParaRPr>
          </a:p>
          <a:p>
            <a:pPr lvl="1" algn="just" eaLnBrk="1" hangingPunct="1">
              <a:lnSpc>
                <a:spcPct val="80000"/>
              </a:lnSpc>
              <a:spcBef>
                <a:spcPct val="0"/>
              </a:spcBef>
              <a:buClrTx/>
              <a:buFontTx/>
              <a:buNone/>
            </a:pPr>
            <a:endParaRPr lang="en-US" altLang="ar-KW" sz="1596" b="1" dirty="0">
              <a:solidFill>
                <a:srgbClr val="0080FF"/>
              </a:solidFill>
              <a:latin typeface="Courier New" panose="02070309020205020404" pitchFamily="49" charset="0"/>
              <a:cs typeface="Courier New" panose="02070309020205020404" pitchFamily="49" charset="0"/>
            </a:endParaRPr>
          </a:p>
          <a:p>
            <a:pPr lvl="1" algn="just" eaLnBrk="1" hangingPunct="1">
              <a:lnSpc>
                <a:spcPct val="80000"/>
              </a:lnSpc>
              <a:spcBef>
                <a:spcPct val="0"/>
              </a:spcBef>
              <a:buClrTx/>
              <a:buFontTx/>
              <a:buNone/>
            </a:pPr>
            <a:r>
              <a:rPr lang="en-US" altLang="ar-KW" sz="1596" b="1" dirty="0">
                <a:solidFill>
                  <a:srgbClr val="0080FF"/>
                </a:solidFill>
                <a:latin typeface="Courier New" panose="02070309020205020404" pitchFamily="49" charset="0"/>
                <a:cs typeface="Courier New" panose="02070309020205020404" pitchFamily="49" charset="0"/>
              </a:rPr>
              <a:t>Enter the height: </a:t>
            </a:r>
            <a:r>
              <a:rPr lang="en-US" altLang="ar-KW" sz="1596" b="1" dirty="0">
                <a:latin typeface="Courier New" panose="02070309020205020404" pitchFamily="49" charset="0"/>
                <a:cs typeface="Courier New" panose="02070309020205020404" pitchFamily="49" charset="0"/>
              </a:rPr>
              <a:t>4</a:t>
            </a:r>
            <a:r>
              <a:rPr lang="en-US" altLang="ar-KW" sz="1596" b="1" dirty="0">
                <a:solidFill>
                  <a:srgbClr val="0080FF"/>
                </a:solidFill>
                <a:latin typeface="Courier New" panose="02070309020205020404" pitchFamily="49" charset="0"/>
                <a:cs typeface="Courier New" panose="02070309020205020404" pitchFamily="49" charset="0"/>
              </a:rPr>
              <a:t> </a:t>
            </a:r>
          </a:p>
          <a:p>
            <a:pPr lvl="1" algn="just" eaLnBrk="1" hangingPunct="1">
              <a:lnSpc>
                <a:spcPct val="80000"/>
              </a:lnSpc>
              <a:spcBef>
                <a:spcPct val="0"/>
              </a:spcBef>
              <a:buClrTx/>
              <a:buFontTx/>
              <a:buNone/>
            </a:pPr>
            <a:r>
              <a:rPr lang="en-US" altLang="ar-KW" sz="1596" b="1" dirty="0">
                <a:solidFill>
                  <a:srgbClr val="0080FF"/>
                </a:solidFill>
                <a:latin typeface="Courier New" panose="02070309020205020404" pitchFamily="49" charset="0"/>
                <a:cs typeface="Courier New" panose="02070309020205020404" pitchFamily="49" charset="0"/>
              </a:rPr>
              <a:t>Enter the width: </a:t>
            </a:r>
            <a:r>
              <a:rPr lang="en-US" altLang="ar-KW" sz="1596" b="1" dirty="0">
                <a:latin typeface="Courier New" panose="02070309020205020404" pitchFamily="49" charset="0"/>
                <a:cs typeface="Courier New" panose="02070309020205020404" pitchFamily="49" charset="0"/>
              </a:rPr>
              <a:t>6</a:t>
            </a:r>
          </a:p>
          <a:p>
            <a:pPr lvl="1" algn="just" eaLnBrk="1" hangingPunct="1">
              <a:lnSpc>
                <a:spcPct val="80000"/>
              </a:lnSpc>
              <a:spcBef>
                <a:spcPct val="0"/>
              </a:spcBef>
              <a:buClrTx/>
              <a:buFontTx/>
              <a:buNone/>
            </a:pPr>
            <a:r>
              <a:rPr lang="en-US" altLang="ar-KW" sz="1596" b="1" dirty="0">
                <a:solidFill>
                  <a:srgbClr val="0080FF"/>
                </a:solidFill>
                <a:latin typeface="Courier New" panose="02070309020205020404" pitchFamily="49" charset="0"/>
                <a:cs typeface="Courier New" panose="02070309020205020404" pitchFamily="49" charset="0"/>
              </a:rPr>
              <a:t>Area = </a:t>
            </a:r>
            <a:r>
              <a:rPr lang="en-US" altLang="ar-KW" sz="1596" b="1" dirty="0">
                <a:solidFill>
                  <a:srgbClr val="FF0000"/>
                </a:solidFill>
                <a:latin typeface="Courier New" panose="02070309020205020404" pitchFamily="49" charset="0"/>
                <a:cs typeface="Courier New" panose="02070309020205020404" pitchFamily="49" charset="0"/>
              </a:rPr>
              <a:t>24</a:t>
            </a:r>
            <a:endParaRPr lang="en-US" altLang="ar-KW" sz="1596" b="1" dirty="0">
              <a:solidFill>
                <a:srgbClr val="0080FF"/>
              </a:solidFill>
              <a:latin typeface="Courier New" panose="02070309020205020404" pitchFamily="49" charset="0"/>
              <a:cs typeface="Courier New" panose="02070309020205020404" pitchFamily="49" charset="0"/>
            </a:endParaRPr>
          </a:p>
        </p:txBody>
      </p:sp>
      <p:grpSp>
        <p:nvGrpSpPr>
          <p:cNvPr id="2" name="Group 1">
            <a:extLst>
              <a:ext uri="{FF2B5EF4-FFF2-40B4-BE49-F238E27FC236}">
                <a16:creationId xmlns:a16="http://schemas.microsoft.com/office/drawing/2014/main" id="{AB262F67-E21A-4CD5-93F6-4850B64552FA}"/>
              </a:ext>
            </a:extLst>
          </p:cNvPr>
          <p:cNvGrpSpPr/>
          <p:nvPr/>
        </p:nvGrpSpPr>
        <p:grpSpPr>
          <a:xfrm>
            <a:off x="323053" y="2192783"/>
            <a:ext cx="8518191" cy="3095873"/>
            <a:chOff x="838255" y="1736275"/>
            <a:chExt cx="8126391" cy="3141489"/>
          </a:xfrm>
        </p:grpSpPr>
        <p:sp>
          <p:nvSpPr>
            <p:cNvPr id="7" name="TextBox 2"/>
            <p:cNvSpPr txBox="1">
              <a:spLocks noChangeArrowheads="1"/>
            </p:cNvSpPr>
            <p:nvPr/>
          </p:nvSpPr>
          <p:spPr bwMode="auto">
            <a:xfrm>
              <a:off x="838255" y="2120150"/>
              <a:ext cx="8126391" cy="2757614"/>
            </a:xfrm>
            <a:prstGeom prst="rect">
              <a:avLst/>
            </a:prstGeom>
            <a:solidFill>
              <a:schemeClr val="bg1">
                <a:lumMod val="95000"/>
              </a:schemeClr>
            </a:solidFill>
            <a:ln w="38100">
              <a:solidFill>
                <a:srgbClr val="33CC33"/>
              </a:solidFill>
              <a:miter lim="800000"/>
              <a:headEnd/>
              <a:tailEnd/>
            </a:ln>
          </p:spPr>
          <p:txBody>
            <a:bodyPr wrap="square">
              <a:spAutoFit/>
            </a:bodyPr>
            <a:lstStyle>
              <a:defPPr>
                <a:defRPr lang="en-US"/>
              </a:defPPr>
              <a:lvl1pPr marL="342900" indent="-342900" eaLnBrk="0" hangingPunct="0"/>
              <a:lvl2pPr marL="400050" lvl="1" algn="just" eaLnBrk="1" hangingPunct="1">
                <a:lnSpc>
                  <a:spcPct val="80000"/>
                </a:lnSpc>
                <a:defRPr b="1">
                  <a:solidFill>
                    <a:srgbClr val="0070C0"/>
                  </a:solidFill>
                  <a:latin typeface="Courier New" pitchFamily="49" charset="0"/>
                  <a:cs typeface="Courier New" pitchFamily="49" charset="0"/>
                </a:defRPr>
              </a:lvl2pPr>
              <a:lvl3pPr marL="1143000" indent="-228600" eaLnBrk="0" hangingPunct="0"/>
              <a:lvl4pPr marL="1600200" indent="-228600" eaLnBrk="0" hangingPunct="0"/>
              <a:lvl5pPr marL="2057400" indent="-228600" eaLnBrk="0" hangingPunct="0"/>
              <a:lvl6pPr marL="2514600" indent="-228600" algn="l" rtl="0" eaLnBrk="0" fontAlgn="base" hangingPunct="0">
                <a:spcBef>
                  <a:spcPct val="0"/>
                </a:spcBef>
                <a:spcAft>
                  <a:spcPct val="0"/>
                </a:spcAft>
              </a:lvl6pPr>
              <a:lvl7pPr marL="2971800" indent="-228600" algn="l" rtl="0" eaLnBrk="0" fontAlgn="base" hangingPunct="0">
                <a:spcBef>
                  <a:spcPct val="0"/>
                </a:spcBef>
                <a:spcAft>
                  <a:spcPct val="0"/>
                </a:spcAft>
              </a:lvl7pPr>
              <a:lvl8pPr marL="3429000" indent="-228600" algn="l" rtl="0" eaLnBrk="0" fontAlgn="base" hangingPunct="0">
                <a:spcBef>
                  <a:spcPct val="0"/>
                </a:spcBef>
                <a:spcAft>
                  <a:spcPct val="0"/>
                </a:spcAft>
              </a:lvl8pPr>
              <a:lvl9pPr marL="3886200" indent="-228600" algn="l" rtl="0" eaLnBrk="0" fontAlgn="base" hangingPunct="0">
                <a:spcBef>
                  <a:spcPct val="0"/>
                </a:spcBef>
                <a:spcAft>
                  <a:spcPct val="0"/>
                </a:spcAft>
              </a:lvl9pPr>
            </a:lstStyle>
            <a:p>
              <a:pPr lvl="1">
                <a:defRPr/>
              </a:pPr>
              <a:r>
                <a:rPr lang="en-US" altLang="ar-KW" sz="1795" dirty="0"/>
                <a:t>def </a:t>
              </a:r>
              <a:r>
                <a:rPr lang="en-US" altLang="ar-KW" sz="1795" dirty="0" err="1"/>
                <a:t>recArea</a:t>
              </a:r>
              <a:r>
                <a:rPr lang="en-US" altLang="ar-KW" sz="1795" dirty="0"/>
                <a:t>(</a:t>
              </a:r>
              <a:r>
                <a:rPr lang="en-US" altLang="ar-KW" sz="1795" dirty="0" err="1"/>
                <a:t>aHeight</a:t>
              </a:r>
              <a:r>
                <a:rPr lang="en-US" altLang="ar-KW" sz="1795" dirty="0"/>
                <a:t>, </a:t>
              </a:r>
              <a:r>
                <a:rPr lang="en-US" altLang="ar-KW" sz="1795" dirty="0" err="1"/>
                <a:t>aWidth</a:t>
              </a:r>
              <a:r>
                <a:rPr lang="en-US" altLang="ar-KW" sz="1795" dirty="0"/>
                <a:t>) :</a:t>
              </a:r>
            </a:p>
            <a:p>
              <a:pPr lvl="1">
                <a:defRPr/>
              </a:pPr>
              <a:r>
                <a:rPr lang="en-US" altLang="ar-KW" sz="1795" dirty="0"/>
                <a:t>     </a:t>
              </a:r>
            </a:p>
            <a:p>
              <a:pPr lvl="1">
                <a:defRPr/>
              </a:pPr>
              <a:r>
                <a:rPr lang="en-US" altLang="ar-KW" sz="1795" dirty="0"/>
                <a:t>     area = </a:t>
              </a:r>
              <a:r>
                <a:rPr lang="en-US" altLang="ar-KW" sz="1795" dirty="0" err="1"/>
                <a:t>aHeight</a:t>
              </a:r>
              <a:r>
                <a:rPr lang="en-US" altLang="ar-KW" sz="1795" dirty="0"/>
                <a:t> * </a:t>
              </a:r>
              <a:r>
                <a:rPr lang="en-US" altLang="ar-KW" sz="1795" dirty="0" err="1"/>
                <a:t>aWidth</a:t>
              </a:r>
              <a:endParaRPr lang="en-US" altLang="ar-KW" sz="1795" dirty="0"/>
            </a:p>
            <a:p>
              <a:pPr lvl="1">
                <a:defRPr/>
              </a:pPr>
              <a:r>
                <a:rPr lang="en-US" altLang="ar-KW" sz="1795" dirty="0"/>
                <a:t>     </a:t>
              </a:r>
            </a:p>
            <a:p>
              <a:pPr lvl="1">
                <a:defRPr/>
              </a:pPr>
              <a:r>
                <a:rPr lang="en-US" altLang="ar-KW" sz="1795" dirty="0"/>
                <a:t>     </a:t>
              </a:r>
              <a:r>
                <a:rPr lang="en-US" altLang="ar-KW" sz="1795" dirty="0">
                  <a:solidFill>
                    <a:srgbClr val="FF0000"/>
                  </a:solidFill>
                </a:rPr>
                <a:t>return area</a:t>
              </a:r>
            </a:p>
            <a:p>
              <a:pPr lvl="1">
                <a:defRPr/>
              </a:pPr>
              <a:endParaRPr lang="en-US" altLang="ar-KW" sz="1795" dirty="0"/>
            </a:p>
            <a:p>
              <a:pPr lvl="1">
                <a:defRPr/>
              </a:pPr>
              <a:r>
                <a:rPr lang="en-US" altLang="ar-KW" sz="1795" dirty="0"/>
                <a:t> </a:t>
              </a:r>
            </a:p>
            <a:p>
              <a:pPr lvl="1">
                <a:defRPr/>
              </a:pPr>
              <a:r>
                <a:rPr lang="en-US" altLang="ar-KW" sz="1795" dirty="0"/>
                <a:t>h = </a:t>
              </a:r>
              <a:r>
                <a:rPr lang="en-US" altLang="ar-KW" sz="1795" dirty="0" err="1"/>
                <a:t>eval</a:t>
              </a:r>
              <a:r>
                <a:rPr lang="en-US" altLang="ar-KW" sz="1795" dirty="0"/>
                <a:t>(input("Enter the height: " ))</a:t>
              </a:r>
            </a:p>
            <a:p>
              <a:pPr lvl="1">
                <a:defRPr/>
              </a:pPr>
              <a:r>
                <a:rPr lang="en-US" altLang="ar-KW" sz="1795" dirty="0"/>
                <a:t>    </a:t>
              </a:r>
            </a:p>
            <a:p>
              <a:pPr lvl="1">
                <a:defRPr/>
              </a:pPr>
              <a:r>
                <a:rPr lang="en-US" altLang="ar-KW" sz="1795" dirty="0"/>
                <a:t>w = </a:t>
              </a:r>
              <a:r>
                <a:rPr lang="en-US" altLang="ar-KW" sz="1795" dirty="0" err="1"/>
                <a:t>eval</a:t>
              </a:r>
              <a:r>
                <a:rPr lang="en-US" altLang="ar-KW" sz="1795" dirty="0"/>
                <a:t>(input("Enter the width: "))</a:t>
              </a:r>
            </a:p>
            <a:p>
              <a:pPr lvl="1">
                <a:defRPr/>
              </a:pPr>
              <a:endParaRPr lang="en-US" altLang="ar-KW" sz="1795" dirty="0"/>
            </a:p>
            <a:p>
              <a:pPr lvl="1">
                <a:defRPr/>
              </a:pPr>
              <a:r>
                <a:rPr lang="en-US" altLang="ar-KW" sz="1795" dirty="0"/>
                <a:t>print("Area = ",</a:t>
              </a:r>
              <a:r>
                <a:rPr lang="en-US" altLang="ar-KW" sz="1795" dirty="0" err="1">
                  <a:solidFill>
                    <a:srgbClr val="FF0000"/>
                  </a:solidFill>
                </a:rPr>
                <a:t>recArea</a:t>
              </a:r>
              <a:r>
                <a:rPr lang="en-US" altLang="ar-KW" sz="1795" dirty="0">
                  <a:solidFill>
                    <a:srgbClr val="FF0000"/>
                  </a:solidFill>
                </a:rPr>
                <a:t>(</a:t>
              </a:r>
              <a:r>
                <a:rPr lang="en-US" altLang="ar-KW" sz="1795" dirty="0" err="1">
                  <a:solidFill>
                    <a:srgbClr val="FF0000"/>
                  </a:solidFill>
                </a:rPr>
                <a:t>h,w</a:t>
              </a:r>
              <a:r>
                <a:rPr lang="en-US" altLang="ar-KW" sz="1795" dirty="0">
                  <a:solidFill>
                    <a:srgbClr val="FF0000"/>
                  </a:solidFill>
                </a:rPr>
                <a:t>)</a:t>
              </a:r>
              <a:r>
                <a:rPr lang="en-US" altLang="ar-KW" sz="1795" dirty="0"/>
                <a:t>) </a:t>
              </a:r>
              <a:r>
                <a:rPr lang="en-GB" altLang="ar-KW" sz="1596" dirty="0">
                  <a:solidFill>
                    <a:srgbClr val="C00000"/>
                  </a:solidFill>
                </a:rPr>
                <a:t>#Function call inside print()</a:t>
              </a:r>
              <a:endParaRPr lang="en-US" altLang="ar-KW" sz="1596" dirty="0">
                <a:solidFill>
                  <a:srgbClr val="C00000"/>
                </a:solidFill>
              </a:endParaRPr>
            </a:p>
          </p:txBody>
        </p:sp>
        <p:grpSp>
          <p:nvGrpSpPr>
            <p:cNvPr id="3" name="Group 15"/>
            <p:cNvGrpSpPr>
              <a:grpSpLocks/>
            </p:cNvGrpSpPr>
            <p:nvPr/>
          </p:nvGrpSpPr>
          <p:grpSpPr bwMode="auto">
            <a:xfrm>
              <a:off x="2813050" y="1736275"/>
              <a:ext cx="2808288" cy="576262"/>
              <a:chOff x="2987675" y="1772816"/>
              <a:chExt cx="2808461" cy="576684"/>
            </a:xfrm>
          </p:grpSpPr>
          <p:grpSp>
            <p:nvGrpSpPr>
              <p:cNvPr id="20495" name="Group 3"/>
              <p:cNvGrpSpPr>
                <a:grpSpLocks/>
              </p:cNvGrpSpPr>
              <p:nvPr/>
            </p:nvGrpSpPr>
            <p:grpSpPr bwMode="auto">
              <a:xfrm>
                <a:off x="2987675" y="1773238"/>
                <a:ext cx="1655763" cy="576262"/>
                <a:chOff x="2987675" y="1773238"/>
                <a:chExt cx="1655763" cy="576262"/>
              </a:xfrm>
            </p:grpSpPr>
            <p:cxnSp>
              <p:nvCxnSpPr>
                <p:cNvPr id="10" name="Straight Connector 9"/>
                <p:cNvCxnSpPr/>
                <p:nvPr/>
              </p:nvCxnSpPr>
              <p:spPr>
                <a:xfrm>
                  <a:off x="2987675" y="2036534"/>
                  <a:ext cx="576299" cy="31296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0500" name="TextBox 10"/>
                <p:cNvSpPr txBox="1">
                  <a:spLocks noChangeArrowheads="1"/>
                </p:cNvSpPr>
                <p:nvPr/>
              </p:nvSpPr>
              <p:spPr bwMode="auto">
                <a:xfrm>
                  <a:off x="3203575" y="1773238"/>
                  <a:ext cx="14398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ar-KW" sz="1197">
                      <a:solidFill>
                        <a:srgbClr val="FF0000"/>
                      </a:solidFill>
                    </a:rPr>
                    <a:t>4</a:t>
                  </a:r>
                  <a:endParaRPr lang="ar-KW" altLang="ar-KW" sz="1397">
                    <a:solidFill>
                      <a:srgbClr val="FF0000"/>
                    </a:solidFill>
                  </a:endParaRPr>
                </a:p>
              </p:txBody>
            </p:sp>
          </p:grpSp>
          <p:grpSp>
            <p:nvGrpSpPr>
              <p:cNvPr id="20496" name="Group 27"/>
              <p:cNvGrpSpPr>
                <a:grpSpLocks/>
              </p:cNvGrpSpPr>
              <p:nvPr/>
            </p:nvGrpSpPr>
            <p:grpSpPr bwMode="auto">
              <a:xfrm>
                <a:off x="4140373" y="1772816"/>
                <a:ext cx="1655763" cy="576262"/>
                <a:chOff x="2987675" y="1773238"/>
                <a:chExt cx="1655763" cy="576262"/>
              </a:xfrm>
            </p:grpSpPr>
            <p:cxnSp>
              <p:nvCxnSpPr>
                <p:cNvPr id="29" name="Straight Connector 28"/>
                <p:cNvCxnSpPr/>
                <p:nvPr/>
              </p:nvCxnSpPr>
              <p:spPr>
                <a:xfrm>
                  <a:off x="2987573" y="2036956"/>
                  <a:ext cx="576299" cy="31296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0498" name="TextBox 10"/>
                <p:cNvSpPr txBox="1">
                  <a:spLocks noChangeArrowheads="1"/>
                </p:cNvSpPr>
                <p:nvPr/>
              </p:nvSpPr>
              <p:spPr bwMode="auto">
                <a:xfrm>
                  <a:off x="3203575" y="1773238"/>
                  <a:ext cx="14398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ar-KW" sz="1197">
                      <a:solidFill>
                        <a:srgbClr val="FF0000"/>
                      </a:solidFill>
                    </a:rPr>
                    <a:t>6</a:t>
                  </a:r>
                  <a:endParaRPr lang="ar-KW" altLang="ar-KW" sz="1397">
                    <a:solidFill>
                      <a:srgbClr val="FF0000"/>
                    </a:solidFill>
                  </a:endParaRPr>
                </a:p>
              </p:txBody>
            </p:sp>
          </p:grpSp>
        </p:grpSp>
        <p:grpSp>
          <p:nvGrpSpPr>
            <p:cNvPr id="6" name="Group 16"/>
            <p:cNvGrpSpPr>
              <a:grpSpLocks/>
            </p:cNvGrpSpPr>
            <p:nvPr/>
          </p:nvGrpSpPr>
          <p:grpSpPr bwMode="auto">
            <a:xfrm>
              <a:off x="2884488" y="2241100"/>
              <a:ext cx="2881312" cy="576262"/>
              <a:chOff x="2772221" y="2169927"/>
              <a:chExt cx="2880495" cy="576262"/>
            </a:xfrm>
          </p:grpSpPr>
          <p:grpSp>
            <p:nvGrpSpPr>
              <p:cNvPr id="20489" name="Group 4"/>
              <p:cNvGrpSpPr>
                <a:grpSpLocks/>
              </p:cNvGrpSpPr>
              <p:nvPr/>
            </p:nvGrpSpPr>
            <p:grpSpPr bwMode="auto">
              <a:xfrm>
                <a:off x="3923928" y="2204864"/>
                <a:ext cx="1728788" cy="523875"/>
                <a:chOff x="4356100" y="2257425"/>
                <a:chExt cx="1728788" cy="523875"/>
              </a:xfrm>
            </p:grpSpPr>
            <p:sp>
              <p:nvSpPr>
                <p:cNvPr id="20493" name="TextBox 11"/>
                <p:cNvSpPr txBox="1">
                  <a:spLocks noChangeArrowheads="1"/>
                </p:cNvSpPr>
                <p:nvPr/>
              </p:nvSpPr>
              <p:spPr bwMode="auto">
                <a:xfrm>
                  <a:off x="4500563" y="2257425"/>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ar-KW" sz="1397" b="1">
                      <a:solidFill>
                        <a:srgbClr val="FF0000"/>
                      </a:solidFill>
                      <a:latin typeface="Courier New" panose="02070309020205020404" pitchFamily="49" charset="0"/>
                      <a:cs typeface="Courier New" panose="02070309020205020404" pitchFamily="49" charset="0"/>
                    </a:rPr>
                    <a:t>6</a:t>
                  </a:r>
                  <a:endParaRPr lang="ar-KW" altLang="ar-KW" sz="1397">
                    <a:solidFill>
                      <a:srgbClr val="FF0000"/>
                    </a:solidFill>
                  </a:endParaRPr>
                </a:p>
              </p:txBody>
            </p:sp>
            <p:cxnSp>
              <p:nvCxnSpPr>
                <p:cNvPr id="13" name="Straight Connector 12"/>
                <p:cNvCxnSpPr/>
                <p:nvPr/>
              </p:nvCxnSpPr>
              <p:spPr>
                <a:xfrm>
                  <a:off x="4356591" y="2468550"/>
                  <a:ext cx="576099" cy="31273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490" name="Group 30"/>
              <p:cNvGrpSpPr>
                <a:grpSpLocks/>
              </p:cNvGrpSpPr>
              <p:nvPr/>
            </p:nvGrpSpPr>
            <p:grpSpPr bwMode="auto">
              <a:xfrm>
                <a:off x="2772221" y="2169927"/>
                <a:ext cx="1655763" cy="576262"/>
                <a:chOff x="2987675" y="1773238"/>
                <a:chExt cx="1655763" cy="576262"/>
              </a:xfrm>
            </p:grpSpPr>
            <p:cxnSp>
              <p:nvCxnSpPr>
                <p:cNvPr id="32" name="Straight Connector 31"/>
                <p:cNvCxnSpPr/>
                <p:nvPr/>
              </p:nvCxnSpPr>
              <p:spPr>
                <a:xfrm>
                  <a:off x="2987675" y="2036763"/>
                  <a:ext cx="576098" cy="31273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0492" name="TextBox 10"/>
                <p:cNvSpPr txBox="1">
                  <a:spLocks noChangeArrowheads="1"/>
                </p:cNvSpPr>
                <p:nvPr/>
              </p:nvSpPr>
              <p:spPr bwMode="auto">
                <a:xfrm>
                  <a:off x="3203575" y="1773238"/>
                  <a:ext cx="14398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ar-KW" sz="1197">
                      <a:solidFill>
                        <a:srgbClr val="FF0000"/>
                      </a:solidFill>
                    </a:rPr>
                    <a:t>4</a:t>
                  </a:r>
                  <a:endParaRPr lang="ar-KW" altLang="ar-KW" sz="1397">
                    <a:solidFill>
                      <a:srgbClr val="FF0000"/>
                    </a:solidFill>
                  </a:endParaRPr>
                </a:p>
              </p:txBody>
            </p:sp>
          </p:grpSp>
        </p:grpSp>
      </p:grpSp>
      <p:sp>
        <p:nvSpPr>
          <p:cNvPr id="20" name="Rectangle 2"/>
          <p:cNvSpPr txBox="1">
            <a:spLocks noChangeArrowheads="1"/>
          </p:cNvSpPr>
          <p:nvPr/>
        </p:nvSpPr>
        <p:spPr bwMode="auto">
          <a:xfrm>
            <a:off x="627218" y="177279"/>
            <a:ext cx="6763153" cy="54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defRPr/>
            </a:pPr>
            <a:r>
              <a:rPr lang="en-US" altLang="ar-KW" sz="3591" b="1" kern="0" dirty="0">
                <a:solidFill>
                  <a:srgbClr val="002060"/>
                </a:solidFill>
                <a:latin typeface="+mn-lt"/>
              </a:rPr>
              <a:t>Functions with return</a:t>
            </a:r>
          </a:p>
        </p:txBody>
      </p:sp>
      <p:sp>
        <p:nvSpPr>
          <p:cNvPr id="5" name="Footer Placeholder 4">
            <a:extLst>
              <a:ext uri="{FF2B5EF4-FFF2-40B4-BE49-F238E27FC236}">
                <a16:creationId xmlns:a16="http://schemas.microsoft.com/office/drawing/2014/main" id="{FA6153D6-C2EA-463C-BD98-D3A477F7C471}"/>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7</a:t>
            </a:r>
            <a:endParaRPr lang="en-US" dirty="0"/>
          </a:p>
        </p:txBody>
      </p:sp>
      <p:sp>
        <p:nvSpPr>
          <p:cNvPr id="20488" name="Slide Number Placeholder 1"/>
          <p:cNvSpPr>
            <a:spLocks noGrp="1"/>
          </p:cNvSpPr>
          <p:nvPr>
            <p:ph type="sldNum" sz="quarter" idx="4294967295"/>
          </p:nvPr>
        </p:nvSpPr>
        <p:spPr>
          <a:xfrm>
            <a:off x="10147487" y="6458967"/>
            <a:ext cx="508901" cy="36578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1093" indent="-285036" eaLnBrk="0" hangingPunct="0">
              <a:defRPr>
                <a:solidFill>
                  <a:schemeClr val="tx1"/>
                </a:solidFill>
                <a:latin typeface="Arial" panose="020B0604020202020204" pitchFamily="34" charset="0"/>
                <a:cs typeface="Arial" panose="020B0604020202020204" pitchFamily="34" charset="0"/>
              </a:defRPr>
            </a:lvl2pPr>
            <a:lvl3pPr marL="1140143" indent="-228029" eaLnBrk="0" hangingPunct="0">
              <a:defRPr>
                <a:solidFill>
                  <a:schemeClr val="tx1"/>
                </a:solidFill>
                <a:latin typeface="Arial" panose="020B0604020202020204" pitchFamily="34" charset="0"/>
                <a:cs typeface="Arial" panose="020B0604020202020204" pitchFamily="34" charset="0"/>
              </a:defRPr>
            </a:lvl3pPr>
            <a:lvl4pPr marL="1596200" indent="-228029" eaLnBrk="0" hangingPunct="0">
              <a:defRPr>
                <a:solidFill>
                  <a:schemeClr val="tx1"/>
                </a:solidFill>
                <a:latin typeface="Arial" panose="020B0604020202020204" pitchFamily="34" charset="0"/>
                <a:cs typeface="Arial" panose="020B0604020202020204" pitchFamily="34" charset="0"/>
              </a:defRPr>
            </a:lvl4pPr>
            <a:lvl5pPr marL="2052257" indent="-228029" eaLnBrk="0" hangingPunct="0">
              <a:defRPr>
                <a:solidFill>
                  <a:schemeClr val="tx1"/>
                </a:solidFill>
                <a:latin typeface="Arial" panose="020B0604020202020204" pitchFamily="34" charset="0"/>
                <a:cs typeface="Arial" panose="020B0604020202020204" pitchFamily="34" charset="0"/>
              </a:defRPr>
            </a:lvl5pPr>
            <a:lvl6pPr marL="2508314" indent="-22802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64371" indent="-22802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0428" indent="-22802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76485" indent="-22802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2BCB6BC-1EFA-46E2-8026-F3ADE0AFEF5C}" type="slidenum">
              <a:rPr lang="en-US" altLang="en-US"/>
              <a:pPr eaLnBrk="1" hangingPunct="1"/>
              <a:t>13</a:t>
            </a:fld>
            <a:endParaRPr lang="en-US" altLang="en-US" dirty="0"/>
          </a:p>
        </p:txBody>
      </p:sp>
      <p:sp>
        <p:nvSpPr>
          <p:cNvPr id="23" name="TextBox 22">
            <a:extLst>
              <a:ext uri="{FF2B5EF4-FFF2-40B4-BE49-F238E27FC236}">
                <a16:creationId xmlns:a16="http://schemas.microsoft.com/office/drawing/2014/main" id="{283B015E-0E35-4AA1-81F6-B7FDF451A9D8}"/>
              </a:ext>
            </a:extLst>
          </p:cNvPr>
          <p:cNvSpPr txBox="1"/>
          <p:nvPr/>
        </p:nvSpPr>
        <p:spPr>
          <a:xfrm>
            <a:off x="385910" y="984542"/>
            <a:ext cx="8518191" cy="1285801"/>
          </a:xfrm>
          <a:prstGeom prst="rect">
            <a:avLst/>
          </a:prstGeom>
          <a:noFill/>
        </p:spPr>
        <p:txBody>
          <a:bodyPr wrap="square">
            <a:spAutoFit/>
          </a:bodyPr>
          <a:lstStyle/>
          <a:p>
            <a:pPr marL="285036" indent="-285036" algn="just" defTabSz="456057">
              <a:lnSpc>
                <a:spcPct val="150000"/>
              </a:lnSpc>
              <a:spcBef>
                <a:spcPct val="20000"/>
              </a:spcBef>
              <a:spcAft>
                <a:spcPts val="599"/>
              </a:spcAft>
              <a:buClr>
                <a:srgbClr val="30ACEC">
                  <a:lumMod val="75000"/>
                </a:srgbClr>
              </a:buClr>
              <a:buSzPct val="145000"/>
              <a:buFont typeface="Arial"/>
              <a:buChar char="•"/>
              <a:defRPr/>
            </a:pPr>
            <a:r>
              <a:rPr lang="en-US" altLang="ar-KW" sz="1795" dirty="0">
                <a:solidFill>
                  <a:prstClr val="black"/>
                </a:solidFill>
                <a:latin typeface="Times New Roman" panose="02020603050405020304" pitchFamily="18" charset="0"/>
                <a:cs typeface="Times New Roman" panose="02020603050405020304" pitchFamily="18" charset="0"/>
              </a:rPr>
              <a:t>Example : Write a function that takes the height and width as arguments, calculates the area of a rectangle, and returns it. Then display the area in the output window. Use the function in your program. </a:t>
            </a:r>
          </a:p>
        </p:txBody>
      </p:sp>
    </p:spTree>
    <p:extLst>
      <p:ext uri="{BB962C8B-B14F-4D97-AF65-F5344CB8AC3E}">
        <p14:creationId xmlns:p14="http://schemas.microsoft.com/office/powerpoint/2010/main" val="356867977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nodeType="with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nodeType="with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47B39-332E-424E-23FB-D2958F04BF54}"/>
              </a:ext>
            </a:extLst>
          </p:cNvPr>
          <p:cNvSpPr>
            <a:spLocks noGrp="1"/>
          </p:cNvSpPr>
          <p:nvPr>
            <p:ph type="title"/>
          </p:nvPr>
        </p:nvSpPr>
        <p:spPr>
          <a:xfrm>
            <a:off x="1108076" y="92526"/>
            <a:ext cx="7866669" cy="651334"/>
          </a:xfrm>
        </p:spPr>
        <p:txBody>
          <a:bodyPr>
            <a:normAutofit fontScale="90000"/>
          </a:bodyPr>
          <a:lstStyle/>
          <a:p>
            <a:r>
              <a:rPr lang="en-US" b="1" dirty="0"/>
              <a:t>Functions with return</a:t>
            </a:r>
          </a:p>
        </p:txBody>
      </p:sp>
      <p:sp>
        <p:nvSpPr>
          <p:cNvPr id="3" name="Content Placeholder 2">
            <a:extLst>
              <a:ext uri="{FF2B5EF4-FFF2-40B4-BE49-F238E27FC236}">
                <a16:creationId xmlns:a16="http://schemas.microsoft.com/office/drawing/2014/main" id="{21C12BA9-6022-4EE6-B522-06303E3E5A47}"/>
              </a:ext>
            </a:extLst>
          </p:cNvPr>
          <p:cNvSpPr>
            <a:spLocks noGrp="1"/>
          </p:cNvSpPr>
          <p:nvPr>
            <p:ph idx="1"/>
          </p:nvPr>
        </p:nvSpPr>
        <p:spPr>
          <a:xfrm>
            <a:off x="479394" y="969164"/>
            <a:ext cx="8404721" cy="1183215"/>
          </a:xfrm>
        </p:spPr>
        <p:txBody>
          <a:bodyPr>
            <a:normAutofit fontScale="92500" lnSpcReduction="20000"/>
          </a:bodyPr>
          <a:lstStyle/>
          <a:p>
            <a:pPr>
              <a:lnSpc>
                <a:spcPct val="160000"/>
              </a:lnSpc>
            </a:pPr>
            <a:r>
              <a:rPr lang="en-US" b="0" i="0" dirty="0">
                <a:solidFill>
                  <a:srgbClr val="0070C0"/>
                </a:solidFill>
                <a:effectLst/>
                <a:latin typeface="Times New Roman" panose="02020603050405020304" pitchFamily="18" charset="0"/>
                <a:cs typeface="Times New Roman" panose="02020603050405020304" pitchFamily="18" charset="0"/>
              </a:rPr>
              <a:t>Problem: Write a function that accepts two numbers as arguments and returns the sum of these two numbers.</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0BD808B-4B70-1E15-7304-196537820FD0}"/>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4086"/>
            <a:r>
              <a:rPr lang="en-US">
                <a:solidFill>
                  <a:srgbClr val="002D58">
                    <a:tint val="75000"/>
                  </a:srgbClr>
                </a:solidFill>
              </a:rPr>
              <a:t>Lecture 7</a:t>
            </a:r>
            <a:endParaRPr lang="en-US" dirty="0">
              <a:solidFill>
                <a:srgbClr val="002D58">
                  <a:tint val="75000"/>
                </a:srgbClr>
              </a:solidFill>
            </a:endParaRPr>
          </a:p>
        </p:txBody>
      </p:sp>
      <p:sp>
        <p:nvSpPr>
          <p:cNvPr id="10" name="TextBox 9">
            <a:extLst>
              <a:ext uri="{FF2B5EF4-FFF2-40B4-BE49-F238E27FC236}">
                <a16:creationId xmlns:a16="http://schemas.microsoft.com/office/drawing/2014/main" id="{E37DEB49-4DEB-A90A-7D9D-06C5D92A7873}"/>
              </a:ext>
            </a:extLst>
          </p:cNvPr>
          <p:cNvSpPr txBox="1"/>
          <p:nvPr/>
        </p:nvSpPr>
        <p:spPr>
          <a:xfrm>
            <a:off x="786627" y="2653308"/>
            <a:ext cx="1496377" cy="368394"/>
          </a:xfrm>
          <a:prstGeom prst="rect">
            <a:avLst/>
          </a:prstGeom>
          <a:noFill/>
        </p:spPr>
        <p:txBody>
          <a:bodyPr wrap="square">
            <a:spAutoFit/>
          </a:bodyPr>
          <a:lstStyle/>
          <a:p>
            <a:r>
              <a:rPr lang="en-US" sz="1795" dirty="0"/>
              <a:t>The function:</a:t>
            </a:r>
          </a:p>
        </p:txBody>
      </p:sp>
      <p:sp>
        <p:nvSpPr>
          <p:cNvPr id="5" name="Slide Number Placeholder 4">
            <a:extLst>
              <a:ext uri="{FF2B5EF4-FFF2-40B4-BE49-F238E27FC236}">
                <a16:creationId xmlns:a16="http://schemas.microsoft.com/office/drawing/2014/main" id="{C7B0BA90-AC7D-61F4-B03E-26474713A158}"/>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
        <p:nvSpPr>
          <p:cNvPr id="7" name="TextBox 6">
            <a:extLst>
              <a:ext uri="{FF2B5EF4-FFF2-40B4-BE49-F238E27FC236}">
                <a16:creationId xmlns:a16="http://schemas.microsoft.com/office/drawing/2014/main" id="{B6839702-D3F5-30C3-F5F1-84CC608032A6}"/>
              </a:ext>
            </a:extLst>
          </p:cNvPr>
          <p:cNvSpPr txBox="1"/>
          <p:nvPr/>
        </p:nvSpPr>
        <p:spPr>
          <a:xfrm>
            <a:off x="2413020" y="2473521"/>
            <a:ext cx="8350363" cy="3170099"/>
          </a:xfrm>
          <a:prstGeom prst="rect">
            <a:avLst/>
          </a:prstGeom>
          <a:noFill/>
        </p:spPr>
        <p:txBody>
          <a:bodyPr wrap="none" rtlCol="0">
            <a:spAutoFit/>
          </a:bodyPr>
          <a:lstStyle/>
          <a:p>
            <a:r>
              <a:rPr lang="en-US" sz="2500" dirty="0">
                <a:latin typeface="Times New Roman" panose="02020603050405020304" pitchFamily="18" charset="0"/>
                <a:cs typeface="Times New Roman" panose="02020603050405020304" pitchFamily="18" charset="0"/>
              </a:rPr>
              <a:t>def </a:t>
            </a:r>
            <a:r>
              <a:rPr lang="en-US" sz="2500" dirty="0" err="1">
                <a:latin typeface="Times New Roman" panose="02020603050405020304" pitchFamily="18" charset="0"/>
                <a:cs typeface="Times New Roman" panose="02020603050405020304" pitchFamily="18" charset="0"/>
              </a:rPr>
              <a:t>sum_of_numbers</a:t>
            </a:r>
            <a:r>
              <a:rPr lang="en-US" sz="2500" dirty="0">
                <a:latin typeface="Times New Roman" panose="02020603050405020304" pitchFamily="18" charset="0"/>
                <a:cs typeface="Times New Roman" panose="02020603050405020304" pitchFamily="18" charset="0"/>
              </a:rPr>
              <a:t>(a, b):</a:t>
            </a:r>
          </a:p>
          <a:p>
            <a:r>
              <a:rPr lang="en-US" sz="2500" dirty="0">
                <a:latin typeface="Times New Roman" panose="02020603050405020304" pitchFamily="18" charset="0"/>
                <a:cs typeface="Times New Roman" panose="02020603050405020304" pitchFamily="18" charset="0"/>
              </a:rPr>
              <a:t>    return a + b</a:t>
            </a:r>
          </a:p>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num1 = int(input("Enter first number: "))</a:t>
            </a:r>
          </a:p>
          <a:p>
            <a:r>
              <a:rPr lang="en-US" sz="2500" dirty="0">
                <a:latin typeface="Times New Roman" panose="02020603050405020304" pitchFamily="18" charset="0"/>
                <a:cs typeface="Times New Roman" panose="02020603050405020304" pitchFamily="18" charset="0"/>
              </a:rPr>
              <a:t>num2 = int(input("Enter second number: "))</a:t>
            </a:r>
          </a:p>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print("Sum of two numbers: ", </a:t>
            </a:r>
            <a:r>
              <a:rPr lang="en-US" sz="2500" dirty="0" err="1">
                <a:latin typeface="Times New Roman" panose="02020603050405020304" pitchFamily="18" charset="0"/>
                <a:cs typeface="Times New Roman" panose="02020603050405020304" pitchFamily="18" charset="0"/>
              </a:rPr>
              <a:t>sum_of_numbers</a:t>
            </a:r>
            <a:r>
              <a:rPr lang="en-US" sz="2500" dirty="0">
                <a:latin typeface="Times New Roman" panose="02020603050405020304" pitchFamily="18" charset="0"/>
                <a:cs typeface="Times New Roman" panose="02020603050405020304" pitchFamily="18" charset="0"/>
              </a:rPr>
              <a:t>(num1, num2))</a:t>
            </a:r>
          </a:p>
          <a:p>
            <a:endParaRPr lang="en-US" sz="2500" dirty="0">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08CEAFF8-6F7A-F16C-D6B2-E514B9B4C037}"/>
              </a:ext>
            </a:extLst>
          </p:cNvPr>
          <p:cNvSpPr/>
          <p:nvPr/>
        </p:nvSpPr>
        <p:spPr>
          <a:xfrm>
            <a:off x="2459115" y="2450237"/>
            <a:ext cx="3975553" cy="896645"/>
          </a:xfrm>
          <a:prstGeom prst="roundRect">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2814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FCFE670B-5A47-4125-ACB2-FE2C704B915C}"/>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2D58">
                    <a:tint val="75000"/>
                  </a:srgbClr>
                </a:solidFill>
              </a:rPr>
              <a:t>Lecture 7</a:t>
            </a:r>
            <a:endParaRPr lang="en-US" dirty="0"/>
          </a:p>
        </p:txBody>
      </p:sp>
      <p:sp>
        <p:nvSpPr>
          <p:cNvPr id="2" name="Slide Number Placeholder 1">
            <a:extLst>
              <a:ext uri="{FF2B5EF4-FFF2-40B4-BE49-F238E27FC236}">
                <a16:creationId xmlns:a16="http://schemas.microsoft.com/office/drawing/2014/main" id="{D9CEB2E4-3608-471E-A99E-B7222F77D9CD}"/>
              </a:ext>
            </a:extLst>
          </p:cNvPr>
          <p:cNvSpPr>
            <a:spLocks noGrp="1"/>
          </p:cNvSpPr>
          <p:nvPr>
            <p:ph type="sldNum" sz="quarter" idx="4294967295"/>
          </p:nvPr>
        </p:nvSpPr>
        <p:spPr>
          <a:xfrm>
            <a:off x="10147487" y="6458967"/>
            <a:ext cx="508901" cy="365781"/>
          </a:xfrm>
          <a:prstGeom prst="rect">
            <a:avLst/>
          </a:prstGeom>
        </p:spPr>
        <p:txBody>
          <a:bodyPr/>
          <a:lstStyle/>
          <a:p>
            <a:fld id="{D57F1E4F-1CFF-5643-939E-02111984F565}" type="slidenum">
              <a:rPr lang="en-US" smtClean="0"/>
              <a:t>15</a:t>
            </a:fld>
            <a:endParaRPr lang="en-US" dirty="0"/>
          </a:p>
        </p:txBody>
      </p:sp>
      <p:sp>
        <p:nvSpPr>
          <p:cNvPr id="4" name="Rectangle 2">
            <a:extLst>
              <a:ext uri="{FF2B5EF4-FFF2-40B4-BE49-F238E27FC236}">
                <a16:creationId xmlns:a16="http://schemas.microsoft.com/office/drawing/2014/main" id="{178BF46F-6B6D-4C50-B8EB-C02B8DD8D00A}"/>
              </a:ext>
            </a:extLst>
          </p:cNvPr>
          <p:cNvSpPr txBox="1">
            <a:spLocks noChangeArrowheads="1"/>
          </p:cNvSpPr>
          <p:nvPr/>
        </p:nvSpPr>
        <p:spPr bwMode="auto">
          <a:xfrm>
            <a:off x="1223664" y="127025"/>
            <a:ext cx="7547784" cy="718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defRPr/>
            </a:pPr>
            <a:endParaRPr lang="en-US" altLang="ar-KW" sz="3591" b="1" kern="0" dirty="0">
              <a:solidFill>
                <a:srgbClr val="002060"/>
              </a:solidFill>
              <a:latin typeface="+mn-lt"/>
            </a:endParaRPr>
          </a:p>
          <a:p>
            <a:pPr>
              <a:defRPr/>
            </a:pPr>
            <a:r>
              <a:rPr lang="en-US" altLang="ar-KW" sz="3591" b="1" kern="0" dirty="0">
                <a:solidFill>
                  <a:srgbClr val="FF0000"/>
                </a:solidFill>
                <a:latin typeface="+mn-lt"/>
              </a:rPr>
              <a:t>Functions with Multiple return values</a:t>
            </a:r>
          </a:p>
          <a:p>
            <a:pPr>
              <a:defRPr/>
            </a:pPr>
            <a:endParaRPr lang="en-US" altLang="ar-KW" sz="3591" b="1" kern="0" dirty="0">
              <a:solidFill>
                <a:srgbClr val="002060"/>
              </a:solidFill>
              <a:latin typeface="+mn-lt"/>
            </a:endParaRPr>
          </a:p>
        </p:txBody>
      </p:sp>
      <p:sp>
        <p:nvSpPr>
          <p:cNvPr id="8" name="Rectangle 7">
            <a:extLst>
              <a:ext uri="{FF2B5EF4-FFF2-40B4-BE49-F238E27FC236}">
                <a16:creationId xmlns:a16="http://schemas.microsoft.com/office/drawing/2014/main" id="{6587C0BB-7649-406F-9543-DAA5A8F0B90A}"/>
              </a:ext>
            </a:extLst>
          </p:cNvPr>
          <p:cNvSpPr/>
          <p:nvPr/>
        </p:nvSpPr>
        <p:spPr>
          <a:xfrm>
            <a:off x="1509205" y="1307635"/>
            <a:ext cx="8360688" cy="920985"/>
          </a:xfrm>
          <a:prstGeom prst="rect">
            <a:avLst/>
          </a:prstGeom>
        </p:spPr>
        <p:txBody>
          <a:bodyPr wrap="square">
            <a:spAutoFit/>
          </a:bodyPr>
          <a:lstStyle/>
          <a:p>
            <a:r>
              <a:rPr lang="en-US" sz="1795" dirty="0"/>
              <a:t>So, what if you want to return two variables from a function instead of one? </a:t>
            </a:r>
            <a:r>
              <a:rPr lang="en-US" sz="1795" u="sng" dirty="0"/>
              <a:t>There are a couple of approaches which new programmers take. </a:t>
            </a:r>
          </a:p>
          <a:p>
            <a:r>
              <a:rPr lang="en-US" sz="1795" dirty="0"/>
              <a:t>Let’s take a look at a simple example:</a:t>
            </a:r>
          </a:p>
        </p:txBody>
      </p:sp>
      <p:sp>
        <p:nvSpPr>
          <p:cNvPr id="13" name="Rectangle 12">
            <a:extLst>
              <a:ext uri="{FF2B5EF4-FFF2-40B4-BE49-F238E27FC236}">
                <a16:creationId xmlns:a16="http://schemas.microsoft.com/office/drawing/2014/main" id="{891C3A80-ED4F-4ACC-BCE9-C5D89E55A499}"/>
              </a:ext>
            </a:extLst>
          </p:cNvPr>
          <p:cNvSpPr/>
          <p:nvPr/>
        </p:nvSpPr>
        <p:spPr>
          <a:xfrm>
            <a:off x="8017234" y="3152053"/>
            <a:ext cx="2384703" cy="1477328"/>
          </a:xfrm>
          <a:prstGeom prst="rect">
            <a:avLst/>
          </a:prstGeom>
        </p:spPr>
        <p:txBody>
          <a:bodyPr wrap="square">
            <a:spAutoFit/>
          </a:bodyPr>
          <a:lstStyle/>
          <a:p>
            <a:r>
              <a:rPr lang="en-US" dirty="0"/>
              <a:t>Enter your name: </a:t>
            </a:r>
            <a:r>
              <a:rPr lang="en-US" dirty="0" err="1"/>
              <a:t>Naji</a:t>
            </a:r>
            <a:endParaRPr lang="en-US" dirty="0"/>
          </a:p>
          <a:p>
            <a:r>
              <a:rPr lang="en-US" dirty="0"/>
              <a:t>Enter your year of birth: 1999</a:t>
            </a:r>
          </a:p>
          <a:p>
            <a:r>
              <a:rPr lang="en-US" dirty="0"/>
              <a:t>Name:  </a:t>
            </a:r>
            <a:r>
              <a:rPr lang="en-US" dirty="0" err="1"/>
              <a:t>Naji</a:t>
            </a:r>
            <a:endParaRPr lang="en-US" dirty="0"/>
          </a:p>
          <a:p>
            <a:r>
              <a:rPr lang="en-US" dirty="0"/>
              <a:t>Age:  23</a:t>
            </a:r>
          </a:p>
        </p:txBody>
      </p:sp>
      <p:grpSp>
        <p:nvGrpSpPr>
          <p:cNvPr id="18" name="Group 17">
            <a:extLst>
              <a:ext uri="{FF2B5EF4-FFF2-40B4-BE49-F238E27FC236}">
                <a16:creationId xmlns:a16="http://schemas.microsoft.com/office/drawing/2014/main" id="{4A4B5F43-A654-4A33-7E96-96C02252BA51}"/>
              </a:ext>
            </a:extLst>
          </p:cNvPr>
          <p:cNvGrpSpPr/>
          <p:nvPr/>
        </p:nvGrpSpPr>
        <p:grpSpPr>
          <a:xfrm>
            <a:off x="1624614" y="2761760"/>
            <a:ext cx="4471386" cy="3139321"/>
            <a:chOff x="5057655" y="2711580"/>
            <a:chExt cx="3782889" cy="3147314"/>
          </a:xfrm>
        </p:grpSpPr>
        <p:sp>
          <p:nvSpPr>
            <p:cNvPr id="10" name="Rectangle 9">
              <a:extLst>
                <a:ext uri="{FF2B5EF4-FFF2-40B4-BE49-F238E27FC236}">
                  <a16:creationId xmlns:a16="http://schemas.microsoft.com/office/drawing/2014/main" id="{E6DBB8E8-68FA-45A2-ADD7-F628DEED8F19}"/>
                </a:ext>
              </a:extLst>
            </p:cNvPr>
            <p:cNvSpPr/>
            <p:nvPr/>
          </p:nvSpPr>
          <p:spPr>
            <a:xfrm>
              <a:off x="5057655" y="2711580"/>
              <a:ext cx="3782889" cy="3147314"/>
            </a:xfrm>
            <a:prstGeom prst="rect">
              <a:avLst/>
            </a:prstGeom>
            <a:ln>
              <a:solidFill>
                <a:srgbClr val="FF0000"/>
              </a:solidFill>
            </a:ln>
          </p:spPr>
          <p:txBody>
            <a:bodyPr wrap="square">
              <a:spAutoFit/>
            </a:bodyPr>
            <a:lstStyle/>
            <a:p>
              <a:r>
                <a:rPr lang="en-US" dirty="0"/>
                <a:t># example on multiple return values</a:t>
              </a:r>
            </a:p>
            <a:p>
              <a:r>
                <a:rPr lang="en-US" dirty="0"/>
                <a:t>def </a:t>
              </a:r>
              <a:r>
                <a:rPr lang="en-US" dirty="0">
                  <a:solidFill>
                    <a:srgbClr val="FF0000"/>
                  </a:solidFill>
                </a:rPr>
                <a:t>profile()</a:t>
              </a:r>
              <a:r>
                <a:rPr lang="en-US" dirty="0"/>
                <a:t>:</a:t>
              </a:r>
            </a:p>
            <a:p>
              <a:r>
                <a:rPr lang="en-US" dirty="0"/>
                <a:t>    name = input('Enter your name: ‘)</a:t>
              </a:r>
            </a:p>
            <a:p>
              <a:r>
                <a:rPr lang="en-US" dirty="0"/>
                <a:t>    YOB = </a:t>
              </a:r>
              <a:r>
                <a:rPr lang="en-US" b="1" dirty="0"/>
                <a:t>in</a:t>
              </a:r>
              <a:r>
                <a:rPr lang="en-US" dirty="0"/>
                <a:t>t(</a:t>
              </a:r>
              <a:r>
                <a:rPr lang="en-US" b="1" dirty="0"/>
                <a:t>input</a:t>
              </a:r>
              <a:r>
                <a:rPr lang="en-US" dirty="0"/>
                <a:t>('Enter your year of birth: '))</a:t>
              </a:r>
            </a:p>
            <a:p>
              <a:r>
                <a:rPr lang="en-US" dirty="0"/>
                <a:t>    age= 2022- YOB</a:t>
              </a:r>
            </a:p>
            <a:p>
              <a:r>
                <a:rPr lang="en-US" dirty="0"/>
                <a:t>    return name, age</a:t>
              </a:r>
            </a:p>
            <a:p>
              <a:endParaRPr lang="en-US" dirty="0"/>
            </a:p>
            <a:p>
              <a:r>
                <a:rPr lang="en-US" dirty="0">
                  <a:solidFill>
                    <a:srgbClr val="7030A0"/>
                  </a:solidFill>
                </a:rPr>
                <a:t>name</a:t>
              </a:r>
              <a:r>
                <a:rPr lang="en-US" dirty="0"/>
                <a:t>, </a:t>
              </a:r>
              <a:r>
                <a:rPr lang="en-US" dirty="0">
                  <a:solidFill>
                    <a:srgbClr val="00B050"/>
                  </a:solidFill>
                </a:rPr>
                <a:t>age</a:t>
              </a:r>
              <a:r>
                <a:rPr lang="en-US" dirty="0"/>
                <a:t> = </a:t>
              </a:r>
              <a:r>
                <a:rPr lang="en-US" dirty="0">
                  <a:solidFill>
                    <a:srgbClr val="FF0000"/>
                  </a:solidFill>
                </a:rPr>
                <a:t>profile()</a:t>
              </a:r>
            </a:p>
            <a:p>
              <a:r>
                <a:rPr lang="en-US" dirty="0"/>
                <a:t>print('Name: ',</a:t>
              </a:r>
              <a:r>
                <a:rPr lang="en-US" dirty="0">
                  <a:solidFill>
                    <a:srgbClr val="7030A0"/>
                  </a:solidFill>
                </a:rPr>
                <a:t>name</a:t>
              </a:r>
              <a:r>
                <a:rPr lang="en-US" dirty="0"/>
                <a:t>)</a:t>
              </a:r>
            </a:p>
            <a:p>
              <a:r>
                <a:rPr lang="en-US" dirty="0"/>
                <a:t>print('Age: ',</a:t>
              </a:r>
              <a:r>
                <a:rPr lang="en-US" dirty="0">
                  <a:solidFill>
                    <a:srgbClr val="00B050"/>
                  </a:solidFill>
                </a:rPr>
                <a:t>age</a:t>
              </a:r>
              <a:r>
                <a:rPr lang="en-US" dirty="0"/>
                <a:t>)</a:t>
              </a:r>
            </a:p>
          </p:txBody>
        </p:sp>
        <p:sp>
          <p:nvSpPr>
            <p:cNvPr id="15" name="Speech Bubble: Rectangle 14">
              <a:extLst>
                <a:ext uri="{FF2B5EF4-FFF2-40B4-BE49-F238E27FC236}">
                  <a16:creationId xmlns:a16="http://schemas.microsoft.com/office/drawing/2014/main" id="{2F0B8579-EE84-4F5C-826F-5AF2FFE0ED95}"/>
                </a:ext>
              </a:extLst>
            </p:cNvPr>
            <p:cNvSpPr/>
            <p:nvPr/>
          </p:nvSpPr>
          <p:spPr>
            <a:xfrm>
              <a:off x="7433704" y="4253211"/>
              <a:ext cx="1279158" cy="744676"/>
            </a:xfrm>
            <a:prstGeom prst="wedgeRectCallout">
              <a:avLst>
                <a:gd name="adj1" fmla="val -83058"/>
                <a:gd name="adj2" fmla="val -106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97" dirty="0">
                  <a:solidFill>
                    <a:schemeClr val="tx1"/>
                  </a:solidFill>
                </a:rPr>
                <a:t>The returned values are assigned to variables</a:t>
              </a:r>
            </a:p>
          </p:txBody>
        </p:sp>
      </p:grpSp>
      <p:sp>
        <p:nvSpPr>
          <p:cNvPr id="5" name="Arrow: Right 4">
            <a:extLst>
              <a:ext uri="{FF2B5EF4-FFF2-40B4-BE49-F238E27FC236}">
                <a16:creationId xmlns:a16="http://schemas.microsoft.com/office/drawing/2014/main" id="{81440FDD-B96E-9EFC-EDC0-304F410F37BA}"/>
              </a:ext>
            </a:extLst>
          </p:cNvPr>
          <p:cNvSpPr/>
          <p:nvPr/>
        </p:nvSpPr>
        <p:spPr>
          <a:xfrm>
            <a:off x="6183659" y="3429000"/>
            <a:ext cx="1529918" cy="802771"/>
          </a:xfrm>
          <a:prstGeom prst="rightArrow">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p>
        </p:txBody>
      </p:sp>
    </p:spTree>
    <p:extLst>
      <p:ext uri="{BB962C8B-B14F-4D97-AF65-F5344CB8AC3E}">
        <p14:creationId xmlns:p14="http://schemas.microsoft.com/office/powerpoint/2010/main" val="3027474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FCFE670B-5A47-4125-ACB2-FE2C704B915C}"/>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7</a:t>
            </a:r>
            <a:endParaRPr lang="en-US" dirty="0"/>
          </a:p>
        </p:txBody>
      </p:sp>
      <p:sp>
        <p:nvSpPr>
          <p:cNvPr id="2" name="Slide Number Placeholder 1">
            <a:extLst>
              <a:ext uri="{FF2B5EF4-FFF2-40B4-BE49-F238E27FC236}">
                <a16:creationId xmlns:a16="http://schemas.microsoft.com/office/drawing/2014/main" id="{D9CEB2E4-3608-471E-A99E-B7222F77D9CD}"/>
              </a:ext>
            </a:extLst>
          </p:cNvPr>
          <p:cNvSpPr>
            <a:spLocks noGrp="1"/>
          </p:cNvSpPr>
          <p:nvPr>
            <p:ph type="sldNum" sz="quarter" idx="4294967295"/>
          </p:nvPr>
        </p:nvSpPr>
        <p:spPr>
          <a:xfrm>
            <a:off x="10147487" y="6458967"/>
            <a:ext cx="508901" cy="365781"/>
          </a:xfrm>
          <a:prstGeom prst="rect">
            <a:avLst/>
          </a:prstGeom>
        </p:spPr>
        <p:txBody>
          <a:bodyPr/>
          <a:lstStyle/>
          <a:p>
            <a:fld id="{D57F1E4F-1CFF-5643-939E-02111984F565}" type="slidenum">
              <a:rPr lang="en-US" smtClean="0"/>
              <a:t>16</a:t>
            </a:fld>
            <a:endParaRPr lang="en-US" dirty="0"/>
          </a:p>
        </p:txBody>
      </p:sp>
      <p:sp>
        <p:nvSpPr>
          <p:cNvPr id="4" name="Rectangle 2">
            <a:extLst>
              <a:ext uri="{FF2B5EF4-FFF2-40B4-BE49-F238E27FC236}">
                <a16:creationId xmlns:a16="http://schemas.microsoft.com/office/drawing/2014/main" id="{178BF46F-6B6D-4C50-B8EB-C02B8DD8D00A}"/>
              </a:ext>
            </a:extLst>
          </p:cNvPr>
          <p:cNvSpPr txBox="1">
            <a:spLocks noChangeArrowheads="1"/>
          </p:cNvSpPr>
          <p:nvPr/>
        </p:nvSpPr>
        <p:spPr bwMode="auto">
          <a:xfrm>
            <a:off x="1289176" y="98270"/>
            <a:ext cx="7547784" cy="718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defRPr/>
            </a:pPr>
            <a:endParaRPr lang="en-US" altLang="ar-KW" sz="3591" b="1" kern="0" dirty="0">
              <a:solidFill>
                <a:srgbClr val="002060"/>
              </a:solidFill>
              <a:latin typeface="+mn-lt"/>
            </a:endParaRPr>
          </a:p>
          <a:p>
            <a:pPr>
              <a:defRPr/>
            </a:pPr>
            <a:r>
              <a:rPr lang="en-US" altLang="ar-KW" sz="3591" b="1" kern="0" dirty="0">
                <a:solidFill>
                  <a:srgbClr val="92D050"/>
                </a:solidFill>
                <a:latin typeface="+mn-lt"/>
              </a:rPr>
              <a:t>Functions with Multiple return values</a:t>
            </a:r>
          </a:p>
          <a:p>
            <a:pPr>
              <a:defRPr/>
            </a:pPr>
            <a:endParaRPr lang="en-US" altLang="ar-KW" sz="3591" b="1" kern="0" dirty="0">
              <a:solidFill>
                <a:srgbClr val="002060"/>
              </a:solidFill>
              <a:latin typeface="+mn-lt"/>
            </a:endParaRPr>
          </a:p>
        </p:txBody>
      </p:sp>
      <p:sp>
        <p:nvSpPr>
          <p:cNvPr id="8" name="Rectangle 7">
            <a:extLst>
              <a:ext uri="{FF2B5EF4-FFF2-40B4-BE49-F238E27FC236}">
                <a16:creationId xmlns:a16="http://schemas.microsoft.com/office/drawing/2014/main" id="{6587C0BB-7649-406F-9543-DAA5A8F0B90A}"/>
              </a:ext>
            </a:extLst>
          </p:cNvPr>
          <p:cNvSpPr/>
          <p:nvPr/>
        </p:nvSpPr>
        <p:spPr>
          <a:xfrm>
            <a:off x="1341560" y="1003582"/>
            <a:ext cx="7745169" cy="1288686"/>
          </a:xfrm>
          <a:prstGeom prst="rect">
            <a:avLst/>
          </a:prstGeom>
        </p:spPr>
        <p:txBody>
          <a:bodyPr wrap="square">
            <a:spAutoFit/>
          </a:bodyPr>
          <a:lstStyle/>
          <a:p>
            <a:pPr>
              <a:lnSpc>
                <a:spcPct val="150000"/>
              </a:lnSpc>
            </a:pPr>
            <a:r>
              <a:rPr lang="en-US" sz="1795" dirty="0"/>
              <a:t>So, what if you want to return two variables from a function instead of one? </a:t>
            </a:r>
            <a:r>
              <a:rPr lang="en-US" sz="1795" u="sng" dirty="0"/>
              <a:t>There are a couple of approaches which new programmers take. </a:t>
            </a:r>
          </a:p>
          <a:p>
            <a:pPr>
              <a:lnSpc>
                <a:spcPct val="150000"/>
              </a:lnSpc>
            </a:pPr>
            <a:r>
              <a:rPr lang="en-US" sz="1795" dirty="0"/>
              <a:t>Let’s take a look at a simple example:</a:t>
            </a:r>
          </a:p>
        </p:txBody>
      </p:sp>
      <p:sp>
        <p:nvSpPr>
          <p:cNvPr id="12" name="Rectangle 11">
            <a:extLst>
              <a:ext uri="{FF2B5EF4-FFF2-40B4-BE49-F238E27FC236}">
                <a16:creationId xmlns:a16="http://schemas.microsoft.com/office/drawing/2014/main" id="{1E0E7F03-A864-4652-B505-7EB095B7C956}"/>
              </a:ext>
            </a:extLst>
          </p:cNvPr>
          <p:cNvSpPr/>
          <p:nvPr/>
        </p:nvSpPr>
        <p:spPr>
          <a:xfrm>
            <a:off x="8400365" y="3429000"/>
            <a:ext cx="2638860" cy="1477328"/>
          </a:xfrm>
          <a:prstGeom prst="rect">
            <a:avLst/>
          </a:prstGeom>
        </p:spPr>
        <p:txBody>
          <a:bodyPr wrap="square">
            <a:spAutoFit/>
          </a:bodyPr>
          <a:lstStyle/>
          <a:p>
            <a:r>
              <a:rPr lang="en-US" dirty="0"/>
              <a:t>Enter your name: </a:t>
            </a:r>
            <a:r>
              <a:rPr lang="en-US" dirty="0" err="1"/>
              <a:t>Naji</a:t>
            </a:r>
            <a:endParaRPr lang="en-US" dirty="0"/>
          </a:p>
          <a:p>
            <a:r>
              <a:rPr lang="en-US" dirty="0"/>
              <a:t>Enter your year of birth: 1999</a:t>
            </a:r>
          </a:p>
          <a:p>
            <a:r>
              <a:rPr lang="en-US" dirty="0"/>
              <a:t>Name:  </a:t>
            </a:r>
            <a:r>
              <a:rPr lang="en-US" dirty="0" err="1"/>
              <a:t>Naji</a:t>
            </a:r>
            <a:endParaRPr lang="en-US" dirty="0"/>
          </a:p>
          <a:p>
            <a:r>
              <a:rPr lang="en-US" dirty="0"/>
              <a:t>Age:  23</a:t>
            </a:r>
          </a:p>
        </p:txBody>
      </p:sp>
      <p:grpSp>
        <p:nvGrpSpPr>
          <p:cNvPr id="17" name="Group 16">
            <a:extLst>
              <a:ext uri="{FF2B5EF4-FFF2-40B4-BE49-F238E27FC236}">
                <a16:creationId xmlns:a16="http://schemas.microsoft.com/office/drawing/2014/main" id="{846E3CA6-63AC-D19F-E1FA-568A2CFF8321}"/>
              </a:ext>
            </a:extLst>
          </p:cNvPr>
          <p:cNvGrpSpPr/>
          <p:nvPr/>
        </p:nvGrpSpPr>
        <p:grpSpPr>
          <a:xfrm>
            <a:off x="1553592" y="2478687"/>
            <a:ext cx="4814136" cy="3477875"/>
            <a:chOff x="695325" y="2711580"/>
            <a:chExt cx="4334222" cy="3008764"/>
          </a:xfrm>
        </p:grpSpPr>
        <p:sp>
          <p:nvSpPr>
            <p:cNvPr id="9" name="Rectangle 8">
              <a:extLst>
                <a:ext uri="{FF2B5EF4-FFF2-40B4-BE49-F238E27FC236}">
                  <a16:creationId xmlns:a16="http://schemas.microsoft.com/office/drawing/2014/main" id="{D0DF4982-9DCF-46B2-A4E8-DBC5A3C28C0D}"/>
                </a:ext>
              </a:extLst>
            </p:cNvPr>
            <p:cNvSpPr/>
            <p:nvPr/>
          </p:nvSpPr>
          <p:spPr>
            <a:xfrm>
              <a:off x="695325" y="2711580"/>
              <a:ext cx="3782889" cy="3008764"/>
            </a:xfrm>
            <a:prstGeom prst="rect">
              <a:avLst/>
            </a:prstGeom>
            <a:ln>
              <a:solidFill>
                <a:srgbClr val="FF0000"/>
              </a:solidFill>
            </a:ln>
          </p:spPr>
          <p:txBody>
            <a:bodyPr wrap="square">
              <a:spAutoFit/>
            </a:bodyPr>
            <a:lstStyle/>
            <a:p>
              <a:r>
                <a:rPr lang="en-US" sz="2000" dirty="0">
                  <a:latin typeface="Times New Roman" panose="02020603050405020304" pitchFamily="18" charset="0"/>
                  <a:cs typeface="Times New Roman" panose="02020603050405020304" pitchFamily="18" charset="0"/>
                </a:rPr>
                <a:t># example on multiple return values</a:t>
              </a:r>
            </a:p>
            <a:p>
              <a:r>
                <a:rPr lang="en-US" sz="2000" dirty="0">
                  <a:latin typeface="Times New Roman" panose="02020603050405020304" pitchFamily="18" charset="0"/>
                  <a:cs typeface="Times New Roman" panose="02020603050405020304" pitchFamily="18" charset="0"/>
                </a:rPr>
                <a:t>def </a:t>
              </a:r>
              <a:r>
                <a:rPr lang="en-US" sz="2000" dirty="0">
                  <a:solidFill>
                    <a:srgbClr val="FF0000"/>
                  </a:solidFill>
                  <a:latin typeface="Times New Roman" panose="02020603050405020304" pitchFamily="18" charset="0"/>
                  <a:cs typeface="Times New Roman" panose="02020603050405020304" pitchFamily="18" charset="0"/>
                </a:rPr>
                <a:t>profile()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name = input('Enter your name: ')</a:t>
              </a:r>
            </a:p>
            <a:p>
              <a:r>
                <a:rPr lang="en-US" sz="2000" dirty="0">
                  <a:latin typeface="Times New Roman" panose="02020603050405020304" pitchFamily="18" charset="0"/>
                  <a:cs typeface="Times New Roman" panose="02020603050405020304" pitchFamily="18" charset="0"/>
                </a:rPr>
                <a:t>    YOB = int(input('Enter your year of birth: '))</a:t>
              </a:r>
            </a:p>
            <a:p>
              <a:r>
                <a:rPr lang="en-US" sz="2000" dirty="0">
                  <a:latin typeface="Times New Roman" panose="02020603050405020304" pitchFamily="18" charset="0"/>
                  <a:cs typeface="Times New Roman" panose="02020603050405020304" pitchFamily="18" charset="0"/>
                </a:rPr>
                <a:t>    age= 2022- YOB</a:t>
              </a:r>
            </a:p>
            <a:p>
              <a:r>
                <a:rPr lang="en-US" sz="2000" dirty="0">
                  <a:latin typeface="Times New Roman" panose="02020603050405020304" pitchFamily="18" charset="0"/>
                  <a:cs typeface="Times New Roman" panose="02020603050405020304" pitchFamily="18" charset="0"/>
                </a:rPr>
                <a:t>    return [</a:t>
              </a:r>
              <a:r>
                <a:rPr lang="en-US" sz="2000" dirty="0">
                  <a:solidFill>
                    <a:srgbClr val="7030A0"/>
                  </a:solidFill>
                  <a:latin typeface="Times New Roman" panose="02020603050405020304" pitchFamily="18" charset="0"/>
                  <a:cs typeface="Times New Roman" panose="02020603050405020304" pitchFamily="18" charset="0"/>
                </a:rPr>
                <a:t>name, </a:t>
              </a:r>
              <a:r>
                <a:rPr lang="en-US" sz="2000" dirty="0">
                  <a:solidFill>
                    <a:srgbClr val="00B050"/>
                  </a:solidFill>
                  <a:latin typeface="Times New Roman" panose="02020603050405020304" pitchFamily="18" charset="0"/>
                  <a:cs typeface="Times New Roman" panose="02020603050405020304" pitchFamily="18" charset="0"/>
                </a:rPr>
                <a:t>age</a:t>
              </a:r>
              <a:r>
                <a:rPr lang="en-US" sz="2000" dirty="0">
                  <a:solidFill>
                    <a:srgbClr val="7030A0"/>
                  </a:solidFill>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err="1">
                  <a:solidFill>
                    <a:srgbClr val="C00000"/>
                  </a:solidFill>
                  <a:latin typeface="Times New Roman" panose="02020603050405020304" pitchFamily="18" charset="0"/>
                  <a:cs typeface="Times New Roman" panose="02020603050405020304" pitchFamily="18" charset="0"/>
                </a:rPr>
                <a:t>profile_data</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profile()</a:t>
              </a:r>
            </a:p>
            <a:p>
              <a:r>
                <a:rPr lang="en-US" sz="2000" dirty="0">
                  <a:latin typeface="Times New Roman" panose="02020603050405020304" pitchFamily="18" charset="0"/>
                  <a:cs typeface="Times New Roman" panose="02020603050405020304" pitchFamily="18" charset="0"/>
                </a:rPr>
                <a:t>print('Name: ',</a:t>
              </a:r>
              <a:r>
                <a:rPr lang="en-US" sz="2000" dirty="0" err="1">
                  <a:solidFill>
                    <a:srgbClr val="C00000"/>
                  </a:solidFill>
                  <a:latin typeface="Times New Roman" panose="02020603050405020304" pitchFamily="18" charset="0"/>
                  <a:cs typeface="Times New Roman" panose="02020603050405020304" pitchFamily="18" charset="0"/>
                </a:rPr>
                <a:t>profile_data</a:t>
              </a:r>
              <a:r>
                <a:rPr lang="en-US" sz="2000" dirty="0">
                  <a:latin typeface="Times New Roman" panose="02020603050405020304" pitchFamily="18" charset="0"/>
                  <a:cs typeface="Times New Roman" panose="02020603050405020304" pitchFamily="18" charset="0"/>
                </a:rPr>
                <a:t>[</a:t>
              </a:r>
              <a:r>
                <a:rPr lang="en-US" sz="2000" dirty="0">
                  <a:solidFill>
                    <a:srgbClr val="7030A0"/>
                  </a:solidFill>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print('Age: ',</a:t>
              </a:r>
              <a:r>
                <a:rPr lang="en-US" sz="2000" dirty="0" err="1">
                  <a:solidFill>
                    <a:srgbClr val="C00000"/>
                  </a:solidFill>
                  <a:latin typeface="Times New Roman" panose="02020603050405020304" pitchFamily="18" charset="0"/>
                  <a:cs typeface="Times New Roman" panose="02020603050405020304" pitchFamily="18" charset="0"/>
                </a:rPr>
                <a:t>profile_data</a:t>
              </a:r>
              <a:r>
                <a:rPr lang="en-US" sz="2000" dirty="0">
                  <a:latin typeface="Times New Roman" panose="02020603050405020304" pitchFamily="18" charset="0"/>
                  <a:cs typeface="Times New Roman" panose="02020603050405020304" pitchFamily="18" charset="0"/>
                </a:rPr>
                <a:t>[</a:t>
              </a:r>
              <a:r>
                <a:rPr lang="en-US" sz="2000" dirty="0">
                  <a:solidFill>
                    <a:srgbClr val="00B050"/>
                  </a:solidFill>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t>
              </a:r>
            </a:p>
          </p:txBody>
        </p:sp>
        <p:sp>
          <p:nvSpPr>
            <p:cNvPr id="3" name="Speech Bubble: Rectangle 2">
              <a:extLst>
                <a:ext uri="{FF2B5EF4-FFF2-40B4-BE49-F238E27FC236}">
                  <a16:creationId xmlns:a16="http://schemas.microsoft.com/office/drawing/2014/main" id="{0FC7F29E-A35B-436D-A2E0-D87EA04D0BD0}"/>
                </a:ext>
              </a:extLst>
            </p:cNvPr>
            <p:cNvSpPr/>
            <p:nvPr/>
          </p:nvSpPr>
          <p:spPr>
            <a:xfrm>
              <a:off x="3076664" y="3847353"/>
              <a:ext cx="1821142" cy="400750"/>
            </a:xfrm>
            <a:prstGeom prst="wedgeRectCallout">
              <a:avLst>
                <a:gd name="adj1" fmla="val -75115"/>
                <a:gd name="adj2" fmla="val 1204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97" dirty="0">
                  <a:solidFill>
                    <a:sysClr val="windowText" lastClr="000000"/>
                  </a:solidFill>
                </a:rPr>
                <a:t>The returned values are now in a list</a:t>
              </a:r>
            </a:p>
          </p:txBody>
        </p:sp>
        <p:sp>
          <p:nvSpPr>
            <p:cNvPr id="11" name="Speech Bubble: Rectangle 10">
              <a:extLst>
                <a:ext uri="{FF2B5EF4-FFF2-40B4-BE49-F238E27FC236}">
                  <a16:creationId xmlns:a16="http://schemas.microsoft.com/office/drawing/2014/main" id="{AE147A39-92E5-44E6-A1E4-C5308C253C5A}"/>
                </a:ext>
              </a:extLst>
            </p:cNvPr>
            <p:cNvSpPr/>
            <p:nvPr/>
          </p:nvSpPr>
          <p:spPr>
            <a:xfrm>
              <a:off x="3268298" y="4278881"/>
              <a:ext cx="1629508" cy="526365"/>
            </a:xfrm>
            <a:prstGeom prst="wedgeRectCallout">
              <a:avLst>
                <a:gd name="adj1" fmla="val -85507"/>
                <a:gd name="adj2" fmla="val 346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97" dirty="0">
                  <a:solidFill>
                    <a:sysClr val="windowText" lastClr="000000"/>
                  </a:solidFill>
                </a:rPr>
                <a:t>Capturing the returned values in the list </a:t>
              </a:r>
              <a:r>
                <a:rPr lang="en-US" sz="1197" dirty="0" err="1">
                  <a:solidFill>
                    <a:srgbClr val="C00000"/>
                  </a:solidFill>
                </a:rPr>
                <a:t>profile_data</a:t>
              </a:r>
              <a:endParaRPr lang="en-US" sz="1197" dirty="0">
                <a:solidFill>
                  <a:srgbClr val="C00000"/>
                </a:solidFill>
              </a:endParaRPr>
            </a:p>
          </p:txBody>
        </p:sp>
        <p:sp>
          <p:nvSpPr>
            <p:cNvPr id="14" name="Speech Bubble: Rectangle 13">
              <a:extLst>
                <a:ext uri="{FF2B5EF4-FFF2-40B4-BE49-F238E27FC236}">
                  <a16:creationId xmlns:a16="http://schemas.microsoft.com/office/drawing/2014/main" id="{4FEEC092-F954-4CE3-A7CC-0EBE9A2683E7}"/>
                </a:ext>
              </a:extLst>
            </p:cNvPr>
            <p:cNvSpPr/>
            <p:nvPr/>
          </p:nvSpPr>
          <p:spPr>
            <a:xfrm>
              <a:off x="3591842" y="5027329"/>
              <a:ext cx="1437705" cy="477592"/>
            </a:xfrm>
            <a:prstGeom prst="wedgeRectCallout">
              <a:avLst>
                <a:gd name="adj1" fmla="val -81131"/>
                <a:gd name="adj2" fmla="val -373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97" dirty="0">
                  <a:solidFill>
                    <a:sysClr val="windowText" lastClr="000000"/>
                  </a:solidFill>
                </a:rPr>
                <a:t>Retrieving each item by its index</a:t>
              </a:r>
            </a:p>
          </p:txBody>
        </p:sp>
      </p:grpSp>
      <p:sp>
        <p:nvSpPr>
          <p:cNvPr id="5" name="Arrow: Right 4">
            <a:extLst>
              <a:ext uri="{FF2B5EF4-FFF2-40B4-BE49-F238E27FC236}">
                <a16:creationId xmlns:a16="http://schemas.microsoft.com/office/drawing/2014/main" id="{8E69E592-3A2A-20C6-DFF0-380D7DCD7609}"/>
              </a:ext>
            </a:extLst>
          </p:cNvPr>
          <p:cNvSpPr/>
          <p:nvPr/>
        </p:nvSpPr>
        <p:spPr>
          <a:xfrm>
            <a:off x="6663168" y="3429000"/>
            <a:ext cx="1529918" cy="802771"/>
          </a:xfrm>
          <a:prstGeom prst="rightArrow">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p>
        </p:txBody>
      </p:sp>
    </p:spTree>
    <p:extLst>
      <p:ext uri="{BB962C8B-B14F-4D97-AF65-F5344CB8AC3E}">
        <p14:creationId xmlns:p14="http://schemas.microsoft.com/office/powerpoint/2010/main" val="3318662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2666" y="365126"/>
            <a:ext cx="7866669" cy="651461"/>
          </a:xfrm>
        </p:spPr>
        <p:txBody>
          <a:bodyPr>
            <a:noAutofit/>
          </a:bodyPr>
          <a:lstStyle/>
          <a:p>
            <a:r>
              <a:rPr lang="en-GB" sz="3192" dirty="0"/>
              <a:t>Functions in Python</a:t>
            </a:r>
            <a:endParaRPr lang="en-US" sz="3192" dirty="0"/>
          </a:p>
        </p:txBody>
      </p:sp>
      <p:sp>
        <p:nvSpPr>
          <p:cNvPr id="5" name="Footer Placeholder 4">
            <a:extLst>
              <a:ext uri="{FF2B5EF4-FFF2-40B4-BE49-F238E27FC236}">
                <a16:creationId xmlns:a16="http://schemas.microsoft.com/office/drawing/2014/main" id="{BA83176D-AC71-4412-8557-FC693B8041BB}"/>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7</a:t>
            </a:r>
            <a:endParaRPr lang="en-US" dirty="0"/>
          </a:p>
        </p:txBody>
      </p:sp>
      <p:sp>
        <p:nvSpPr>
          <p:cNvPr id="4" name="Slide Number Placeholder 3"/>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t>17</a:t>
            </a:fld>
            <a:endParaRPr lang="en-US" dirty="0"/>
          </a:p>
        </p:txBody>
      </p:sp>
      <p:sp>
        <p:nvSpPr>
          <p:cNvPr id="15" name="TextBox 14">
            <a:extLst>
              <a:ext uri="{FF2B5EF4-FFF2-40B4-BE49-F238E27FC236}">
                <a16:creationId xmlns:a16="http://schemas.microsoft.com/office/drawing/2014/main" id="{4C886413-FFBF-499E-9656-06351B39AD53}"/>
              </a:ext>
            </a:extLst>
          </p:cNvPr>
          <p:cNvSpPr txBox="1"/>
          <p:nvPr/>
        </p:nvSpPr>
        <p:spPr>
          <a:xfrm>
            <a:off x="1661280" y="1137938"/>
            <a:ext cx="1901653" cy="399094"/>
          </a:xfrm>
          <a:prstGeom prst="rect">
            <a:avLst/>
          </a:prstGeom>
          <a:noFill/>
        </p:spPr>
        <p:txBody>
          <a:bodyPr wrap="square">
            <a:spAutoFit/>
          </a:bodyPr>
          <a:lstStyle/>
          <a:p>
            <a:r>
              <a:rPr lang="en-US" sz="1995" b="1" dirty="0"/>
              <a:t>Local Variables</a:t>
            </a:r>
          </a:p>
        </p:txBody>
      </p:sp>
      <p:sp>
        <p:nvSpPr>
          <p:cNvPr id="19" name="TextBox 18">
            <a:extLst>
              <a:ext uri="{FF2B5EF4-FFF2-40B4-BE49-F238E27FC236}">
                <a16:creationId xmlns:a16="http://schemas.microsoft.com/office/drawing/2014/main" id="{9B361D7F-7CC0-4730-9DAC-CC910CD06171}"/>
              </a:ext>
            </a:extLst>
          </p:cNvPr>
          <p:cNvSpPr txBox="1"/>
          <p:nvPr/>
        </p:nvSpPr>
        <p:spPr>
          <a:xfrm>
            <a:off x="1569210" y="1716415"/>
            <a:ext cx="7672183" cy="1197280"/>
          </a:xfrm>
          <a:prstGeom prst="rect">
            <a:avLst/>
          </a:prstGeom>
          <a:noFill/>
        </p:spPr>
        <p:txBody>
          <a:bodyPr wrap="square">
            <a:spAutoFit/>
          </a:bodyPr>
          <a:lstStyle/>
          <a:p>
            <a:r>
              <a:rPr lang="en-US" sz="1795" dirty="0">
                <a:solidFill>
                  <a:srgbClr val="7030A0"/>
                </a:solidFill>
              </a:rPr>
              <a:t>A local variable is created inside a function and cannot be accessed by statements that are outside the function</a:t>
            </a:r>
            <a:r>
              <a:rPr lang="en-US" sz="1795" dirty="0"/>
              <a:t>. Different functions can have local variables with the same names because the functions cannot see each other's local variables.</a:t>
            </a:r>
          </a:p>
        </p:txBody>
      </p:sp>
      <p:sp>
        <p:nvSpPr>
          <p:cNvPr id="12" name="TextBox 11">
            <a:extLst>
              <a:ext uri="{FF2B5EF4-FFF2-40B4-BE49-F238E27FC236}">
                <a16:creationId xmlns:a16="http://schemas.microsoft.com/office/drawing/2014/main" id="{113742BD-3DCD-4FE3-A796-DD4A76F408F7}"/>
              </a:ext>
            </a:extLst>
          </p:cNvPr>
          <p:cNvSpPr txBox="1"/>
          <p:nvPr/>
        </p:nvSpPr>
        <p:spPr>
          <a:xfrm>
            <a:off x="1534348" y="3128813"/>
            <a:ext cx="7499307" cy="1197280"/>
          </a:xfrm>
          <a:prstGeom prst="rect">
            <a:avLst/>
          </a:prstGeom>
          <a:noFill/>
        </p:spPr>
        <p:txBody>
          <a:bodyPr wrap="square">
            <a:spAutoFit/>
          </a:bodyPr>
          <a:lstStyle/>
          <a:p>
            <a:r>
              <a:rPr lang="en-US" sz="1795" dirty="0"/>
              <a:t>Anytime you assign a value to a variable inside a function, you create a local variable. </a:t>
            </a:r>
          </a:p>
          <a:p>
            <a:r>
              <a:rPr lang="en-US" sz="1795" dirty="0"/>
              <a:t>A local variable belongs to the function in which it is created, and only statements inside that function can access the variable. </a:t>
            </a:r>
          </a:p>
        </p:txBody>
      </p:sp>
      <p:sp>
        <p:nvSpPr>
          <p:cNvPr id="8" name="TextBox 7">
            <a:extLst>
              <a:ext uri="{FF2B5EF4-FFF2-40B4-BE49-F238E27FC236}">
                <a16:creationId xmlns:a16="http://schemas.microsoft.com/office/drawing/2014/main" id="{7C182540-7CC3-41BC-9003-C2D1847A2D38}"/>
              </a:ext>
            </a:extLst>
          </p:cNvPr>
          <p:cNvSpPr txBox="1"/>
          <p:nvPr/>
        </p:nvSpPr>
        <p:spPr>
          <a:xfrm>
            <a:off x="1429305" y="4756329"/>
            <a:ext cx="3975997" cy="1197251"/>
          </a:xfrm>
          <a:prstGeom prst="rect">
            <a:avLst/>
          </a:prstGeom>
          <a:noFill/>
          <a:ln>
            <a:solidFill>
              <a:schemeClr val="accent1"/>
            </a:solidFill>
          </a:ln>
        </p:spPr>
        <p:txBody>
          <a:bodyPr wrap="square">
            <a:spAutoFit/>
          </a:bodyPr>
          <a:lstStyle/>
          <a:p>
            <a:r>
              <a:rPr lang="en-US" sz="1795" dirty="0"/>
              <a:t>def  </a:t>
            </a:r>
            <a:r>
              <a:rPr lang="en-US" sz="1795" dirty="0" err="1"/>
              <a:t>printHello</a:t>
            </a:r>
            <a:r>
              <a:rPr lang="en-US" sz="1795" dirty="0"/>
              <a:t>():</a:t>
            </a:r>
          </a:p>
          <a:p>
            <a:r>
              <a:rPr lang="en-US" sz="1795" dirty="0"/>
              <a:t>    </a:t>
            </a:r>
            <a:r>
              <a:rPr lang="en-US" sz="1795" dirty="0" err="1"/>
              <a:t>aname</a:t>
            </a:r>
            <a:r>
              <a:rPr lang="en-US" sz="1795" dirty="0"/>
              <a:t> = input('Enter your name: ')</a:t>
            </a:r>
          </a:p>
          <a:p>
            <a:r>
              <a:rPr lang="en-US" sz="1795" dirty="0"/>
              <a:t>    print("Hello,", </a:t>
            </a:r>
            <a:r>
              <a:rPr lang="en-US" sz="1795" dirty="0" err="1"/>
              <a:t>aname</a:t>
            </a:r>
            <a:r>
              <a:rPr lang="en-US" sz="1795" dirty="0"/>
              <a:t>)</a:t>
            </a:r>
          </a:p>
          <a:p>
            <a:r>
              <a:rPr lang="en-US" sz="1795" dirty="0" err="1"/>
              <a:t>printHello</a:t>
            </a:r>
            <a:r>
              <a:rPr lang="en-US" sz="1795" dirty="0"/>
              <a:t>()</a:t>
            </a:r>
          </a:p>
        </p:txBody>
      </p:sp>
      <p:sp>
        <p:nvSpPr>
          <p:cNvPr id="10" name="TextBox 9">
            <a:extLst>
              <a:ext uri="{FF2B5EF4-FFF2-40B4-BE49-F238E27FC236}">
                <a16:creationId xmlns:a16="http://schemas.microsoft.com/office/drawing/2014/main" id="{BCED0A43-8287-4E32-9148-118AB8D3C335}"/>
              </a:ext>
            </a:extLst>
          </p:cNvPr>
          <p:cNvSpPr txBox="1"/>
          <p:nvPr/>
        </p:nvSpPr>
        <p:spPr>
          <a:xfrm>
            <a:off x="5845316" y="5246044"/>
            <a:ext cx="2347755" cy="644689"/>
          </a:xfrm>
          <a:prstGeom prst="rect">
            <a:avLst/>
          </a:prstGeom>
          <a:noFill/>
        </p:spPr>
        <p:txBody>
          <a:bodyPr wrap="square">
            <a:spAutoFit/>
          </a:bodyPr>
          <a:lstStyle/>
          <a:p>
            <a:r>
              <a:rPr lang="en-US" sz="1795" dirty="0">
                <a:solidFill>
                  <a:srgbClr val="FF0000"/>
                </a:solidFill>
              </a:rPr>
              <a:t>Enter your name: </a:t>
            </a:r>
            <a:r>
              <a:rPr lang="en-US" sz="1795" dirty="0" err="1">
                <a:solidFill>
                  <a:srgbClr val="FF0000"/>
                </a:solidFill>
              </a:rPr>
              <a:t>Fadi</a:t>
            </a:r>
            <a:endParaRPr lang="en-US" sz="1795" dirty="0">
              <a:solidFill>
                <a:srgbClr val="FF0000"/>
              </a:solidFill>
            </a:endParaRPr>
          </a:p>
          <a:p>
            <a:r>
              <a:rPr lang="en-US" sz="1795" dirty="0">
                <a:solidFill>
                  <a:srgbClr val="FF0000"/>
                </a:solidFill>
              </a:rPr>
              <a:t>Hello, </a:t>
            </a:r>
            <a:r>
              <a:rPr lang="en-US" sz="1795" dirty="0" err="1">
                <a:solidFill>
                  <a:srgbClr val="FF0000"/>
                </a:solidFill>
              </a:rPr>
              <a:t>Fadi</a:t>
            </a:r>
            <a:endParaRPr lang="en-US" sz="1795" dirty="0">
              <a:solidFill>
                <a:srgbClr val="FF0000"/>
              </a:solidFill>
            </a:endParaRPr>
          </a:p>
        </p:txBody>
      </p:sp>
    </p:spTree>
    <p:extLst>
      <p:ext uri="{BB962C8B-B14F-4D97-AF65-F5344CB8AC3E}">
        <p14:creationId xmlns:p14="http://schemas.microsoft.com/office/powerpoint/2010/main" val="165936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1330" y="115933"/>
            <a:ext cx="7866669" cy="671514"/>
          </a:xfrm>
        </p:spPr>
        <p:txBody>
          <a:bodyPr>
            <a:noAutofit/>
          </a:bodyPr>
          <a:lstStyle/>
          <a:p>
            <a:r>
              <a:rPr lang="en-GB" sz="3192" dirty="0"/>
              <a:t>Functions in Python</a:t>
            </a:r>
            <a:endParaRPr lang="en-US" sz="3192" dirty="0"/>
          </a:p>
        </p:txBody>
      </p:sp>
      <p:sp>
        <p:nvSpPr>
          <p:cNvPr id="6" name="Footer Placeholder 5">
            <a:extLst>
              <a:ext uri="{FF2B5EF4-FFF2-40B4-BE49-F238E27FC236}">
                <a16:creationId xmlns:a16="http://schemas.microsoft.com/office/drawing/2014/main" id="{7BF4AE9F-1937-4982-94F0-5635381354FE}"/>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7</a:t>
            </a:r>
            <a:endParaRPr lang="en-US" dirty="0"/>
          </a:p>
        </p:txBody>
      </p:sp>
      <p:sp>
        <p:nvSpPr>
          <p:cNvPr id="4" name="Slide Number Placeholder 3"/>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t>18</a:t>
            </a:fld>
            <a:endParaRPr lang="en-US" dirty="0"/>
          </a:p>
        </p:txBody>
      </p:sp>
      <p:sp>
        <p:nvSpPr>
          <p:cNvPr id="15" name="TextBox 14">
            <a:extLst>
              <a:ext uri="{FF2B5EF4-FFF2-40B4-BE49-F238E27FC236}">
                <a16:creationId xmlns:a16="http://schemas.microsoft.com/office/drawing/2014/main" id="{4C886413-FFBF-499E-9656-06351B39AD53}"/>
              </a:ext>
            </a:extLst>
          </p:cNvPr>
          <p:cNvSpPr txBox="1"/>
          <p:nvPr/>
        </p:nvSpPr>
        <p:spPr>
          <a:xfrm>
            <a:off x="932460" y="923071"/>
            <a:ext cx="1955304" cy="399094"/>
          </a:xfrm>
          <a:prstGeom prst="rect">
            <a:avLst/>
          </a:prstGeom>
          <a:noFill/>
        </p:spPr>
        <p:txBody>
          <a:bodyPr wrap="square">
            <a:spAutoFit/>
          </a:bodyPr>
          <a:lstStyle/>
          <a:p>
            <a:r>
              <a:rPr lang="en-US" sz="1995" b="1" dirty="0"/>
              <a:t>Local Variables</a:t>
            </a:r>
          </a:p>
        </p:txBody>
      </p:sp>
      <p:sp>
        <p:nvSpPr>
          <p:cNvPr id="12" name="TextBox 11">
            <a:extLst>
              <a:ext uri="{FF2B5EF4-FFF2-40B4-BE49-F238E27FC236}">
                <a16:creationId xmlns:a16="http://schemas.microsoft.com/office/drawing/2014/main" id="{113742BD-3DCD-4FE3-A796-DD4A76F408F7}"/>
              </a:ext>
            </a:extLst>
          </p:cNvPr>
          <p:cNvSpPr txBox="1"/>
          <p:nvPr/>
        </p:nvSpPr>
        <p:spPr>
          <a:xfrm>
            <a:off x="745681" y="1409071"/>
            <a:ext cx="8407197" cy="644792"/>
          </a:xfrm>
          <a:prstGeom prst="rect">
            <a:avLst/>
          </a:prstGeom>
          <a:noFill/>
        </p:spPr>
        <p:txBody>
          <a:bodyPr wrap="square">
            <a:spAutoFit/>
          </a:bodyPr>
          <a:lstStyle/>
          <a:p>
            <a:r>
              <a:rPr lang="en-US" sz="1795" dirty="0"/>
              <a:t>An error will occur if a statement in one function tries to access a local variable that belongs to another function or any part other than this function.</a:t>
            </a:r>
          </a:p>
        </p:txBody>
      </p:sp>
      <p:grpSp>
        <p:nvGrpSpPr>
          <p:cNvPr id="9" name="Group 8">
            <a:extLst>
              <a:ext uri="{FF2B5EF4-FFF2-40B4-BE49-F238E27FC236}">
                <a16:creationId xmlns:a16="http://schemas.microsoft.com/office/drawing/2014/main" id="{41E71500-6BA7-705C-202F-DE6F44716704}"/>
              </a:ext>
            </a:extLst>
          </p:cNvPr>
          <p:cNvGrpSpPr/>
          <p:nvPr/>
        </p:nvGrpSpPr>
        <p:grpSpPr>
          <a:xfrm>
            <a:off x="1800276" y="2293589"/>
            <a:ext cx="6739519" cy="2764646"/>
            <a:chOff x="1502288" y="2232116"/>
            <a:chExt cx="6756680" cy="2771686"/>
          </a:xfrm>
        </p:grpSpPr>
        <p:pic>
          <p:nvPicPr>
            <p:cNvPr id="5" name="Picture 4">
              <a:extLst>
                <a:ext uri="{FF2B5EF4-FFF2-40B4-BE49-F238E27FC236}">
                  <a16:creationId xmlns:a16="http://schemas.microsoft.com/office/drawing/2014/main" id="{B7449C50-D41F-43ED-ACD7-76DC2A2E3880}"/>
                </a:ext>
              </a:extLst>
            </p:cNvPr>
            <p:cNvPicPr>
              <a:picLocks noChangeAspect="1"/>
            </p:cNvPicPr>
            <p:nvPr/>
          </p:nvPicPr>
          <p:blipFill>
            <a:blip r:embed="rId2"/>
            <a:stretch>
              <a:fillRect/>
            </a:stretch>
          </p:blipFill>
          <p:spPr>
            <a:xfrm>
              <a:off x="1502288" y="2232116"/>
              <a:ext cx="6756680" cy="2771686"/>
            </a:xfrm>
            <a:prstGeom prst="rect">
              <a:avLst/>
            </a:prstGeom>
          </p:spPr>
        </p:pic>
        <p:sp>
          <p:nvSpPr>
            <p:cNvPr id="7" name="Rectangle: Rounded Corners 6">
              <a:extLst>
                <a:ext uri="{FF2B5EF4-FFF2-40B4-BE49-F238E27FC236}">
                  <a16:creationId xmlns:a16="http://schemas.microsoft.com/office/drawing/2014/main" id="{CAEC9004-4437-4495-A3B5-1B7A158D3BD9}"/>
                </a:ext>
              </a:extLst>
            </p:cNvPr>
            <p:cNvSpPr/>
            <p:nvPr/>
          </p:nvSpPr>
          <p:spPr>
            <a:xfrm>
              <a:off x="1553089" y="4491419"/>
              <a:ext cx="3509979" cy="298312"/>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grpSp>
      <p:sp>
        <p:nvSpPr>
          <p:cNvPr id="13" name="TextBox 12">
            <a:extLst>
              <a:ext uri="{FF2B5EF4-FFF2-40B4-BE49-F238E27FC236}">
                <a16:creationId xmlns:a16="http://schemas.microsoft.com/office/drawing/2014/main" id="{9AADF1C7-CA2C-4407-8891-F46570EF3F1D}"/>
              </a:ext>
            </a:extLst>
          </p:cNvPr>
          <p:cNvSpPr txBox="1"/>
          <p:nvPr/>
        </p:nvSpPr>
        <p:spPr>
          <a:xfrm>
            <a:off x="428590" y="5326264"/>
            <a:ext cx="7330402" cy="920985"/>
          </a:xfrm>
          <a:prstGeom prst="rect">
            <a:avLst/>
          </a:prstGeom>
          <a:noFill/>
        </p:spPr>
        <p:txBody>
          <a:bodyPr wrap="square">
            <a:spAutoFit/>
          </a:bodyPr>
          <a:lstStyle/>
          <a:p>
            <a:r>
              <a:rPr lang="en-US" sz="1795" dirty="0"/>
              <a:t>The statement in line 4 tries to access the </a:t>
            </a:r>
            <a:r>
              <a:rPr lang="en-US" sz="1795" i="1" dirty="0" err="1"/>
              <a:t>aname</a:t>
            </a:r>
            <a:r>
              <a:rPr lang="en-US" sz="1795" dirty="0"/>
              <a:t> variable. This results in an error because the </a:t>
            </a:r>
            <a:r>
              <a:rPr lang="en-US" sz="1795" i="1" dirty="0" err="1"/>
              <a:t>aname</a:t>
            </a:r>
            <a:r>
              <a:rPr lang="en-US" sz="1795" dirty="0"/>
              <a:t> variable is local to the </a:t>
            </a:r>
            <a:r>
              <a:rPr lang="en-US" sz="1795" i="1" dirty="0" err="1"/>
              <a:t>printHello</a:t>
            </a:r>
            <a:r>
              <a:rPr lang="en-US" sz="1795" i="1" dirty="0"/>
              <a:t>()</a:t>
            </a:r>
            <a:r>
              <a:rPr lang="en-US" sz="1795" dirty="0"/>
              <a:t> function, and statement in line 4 cannot access it.</a:t>
            </a:r>
          </a:p>
        </p:txBody>
      </p:sp>
    </p:spTree>
    <p:extLst>
      <p:ext uri="{BB962C8B-B14F-4D97-AF65-F5344CB8AC3E}">
        <p14:creationId xmlns:p14="http://schemas.microsoft.com/office/powerpoint/2010/main" val="3325445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798" y="92613"/>
            <a:ext cx="7866669" cy="559896"/>
          </a:xfrm>
        </p:spPr>
        <p:txBody>
          <a:bodyPr>
            <a:noAutofit/>
          </a:bodyPr>
          <a:lstStyle/>
          <a:p>
            <a:r>
              <a:rPr lang="en-GB" sz="3192" dirty="0"/>
              <a:t>Functions in Python</a:t>
            </a:r>
            <a:endParaRPr lang="en-US" sz="3192" dirty="0"/>
          </a:p>
        </p:txBody>
      </p:sp>
      <p:sp>
        <p:nvSpPr>
          <p:cNvPr id="6" name="Footer Placeholder 5">
            <a:extLst>
              <a:ext uri="{FF2B5EF4-FFF2-40B4-BE49-F238E27FC236}">
                <a16:creationId xmlns:a16="http://schemas.microsoft.com/office/drawing/2014/main" id="{D2DD76D9-1125-4282-934D-2018FA8E38CC}"/>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7</a:t>
            </a:r>
            <a:endParaRPr lang="en-US" dirty="0"/>
          </a:p>
        </p:txBody>
      </p:sp>
      <p:sp>
        <p:nvSpPr>
          <p:cNvPr id="4" name="Slide Number Placeholder 3"/>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t>19</a:t>
            </a:fld>
            <a:endParaRPr lang="en-US" dirty="0"/>
          </a:p>
        </p:txBody>
      </p:sp>
      <p:sp>
        <p:nvSpPr>
          <p:cNvPr id="15" name="TextBox 14">
            <a:extLst>
              <a:ext uri="{FF2B5EF4-FFF2-40B4-BE49-F238E27FC236}">
                <a16:creationId xmlns:a16="http://schemas.microsoft.com/office/drawing/2014/main" id="{4C886413-FFBF-499E-9656-06351B39AD53}"/>
              </a:ext>
            </a:extLst>
          </p:cNvPr>
          <p:cNvSpPr txBox="1"/>
          <p:nvPr/>
        </p:nvSpPr>
        <p:spPr>
          <a:xfrm>
            <a:off x="629718" y="987307"/>
            <a:ext cx="4560388" cy="399094"/>
          </a:xfrm>
          <a:prstGeom prst="rect">
            <a:avLst/>
          </a:prstGeom>
          <a:noFill/>
        </p:spPr>
        <p:txBody>
          <a:bodyPr wrap="square">
            <a:spAutoFit/>
          </a:bodyPr>
          <a:lstStyle/>
          <a:p>
            <a:r>
              <a:rPr lang="en-US" sz="1995" b="1" dirty="0">
                <a:highlight>
                  <a:srgbClr val="FFFF00"/>
                </a:highlight>
              </a:rPr>
              <a:t>Making Changes to Parameters</a:t>
            </a:r>
          </a:p>
        </p:txBody>
      </p:sp>
      <p:sp>
        <p:nvSpPr>
          <p:cNvPr id="12" name="TextBox 11">
            <a:extLst>
              <a:ext uri="{FF2B5EF4-FFF2-40B4-BE49-F238E27FC236}">
                <a16:creationId xmlns:a16="http://schemas.microsoft.com/office/drawing/2014/main" id="{113742BD-3DCD-4FE3-A796-DD4A76F408F7}"/>
              </a:ext>
            </a:extLst>
          </p:cNvPr>
          <p:cNvSpPr txBox="1"/>
          <p:nvPr/>
        </p:nvSpPr>
        <p:spPr>
          <a:xfrm>
            <a:off x="629718" y="1459781"/>
            <a:ext cx="9507893" cy="1288686"/>
          </a:xfrm>
          <a:prstGeom prst="rect">
            <a:avLst/>
          </a:prstGeom>
          <a:noFill/>
        </p:spPr>
        <p:txBody>
          <a:bodyPr wrap="square">
            <a:spAutoFit/>
          </a:bodyPr>
          <a:lstStyle/>
          <a:p>
            <a:pPr>
              <a:lnSpc>
                <a:spcPct val="150000"/>
              </a:lnSpc>
            </a:pPr>
            <a:r>
              <a:rPr lang="en-US" sz="1795" dirty="0"/>
              <a:t>When an argument is passed to a function in Python, the function parameter variable will reference the argument’s value. </a:t>
            </a:r>
          </a:p>
          <a:p>
            <a:pPr>
              <a:lnSpc>
                <a:spcPct val="150000"/>
              </a:lnSpc>
            </a:pPr>
            <a:r>
              <a:rPr lang="en-US" sz="1795" dirty="0"/>
              <a:t>However</a:t>
            </a:r>
            <a:r>
              <a:rPr lang="en-US" sz="1795" dirty="0">
                <a:highlight>
                  <a:srgbClr val="FFFF00"/>
                </a:highlight>
              </a:rPr>
              <a:t>, any changes </a:t>
            </a:r>
            <a:r>
              <a:rPr lang="en-US" sz="1795" dirty="0"/>
              <a:t>that are made to the parameter variable will </a:t>
            </a:r>
            <a:r>
              <a:rPr lang="en-US" sz="1795" dirty="0">
                <a:solidFill>
                  <a:srgbClr val="FF0000"/>
                </a:solidFill>
              </a:rPr>
              <a:t>not affect </a:t>
            </a:r>
            <a:r>
              <a:rPr lang="en-US" sz="1795" dirty="0"/>
              <a:t>the argument.</a:t>
            </a:r>
          </a:p>
        </p:txBody>
      </p:sp>
      <p:pic>
        <p:nvPicPr>
          <p:cNvPr id="5" name="Picture 4">
            <a:extLst>
              <a:ext uri="{FF2B5EF4-FFF2-40B4-BE49-F238E27FC236}">
                <a16:creationId xmlns:a16="http://schemas.microsoft.com/office/drawing/2014/main" id="{00BF9C66-52CD-4EDF-AEDF-3631B50F40D1}"/>
              </a:ext>
            </a:extLst>
          </p:cNvPr>
          <p:cNvPicPr>
            <a:picLocks noChangeAspect="1"/>
          </p:cNvPicPr>
          <p:nvPr/>
        </p:nvPicPr>
        <p:blipFill>
          <a:blip r:embed="rId2"/>
          <a:stretch>
            <a:fillRect/>
          </a:stretch>
        </p:blipFill>
        <p:spPr>
          <a:xfrm>
            <a:off x="513477" y="3070423"/>
            <a:ext cx="6355982" cy="3097600"/>
          </a:xfrm>
          <a:prstGeom prst="rect">
            <a:avLst/>
          </a:prstGeom>
        </p:spPr>
      </p:pic>
    </p:spTree>
    <p:extLst>
      <p:ext uri="{BB962C8B-B14F-4D97-AF65-F5344CB8AC3E}">
        <p14:creationId xmlns:p14="http://schemas.microsoft.com/office/powerpoint/2010/main" val="3774196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290AA-C6E5-4CA5-BA53-C4249F304D03}"/>
              </a:ext>
            </a:extLst>
          </p:cNvPr>
          <p:cNvSpPr>
            <a:spLocks noGrp="1"/>
          </p:cNvSpPr>
          <p:nvPr>
            <p:ph type="title"/>
          </p:nvPr>
        </p:nvSpPr>
        <p:spPr>
          <a:xfrm>
            <a:off x="1167492" y="136526"/>
            <a:ext cx="9779183" cy="795629"/>
          </a:xfrm>
        </p:spPr>
        <p:txBody>
          <a:bodyPr/>
          <a:lstStyle/>
          <a:p>
            <a:r>
              <a:rPr lang="en-US" dirty="0"/>
              <a:t>Agenda</a:t>
            </a:r>
          </a:p>
        </p:txBody>
      </p:sp>
      <p:sp>
        <p:nvSpPr>
          <p:cNvPr id="5" name="Footer Placeholder 4">
            <a:extLst>
              <a:ext uri="{FF2B5EF4-FFF2-40B4-BE49-F238E27FC236}">
                <a16:creationId xmlns:a16="http://schemas.microsoft.com/office/drawing/2014/main" id="{3F1D0476-28EB-4C0D-ADF8-86DE754EBA3B}"/>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7</a:t>
            </a:r>
            <a:endParaRPr lang="en-US" dirty="0"/>
          </a:p>
        </p:txBody>
      </p:sp>
      <p:sp>
        <p:nvSpPr>
          <p:cNvPr id="6" name="Slide Number Placeholder 5">
            <a:extLst>
              <a:ext uri="{FF2B5EF4-FFF2-40B4-BE49-F238E27FC236}">
                <a16:creationId xmlns:a16="http://schemas.microsoft.com/office/drawing/2014/main" id="{79D4D031-6097-4054-A12C-C532B349A4F8}"/>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2</a:t>
            </a:fld>
            <a:endParaRPr lang="en-US" dirty="0"/>
          </a:p>
        </p:txBody>
      </p:sp>
      <p:sp>
        <p:nvSpPr>
          <p:cNvPr id="8" name="TextBox 7">
            <a:extLst>
              <a:ext uri="{FF2B5EF4-FFF2-40B4-BE49-F238E27FC236}">
                <a16:creationId xmlns:a16="http://schemas.microsoft.com/office/drawing/2014/main" id="{B21D3819-F48F-4091-A8FB-A645CE42FDB5}"/>
              </a:ext>
            </a:extLst>
          </p:cNvPr>
          <p:cNvSpPr txBox="1"/>
          <p:nvPr/>
        </p:nvSpPr>
        <p:spPr>
          <a:xfrm>
            <a:off x="237218" y="1425791"/>
            <a:ext cx="7335434" cy="4652427"/>
          </a:xfrm>
          <a:prstGeom prst="rect">
            <a:avLst/>
          </a:prstGeom>
          <a:noFill/>
        </p:spPr>
        <p:txBody>
          <a:bodyPr wrap="square">
            <a:spAutoFit/>
          </a:bodyPr>
          <a:lstStyle/>
          <a:p>
            <a:pPr marL="798957" lvl="1" indent="-342900">
              <a:lnSpc>
                <a:spcPct val="150000"/>
              </a:lnSpc>
              <a:buFont typeface="Wingdings" panose="05000000000000000000" pitchFamily="2" charset="2"/>
              <a:buChar char="Ø"/>
              <a:tabLst>
                <a:tab pos="662549" algn="l"/>
                <a:tab pos="684086" algn="l"/>
              </a:tabLst>
            </a:pPr>
            <a:r>
              <a:rPr lang="en-US" sz="2800" dirty="0">
                <a:latin typeface="Times New Roman" panose="02020603050405020304" pitchFamily="18" charset="0"/>
                <a:ea typeface="Calibri" panose="020F0502020204030204" pitchFamily="34" charset="0"/>
                <a:cs typeface="Times New Roman" panose="02020603050405020304" pitchFamily="18" charset="0"/>
              </a:rPr>
              <a:t>Introduction to Functions</a:t>
            </a:r>
          </a:p>
          <a:p>
            <a:pPr marL="798957" lvl="1" indent="-342900">
              <a:lnSpc>
                <a:spcPct val="150000"/>
              </a:lnSpc>
              <a:buFont typeface="Wingdings" panose="05000000000000000000" pitchFamily="2" charset="2"/>
              <a:buChar char="Ø"/>
              <a:tabLst>
                <a:tab pos="662549" algn="l"/>
                <a:tab pos="684086" algn="l"/>
              </a:tabLst>
            </a:pPr>
            <a:r>
              <a:rPr lang="en-US" sz="2800" dirty="0">
                <a:latin typeface="Times New Roman" panose="02020603050405020304" pitchFamily="18" charset="0"/>
                <a:ea typeface="Calibri" panose="020F0502020204030204" pitchFamily="34" charset="0"/>
                <a:cs typeface="Times New Roman" panose="02020603050405020304" pitchFamily="18" charset="0"/>
              </a:rPr>
              <a:t>Defining and Calling a Void Function</a:t>
            </a:r>
          </a:p>
          <a:p>
            <a:pPr marL="798957" lvl="1" indent="-342900">
              <a:lnSpc>
                <a:spcPct val="150000"/>
              </a:lnSpc>
              <a:buFont typeface="Wingdings" panose="05000000000000000000" pitchFamily="2" charset="2"/>
              <a:buChar char="Ø"/>
              <a:tabLst>
                <a:tab pos="662549" algn="l"/>
                <a:tab pos="684086" algn="l"/>
              </a:tabLst>
            </a:pPr>
            <a:r>
              <a:rPr lang="en-US" sz="2800" dirty="0">
                <a:latin typeface="Times New Roman" panose="02020603050405020304" pitchFamily="18" charset="0"/>
                <a:ea typeface="Calibri" panose="020F0502020204030204" pitchFamily="34" charset="0"/>
                <a:cs typeface="Times New Roman" panose="02020603050405020304" pitchFamily="18" charset="0"/>
              </a:rPr>
              <a:t>Designing a Program to Use Functions</a:t>
            </a:r>
          </a:p>
          <a:p>
            <a:pPr marL="798957" lvl="1" indent="-342900">
              <a:lnSpc>
                <a:spcPct val="150000"/>
              </a:lnSpc>
              <a:buFont typeface="Wingdings" panose="05000000000000000000" pitchFamily="2" charset="2"/>
              <a:buChar char="Ø"/>
              <a:tabLst>
                <a:tab pos="662549" algn="l"/>
                <a:tab pos="684086" algn="l"/>
              </a:tabLst>
            </a:pPr>
            <a:r>
              <a:rPr lang="en-US" sz="2800" dirty="0">
                <a:latin typeface="Times New Roman" panose="02020603050405020304" pitchFamily="18" charset="0"/>
                <a:ea typeface="Calibri" panose="020F0502020204030204" pitchFamily="34" charset="0"/>
                <a:cs typeface="Times New Roman" panose="02020603050405020304" pitchFamily="18" charset="0"/>
              </a:rPr>
              <a:t>Local Variables</a:t>
            </a:r>
          </a:p>
          <a:p>
            <a:pPr marL="798957" lvl="1" indent="-342900">
              <a:lnSpc>
                <a:spcPct val="150000"/>
              </a:lnSpc>
              <a:buFont typeface="Wingdings" panose="05000000000000000000" pitchFamily="2" charset="2"/>
              <a:buChar char="Ø"/>
              <a:tabLst>
                <a:tab pos="662549" algn="l"/>
                <a:tab pos="684086" algn="l"/>
              </a:tabLst>
            </a:pPr>
            <a:r>
              <a:rPr lang="en-US" sz="2800" dirty="0">
                <a:latin typeface="Times New Roman" panose="02020603050405020304" pitchFamily="18" charset="0"/>
                <a:ea typeface="Calibri" panose="020F0502020204030204" pitchFamily="34" charset="0"/>
                <a:cs typeface="Times New Roman" panose="02020603050405020304" pitchFamily="18" charset="0"/>
              </a:rPr>
              <a:t>Passing Arguments to Functions</a:t>
            </a:r>
          </a:p>
          <a:p>
            <a:pPr marL="798957" lvl="1" indent="-342900">
              <a:lnSpc>
                <a:spcPct val="150000"/>
              </a:lnSpc>
              <a:spcAft>
                <a:spcPts val="798"/>
              </a:spcAft>
              <a:buFont typeface="Wingdings" panose="05000000000000000000" pitchFamily="2" charset="2"/>
              <a:buChar char="Ø"/>
              <a:tabLst>
                <a:tab pos="662549" algn="l"/>
                <a:tab pos="684086" algn="l"/>
              </a:tabLst>
            </a:pPr>
            <a:r>
              <a:rPr lang="en-US" sz="2800" dirty="0">
                <a:latin typeface="Times New Roman" panose="02020603050405020304" pitchFamily="18" charset="0"/>
                <a:ea typeface="Calibri" panose="020F0502020204030204" pitchFamily="34" charset="0"/>
                <a:cs typeface="Times New Roman" panose="02020603050405020304" pitchFamily="18" charset="0"/>
              </a:rPr>
              <a:t>Global Variables and Global Constants</a:t>
            </a:r>
          </a:p>
          <a:p>
            <a:pPr marL="798957" lvl="1" indent="-342900">
              <a:lnSpc>
                <a:spcPct val="150000"/>
              </a:lnSpc>
              <a:spcAft>
                <a:spcPts val="798"/>
              </a:spcAft>
              <a:buFont typeface="Wingdings" panose="05000000000000000000" pitchFamily="2" charset="2"/>
              <a:buChar char="Ø"/>
              <a:tabLst>
                <a:tab pos="662549" algn="l"/>
                <a:tab pos="684086" algn="l"/>
              </a:tabLst>
            </a:pPr>
            <a:r>
              <a:rPr lang="en-US" sz="2800" dirty="0">
                <a:latin typeface="Times New Roman" panose="02020603050405020304" pitchFamily="18" charset="0"/>
                <a:ea typeface="Calibri" panose="020F0502020204030204" pitchFamily="34" charset="0"/>
                <a:cs typeface="Times New Roman" panose="02020603050405020304" pitchFamily="18" charset="0"/>
              </a:rPr>
              <a:t>Reusing Code</a:t>
            </a:r>
          </a:p>
        </p:txBody>
      </p:sp>
    </p:spTree>
    <p:extLst>
      <p:ext uri="{BB962C8B-B14F-4D97-AF65-F5344CB8AC3E}">
        <p14:creationId xmlns:p14="http://schemas.microsoft.com/office/powerpoint/2010/main" val="943973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101" y="88786"/>
            <a:ext cx="7866669" cy="560483"/>
          </a:xfrm>
        </p:spPr>
        <p:txBody>
          <a:bodyPr>
            <a:noAutofit/>
          </a:bodyPr>
          <a:lstStyle/>
          <a:p>
            <a:r>
              <a:rPr lang="en-GB" sz="3192" dirty="0"/>
              <a:t>Functions in Python</a:t>
            </a:r>
            <a:endParaRPr lang="en-US" sz="3192" dirty="0"/>
          </a:p>
        </p:txBody>
      </p:sp>
      <p:sp>
        <p:nvSpPr>
          <p:cNvPr id="5" name="Footer Placeholder 4">
            <a:extLst>
              <a:ext uri="{FF2B5EF4-FFF2-40B4-BE49-F238E27FC236}">
                <a16:creationId xmlns:a16="http://schemas.microsoft.com/office/drawing/2014/main" id="{EB6AB29E-AA0A-422C-8AEE-95F060123296}"/>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7</a:t>
            </a:r>
            <a:endParaRPr lang="en-US" dirty="0"/>
          </a:p>
        </p:txBody>
      </p:sp>
      <p:sp>
        <p:nvSpPr>
          <p:cNvPr id="4" name="Slide Number Placeholder 3"/>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t>20</a:t>
            </a:fld>
            <a:endParaRPr lang="en-US" dirty="0"/>
          </a:p>
        </p:txBody>
      </p:sp>
      <p:sp>
        <p:nvSpPr>
          <p:cNvPr id="15" name="TextBox 14">
            <a:extLst>
              <a:ext uri="{FF2B5EF4-FFF2-40B4-BE49-F238E27FC236}">
                <a16:creationId xmlns:a16="http://schemas.microsoft.com/office/drawing/2014/main" id="{4C886413-FFBF-499E-9656-06351B39AD53}"/>
              </a:ext>
            </a:extLst>
          </p:cNvPr>
          <p:cNvSpPr txBox="1"/>
          <p:nvPr/>
        </p:nvSpPr>
        <p:spPr>
          <a:xfrm>
            <a:off x="1040920" y="840931"/>
            <a:ext cx="4560388" cy="399094"/>
          </a:xfrm>
          <a:prstGeom prst="rect">
            <a:avLst/>
          </a:prstGeom>
          <a:noFill/>
        </p:spPr>
        <p:txBody>
          <a:bodyPr wrap="square">
            <a:spAutoFit/>
          </a:bodyPr>
          <a:lstStyle/>
          <a:p>
            <a:r>
              <a:rPr lang="en-US" sz="1995" b="1" dirty="0"/>
              <a:t>Global Variables</a:t>
            </a:r>
          </a:p>
        </p:txBody>
      </p:sp>
      <p:sp>
        <p:nvSpPr>
          <p:cNvPr id="12" name="TextBox 11">
            <a:extLst>
              <a:ext uri="{FF2B5EF4-FFF2-40B4-BE49-F238E27FC236}">
                <a16:creationId xmlns:a16="http://schemas.microsoft.com/office/drawing/2014/main" id="{113742BD-3DCD-4FE3-A796-DD4A76F408F7}"/>
              </a:ext>
            </a:extLst>
          </p:cNvPr>
          <p:cNvSpPr txBox="1"/>
          <p:nvPr/>
        </p:nvSpPr>
        <p:spPr>
          <a:xfrm>
            <a:off x="978775" y="1343908"/>
            <a:ext cx="9186157" cy="1886927"/>
          </a:xfrm>
          <a:prstGeom prst="rect">
            <a:avLst/>
          </a:prstGeom>
          <a:noFill/>
        </p:spPr>
        <p:txBody>
          <a:bodyPr wrap="square">
            <a:spAutoFit/>
          </a:bodyPr>
          <a:lstStyle/>
          <a:p>
            <a:pPr>
              <a:lnSpc>
                <a:spcPct val="150000"/>
              </a:lnSpc>
            </a:pPr>
            <a:r>
              <a:rPr lang="en-US" sz="2000" dirty="0"/>
              <a:t>A </a:t>
            </a:r>
            <a:r>
              <a:rPr lang="en-US" sz="2000" b="1" dirty="0"/>
              <a:t>global variable </a:t>
            </a:r>
            <a:r>
              <a:rPr lang="en-US" sz="2000" dirty="0"/>
              <a:t>can be accessed by any statement in the program file, including the statements in any function.</a:t>
            </a:r>
          </a:p>
          <a:p>
            <a:pPr>
              <a:lnSpc>
                <a:spcPct val="150000"/>
              </a:lnSpc>
            </a:pPr>
            <a:r>
              <a:rPr lang="en-US" sz="2000" u="sng" dirty="0"/>
              <a:t>When a variable is created by an assignment statement that is written outside all the functions in a program file, the variable is </a:t>
            </a:r>
            <a:r>
              <a:rPr lang="en-US" sz="2000" b="1" i="1" u="sng" dirty="0"/>
              <a:t>global</a:t>
            </a:r>
            <a:r>
              <a:rPr lang="en-US" sz="2000" u="sng" dirty="0"/>
              <a:t>.</a:t>
            </a:r>
          </a:p>
        </p:txBody>
      </p:sp>
      <p:pic>
        <p:nvPicPr>
          <p:cNvPr id="10" name="Picture 9">
            <a:extLst>
              <a:ext uri="{FF2B5EF4-FFF2-40B4-BE49-F238E27FC236}">
                <a16:creationId xmlns:a16="http://schemas.microsoft.com/office/drawing/2014/main" id="{AC80DC8C-84A7-40BA-8936-5F333170FCDF}"/>
              </a:ext>
            </a:extLst>
          </p:cNvPr>
          <p:cNvPicPr>
            <a:picLocks noChangeAspect="1"/>
          </p:cNvPicPr>
          <p:nvPr/>
        </p:nvPicPr>
        <p:blipFill>
          <a:blip r:embed="rId2"/>
          <a:stretch>
            <a:fillRect/>
          </a:stretch>
        </p:blipFill>
        <p:spPr>
          <a:xfrm>
            <a:off x="3964948" y="3769473"/>
            <a:ext cx="3447063" cy="2514328"/>
          </a:xfrm>
          <a:prstGeom prst="rect">
            <a:avLst/>
          </a:prstGeom>
        </p:spPr>
      </p:pic>
      <p:sp>
        <p:nvSpPr>
          <p:cNvPr id="13" name="TextBox 12">
            <a:extLst>
              <a:ext uri="{FF2B5EF4-FFF2-40B4-BE49-F238E27FC236}">
                <a16:creationId xmlns:a16="http://schemas.microsoft.com/office/drawing/2014/main" id="{7A213459-6490-4026-8F09-A893501A952F}"/>
              </a:ext>
            </a:extLst>
          </p:cNvPr>
          <p:cNvSpPr txBox="1"/>
          <p:nvPr/>
        </p:nvSpPr>
        <p:spPr>
          <a:xfrm>
            <a:off x="378057" y="3925474"/>
            <a:ext cx="2458305" cy="1197280"/>
          </a:xfrm>
          <a:prstGeom prst="rect">
            <a:avLst/>
          </a:prstGeom>
          <a:noFill/>
          <a:ln>
            <a:solidFill>
              <a:srgbClr val="00B0F0"/>
            </a:solidFill>
          </a:ln>
        </p:spPr>
        <p:txBody>
          <a:bodyPr wrap="square">
            <a:spAutoFit/>
          </a:bodyPr>
          <a:lstStyle/>
          <a:p>
            <a:r>
              <a:rPr lang="en-US" sz="1795" dirty="0"/>
              <a:t>name="Ahmad"</a:t>
            </a:r>
          </a:p>
          <a:p>
            <a:r>
              <a:rPr lang="en-US" sz="1795" dirty="0"/>
              <a:t>def </a:t>
            </a:r>
            <a:r>
              <a:rPr lang="en-US" sz="1795" dirty="0" err="1"/>
              <a:t>printHello</a:t>
            </a:r>
            <a:r>
              <a:rPr lang="en-US" sz="1795" dirty="0"/>
              <a:t>():</a:t>
            </a:r>
          </a:p>
          <a:p>
            <a:r>
              <a:rPr lang="en-US" sz="1795" dirty="0"/>
              <a:t>   print("</a:t>
            </a:r>
            <a:r>
              <a:rPr lang="en-US" sz="1795" dirty="0" err="1"/>
              <a:t>Hello",name</a:t>
            </a:r>
            <a:r>
              <a:rPr lang="en-US" sz="1795" dirty="0"/>
              <a:t>)</a:t>
            </a:r>
          </a:p>
          <a:p>
            <a:r>
              <a:rPr lang="en-US" sz="1795" dirty="0" err="1"/>
              <a:t>printHello</a:t>
            </a:r>
            <a:r>
              <a:rPr lang="en-US" sz="1795" dirty="0"/>
              <a:t>()</a:t>
            </a:r>
          </a:p>
        </p:txBody>
      </p:sp>
      <p:sp>
        <p:nvSpPr>
          <p:cNvPr id="16" name="TextBox 15">
            <a:extLst>
              <a:ext uri="{FF2B5EF4-FFF2-40B4-BE49-F238E27FC236}">
                <a16:creationId xmlns:a16="http://schemas.microsoft.com/office/drawing/2014/main" id="{1672F356-F60F-4283-A427-A0287541F9C2}"/>
              </a:ext>
            </a:extLst>
          </p:cNvPr>
          <p:cNvSpPr txBox="1"/>
          <p:nvPr/>
        </p:nvSpPr>
        <p:spPr>
          <a:xfrm>
            <a:off x="729093" y="5881604"/>
            <a:ext cx="1756235" cy="368394"/>
          </a:xfrm>
          <a:prstGeom prst="rect">
            <a:avLst/>
          </a:prstGeom>
          <a:noFill/>
          <a:ln>
            <a:solidFill>
              <a:srgbClr val="FF0000"/>
            </a:solidFill>
          </a:ln>
        </p:spPr>
        <p:txBody>
          <a:bodyPr wrap="square">
            <a:spAutoFit/>
          </a:bodyPr>
          <a:lstStyle/>
          <a:p>
            <a:r>
              <a:rPr lang="en-US" sz="1795" dirty="0">
                <a:solidFill>
                  <a:srgbClr val="C00000"/>
                </a:solidFill>
              </a:rPr>
              <a:t>Hello Ahmad</a:t>
            </a:r>
          </a:p>
        </p:txBody>
      </p:sp>
    </p:spTree>
    <p:extLst>
      <p:ext uri="{BB962C8B-B14F-4D97-AF65-F5344CB8AC3E}">
        <p14:creationId xmlns:p14="http://schemas.microsoft.com/office/powerpoint/2010/main" val="3120097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3979" y="168830"/>
            <a:ext cx="7866669" cy="560149"/>
          </a:xfrm>
        </p:spPr>
        <p:txBody>
          <a:bodyPr>
            <a:noAutofit/>
          </a:bodyPr>
          <a:lstStyle/>
          <a:p>
            <a:r>
              <a:rPr lang="en-GB" sz="3192" dirty="0"/>
              <a:t>Functions in Python</a:t>
            </a:r>
            <a:endParaRPr lang="en-US" sz="3192" dirty="0"/>
          </a:p>
        </p:txBody>
      </p:sp>
      <p:sp>
        <p:nvSpPr>
          <p:cNvPr id="5" name="Footer Placeholder 4">
            <a:extLst>
              <a:ext uri="{FF2B5EF4-FFF2-40B4-BE49-F238E27FC236}">
                <a16:creationId xmlns:a16="http://schemas.microsoft.com/office/drawing/2014/main" id="{C15441B2-69F7-4D58-9CF3-14919B323911}"/>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7</a:t>
            </a:r>
            <a:endParaRPr lang="en-US" dirty="0"/>
          </a:p>
        </p:txBody>
      </p:sp>
      <p:sp>
        <p:nvSpPr>
          <p:cNvPr id="4" name="Slide Number Placeholder 3"/>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t>21</a:t>
            </a:fld>
            <a:endParaRPr lang="en-US" dirty="0"/>
          </a:p>
        </p:txBody>
      </p:sp>
      <p:sp>
        <p:nvSpPr>
          <p:cNvPr id="15" name="TextBox 14">
            <a:extLst>
              <a:ext uri="{FF2B5EF4-FFF2-40B4-BE49-F238E27FC236}">
                <a16:creationId xmlns:a16="http://schemas.microsoft.com/office/drawing/2014/main" id="{4C886413-FFBF-499E-9656-06351B39AD53}"/>
              </a:ext>
            </a:extLst>
          </p:cNvPr>
          <p:cNvSpPr txBox="1"/>
          <p:nvPr/>
        </p:nvSpPr>
        <p:spPr>
          <a:xfrm>
            <a:off x="811134" y="1777952"/>
            <a:ext cx="2590556" cy="399340"/>
          </a:xfrm>
          <a:prstGeom prst="rect">
            <a:avLst/>
          </a:prstGeom>
          <a:noFill/>
        </p:spPr>
        <p:txBody>
          <a:bodyPr wrap="square">
            <a:spAutoFit/>
          </a:bodyPr>
          <a:lstStyle/>
          <a:p>
            <a:r>
              <a:rPr lang="en-US" sz="1995" b="1" dirty="0"/>
              <a:t>Global Variables</a:t>
            </a:r>
          </a:p>
        </p:txBody>
      </p:sp>
      <p:sp>
        <p:nvSpPr>
          <p:cNvPr id="10" name="TextBox 9">
            <a:extLst>
              <a:ext uri="{FF2B5EF4-FFF2-40B4-BE49-F238E27FC236}">
                <a16:creationId xmlns:a16="http://schemas.microsoft.com/office/drawing/2014/main" id="{2F07416F-66FF-4AB7-89EB-1273BE9ED249}"/>
              </a:ext>
            </a:extLst>
          </p:cNvPr>
          <p:cNvSpPr txBox="1"/>
          <p:nvPr/>
        </p:nvSpPr>
        <p:spPr>
          <a:xfrm>
            <a:off x="811134" y="2387716"/>
            <a:ext cx="7640058" cy="918682"/>
          </a:xfrm>
          <a:prstGeom prst="rect">
            <a:avLst/>
          </a:prstGeom>
          <a:noFill/>
        </p:spPr>
        <p:txBody>
          <a:bodyPr wrap="square">
            <a:spAutoFit/>
          </a:bodyPr>
          <a:lstStyle/>
          <a:p>
            <a:r>
              <a:rPr lang="en-US" sz="1795" dirty="0"/>
              <a:t>An additional step is required if you want a statement in a function to assign a value to a </a:t>
            </a:r>
            <a:r>
              <a:rPr lang="en-US" sz="1795" b="1" dirty="0">
                <a:solidFill>
                  <a:schemeClr val="accent6">
                    <a:lumMod val="50000"/>
                  </a:schemeClr>
                </a:solidFill>
              </a:rPr>
              <a:t>global </a:t>
            </a:r>
            <a:r>
              <a:rPr lang="en-US" sz="1795" dirty="0"/>
              <a:t>variable. In the function, you must declare the global variable.</a:t>
            </a:r>
          </a:p>
        </p:txBody>
      </p:sp>
      <p:pic>
        <p:nvPicPr>
          <p:cNvPr id="11" name="Picture 10">
            <a:extLst>
              <a:ext uri="{FF2B5EF4-FFF2-40B4-BE49-F238E27FC236}">
                <a16:creationId xmlns:a16="http://schemas.microsoft.com/office/drawing/2014/main" id="{99ECCAB6-C10F-4CED-BD8B-D63C87C8C9C0}"/>
              </a:ext>
            </a:extLst>
          </p:cNvPr>
          <p:cNvPicPr>
            <a:picLocks noChangeAspect="1"/>
          </p:cNvPicPr>
          <p:nvPr/>
        </p:nvPicPr>
        <p:blipFill>
          <a:blip r:embed="rId2"/>
          <a:stretch>
            <a:fillRect/>
          </a:stretch>
        </p:blipFill>
        <p:spPr>
          <a:xfrm>
            <a:off x="2162666" y="3805017"/>
            <a:ext cx="3398809" cy="2396596"/>
          </a:xfrm>
          <a:prstGeom prst="rect">
            <a:avLst/>
          </a:prstGeom>
        </p:spPr>
      </p:pic>
    </p:spTree>
    <p:extLst>
      <p:ext uri="{BB962C8B-B14F-4D97-AF65-F5344CB8AC3E}">
        <p14:creationId xmlns:p14="http://schemas.microsoft.com/office/powerpoint/2010/main" val="2499235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611" y="175686"/>
            <a:ext cx="7866669" cy="601895"/>
          </a:xfrm>
        </p:spPr>
        <p:txBody>
          <a:bodyPr>
            <a:noAutofit/>
          </a:bodyPr>
          <a:lstStyle/>
          <a:p>
            <a:r>
              <a:rPr lang="en-GB" sz="3192" dirty="0"/>
              <a:t>Functions in Python</a:t>
            </a:r>
            <a:endParaRPr lang="en-US" sz="3192" dirty="0"/>
          </a:p>
        </p:txBody>
      </p:sp>
      <p:sp>
        <p:nvSpPr>
          <p:cNvPr id="5" name="Footer Placeholder 4">
            <a:extLst>
              <a:ext uri="{FF2B5EF4-FFF2-40B4-BE49-F238E27FC236}">
                <a16:creationId xmlns:a16="http://schemas.microsoft.com/office/drawing/2014/main" id="{C15441B2-69F7-4D58-9CF3-14919B323911}"/>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7</a:t>
            </a:r>
            <a:endParaRPr lang="en-US" dirty="0"/>
          </a:p>
        </p:txBody>
      </p:sp>
      <p:sp>
        <p:nvSpPr>
          <p:cNvPr id="4" name="Slide Number Placeholder 3"/>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t>22</a:t>
            </a:fld>
            <a:endParaRPr lang="en-US" dirty="0"/>
          </a:p>
        </p:txBody>
      </p:sp>
      <p:sp>
        <p:nvSpPr>
          <p:cNvPr id="15" name="TextBox 14">
            <a:extLst>
              <a:ext uri="{FF2B5EF4-FFF2-40B4-BE49-F238E27FC236}">
                <a16:creationId xmlns:a16="http://schemas.microsoft.com/office/drawing/2014/main" id="{4C886413-FFBF-499E-9656-06351B39AD53}"/>
              </a:ext>
            </a:extLst>
          </p:cNvPr>
          <p:cNvSpPr txBox="1"/>
          <p:nvPr/>
        </p:nvSpPr>
        <p:spPr>
          <a:xfrm>
            <a:off x="943905" y="1054425"/>
            <a:ext cx="4560388" cy="399094"/>
          </a:xfrm>
          <a:prstGeom prst="rect">
            <a:avLst/>
          </a:prstGeom>
          <a:noFill/>
        </p:spPr>
        <p:txBody>
          <a:bodyPr wrap="square">
            <a:spAutoFit/>
          </a:bodyPr>
          <a:lstStyle/>
          <a:p>
            <a:r>
              <a:rPr lang="en-US" sz="1995" b="1" dirty="0"/>
              <a:t>Global Variables</a:t>
            </a:r>
          </a:p>
        </p:txBody>
      </p:sp>
      <p:sp>
        <p:nvSpPr>
          <p:cNvPr id="10" name="TextBox 9">
            <a:extLst>
              <a:ext uri="{FF2B5EF4-FFF2-40B4-BE49-F238E27FC236}">
                <a16:creationId xmlns:a16="http://schemas.microsoft.com/office/drawing/2014/main" id="{2F07416F-66FF-4AB7-89EB-1273BE9ED249}"/>
              </a:ext>
            </a:extLst>
          </p:cNvPr>
          <p:cNvSpPr txBox="1"/>
          <p:nvPr/>
        </p:nvSpPr>
        <p:spPr>
          <a:xfrm>
            <a:off x="943905" y="1699949"/>
            <a:ext cx="7640058" cy="1473576"/>
          </a:xfrm>
          <a:prstGeom prst="rect">
            <a:avLst/>
          </a:prstGeom>
          <a:noFill/>
        </p:spPr>
        <p:txBody>
          <a:bodyPr wrap="square">
            <a:spAutoFit/>
          </a:bodyPr>
          <a:lstStyle/>
          <a:p>
            <a:r>
              <a:rPr lang="en-US" sz="1795" dirty="0"/>
              <a:t>Also, use the </a:t>
            </a:r>
            <a:r>
              <a:rPr lang="en-US" sz="1795" dirty="0">
                <a:solidFill>
                  <a:srgbClr val="C00000"/>
                </a:solidFill>
              </a:rPr>
              <a:t>global</a:t>
            </a:r>
            <a:r>
              <a:rPr lang="en-US" sz="1795" dirty="0"/>
              <a:t> keyword if you want to change a global variable inside a function.</a:t>
            </a:r>
          </a:p>
          <a:p>
            <a:r>
              <a:rPr lang="en-US" sz="1795" dirty="0"/>
              <a:t>To change the value of a global variable inside a function, refer to the variable by using the </a:t>
            </a:r>
            <a:r>
              <a:rPr lang="en-US" sz="1795" dirty="0">
                <a:solidFill>
                  <a:srgbClr val="C00000"/>
                </a:solidFill>
              </a:rPr>
              <a:t>global</a:t>
            </a:r>
            <a:r>
              <a:rPr lang="en-US" sz="1795" dirty="0"/>
              <a:t> keyword:</a:t>
            </a:r>
          </a:p>
          <a:p>
            <a:endParaRPr lang="en-US" sz="1795" dirty="0"/>
          </a:p>
        </p:txBody>
      </p:sp>
      <p:pic>
        <p:nvPicPr>
          <p:cNvPr id="6" name="Picture 5">
            <a:extLst>
              <a:ext uri="{FF2B5EF4-FFF2-40B4-BE49-F238E27FC236}">
                <a16:creationId xmlns:a16="http://schemas.microsoft.com/office/drawing/2014/main" id="{DE8F2E3F-DA0F-4584-9593-9FB13D12A309}"/>
              </a:ext>
            </a:extLst>
          </p:cNvPr>
          <p:cNvPicPr>
            <a:picLocks noChangeAspect="1"/>
          </p:cNvPicPr>
          <p:nvPr/>
        </p:nvPicPr>
        <p:blipFill>
          <a:blip r:embed="rId2"/>
          <a:stretch>
            <a:fillRect/>
          </a:stretch>
        </p:blipFill>
        <p:spPr>
          <a:xfrm>
            <a:off x="1190134" y="3501672"/>
            <a:ext cx="2501334" cy="2362962"/>
          </a:xfrm>
          <a:prstGeom prst="rect">
            <a:avLst/>
          </a:prstGeom>
        </p:spPr>
      </p:pic>
      <p:sp>
        <p:nvSpPr>
          <p:cNvPr id="14" name="TextBox 13">
            <a:extLst>
              <a:ext uri="{FF2B5EF4-FFF2-40B4-BE49-F238E27FC236}">
                <a16:creationId xmlns:a16="http://schemas.microsoft.com/office/drawing/2014/main" id="{94F2A734-F767-4D42-B5EA-50F610502128}"/>
              </a:ext>
            </a:extLst>
          </p:cNvPr>
          <p:cNvSpPr txBox="1"/>
          <p:nvPr/>
        </p:nvSpPr>
        <p:spPr>
          <a:xfrm>
            <a:off x="5083945" y="3429000"/>
            <a:ext cx="2501334" cy="2302461"/>
          </a:xfrm>
          <a:prstGeom prst="rect">
            <a:avLst/>
          </a:prstGeom>
          <a:noFill/>
          <a:ln>
            <a:solidFill>
              <a:srgbClr val="00B0F0"/>
            </a:solidFill>
          </a:ln>
        </p:spPr>
        <p:txBody>
          <a:bodyPr wrap="square">
            <a:spAutoFit/>
          </a:bodyPr>
          <a:lstStyle/>
          <a:p>
            <a:r>
              <a:rPr lang="en-US" sz="1795" dirty="0"/>
              <a:t>x = "awesome"</a:t>
            </a:r>
          </a:p>
          <a:p>
            <a:r>
              <a:rPr lang="en-US" sz="1795" dirty="0"/>
              <a:t>def </a:t>
            </a:r>
            <a:r>
              <a:rPr lang="en-US" sz="1795" dirty="0" err="1"/>
              <a:t>myfunc</a:t>
            </a:r>
            <a:r>
              <a:rPr lang="en-US" sz="1795" dirty="0"/>
              <a:t>():</a:t>
            </a:r>
          </a:p>
          <a:p>
            <a:r>
              <a:rPr lang="en-US" sz="1795" dirty="0"/>
              <a:t>  global x</a:t>
            </a:r>
          </a:p>
          <a:p>
            <a:r>
              <a:rPr lang="en-US" sz="1795" dirty="0"/>
              <a:t>  x = "fantastic"</a:t>
            </a:r>
          </a:p>
          <a:p>
            <a:r>
              <a:rPr lang="en-US" sz="1795" dirty="0"/>
              <a:t>  print("Python is " + x)</a:t>
            </a:r>
          </a:p>
          <a:p>
            <a:endParaRPr lang="en-US" sz="1795" dirty="0"/>
          </a:p>
          <a:p>
            <a:r>
              <a:rPr lang="en-US" sz="1795" dirty="0" err="1"/>
              <a:t>myfunc</a:t>
            </a:r>
            <a:r>
              <a:rPr lang="en-US" sz="1795" dirty="0"/>
              <a:t>()</a:t>
            </a:r>
          </a:p>
          <a:p>
            <a:r>
              <a:rPr lang="en-US" sz="1795" dirty="0"/>
              <a:t>print("Python is " + x)</a:t>
            </a:r>
          </a:p>
        </p:txBody>
      </p:sp>
      <p:sp>
        <p:nvSpPr>
          <p:cNvPr id="16" name="TextBox 15">
            <a:extLst>
              <a:ext uri="{FF2B5EF4-FFF2-40B4-BE49-F238E27FC236}">
                <a16:creationId xmlns:a16="http://schemas.microsoft.com/office/drawing/2014/main" id="{CD7CA52D-988A-4230-A3A5-AE04EB637A72}"/>
              </a:ext>
            </a:extLst>
          </p:cNvPr>
          <p:cNvSpPr txBox="1"/>
          <p:nvPr/>
        </p:nvSpPr>
        <p:spPr>
          <a:xfrm>
            <a:off x="9491509" y="3856499"/>
            <a:ext cx="2027917" cy="644689"/>
          </a:xfrm>
          <a:prstGeom prst="rect">
            <a:avLst/>
          </a:prstGeom>
          <a:noFill/>
          <a:ln>
            <a:solidFill>
              <a:srgbClr val="FF0000"/>
            </a:solidFill>
          </a:ln>
        </p:spPr>
        <p:txBody>
          <a:bodyPr wrap="square">
            <a:spAutoFit/>
          </a:bodyPr>
          <a:lstStyle/>
          <a:p>
            <a:r>
              <a:rPr lang="en-US" sz="1795" dirty="0">
                <a:solidFill>
                  <a:srgbClr val="C00000"/>
                </a:solidFill>
              </a:rPr>
              <a:t>Python is fantastic</a:t>
            </a:r>
          </a:p>
          <a:p>
            <a:r>
              <a:rPr lang="en-US" sz="1795" dirty="0">
                <a:solidFill>
                  <a:srgbClr val="C00000"/>
                </a:solidFill>
              </a:rPr>
              <a:t>Python is fantastic</a:t>
            </a:r>
          </a:p>
        </p:txBody>
      </p:sp>
      <p:sp>
        <p:nvSpPr>
          <p:cNvPr id="3" name="Arrow: Right 2">
            <a:extLst>
              <a:ext uri="{FF2B5EF4-FFF2-40B4-BE49-F238E27FC236}">
                <a16:creationId xmlns:a16="http://schemas.microsoft.com/office/drawing/2014/main" id="{27FC457A-2471-05F0-36AC-29ACC65694B1}"/>
              </a:ext>
            </a:extLst>
          </p:cNvPr>
          <p:cNvSpPr/>
          <p:nvPr/>
        </p:nvSpPr>
        <p:spPr>
          <a:xfrm>
            <a:off x="7848895" y="3777459"/>
            <a:ext cx="1529918" cy="802771"/>
          </a:xfrm>
          <a:prstGeom prst="rightArrow">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p>
        </p:txBody>
      </p:sp>
    </p:spTree>
    <p:extLst>
      <p:ext uri="{BB962C8B-B14F-4D97-AF65-F5344CB8AC3E}">
        <p14:creationId xmlns:p14="http://schemas.microsoft.com/office/powerpoint/2010/main" val="1212236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FC43E02-5BEA-46BA-9C20-FA6138E04A78}"/>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7</a:t>
            </a:r>
            <a:endParaRPr lang="en-US" dirty="0"/>
          </a:p>
        </p:txBody>
      </p:sp>
      <p:sp>
        <p:nvSpPr>
          <p:cNvPr id="8" name="Slide Number Placeholder 7">
            <a:extLst>
              <a:ext uri="{FF2B5EF4-FFF2-40B4-BE49-F238E27FC236}">
                <a16:creationId xmlns:a16="http://schemas.microsoft.com/office/drawing/2014/main" id="{0D91F877-B478-4474-AA1C-C31314A47EE0}"/>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t>23</a:t>
            </a:fld>
            <a:endParaRPr lang="en-US" dirty="0"/>
          </a:p>
        </p:txBody>
      </p:sp>
      <p:sp>
        <p:nvSpPr>
          <p:cNvPr id="11" name="Title 1">
            <a:extLst>
              <a:ext uri="{FF2B5EF4-FFF2-40B4-BE49-F238E27FC236}">
                <a16:creationId xmlns:a16="http://schemas.microsoft.com/office/drawing/2014/main" id="{ED3AB1D3-8E93-44C5-A39F-7C13EBE0E00F}"/>
              </a:ext>
            </a:extLst>
          </p:cNvPr>
          <p:cNvSpPr txBox="1">
            <a:spLocks/>
          </p:cNvSpPr>
          <p:nvPr/>
        </p:nvSpPr>
        <p:spPr>
          <a:xfrm>
            <a:off x="1129157" y="88786"/>
            <a:ext cx="8637911" cy="729947"/>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793" b="1" dirty="0">
                <a:solidFill>
                  <a:srgbClr val="002060"/>
                </a:solidFill>
                <a:latin typeface="+mn-lt"/>
              </a:rPr>
              <a:t>Hiding Complexity: Interfaces and Implementations</a:t>
            </a:r>
          </a:p>
        </p:txBody>
      </p:sp>
      <p:sp>
        <p:nvSpPr>
          <p:cNvPr id="14" name="TextBox 13">
            <a:extLst>
              <a:ext uri="{FF2B5EF4-FFF2-40B4-BE49-F238E27FC236}">
                <a16:creationId xmlns:a16="http://schemas.microsoft.com/office/drawing/2014/main" id="{9CD81D33-25F8-40D1-A327-1AAE2BA35ED2}"/>
              </a:ext>
            </a:extLst>
          </p:cNvPr>
          <p:cNvSpPr txBox="1"/>
          <p:nvPr/>
        </p:nvSpPr>
        <p:spPr>
          <a:xfrm>
            <a:off x="550588" y="2102182"/>
            <a:ext cx="8797597" cy="3683316"/>
          </a:xfrm>
          <a:prstGeom prst="rect">
            <a:avLst/>
          </a:prstGeom>
          <a:noFill/>
        </p:spPr>
        <p:txBody>
          <a:bodyPr wrap="square" rtlCol="0">
            <a:spAutoFit/>
          </a:bodyPr>
          <a:lstStyle/>
          <a:p>
            <a:pPr marL="285036" indent="-285036" algn="just">
              <a:buClr>
                <a:srgbClr val="1287C3"/>
              </a:buClr>
              <a:buFont typeface="Arial" panose="020B0604020202020204" pitchFamily="34" charset="0"/>
              <a:buChar char="•"/>
            </a:pPr>
            <a:r>
              <a:rPr lang="en-US" sz="1795" b="1" u="sng" dirty="0">
                <a:solidFill>
                  <a:srgbClr val="7030A0"/>
                </a:solidFill>
              </a:rPr>
              <a:t>To use a function, all you need to know are: </a:t>
            </a:r>
          </a:p>
          <a:p>
            <a:pPr algn="just">
              <a:buClr>
                <a:srgbClr val="1287C3"/>
              </a:buClr>
            </a:pPr>
            <a:endParaRPr lang="en-US" sz="1795" b="1" u="sng" dirty="0"/>
          </a:p>
          <a:p>
            <a:pPr marL="741093" lvl="1" indent="-285036" algn="just">
              <a:buClr>
                <a:srgbClr val="1287C3"/>
              </a:buClr>
              <a:buFont typeface="Arial" panose="020B0604020202020204" pitchFamily="34" charset="0"/>
              <a:buChar char="•"/>
            </a:pPr>
            <a:r>
              <a:rPr lang="en-US" sz="1795" dirty="0">
                <a:solidFill>
                  <a:srgbClr val="C00000"/>
                </a:solidFill>
              </a:rPr>
              <a:t>the </a:t>
            </a:r>
            <a:r>
              <a:rPr lang="en-US" sz="1795" dirty="0">
                <a:highlight>
                  <a:srgbClr val="FFFF00"/>
                </a:highlight>
              </a:rPr>
              <a:t>name</a:t>
            </a:r>
            <a:r>
              <a:rPr lang="en-US" sz="1795" dirty="0">
                <a:solidFill>
                  <a:srgbClr val="C00000"/>
                </a:solidFill>
              </a:rPr>
              <a:t> of the function.</a:t>
            </a:r>
          </a:p>
          <a:p>
            <a:pPr marL="741093" lvl="1" indent="-285036" algn="just">
              <a:buClr>
                <a:srgbClr val="1287C3"/>
              </a:buClr>
              <a:buFont typeface="Arial" panose="020B0604020202020204" pitchFamily="34" charset="0"/>
              <a:buChar char="•"/>
            </a:pPr>
            <a:r>
              <a:rPr lang="en-US" sz="1795" dirty="0">
                <a:solidFill>
                  <a:srgbClr val="C00000"/>
                </a:solidFill>
              </a:rPr>
              <a:t>what </a:t>
            </a:r>
            <a:r>
              <a:rPr lang="en-US" sz="1795" dirty="0">
                <a:highlight>
                  <a:srgbClr val="FFFF00"/>
                </a:highlight>
              </a:rPr>
              <a:t>kind of argument(s</a:t>
            </a:r>
            <a:r>
              <a:rPr lang="en-US" sz="1795" dirty="0"/>
              <a:t>) </a:t>
            </a:r>
            <a:r>
              <a:rPr lang="en-US" sz="1795" dirty="0">
                <a:solidFill>
                  <a:srgbClr val="C00000"/>
                </a:solidFill>
              </a:rPr>
              <a:t>it needs.</a:t>
            </a:r>
          </a:p>
          <a:p>
            <a:pPr marL="741093" lvl="1" indent="-285036" algn="just">
              <a:buClr>
                <a:srgbClr val="1287C3"/>
              </a:buClr>
              <a:buFont typeface="Arial" panose="020B0604020202020204" pitchFamily="34" charset="0"/>
              <a:buChar char="•"/>
            </a:pPr>
            <a:r>
              <a:rPr lang="en-US" sz="1795" dirty="0">
                <a:solidFill>
                  <a:srgbClr val="C00000"/>
                </a:solidFill>
              </a:rPr>
              <a:t>what it gives back as </a:t>
            </a:r>
            <a:r>
              <a:rPr lang="en-US" sz="1795" dirty="0">
                <a:highlight>
                  <a:srgbClr val="FFFF00"/>
                </a:highlight>
              </a:rPr>
              <a:t>a return value</a:t>
            </a:r>
            <a:r>
              <a:rPr lang="en-US" sz="1795" dirty="0">
                <a:solidFill>
                  <a:srgbClr val="C00000"/>
                </a:solidFill>
              </a:rPr>
              <a:t>.</a:t>
            </a:r>
          </a:p>
          <a:p>
            <a:pPr marL="741093" lvl="1" indent="-285036" algn="just">
              <a:buClr>
                <a:srgbClr val="1287C3"/>
              </a:buClr>
              <a:buFont typeface="Arial" panose="020B0604020202020204" pitchFamily="34" charset="0"/>
              <a:buChar char="•"/>
            </a:pPr>
            <a:r>
              <a:rPr lang="en-US" sz="1795" dirty="0">
                <a:solidFill>
                  <a:srgbClr val="C00000"/>
                </a:solidFill>
              </a:rPr>
              <a:t>what other effects calling the function has. </a:t>
            </a:r>
          </a:p>
          <a:p>
            <a:pPr lvl="1" algn="just">
              <a:buClr>
                <a:srgbClr val="1287C3"/>
              </a:buClr>
            </a:pPr>
            <a:endParaRPr lang="en-US" sz="1795" dirty="0">
              <a:solidFill>
                <a:srgbClr val="C00000"/>
              </a:solidFill>
            </a:endParaRPr>
          </a:p>
          <a:p>
            <a:pPr marL="285036" indent="-285036" algn="just">
              <a:buClr>
                <a:srgbClr val="1287C3"/>
              </a:buClr>
              <a:buFont typeface="Arial" panose="020B0604020202020204" pitchFamily="34" charset="0"/>
              <a:buChar char="•"/>
            </a:pPr>
            <a:r>
              <a:rPr lang="en-US" sz="1795" dirty="0"/>
              <a:t>There is a name for the items you need to know: the </a:t>
            </a:r>
            <a:r>
              <a:rPr lang="en-US" sz="1795" b="1" u="sng" dirty="0">
                <a:highlight>
                  <a:srgbClr val="FFFF00"/>
                </a:highlight>
              </a:rPr>
              <a:t>interface</a:t>
            </a:r>
            <a:r>
              <a:rPr lang="en-US" sz="1795" dirty="0"/>
              <a:t> of the function. To use a function, knowing the interface is enough. There’s no need to know what goes on under the bonnet-its </a:t>
            </a:r>
            <a:r>
              <a:rPr lang="en-US" sz="1795" b="1" u="sng" dirty="0">
                <a:highlight>
                  <a:srgbClr val="FFFF00"/>
                </a:highlight>
              </a:rPr>
              <a:t>implementation</a:t>
            </a:r>
            <a:r>
              <a:rPr lang="en-US" sz="1795" b="1" u="sng" dirty="0"/>
              <a:t>. </a:t>
            </a:r>
          </a:p>
          <a:p>
            <a:pPr marL="285036" indent="-285036" algn="just">
              <a:buClr>
                <a:srgbClr val="1287C3"/>
              </a:buClr>
              <a:buFont typeface="Arial" panose="020B0604020202020204" pitchFamily="34" charset="0"/>
              <a:buChar char="•"/>
            </a:pPr>
            <a:endParaRPr lang="en-US" sz="1795" dirty="0"/>
          </a:p>
          <a:p>
            <a:pPr marL="285036" indent="-285036" algn="just">
              <a:buClr>
                <a:srgbClr val="1287C3"/>
              </a:buClr>
              <a:buFont typeface="Arial" panose="020B0604020202020204" pitchFamily="34" charset="0"/>
              <a:buChar char="•"/>
            </a:pPr>
            <a:r>
              <a:rPr lang="en-US" sz="1795" dirty="0"/>
              <a:t>When the implementation is separated from the interface, thereby hiding some of the complexity, we also say that an abstraction has been created. </a:t>
            </a:r>
          </a:p>
        </p:txBody>
      </p:sp>
      <p:sp>
        <p:nvSpPr>
          <p:cNvPr id="2" name="Rectangle 1">
            <a:extLst>
              <a:ext uri="{FF2B5EF4-FFF2-40B4-BE49-F238E27FC236}">
                <a16:creationId xmlns:a16="http://schemas.microsoft.com/office/drawing/2014/main" id="{7D6F5B83-A716-4200-A38A-6B23EBB840E6}"/>
              </a:ext>
            </a:extLst>
          </p:cNvPr>
          <p:cNvSpPr/>
          <p:nvPr/>
        </p:nvSpPr>
        <p:spPr>
          <a:xfrm>
            <a:off x="618616" y="1214610"/>
            <a:ext cx="8729569" cy="644689"/>
          </a:xfrm>
          <a:prstGeom prst="rect">
            <a:avLst/>
          </a:prstGeom>
        </p:spPr>
        <p:txBody>
          <a:bodyPr wrap="square">
            <a:spAutoFit/>
          </a:bodyPr>
          <a:lstStyle/>
          <a:p>
            <a:pPr marL="285036" indent="-285036" algn="just">
              <a:buClr>
                <a:srgbClr val="1287C3"/>
              </a:buClr>
              <a:buFont typeface="Arial" panose="020B0604020202020204" pitchFamily="34" charset="0"/>
              <a:buChar char="•"/>
            </a:pPr>
            <a:r>
              <a:rPr lang="en-US" sz="1795" dirty="0">
                <a:solidFill>
                  <a:srgbClr val="7030A0"/>
                </a:solidFill>
              </a:rPr>
              <a:t>When a function is called, the resulting value is referred to as the </a:t>
            </a:r>
            <a:r>
              <a:rPr lang="en-US" sz="1795" b="1" u="sng" dirty="0">
                <a:solidFill>
                  <a:srgbClr val="7030A0"/>
                </a:solidFill>
              </a:rPr>
              <a:t>return value</a:t>
            </a:r>
            <a:r>
              <a:rPr lang="en-US" sz="1795" dirty="0">
                <a:solidFill>
                  <a:srgbClr val="7030A0"/>
                </a:solidFill>
              </a:rPr>
              <a:t> of the function. </a:t>
            </a:r>
          </a:p>
        </p:txBody>
      </p:sp>
    </p:spTree>
    <p:extLst>
      <p:ext uri="{BB962C8B-B14F-4D97-AF65-F5344CB8AC3E}">
        <p14:creationId xmlns:p14="http://schemas.microsoft.com/office/powerpoint/2010/main" val="3761921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54A3758-7704-4BB2-B62A-2AEDC5784A37}"/>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7</a:t>
            </a:r>
            <a:endParaRPr lang="en-US" dirty="0"/>
          </a:p>
        </p:txBody>
      </p:sp>
      <p:sp>
        <p:nvSpPr>
          <p:cNvPr id="8" name="Slide Number Placeholder 7">
            <a:extLst>
              <a:ext uri="{FF2B5EF4-FFF2-40B4-BE49-F238E27FC236}">
                <a16:creationId xmlns:a16="http://schemas.microsoft.com/office/drawing/2014/main" id="{0D91F877-B478-4474-AA1C-C31314A47EE0}"/>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t>24</a:t>
            </a:fld>
            <a:endParaRPr lang="en-US" dirty="0"/>
          </a:p>
        </p:txBody>
      </p:sp>
      <p:sp>
        <p:nvSpPr>
          <p:cNvPr id="11" name="Title 1">
            <a:extLst>
              <a:ext uri="{FF2B5EF4-FFF2-40B4-BE49-F238E27FC236}">
                <a16:creationId xmlns:a16="http://schemas.microsoft.com/office/drawing/2014/main" id="{ED3AB1D3-8E93-44C5-A39F-7C13EBE0E00F}"/>
              </a:ext>
            </a:extLst>
          </p:cNvPr>
          <p:cNvSpPr txBox="1">
            <a:spLocks/>
          </p:cNvSpPr>
          <p:nvPr/>
        </p:nvSpPr>
        <p:spPr>
          <a:xfrm>
            <a:off x="657548" y="776734"/>
            <a:ext cx="7787474" cy="729947"/>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591" b="1" dirty="0">
                <a:solidFill>
                  <a:srgbClr val="002060"/>
                </a:solidFill>
                <a:latin typeface="+mn-lt"/>
              </a:rPr>
              <a:t>The Python Interpreter and Functions</a:t>
            </a:r>
          </a:p>
        </p:txBody>
      </p:sp>
      <p:sp>
        <p:nvSpPr>
          <p:cNvPr id="14" name="TextBox 13">
            <a:extLst>
              <a:ext uri="{FF2B5EF4-FFF2-40B4-BE49-F238E27FC236}">
                <a16:creationId xmlns:a16="http://schemas.microsoft.com/office/drawing/2014/main" id="{9CD81D33-25F8-40D1-A327-1AAE2BA35ED2}"/>
              </a:ext>
            </a:extLst>
          </p:cNvPr>
          <p:cNvSpPr txBox="1"/>
          <p:nvPr/>
        </p:nvSpPr>
        <p:spPr>
          <a:xfrm>
            <a:off x="577650" y="2193292"/>
            <a:ext cx="7538600" cy="3724546"/>
          </a:xfrm>
          <a:prstGeom prst="rect">
            <a:avLst/>
          </a:prstGeom>
          <a:noFill/>
        </p:spPr>
        <p:txBody>
          <a:bodyPr wrap="square" rtlCol="0">
            <a:spAutoFit/>
          </a:bodyPr>
          <a:lstStyle/>
          <a:p>
            <a:pPr marL="285036" indent="-285036" algn="just">
              <a:lnSpc>
                <a:spcPct val="150000"/>
              </a:lnSpc>
              <a:buClr>
                <a:srgbClr val="1287C3"/>
              </a:buClr>
              <a:buFont typeface="Arial" panose="020B0604020202020204" pitchFamily="34" charset="0"/>
              <a:buChar char="•"/>
            </a:pPr>
            <a:r>
              <a:rPr lang="en-US" sz="1995" dirty="0">
                <a:solidFill>
                  <a:srgbClr val="7030A0"/>
                </a:solidFill>
              </a:rPr>
              <a:t>The Python interpreter deals with a program one line after the other, starting with the very first line. A normal program line is executed when the interpreter gets to it. </a:t>
            </a:r>
            <a:r>
              <a:rPr lang="en-US" sz="1995" i="1" u="sng" dirty="0">
                <a:solidFill>
                  <a:srgbClr val="7030A0"/>
                </a:solidFill>
              </a:rPr>
              <a:t>However, functions do receive special treatment, which we examine in this section. </a:t>
            </a:r>
            <a:endParaRPr lang="en-US" sz="1995" dirty="0"/>
          </a:p>
          <a:p>
            <a:pPr marL="285036" indent="-285036" algn="just">
              <a:lnSpc>
                <a:spcPct val="150000"/>
              </a:lnSpc>
              <a:buClr>
                <a:srgbClr val="1287C3"/>
              </a:buClr>
              <a:buFont typeface="Arial" panose="020B0604020202020204" pitchFamily="34" charset="0"/>
              <a:buChar char="•"/>
            </a:pPr>
            <a:r>
              <a:rPr lang="en-US" sz="1995" dirty="0">
                <a:solidFill>
                  <a:srgbClr val="7030A0"/>
                </a:solidFill>
              </a:rPr>
              <a:t>When the </a:t>
            </a:r>
            <a:r>
              <a:rPr lang="en-US" sz="1995" u="sng" dirty="0">
                <a:solidFill>
                  <a:srgbClr val="7030A0"/>
                </a:solidFill>
              </a:rPr>
              <a:t>Python interpreter </a:t>
            </a:r>
            <a:r>
              <a:rPr lang="en-US" sz="1995" dirty="0">
                <a:solidFill>
                  <a:srgbClr val="7030A0"/>
                </a:solidFill>
              </a:rPr>
              <a:t>encounters a function definition, it </a:t>
            </a:r>
            <a:r>
              <a:rPr lang="en-US" sz="1995" u="sng" dirty="0">
                <a:solidFill>
                  <a:srgbClr val="7030A0"/>
                </a:solidFill>
              </a:rPr>
              <a:t>reads this definition into memory for later use</a:t>
            </a:r>
            <a:r>
              <a:rPr lang="en-US" sz="1995" dirty="0">
                <a:solidFill>
                  <a:srgbClr val="7030A0"/>
                </a:solidFill>
              </a:rPr>
              <a:t>.  </a:t>
            </a:r>
          </a:p>
          <a:p>
            <a:pPr marL="285036" indent="-285036" algn="just">
              <a:lnSpc>
                <a:spcPct val="150000"/>
              </a:lnSpc>
              <a:buClr>
                <a:srgbClr val="1287C3"/>
              </a:buClr>
              <a:buFont typeface="Arial" panose="020B0604020202020204" pitchFamily="34" charset="0"/>
              <a:buChar char="•"/>
            </a:pPr>
            <a:r>
              <a:rPr lang="en-US" sz="1995" dirty="0">
                <a:solidFill>
                  <a:srgbClr val="7030A0"/>
                </a:solidFill>
              </a:rPr>
              <a:t>The </a:t>
            </a:r>
            <a:r>
              <a:rPr lang="en-US" sz="1995" u="sng" dirty="0">
                <a:solidFill>
                  <a:srgbClr val="7030A0"/>
                </a:solidFill>
              </a:rPr>
              <a:t>interpreter only executes </a:t>
            </a:r>
            <a:r>
              <a:rPr lang="en-US" sz="1995" dirty="0">
                <a:solidFill>
                  <a:srgbClr val="7030A0"/>
                </a:solidFill>
              </a:rPr>
              <a:t>the lines of a function definition, </a:t>
            </a:r>
            <a:r>
              <a:rPr lang="en-US" sz="1995" u="sng" dirty="0">
                <a:solidFill>
                  <a:srgbClr val="7030A0"/>
                </a:solidFill>
              </a:rPr>
              <a:t>when the function is called</a:t>
            </a:r>
            <a:r>
              <a:rPr lang="en-US" sz="1995" dirty="0">
                <a:solidFill>
                  <a:srgbClr val="7030A0"/>
                </a:solidFill>
              </a:rPr>
              <a:t>. </a:t>
            </a:r>
          </a:p>
        </p:txBody>
      </p:sp>
    </p:spTree>
    <p:extLst>
      <p:ext uri="{BB962C8B-B14F-4D97-AF65-F5344CB8AC3E}">
        <p14:creationId xmlns:p14="http://schemas.microsoft.com/office/powerpoint/2010/main" val="1333925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30A343D-411B-40D5-9E73-9E53B81148DF}"/>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7</a:t>
            </a:r>
            <a:endParaRPr lang="en-US" dirty="0"/>
          </a:p>
        </p:txBody>
      </p:sp>
      <p:sp>
        <p:nvSpPr>
          <p:cNvPr id="8" name="Slide Number Placeholder 7">
            <a:extLst>
              <a:ext uri="{FF2B5EF4-FFF2-40B4-BE49-F238E27FC236}">
                <a16:creationId xmlns:a16="http://schemas.microsoft.com/office/drawing/2014/main" id="{0D91F877-B478-4474-AA1C-C31314A47EE0}"/>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t>25</a:t>
            </a:fld>
            <a:endParaRPr lang="en-US" dirty="0"/>
          </a:p>
        </p:txBody>
      </p:sp>
      <p:sp>
        <p:nvSpPr>
          <p:cNvPr id="11" name="Title 1">
            <a:extLst>
              <a:ext uri="{FF2B5EF4-FFF2-40B4-BE49-F238E27FC236}">
                <a16:creationId xmlns:a16="http://schemas.microsoft.com/office/drawing/2014/main" id="{ED3AB1D3-8E93-44C5-A39F-7C13EBE0E00F}"/>
              </a:ext>
            </a:extLst>
          </p:cNvPr>
          <p:cNvSpPr txBox="1">
            <a:spLocks/>
          </p:cNvSpPr>
          <p:nvPr/>
        </p:nvSpPr>
        <p:spPr>
          <a:xfrm>
            <a:off x="1169331" y="181994"/>
            <a:ext cx="7787474" cy="729947"/>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591" b="1" dirty="0">
                <a:solidFill>
                  <a:srgbClr val="002060"/>
                </a:solidFill>
                <a:latin typeface="+mn-lt"/>
              </a:rPr>
              <a:t>The Python Interpreter and Functions</a:t>
            </a:r>
          </a:p>
        </p:txBody>
      </p:sp>
      <p:sp>
        <p:nvSpPr>
          <p:cNvPr id="14" name="TextBox 13">
            <a:extLst>
              <a:ext uri="{FF2B5EF4-FFF2-40B4-BE49-F238E27FC236}">
                <a16:creationId xmlns:a16="http://schemas.microsoft.com/office/drawing/2014/main" id="{9CD81D33-25F8-40D1-A327-1AAE2BA35ED2}"/>
              </a:ext>
            </a:extLst>
          </p:cNvPr>
          <p:cNvSpPr txBox="1"/>
          <p:nvPr/>
        </p:nvSpPr>
        <p:spPr>
          <a:xfrm>
            <a:off x="359943" y="1334766"/>
            <a:ext cx="7538600" cy="4645567"/>
          </a:xfrm>
          <a:prstGeom prst="rect">
            <a:avLst/>
          </a:prstGeom>
          <a:noFill/>
        </p:spPr>
        <p:txBody>
          <a:bodyPr wrap="square" rtlCol="0">
            <a:spAutoFit/>
          </a:bodyPr>
          <a:lstStyle/>
          <a:p>
            <a:pPr marL="285036" indent="-285036" algn="just">
              <a:lnSpc>
                <a:spcPct val="150000"/>
              </a:lnSpc>
              <a:buClr>
                <a:srgbClr val="1287C3"/>
              </a:buClr>
              <a:buFont typeface="Arial" panose="020B0604020202020204" pitchFamily="34" charset="0"/>
              <a:buChar char="•"/>
            </a:pPr>
            <a:r>
              <a:rPr lang="en-US" sz="1995" dirty="0"/>
              <a:t>On those occasions where a function is called, the parameters are initialized with the actual arguments and then the statements in its body are executed. </a:t>
            </a:r>
          </a:p>
          <a:p>
            <a:pPr marL="285036" indent="-285036" algn="just">
              <a:lnSpc>
                <a:spcPct val="150000"/>
              </a:lnSpc>
              <a:buClr>
                <a:srgbClr val="1287C3"/>
              </a:buClr>
              <a:buFont typeface="Arial" panose="020B0604020202020204" pitchFamily="34" charset="0"/>
              <a:buChar char="•"/>
            </a:pPr>
            <a:r>
              <a:rPr lang="en-US" sz="1995" u="sng" dirty="0">
                <a:solidFill>
                  <a:srgbClr val="7030A0"/>
                </a:solidFill>
              </a:rPr>
              <a:t>On encountering the keyword </a:t>
            </a:r>
            <a:r>
              <a:rPr lang="en-US" sz="1995" b="1" i="1" u="sng" dirty="0">
                <a:solidFill>
                  <a:srgbClr val="7030A0"/>
                </a:solidFill>
                <a:latin typeface="Courier New" panose="02070309020205020404" pitchFamily="49" charset="0"/>
                <a:cs typeface="Courier New" panose="02070309020205020404" pitchFamily="49" charset="0"/>
              </a:rPr>
              <a:t>return</a:t>
            </a:r>
            <a:r>
              <a:rPr lang="en-US" sz="1995" u="sng" dirty="0">
                <a:solidFill>
                  <a:srgbClr val="7030A0"/>
                </a:solidFill>
              </a:rPr>
              <a:t>, Python does two things: </a:t>
            </a:r>
          </a:p>
          <a:p>
            <a:pPr marL="285036" indent="-285036" algn="just">
              <a:lnSpc>
                <a:spcPct val="150000"/>
              </a:lnSpc>
              <a:buClr>
                <a:srgbClr val="1287C3"/>
              </a:buClr>
              <a:buFont typeface="Arial" panose="020B0604020202020204" pitchFamily="34" charset="0"/>
              <a:buChar char="•"/>
            </a:pPr>
            <a:endParaRPr lang="en-US" sz="1995" dirty="0"/>
          </a:p>
          <a:p>
            <a:pPr marL="912114" lvl="1" indent="-456057" algn="just">
              <a:lnSpc>
                <a:spcPct val="150000"/>
              </a:lnSpc>
              <a:buClr>
                <a:srgbClr val="1287C3"/>
              </a:buClr>
              <a:buFont typeface="+mj-lt"/>
              <a:buAutoNum type="arabicPeriod"/>
            </a:pPr>
            <a:r>
              <a:rPr lang="en-US" sz="1995" dirty="0">
                <a:solidFill>
                  <a:srgbClr val="C00000"/>
                </a:solidFill>
              </a:rPr>
              <a:t>the function stops executing (control is handed back to the point where the function was called originally) </a:t>
            </a:r>
          </a:p>
          <a:p>
            <a:pPr marL="912114" lvl="1" indent="-456057" algn="just">
              <a:lnSpc>
                <a:spcPct val="150000"/>
              </a:lnSpc>
              <a:buClr>
                <a:srgbClr val="1287C3"/>
              </a:buClr>
              <a:buFont typeface="+mj-lt"/>
              <a:buAutoNum type="arabicPeriod"/>
            </a:pPr>
            <a:r>
              <a:rPr lang="en-US" sz="1995" dirty="0">
                <a:solidFill>
                  <a:srgbClr val="C00000"/>
                </a:solidFill>
              </a:rPr>
              <a:t>the value of the expression following return is passed back. In other words, the evaluation of the function expression is complete, and the result is the return value of the function. </a:t>
            </a:r>
          </a:p>
        </p:txBody>
      </p:sp>
    </p:spTree>
    <p:extLst>
      <p:ext uri="{BB962C8B-B14F-4D97-AF65-F5344CB8AC3E}">
        <p14:creationId xmlns:p14="http://schemas.microsoft.com/office/powerpoint/2010/main" val="1248341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B2BFF34-333D-45EA-88CC-9DF6DD1B3D55}"/>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7</a:t>
            </a:r>
            <a:endParaRPr lang="en-US" dirty="0"/>
          </a:p>
        </p:txBody>
      </p:sp>
      <p:sp>
        <p:nvSpPr>
          <p:cNvPr id="8" name="Slide Number Placeholder 7">
            <a:extLst>
              <a:ext uri="{FF2B5EF4-FFF2-40B4-BE49-F238E27FC236}">
                <a16:creationId xmlns:a16="http://schemas.microsoft.com/office/drawing/2014/main" id="{0D91F877-B478-4474-AA1C-C31314A47EE0}"/>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t>26</a:t>
            </a:fld>
            <a:endParaRPr lang="en-US" dirty="0"/>
          </a:p>
        </p:txBody>
      </p:sp>
      <p:sp>
        <p:nvSpPr>
          <p:cNvPr id="11" name="Title 1">
            <a:extLst>
              <a:ext uri="{FF2B5EF4-FFF2-40B4-BE49-F238E27FC236}">
                <a16:creationId xmlns:a16="http://schemas.microsoft.com/office/drawing/2014/main" id="{ED3AB1D3-8E93-44C5-A39F-7C13EBE0E00F}"/>
              </a:ext>
            </a:extLst>
          </p:cNvPr>
          <p:cNvSpPr txBox="1">
            <a:spLocks/>
          </p:cNvSpPr>
          <p:nvPr/>
        </p:nvSpPr>
        <p:spPr>
          <a:xfrm>
            <a:off x="-136651" y="740452"/>
            <a:ext cx="7787474" cy="729947"/>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591" b="1" dirty="0">
                <a:solidFill>
                  <a:srgbClr val="002060"/>
                </a:solidFill>
                <a:latin typeface="+mn-lt"/>
              </a:rPr>
              <a:t>Using Functions- The Benefits</a:t>
            </a:r>
          </a:p>
        </p:txBody>
      </p:sp>
      <p:sp>
        <p:nvSpPr>
          <p:cNvPr id="14" name="TextBox 13">
            <a:extLst>
              <a:ext uri="{FF2B5EF4-FFF2-40B4-BE49-F238E27FC236}">
                <a16:creationId xmlns:a16="http://schemas.microsoft.com/office/drawing/2014/main" id="{9CD81D33-25F8-40D1-A327-1AAE2BA35ED2}"/>
              </a:ext>
            </a:extLst>
          </p:cNvPr>
          <p:cNvSpPr txBox="1"/>
          <p:nvPr/>
        </p:nvSpPr>
        <p:spPr>
          <a:xfrm>
            <a:off x="0" y="1656674"/>
            <a:ext cx="8032296" cy="4645567"/>
          </a:xfrm>
          <a:prstGeom prst="rect">
            <a:avLst/>
          </a:prstGeom>
          <a:noFill/>
        </p:spPr>
        <p:txBody>
          <a:bodyPr wrap="square" rtlCol="0">
            <a:spAutoFit/>
          </a:bodyPr>
          <a:lstStyle/>
          <a:p>
            <a:pPr marL="741093" lvl="1" indent="-285036" algn="just">
              <a:lnSpc>
                <a:spcPct val="150000"/>
              </a:lnSpc>
              <a:buClr>
                <a:srgbClr val="1287C3"/>
              </a:buClr>
              <a:buFont typeface="Arial" panose="020B0604020202020204" pitchFamily="34" charset="0"/>
              <a:buChar char="•"/>
            </a:pPr>
            <a:r>
              <a:rPr lang="en-US" sz="1995" dirty="0"/>
              <a:t>Replacing duplicate code with a function can make a program shorter and more readable. </a:t>
            </a:r>
          </a:p>
          <a:p>
            <a:pPr marL="741093" lvl="1" indent="-285036" algn="just">
              <a:lnSpc>
                <a:spcPct val="150000"/>
              </a:lnSpc>
              <a:buClr>
                <a:srgbClr val="1287C3"/>
              </a:buClr>
              <a:buFont typeface="Arial" panose="020B0604020202020204" pitchFamily="34" charset="0"/>
              <a:buChar char="•"/>
            </a:pPr>
            <a:r>
              <a:rPr lang="en-US" sz="1995" dirty="0"/>
              <a:t>A further advantage is that it makes it much easier to modify the code, if needed. </a:t>
            </a:r>
          </a:p>
          <a:p>
            <a:pPr marL="741093" lvl="1" indent="-285036" algn="just">
              <a:lnSpc>
                <a:spcPct val="150000"/>
              </a:lnSpc>
              <a:buClr>
                <a:srgbClr val="1287C3"/>
              </a:buClr>
              <a:buFont typeface="Arial" panose="020B0604020202020204" pitchFamily="34" charset="0"/>
              <a:buChar char="•"/>
            </a:pPr>
            <a:r>
              <a:rPr lang="en-US" sz="1995" b="1" dirty="0">
                <a:solidFill>
                  <a:srgbClr val="C00000"/>
                </a:solidFill>
              </a:rPr>
              <a:t>In short, functions can help us write code that:</a:t>
            </a:r>
            <a:endParaRPr lang="en-US" sz="1995" dirty="0"/>
          </a:p>
          <a:p>
            <a:pPr marL="1254157" lvl="2" indent="-342043" algn="just">
              <a:lnSpc>
                <a:spcPct val="150000"/>
              </a:lnSpc>
              <a:buClr>
                <a:srgbClr val="1287C3"/>
              </a:buClr>
              <a:buFont typeface="Wingdings" panose="05000000000000000000" pitchFamily="2" charset="2"/>
              <a:buChar char="Ø"/>
            </a:pPr>
            <a:r>
              <a:rPr lang="en-US" sz="1995" dirty="0">
                <a:solidFill>
                  <a:srgbClr val="7030A0"/>
                </a:solidFill>
              </a:rPr>
              <a:t>is shorter and consequently more readable.</a:t>
            </a:r>
          </a:p>
          <a:p>
            <a:pPr marL="1254157" lvl="2" indent="-342043" algn="just">
              <a:lnSpc>
                <a:spcPct val="150000"/>
              </a:lnSpc>
              <a:buClr>
                <a:srgbClr val="1287C3"/>
              </a:buClr>
              <a:buFont typeface="Wingdings" panose="05000000000000000000" pitchFamily="2" charset="2"/>
              <a:buChar char="Ø"/>
            </a:pPr>
            <a:r>
              <a:rPr lang="en-US" sz="1995" dirty="0">
                <a:solidFill>
                  <a:srgbClr val="7030A0"/>
                </a:solidFill>
              </a:rPr>
              <a:t>is easier to change, making it less likely that errors are introduced.</a:t>
            </a:r>
          </a:p>
          <a:p>
            <a:pPr marL="1254157" lvl="2" indent="-342043" algn="just">
              <a:lnSpc>
                <a:spcPct val="150000"/>
              </a:lnSpc>
              <a:buClr>
                <a:srgbClr val="1287C3"/>
              </a:buClr>
              <a:buFont typeface="Wingdings" panose="05000000000000000000" pitchFamily="2" charset="2"/>
              <a:buChar char="Ø"/>
            </a:pPr>
            <a:r>
              <a:rPr lang="en-US" sz="1995" dirty="0">
                <a:solidFill>
                  <a:srgbClr val="7030A0"/>
                </a:solidFill>
              </a:rPr>
              <a:t>explicitly mirrors the decomposition of a problem and consequently is easier to understand.</a:t>
            </a:r>
          </a:p>
        </p:txBody>
      </p:sp>
    </p:spTree>
    <p:extLst>
      <p:ext uri="{BB962C8B-B14F-4D97-AF65-F5344CB8AC3E}">
        <p14:creationId xmlns:p14="http://schemas.microsoft.com/office/powerpoint/2010/main" val="1524001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9287" y="217897"/>
            <a:ext cx="7866669" cy="399094"/>
          </a:xfrm>
        </p:spPr>
        <p:txBody>
          <a:bodyPr>
            <a:noAutofit/>
          </a:bodyPr>
          <a:lstStyle/>
          <a:p>
            <a:r>
              <a:rPr lang="en-GB" sz="3192" dirty="0"/>
              <a:t>Functions in Python</a:t>
            </a:r>
            <a:endParaRPr lang="en-US" sz="3192" dirty="0"/>
          </a:p>
        </p:txBody>
      </p:sp>
      <p:sp>
        <p:nvSpPr>
          <p:cNvPr id="5" name="Footer Placeholder 4">
            <a:extLst>
              <a:ext uri="{FF2B5EF4-FFF2-40B4-BE49-F238E27FC236}">
                <a16:creationId xmlns:a16="http://schemas.microsoft.com/office/drawing/2014/main" id="{E93F6F77-4EC9-40F4-B9FA-8D1F69FA655C}"/>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7</a:t>
            </a:r>
            <a:endParaRPr lang="en-US" dirty="0"/>
          </a:p>
        </p:txBody>
      </p:sp>
      <p:sp>
        <p:nvSpPr>
          <p:cNvPr id="4" name="Slide Number Placeholder 3"/>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t>27</a:t>
            </a:fld>
            <a:endParaRPr lang="en-US" dirty="0"/>
          </a:p>
        </p:txBody>
      </p:sp>
      <p:sp>
        <p:nvSpPr>
          <p:cNvPr id="15" name="TextBox 14">
            <a:extLst>
              <a:ext uri="{FF2B5EF4-FFF2-40B4-BE49-F238E27FC236}">
                <a16:creationId xmlns:a16="http://schemas.microsoft.com/office/drawing/2014/main" id="{4C886413-FFBF-499E-9656-06351B39AD53}"/>
              </a:ext>
            </a:extLst>
          </p:cNvPr>
          <p:cNvSpPr txBox="1"/>
          <p:nvPr/>
        </p:nvSpPr>
        <p:spPr>
          <a:xfrm>
            <a:off x="990812" y="901871"/>
            <a:ext cx="4560388" cy="399094"/>
          </a:xfrm>
          <a:prstGeom prst="rect">
            <a:avLst/>
          </a:prstGeom>
          <a:noFill/>
        </p:spPr>
        <p:txBody>
          <a:bodyPr wrap="square">
            <a:spAutoFit/>
          </a:bodyPr>
          <a:lstStyle/>
          <a:p>
            <a:r>
              <a:rPr lang="en-US" sz="1995" b="1" dirty="0">
                <a:solidFill>
                  <a:srgbClr val="0070C0"/>
                </a:solidFill>
              </a:rPr>
              <a:t>Storing functions in Modules</a:t>
            </a:r>
          </a:p>
        </p:txBody>
      </p:sp>
      <p:sp>
        <p:nvSpPr>
          <p:cNvPr id="10" name="TextBox 9">
            <a:extLst>
              <a:ext uri="{FF2B5EF4-FFF2-40B4-BE49-F238E27FC236}">
                <a16:creationId xmlns:a16="http://schemas.microsoft.com/office/drawing/2014/main" id="{2F07416F-66FF-4AB7-89EB-1273BE9ED249}"/>
              </a:ext>
            </a:extLst>
          </p:cNvPr>
          <p:cNvSpPr txBox="1"/>
          <p:nvPr/>
        </p:nvSpPr>
        <p:spPr>
          <a:xfrm>
            <a:off x="189300" y="1382594"/>
            <a:ext cx="10854521" cy="5017784"/>
          </a:xfrm>
          <a:prstGeom prst="rect">
            <a:avLst/>
          </a:prstGeom>
          <a:noFill/>
        </p:spPr>
        <p:txBody>
          <a:bodyPr wrap="square">
            <a:spAutoFit/>
          </a:bodyPr>
          <a:lstStyle/>
          <a:p>
            <a:pPr>
              <a:lnSpc>
                <a:spcPct val="150000"/>
              </a:lnSpc>
            </a:pPr>
            <a:r>
              <a:rPr lang="en-US" sz="1795" dirty="0"/>
              <a:t>As your programs become larger and more complex, the need to organize your code becomes greater. You have already learned that a large and complex program should be divided into functions that each performs a specific task. </a:t>
            </a:r>
          </a:p>
          <a:p>
            <a:pPr>
              <a:lnSpc>
                <a:spcPct val="150000"/>
              </a:lnSpc>
            </a:pPr>
            <a:r>
              <a:rPr lang="en-US" sz="1795" dirty="0"/>
              <a:t>As you write more and more functions in a program, you should consider organizing the functions by storing them in modules.</a:t>
            </a:r>
          </a:p>
          <a:p>
            <a:pPr>
              <a:lnSpc>
                <a:spcPct val="150000"/>
              </a:lnSpc>
            </a:pPr>
            <a:r>
              <a:rPr lang="en-US" sz="1795" u="sng" dirty="0"/>
              <a:t>A </a:t>
            </a:r>
            <a:r>
              <a:rPr lang="en-US" sz="1795" b="1" u="sng" dirty="0"/>
              <a:t>module </a:t>
            </a:r>
            <a:r>
              <a:rPr lang="en-US" sz="1795" u="sng" dirty="0"/>
              <a:t>is simply a file that contains Python code. </a:t>
            </a:r>
            <a:r>
              <a:rPr lang="en-US" sz="1795" dirty="0"/>
              <a:t>When you break a program into modules, each module should contain functions that perform related tasks. </a:t>
            </a:r>
          </a:p>
          <a:p>
            <a:pPr>
              <a:lnSpc>
                <a:spcPct val="150000"/>
              </a:lnSpc>
            </a:pPr>
            <a:r>
              <a:rPr lang="en-US" sz="1795" dirty="0"/>
              <a:t>For example, suppose you are writing a billing system. You would store all of the billing receivable functions in their own module, and all the billing payable functions in their own module.</a:t>
            </a:r>
          </a:p>
          <a:p>
            <a:pPr>
              <a:lnSpc>
                <a:spcPct val="150000"/>
              </a:lnSpc>
            </a:pPr>
            <a:r>
              <a:rPr lang="en-US" sz="1795" dirty="0"/>
              <a:t> This approach is called </a:t>
            </a:r>
            <a:r>
              <a:rPr lang="en-US" sz="1795" b="1" dirty="0"/>
              <a:t>modularization</a:t>
            </a:r>
            <a:r>
              <a:rPr lang="en-US" sz="1795" dirty="0"/>
              <a:t>, and it makes the program easier to understand, test, and maintain.</a:t>
            </a:r>
          </a:p>
          <a:p>
            <a:pPr>
              <a:lnSpc>
                <a:spcPct val="150000"/>
              </a:lnSpc>
            </a:pPr>
            <a:r>
              <a:rPr lang="en-US" sz="1795" dirty="0"/>
              <a:t>Modules also make it easier to </a:t>
            </a:r>
            <a:r>
              <a:rPr lang="en-US" sz="1795" u="sng" dirty="0"/>
              <a:t>reuse the same code </a:t>
            </a:r>
            <a:r>
              <a:rPr lang="en-US" sz="1795" dirty="0"/>
              <a:t>in more than one program.</a:t>
            </a:r>
          </a:p>
          <a:p>
            <a:pPr>
              <a:lnSpc>
                <a:spcPct val="150000"/>
              </a:lnSpc>
            </a:pPr>
            <a:r>
              <a:rPr lang="en-US" sz="1795" dirty="0"/>
              <a:t>How?</a:t>
            </a:r>
          </a:p>
        </p:txBody>
      </p:sp>
    </p:spTree>
    <p:extLst>
      <p:ext uri="{BB962C8B-B14F-4D97-AF65-F5344CB8AC3E}">
        <p14:creationId xmlns:p14="http://schemas.microsoft.com/office/powerpoint/2010/main" val="1045015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056D499-A796-4CC7-A154-A0B9AF7976C5}"/>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7</a:t>
            </a:r>
            <a:endParaRPr lang="en-US" dirty="0"/>
          </a:p>
        </p:txBody>
      </p:sp>
      <p:sp>
        <p:nvSpPr>
          <p:cNvPr id="8" name="Slide Number Placeholder 7">
            <a:extLst>
              <a:ext uri="{FF2B5EF4-FFF2-40B4-BE49-F238E27FC236}">
                <a16:creationId xmlns:a16="http://schemas.microsoft.com/office/drawing/2014/main" id="{0D91F877-B478-4474-AA1C-C31314A47EE0}"/>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t>28</a:t>
            </a:fld>
            <a:endParaRPr lang="en-US" dirty="0"/>
          </a:p>
        </p:txBody>
      </p:sp>
      <p:sp>
        <p:nvSpPr>
          <p:cNvPr id="11" name="Title 1">
            <a:extLst>
              <a:ext uri="{FF2B5EF4-FFF2-40B4-BE49-F238E27FC236}">
                <a16:creationId xmlns:a16="http://schemas.microsoft.com/office/drawing/2014/main" id="{ED3AB1D3-8E93-44C5-A39F-7C13EBE0E00F}"/>
              </a:ext>
            </a:extLst>
          </p:cNvPr>
          <p:cNvSpPr txBox="1">
            <a:spLocks/>
          </p:cNvSpPr>
          <p:nvPr/>
        </p:nvSpPr>
        <p:spPr>
          <a:xfrm>
            <a:off x="378255" y="122736"/>
            <a:ext cx="5321210" cy="622300"/>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591" b="1" dirty="0">
                <a:solidFill>
                  <a:srgbClr val="002060"/>
                </a:solidFill>
                <a:latin typeface="+mn-lt"/>
              </a:rPr>
              <a:t>Reusing Code</a:t>
            </a:r>
          </a:p>
        </p:txBody>
      </p:sp>
      <p:sp>
        <p:nvSpPr>
          <p:cNvPr id="14" name="TextBox 13">
            <a:extLst>
              <a:ext uri="{FF2B5EF4-FFF2-40B4-BE49-F238E27FC236}">
                <a16:creationId xmlns:a16="http://schemas.microsoft.com/office/drawing/2014/main" id="{9CD81D33-25F8-40D1-A327-1AAE2BA35ED2}"/>
              </a:ext>
            </a:extLst>
          </p:cNvPr>
          <p:cNvSpPr txBox="1"/>
          <p:nvPr/>
        </p:nvSpPr>
        <p:spPr>
          <a:xfrm>
            <a:off x="194517" y="973831"/>
            <a:ext cx="8931727" cy="5566588"/>
          </a:xfrm>
          <a:prstGeom prst="rect">
            <a:avLst/>
          </a:prstGeom>
          <a:noFill/>
        </p:spPr>
        <p:txBody>
          <a:bodyPr wrap="square" rtlCol="0">
            <a:spAutoFit/>
          </a:bodyPr>
          <a:lstStyle/>
          <a:p>
            <a:pPr marL="741093" lvl="1" indent="-285036" algn="just">
              <a:lnSpc>
                <a:spcPct val="150000"/>
              </a:lnSpc>
              <a:buClr>
                <a:srgbClr val="1287C3"/>
              </a:buClr>
              <a:buFont typeface="Arial" panose="020B0604020202020204" pitchFamily="34" charset="0"/>
              <a:buChar char="•"/>
            </a:pPr>
            <a:r>
              <a:rPr lang="en-US" sz="1995" dirty="0"/>
              <a:t>There is a more elegant way to reuse functions. Instead of copying a function into a new program, you can also put all your functions – say, for drawing figures – into a separate file (with the </a:t>
            </a:r>
            <a:r>
              <a:rPr lang="en-US" sz="1995" dirty="0">
                <a:cs typeface="Courier New" panose="02070309020205020404" pitchFamily="49" charset="0"/>
              </a:rPr>
              <a:t>.</a:t>
            </a:r>
            <a:r>
              <a:rPr lang="en-US" sz="1995" dirty="0" err="1">
                <a:cs typeface="Courier New" panose="02070309020205020404" pitchFamily="49" charset="0"/>
              </a:rPr>
              <a:t>py</a:t>
            </a:r>
            <a:r>
              <a:rPr lang="en-US" sz="1995" dirty="0"/>
              <a:t> extension). </a:t>
            </a:r>
          </a:p>
          <a:p>
            <a:pPr lvl="2" algn="just">
              <a:lnSpc>
                <a:spcPct val="150000"/>
              </a:lnSpc>
              <a:buClr>
                <a:srgbClr val="1287C3"/>
              </a:buClr>
            </a:pPr>
            <a:r>
              <a:rPr lang="en-US" sz="1995" dirty="0"/>
              <a:t>Let’s call it </a:t>
            </a:r>
            <a:r>
              <a:rPr lang="en-US" sz="1995" b="1" dirty="0">
                <a:cs typeface="Courier New" panose="02070309020205020404" pitchFamily="49" charset="0"/>
              </a:rPr>
              <a:t>figure_drawing_functions.py</a:t>
            </a:r>
            <a:r>
              <a:rPr lang="en-US" sz="1995" dirty="0">
                <a:cs typeface="Courier New" panose="02070309020205020404" pitchFamily="49" charset="0"/>
              </a:rPr>
              <a:t>. </a:t>
            </a:r>
          </a:p>
          <a:p>
            <a:pPr marL="741093" lvl="1" indent="-285036" algn="just">
              <a:lnSpc>
                <a:spcPct val="150000"/>
              </a:lnSpc>
              <a:buClr>
                <a:srgbClr val="1287C3"/>
              </a:buClr>
              <a:buFont typeface="Arial" panose="020B0604020202020204" pitchFamily="34" charset="0"/>
              <a:buChar char="•"/>
            </a:pPr>
            <a:r>
              <a:rPr lang="en-US" sz="1995" dirty="0"/>
              <a:t>At the beginning of your new program, you then simply add </a:t>
            </a:r>
            <a:r>
              <a:rPr lang="en-US" sz="1995" dirty="0">
                <a:solidFill>
                  <a:srgbClr val="C00000"/>
                </a:solidFill>
              </a:rPr>
              <a:t>from </a:t>
            </a:r>
            <a:r>
              <a:rPr lang="en-US" sz="1995" dirty="0" err="1">
                <a:solidFill>
                  <a:srgbClr val="C00000"/>
                </a:solidFill>
                <a:cs typeface="Courier New" panose="02070309020205020404" pitchFamily="49" charset="0"/>
              </a:rPr>
              <a:t>figure_drawing_functions</a:t>
            </a:r>
            <a:r>
              <a:rPr lang="en-US" sz="1995" dirty="0">
                <a:solidFill>
                  <a:srgbClr val="C00000"/>
                </a:solidFill>
                <a:cs typeface="Courier New" panose="02070309020205020404" pitchFamily="49" charset="0"/>
              </a:rPr>
              <a:t> import *</a:t>
            </a:r>
            <a:r>
              <a:rPr lang="en-US" sz="1995" dirty="0">
                <a:cs typeface="Courier New" panose="02070309020205020404" pitchFamily="49" charset="0"/>
              </a:rPr>
              <a:t>. </a:t>
            </a:r>
          </a:p>
          <a:p>
            <a:pPr marL="741093" lvl="1" indent="-285036" algn="just">
              <a:lnSpc>
                <a:spcPct val="150000"/>
              </a:lnSpc>
              <a:buClr>
                <a:srgbClr val="1287C3"/>
              </a:buClr>
              <a:buFont typeface="Arial" panose="020B0604020202020204" pitchFamily="34" charset="0"/>
              <a:buChar char="•"/>
            </a:pPr>
            <a:r>
              <a:rPr lang="en-US" sz="1995" dirty="0"/>
              <a:t>This has the same effect as placing the function definitions themselves at the beginning of the program. This way, you can create your own library of figure drawing functions.</a:t>
            </a:r>
          </a:p>
          <a:p>
            <a:pPr marL="741093" lvl="1" indent="-285036" algn="just">
              <a:lnSpc>
                <a:spcPct val="150000"/>
              </a:lnSpc>
              <a:buClr>
                <a:srgbClr val="1287C3"/>
              </a:buClr>
              <a:buFont typeface="Arial" panose="020B0604020202020204" pitchFamily="34" charset="0"/>
              <a:buChar char="•"/>
            </a:pPr>
            <a:r>
              <a:rPr lang="en-US" sz="1995" b="1" dirty="0"/>
              <a:t>Important note: </a:t>
            </a:r>
            <a:r>
              <a:rPr lang="en-US" sz="1995" dirty="0"/>
              <a:t>You will need to make sure that </a:t>
            </a:r>
            <a:r>
              <a:rPr lang="en-US" sz="1995" dirty="0">
                <a:cs typeface="Courier New" panose="02070309020205020404" pitchFamily="49" charset="0"/>
              </a:rPr>
              <a:t>figure_drawing_functions.py </a:t>
            </a:r>
            <a:r>
              <a:rPr lang="en-US" sz="1995" dirty="0"/>
              <a:t>is in the </a:t>
            </a:r>
            <a:r>
              <a:rPr lang="en-US" sz="1995" i="1" dirty="0"/>
              <a:t>same</a:t>
            </a:r>
            <a:r>
              <a:rPr lang="en-US" sz="1995" dirty="0"/>
              <a:t> folder as your new program, otherwise Python won’t be able to find it. </a:t>
            </a:r>
          </a:p>
        </p:txBody>
      </p:sp>
    </p:spTree>
    <p:extLst>
      <p:ext uri="{BB962C8B-B14F-4D97-AF65-F5344CB8AC3E}">
        <p14:creationId xmlns:p14="http://schemas.microsoft.com/office/powerpoint/2010/main" val="1929153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9733" y="88786"/>
            <a:ext cx="7866669" cy="644689"/>
          </a:xfrm>
        </p:spPr>
        <p:txBody>
          <a:bodyPr>
            <a:noAutofit/>
          </a:bodyPr>
          <a:lstStyle/>
          <a:p>
            <a:r>
              <a:rPr lang="en-GB" sz="3192" dirty="0"/>
              <a:t>Functions in Python</a:t>
            </a:r>
            <a:endParaRPr lang="en-US" sz="3192" dirty="0"/>
          </a:p>
        </p:txBody>
      </p:sp>
      <p:sp>
        <p:nvSpPr>
          <p:cNvPr id="6" name="Footer Placeholder 5">
            <a:extLst>
              <a:ext uri="{FF2B5EF4-FFF2-40B4-BE49-F238E27FC236}">
                <a16:creationId xmlns:a16="http://schemas.microsoft.com/office/drawing/2014/main" id="{F6F4AFE9-192B-406F-B3F3-D4DD93BCA09B}"/>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7</a:t>
            </a:r>
            <a:endParaRPr lang="en-US" dirty="0"/>
          </a:p>
        </p:txBody>
      </p:sp>
      <p:sp>
        <p:nvSpPr>
          <p:cNvPr id="4" name="Slide Number Placeholder 3"/>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t>29</a:t>
            </a:fld>
            <a:endParaRPr lang="en-US" dirty="0"/>
          </a:p>
        </p:txBody>
      </p:sp>
      <p:sp>
        <p:nvSpPr>
          <p:cNvPr id="15" name="TextBox 14">
            <a:extLst>
              <a:ext uri="{FF2B5EF4-FFF2-40B4-BE49-F238E27FC236}">
                <a16:creationId xmlns:a16="http://schemas.microsoft.com/office/drawing/2014/main" id="{4C886413-FFBF-499E-9656-06351B39AD53}"/>
              </a:ext>
            </a:extLst>
          </p:cNvPr>
          <p:cNvSpPr txBox="1"/>
          <p:nvPr/>
        </p:nvSpPr>
        <p:spPr>
          <a:xfrm>
            <a:off x="502679" y="1059680"/>
            <a:ext cx="4560388" cy="399094"/>
          </a:xfrm>
          <a:prstGeom prst="rect">
            <a:avLst/>
          </a:prstGeom>
          <a:noFill/>
        </p:spPr>
        <p:txBody>
          <a:bodyPr wrap="square">
            <a:spAutoFit/>
          </a:bodyPr>
          <a:lstStyle/>
          <a:p>
            <a:r>
              <a:rPr lang="en-US" sz="1995" b="1" dirty="0"/>
              <a:t>The </a:t>
            </a:r>
            <a:r>
              <a:rPr lang="en-US" sz="1995" b="1" dirty="0">
                <a:solidFill>
                  <a:srgbClr val="C00000"/>
                </a:solidFill>
              </a:rPr>
              <a:t>math</a:t>
            </a:r>
            <a:r>
              <a:rPr lang="en-US" sz="1995" b="1" dirty="0"/>
              <a:t> Module</a:t>
            </a:r>
          </a:p>
        </p:txBody>
      </p:sp>
      <p:sp>
        <p:nvSpPr>
          <p:cNvPr id="10" name="TextBox 9">
            <a:extLst>
              <a:ext uri="{FF2B5EF4-FFF2-40B4-BE49-F238E27FC236}">
                <a16:creationId xmlns:a16="http://schemas.microsoft.com/office/drawing/2014/main" id="{2F07416F-66FF-4AB7-89EB-1273BE9ED249}"/>
              </a:ext>
            </a:extLst>
          </p:cNvPr>
          <p:cNvSpPr txBox="1"/>
          <p:nvPr/>
        </p:nvSpPr>
        <p:spPr>
          <a:xfrm>
            <a:off x="633838" y="1553549"/>
            <a:ext cx="7640058" cy="874342"/>
          </a:xfrm>
          <a:prstGeom prst="rect">
            <a:avLst/>
          </a:prstGeom>
          <a:noFill/>
        </p:spPr>
        <p:txBody>
          <a:bodyPr wrap="square">
            <a:spAutoFit/>
          </a:bodyPr>
          <a:lstStyle/>
          <a:p>
            <a:pPr rtl="1">
              <a:lnSpc>
                <a:spcPct val="150000"/>
              </a:lnSpc>
            </a:pPr>
            <a:r>
              <a:rPr lang="en-US" sz="1795" dirty="0"/>
              <a:t>The </a:t>
            </a:r>
            <a:r>
              <a:rPr lang="en-US" sz="1795" b="1" dirty="0">
                <a:solidFill>
                  <a:srgbClr val="C00000"/>
                </a:solidFill>
              </a:rPr>
              <a:t>math</a:t>
            </a:r>
            <a:r>
              <a:rPr lang="en-US" sz="1795" dirty="0"/>
              <a:t> module in the Python standard library contains several functions that are useful for performing mathematical operations.</a:t>
            </a:r>
          </a:p>
        </p:txBody>
      </p:sp>
      <p:sp>
        <p:nvSpPr>
          <p:cNvPr id="8" name="TextBox 7">
            <a:extLst>
              <a:ext uri="{FF2B5EF4-FFF2-40B4-BE49-F238E27FC236}">
                <a16:creationId xmlns:a16="http://schemas.microsoft.com/office/drawing/2014/main" id="{C8B8FA70-1512-4D4B-97E7-2D56EDDE2D94}"/>
              </a:ext>
            </a:extLst>
          </p:cNvPr>
          <p:cNvSpPr txBox="1"/>
          <p:nvPr/>
        </p:nvSpPr>
        <p:spPr>
          <a:xfrm>
            <a:off x="2330216" y="2617441"/>
            <a:ext cx="3130340" cy="368394"/>
          </a:xfrm>
          <a:prstGeom prst="rect">
            <a:avLst/>
          </a:prstGeom>
          <a:noFill/>
        </p:spPr>
        <p:txBody>
          <a:bodyPr wrap="square">
            <a:spAutoFit/>
          </a:bodyPr>
          <a:lstStyle/>
          <a:p>
            <a:r>
              <a:rPr lang="en-US" sz="1795" dirty="0"/>
              <a:t>Some math Module functions:</a:t>
            </a:r>
          </a:p>
        </p:txBody>
      </p:sp>
      <p:graphicFrame>
        <p:nvGraphicFramePr>
          <p:cNvPr id="5" name="Table 4">
            <a:extLst>
              <a:ext uri="{FF2B5EF4-FFF2-40B4-BE49-F238E27FC236}">
                <a16:creationId xmlns:a16="http://schemas.microsoft.com/office/drawing/2014/main" id="{845BB4E6-FB53-4EA2-BB79-838CD6EC7F3D}"/>
              </a:ext>
            </a:extLst>
          </p:cNvPr>
          <p:cNvGraphicFramePr>
            <a:graphicFrameLocks noGrp="1"/>
          </p:cNvGraphicFramePr>
          <p:nvPr>
            <p:extLst>
              <p:ext uri="{D42A27DB-BD31-4B8C-83A1-F6EECF244321}">
                <p14:modId xmlns:p14="http://schemas.microsoft.com/office/powerpoint/2010/main" val="958831181"/>
              </p:ext>
            </p:extLst>
          </p:nvPr>
        </p:nvGraphicFramePr>
        <p:xfrm>
          <a:off x="1272856" y="3156796"/>
          <a:ext cx="6362022" cy="3175381"/>
        </p:xfrm>
        <a:graphic>
          <a:graphicData uri="http://schemas.openxmlformats.org/drawingml/2006/table">
            <a:tbl>
              <a:tblPr/>
              <a:tblGrid>
                <a:gridCol w="936924">
                  <a:extLst>
                    <a:ext uri="{9D8B030D-6E8A-4147-A177-3AD203B41FA5}">
                      <a16:colId xmlns:a16="http://schemas.microsoft.com/office/drawing/2014/main" val="1681522363"/>
                    </a:ext>
                  </a:extLst>
                </a:gridCol>
                <a:gridCol w="5425098">
                  <a:extLst>
                    <a:ext uri="{9D8B030D-6E8A-4147-A177-3AD203B41FA5}">
                      <a16:colId xmlns:a16="http://schemas.microsoft.com/office/drawing/2014/main" val="792827878"/>
                    </a:ext>
                  </a:extLst>
                </a:gridCol>
              </a:tblGrid>
              <a:tr h="259467">
                <a:tc>
                  <a:txBody>
                    <a:bodyPr/>
                    <a:lstStyle/>
                    <a:p>
                      <a:pPr algn="l" fontAlgn="ctr"/>
                      <a:r>
                        <a:rPr lang="en-US" sz="1500" b="1" i="0" u="none" strike="noStrike">
                          <a:solidFill>
                            <a:srgbClr val="000000"/>
                          </a:solidFill>
                          <a:effectLst/>
                          <a:latin typeface="Calibri" panose="020F0502020204030204" pitchFamily="34" charset="0"/>
                        </a:rPr>
                        <a:t>function</a:t>
                      </a:r>
                    </a:p>
                  </a:txBody>
                  <a:tcPr marL="9501" marR="9501" marT="95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500" b="1" i="0" u="none" strike="noStrike" dirty="0">
                          <a:solidFill>
                            <a:srgbClr val="000000"/>
                          </a:solidFill>
                          <a:effectLst/>
                          <a:latin typeface="Calibri" panose="020F0502020204030204" pitchFamily="34" charset="0"/>
                        </a:rPr>
                        <a:t> Description</a:t>
                      </a:r>
                    </a:p>
                  </a:txBody>
                  <a:tcPr marL="9501" marR="9501" marT="95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17565663"/>
                  </a:ext>
                </a:extLst>
              </a:tr>
              <a:tr h="259467">
                <a:tc>
                  <a:txBody>
                    <a:bodyPr/>
                    <a:lstStyle/>
                    <a:p>
                      <a:pPr algn="l" fontAlgn="ctr"/>
                      <a:r>
                        <a:rPr lang="en-US" sz="1500" b="1" i="0" u="none" strike="noStrike">
                          <a:solidFill>
                            <a:srgbClr val="000000"/>
                          </a:solidFill>
                          <a:effectLst/>
                          <a:latin typeface="Calibri" panose="020F0502020204030204" pitchFamily="34" charset="0"/>
                        </a:rPr>
                        <a:t>ceil(x)</a:t>
                      </a:r>
                    </a:p>
                  </a:txBody>
                  <a:tcPr marL="9501" marR="9501" marT="95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500" b="0" i="0" u="none" strike="noStrike" dirty="0">
                          <a:solidFill>
                            <a:srgbClr val="000000"/>
                          </a:solidFill>
                          <a:effectLst/>
                          <a:latin typeface="Calibri" panose="020F0502020204030204" pitchFamily="34" charset="0"/>
                        </a:rPr>
                        <a:t>Returns the </a:t>
                      </a:r>
                      <a:r>
                        <a:rPr lang="en-US" sz="1500" b="0" i="0" u="none" strike="noStrike" dirty="0">
                          <a:solidFill>
                            <a:srgbClr val="000000"/>
                          </a:solidFill>
                          <a:effectLst/>
                          <a:highlight>
                            <a:srgbClr val="FFFF00"/>
                          </a:highlight>
                          <a:latin typeface="Calibri" panose="020F0502020204030204" pitchFamily="34" charset="0"/>
                        </a:rPr>
                        <a:t>smalles</a:t>
                      </a:r>
                      <a:r>
                        <a:rPr lang="en-US" sz="1500" b="0" i="0" u="none" strike="noStrike" dirty="0">
                          <a:solidFill>
                            <a:srgbClr val="000000"/>
                          </a:solidFill>
                          <a:effectLst/>
                          <a:latin typeface="Calibri" panose="020F0502020204030204" pitchFamily="34" charset="0"/>
                        </a:rPr>
                        <a:t>t integer that is greater than or equal to x.</a:t>
                      </a:r>
                    </a:p>
                  </a:txBody>
                  <a:tcPr marL="9501" marR="9501" marT="95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735471023"/>
                  </a:ext>
                </a:extLst>
              </a:tr>
              <a:tr h="296534">
                <a:tc>
                  <a:txBody>
                    <a:bodyPr/>
                    <a:lstStyle/>
                    <a:p>
                      <a:pPr algn="l" fontAlgn="ctr"/>
                      <a:r>
                        <a:rPr lang="en-US" sz="1500" b="1" i="0" u="none" strike="noStrike">
                          <a:solidFill>
                            <a:srgbClr val="000000"/>
                          </a:solidFill>
                          <a:effectLst/>
                          <a:latin typeface="Calibri" panose="020F0502020204030204" pitchFamily="34" charset="0"/>
                        </a:rPr>
                        <a:t>exp(x)</a:t>
                      </a:r>
                    </a:p>
                  </a:txBody>
                  <a:tcPr marL="9501" marR="9501" marT="95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500" b="0" i="0" u="none" strike="noStrike">
                          <a:solidFill>
                            <a:srgbClr val="000000"/>
                          </a:solidFill>
                          <a:effectLst/>
                          <a:latin typeface="Calibri" panose="020F0502020204030204" pitchFamily="34" charset="0"/>
                        </a:rPr>
                        <a:t>Returns e</a:t>
                      </a:r>
                      <a:r>
                        <a:rPr lang="en-US" sz="1500" b="0" i="0" u="none" strike="noStrike" baseline="30000">
                          <a:solidFill>
                            <a:srgbClr val="000000"/>
                          </a:solidFill>
                          <a:effectLst/>
                          <a:latin typeface="Calibri" panose="020F0502020204030204" pitchFamily="34" charset="0"/>
                        </a:rPr>
                        <a:t>x</a:t>
                      </a:r>
                      <a:endParaRPr lang="en-US" sz="1500" b="0" i="0" u="none" strike="noStrike">
                        <a:solidFill>
                          <a:srgbClr val="000000"/>
                        </a:solidFill>
                        <a:effectLst/>
                        <a:latin typeface="Calibri" panose="020F0502020204030204" pitchFamily="34" charset="0"/>
                      </a:endParaRPr>
                    </a:p>
                  </a:txBody>
                  <a:tcPr marL="9501" marR="9501" marT="95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939224452"/>
                  </a:ext>
                </a:extLst>
              </a:tr>
              <a:tr h="259467">
                <a:tc>
                  <a:txBody>
                    <a:bodyPr/>
                    <a:lstStyle/>
                    <a:p>
                      <a:pPr algn="l" fontAlgn="ctr"/>
                      <a:r>
                        <a:rPr lang="en-US" sz="1500" b="1" i="0" u="none" strike="noStrike">
                          <a:solidFill>
                            <a:srgbClr val="000000"/>
                          </a:solidFill>
                          <a:effectLst/>
                          <a:latin typeface="Calibri" panose="020F0502020204030204" pitchFamily="34" charset="0"/>
                        </a:rPr>
                        <a:t>floor(x)</a:t>
                      </a:r>
                    </a:p>
                  </a:txBody>
                  <a:tcPr marL="9501" marR="9501" marT="95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500" b="0" i="0" u="none" strike="noStrike" dirty="0">
                          <a:solidFill>
                            <a:srgbClr val="000000"/>
                          </a:solidFill>
                          <a:effectLst/>
                          <a:latin typeface="Calibri" panose="020F0502020204030204" pitchFamily="34" charset="0"/>
                        </a:rPr>
                        <a:t>Returns the </a:t>
                      </a:r>
                      <a:r>
                        <a:rPr lang="en-US" sz="1500" b="0" i="0" u="none" strike="noStrike" dirty="0">
                          <a:solidFill>
                            <a:srgbClr val="000000"/>
                          </a:solidFill>
                          <a:effectLst/>
                          <a:highlight>
                            <a:srgbClr val="FFFF00"/>
                          </a:highlight>
                          <a:latin typeface="Calibri" panose="020F0502020204030204" pitchFamily="34" charset="0"/>
                        </a:rPr>
                        <a:t>largest</a:t>
                      </a:r>
                      <a:r>
                        <a:rPr lang="en-US" sz="1500" b="0" i="0" u="none" strike="noStrike" dirty="0">
                          <a:solidFill>
                            <a:srgbClr val="000000"/>
                          </a:solidFill>
                          <a:effectLst/>
                          <a:latin typeface="Calibri" panose="020F0502020204030204" pitchFamily="34" charset="0"/>
                        </a:rPr>
                        <a:t> integer that is less than or equal to x.</a:t>
                      </a:r>
                    </a:p>
                  </a:txBody>
                  <a:tcPr marL="9501" marR="9501" marT="95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157470973"/>
                  </a:ext>
                </a:extLst>
              </a:tr>
              <a:tr h="259467">
                <a:tc>
                  <a:txBody>
                    <a:bodyPr/>
                    <a:lstStyle/>
                    <a:p>
                      <a:pPr algn="l" fontAlgn="ctr"/>
                      <a:r>
                        <a:rPr lang="en-US" sz="1500" b="1" i="0" u="none" strike="noStrike">
                          <a:solidFill>
                            <a:srgbClr val="000000"/>
                          </a:solidFill>
                          <a:effectLst/>
                          <a:latin typeface="Calibri" panose="020F0502020204030204" pitchFamily="34" charset="0"/>
                        </a:rPr>
                        <a:t>hypot(x, y)</a:t>
                      </a:r>
                    </a:p>
                  </a:txBody>
                  <a:tcPr marL="9501" marR="9501" marT="95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500" b="0" i="0" u="none" strike="noStrike" dirty="0">
                          <a:solidFill>
                            <a:srgbClr val="000000"/>
                          </a:solidFill>
                          <a:effectLst/>
                          <a:latin typeface="Calibri" panose="020F0502020204030204" pitchFamily="34" charset="0"/>
                        </a:rPr>
                        <a:t>Returns the</a:t>
                      </a:r>
                      <a:r>
                        <a:rPr lang="en-US" sz="1500" b="0" i="0" u="none" strike="noStrike" dirty="0">
                          <a:solidFill>
                            <a:srgbClr val="000000"/>
                          </a:solidFill>
                          <a:effectLst/>
                          <a:highlight>
                            <a:srgbClr val="FFFF00"/>
                          </a:highlight>
                          <a:latin typeface="Calibri" panose="020F0502020204030204" pitchFamily="34" charset="0"/>
                        </a:rPr>
                        <a:t> length of a hypotenuse </a:t>
                      </a:r>
                      <a:r>
                        <a:rPr lang="en-US" sz="1500" b="0" i="0" u="none" strike="noStrike" dirty="0">
                          <a:solidFill>
                            <a:srgbClr val="000000"/>
                          </a:solidFill>
                          <a:effectLst/>
                          <a:latin typeface="Calibri" panose="020F0502020204030204" pitchFamily="34" charset="0"/>
                        </a:rPr>
                        <a:t>that extends from (0, 0) to (x, y).</a:t>
                      </a:r>
                    </a:p>
                  </a:txBody>
                  <a:tcPr marL="9501" marR="9501" marT="95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732350926"/>
                  </a:ext>
                </a:extLst>
              </a:tr>
              <a:tr h="259467">
                <a:tc>
                  <a:txBody>
                    <a:bodyPr/>
                    <a:lstStyle/>
                    <a:p>
                      <a:pPr algn="l" fontAlgn="ctr"/>
                      <a:r>
                        <a:rPr lang="en-US" sz="1500" b="1" i="0" u="none" strike="noStrike">
                          <a:solidFill>
                            <a:srgbClr val="000000"/>
                          </a:solidFill>
                          <a:effectLst/>
                          <a:latin typeface="Calibri" panose="020F0502020204030204" pitchFamily="34" charset="0"/>
                        </a:rPr>
                        <a:t>log(x)</a:t>
                      </a:r>
                    </a:p>
                  </a:txBody>
                  <a:tcPr marL="9501" marR="9501" marT="95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500" b="0" i="0" u="none" strike="noStrike" dirty="0">
                          <a:solidFill>
                            <a:srgbClr val="000000"/>
                          </a:solidFill>
                          <a:effectLst/>
                          <a:latin typeface="Calibri" panose="020F0502020204030204" pitchFamily="34" charset="0"/>
                        </a:rPr>
                        <a:t>Returns the </a:t>
                      </a:r>
                      <a:r>
                        <a:rPr lang="en-US" sz="1500" b="0" i="0" u="none" strike="noStrike" dirty="0">
                          <a:solidFill>
                            <a:srgbClr val="000000"/>
                          </a:solidFill>
                          <a:effectLst/>
                          <a:highlight>
                            <a:srgbClr val="FFFF00"/>
                          </a:highlight>
                          <a:latin typeface="Calibri" panose="020F0502020204030204" pitchFamily="34" charset="0"/>
                        </a:rPr>
                        <a:t>natural logarithm </a:t>
                      </a:r>
                      <a:r>
                        <a:rPr lang="en-US" sz="1500" b="0" i="0" u="none" strike="noStrike" dirty="0">
                          <a:solidFill>
                            <a:srgbClr val="000000"/>
                          </a:solidFill>
                          <a:effectLst/>
                          <a:latin typeface="Calibri" panose="020F0502020204030204" pitchFamily="34" charset="0"/>
                        </a:rPr>
                        <a:t>of x.</a:t>
                      </a:r>
                    </a:p>
                  </a:txBody>
                  <a:tcPr marL="9501" marR="9501" marT="95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289993822"/>
                  </a:ext>
                </a:extLst>
              </a:tr>
              <a:tr h="271822">
                <a:tc>
                  <a:txBody>
                    <a:bodyPr/>
                    <a:lstStyle/>
                    <a:p>
                      <a:pPr algn="l" fontAlgn="ctr"/>
                      <a:r>
                        <a:rPr lang="en-US" sz="1500" b="1" i="0" u="none" strike="noStrike">
                          <a:solidFill>
                            <a:srgbClr val="000000"/>
                          </a:solidFill>
                          <a:effectLst/>
                          <a:latin typeface="Calibri" panose="020F0502020204030204" pitchFamily="34" charset="0"/>
                        </a:rPr>
                        <a:t>log10(x)</a:t>
                      </a:r>
                    </a:p>
                  </a:txBody>
                  <a:tcPr marL="9501" marR="9501" marT="95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500" b="0" i="0" u="none" strike="noStrike" dirty="0">
                          <a:solidFill>
                            <a:srgbClr val="000000"/>
                          </a:solidFill>
                          <a:effectLst/>
                          <a:latin typeface="Calibri" panose="020F0502020204030204" pitchFamily="34" charset="0"/>
                        </a:rPr>
                        <a:t>Returns the </a:t>
                      </a:r>
                      <a:r>
                        <a:rPr lang="en-US" sz="1500" b="0" i="0" u="none" strike="noStrike" dirty="0">
                          <a:solidFill>
                            <a:srgbClr val="000000"/>
                          </a:solidFill>
                          <a:effectLst/>
                          <a:highlight>
                            <a:srgbClr val="FFFF00"/>
                          </a:highlight>
                          <a:latin typeface="Calibri" panose="020F0502020204030204" pitchFamily="34" charset="0"/>
                        </a:rPr>
                        <a:t>base-10 logarithm </a:t>
                      </a:r>
                      <a:r>
                        <a:rPr lang="en-US" sz="1500" b="0" i="0" u="none" strike="noStrike" dirty="0">
                          <a:solidFill>
                            <a:srgbClr val="000000"/>
                          </a:solidFill>
                          <a:effectLst/>
                          <a:latin typeface="Calibri" panose="020F0502020204030204" pitchFamily="34" charset="0"/>
                        </a:rPr>
                        <a:t>of x.</a:t>
                      </a:r>
                    </a:p>
                  </a:txBody>
                  <a:tcPr marL="9501" marR="9501" marT="95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389317807"/>
                  </a:ext>
                </a:extLst>
              </a:tr>
              <a:tr h="518934">
                <a:tc>
                  <a:txBody>
                    <a:bodyPr/>
                    <a:lstStyle/>
                    <a:p>
                      <a:pPr algn="l" fontAlgn="ctr"/>
                      <a:r>
                        <a:rPr lang="en-US" sz="1500" b="1" i="0" u="none" strike="noStrike">
                          <a:solidFill>
                            <a:srgbClr val="000000"/>
                          </a:solidFill>
                          <a:effectLst/>
                          <a:latin typeface="Calibri" panose="020F0502020204030204" pitchFamily="34" charset="0"/>
                        </a:rPr>
                        <a:t>radians(x)</a:t>
                      </a:r>
                    </a:p>
                  </a:txBody>
                  <a:tcPr marL="9501" marR="9501" marT="95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500" b="0" i="0" u="none" strike="noStrike" dirty="0">
                          <a:solidFill>
                            <a:srgbClr val="000000"/>
                          </a:solidFill>
                          <a:effectLst/>
                          <a:latin typeface="Calibri" panose="020F0502020204030204" pitchFamily="34" charset="0"/>
                        </a:rPr>
                        <a:t>Assuming x is an angle in degrees, the function returns the </a:t>
                      </a:r>
                      <a:r>
                        <a:rPr lang="en-US" sz="1500" b="0" i="0" u="none" strike="noStrike" dirty="0">
                          <a:solidFill>
                            <a:srgbClr val="000000"/>
                          </a:solidFill>
                          <a:effectLst/>
                          <a:highlight>
                            <a:srgbClr val="FFFF00"/>
                          </a:highlight>
                          <a:latin typeface="Calibri" panose="020F0502020204030204" pitchFamily="34" charset="0"/>
                        </a:rPr>
                        <a:t>angle converted to radians.</a:t>
                      </a:r>
                    </a:p>
                  </a:txBody>
                  <a:tcPr marL="9501" marR="9501" marT="95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916067198"/>
                  </a:ext>
                </a:extLst>
              </a:tr>
              <a:tr h="518934">
                <a:tc>
                  <a:txBody>
                    <a:bodyPr/>
                    <a:lstStyle/>
                    <a:p>
                      <a:pPr algn="l" fontAlgn="ctr"/>
                      <a:r>
                        <a:rPr lang="en-US" sz="1500" b="1" i="0" u="none" strike="noStrike">
                          <a:solidFill>
                            <a:srgbClr val="000000"/>
                          </a:solidFill>
                          <a:effectLst/>
                          <a:latin typeface="Calibri" panose="020F0502020204030204" pitchFamily="34" charset="0"/>
                        </a:rPr>
                        <a:t>degrees(x)</a:t>
                      </a:r>
                    </a:p>
                  </a:txBody>
                  <a:tcPr marL="9501" marR="9501" marT="95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500" b="0" i="0" u="none" strike="noStrike" dirty="0">
                          <a:solidFill>
                            <a:srgbClr val="000000"/>
                          </a:solidFill>
                          <a:effectLst/>
                          <a:latin typeface="Calibri" panose="020F0502020204030204" pitchFamily="34" charset="0"/>
                        </a:rPr>
                        <a:t>Assuming x is an angle in radians, the function returns </a:t>
                      </a:r>
                      <a:r>
                        <a:rPr lang="en-US" sz="1500" b="0" i="0" u="none" strike="noStrike" dirty="0">
                          <a:solidFill>
                            <a:srgbClr val="000000"/>
                          </a:solidFill>
                          <a:effectLst/>
                          <a:highlight>
                            <a:srgbClr val="FFFF00"/>
                          </a:highlight>
                          <a:latin typeface="Calibri" panose="020F0502020204030204" pitchFamily="34" charset="0"/>
                        </a:rPr>
                        <a:t>the angle converted to degrees.</a:t>
                      </a:r>
                    </a:p>
                  </a:txBody>
                  <a:tcPr marL="9501" marR="9501" marT="95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789834695"/>
                  </a:ext>
                </a:extLst>
              </a:tr>
              <a:tr h="271822">
                <a:tc>
                  <a:txBody>
                    <a:bodyPr/>
                    <a:lstStyle/>
                    <a:p>
                      <a:pPr algn="l" fontAlgn="ctr"/>
                      <a:r>
                        <a:rPr lang="en-US" sz="1500" b="1" i="0" u="none" strike="noStrike">
                          <a:solidFill>
                            <a:srgbClr val="000000"/>
                          </a:solidFill>
                          <a:effectLst/>
                          <a:latin typeface="Calibri" panose="020F0502020204030204" pitchFamily="34" charset="0"/>
                        </a:rPr>
                        <a:t>sqrt(x)</a:t>
                      </a:r>
                    </a:p>
                  </a:txBody>
                  <a:tcPr marL="9501" marR="9501" marT="950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500" b="0" i="0" u="none" strike="noStrike" dirty="0">
                          <a:solidFill>
                            <a:srgbClr val="000000"/>
                          </a:solidFill>
                          <a:effectLst/>
                          <a:latin typeface="Calibri" panose="020F0502020204030204" pitchFamily="34" charset="0"/>
                        </a:rPr>
                        <a:t>Returns the </a:t>
                      </a:r>
                      <a:r>
                        <a:rPr lang="en-US" sz="1500" b="0" i="0" u="none" strike="noStrike" dirty="0">
                          <a:solidFill>
                            <a:srgbClr val="000000"/>
                          </a:solidFill>
                          <a:effectLst/>
                          <a:highlight>
                            <a:srgbClr val="FFFF00"/>
                          </a:highlight>
                          <a:latin typeface="Calibri" panose="020F0502020204030204" pitchFamily="34" charset="0"/>
                        </a:rPr>
                        <a:t>square</a:t>
                      </a:r>
                      <a:r>
                        <a:rPr lang="en-US" sz="1500" b="0" i="0" u="none" strike="noStrike" dirty="0">
                          <a:solidFill>
                            <a:srgbClr val="000000"/>
                          </a:solidFill>
                          <a:effectLst/>
                          <a:latin typeface="Calibri" panose="020F0502020204030204" pitchFamily="34" charset="0"/>
                        </a:rPr>
                        <a:t> root of x.</a:t>
                      </a:r>
                    </a:p>
                  </a:txBody>
                  <a:tcPr marL="9501" marR="9501" marT="950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27446958"/>
                  </a:ext>
                </a:extLst>
              </a:tr>
            </a:tbl>
          </a:graphicData>
        </a:graphic>
      </p:graphicFrame>
    </p:spTree>
    <p:extLst>
      <p:ext uri="{BB962C8B-B14F-4D97-AF65-F5344CB8AC3E}">
        <p14:creationId xmlns:p14="http://schemas.microsoft.com/office/powerpoint/2010/main" val="333916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431" y="88786"/>
            <a:ext cx="7866669" cy="734941"/>
          </a:xfrm>
        </p:spPr>
        <p:txBody>
          <a:bodyPr>
            <a:noAutofit/>
          </a:bodyPr>
          <a:lstStyle/>
          <a:p>
            <a:r>
              <a:rPr lang="en-GB" sz="3591" dirty="0"/>
              <a:t>Modular Programming</a:t>
            </a:r>
            <a:endParaRPr lang="en-US" sz="3591" dirty="0"/>
          </a:p>
        </p:txBody>
      </p:sp>
      <p:sp>
        <p:nvSpPr>
          <p:cNvPr id="5" name="Footer Placeholder 4">
            <a:extLst>
              <a:ext uri="{FF2B5EF4-FFF2-40B4-BE49-F238E27FC236}">
                <a16:creationId xmlns:a16="http://schemas.microsoft.com/office/drawing/2014/main" id="{3DAED3F2-E31F-4168-82CB-5A66456FDEBD}"/>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2D58">
                    <a:tint val="75000"/>
                  </a:srgbClr>
                </a:solidFill>
              </a:rPr>
              <a:t>Lecture 7</a:t>
            </a:r>
            <a:endParaRPr lang="en-US" dirty="0"/>
          </a:p>
        </p:txBody>
      </p:sp>
      <p:sp>
        <p:nvSpPr>
          <p:cNvPr id="4" name="Slide Number Placeholder 3"/>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t>3</a:t>
            </a:fld>
            <a:endParaRPr lang="en-US" dirty="0"/>
          </a:p>
        </p:txBody>
      </p:sp>
      <p:sp>
        <p:nvSpPr>
          <p:cNvPr id="6" name="TextBox 5">
            <a:extLst>
              <a:ext uri="{FF2B5EF4-FFF2-40B4-BE49-F238E27FC236}">
                <a16:creationId xmlns:a16="http://schemas.microsoft.com/office/drawing/2014/main" id="{B937DEE5-DFB2-498D-B873-B3CDA674A391}"/>
              </a:ext>
            </a:extLst>
          </p:cNvPr>
          <p:cNvSpPr txBox="1"/>
          <p:nvPr/>
        </p:nvSpPr>
        <p:spPr>
          <a:xfrm>
            <a:off x="1079364" y="1385130"/>
            <a:ext cx="9023424" cy="6638612"/>
          </a:xfrm>
          <a:prstGeom prst="rect">
            <a:avLst/>
          </a:prstGeom>
          <a:noFill/>
        </p:spPr>
        <p:txBody>
          <a:bodyPr wrap="square">
            <a:spAutoFit/>
          </a:bodyPr>
          <a:lstStyle/>
          <a:p>
            <a:pPr marL="285036" indent="-285036" defTabSz="456057">
              <a:lnSpc>
                <a:spcPct val="150000"/>
              </a:lnSpc>
              <a:spcBef>
                <a:spcPct val="20000"/>
              </a:spcBef>
              <a:spcAft>
                <a:spcPts val="599"/>
              </a:spcAft>
              <a:buClr>
                <a:srgbClr val="30ACEC">
                  <a:lumMod val="75000"/>
                </a:srgbClr>
              </a:buClr>
              <a:buSzPct val="145000"/>
              <a:buFont typeface="Arial"/>
              <a:buChar char="•"/>
              <a:defRPr/>
            </a:pPr>
            <a:r>
              <a:rPr lang="en-US" sz="2200" dirty="0">
                <a:solidFill>
                  <a:prstClr val="black"/>
                </a:solidFill>
                <a:latin typeface="Corbel" panose="020B0503020204020204"/>
              </a:rPr>
              <a:t>Modular programming is </a:t>
            </a:r>
            <a:r>
              <a:rPr lang="en-US" sz="2200" dirty="0">
                <a:solidFill>
                  <a:prstClr val="black"/>
                </a:solidFill>
                <a:highlight>
                  <a:srgbClr val="FFFF00"/>
                </a:highlight>
                <a:latin typeface="Corbel" panose="020B0503020204020204"/>
              </a:rPr>
              <a:t>a software design technique </a:t>
            </a:r>
            <a:r>
              <a:rPr lang="en-US" sz="2200" dirty="0">
                <a:solidFill>
                  <a:prstClr val="black"/>
                </a:solidFill>
                <a:latin typeface="Corbel" panose="020B0503020204020204"/>
              </a:rPr>
              <a:t>that emphasizes separating the functionality of a program into independent, interchangeable modules.</a:t>
            </a:r>
          </a:p>
          <a:p>
            <a:pPr marL="285036" indent="-285036" defTabSz="456057">
              <a:lnSpc>
                <a:spcPct val="150000"/>
              </a:lnSpc>
              <a:spcBef>
                <a:spcPct val="20000"/>
              </a:spcBef>
              <a:spcAft>
                <a:spcPts val="599"/>
              </a:spcAft>
              <a:buClr>
                <a:srgbClr val="30ACEC">
                  <a:lumMod val="75000"/>
                </a:srgbClr>
              </a:buClr>
              <a:buSzPct val="145000"/>
              <a:buFont typeface="Arial"/>
              <a:buChar char="•"/>
              <a:defRPr/>
            </a:pPr>
            <a:r>
              <a:rPr lang="en-US" sz="2200" dirty="0">
                <a:solidFill>
                  <a:prstClr val="black"/>
                </a:solidFill>
                <a:latin typeface="Corbel" panose="020B0503020204020204"/>
              </a:rPr>
              <a:t>Modular Programming helps develop programs that are much easier to read since they can be enabled as user-defined functions. </a:t>
            </a:r>
          </a:p>
          <a:p>
            <a:pPr marL="285036" indent="-285036" defTabSz="456057">
              <a:lnSpc>
                <a:spcPct val="150000"/>
              </a:lnSpc>
              <a:spcBef>
                <a:spcPct val="20000"/>
              </a:spcBef>
              <a:spcAft>
                <a:spcPts val="599"/>
              </a:spcAft>
              <a:buClr>
                <a:srgbClr val="30ACEC">
                  <a:lumMod val="75000"/>
                </a:srgbClr>
              </a:buClr>
              <a:buSzPct val="145000"/>
              <a:buFont typeface="Arial"/>
              <a:buChar char="•"/>
              <a:defRPr/>
            </a:pPr>
            <a:r>
              <a:rPr lang="en-US" sz="2200" dirty="0">
                <a:solidFill>
                  <a:prstClr val="black"/>
                </a:solidFill>
                <a:latin typeface="Corbel" panose="020B0503020204020204"/>
              </a:rPr>
              <a:t>A program that carries multiple functions benefits in the following </a:t>
            </a:r>
            <a:r>
              <a:rPr lang="en-US" sz="2200" dirty="0">
                <a:solidFill>
                  <a:prstClr val="black"/>
                </a:solidFill>
              </a:rPr>
              <a:t>ways</a:t>
            </a:r>
            <a:r>
              <a:rPr lang="en-US" sz="2200" dirty="0">
                <a:solidFill>
                  <a:prstClr val="black"/>
                </a:solidFill>
                <a:latin typeface="Corbel" panose="020B0503020204020204"/>
              </a:rPr>
              <a:t>:</a:t>
            </a:r>
          </a:p>
          <a:p>
            <a:pPr marL="741093" lvl="1" indent="-285036" defTabSz="456057">
              <a:lnSpc>
                <a:spcPct val="150000"/>
              </a:lnSpc>
              <a:spcBef>
                <a:spcPct val="20000"/>
              </a:spcBef>
              <a:spcAft>
                <a:spcPts val="599"/>
              </a:spcAft>
              <a:buClr>
                <a:srgbClr val="30ACEC">
                  <a:lumMod val="75000"/>
                </a:srgbClr>
              </a:buClr>
              <a:buSzPct val="145000"/>
              <a:buFont typeface="Arial"/>
              <a:buChar char="•"/>
              <a:defRPr/>
            </a:pPr>
            <a:r>
              <a:rPr lang="en-GB" sz="2200" dirty="0">
                <a:solidFill>
                  <a:prstClr val="black"/>
                </a:solidFill>
                <a:latin typeface="Corbel" panose="020B0503020204020204"/>
              </a:rPr>
              <a:t>Simpler Code</a:t>
            </a:r>
          </a:p>
          <a:p>
            <a:pPr marL="741093" lvl="1" indent="-285036" defTabSz="456057">
              <a:lnSpc>
                <a:spcPct val="150000"/>
              </a:lnSpc>
              <a:spcBef>
                <a:spcPct val="20000"/>
              </a:spcBef>
              <a:spcAft>
                <a:spcPts val="599"/>
              </a:spcAft>
              <a:buClr>
                <a:srgbClr val="30ACEC">
                  <a:lumMod val="75000"/>
                </a:srgbClr>
              </a:buClr>
              <a:buSzPct val="145000"/>
              <a:buFont typeface="Arial"/>
              <a:buChar char="•"/>
              <a:defRPr/>
            </a:pPr>
            <a:r>
              <a:rPr lang="en-GB" sz="2200" dirty="0">
                <a:solidFill>
                  <a:prstClr val="black"/>
                </a:solidFill>
                <a:latin typeface="Corbel" panose="020B0503020204020204"/>
              </a:rPr>
              <a:t>Code Reuse</a:t>
            </a:r>
          </a:p>
          <a:p>
            <a:pPr marL="741093" lvl="1" indent="-285036" defTabSz="456057">
              <a:lnSpc>
                <a:spcPct val="150000"/>
              </a:lnSpc>
              <a:spcBef>
                <a:spcPct val="20000"/>
              </a:spcBef>
              <a:spcAft>
                <a:spcPts val="599"/>
              </a:spcAft>
              <a:buClr>
                <a:srgbClr val="30ACEC">
                  <a:lumMod val="75000"/>
                </a:srgbClr>
              </a:buClr>
              <a:buSzPct val="145000"/>
              <a:buFont typeface="Arial"/>
              <a:buChar char="•"/>
              <a:defRPr/>
            </a:pPr>
            <a:r>
              <a:rPr lang="en-GB" sz="2200" dirty="0">
                <a:solidFill>
                  <a:prstClr val="black"/>
                </a:solidFill>
                <a:latin typeface="Corbel" panose="020B0503020204020204"/>
              </a:rPr>
              <a:t>Faster Development</a:t>
            </a:r>
          </a:p>
          <a:p>
            <a:pPr marL="741093" lvl="1" indent="-285036" defTabSz="456057">
              <a:lnSpc>
                <a:spcPct val="150000"/>
              </a:lnSpc>
              <a:spcBef>
                <a:spcPct val="20000"/>
              </a:spcBef>
              <a:spcAft>
                <a:spcPts val="599"/>
              </a:spcAft>
              <a:buClr>
                <a:srgbClr val="30ACEC">
                  <a:lumMod val="75000"/>
                </a:srgbClr>
              </a:buClr>
              <a:buSzPct val="145000"/>
              <a:buFont typeface="Arial"/>
              <a:buChar char="•"/>
              <a:defRPr/>
            </a:pPr>
            <a:r>
              <a:rPr lang="en-GB" sz="2200" dirty="0">
                <a:solidFill>
                  <a:prstClr val="black"/>
                </a:solidFill>
                <a:latin typeface="Corbel" panose="020B0503020204020204"/>
              </a:rPr>
              <a:t>Better Testing</a:t>
            </a:r>
          </a:p>
          <a:p>
            <a:pPr marL="741093" lvl="1" indent="-285036" defTabSz="456057">
              <a:lnSpc>
                <a:spcPct val="150000"/>
              </a:lnSpc>
              <a:spcBef>
                <a:spcPct val="20000"/>
              </a:spcBef>
              <a:spcAft>
                <a:spcPts val="599"/>
              </a:spcAft>
              <a:buClr>
                <a:srgbClr val="30ACEC">
                  <a:lumMod val="75000"/>
                </a:srgbClr>
              </a:buClr>
              <a:buSzPct val="145000"/>
              <a:buFont typeface="Arial"/>
              <a:buChar char="•"/>
              <a:defRPr/>
            </a:pPr>
            <a:r>
              <a:rPr lang="en-GB" sz="2200" dirty="0">
                <a:solidFill>
                  <a:prstClr val="black"/>
                </a:solidFill>
                <a:latin typeface="Corbel" panose="020B0503020204020204"/>
              </a:rPr>
              <a:t>Better Teamwork </a:t>
            </a:r>
          </a:p>
        </p:txBody>
      </p:sp>
    </p:spTree>
    <p:extLst>
      <p:ext uri="{BB962C8B-B14F-4D97-AF65-F5344CB8AC3E}">
        <p14:creationId xmlns:p14="http://schemas.microsoft.com/office/powerpoint/2010/main" val="2385207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9733" y="132241"/>
            <a:ext cx="7866669" cy="787071"/>
          </a:xfrm>
        </p:spPr>
        <p:txBody>
          <a:bodyPr>
            <a:noAutofit/>
          </a:bodyPr>
          <a:lstStyle/>
          <a:p>
            <a:r>
              <a:rPr lang="en-GB" sz="3192" dirty="0"/>
              <a:t>Functions in Python</a:t>
            </a:r>
            <a:endParaRPr lang="en-US" sz="3192" dirty="0"/>
          </a:p>
        </p:txBody>
      </p:sp>
      <p:sp>
        <p:nvSpPr>
          <p:cNvPr id="5" name="Footer Placeholder 4">
            <a:extLst>
              <a:ext uri="{FF2B5EF4-FFF2-40B4-BE49-F238E27FC236}">
                <a16:creationId xmlns:a16="http://schemas.microsoft.com/office/drawing/2014/main" id="{741AACCF-CFF8-49FA-A181-6C8DFA189C4B}"/>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7</a:t>
            </a:r>
            <a:endParaRPr lang="en-US" dirty="0"/>
          </a:p>
        </p:txBody>
      </p:sp>
      <p:sp>
        <p:nvSpPr>
          <p:cNvPr id="4" name="Slide Number Placeholder 3"/>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t>30</a:t>
            </a:fld>
            <a:endParaRPr lang="en-US" dirty="0"/>
          </a:p>
        </p:txBody>
      </p:sp>
      <p:sp>
        <p:nvSpPr>
          <p:cNvPr id="15" name="TextBox 14">
            <a:extLst>
              <a:ext uri="{FF2B5EF4-FFF2-40B4-BE49-F238E27FC236}">
                <a16:creationId xmlns:a16="http://schemas.microsoft.com/office/drawing/2014/main" id="{4C886413-FFBF-499E-9656-06351B39AD53}"/>
              </a:ext>
            </a:extLst>
          </p:cNvPr>
          <p:cNvSpPr txBox="1"/>
          <p:nvPr/>
        </p:nvSpPr>
        <p:spPr>
          <a:xfrm>
            <a:off x="905575" y="1310182"/>
            <a:ext cx="4560388" cy="399094"/>
          </a:xfrm>
          <a:prstGeom prst="rect">
            <a:avLst/>
          </a:prstGeom>
          <a:noFill/>
        </p:spPr>
        <p:txBody>
          <a:bodyPr wrap="square">
            <a:spAutoFit/>
          </a:bodyPr>
          <a:lstStyle/>
          <a:p>
            <a:r>
              <a:rPr lang="en-US" sz="1995" b="1" dirty="0"/>
              <a:t>The </a:t>
            </a:r>
            <a:r>
              <a:rPr lang="en-US" sz="1995" b="1" dirty="0">
                <a:solidFill>
                  <a:srgbClr val="C00000"/>
                </a:solidFill>
              </a:rPr>
              <a:t>math</a:t>
            </a:r>
            <a:r>
              <a:rPr lang="en-US" sz="1995" b="1" dirty="0"/>
              <a:t> Module</a:t>
            </a:r>
          </a:p>
        </p:txBody>
      </p:sp>
      <p:sp>
        <p:nvSpPr>
          <p:cNvPr id="8" name="TextBox 7">
            <a:extLst>
              <a:ext uri="{FF2B5EF4-FFF2-40B4-BE49-F238E27FC236}">
                <a16:creationId xmlns:a16="http://schemas.microsoft.com/office/drawing/2014/main" id="{C8B8FA70-1512-4D4B-97E7-2D56EDDE2D94}"/>
              </a:ext>
            </a:extLst>
          </p:cNvPr>
          <p:cNvSpPr txBox="1"/>
          <p:nvPr/>
        </p:nvSpPr>
        <p:spPr>
          <a:xfrm>
            <a:off x="745777" y="1937482"/>
            <a:ext cx="4160651" cy="368394"/>
          </a:xfrm>
          <a:prstGeom prst="rect">
            <a:avLst/>
          </a:prstGeom>
          <a:noFill/>
        </p:spPr>
        <p:txBody>
          <a:bodyPr wrap="square">
            <a:spAutoFit/>
          </a:bodyPr>
          <a:lstStyle/>
          <a:p>
            <a:r>
              <a:rPr lang="en-US" sz="1795" dirty="0"/>
              <a:t>Some math Module functions examples:</a:t>
            </a:r>
          </a:p>
        </p:txBody>
      </p:sp>
      <p:pic>
        <p:nvPicPr>
          <p:cNvPr id="6" name="Picture 5">
            <a:extLst>
              <a:ext uri="{FF2B5EF4-FFF2-40B4-BE49-F238E27FC236}">
                <a16:creationId xmlns:a16="http://schemas.microsoft.com/office/drawing/2014/main" id="{4523C5BC-CC91-433F-B3E7-0374C31FFB13}"/>
              </a:ext>
            </a:extLst>
          </p:cNvPr>
          <p:cNvPicPr>
            <a:picLocks noChangeAspect="1"/>
          </p:cNvPicPr>
          <p:nvPr/>
        </p:nvPicPr>
        <p:blipFill>
          <a:blip r:embed="rId2"/>
          <a:stretch>
            <a:fillRect/>
          </a:stretch>
        </p:blipFill>
        <p:spPr>
          <a:xfrm>
            <a:off x="905575" y="2718073"/>
            <a:ext cx="2941908" cy="2700521"/>
          </a:xfrm>
          <a:prstGeom prst="rect">
            <a:avLst/>
          </a:prstGeom>
        </p:spPr>
      </p:pic>
      <p:sp>
        <p:nvSpPr>
          <p:cNvPr id="11" name="TextBox 10">
            <a:extLst>
              <a:ext uri="{FF2B5EF4-FFF2-40B4-BE49-F238E27FC236}">
                <a16:creationId xmlns:a16="http://schemas.microsoft.com/office/drawing/2014/main" id="{DC81882A-6564-4752-BA4E-78B8E6C85DA2}"/>
              </a:ext>
            </a:extLst>
          </p:cNvPr>
          <p:cNvSpPr txBox="1"/>
          <p:nvPr/>
        </p:nvSpPr>
        <p:spPr>
          <a:xfrm>
            <a:off x="5128483" y="3182206"/>
            <a:ext cx="2612370" cy="1473576"/>
          </a:xfrm>
          <a:prstGeom prst="rect">
            <a:avLst/>
          </a:prstGeom>
          <a:noFill/>
        </p:spPr>
        <p:txBody>
          <a:bodyPr wrap="square">
            <a:spAutoFit/>
          </a:bodyPr>
          <a:lstStyle/>
          <a:p>
            <a:r>
              <a:rPr lang="en-US" sz="1795" b="1" dirty="0">
                <a:solidFill>
                  <a:srgbClr val="FF0000"/>
                </a:solidFill>
              </a:rPr>
              <a:t>3</a:t>
            </a:r>
          </a:p>
          <a:p>
            <a:r>
              <a:rPr lang="en-US" sz="1795" b="1" dirty="0">
                <a:solidFill>
                  <a:srgbClr val="FF0000"/>
                </a:solidFill>
              </a:rPr>
              <a:t>2</a:t>
            </a:r>
          </a:p>
          <a:p>
            <a:r>
              <a:rPr lang="en-US" sz="1795" b="1" dirty="0">
                <a:solidFill>
                  <a:srgbClr val="FF0000"/>
                </a:solidFill>
              </a:rPr>
              <a:t>9.210340371976184</a:t>
            </a:r>
          </a:p>
          <a:p>
            <a:r>
              <a:rPr lang="en-US" sz="1795" b="1" dirty="0">
                <a:solidFill>
                  <a:srgbClr val="FF0000"/>
                </a:solidFill>
              </a:rPr>
              <a:t>4.0</a:t>
            </a:r>
          </a:p>
          <a:p>
            <a:r>
              <a:rPr lang="en-US" sz="1795" b="1" dirty="0">
                <a:solidFill>
                  <a:srgbClr val="FF0000"/>
                </a:solidFill>
              </a:rPr>
              <a:t>2.718281828459045</a:t>
            </a:r>
          </a:p>
        </p:txBody>
      </p:sp>
    </p:spTree>
    <p:extLst>
      <p:ext uri="{BB962C8B-B14F-4D97-AF65-F5344CB8AC3E}">
        <p14:creationId xmlns:p14="http://schemas.microsoft.com/office/powerpoint/2010/main" val="23096934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D582BDF7-31AD-415F-B9AF-5807E6ADAAEF}"/>
              </a:ext>
            </a:extLst>
          </p:cNvPr>
          <p:cNvSpPr>
            <a:spLocks noGrp="1" noChangeArrowheads="1"/>
          </p:cNvSpPr>
          <p:nvPr>
            <p:ph type="title"/>
          </p:nvPr>
        </p:nvSpPr>
        <p:spPr>
          <a:xfrm>
            <a:off x="1220519" y="315159"/>
            <a:ext cx="7685098" cy="439443"/>
          </a:xfrm>
        </p:spPr>
        <p:txBody>
          <a:bodyPr/>
          <a:lstStyle/>
          <a:p>
            <a:r>
              <a:rPr lang="en-US" altLang="en-US" dirty="0"/>
              <a:t>Recursive Functions</a:t>
            </a:r>
            <a:endParaRPr lang="en-US" altLang="en-US" sz="1995" dirty="0"/>
          </a:p>
        </p:txBody>
      </p:sp>
      <p:sp>
        <p:nvSpPr>
          <p:cNvPr id="5123" name="Content Placeholder 2">
            <a:extLst>
              <a:ext uri="{FF2B5EF4-FFF2-40B4-BE49-F238E27FC236}">
                <a16:creationId xmlns:a16="http://schemas.microsoft.com/office/drawing/2014/main" id="{AA765D2C-647F-417B-99A6-E9E51A867720}"/>
              </a:ext>
            </a:extLst>
          </p:cNvPr>
          <p:cNvSpPr>
            <a:spLocks noGrp="1" noChangeArrowheads="1"/>
          </p:cNvSpPr>
          <p:nvPr>
            <p:ph idx="1"/>
          </p:nvPr>
        </p:nvSpPr>
        <p:spPr>
          <a:xfrm>
            <a:off x="393489" y="3685360"/>
            <a:ext cx="7587536" cy="3076458"/>
          </a:xfrm>
        </p:spPr>
        <p:txBody>
          <a:bodyPr>
            <a:normAutofit/>
          </a:bodyPr>
          <a:lstStyle/>
          <a:p>
            <a:pPr>
              <a:lnSpc>
                <a:spcPct val="150000"/>
              </a:lnSpc>
              <a:buFontTx/>
              <a:buChar char="•"/>
            </a:pPr>
            <a:r>
              <a:rPr lang="en-US" altLang="en-US" sz="1995" b="1" u="sng" dirty="0">
                <a:cs typeface="Courier New" panose="02070309020205020404" pitchFamily="49" charset="0"/>
              </a:rPr>
              <a:t>Recursive function</a:t>
            </a:r>
            <a:r>
              <a:rPr lang="en-US" altLang="en-US" sz="1995" dirty="0">
                <a:cs typeface="Courier New" panose="02070309020205020404" pitchFamily="49" charset="0"/>
              </a:rPr>
              <a:t>: a function that calls itself</a:t>
            </a:r>
          </a:p>
          <a:p>
            <a:pPr>
              <a:lnSpc>
                <a:spcPct val="150000"/>
              </a:lnSpc>
              <a:buFontTx/>
              <a:buChar char="•"/>
            </a:pPr>
            <a:r>
              <a:rPr lang="en-US" altLang="en-US" sz="1995" dirty="0">
                <a:solidFill>
                  <a:srgbClr val="C00000"/>
                </a:solidFill>
                <a:cs typeface="Courier New" panose="02070309020205020404" pitchFamily="49" charset="0"/>
              </a:rPr>
              <a:t>Recursive function must have a way to control the number of times it repeats</a:t>
            </a:r>
          </a:p>
          <a:p>
            <a:pPr lvl="1">
              <a:lnSpc>
                <a:spcPct val="150000"/>
              </a:lnSpc>
            </a:pPr>
            <a:r>
              <a:rPr lang="en-US" altLang="en-US" sz="1795" dirty="0">
                <a:cs typeface="Courier New" panose="02070309020205020404" pitchFamily="49" charset="0"/>
              </a:rPr>
              <a:t>Usually involves an if-else statement which defines when the function should return a value and when it should call itself</a:t>
            </a:r>
          </a:p>
          <a:p>
            <a:pPr>
              <a:lnSpc>
                <a:spcPct val="150000"/>
              </a:lnSpc>
              <a:buFontTx/>
              <a:buChar char="•"/>
            </a:pPr>
            <a:r>
              <a:rPr lang="en-US" altLang="en-US" sz="1995" u="sng" dirty="0">
                <a:cs typeface="Courier New" panose="02070309020205020404" pitchFamily="49" charset="0"/>
              </a:rPr>
              <a:t>Depth of recursion</a:t>
            </a:r>
            <a:r>
              <a:rPr lang="en-US" altLang="en-US" sz="1995" dirty="0">
                <a:cs typeface="Courier New" panose="02070309020205020404" pitchFamily="49" charset="0"/>
              </a:rPr>
              <a:t>: the number of times a function calls itself</a:t>
            </a:r>
          </a:p>
          <a:p>
            <a:pPr>
              <a:lnSpc>
                <a:spcPct val="150000"/>
              </a:lnSpc>
              <a:buFontTx/>
              <a:buChar char="•"/>
            </a:pPr>
            <a:endParaRPr lang="en-US" altLang="en-US" sz="1995" dirty="0"/>
          </a:p>
        </p:txBody>
      </p:sp>
      <p:sp>
        <p:nvSpPr>
          <p:cNvPr id="5" name="TextBox 4">
            <a:extLst>
              <a:ext uri="{FF2B5EF4-FFF2-40B4-BE49-F238E27FC236}">
                <a16:creationId xmlns:a16="http://schemas.microsoft.com/office/drawing/2014/main" id="{51B752E7-B9A6-4C75-BCB8-AE57E033C74C}"/>
              </a:ext>
            </a:extLst>
          </p:cNvPr>
          <p:cNvSpPr txBox="1"/>
          <p:nvPr/>
        </p:nvSpPr>
        <p:spPr>
          <a:xfrm>
            <a:off x="456076" y="1342346"/>
            <a:ext cx="7685098" cy="2343014"/>
          </a:xfrm>
          <a:prstGeom prst="rect">
            <a:avLst/>
          </a:prstGeom>
          <a:noFill/>
        </p:spPr>
        <p:txBody>
          <a:bodyPr wrap="square">
            <a:spAutoFit/>
          </a:bodyPr>
          <a:lstStyle/>
          <a:p>
            <a:pPr algn="l">
              <a:lnSpc>
                <a:spcPct val="150000"/>
              </a:lnSpc>
            </a:pPr>
            <a:r>
              <a:rPr lang="en-US" sz="1995" dirty="0"/>
              <a:t>You have seen instances of functions calling other functions. In a program, the </a:t>
            </a:r>
            <a:r>
              <a:rPr lang="en-US" sz="1795" dirty="0"/>
              <a:t>main </a:t>
            </a:r>
            <a:r>
              <a:rPr lang="en-US" sz="1995" dirty="0"/>
              <a:t>function might call function </a:t>
            </a:r>
            <a:r>
              <a:rPr lang="en-US" sz="1795" dirty="0"/>
              <a:t>A</a:t>
            </a:r>
            <a:r>
              <a:rPr lang="en-US" sz="1995" dirty="0"/>
              <a:t>, which then might call function </a:t>
            </a:r>
            <a:r>
              <a:rPr lang="en-US" sz="1795" dirty="0"/>
              <a:t>B</a:t>
            </a:r>
            <a:r>
              <a:rPr lang="en-US" sz="1995" dirty="0"/>
              <a:t>. </a:t>
            </a:r>
          </a:p>
          <a:p>
            <a:pPr algn="l">
              <a:lnSpc>
                <a:spcPct val="150000"/>
              </a:lnSpc>
            </a:pPr>
            <a:r>
              <a:rPr lang="en-US" sz="1995" dirty="0"/>
              <a:t>It’s also possible for a function to call itself. </a:t>
            </a:r>
          </a:p>
          <a:p>
            <a:pPr algn="l">
              <a:lnSpc>
                <a:spcPct val="150000"/>
              </a:lnSpc>
            </a:pPr>
            <a:r>
              <a:rPr lang="en-US" sz="1995" dirty="0"/>
              <a:t>A function that calls itself is known as a </a:t>
            </a:r>
            <a:r>
              <a:rPr lang="en-US" sz="1995" b="1" i="1" dirty="0"/>
              <a:t>recursive function</a:t>
            </a:r>
            <a:endParaRPr lang="en-US" sz="1995" b="1" dirty="0"/>
          </a:p>
        </p:txBody>
      </p:sp>
      <p:sp>
        <p:nvSpPr>
          <p:cNvPr id="3" name="Footer Placeholder 2">
            <a:extLst>
              <a:ext uri="{FF2B5EF4-FFF2-40B4-BE49-F238E27FC236}">
                <a16:creationId xmlns:a16="http://schemas.microsoft.com/office/drawing/2014/main" id="{D3D436C8-6564-4D1F-8D25-2D6699B9289D}"/>
              </a:ext>
            </a:extLst>
          </p:cNvPr>
          <p:cNvSpPr>
            <a:spLocks noGrp="1"/>
          </p:cNvSpPr>
          <p:nvPr>
            <p:ph type="ftr" sz="quarter" idx="11"/>
          </p:nvPr>
        </p:nvSpPr>
        <p:spPr>
          <a:xfrm>
            <a:off x="6514567" y="6578790"/>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2D58">
                    <a:tint val="75000"/>
                  </a:srgbClr>
                </a:solidFill>
              </a:rPr>
              <a:t>Lecture 7</a:t>
            </a:r>
            <a:endParaRPr lang="en-US" dirty="0"/>
          </a:p>
        </p:txBody>
      </p:sp>
      <p:sp>
        <p:nvSpPr>
          <p:cNvPr id="4" name="Slide Number Placeholder 3">
            <a:extLst>
              <a:ext uri="{FF2B5EF4-FFF2-40B4-BE49-F238E27FC236}">
                <a16:creationId xmlns:a16="http://schemas.microsoft.com/office/drawing/2014/main" id="{CDB4E9D0-17CC-458C-8F7C-C1BFD3023093}"/>
              </a:ext>
            </a:extLst>
          </p:cNvPr>
          <p:cNvSpPr>
            <a:spLocks noGrp="1"/>
          </p:cNvSpPr>
          <p:nvPr>
            <p:ph type="sldNum" sz="quarter" idx="12"/>
          </p:nvPr>
        </p:nvSpPr>
        <p:spPr>
          <a:xfrm>
            <a:off x="9773604" y="6400801"/>
            <a:ext cx="426746" cy="365125"/>
          </a:xfrm>
          <a:prstGeom prst="rect">
            <a:avLst/>
          </a:prstGeom>
        </p:spPr>
        <p:txBody>
          <a:bodyPr vert="horz" lIns="91208" tIns="45604" rIns="91208" bIns="45604" rtlCol="0" anchor="ctr"/>
          <a:lstStyle>
            <a:defPPr>
              <a:defRPr lang="en-US"/>
            </a:defPPr>
            <a:lvl1pPr marL="0" algn="r" defTabSz="912114" rtl="0" eaLnBrk="1" latinLnBrk="0" hangingPunct="1">
              <a:defRPr sz="998" b="0" i="0" kern="1200">
                <a:solidFill>
                  <a:schemeClr val="tx2"/>
                </a:solidFill>
                <a:effectLst/>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a:lstStyle>
          <a:p>
            <a:fld id="{D57F1E4F-1CFF-5643-939E-02111984F565}"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D582BDF7-31AD-415F-B9AF-5807E6ADAAEF}"/>
              </a:ext>
            </a:extLst>
          </p:cNvPr>
          <p:cNvSpPr>
            <a:spLocks noGrp="1" noChangeArrowheads="1"/>
          </p:cNvSpPr>
          <p:nvPr>
            <p:ph type="title"/>
          </p:nvPr>
        </p:nvSpPr>
        <p:spPr>
          <a:xfrm>
            <a:off x="1227990" y="88786"/>
            <a:ext cx="4151878" cy="656667"/>
          </a:xfrm>
        </p:spPr>
        <p:txBody>
          <a:bodyPr/>
          <a:lstStyle/>
          <a:p>
            <a:r>
              <a:rPr lang="en-US" altLang="en-US" dirty="0"/>
              <a:t>Recursion</a:t>
            </a:r>
            <a:endParaRPr lang="en-US" altLang="en-US" sz="1995" dirty="0"/>
          </a:p>
        </p:txBody>
      </p:sp>
      <p:sp>
        <p:nvSpPr>
          <p:cNvPr id="5" name="TextBox 4">
            <a:extLst>
              <a:ext uri="{FF2B5EF4-FFF2-40B4-BE49-F238E27FC236}">
                <a16:creationId xmlns:a16="http://schemas.microsoft.com/office/drawing/2014/main" id="{51B752E7-B9A6-4C75-BCB8-AE57E033C74C}"/>
              </a:ext>
            </a:extLst>
          </p:cNvPr>
          <p:cNvSpPr txBox="1"/>
          <p:nvPr/>
        </p:nvSpPr>
        <p:spPr>
          <a:xfrm>
            <a:off x="156119" y="1113623"/>
            <a:ext cx="10447497" cy="1288686"/>
          </a:xfrm>
          <a:prstGeom prst="rect">
            <a:avLst/>
          </a:prstGeom>
          <a:noFill/>
        </p:spPr>
        <p:txBody>
          <a:bodyPr wrap="square">
            <a:spAutoFit/>
          </a:bodyPr>
          <a:lstStyle/>
          <a:p>
            <a:pPr marL="285036" indent="-285036" algn="just">
              <a:lnSpc>
                <a:spcPct val="150000"/>
              </a:lnSpc>
              <a:buFont typeface="Arial" panose="020B0604020202020204" pitchFamily="34" charset="0"/>
              <a:buChar char="•"/>
            </a:pPr>
            <a:r>
              <a:rPr lang="en-US" sz="1795" dirty="0"/>
              <a:t>Like a loop, a recursive function must have some way to control the number of times it repeats. </a:t>
            </a:r>
          </a:p>
          <a:p>
            <a:pPr marL="285036" indent="-285036" algn="just">
              <a:lnSpc>
                <a:spcPct val="150000"/>
              </a:lnSpc>
              <a:buFont typeface="Arial" panose="020B0604020202020204" pitchFamily="34" charset="0"/>
              <a:buChar char="•"/>
            </a:pPr>
            <a:r>
              <a:rPr lang="en-US" sz="1795" dirty="0"/>
              <a:t>The code in the below program shows a function called </a:t>
            </a:r>
            <a:r>
              <a:rPr lang="en-US" sz="1795" b="1" dirty="0">
                <a:solidFill>
                  <a:srgbClr val="C00000"/>
                </a:solidFill>
              </a:rPr>
              <a:t>message</a:t>
            </a:r>
            <a:r>
              <a:rPr lang="en-US" sz="1795" dirty="0"/>
              <a:t>. </a:t>
            </a:r>
          </a:p>
          <a:p>
            <a:pPr marL="285036" indent="-285036" algn="just">
              <a:lnSpc>
                <a:spcPct val="150000"/>
              </a:lnSpc>
              <a:buFont typeface="Arial" panose="020B0604020202020204" pitchFamily="34" charset="0"/>
              <a:buChar char="•"/>
            </a:pPr>
            <a:r>
              <a:rPr lang="en-US" sz="1795" dirty="0"/>
              <a:t>The function receives an argument that specifies the number of times a message should be printed.</a:t>
            </a:r>
          </a:p>
        </p:txBody>
      </p:sp>
      <p:sp>
        <p:nvSpPr>
          <p:cNvPr id="9" name="TextBox 8">
            <a:extLst>
              <a:ext uri="{FF2B5EF4-FFF2-40B4-BE49-F238E27FC236}">
                <a16:creationId xmlns:a16="http://schemas.microsoft.com/office/drawing/2014/main" id="{B1FF8B34-0025-4C01-AA4D-BEA7D33DCAAF}"/>
              </a:ext>
            </a:extLst>
          </p:cNvPr>
          <p:cNvSpPr txBox="1"/>
          <p:nvPr/>
        </p:nvSpPr>
        <p:spPr>
          <a:xfrm>
            <a:off x="1248823" y="2545460"/>
            <a:ext cx="6489783" cy="2026166"/>
          </a:xfrm>
          <a:prstGeom prst="rect">
            <a:avLst/>
          </a:prstGeom>
          <a:noFill/>
          <a:ln>
            <a:solidFill>
              <a:srgbClr val="0070C0"/>
            </a:solidFill>
          </a:ln>
        </p:spPr>
        <p:txBody>
          <a:bodyPr wrap="square">
            <a:spAutoFit/>
          </a:bodyPr>
          <a:lstStyle/>
          <a:p>
            <a:r>
              <a:rPr lang="en-US" sz="1795" dirty="0">
                <a:solidFill>
                  <a:schemeClr val="bg1">
                    <a:lumMod val="50000"/>
                  </a:schemeClr>
                </a:solidFill>
                <a:latin typeface="Consolas" panose="020B0609020204030204" pitchFamily="49" charset="0"/>
              </a:rPr>
              <a:t># This program has a recursive function</a:t>
            </a:r>
          </a:p>
          <a:p>
            <a:r>
              <a:rPr lang="en-US" sz="1795" b="1" dirty="0">
                <a:latin typeface="Consolas" panose="020B0609020204030204" pitchFamily="49" charset="0"/>
              </a:rPr>
              <a:t>def message(times):</a:t>
            </a:r>
          </a:p>
          <a:p>
            <a:r>
              <a:rPr lang="en-US" sz="1795" b="1" dirty="0">
                <a:latin typeface="Consolas" panose="020B0609020204030204" pitchFamily="49" charset="0"/>
              </a:rPr>
              <a:t>    if times&gt;0:</a:t>
            </a:r>
          </a:p>
          <a:p>
            <a:r>
              <a:rPr lang="en-US" sz="1795" b="1" dirty="0">
                <a:latin typeface="Consolas" panose="020B0609020204030204" pitchFamily="49" charset="0"/>
              </a:rPr>
              <a:t>        print('This is a recursive function.')</a:t>
            </a:r>
          </a:p>
          <a:p>
            <a:r>
              <a:rPr lang="en-US" sz="1795" b="1" dirty="0">
                <a:latin typeface="Consolas" panose="020B0609020204030204" pitchFamily="49" charset="0"/>
              </a:rPr>
              <a:t>        message(times-1)</a:t>
            </a:r>
          </a:p>
          <a:p>
            <a:r>
              <a:rPr lang="en-US" sz="1795" dirty="0">
                <a:solidFill>
                  <a:schemeClr val="bg1">
                    <a:lumMod val="50000"/>
                  </a:schemeClr>
                </a:solidFill>
                <a:latin typeface="Consolas" panose="020B0609020204030204" pitchFamily="49" charset="0"/>
              </a:rPr>
              <a:t># Call the message function.</a:t>
            </a:r>
          </a:p>
          <a:p>
            <a:r>
              <a:rPr lang="en-US" sz="1795" dirty="0">
                <a:latin typeface="Consolas" panose="020B0609020204030204" pitchFamily="49" charset="0"/>
              </a:rPr>
              <a:t>message(5)</a:t>
            </a:r>
          </a:p>
        </p:txBody>
      </p:sp>
      <p:sp>
        <p:nvSpPr>
          <p:cNvPr id="6" name="TextBox 5">
            <a:extLst>
              <a:ext uri="{FF2B5EF4-FFF2-40B4-BE49-F238E27FC236}">
                <a16:creationId xmlns:a16="http://schemas.microsoft.com/office/drawing/2014/main" id="{E8457C77-E1CB-4471-A25A-69E22B7545C7}"/>
              </a:ext>
            </a:extLst>
          </p:cNvPr>
          <p:cNvSpPr txBox="1"/>
          <p:nvPr/>
        </p:nvSpPr>
        <p:spPr>
          <a:xfrm>
            <a:off x="156119" y="4714777"/>
            <a:ext cx="10767736" cy="1703030"/>
          </a:xfrm>
          <a:prstGeom prst="rect">
            <a:avLst/>
          </a:prstGeom>
          <a:noFill/>
        </p:spPr>
        <p:txBody>
          <a:bodyPr wrap="square">
            <a:spAutoFit/>
          </a:bodyPr>
          <a:lstStyle/>
          <a:p>
            <a:pPr marL="285036" indent="-285036" algn="just">
              <a:lnSpc>
                <a:spcPct val="150000"/>
              </a:lnSpc>
              <a:buFont typeface="Arial" panose="020B0604020202020204" pitchFamily="34" charset="0"/>
              <a:buChar char="•"/>
            </a:pPr>
            <a:r>
              <a:rPr lang="en-US" sz="1795" dirty="0"/>
              <a:t>The </a:t>
            </a:r>
            <a:r>
              <a:rPr lang="en-US" sz="1795" b="1" dirty="0">
                <a:solidFill>
                  <a:srgbClr val="C00000"/>
                </a:solidFill>
              </a:rPr>
              <a:t>message</a:t>
            </a:r>
            <a:r>
              <a:rPr lang="en-US" sz="1795" dirty="0"/>
              <a:t> function in this program contains an if statement that controls the repetition. If the </a:t>
            </a:r>
            <a:r>
              <a:rPr lang="en-US" sz="1795" b="1" dirty="0"/>
              <a:t>times</a:t>
            </a:r>
            <a:r>
              <a:rPr lang="en-US" sz="1795" dirty="0"/>
              <a:t> parameter is greater than zero, the message ‘This is a recursive function’ is displayed, and then the function calls itself again, but with a smaller argument.</a:t>
            </a:r>
          </a:p>
          <a:p>
            <a:pPr marL="285036" indent="-285036" algn="just">
              <a:lnSpc>
                <a:spcPct val="150000"/>
              </a:lnSpc>
              <a:buFont typeface="Arial" panose="020B0604020202020204" pitchFamily="34" charset="0"/>
              <a:buChar char="•"/>
            </a:pPr>
            <a:r>
              <a:rPr lang="en-US" sz="1795" dirty="0"/>
              <a:t>The function will stop when </a:t>
            </a:r>
            <a:r>
              <a:rPr lang="en-US" sz="1795" b="1" dirty="0"/>
              <a:t>times</a:t>
            </a:r>
            <a:r>
              <a:rPr lang="en-US" sz="1795" dirty="0"/>
              <a:t> reaches 0.</a:t>
            </a:r>
          </a:p>
        </p:txBody>
      </p:sp>
      <p:sp>
        <p:nvSpPr>
          <p:cNvPr id="3" name="Footer Placeholder 2">
            <a:extLst>
              <a:ext uri="{FF2B5EF4-FFF2-40B4-BE49-F238E27FC236}">
                <a16:creationId xmlns:a16="http://schemas.microsoft.com/office/drawing/2014/main" id="{5A73D653-2224-464F-AE0D-DCA7360FD891}"/>
              </a:ext>
            </a:extLst>
          </p:cNvPr>
          <p:cNvSpPr>
            <a:spLocks noGrp="1"/>
          </p:cNvSpPr>
          <p:nvPr>
            <p:ph type="ftr" sz="quarter" idx="11"/>
          </p:nvPr>
        </p:nvSpPr>
        <p:spPr>
          <a:xfrm>
            <a:off x="5253938" y="6399871"/>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2D58">
                    <a:tint val="75000"/>
                  </a:srgbClr>
                </a:solidFill>
              </a:rPr>
              <a:t>Lecture 7</a:t>
            </a:r>
            <a:endParaRPr lang="en-US" dirty="0"/>
          </a:p>
        </p:txBody>
      </p:sp>
      <p:sp>
        <p:nvSpPr>
          <p:cNvPr id="4" name="Slide Number Placeholder 3">
            <a:extLst>
              <a:ext uri="{FF2B5EF4-FFF2-40B4-BE49-F238E27FC236}">
                <a16:creationId xmlns:a16="http://schemas.microsoft.com/office/drawing/2014/main" id="{2C6E7DF2-D77C-4257-9D5C-F01A66BD2D1E}"/>
              </a:ext>
            </a:extLst>
          </p:cNvPr>
          <p:cNvSpPr>
            <a:spLocks noGrp="1"/>
          </p:cNvSpPr>
          <p:nvPr>
            <p:ph type="sldNum" sz="quarter" idx="12"/>
          </p:nvPr>
        </p:nvSpPr>
        <p:spPr>
          <a:xfrm>
            <a:off x="9773604" y="6400801"/>
            <a:ext cx="426746" cy="365125"/>
          </a:xfrm>
          <a:prstGeom prst="rect">
            <a:avLst/>
          </a:prstGeom>
        </p:spPr>
        <p:txBody>
          <a:bodyPr vert="horz" lIns="91208" tIns="45604" rIns="91208" bIns="45604" rtlCol="0" anchor="ctr"/>
          <a:lstStyle>
            <a:defPPr>
              <a:defRPr lang="en-US"/>
            </a:defPPr>
            <a:lvl1pPr marL="0" algn="r" defTabSz="912114" rtl="0" eaLnBrk="1" latinLnBrk="0" hangingPunct="1">
              <a:defRPr sz="998" b="0" i="0" kern="1200">
                <a:solidFill>
                  <a:schemeClr val="tx2"/>
                </a:solidFill>
                <a:effectLst/>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a:lstStyle>
          <a:p>
            <a:fld id="{D57F1E4F-1CFF-5643-939E-02111984F565}" type="slidenum">
              <a:rPr lang="en-US" smtClean="0"/>
              <a:pPr/>
              <a:t>32</a:t>
            </a:fld>
            <a:endParaRPr lang="en-US" dirty="0"/>
          </a:p>
        </p:txBody>
      </p:sp>
    </p:spTree>
    <p:extLst>
      <p:ext uri="{BB962C8B-B14F-4D97-AF65-F5344CB8AC3E}">
        <p14:creationId xmlns:p14="http://schemas.microsoft.com/office/powerpoint/2010/main" val="420250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3" descr="A diagram depicts six calls to message function.">
            <a:extLst>
              <a:ext uri="{FF2B5EF4-FFF2-40B4-BE49-F238E27FC236}">
                <a16:creationId xmlns:a16="http://schemas.microsoft.com/office/drawing/2014/main" id="{08CDFE24-BF84-4A89-8CB5-C85A1E590DA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1213752" y="2297678"/>
            <a:ext cx="5884773" cy="4309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4E4A6502-EC76-48E0-97E9-FB5503F7668B}"/>
              </a:ext>
            </a:extLst>
          </p:cNvPr>
          <p:cNvSpPr>
            <a:spLocks noGrp="1"/>
          </p:cNvSpPr>
          <p:nvPr>
            <p:ph type="title"/>
          </p:nvPr>
        </p:nvSpPr>
        <p:spPr>
          <a:xfrm>
            <a:off x="896244" y="251294"/>
            <a:ext cx="6415684" cy="606890"/>
          </a:xfrm>
        </p:spPr>
        <p:txBody>
          <a:bodyPr>
            <a:normAutofit fontScale="90000"/>
          </a:bodyPr>
          <a:lstStyle/>
          <a:p>
            <a:r>
              <a:rPr lang="en-US" altLang="en-US" dirty="0"/>
              <a:t>Recursion</a:t>
            </a:r>
            <a:endParaRPr lang="en-AU" sz="1995" dirty="0"/>
          </a:p>
        </p:txBody>
      </p:sp>
      <p:sp>
        <p:nvSpPr>
          <p:cNvPr id="3" name="Text Placeholder 2">
            <a:extLst>
              <a:ext uri="{FF2B5EF4-FFF2-40B4-BE49-F238E27FC236}">
                <a16:creationId xmlns:a16="http://schemas.microsoft.com/office/drawing/2014/main" id="{E91673FA-0022-4D17-88F8-0C967BD0C1AB}"/>
              </a:ext>
            </a:extLst>
          </p:cNvPr>
          <p:cNvSpPr>
            <a:spLocks noGrp="1"/>
          </p:cNvSpPr>
          <p:nvPr>
            <p:ph idx="1"/>
          </p:nvPr>
        </p:nvSpPr>
        <p:spPr>
          <a:xfrm>
            <a:off x="792630" y="6367500"/>
            <a:ext cx="3445243" cy="431725"/>
          </a:xfrm>
        </p:spPr>
        <p:txBody>
          <a:bodyPr>
            <a:normAutofit/>
          </a:bodyPr>
          <a:lstStyle/>
          <a:p>
            <a:r>
              <a:rPr lang="en-US" sz="1197" b="1" dirty="0"/>
              <a:t>Figure A: </a:t>
            </a:r>
            <a:r>
              <a:rPr lang="en-US" sz="1197" dirty="0"/>
              <a:t>Six calls to the message function</a:t>
            </a:r>
            <a:endParaRPr lang="en-AU" sz="1197" dirty="0"/>
          </a:p>
        </p:txBody>
      </p:sp>
      <p:sp>
        <p:nvSpPr>
          <p:cNvPr id="6" name="TextBox 5">
            <a:extLst>
              <a:ext uri="{FF2B5EF4-FFF2-40B4-BE49-F238E27FC236}">
                <a16:creationId xmlns:a16="http://schemas.microsoft.com/office/drawing/2014/main" id="{50E97DB8-8E05-4A24-AE51-96151026A6B4}"/>
              </a:ext>
            </a:extLst>
          </p:cNvPr>
          <p:cNvSpPr txBox="1"/>
          <p:nvPr/>
        </p:nvSpPr>
        <p:spPr>
          <a:xfrm>
            <a:off x="896244" y="816473"/>
            <a:ext cx="9392574" cy="1288686"/>
          </a:xfrm>
          <a:prstGeom prst="rect">
            <a:avLst/>
          </a:prstGeom>
          <a:noFill/>
        </p:spPr>
        <p:txBody>
          <a:bodyPr wrap="square">
            <a:spAutoFit/>
          </a:bodyPr>
          <a:lstStyle/>
          <a:p>
            <a:pPr algn="just">
              <a:lnSpc>
                <a:spcPct val="150000"/>
              </a:lnSpc>
            </a:pPr>
            <a:r>
              <a:rPr lang="en-US" sz="1795" dirty="0"/>
              <a:t>The first time the function is called, the </a:t>
            </a:r>
            <a:r>
              <a:rPr lang="en-US" sz="1596" dirty="0"/>
              <a:t>times </a:t>
            </a:r>
            <a:r>
              <a:rPr lang="en-US" sz="1795" dirty="0"/>
              <a:t>parameter is set to 5. When the function calls itself, a new instance of the </a:t>
            </a:r>
            <a:r>
              <a:rPr lang="en-US" sz="1596" dirty="0"/>
              <a:t>times </a:t>
            </a:r>
            <a:r>
              <a:rPr lang="en-US" sz="1795" dirty="0"/>
              <a:t>parameter is created, and the value 4 is passed into it. This cycle repeats until finally, zero is passed as an argument to the function. </a:t>
            </a:r>
          </a:p>
        </p:txBody>
      </p:sp>
      <p:sp>
        <p:nvSpPr>
          <p:cNvPr id="5" name="Footer Placeholder 4">
            <a:extLst>
              <a:ext uri="{FF2B5EF4-FFF2-40B4-BE49-F238E27FC236}">
                <a16:creationId xmlns:a16="http://schemas.microsoft.com/office/drawing/2014/main" id="{43448A4F-57DE-4FBB-B420-ADF5769351AA}"/>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7</a:t>
            </a:r>
            <a:endParaRPr lang="en-US" dirty="0"/>
          </a:p>
        </p:txBody>
      </p:sp>
      <p:sp>
        <p:nvSpPr>
          <p:cNvPr id="7" name="Slide Number Placeholder 6">
            <a:extLst>
              <a:ext uri="{FF2B5EF4-FFF2-40B4-BE49-F238E27FC236}">
                <a16:creationId xmlns:a16="http://schemas.microsoft.com/office/drawing/2014/main" id="{83B6B422-3ACD-4ED0-BCF4-8A9B24CDEE47}"/>
              </a:ext>
            </a:extLst>
          </p:cNvPr>
          <p:cNvSpPr>
            <a:spLocks noGrp="1"/>
          </p:cNvSpPr>
          <p:nvPr>
            <p:ph type="sldNum" sz="quarter" idx="12"/>
          </p:nvPr>
        </p:nvSpPr>
        <p:spPr>
          <a:xfrm>
            <a:off x="9773604" y="6400801"/>
            <a:ext cx="426746" cy="365125"/>
          </a:xfrm>
          <a:prstGeom prst="rect">
            <a:avLst/>
          </a:prstGeom>
        </p:spPr>
        <p:txBody>
          <a:bodyPr vert="horz" lIns="91208" tIns="45604" rIns="91208" bIns="45604" rtlCol="0" anchor="ctr"/>
          <a:lstStyle>
            <a:defPPr>
              <a:defRPr lang="en-US"/>
            </a:defPPr>
            <a:lvl1pPr marL="0" algn="r" defTabSz="912114" rtl="0" eaLnBrk="1" latinLnBrk="0" hangingPunct="1">
              <a:defRPr sz="998" b="0" i="0" kern="1200">
                <a:solidFill>
                  <a:schemeClr val="tx2"/>
                </a:solidFill>
                <a:effectLst/>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a:lstStyle>
          <a:p>
            <a:fld id="{D57F1E4F-1CFF-5643-939E-02111984F565}" type="slidenum">
              <a:rPr lang="en-US" smtClean="0"/>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3D82EFAF-E1CD-4051-95B4-4F5847E294BF}"/>
              </a:ext>
            </a:extLst>
          </p:cNvPr>
          <p:cNvSpPr>
            <a:spLocks noGrp="1" noChangeArrowheads="1"/>
          </p:cNvSpPr>
          <p:nvPr>
            <p:ph type="title"/>
          </p:nvPr>
        </p:nvSpPr>
        <p:spPr>
          <a:xfrm>
            <a:off x="1041157" y="130367"/>
            <a:ext cx="8945820" cy="653663"/>
          </a:xfrm>
        </p:spPr>
        <p:txBody>
          <a:bodyPr>
            <a:normAutofit fontScale="90000"/>
          </a:bodyPr>
          <a:lstStyle/>
          <a:p>
            <a:r>
              <a:rPr lang="en-US" altLang="en-US" dirty="0"/>
              <a:t>Problem Solving with Recursion</a:t>
            </a:r>
            <a:endParaRPr lang="en-US" altLang="en-US" sz="1995" dirty="0"/>
          </a:p>
        </p:txBody>
      </p:sp>
      <p:sp>
        <p:nvSpPr>
          <p:cNvPr id="8195" name="Content Placeholder 2">
            <a:extLst>
              <a:ext uri="{FF2B5EF4-FFF2-40B4-BE49-F238E27FC236}">
                <a16:creationId xmlns:a16="http://schemas.microsoft.com/office/drawing/2014/main" id="{DF543CB0-0F70-4DA5-A03B-73279381AAFE}"/>
              </a:ext>
            </a:extLst>
          </p:cNvPr>
          <p:cNvSpPr>
            <a:spLocks noGrp="1" noChangeArrowheads="1"/>
          </p:cNvSpPr>
          <p:nvPr>
            <p:ph idx="1"/>
          </p:nvPr>
        </p:nvSpPr>
        <p:spPr>
          <a:xfrm>
            <a:off x="313590" y="3134212"/>
            <a:ext cx="7685098" cy="2523404"/>
          </a:xfrm>
        </p:spPr>
        <p:txBody>
          <a:bodyPr>
            <a:normAutofit/>
          </a:bodyPr>
          <a:lstStyle/>
          <a:p>
            <a:pPr>
              <a:lnSpc>
                <a:spcPct val="150000"/>
              </a:lnSpc>
              <a:buFontTx/>
              <a:buChar char="•"/>
            </a:pPr>
            <a:r>
              <a:rPr lang="en-US" altLang="en-US" sz="1995" dirty="0"/>
              <a:t>Recursion is a powerful tool for solving repetitive problems</a:t>
            </a:r>
          </a:p>
          <a:p>
            <a:pPr>
              <a:lnSpc>
                <a:spcPct val="150000"/>
              </a:lnSpc>
              <a:buFontTx/>
              <a:buChar char="•"/>
            </a:pPr>
            <a:r>
              <a:rPr lang="en-US" altLang="en-US" sz="1995" dirty="0"/>
              <a:t>Recursion is not always required to solve a problem</a:t>
            </a:r>
          </a:p>
          <a:p>
            <a:pPr lvl="1">
              <a:lnSpc>
                <a:spcPct val="150000"/>
              </a:lnSpc>
            </a:pPr>
            <a:r>
              <a:rPr lang="en-US" altLang="en-US" sz="1795" dirty="0"/>
              <a:t>Any problem that can be solved recursively can be solved with a loop</a:t>
            </a:r>
          </a:p>
          <a:p>
            <a:pPr lvl="1">
              <a:lnSpc>
                <a:spcPct val="150000"/>
              </a:lnSpc>
            </a:pPr>
            <a:r>
              <a:rPr lang="en-US" altLang="en-US" sz="1795" dirty="0"/>
              <a:t>Recursive algorithms usually less efficient than iterative ones</a:t>
            </a:r>
          </a:p>
          <a:p>
            <a:pPr lvl="2">
              <a:lnSpc>
                <a:spcPct val="150000"/>
              </a:lnSpc>
            </a:pPr>
            <a:r>
              <a:rPr lang="en-US" altLang="en-US" sz="1596" dirty="0"/>
              <a:t>Due to </a:t>
            </a:r>
            <a:r>
              <a:rPr lang="en-US" altLang="en-US" sz="1596" i="1" dirty="0"/>
              <a:t>overhead</a:t>
            </a:r>
            <a:r>
              <a:rPr lang="en-US" altLang="en-US" sz="1596" dirty="0"/>
              <a:t> of each function call</a:t>
            </a:r>
          </a:p>
          <a:p>
            <a:pPr>
              <a:buFontTx/>
              <a:buChar char="•"/>
            </a:pPr>
            <a:endParaRPr lang="en-US" altLang="en-US" sz="1995" dirty="0"/>
          </a:p>
        </p:txBody>
      </p:sp>
      <p:sp>
        <p:nvSpPr>
          <p:cNvPr id="5" name="TextBox 4">
            <a:extLst>
              <a:ext uri="{FF2B5EF4-FFF2-40B4-BE49-F238E27FC236}">
                <a16:creationId xmlns:a16="http://schemas.microsoft.com/office/drawing/2014/main" id="{36E9C5E8-DD20-4752-8725-CD65EB2B3EC0}"/>
              </a:ext>
            </a:extLst>
          </p:cNvPr>
          <p:cNvSpPr txBox="1"/>
          <p:nvPr/>
        </p:nvSpPr>
        <p:spPr>
          <a:xfrm>
            <a:off x="313590" y="1369283"/>
            <a:ext cx="7331702" cy="1421992"/>
          </a:xfrm>
          <a:prstGeom prst="rect">
            <a:avLst/>
          </a:prstGeom>
          <a:noFill/>
        </p:spPr>
        <p:txBody>
          <a:bodyPr wrap="square">
            <a:spAutoFit/>
          </a:bodyPr>
          <a:lstStyle/>
          <a:p>
            <a:pPr algn="l">
              <a:lnSpc>
                <a:spcPct val="150000"/>
              </a:lnSpc>
            </a:pPr>
            <a:r>
              <a:rPr lang="en-US" sz="1995" dirty="0"/>
              <a:t>A problem can be solved with recursion if it can be broken down into smaller problems that are identical in structure to the overall problem.</a:t>
            </a:r>
          </a:p>
        </p:txBody>
      </p:sp>
      <p:sp>
        <p:nvSpPr>
          <p:cNvPr id="3" name="Footer Placeholder 2">
            <a:extLst>
              <a:ext uri="{FF2B5EF4-FFF2-40B4-BE49-F238E27FC236}">
                <a16:creationId xmlns:a16="http://schemas.microsoft.com/office/drawing/2014/main" id="{E0E55114-8B6A-490A-9A95-BC6CAA2FC109}"/>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7</a:t>
            </a:r>
            <a:endParaRPr lang="en-US" dirty="0"/>
          </a:p>
        </p:txBody>
      </p:sp>
      <p:sp>
        <p:nvSpPr>
          <p:cNvPr id="4" name="Slide Number Placeholder 3">
            <a:extLst>
              <a:ext uri="{FF2B5EF4-FFF2-40B4-BE49-F238E27FC236}">
                <a16:creationId xmlns:a16="http://schemas.microsoft.com/office/drawing/2014/main" id="{5EE480F4-1E64-41CD-AFB8-8FF13CD9D097}"/>
              </a:ext>
            </a:extLst>
          </p:cNvPr>
          <p:cNvSpPr>
            <a:spLocks noGrp="1"/>
          </p:cNvSpPr>
          <p:nvPr>
            <p:ph type="sldNum" sz="quarter" idx="12"/>
          </p:nvPr>
        </p:nvSpPr>
        <p:spPr>
          <a:xfrm>
            <a:off x="9773604" y="6400801"/>
            <a:ext cx="426746" cy="365125"/>
          </a:xfrm>
          <a:prstGeom prst="rect">
            <a:avLst/>
          </a:prstGeom>
        </p:spPr>
        <p:txBody>
          <a:bodyPr vert="horz" lIns="91208" tIns="45604" rIns="91208" bIns="45604" rtlCol="0" anchor="ctr"/>
          <a:lstStyle>
            <a:defPPr>
              <a:defRPr lang="en-US"/>
            </a:defPPr>
            <a:lvl1pPr marL="0" algn="r" defTabSz="912114" rtl="0" eaLnBrk="1" latinLnBrk="0" hangingPunct="1">
              <a:defRPr sz="998" b="0" i="0" kern="1200">
                <a:solidFill>
                  <a:schemeClr val="tx2"/>
                </a:solidFill>
                <a:effectLst/>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a:lstStyle>
          <a:p>
            <a:fld id="{D57F1E4F-1CFF-5643-939E-02111984F565}" type="slidenum">
              <a:rPr lang="en-US" smtClean="0"/>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A2E158EC-C6FE-402E-AB64-070DCFE66194}"/>
              </a:ext>
            </a:extLst>
          </p:cNvPr>
          <p:cNvSpPr>
            <a:spLocks noGrp="1" noChangeArrowheads="1"/>
          </p:cNvSpPr>
          <p:nvPr>
            <p:ph type="title"/>
          </p:nvPr>
        </p:nvSpPr>
        <p:spPr>
          <a:xfrm>
            <a:off x="936150" y="321409"/>
            <a:ext cx="8704598" cy="447771"/>
          </a:xfrm>
        </p:spPr>
        <p:txBody>
          <a:bodyPr/>
          <a:lstStyle/>
          <a:p>
            <a:r>
              <a:rPr lang="en-US" altLang="en-US" sz="3000" dirty="0"/>
              <a:t>Problem Solving with Recursion</a:t>
            </a:r>
          </a:p>
        </p:txBody>
      </p:sp>
      <p:sp>
        <p:nvSpPr>
          <p:cNvPr id="5" name="TextBox 4">
            <a:extLst>
              <a:ext uri="{FF2B5EF4-FFF2-40B4-BE49-F238E27FC236}">
                <a16:creationId xmlns:a16="http://schemas.microsoft.com/office/drawing/2014/main" id="{82AAE856-5085-4F25-A182-BDF52A2879F5}"/>
              </a:ext>
            </a:extLst>
          </p:cNvPr>
          <p:cNvSpPr txBox="1"/>
          <p:nvPr/>
        </p:nvSpPr>
        <p:spPr>
          <a:xfrm>
            <a:off x="355106" y="838388"/>
            <a:ext cx="10768614" cy="6330451"/>
          </a:xfrm>
          <a:prstGeom prst="rect">
            <a:avLst/>
          </a:prstGeom>
          <a:noFill/>
        </p:spPr>
        <p:txBody>
          <a:bodyPr wrap="square">
            <a:spAutoFit/>
          </a:bodyPr>
          <a:lstStyle/>
          <a:p>
            <a:pPr marL="285036" indent="-285036" algn="just">
              <a:lnSpc>
                <a:spcPct val="150000"/>
              </a:lnSpc>
              <a:buFont typeface="Arial" panose="020B0604020202020204" pitchFamily="34" charset="0"/>
              <a:buChar char="•"/>
            </a:pPr>
            <a:r>
              <a:rPr lang="en-US" sz="1700" dirty="0">
                <a:latin typeface="SabonLTPro-Roman"/>
              </a:rPr>
              <a:t>Some repetitive problems are more easily solved with recursion than with a loop. </a:t>
            </a:r>
          </a:p>
          <a:p>
            <a:pPr marL="285036" indent="-285036" algn="just">
              <a:lnSpc>
                <a:spcPct val="150000"/>
              </a:lnSpc>
              <a:buFont typeface="Arial" panose="020B0604020202020204" pitchFamily="34" charset="0"/>
              <a:buChar char="•"/>
            </a:pPr>
            <a:r>
              <a:rPr lang="en-US" sz="1700" dirty="0">
                <a:latin typeface="SabonLTPro-Roman"/>
              </a:rPr>
              <a:t>Where a loop might result in faster execution time, the programmer might be able to design a recursive algorithm faster. </a:t>
            </a:r>
          </a:p>
          <a:p>
            <a:pPr marL="285036" indent="-285036" algn="just">
              <a:lnSpc>
                <a:spcPct val="150000"/>
              </a:lnSpc>
              <a:buFont typeface="Arial" panose="020B0604020202020204" pitchFamily="34" charset="0"/>
              <a:buChar char="•"/>
            </a:pPr>
            <a:r>
              <a:rPr lang="en-US" sz="1700" b="1" dirty="0">
                <a:latin typeface="SabonLTPro-Roman"/>
              </a:rPr>
              <a:t>In general, a recursive function works as follows:</a:t>
            </a:r>
          </a:p>
          <a:p>
            <a:pPr marL="741093" lvl="1" indent="-285036" algn="just">
              <a:lnSpc>
                <a:spcPct val="150000"/>
              </a:lnSpc>
              <a:buFont typeface="Arial" panose="020B0604020202020204" pitchFamily="34" charset="0"/>
              <a:buChar char="•"/>
            </a:pPr>
            <a:r>
              <a:rPr lang="en-US" sz="1700" dirty="0">
                <a:latin typeface="SabonLTPro-Roman"/>
              </a:rPr>
              <a:t>If the </a:t>
            </a:r>
            <a:r>
              <a:rPr lang="en-US" sz="1700" dirty="0"/>
              <a:t>problem</a:t>
            </a:r>
            <a:r>
              <a:rPr lang="en-US" sz="1700" dirty="0">
                <a:latin typeface="SabonLTPro-Roman"/>
              </a:rPr>
              <a:t> can be solved now, without recursion, then the function solves it and returns.</a:t>
            </a:r>
          </a:p>
          <a:p>
            <a:pPr marL="741093" lvl="1" indent="-285036" algn="just">
              <a:lnSpc>
                <a:spcPct val="150000"/>
              </a:lnSpc>
              <a:buFont typeface="Arial" panose="020B0604020202020204" pitchFamily="34" charset="0"/>
              <a:buChar char="•"/>
            </a:pPr>
            <a:r>
              <a:rPr lang="en-US" sz="1700" dirty="0">
                <a:latin typeface="SabonLTPro-Roman"/>
              </a:rPr>
              <a:t>If the problem cannot be solved now, then the function reduces it to a smaller but similar problem and calls itself to solve the smaller problem</a:t>
            </a:r>
          </a:p>
          <a:p>
            <a:pPr marL="285036" indent="-285036" algn="just">
              <a:lnSpc>
                <a:spcPct val="150000"/>
              </a:lnSpc>
              <a:buFont typeface="Arial" panose="020B0604020202020204" pitchFamily="34" charset="0"/>
              <a:buChar char="•"/>
            </a:pPr>
            <a:r>
              <a:rPr lang="en-US" sz="1700" dirty="0">
                <a:latin typeface="SabonLTPro-Roman"/>
              </a:rPr>
              <a:t>In order to apply this approach, first, we identify at least one case in which the problem can be solved without recursion. </a:t>
            </a:r>
          </a:p>
          <a:p>
            <a:pPr marL="741093" lvl="1" indent="-285036" algn="just">
              <a:lnSpc>
                <a:spcPct val="150000"/>
              </a:lnSpc>
              <a:buFont typeface="Arial" panose="020B0604020202020204" pitchFamily="34" charset="0"/>
              <a:buChar char="•"/>
            </a:pPr>
            <a:r>
              <a:rPr lang="en-US" sz="1700" dirty="0">
                <a:latin typeface="SabonLTPro-Roman"/>
              </a:rPr>
              <a:t>This is known as the </a:t>
            </a:r>
            <a:r>
              <a:rPr lang="en-US" sz="1700" b="1" dirty="0">
                <a:solidFill>
                  <a:srgbClr val="C00000"/>
                </a:solidFill>
                <a:latin typeface="SabonLTPro-Italic"/>
              </a:rPr>
              <a:t>base case</a:t>
            </a:r>
            <a:r>
              <a:rPr lang="en-US" sz="1700" dirty="0">
                <a:latin typeface="SabonLTPro-Roman"/>
              </a:rPr>
              <a:t>. </a:t>
            </a:r>
          </a:p>
          <a:p>
            <a:pPr marL="285036" indent="-285036" algn="just">
              <a:lnSpc>
                <a:spcPct val="150000"/>
              </a:lnSpc>
              <a:buFont typeface="Arial" panose="020B0604020202020204" pitchFamily="34" charset="0"/>
              <a:buChar char="•"/>
            </a:pPr>
            <a:r>
              <a:rPr lang="en-US" sz="1700" dirty="0">
                <a:latin typeface="SabonLTPro-Roman"/>
              </a:rPr>
              <a:t>Second, we determine a way to solve the problem in all other circumstances using recursion. This is called the </a:t>
            </a:r>
            <a:r>
              <a:rPr lang="en-US" sz="1700" b="1" dirty="0">
                <a:solidFill>
                  <a:srgbClr val="C00000"/>
                </a:solidFill>
                <a:latin typeface="SabonLTPro-Italic"/>
              </a:rPr>
              <a:t>recursive case</a:t>
            </a:r>
            <a:r>
              <a:rPr lang="en-US" sz="1700" dirty="0">
                <a:latin typeface="SabonLTPro-Roman"/>
              </a:rPr>
              <a:t>. </a:t>
            </a:r>
          </a:p>
          <a:p>
            <a:pPr marL="285036" indent="-285036" algn="just">
              <a:lnSpc>
                <a:spcPct val="150000"/>
              </a:lnSpc>
              <a:buFont typeface="Arial" panose="020B0604020202020204" pitchFamily="34" charset="0"/>
              <a:buChar char="•"/>
            </a:pPr>
            <a:r>
              <a:rPr lang="en-US" sz="1700" dirty="0">
                <a:latin typeface="SabonLTPro-Roman"/>
              </a:rPr>
              <a:t>In the recursive case, we must always reduce the problem to a smaller version of the original problem.</a:t>
            </a:r>
          </a:p>
          <a:p>
            <a:pPr marL="285036" indent="-285036" algn="just">
              <a:lnSpc>
                <a:spcPct val="150000"/>
              </a:lnSpc>
              <a:buFont typeface="Arial" panose="020B0604020202020204" pitchFamily="34" charset="0"/>
              <a:buChar char="•"/>
            </a:pPr>
            <a:r>
              <a:rPr lang="en-US" sz="1700" dirty="0">
                <a:latin typeface="SabonLTPro-Roman"/>
              </a:rPr>
              <a:t>By reducing the problem with each recursive call, the base case will eventually be reached, and the recursion will stop.</a:t>
            </a:r>
            <a:endParaRPr lang="en-US" sz="1700" dirty="0"/>
          </a:p>
          <a:p>
            <a:pPr marL="285036" indent="-285036" algn="just">
              <a:lnSpc>
                <a:spcPct val="150000"/>
              </a:lnSpc>
              <a:buFont typeface="Arial" panose="020B0604020202020204" pitchFamily="34" charset="0"/>
              <a:buChar char="•"/>
            </a:pPr>
            <a:endParaRPr lang="en-US" sz="1700" dirty="0">
              <a:latin typeface="SabonLTPro-Roman"/>
            </a:endParaRPr>
          </a:p>
        </p:txBody>
      </p:sp>
      <p:sp>
        <p:nvSpPr>
          <p:cNvPr id="3" name="Footer Placeholder 2">
            <a:extLst>
              <a:ext uri="{FF2B5EF4-FFF2-40B4-BE49-F238E27FC236}">
                <a16:creationId xmlns:a16="http://schemas.microsoft.com/office/drawing/2014/main" id="{CDC27BB5-ACB8-4CD5-858E-DA8C7BFF0B69}"/>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7</a:t>
            </a:r>
            <a:endParaRPr lang="en-US" dirty="0"/>
          </a:p>
        </p:txBody>
      </p:sp>
      <p:sp>
        <p:nvSpPr>
          <p:cNvPr id="4" name="Slide Number Placeholder 3">
            <a:extLst>
              <a:ext uri="{FF2B5EF4-FFF2-40B4-BE49-F238E27FC236}">
                <a16:creationId xmlns:a16="http://schemas.microsoft.com/office/drawing/2014/main" id="{3BD3CB76-D182-45BE-9510-C8679548DF75}"/>
              </a:ext>
            </a:extLst>
          </p:cNvPr>
          <p:cNvSpPr>
            <a:spLocks noGrp="1"/>
          </p:cNvSpPr>
          <p:nvPr>
            <p:ph type="sldNum" sz="quarter" idx="12"/>
          </p:nvPr>
        </p:nvSpPr>
        <p:spPr>
          <a:xfrm>
            <a:off x="9773604" y="6400801"/>
            <a:ext cx="426746" cy="365125"/>
          </a:xfrm>
          <a:prstGeom prst="rect">
            <a:avLst/>
          </a:prstGeom>
        </p:spPr>
        <p:txBody>
          <a:bodyPr vert="horz" lIns="91208" tIns="45604" rIns="91208" bIns="45604" rtlCol="0" anchor="ctr"/>
          <a:lstStyle>
            <a:defPPr>
              <a:defRPr lang="en-US"/>
            </a:defPPr>
            <a:lvl1pPr marL="0" algn="r" defTabSz="912114" rtl="0" eaLnBrk="1" latinLnBrk="0" hangingPunct="1">
              <a:defRPr sz="998" b="0" i="0" kern="1200">
                <a:solidFill>
                  <a:schemeClr val="tx2"/>
                </a:solidFill>
                <a:effectLst/>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a:lstStyle>
          <a:p>
            <a:fld id="{D57F1E4F-1CFF-5643-939E-02111984F565}" type="slidenum">
              <a:rPr lang="en-US" smtClean="0"/>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A5B311FC-CA68-45E4-8C95-D6B6B5C02F0C}"/>
              </a:ext>
            </a:extLst>
          </p:cNvPr>
          <p:cNvSpPr>
            <a:spLocks noGrp="1" noChangeArrowheads="1"/>
          </p:cNvSpPr>
          <p:nvPr>
            <p:ph type="title"/>
          </p:nvPr>
        </p:nvSpPr>
        <p:spPr>
          <a:xfrm>
            <a:off x="917271" y="88786"/>
            <a:ext cx="8564080" cy="736710"/>
          </a:xfrm>
        </p:spPr>
        <p:txBody>
          <a:bodyPr>
            <a:normAutofit/>
          </a:bodyPr>
          <a:lstStyle/>
          <a:p>
            <a:r>
              <a:rPr lang="en-US" sz="4000" dirty="0"/>
              <a:t>Recursive Programming- </a:t>
            </a:r>
            <a:r>
              <a:rPr lang="en-US" sz="4000" b="1" dirty="0"/>
              <a:t>Factorial</a:t>
            </a:r>
            <a:endParaRPr lang="en-US" altLang="en-US" sz="4000" b="1" dirty="0"/>
          </a:p>
        </p:txBody>
      </p:sp>
      <p:sp>
        <p:nvSpPr>
          <p:cNvPr id="5" name="TextBox 4">
            <a:extLst>
              <a:ext uri="{FF2B5EF4-FFF2-40B4-BE49-F238E27FC236}">
                <a16:creationId xmlns:a16="http://schemas.microsoft.com/office/drawing/2014/main" id="{CF760A65-72A3-43DD-91E2-2B8D776ECC6E}"/>
              </a:ext>
            </a:extLst>
          </p:cNvPr>
          <p:cNvSpPr txBox="1"/>
          <p:nvPr/>
        </p:nvSpPr>
        <p:spPr>
          <a:xfrm>
            <a:off x="104258" y="1659848"/>
            <a:ext cx="9243927" cy="5106078"/>
          </a:xfrm>
          <a:prstGeom prst="rect">
            <a:avLst/>
          </a:prstGeom>
          <a:noFill/>
        </p:spPr>
        <p:txBody>
          <a:bodyPr wrap="square">
            <a:spAutoFit/>
          </a:bodyPr>
          <a:lstStyle/>
          <a:p>
            <a:pPr marL="285036" indent="-285036" algn="just">
              <a:lnSpc>
                <a:spcPct val="150000"/>
              </a:lnSpc>
              <a:buFont typeface="Arial" panose="020B0604020202020204" pitchFamily="34" charset="0"/>
              <a:buChar char="•"/>
            </a:pPr>
            <a:r>
              <a:rPr lang="en-US" sz="1995" dirty="0"/>
              <a:t>Let’s take an example from mathematics to examine an application of recursive functions.</a:t>
            </a:r>
          </a:p>
          <a:p>
            <a:pPr marL="285036" indent="-285036" algn="just">
              <a:lnSpc>
                <a:spcPct val="150000"/>
              </a:lnSpc>
              <a:buFont typeface="Arial" panose="020B0604020202020204" pitchFamily="34" charset="0"/>
              <a:buChar char="•"/>
            </a:pPr>
            <a:r>
              <a:rPr lang="en-US" sz="1995" dirty="0"/>
              <a:t>In mathematics, n! represents the factorial of a nonnegative number n. </a:t>
            </a:r>
          </a:p>
          <a:p>
            <a:pPr marL="285036" indent="-285036" algn="just">
              <a:lnSpc>
                <a:spcPct val="150000"/>
              </a:lnSpc>
              <a:buFont typeface="Arial" panose="020B0604020202020204" pitchFamily="34" charset="0"/>
              <a:buChar char="•"/>
            </a:pPr>
            <a:r>
              <a:rPr lang="en-US" sz="1995" dirty="0"/>
              <a:t>It can be defined by the following rules:</a:t>
            </a:r>
          </a:p>
          <a:p>
            <a:pPr marL="741093" lvl="1" indent="-285036" algn="just">
              <a:lnSpc>
                <a:spcPct val="150000"/>
              </a:lnSpc>
              <a:buFont typeface="Arial" panose="020B0604020202020204" pitchFamily="34" charset="0"/>
              <a:buChar char="•"/>
            </a:pPr>
            <a:r>
              <a:rPr lang="en-US" sz="1995" dirty="0"/>
              <a:t>For n = 0, n! = 1</a:t>
            </a:r>
          </a:p>
          <a:p>
            <a:pPr marL="741093" lvl="1" indent="-285036" algn="just">
              <a:lnSpc>
                <a:spcPct val="150000"/>
              </a:lnSpc>
              <a:buFont typeface="Arial" panose="020B0604020202020204" pitchFamily="34" charset="0"/>
              <a:buChar char="•"/>
            </a:pPr>
            <a:r>
              <a:rPr lang="en-US" sz="1995" dirty="0"/>
              <a:t>For n &gt; 0, n! = 1 x 2 x 3 x … x n</a:t>
            </a:r>
          </a:p>
          <a:p>
            <a:pPr marL="285036" indent="-285036" algn="just">
              <a:lnSpc>
                <a:spcPct val="150000"/>
              </a:lnSpc>
              <a:buFont typeface="Arial" panose="020B0604020202020204" pitchFamily="34" charset="0"/>
              <a:buChar char="•"/>
            </a:pPr>
            <a:r>
              <a:rPr lang="en-US" sz="1995" dirty="0"/>
              <a:t>The above definition lends itself to recursive programming</a:t>
            </a:r>
          </a:p>
          <a:p>
            <a:pPr marL="741093" lvl="1" indent="-285036" algn="just">
              <a:lnSpc>
                <a:spcPct val="150000"/>
              </a:lnSpc>
              <a:buFont typeface="Arial" panose="020B0604020202020204" pitchFamily="34" charset="0"/>
              <a:buChar char="•"/>
            </a:pPr>
            <a:r>
              <a:rPr lang="en-US" sz="1995" dirty="0"/>
              <a:t>n = 0 is the base case</a:t>
            </a:r>
          </a:p>
          <a:p>
            <a:pPr marL="741093" lvl="1" indent="-285036" algn="just">
              <a:lnSpc>
                <a:spcPct val="150000"/>
              </a:lnSpc>
              <a:buFont typeface="Arial" panose="020B0604020202020204" pitchFamily="34" charset="0"/>
              <a:buChar char="•"/>
            </a:pPr>
            <a:r>
              <a:rPr lang="en-US" sz="1995" dirty="0"/>
              <a:t>n &gt; 0 is the recursive case</a:t>
            </a:r>
          </a:p>
          <a:p>
            <a:pPr marL="741093" lvl="1" indent="-285036" algn="just">
              <a:lnSpc>
                <a:spcPct val="150000"/>
              </a:lnSpc>
              <a:buFont typeface="Arial" panose="020B0604020202020204" pitchFamily="34" charset="0"/>
              <a:buChar char="•"/>
            </a:pPr>
            <a:r>
              <a:rPr lang="en-US" sz="1995" dirty="0"/>
              <a:t>n! = n x (n-1)!</a:t>
            </a:r>
          </a:p>
          <a:p>
            <a:pPr marL="285036" indent="-285036" algn="just">
              <a:lnSpc>
                <a:spcPct val="150000"/>
              </a:lnSpc>
              <a:buFont typeface="Arial" panose="020B0604020202020204" pitchFamily="34" charset="0"/>
              <a:buChar char="•"/>
            </a:pPr>
            <a:endParaRPr lang="en-US" sz="1995" dirty="0"/>
          </a:p>
        </p:txBody>
      </p:sp>
      <p:sp>
        <p:nvSpPr>
          <p:cNvPr id="3" name="Footer Placeholder 2">
            <a:extLst>
              <a:ext uri="{FF2B5EF4-FFF2-40B4-BE49-F238E27FC236}">
                <a16:creationId xmlns:a16="http://schemas.microsoft.com/office/drawing/2014/main" id="{0A3351FD-0444-42C4-8317-182BB6860945}"/>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7</a:t>
            </a:r>
            <a:endParaRPr lang="en-US" dirty="0"/>
          </a:p>
        </p:txBody>
      </p:sp>
      <p:sp>
        <p:nvSpPr>
          <p:cNvPr id="4" name="Slide Number Placeholder 3">
            <a:extLst>
              <a:ext uri="{FF2B5EF4-FFF2-40B4-BE49-F238E27FC236}">
                <a16:creationId xmlns:a16="http://schemas.microsoft.com/office/drawing/2014/main" id="{8112B5D5-A579-41B9-929D-E7EC846A74FA}"/>
              </a:ext>
            </a:extLst>
          </p:cNvPr>
          <p:cNvSpPr>
            <a:spLocks noGrp="1"/>
          </p:cNvSpPr>
          <p:nvPr>
            <p:ph type="sldNum" sz="quarter" idx="12"/>
          </p:nvPr>
        </p:nvSpPr>
        <p:spPr>
          <a:xfrm>
            <a:off x="9773604" y="6400801"/>
            <a:ext cx="426746" cy="365125"/>
          </a:xfrm>
          <a:prstGeom prst="rect">
            <a:avLst/>
          </a:prstGeom>
        </p:spPr>
        <p:txBody>
          <a:bodyPr vert="horz" lIns="91208" tIns="45604" rIns="91208" bIns="45604" rtlCol="0" anchor="ctr"/>
          <a:lstStyle>
            <a:defPPr>
              <a:defRPr lang="en-US"/>
            </a:defPPr>
            <a:lvl1pPr marL="0" algn="r" defTabSz="912114" rtl="0" eaLnBrk="1" latinLnBrk="0" hangingPunct="1">
              <a:defRPr sz="998" b="0" i="0" kern="1200">
                <a:solidFill>
                  <a:schemeClr val="tx2"/>
                </a:solidFill>
                <a:effectLst/>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a:lstStyle>
          <a:p>
            <a:fld id="{D57F1E4F-1CFF-5643-939E-02111984F565}" type="slidenum">
              <a:rPr lang="en-US" smtClean="0"/>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099576" y="88786"/>
            <a:ext cx="8497184" cy="702841"/>
          </a:xfrm>
          <a:noFill/>
          <a:ln/>
        </p:spPr>
        <p:txBody>
          <a:bodyPr vert="horz" lIns="91841" tIns="45921" rIns="91841" bIns="45921" rtlCol="0" anchor="ctr">
            <a:normAutofit/>
          </a:bodyPr>
          <a:lstStyle/>
          <a:p>
            <a:r>
              <a:rPr lang="en-US" sz="3800" dirty="0"/>
              <a:t>Recursive Programming- </a:t>
            </a:r>
            <a:r>
              <a:rPr lang="en-US" sz="3800" b="1" dirty="0"/>
              <a:t>Factorial</a:t>
            </a:r>
          </a:p>
        </p:txBody>
      </p:sp>
      <p:sp>
        <p:nvSpPr>
          <p:cNvPr id="4" name="Footer Placeholder 3"/>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solidFill>
                  <a:srgbClr val="002D58">
                    <a:tint val="75000"/>
                  </a:srgbClr>
                </a:solidFill>
              </a:rPr>
              <a:t>Lecture 7</a:t>
            </a:r>
            <a:endParaRPr lang="en-US">
              <a:solidFill>
                <a:srgbClr val="04617B">
                  <a:shade val="90000"/>
                </a:srgbClr>
              </a:solidFill>
            </a:endParaRPr>
          </a:p>
        </p:txBody>
      </p:sp>
      <p:sp>
        <p:nvSpPr>
          <p:cNvPr id="5" name="Slide Number Placeholder 4"/>
          <p:cNvSpPr>
            <a:spLocks noGrp="1"/>
          </p:cNvSpPr>
          <p:nvPr>
            <p:ph type="sldNum" sz="quarter" idx="12"/>
          </p:nvPr>
        </p:nvSpPr>
        <p:spPr>
          <a:xfrm>
            <a:off x="9773604" y="6400801"/>
            <a:ext cx="426746" cy="365125"/>
          </a:xfrm>
          <a:prstGeom prst="rect">
            <a:avLst/>
          </a:prstGeom>
        </p:spPr>
        <p:txBody>
          <a:bodyPr vert="horz" lIns="91208" tIns="45604" rIns="91208" bIns="45604" rtlCol="0" anchor="ctr"/>
          <a:lstStyle>
            <a:defPPr>
              <a:defRPr lang="en-US"/>
            </a:defPPr>
            <a:lvl1pPr marL="0" algn="r" defTabSz="912114" rtl="0" eaLnBrk="1" latinLnBrk="0" hangingPunct="1">
              <a:defRPr sz="998" b="0" i="0" kern="1200">
                <a:solidFill>
                  <a:schemeClr val="tx2"/>
                </a:solidFill>
                <a:effectLst/>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a:lstStyle>
          <a:p>
            <a:pPr>
              <a:defRPr/>
            </a:pPr>
            <a:fld id="{D57F1E4F-1CFF-5643-939E-02111984F565}" type="slidenum">
              <a:rPr lang="en-US" smtClean="0"/>
              <a:pPr>
                <a:defRPr/>
              </a:pPr>
              <a:t>37</a:t>
            </a:fld>
            <a:endParaRPr lang="en-US">
              <a:solidFill>
                <a:srgbClr val="04617B">
                  <a:shade val="90000"/>
                </a:srgbClr>
              </a:solidFill>
            </a:endParaRPr>
          </a:p>
        </p:txBody>
      </p:sp>
      <p:sp>
        <p:nvSpPr>
          <p:cNvPr id="8" name="TextBox 7">
            <a:extLst>
              <a:ext uri="{FF2B5EF4-FFF2-40B4-BE49-F238E27FC236}">
                <a16:creationId xmlns:a16="http://schemas.microsoft.com/office/drawing/2014/main" id="{91DBCDA9-7A3A-4837-BF29-B75C4B8E1E4F}"/>
              </a:ext>
            </a:extLst>
          </p:cNvPr>
          <p:cNvSpPr txBox="1"/>
          <p:nvPr/>
        </p:nvSpPr>
        <p:spPr>
          <a:xfrm>
            <a:off x="517950" y="871231"/>
            <a:ext cx="7622787" cy="1347707"/>
          </a:xfrm>
          <a:prstGeom prst="rect">
            <a:avLst/>
          </a:prstGeom>
          <a:noFill/>
        </p:spPr>
        <p:txBody>
          <a:bodyPr wrap="square">
            <a:spAutoFit/>
          </a:bodyPr>
          <a:lstStyle/>
          <a:p>
            <a:pPr marL="454474" lvl="1" algn="just">
              <a:spcBef>
                <a:spcPts val="599"/>
              </a:spcBef>
              <a:spcAft>
                <a:spcPts val="599"/>
              </a:spcAft>
              <a:buClr>
                <a:schemeClr val="bg2">
                  <a:lumMod val="50000"/>
                </a:schemeClr>
              </a:buClr>
            </a:pPr>
            <a:r>
              <a:rPr lang="en-US" sz="1795" dirty="0"/>
              <a:t>Factorial can also be defined recursively. Let’s see how it works recursively.</a:t>
            </a:r>
          </a:p>
          <a:p>
            <a:pPr marL="454474" lvl="1" algn="just">
              <a:spcBef>
                <a:spcPts val="599"/>
              </a:spcBef>
              <a:spcAft>
                <a:spcPts val="599"/>
              </a:spcAft>
              <a:buClr>
                <a:schemeClr val="bg2">
                  <a:lumMod val="50000"/>
                </a:schemeClr>
              </a:buClr>
            </a:pPr>
            <a:r>
              <a:rPr lang="en-US" sz="1795" dirty="0"/>
              <a:t>The below figure shows how </a:t>
            </a:r>
            <a:r>
              <a:rPr lang="en-US" sz="1795" b="1" dirty="0"/>
              <a:t>5!</a:t>
            </a:r>
            <a:r>
              <a:rPr lang="en-US" sz="1795" dirty="0"/>
              <a:t> is calculated recursively including all the recursive steps.</a:t>
            </a:r>
          </a:p>
        </p:txBody>
      </p:sp>
      <p:grpSp>
        <p:nvGrpSpPr>
          <p:cNvPr id="2" name="Group 1">
            <a:extLst>
              <a:ext uri="{FF2B5EF4-FFF2-40B4-BE49-F238E27FC236}">
                <a16:creationId xmlns:a16="http://schemas.microsoft.com/office/drawing/2014/main" id="{ABA990E6-BC6E-4F88-A4D5-162C09E72A7B}"/>
              </a:ext>
            </a:extLst>
          </p:cNvPr>
          <p:cNvGrpSpPr/>
          <p:nvPr/>
        </p:nvGrpSpPr>
        <p:grpSpPr>
          <a:xfrm>
            <a:off x="335389" y="2761439"/>
            <a:ext cx="7491949" cy="3489496"/>
            <a:chOff x="826071" y="1767980"/>
            <a:chExt cx="8241381" cy="3996946"/>
          </a:xfrm>
        </p:grpSpPr>
        <p:pic>
          <p:nvPicPr>
            <p:cNvPr id="19" name="Picture 3" descr="A:\Recursion_fig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071" y="1767980"/>
              <a:ext cx="8241381" cy="3996946"/>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D790401D-1FF2-406E-85AA-9B0750782CE1}"/>
                </a:ext>
              </a:extLst>
            </p:cNvPr>
            <p:cNvCxnSpPr>
              <a:cxnSpLocks/>
            </p:cNvCxnSpPr>
            <p:nvPr/>
          </p:nvCxnSpPr>
          <p:spPr>
            <a:xfrm>
              <a:off x="2436797" y="2197269"/>
              <a:ext cx="1150465" cy="3277408"/>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9DA51DE6-B4F6-4917-9916-3DA12578438D}"/>
                </a:ext>
              </a:extLst>
            </p:cNvPr>
            <p:cNvCxnSpPr>
              <a:cxnSpLocks/>
            </p:cNvCxnSpPr>
            <p:nvPr/>
          </p:nvCxnSpPr>
          <p:spPr>
            <a:xfrm>
              <a:off x="3587262" y="5474677"/>
              <a:ext cx="1359500"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2B84D80-2323-46FF-A25A-20F1A1701D9F}"/>
                </a:ext>
              </a:extLst>
            </p:cNvPr>
            <p:cNvCxnSpPr>
              <a:cxnSpLocks/>
            </p:cNvCxnSpPr>
            <p:nvPr/>
          </p:nvCxnSpPr>
          <p:spPr>
            <a:xfrm flipH="1" flipV="1">
              <a:off x="3587262" y="2016369"/>
              <a:ext cx="1359500" cy="3458308"/>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diamon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A5B311FC-CA68-45E4-8C95-D6B6B5C02F0C}"/>
              </a:ext>
            </a:extLst>
          </p:cNvPr>
          <p:cNvSpPr>
            <a:spLocks noGrp="1" noChangeArrowheads="1"/>
          </p:cNvSpPr>
          <p:nvPr>
            <p:ph type="title"/>
          </p:nvPr>
        </p:nvSpPr>
        <p:spPr>
          <a:xfrm>
            <a:off x="1077070" y="95117"/>
            <a:ext cx="7685098" cy="576912"/>
          </a:xfrm>
        </p:spPr>
        <p:txBody>
          <a:bodyPr>
            <a:normAutofit/>
          </a:bodyPr>
          <a:lstStyle/>
          <a:p>
            <a:r>
              <a:rPr lang="en-US" sz="3500" dirty="0"/>
              <a:t>Recursive Programming- </a:t>
            </a:r>
            <a:r>
              <a:rPr lang="en-US" sz="3500" b="1" dirty="0"/>
              <a:t>Factorial</a:t>
            </a:r>
            <a:endParaRPr lang="en-US" altLang="en-US" sz="3500" b="1" dirty="0"/>
          </a:p>
        </p:txBody>
      </p:sp>
      <p:sp>
        <p:nvSpPr>
          <p:cNvPr id="5" name="TextBox 4">
            <a:extLst>
              <a:ext uri="{FF2B5EF4-FFF2-40B4-BE49-F238E27FC236}">
                <a16:creationId xmlns:a16="http://schemas.microsoft.com/office/drawing/2014/main" id="{CF760A65-72A3-43DD-91E2-2B8D776ECC6E}"/>
              </a:ext>
            </a:extLst>
          </p:cNvPr>
          <p:cNvSpPr txBox="1"/>
          <p:nvPr/>
        </p:nvSpPr>
        <p:spPr>
          <a:xfrm>
            <a:off x="605254" y="945235"/>
            <a:ext cx="7600647" cy="644689"/>
          </a:xfrm>
          <a:prstGeom prst="rect">
            <a:avLst/>
          </a:prstGeom>
          <a:noFill/>
        </p:spPr>
        <p:txBody>
          <a:bodyPr wrap="square">
            <a:spAutoFit/>
          </a:bodyPr>
          <a:lstStyle/>
          <a:p>
            <a:pPr algn="just"/>
            <a:r>
              <a:rPr lang="en-US" sz="1795" dirty="0"/>
              <a:t>Now, let’s replace the notation n! with factorial(n), which looks a bit more like computer code, and rewrite these rules as follows:</a:t>
            </a:r>
          </a:p>
        </p:txBody>
      </p:sp>
      <p:sp>
        <p:nvSpPr>
          <p:cNvPr id="8" name="TextBox 7">
            <a:extLst>
              <a:ext uri="{FF2B5EF4-FFF2-40B4-BE49-F238E27FC236}">
                <a16:creationId xmlns:a16="http://schemas.microsoft.com/office/drawing/2014/main" id="{A6E9B558-1F12-420C-8C4A-7866552F9ACF}"/>
              </a:ext>
            </a:extLst>
          </p:cNvPr>
          <p:cNvSpPr txBox="1"/>
          <p:nvPr/>
        </p:nvSpPr>
        <p:spPr>
          <a:xfrm>
            <a:off x="605254" y="1860679"/>
            <a:ext cx="5285373" cy="706088"/>
          </a:xfrm>
          <a:prstGeom prst="rect">
            <a:avLst/>
          </a:prstGeom>
          <a:noFill/>
        </p:spPr>
        <p:txBody>
          <a:bodyPr wrap="square">
            <a:spAutoFit/>
          </a:bodyPr>
          <a:lstStyle/>
          <a:p>
            <a:pPr algn="l"/>
            <a:r>
              <a:rPr lang="en-US" sz="1995" dirty="0">
                <a:solidFill>
                  <a:srgbClr val="7030A0"/>
                </a:solidFill>
                <a:latin typeface="SabonLTPro-Roman"/>
              </a:rPr>
              <a:t>If </a:t>
            </a:r>
            <a:r>
              <a:rPr lang="en-US" sz="1995" i="1" dirty="0">
                <a:solidFill>
                  <a:srgbClr val="7030A0"/>
                </a:solidFill>
                <a:latin typeface="SabonLTPro-Italic"/>
              </a:rPr>
              <a:t>n </a:t>
            </a:r>
            <a:r>
              <a:rPr lang="en-US" sz="1995" dirty="0">
                <a:solidFill>
                  <a:srgbClr val="7030A0"/>
                </a:solidFill>
                <a:latin typeface="MathematicalPiLTStd-1"/>
              </a:rPr>
              <a:t>= </a:t>
            </a:r>
            <a:r>
              <a:rPr lang="en-US" sz="1995" dirty="0">
                <a:solidFill>
                  <a:srgbClr val="7030A0"/>
                </a:solidFill>
                <a:latin typeface="SabonLTPro-Roman"/>
              </a:rPr>
              <a:t>0 then    factorial(</a:t>
            </a:r>
            <a:r>
              <a:rPr lang="en-US" sz="1995" i="1" dirty="0">
                <a:solidFill>
                  <a:srgbClr val="7030A0"/>
                </a:solidFill>
                <a:latin typeface="SabonLTPro-Italic"/>
              </a:rPr>
              <a:t>n</a:t>
            </a:r>
            <a:r>
              <a:rPr lang="en-US" sz="1995" dirty="0">
                <a:solidFill>
                  <a:srgbClr val="7030A0"/>
                </a:solidFill>
                <a:latin typeface="SabonLTPro-Roman"/>
              </a:rPr>
              <a:t>) </a:t>
            </a:r>
            <a:r>
              <a:rPr lang="en-US" sz="1995" dirty="0">
                <a:solidFill>
                  <a:srgbClr val="7030A0"/>
                </a:solidFill>
                <a:latin typeface="MathematicalPiLTStd-1"/>
              </a:rPr>
              <a:t>= </a:t>
            </a:r>
            <a:r>
              <a:rPr lang="en-US" sz="1995" dirty="0">
                <a:solidFill>
                  <a:srgbClr val="7030A0"/>
                </a:solidFill>
                <a:latin typeface="SabonLTPro-Roman"/>
              </a:rPr>
              <a:t>1</a:t>
            </a:r>
          </a:p>
          <a:p>
            <a:pPr algn="l"/>
            <a:r>
              <a:rPr lang="pt-BR" sz="1995" dirty="0">
                <a:solidFill>
                  <a:srgbClr val="7030A0"/>
                </a:solidFill>
                <a:latin typeface="SabonLTPro-Roman"/>
              </a:rPr>
              <a:t>If </a:t>
            </a:r>
            <a:r>
              <a:rPr lang="pt-BR" sz="1995" i="1" dirty="0">
                <a:solidFill>
                  <a:srgbClr val="7030A0"/>
                </a:solidFill>
                <a:latin typeface="SabonLTPro-Italic"/>
              </a:rPr>
              <a:t>n </a:t>
            </a:r>
            <a:r>
              <a:rPr lang="pt-BR" sz="1995" dirty="0">
                <a:solidFill>
                  <a:srgbClr val="7030A0"/>
                </a:solidFill>
                <a:latin typeface="MathematicalPiLTStd"/>
              </a:rPr>
              <a:t>&gt; </a:t>
            </a:r>
            <a:r>
              <a:rPr lang="pt-BR" sz="1995" dirty="0">
                <a:solidFill>
                  <a:srgbClr val="7030A0"/>
                </a:solidFill>
                <a:latin typeface="SabonLTPro-Roman"/>
              </a:rPr>
              <a:t>0 then    factorial(</a:t>
            </a:r>
            <a:r>
              <a:rPr lang="pt-BR" sz="1995" i="1" dirty="0">
                <a:solidFill>
                  <a:srgbClr val="7030A0"/>
                </a:solidFill>
                <a:latin typeface="SabonLTPro-Italic"/>
              </a:rPr>
              <a:t>n</a:t>
            </a:r>
            <a:r>
              <a:rPr lang="pt-BR" sz="1995" dirty="0">
                <a:solidFill>
                  <a:srgbClr val="7030A0"/>
                </a:solidFill>
                <a:latin typeface="SabonLTPro-Roman"/>
              </a:rPr>
              <a:t>) </a:t>
            </a:r>
            <a:r>
              <a:rPr lang="pt-BR" sz="1995" dirty="0">
                <a:solidFill>
                  <a:srgbClr val="7030A0"/>
                </a:solidFill>
                <a:latin typeface="MathematicalPiLTStd-1"/>
              </a:rPr>
              <a:t>= </a:t>
            </a:r>
            <a:r>
              <a:rPr lang="pt-BR" sz="1995" i="1" dirty="0">
                <a:solidFill>
                  <a:srgbClr val="7030A0"/>
                </a:solidFill>
                <a:latin typeface="SabonLTPro-Italic"/>
              </a:rPr>
              <a:t>n </a:t>
            </a:r>
            <a:r>
              <a:rPr lang="pt-BR" sz="1995" dirty="0">
                <a:solidFill>
                  <a:srgbClr val="7030A0"/>
                </a:solidFill>
                <a:latin typeface="MathematicalPiLTStd-1"/>
              </a:rPr>
              <a:t>* </a:t>
            </a:r>
            <a:r>
              <a:rPr lang="pt-BR" sz="1995" dirty="0">
                <a:solidFill>
                  <a:srgbClr val="7030A0"/>
                </a:solidFill>
                <a:latin typeface="SabonLTPro-Roman"/>
              </a:rPr>
              <a:t>factorial(</a:t>
            </a:r>
            <a:r>
              <a:rPr lang="pt-BR" sz="1995" i="1" dirty="0">
                <a:solidFill>
                  <a:srgbClr val="7030A0"/>
                </a:solidFill>
                <a:latin typeface="SabonLTPro-Italic"/>
              </a:rPr>
              <a:t>n </a:t>
            </a:r>
            <a:r>
              <a:rPr lang="pt-BR" sz="1995" dirty="0">
                <a:solidFill>
                  <a:srgbClr val="7030A0"/>
                </a:solidFill>
                <a:latin typeface="MathematicalPiLTStd"/>
              </a:rPr>
              <a:t>− </a:t>
            </a:r>
            <a:r>
              <a:rPr lang="pt-BR" sz="1995" dirty="0">
                <a:solidFill>
                  <a:srgbClr val="7030A0"/>
                </a:solidFill>
                <a:latin typeface="SabonLTPro-Roman"/>
              </a:rPr>
              <a:t>1)</a:t>
            </a:r>
            <a:endParaRPr lang="en-US" sz="1995" dirty="0">
              <a:solidFill>
                <a:srgbClr val="7030A0"/>
              </a:solidFill>
            </a:endParaRPr>
          </a:p>
        </p:txBody>
      </p:sp>
      <p:sp>
        <p:nvSpPr>
          <p:cNvPr id="9" name="Rectangle 8">
            <a:extLst>
              <a:ext uri="{FF2B5EF4-FFF2-40B4-BE49-F238E27FC236}">
                <a16:creationId xmlns:a16="http://schemas.microsoft.com/office/drawing/2014/main" id="{CD1BC986-F8F7-4F71-A73E-C28640564EFB}"/>
              </a:ext>
            </a:extLst>
          </p:cNvPr>
          <p:cNvSpPr/>
          <p:nvPr/>
        </p:nvSpPr>
        <p:spPr>
          <a:xfrm>
            <a:off x="724202" y="2723042"/>
            <a:ext cx="6911529" cy="1841969"/>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0800000" scaled="1"/>
            <a:tileRect/>
          </a:gradFill>
          <a:ln>
            <a:solidFill>
              <a:srgbClr val="0070C0"/>
            </a:solidFill>
          </a:ln>
        </p:spPr>
        <p:txBody>
          <a:bodyPr wrap="square">
            <a:spAutoFit/>
          </a:bodyPr>
          <a:lstStyle/>
          <a:p>
            <a:r>
              <a:rPr lang="pt-BR" altLang="en-US" sz="1596" dirty="0">
                <a:latin typeface="Courier New" panose="02070309020205020404" pitchFamily="49" charset="0"/>
                <a:cs typeface="Courier New" panose="02070309020205020404" pitchFamily="49" charset="0"/>
              </a:rPr>
              <a:t>def factorial(num):</a:t>
            </a:r>
          </a:p>
          <a:p>
            <a:r>
              <a:rPr lang="pt-BR" altLang="en-US" sz="1596" dirty="0">
                <a:latin typeface="Courier New" panose="02070309020205020404" pitchFamily="49" charset="0"/>
                <a:cs typeface="Courier New" panose="02070309020205020404" pitchFamily="49" charset="0"/>
              </a:rPr>
              <a:t>    if num == 0:</a:t>
            </a:r>
          </a:p>
          <a:p>
            <a:r>
              <a:rPr lang="pt-BR" altLang="en-US" sz="1596" dirty="0">
                <a:latin typeface="Courier New" panose="02070309020205020404" pitchFamily="49" charset="0"/>
                <a:cs typeface="Courier New" panose="02070309020205020404" pitchFamily="49" charset="0"/>
              </a:rPr>
              <a:t>        return 1</a:t>
            </a:r>
          </a:p>
          <a:p>
            <a:r>
              <a:rPr lang="pt-BR" altLang="en-US" sz="1596" dirty="0">
                <a:latin typeface="Courier New" panose="02070309020205020404" pitchFamily="49" charset="0"/>
                <a:cs typeface="Courier New" panose="02070309020205020404" pitchFamily="49" charset="0"/>
              </a:rPr>
              <a:t>    else:</a:t>
            </a:r>
          </a:p>
          <a:p>
            <a:r>
              <a:rPr lang="pt-BR" altLang="en-US" sz="1596" dirty="0">
                <a:latin typeface="Courier New" panose="02070309020205020404" pitchFamily="49" charset="0"/>
                <a:cs typeface="Courier New" panose="02070309020205020404" pitchFamily="49" charset="0"/>
              </a:rPr>
              <a:t>        return num * </a:t>
            </a:r>
            <a:r>
              <a:rPr lang="pt-BR" altLang="en-US" sz="1596" b="1" dirty="0">
                <a:latin typeface="Courier New" panose="02070309020205020404" pitchFamily="49" charset="0"/>
                <a:cs typeface="Courier New" panose="02070309020205020404" pitchFamily="49" charset="0"/>
              </a:rPr>
              <a:t>factorial(num-1)</a:t>
            </a:r>
          </a:p>
          <a:p>
            <a:r>
              <a:rPr lang="pt-BR" altLang="en-US" sz="1596" dirty="0">
                <a:solidFill>
                  <a:srgbClr val="FF0000"/>
                </a:solidFill>
                <a:latin typeface="Courier New" panose="02070309020205020404" pitchFamily="49" charset="0"/>
                <a:cs typeface="Courier New" panose="02070309020205020404" pitchFamily="49" charset="0"/>
              </a:rPr>
              <a:t>x=eval(input('Enter a nonnegative number'))</a:t>
            </a:r>
          </a:p>
          <a:p>
            <a:r>
              <a:rPr lang="pt-BR" altLang="en-US" sz="1596" dirty="0">
                <a:solidFill>
                  <a:srgbClr val="FF0000"/>
                </a:solidFill>
                <a:latin typeface="Courier New" panose="02070309020205020404" pitchFamily="49" charset="0"/>
                <a:cs typeface="Courier New" panose="02070309020205020404" pitchFamily="49" charset="0"/>
              </a:rPr>
              <a:t>print(factorial(x))</a:t>
            </a:r>
            <a:endParaRPr lang="en-US" sz="1596" dirty="0">
              <a:solidFill>
                <a:srgbClr val="FF0000"/>
              </a:solidFill>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99718CBD-0738-4286-995C-578DB3363C04}"/>
              </a:ext>
            </a:extLst>
          </p:cNvPr>
          <p:cNvSpPr txBox="1"/>
          <p:nvPr/>
        </p:nvSpPr>
        <p:spPr>
          <a:xfrm>
            <a:off x="89901" y="4725128"/>
            <a:ext cx="7378108" cy="644689"/>
          </a:xfrm>
          <a:prstGeom prst="rect">
            <a:avLst/>
          </a:prstGeom>
          <a:noFill/>
        </p:spPr>
        <p:txBody>
          <a:bodyPr wrap="square">
            <a:spAutoFit/>
          </a:bodyPr>
          <a:lstStyle/>
          <a:p>
            <a:pPr marL="454474" lvl="1" algn="just">
              <a:spcBef>
                <a:spcPts val="599"/>
              </a:spcBef>
              <a:spcAft>
                <a:spcPts val="599"/>
              </a:spcAft>
              <a:buClr>
                <a:schemeClr val="bg2">
                  <a:lumMod val="50000"/>
                </a:schemeClr>
              </a:buClr>
            </a:pPr>
            <a:r>
              <a:rPr lang="en-US" sz="1795" dirty="0"/>
              <a:t>Consider what happens when the definition is applied to the problem of calculating </a:t>
            </a:r>
            <a:r>
              <a:rPr lang="en-US" sz="1795" b="1" dirty="0"/>
              <a:t>factorial (4)</a:t>
            </a:r>
            <a:r>
              <a:rPr lang="en-US" sz="1795" dirty="0"/>
              <a:t>:</a:t>
            </a:r>
          </a:p>
        </p:txBody>
      </p:sp>
      <p:sp>
        <p:nvSpPr>
          <p:cNvPr id="14" name="TextBox 13">
            <a:extLst>
              <a:ext uri="{FF2B5EF4-FFF2-40B4-BE49-F238E27FC236}">
                <a16:creationId xmlns:a16="http://schemas.microsoft.com/office/drawing/2014/main" id="{70B660E5-B012-4C03-B74E-F553D9724FE7}"/>
              </a:ext>
            </a:extLst>
          </p:cNvPr>
          <p:cNvSpPr txBox="1"/>
          <p:nvPr/>
        </p:nvSpPr>
        <p:spPr>
          <a:xfrm>
            <a:off x="452184" y="5384520"/>
            <a:ext cx="5158504" cy="1473480"/>
          </a:xfrm>
          <a:prstGeom prst="rect">
            <a:avLst/>
          </a:prstGeom>
          <a:noFill/>
          <a:ln>
            <a:solidFill>
              <a:srgbClr val="0070C0"/>
            </a:solidFill>
          </a:ln>
        </p:spPr>
        <p:txBody>
          <a:bodyPr wrap="square">
            <a:spAutoFit/>
          </a:bodyPr>
          <a:lstStyle/>
          <a:p>
            <a:r>
              <a:rPr lang="en-US" sz="1795" b="1" dirty="0">
                <a:latin typeface="+mj-lt"/>
              </a:rPr>
              <a:t>factorial (4)= </a:t>
            </a:r>
            <a:r>
              <a:rPr lang="en-US" sz="1795" dirty="0">
                <a:latin typeface="+mj-lt"/>
              </a:rPr>
              <a:t>4</a:t>
            </a:r>
            <a:r>
              <a:rPr lang="en-US" sz="1795" b="1" dirty="0">
                <a:latin typeface="+mj-lt"/>
              </a:rPr>
              <a:t>*factorial (3)</a:t>
            </a:r>
          </a:p>
          <a:p>
            <a:r>
              <a:rPr lang="en-US" sz="1795" dirty="0"/>
              <a:t>                         </a:t>
            </a:r>
            <a:r>
              <a:rPr lang="en-US" sz="1795" b="1" dirty="0"/>
              <a:t>=</a:t>
            </a:r>
            <a:r>
              <a:rPr lang="en-US" sz="1795" dirty="0"/>
              <a:t> 4 *3* </a:t>
            </a:r>
            <a:r>
              <a:rPr lang="en-US" sz="1795" b="1" dirty="0">
                <a:latin typeface="+mj-lt"/>
              </a:rPr>
              <a:t>factorial (2)</a:t>
            </a:r>
          </a:p>
          <a:p>
            <a:r>
              <a:rPr lang="en-US" sz="1795" b="1" dirty="0">
                <a:latin typeface="+mj-lt"/>
              </a:rPr>
              <a:t>                        = </a:t>
            </a:r>
            <a:r>
              <a:rPr lang="en-US" sz="1795" dirty="0">
                <a:latin typeface="+mj-lt"/>
              </a:rPr>
              <a:t>4*3*2* </a:t>
            </a:r>
            <a:r>
              <a:rPr lang="en-US" sz="1795" b="1" dirty="0">
                <a:latin typeface="+mj-lt"/>
              </a:rPr>
              <a:t>factorial (1)</a:t>
            </a:r>
          </a:p>
          <a:p>
            <a:r>
              <a:rPr lang="en-US" sz="1795" b="1" dirty="0">
                <a:latin typeface="+mj-lt"/>
              </a:rPr>
              <a:t>                        = </a:t>
            </a:r>
            <a:r>
              <a:rPr lang="en-US" sz="1795" dirty="0">
                <a:latin typeface="+mj-lt"/>
              </a:rPr>
              <a:t>4*3*2* 1* </a:t>
            </a:r>
            <a:r>
              <a:rPr lang="en-US" sz="1795" b="1" dirty="0">
                <a:latin typeface="+mj-lt"/>
              </a:rPr>
              <a:t>factorial (0)</a:t>
            </a:r>
          </a:p>
          <a:p>
            <a:r>
              <a:rPr lang="en-US" sz="1795" b="1" dirty="0">
                <a:latin typeface="+mj-lt"/>
              </a:rPr>
              <a:t>                        = </a:t>
            </a:r>
            <a:r>
              <a:rPr lang="en-US" sz="1795" dirty="0">
                <a:latin typeface="+mj-lt"/>
              </a:rPr>
              <a:t>4*3*2*1*1</a:t>
            </a:r>
            <a:r>
              <a:rPr lang="en-US" sz="1795" b="1" dirty="0">
                <a:latin typeface="+mj-lt"/>
              </a:rPr>
              <a:t>  = 24</a:t>
            </a:r>
          </a:p>
        </p:txBody>
      </p:sp>
      <p:sp>
        <p:nvSpPr>
          <p:cNvPr id="10" name="Oval Callout 13">
            <a:extLst>
              <a:ext uri="{FF2B5EF4-FFF2-40B4-BE49-F238E27FC236}">
                <a16:creationId xmlns:a16="http://schemas.microsoft.com/office/drawing/2014/main" id="{4D81008A-4DE8-405B-82B1-E2FF72EEB148}"/>
              </a:ext>
            </a:extLst>
          </p:cNvPr>
          <p:cNvSpPr/>
          <p:nvPr/>
        </p:nvSpPr>
        <p:spPr>
          <a:xfrm>
            <a:off x="6096000" y="2723042"/>
            <a:ext cx="2584220" cy="532045"/>
          </a:xfrm>
          <a:prstGeom prst="wedgeEllipseCallout">
            <a:avLst>
              <a:gd name="adj1" fmla="val -96922"/>
              <a:gd name="adj2" fmla="val 2291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795" dirty="0"/>
              <a:t>Base case</a:t>
            </a:r>
          </a:p>
        </p:txBody>
      </p:sp>
      <p:sp>
        <p:nvSpPr>
          <p:cNvPr id="12" name="Oval Callout 12">
            <a:extLst>
              <a:ext uri="{FF2B5EF4-FFF2-40B4-BE49-F238E27FC236}">
                <a16:creationId xmlns:a16="http://schemas.microsoft.com/office/drawing/2014/main" id="{A4B02785-ABA2-433C-A3E2-710BF9A0C34C}"/>
              </a:ext>
            </a:extLst>
          </p:cNvPr>
          <p:cNvSpPr/>
          <p:nvPr/>
        </p:nvSpPr>
        <p:spPr>
          <a:xfrm>
            <a:off x="7388110" y="3255087"/>
            <a:ext cx="2243124" cy="532045"/>
          </a:xfrm>
          <a:prstGeom prst="wedgeEllipseCallout">
            <a:avLst>
              <a:gd name="adj1" fmla="val -80446"/>
              <a:gd name="adj2" fmla="val 4153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795" dirty="0"/>
              <a:t>Recursive part</a:t>
            </a:r>
          </a:p>
        </p:txBody>
      </p:sp>
      <p:sp>
        <p:nvSpPr>
          <p:cNvPr id="3" name="Footer Placeholder 2">
            <a:extLst>
              <a:ext uri="{FF2B5EF4-FFF2-40B4-BE49-F238E27FC236}">
                <a16:creationId xmlns:a16="http://schemas.microsoft.com/office/drawing/2014/main" id="{2C7CE469-87D9-4985-8894-7B6A66296C24}"/>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7</a:t>
            </a:r>
            <a:endParaRPr lang="en-US" dirty="0"/>
          </a:p>
        </p:txBody>
      </p:sp>
      <p:sp>
        <p:nvSpPr>
          <p:cNvPr id="4" name="Slide Number Placeholder 3">
            <a:extLst>
              <a:ext uri="{FF2B5EF4-FFF2-40B4-BE49-F238E27FC236}">
                <a16:creationId xmlns:a16="http://schemas.microsoft.com/office/drawing/2014/main" id="{8AD04EEE-839D-4B86-A180-8BA4FCC2F2DF}"/>
              </a:ext>
            </a:extLst>
          </p:cNvPr>
          <p:cNvSpPr>
            <a:spLocks noGrp="1"/>
          </p:cNvSpPr>
          <p:nvPr>
            <p:ph type="sldNum" sz="quarter" idx="12"/>
          </p:nvPr>
        </p:nvSpPr>
        <p:spPr>
          <a:xfrm>
            <a:off x="9773604" y="6400801"/>
            <a:ext cx="426746" cy="365125"/>
          </a:xfrm>
          <a:prstGeom prst="rect">
            <a:avLst/>
          </a:prstGeom>
        </p:spPr>
        <p:txBody>
          <a:bodyPr vert="horz" lIns="91208" tIns="45604" rIns="91208" bIns="45604" rtlCol="0" anchor="ctr"/>
          <a:lstStyle>
            <a:defPPr>
              <a:defRPr lang="en-US"/>
            </a:defPPr>
            <a:lvl1pPr marL="0" algn="r" defTabSz="912114" rtl="0" eaLnBrk="1" latinLnBrk="0" hangingPunct="1">
              <a:defRPr sz="998" b="0" i="0" kern="1200">
                <a:solidFill>
                  <a:schemeClr val="tx2"/>
                </a:solidFill>
                <a:effectLst/>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a:lstStyle>
          <a:p>
            <a:fld id="{D57F1E4F-1CFF-5643-939E-02111984F565}" type="slidenum">
              <a:rPr lang="en-US" smtClean="0"/>
              <a:pPr/>
              <a:t>38</a:t>
            </a:fld>
            <a:endParaRPr lang="en-US" dirty="0"/>
          </a:p>
        </p:txBody>
      </p:sp>
    </p:spTree>
    <p:extLst>
      <p:ext uri="{BB962C8B-B14F-4D97-AF65-F5344CB8AC3E}">
        <p14:creationId xmlns:p14="http://schemas.microsoft.com/office/powerpoint/2010/main" val="4055933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0.70"/>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strVal val="#ppt_w*0.70"/>
                                          </p:val>
                                        </p:tav>
                                        <p:tav tm="100000">
                                          <p:val>
                                            <p:strVal val="#ppt_w"/>
                                          </p:val>
                                        </p:tav>
                                      </p:tavLst>
                                    </p:anim>
                                    <p:anim calcmode="lin" valueType="num">
                                      <p:cBhvr>
                                        <p:cTn id="14" dur="1000" fill="hold"/>
                                        <p:tgtEl>
                                          <p:spTgt spid="12"/>
                                        </p:tgtEl>
                                        <p:attrNameLst>
                                          <p:attrName>ppt_h</p:attrName>
                                        </p:attrNameLst>
                                      </p:cBhvr>
                                      <p:tavLst>
                                        <p:tav tm="0">
                                          <p:val>
                                            <p:strVal val="#ppt_h"/>
                                          </p:val>
                                        </p:tav>
                                        <p:tav tm="100000">
                                          <p:val>
                                            <p:strVal val="#ppt_h"/>
                                          </p:val>
                                        </p:tav>
                                      </p:tavLst>
                                    </p:anim>
                                    <p:animEffect transition="in" filter="fade">
                                      <p:cBhvr>
                                        <p:cTn id="15" dur="10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circle(in)">
                                      <p:cBhvr>
                                        <p:cTn id="20"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animBg="1"/>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B40A2-9FF8-4A92-B650-D9F46FAE6DBB}"/>
              </a:ext>
            </a:extLst>
          </p:cNvPr>
          <p:cNvSpPr>
            <a:spLocks noGrp="1"/>
          </p:cNvSpPr>
          <p:nvPr>
            <p:ph type="title"/>
          </p:nvPr>
        </p:nvSpPr>
        <p:spPr>
          <a:xfrm>
            <a:off x="1129733" y="130247"/>
            <a:ext cx="7866669" cy="839286"/>
          </a:xfrm>
        </p:spPr>
        <p:txBody>
          <a:bodyPr>
            <a:normAutofit/>
          </a:bodyPr>
          <a:lstStyle/>
          <a:p>
            <a:r>
              <a:rPr lang="en-US" sz="4788" dirty="0"/>
              <a:t>Exercises</a:t>
            </a:r>
          </a:p>
        </p:txBody>
      </p:sp>
      <p:sp>
        <p:nvSpPr>
          <p:cNvPr id="5" name="Footer Placeholder 4">
            <a:extLst>
              <a:ext uri="{FF2B5EF4-FFF2-40B4-BE49-F238E27FC236}">
                <a16:creationId xmlns:a16="http://schemas.microsoft.com/office/drawing/2014/main" id="{13E04297-FBA9-4420-BB20-6BA5C4BF41F6}"/>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7</a:t>
            </a:r>
            <a:endParaRPr lang="en-US" dirty="0"/>
          </a:p>
        </p:txBody>
      </p:sp>
      <p:sp>
        <p:nvSpPr>
          <p:cNvPr id="6" name="Slide Number Placeholder 5">
            <a:extLst>
              <a:ext uri="{FF2B5EF4-FFF2-40B4-BE49-F238E27FC236}">
                <a16:creationId xmlns:a16="http://schemas.microsoft.com/office/drawing/2014/main" id="{B9D92D62-6716-494D-9E05-328BCC40C7FE}"/>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39</a:t>
            </a:fld>
            <a:endParaRPr lang="en-US" dirty="0"/>
          </a:p>
        </p:txBody>
      </p:sp>
      <p:sp>
        <p:nvSpPr>
          <p:cNvPr id="10" name="TextBox 9">
            <a:extLst>
              <a:ext uri="{FF2B5EF4-FFF2-40B4-BE49-F238E27FC236}">
                <a16:creationId xmlns:a16="http://schemas.microsoft.com/office/drawing/2014/main" id="{F03AF304-4E15-4563-998A-6093B460A2B3}"/>
              </a:ext>
            </a:extLst>
          </p:cNvPr>
          <p:cNvSpPr txBox="1"/>
          <p:nvPr/>
        </p:nvSpPr>
        <p:spPr>
          <a:xfrm>
            <a:off x="383101" y="1893316"/>
            <a:ext cx="7685097" cy="1707455"/>
          </a:xfrm>
          <a:prstGeom prst="rect">
            <a:avLst/>
          </a:prstGeom>
          <a:noFill/>
        </p:spPr>
        <p:txBody>
          <a:bodyPr wrap="square">
            <a:spAutoFit/>
          </a:bodyPr>
          <a:lstStyle/>
          <a:p>
            <a:pPr marL="342043" indent="-342043">
              <a:lnSpc>
                <a:spcPct val="150000"/>
              </a:lnSpc>
              <a:buFont typeface="+mj-lt"/>
              <a:buAutoNum type="arabicPeriod"/>
            </a:pPr>
            <a:r>
              <a:rPr lang="en-US" dirty="0">
                <a:latin typeface="SabonLTPro-Roman"/>
              </a:rPr>
              <a:t>Write a program that asks the user to enter a distance in kilometers, then converts that distance to miles. The conversion formula is as follows:</a:t>
            </a:r>
          </a:p>
          <a:p>
            <a:pPr algn="ctr">
              <a:lnSpc>
                <a:spcPct val="150000"/>
              </a:lnSpc>
            </a:pPr>
            <a:r>
              <a:rPr lang="en-US" i="1" dirty="0">
                <a:latin typeface="SabonLTPro-Italic"/>
              </a:rPr>
              <a:t>Miles </a:t>
            </a:r>
            <a:r>
              <a:rPr lang="en-US" dirty="0">
                <a:latin typeface="MathematicalPiLTStd-1"/>
              </a:rPr>
              <a:t>= </a:t>
            </a:r>
            <a:r>
              <a:rPr lang="en-US" i="1" dirty="0">
                <a:latin typeface="SabonLTPro-Italic"/>
              </a:rPr>
              <a:t>Kilometers </a:t>
            </a:r>
            <a:r>
              <a:rPr lang="en-US" dirty="0">
                <a:latin typeface="MathematicalPiLTStd-1"/>
              </a:rPr>
              <a:t>* </a:t>
            </a:r>
            <a:r>
              <a:rPr lang="en-US" i="1" dirty="0">
                <a:latin typeface="SabonLTPro-Italic"/>
              </a:rPr>
              <a:t>0.6214</a:t>
            </a:r>
          </a:p>
          <a:p>
            <a:pPr>
              <a:lnSpc>
                <a:spcPct val="150000"/>
              </a:lnSpc>
            </a:pPr>
            <a:endParaRPr lang="en-US" dirty="0"/>
          </a:p>
        </p:txBody>
      </p:sp>
      <p:sp>
        <p:nvSpPr>
          <p:cNvPr id="12" name="TextBox 11">
            <a:extLst>
              <a:ext uri="{FF2B5EF4-FFF2-40B4-BE49-F238E27FC236}">
                <a16:creationId xmlns:a16="http://schemas.microsoft.com/office/drawing/2014/main" id="{6006FCE5-2BC2-4682-9698-660955F2ADB7}"/>
              </a:ext>
            </a:extLst>
          </p:cNvPr>
          <p:cNvSpPr txBox="1"/>
          <p:nvPr/>
        </p:nvSpPr>
        <p:spPr>
          <a:xfrm>
            <a:off x="383100" y="3763398"/>
            <a:ext cx="10003773" cy="2125069"/>
          </a:xfrm>
          <a:prstGeom prst="rect">
            <a:avLst/>
          </a:prstGeom>
          <a:noFill/>
        </p:spPr>
        <p:txBody>
          <a:bodyPr wrap="square">
            <a:spAutoFit/>
          </a:bodyPr>
          <a:lstStyle/>
          <a:p>
            <a:pPr marL="342043" indent="-342043">
              <a:lnSpc>
                <a:spcPct val="150000"/>
              </a:lnSpc>
              <a:buFont typeface="+mj-lt"/>
              <a:buAutoNum type="arabicPeriod" startAt="2"/>
            </a:pPr>
            <a:r>
              <a:rPr lang="en-US" dirty="0">
                <a:latin typeface="SabonLTPro-Roman"/>
              </a:rPr>
              <a:t>Python allows you to repeat a string by multiplying it by an integer, e.g. </a:t>
            </a:r>
            <a:r>
              <a:rPr lang="en-US" dirty="0">
                <a:latin typeface="ArialMonoMTPro"/>
              </a:rPr>
              <a:t>'Hi' * 3 </a:t>
            </a:r>
            <a:r>
              <a:rPr lang="en-US" dirty="0">
                <a:latin typeface="SabonLTPro-Roman"/>
              </a:rPr>
              <a:t>will give </a:t>
            </a:r>
            <a:r>
              <a:rPr lang="en-US" dirty="0">
                <a:latin typeface="ArialMonoMTPro"/>
              </a:rPr>
              <a:t>'</a:t>
            </a:r>
            <a:r>
              <a:rPr lang="en-US" dirty="0" err="1">
                <a:latin typeface="ArialMonoMTPro"/>
              </a:rPr>
              <a:t>HiHiHi</a:t>
            </a:r>
            <a:r>
              <a:rPr lang="en-US" dirty="0">
                <a:latin typeface="ArialMonoMTPro"/>
              </a:rPr>
              <a:t>’</a:t>
            </a:r>
            <a:r>
              <a:rPr lang="en-US" dirty="0">
                <a:latin typeface="SabonLTPro-Roman"/>
              </a:rPr>
              <a:t>. </a:t>
            </a:r>
          </a:p>
          <a:p>
            <a:pPr algn="l">
              <a:lnSpc>
                <a:spcPct val="150000"/>
              </a:lnSpc>
            </a:pPr>
            <a:r>
              <a:rPr lang="en-US" dirty="0">
                <a:latin typeface="SabonLTPro-Roman"/>
              </a:rPr>
              <a:t>       Pretend that this feature does not exist, and instead write a function named         </a:t>
            </a:r>
          </a:p>
          <a:p>
            <a:pPr algn="l">
              <a:lnSpc>
                <a:spcPct val="150000"/>
              </a:lnSpc>
            </a:pPr>
            <a:r>
              <a:rPr lang="en-US" dirty="0">
                <a:latin typeface="SabonLTPro-Roman"/>
              </a:rPr>
              <a:t>       </a:t>
            </a:r>
            <a:r>
              <a:rPr lang="en-US" dirty="0">
                <a:latin typeface="ArialMonoMTPro"/>
              </a:rPr>
              <a:t>repeat </a:t>
            </a:r>
            <a:r>
              <a:rPr lang="en-US" dirty="0">
                <a:latin typeface="SabonLTPro-Roman"/>
              </a:rPr>
              <a:t>that accepts a string and an integer as arguments. </a:t>
            </a:r>
          </a:p>
          <a:p>
            <a:pPr algn="l">
              <a:lnSpc>
                <a:spcPct val="150000"/>
              </a:lnSpc>
            </a:pPr>
            <a:r>
              <a:rPr lang="en-US" dirty="0">
                <a:latin typeface="SabonLTPro-Roman"/>
              </a:rPr>
              <a:t>       The function should return a string of the original string repeated the    </a:t>
            </a:r>
          </a:p>
          <a:p>
            <a:pPr algn="l">
              <a:lnSpc>
                <a:spcPct val="150000"/>
              </a:lnSpc>
            </a:pPr>
            <a:r>
              <a:rPr lang="en-US" dirty="0">
                <a:latin typeface="SabonLTPro-Roman"/>
              </a:rPr>
              <a:t>       specified number of times, e.g. </a:t>
            </a:r>
            <a:r>
              <a:rPr lang="en-US" dirty="0">
                <a:latin typeface="ArialMonoMTPro"/>
              </a:rPr>
              <a:t>repeat('Hi', 3) </a:t>
            </a:r>
            <a:r>
              <a:rPr lang="en-US" dirty="0">
                <a:latin typeface="SabonLTPro-Roman"/>
              </a:rPr>
              <a:t>should return </a:t>
            </a:r>
            <a:r>
              <a:rPr lang="en-US" dirty="0">
                <a:latin typeface="ArialMonoMTPro"/>
              </a:rPr>
              <a:t>'</a:t>
            </a:r>
            <a:r>
              <a:rPr lang="en-US" dirty="0" err="1">
                <a:latin typeface="ArialMonoMTPro"/>
              </a:rPr>
              <a:t>HiHiHi</a:t>
            </a:r>
            <a:r>
              <a:rPr lang="en-US" dirty="0">
                <a:latin typeface="ArialMonoMTPro"/>
              </a:rPr>
              <a:t>'</a:t>
            </a:r>
            <a:r>
              <a:rPr lang="en-US" dirty="0">
                <a:latin typeface="SabonLTPro-Roman"/>
              </a:rPr>
              <a:t>.</a:t>
            </a:r>
            <a:endParaRPr lang="en-US" dirty="0"/>
          </a:p>
        </p:txBody>
      </p:sp>
    </p:spTree>
    <p:extLst>
      <p:ext uri="{BB962C8B-B14F-4D97-AF65-F5344CB8AC3E}">
        <p14:creationId xmlns:p14="http://schemas.microsoft.com/office/powerpoint/2010/main" val="1946288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133" y="0"/>
            <a:ext cx="9779183" cy="969717"/>
          </a:xfrm>
        </p:spPr>
        <p:txBody>
          <a:bodyPr>
            <a:noAutofit/>
          </a:bodyPr>
          <a:lstStyle/>
          <a:p>
            <a:r>
              <a:rPr lang="en-GB" sz="3591" dirty="0"/>
              <a:t>Introduction to Functions</a:t>
            </a:r>
            <a:endParaRPr lang="en-US" sz="3591" dirty="0"/>
          </a:p>
        </p:txBody>
      </p:sp>
      <p:sp>
        <p:nvSpPr>
          <p:cNvPr id="3" name="Content Placeholder 2"/>
          <p:cNvSpPr>
            <a:spLocks noGrp="1"/>
          </p:cNvSpPr>
          <p:nvPr>
            <p:ph idx="1"/>
          </p:nvPr>
        </p:nvSpPr>
        <p:spPr>
          <a:xfrm>
            <a:off x="188969" y="1340106"/>
            <a:ext cx="10553012" cy="5131293"/>
          </a:xfrm>
        </p:spPr>
        <p:txBody>
          <a:bodyPr>
            <a:noAutofit/>
          </a:bodyPr>
          <a:lstStyle/>
          <a:p>
            <a:pPr>
              <a:lnSpc>
                <a:spcPct val="150000"/>
              </a:lnSpc>
            </a:pPr>
            <a:r>
              <a:rPr lang="en-US" sz="2200" dirty="0">
                <a:latin typeface="Times New Roman" panose="02020603050405020304" pitchFamily="18" charset="0"/>
                <a:cs typeface="Times New Roman" panose="02020603050405020304" pitchFamily="18" charset="0"/>
              </a:rPr>
              <a:t>Most programs perform tasks that are large enough to be broken down into several subtasks.</a:t>
            </a:r>
          </a:p>
          <a:p>
            <a:pPr>
              <a:lnSpc>
                <a:spcPct val="150000"/>
              </a:lnSpc>
            </a:pPr>
            <a:r>
              <a:rPr lang="en-US" sz="2200" dirty="0">
                <a:latin typeface="Times New Roman" panose="02020603050405020304" pitchFamily="18" charset="0"/>
                <a:cs typeface="Times New Roman" panose="02020603050405020304" pitchFamily="18" charset="0"/>
              </a:rPr>
              <a:t>For this reason, programmers usually break down their programs into small manageable pieces known as functions. </a:t>
            </a:r>
          </a:p>
          <a:p>
            <a:pPr>
              <a:lnSpc>
                <a:spcPct val="150000"/>
              </a:lnSpc>
            </a:pPr>
            <a:r>
              <a:rPr lang="en-US" sz="2200" dirty="0">
                <a:highlight>
                  <a:srgbClr val="00FF00"/>
                </a:highlight>
                <a:latin typeface="Times New Roman" panose="02020603050405020304" pitchFamily="18" charset="0"/>
                <a:cs typeface="Times New Roman" panose="02020603050405020304" pitchFamily="18" charset="0"/>
              </a:rPr>
              <a:t>A function </a:t>
            </a:r>
            <a:r>
              <a:rPr lang="en-US" sz="2200" dirty="0">
                <a:latin typeface="Times New Roman" panose="02020603050405020304" pitchFamily="18" charset="0"/>
                <a:cs typeface="Times New Roman" panose="02020603050405020304" pitchFamily="18" charset="0"/>
              </a:rPr>
              <a:t>is a </a:t>
            </a:r>
            <a:r>
              <a:rPr lang="en-US" sz="2200" dirty="0">
                <a:solidFill>
                  <a:srgbClr val="FF0000"/>
                </a:solidFill>
                <a:latin typeface="Times New Roman" panose="02020603050405020304" pitchFamily="18" charset="0"/>
                <a:cs typeface="Times New Roman" panose="02020603050405020304" pitchFamily="18" charset="0"/>
              </a:rPr>
              <a:t>group of statements </a:t>
            </a:r>
            <a:r>
              <a:rPr lang="en-US" sz="2200" dirty="0">
                <a:latin typeface="Times New Roman" panose="02020603050405020304" pitchFamily="18" charset="0"/>
                <a:cs typeface="Times New Roman" panose="02020603050405020304" pitchFamily="18" charset="0"/>
              </a:rPr>
              <a:t>that exist within a program for the purpose of </a:t>
            </a:r>
            <a:r>
              <a:rPr lang="en-US" sz="2200" dirty="0">
                <a:solidFill>
                  <a:srgbClr val="FF0000"/>
                </a:solidFill>
                <a:latin typeface="Times New Roman" panose="02020603050405020304" pitchFamily="18" charset="0"/>
                <a:cs typeface="Times New Roman" panose="02020603050405020304" pitchFamily="18" charset="0"/>
              </a:rPr>
              <a:t>performing a specific task</a:t>
            </a:r>
            <a:r>
              <a:rPr lang="en-US" sz="2200" dirty="0">
                <a:latin typeface="Times New Roman" panose="02020603050405020304" pitchFamily="18" charset="0"/>
                <a:cs typeface="Times New Roman" panose="02020603050405020304" pitchFamily="18" charset="0"/>
              </a:rPr>
              <a:t>. Instead of writing a large program as one long sequence of statements, it can be written as several small functions, each one performing a specific part of the task. </a:t>
            </a:r>
          </a:p>
          <a:p>
            <a:pPr>
              <a:lnSpc>
                <a:spcPct val="150000"/>
              </a:lnSpc>
            </a:pPr>
            <a:r>
              <a:rPr lang="en-US" sz="2200" dirty="0">
                <a:latin typeface="Times New Roman" panose="02020603050405020304" pitchFamily="18" charset="0"/>
                <a:cs typeface="Times New Roman" panose="02020603050405020304" pitchFamily="18" charset="0"/>
              </a:rPr>
              <a:t>These small functions can then be executed in the desired order to perform the overall task.</a:t>
            </a:r>
            <a:endParaRPr lang="en-GB" sz="2200"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24A9BEEB-7708-41A2-8469-C8F7B5579D47}"/>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7</a:t>
            </a:r>
            <a:endParaRPr lang="en-US" dirty="0"/>
          </a:p>
        </p:txBody>
      </p:sp>
      <p:sp>
        <p:nvSpPr>
          <p:cNvPr id="4" name="Slide Number Placeholder 3"/>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6261973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49B08-E454-4F5B-97F0-D24045778989}"/>
              </a:ext>
            </a:extLst>
          </p:cNvPr>
          <p:cNvSpPr>
            <a:spLocks noGrp="1"/>
          </p:cNvSpPr>
          <p:nvPr>
            <p:ph type="title"/>
          </p:nvPr>
        </p:nvSpPr>
        <p:spPr>
          <a:xfrm>
            <a:off x="1026324" y="140675"/>
            <a:ext cx="7866669" cy="582424"/>
          </a:xfrm>
        </p:spPr>
        <p:txBody>
          <a:bodyPr>
            <a:normAutofit/>
          </a:bodyPr>
          <a:lstStyle/>
          <a:p>
            <a:r>
              <a:rPr lang="en-US" sz="3192" dirty="0"/>
              <a:t>Ex. 1 </a:t>
            </a:r>
            <a:r>
              <a:rPr lang="en-US" sz="3192" dirty="0">
                <a:solidFill>
                  <a:srgbClr val="FF0000"/>
                </a:solidFill>
              </a:rPr>
              <a:t>Solution</a:t>
            </a:r>
          </a:p>
        </p:txBody>
      </p:sp>
      <p:sp>
        <p:nvSpPr>
          <p:cNvPr id="5" name="Footer Placeholder 4">
            <a:extLst>
              <a:ext uri="{FF2B5EF4-FFF2-40B4-BE49-F238E27FC236}">
                <a16:creationId xmlns:a16="http://schemas.microsoft.com/office/drawing/2014/main" id="{B2C0FB48-8748-48E6-BC84-5F023CF8FE09}"/>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7</a:t>
            </a:r>
            <a:endParaRPr lang="en-US" dirty="0"/>
          </a:p>
        </p:txBody>
      </p:sp>
      <p:sp>
        <p:nvSpPr>
          <p:cNvPr id="6" name="Slide Number Placeholder 5">
            <a:extLst>
              <a:ext uri="{FF2B5EF4-FFF2-40B4-BE49-F238E27FC236}">
                <a16:creationId xmlns:a16="http://schemas.microsoft.com/office/drawing/2014/main" id="{01FAFF41-752B-4815-944C-F8E59FF6C5D7}"/>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40</a:t>
            </a:fld>
            <a:endParaRPr lang="en-US" dirty="0"/>
          </a:p>
        </p:txBody>
      </p:sp>
      <p:sp>
        <p:nvSpPr>
          <p:cNvPr id="8" name="TextBox 7">
            <a:extLst>
              <a:ext uri="{FF2B5EF4-FFF2-40B4-BE49-F238E27FC236}">
                <a16:creationId xmlns:a16="http://schemas.microsoft.com/office/drawing/2014/main" id="{EE88D52D-5A21-4059-90B9-DB5EC2BEB5F5}"/>
              </a:ext>
            </a:extLst>
          </p:cNvPr>
          <p:cNvSpPr txBox="1"/>
          <p:nvPr/>
        </p:nvSpPr>
        <p:spPr>
          <a:xfrm>
            <a:off x="1708257" y="1043978"/>
            <a:ext cx="7998220" cy="5034716"/>
          </a:xfrm>
          <a:prstGeom prst="rect">
            <a:avLst/>
          </a:prstGeom>
          <a:noFill/>
        </p:spPr>
        <p:txBody>
          <a:bodyPr wrap="square">
            <a:spAutoFit/>
          </a:bodyPr>
          <a:lstStyle/>
          <a:p>
            <a:r>
              <a:rPr lang="en-US" sz="1397" kern="50" dirty="0">
                <a:latin typeface="Courier New" panose="02070309020205020404" pitchFamily="49" charset="0"/>
                <a:ea typeface="Lucida Sans Unicode" panose="020B0602030504020204" pitchFamily="34" charset="0"/>
              </a:rPr>
              <a:t># </a:t>
            </a:r>
            <a:r>
              <a:rPr lang="en-US" sz="1397" kern="50" dirty="0">
                <a:solidFill>
                  <a:schemeClr val="bg1">
                    <a:lumMod val="50000"/>
                  </a:schemeClr>
                </a:solidFill>
                <a:latin typeface="Courier New" panose="02070309020205020404" pitchFamily="49" charset="0"/>
                <a:ea typeface="Lucida Sans Unicode" panose="020B0602030504020204" pitchFamily="34" charset="0"/>
              </a:rPr>
              <a:t>Global constant for conversion</a:t>
            </a:r>
            <a:endParaRPr lang="en-US" sz="1795" kern="50" dirty="0">
              <a:solidFill>
                <a:schemeClr val="bg1">
                  <a:lumMod val="50000"/>
                </a:schemeClr>
              </a:solidFill>
              <a:latin typeface="Times New Roman" panose="02020603050405020304" pitchFamily="18" charset="0"/>
              <a:ea typeface="Lucida Sans Unicode" panose="020B0602030504020204" pitchFamily="34" charset="0"/>
            </a:endParaRPr>
          </a:p>
          <a:p>
            <a:r>
              <a:rPr lang="en-US" sz="1397" kern="50" dirty="0">
                <a:latin typeface="Courier New" panose="02070309020205020404" pitchFamily="49" charset="0"/>
                <a:ea typeface="Lucida Sans Unicode" panose="020B0602030504020204" pitchFamily="34" charset="0"/>
              </a:rPr>
              <a:t>KILOMETERS_TO_MILES = 0.6214</a:t>
            </a:r>
            <a:endParaRPr lang="en-US" sz="1795" kern="50" dirty="0">
              <a:latin typeface="Times New Roman" panose="02020603050405020304" pitchFamily="18" charset="0"/>
              <a:ea typeface="Lucida Sans Unicode" panose="020B0602030504020204" pitchFamily="34" charset="0"/>
            </a:endParaRPr>
          </a:p>
          <a:p>
            <a:r>
              <a:rPr lang="en-US" sz="1397" kern="50" dirty="0">
                <a:latin typeface="Courier New" panose="02070309020205020404" pitchFamily="49" charset="0"/>
                <a:ea typeface="Lucida Sans Unicode" panose="020B0602030504020204" pitchFamily="34" charset="0"/>
              </a:rPr>
              <a:t># </a:t>
            </a:r>
            <a:r>
              <a:rPr lang="en-US" sz="1397" kern="50" dirty="0">
                <a:solidFill>
                  <a:schemeClr val="bg1">
                    <a:lumMod val="50000"/>
                  </a:schemeClr>
                </a:solidFill>
                <a:latin typeface="Courier New" panose="02070309020205020404" pitchFamily="49" charset="0"/>
                <a:ea typeface="Lucida Sans Unicode" panose="020B0602030504020204" pitchFamily="34" charset="0"/>
              </a:rPr>
              <a:t>main def</a:t>
            </a:r>
            <a:endParaRPr lang="en-US" sz="1795" kern="50" dirty="0">
              <a:solidFill>
                <a:schemeClr val="bg1">
                  <a:lumMod val="50000"/>
                </a:schemeClr>
              </a:solidFill>
              <a:latin typeface="Times New Roman" panose="02020603050405020304" pitchFamily="18" charset="0"/>
              <a:ea typeface="Lucida Sans Unicode" panose="020B0602030504020204" pitchFamily="34" charset="0"/>
            </a:endParaRPr>
          </a:p>
          <a:p>
            <a:r>
              <a:rPr lang="en-US" sz="1397" b="1" kern="50" dirty="0">
                <a:latin typeface="Courier New" panose="02070309020205020404" pitchFamily="49" charset="0"/>
                <a:ea typeface="Lucida Sans Unicode" panose="020B0602030504020204" pitchFamily="34" charset="0"/>
              </a:rPr>
              <a:t>def main():</a:t>
            </a:r>
            <a:endParaRPr lang="en-US" sz="1795" b="1" kern="50" dirty="0">
              <a:latin typeface="Times New Roman" panose="02020603050405020304" pitchFamily="18" charset="0"/>
              <a:ea typeface="Lucida Sans Unicode" panose="020B0602030504020204" pitchFamily="34" charset="0"/>
            </a:endParaRPr>
          </a:p>
          <a:p>
            <a:r>
              <a:rPr lang="en-US" sz="1397" kern="50" dirty="0">
                <a:latin typeface="Courier New" panose="02070309020205020404" pitchFamily="49" charset="0"/>
                <a:ea typeface="Lucida Sans Unicode" panose="020B0602030504020204" pitchFamily="34" charset="0"/>
              </a:rPr>
              <a:t>    # </a:t>
            </a:r>
            <a:r>
              <a:rPr lang="en-US" sz="1397" kern="50" dirty="0">
                <a:solidFill>
                  <a:schemeClr val="bg1">
                    <a:lumMod val="50000"/>
                  </a:schemeClr>
                </a:solidFill>
                <a:latin typeface="Courier New" panose="02070309020205020404" pitchFamily="49" charset="0"/>
                <a:ea typeface="Lucida Sans Unicode" panose="020B0602030504020204" pitchFamily="34" charset="0"/>
              </a:rPr>
              <a:t>Local variables</a:t>
            </a:r>
            <a:endParaRPr lang="en-US" sz="1795" kern="50" dirty="0">
              <a:solidFill>
                <a:schemeClr val="bg1">
                  <a:lumMod val="50000"/>
                </a:schemeClr>
              </a:solidFill>
              <a:latin typeface="Times New Roman" panose="02020603050405020304" pitchFamily="18" charset="0"/>
              <a:ea typeface="Lucida Sans Unicode" panose="020B0602030504020204" pitchFamily="34" charset="0"/>
            </a:endParaRPr>
          </a:p>
          <a:p>
            <a:r>
              <a:rPr lang="en-US" sz="1397" kern="50" dirty="0">
                <a:latin typeface="Courier New" panose="02070309020205020404" pitchFamily="49" charset="0"/>
                <a:ea typeface="Lucida Sans Unicode" panose="020B0602030504020204" pitchFamily="34" charset="0"/>
              </a:rPr>
              <a:t>    </a:t>
            </a:r>
            <a:r>
              <a:rPr lang="en-US" sz="1397" kern="50" dirty="0" err="1">
                <a:latin typeface="Courier New" panose="02070309020205020404" pitchFamily="49" charset="0"/>
                <a:ea typeface="Lucida Sans Unicode" panose="020B0602030504020204" pitchFamily="34" charset="0"/>
              </a:rPr>
              <a:t>mykilometers</a:t>
            </a:r>
            <a:r>
              <a:rPr lang="en-US" sz="1397" kern="50" dirty="0">
                <a:latin typeface="Courier New" panose="02070309020205020404" pitchFamily="49" charset="0"/>
                <a:ea typeface="Lucida Sans Unicode" panose="020B0602030504020204" pitchFamily="34" charset="0"/>
              </a:rPr>
              <a:t> = 0.0   # Variable to hold the distance in kilometers</a:t>
            </a:r>
            <a:endParaRPr lang="en-US" sz="1795" kern="50" dirty="0">
              <a:latin typeface="Times New Roman" panose="02020603050405020304" pitchFamily="18" charset="0"/>
              <a:ea typeface="Lucida Sans Unicode" panose="020B0602030504020204" pitchFamily="34" charset="0"/>
            </a:endParaRPr>
          </a:p>
          <a:p>
            <a:r>
              <a:rPr lang="en-US" sz="1397" kern="50" dirty="0">
                <a:latin typeface="Courier New" panose="02070309020205020404" pitchFamily="49" charset="0"/>
                <a:ea typeface="Lucida Sans Unicode" panose="020B0602030504020204" pitchFamily="34" charset="0"/>
              </a:rPr>
              <a:t> </a:t>
            </a:r>
            <a:endParaRPr lang="en-US" sz="1795" kern="50" dirty="0">
              <a:latin typeface="Times New Roman" panose="02020603050405020304" pitchFamily="18" charset="0"/>
              <a:ea typeface="Lucida Sans Unicode" panose="020B0602030504020204" pitchFamily="34" charset="0"/>
            </a:endParaRPr>
          </a:p>
          <a:p>
            <a:r>
              <a:rPr lang="en-US" sz="1397" kern="50" dirty="0">
                <a:latin typeface="Courier New" panose="02070309020205020404" pitchFamily="49" charset="0"/>
                <a:ea typeface="Lucida Sans Unicode" panose="020B0602030504020204" pitchFamily="34" charset="0"/>
              </a:rPr>
              <a:t>    # </a:t>
            </a:r>
            <a:r>
              <a:rPr lang="en-US" sz="1397" kern="50" dirty="0">
                <a:solidFill>
                  <a:schemeClr val="bg1">
                    <a:lumMod val="50000"/>
                  </a:schemeClr>
                </a:solidFill>
                <a:latin typeface="Courier New" panose="02070309020205020404" pitchFamily="49" charset="0"/>
                <a:ea typeface="Lucida Sans Unicode" panose="020B0602030504020204" pitchFamily="34" charset="0"/>
              </a:rPr>
              <a:t>Get distance in kilometers</a:t>
            </a:r>
            <a:endParaRPr lang="en-US" sz="1795" kern="50" dirty="0">
              <a:solidFill>
                <a:schemeClr val="bg1">
                  <a:lumMod val="50000"/>
                </a:schemeClr>
              </a:solidFill>
              <a:latin typeface="Times New Roman" panose="02020603050405020304" pitchFamily="18" charset="0"/>
              <a:ea typeface="Lucida Sans Unicode" panose="020B0602030504020204" pitchFamily="34" charset="0"/>
            </a:endParaRPr>
          </a:p>
          <a:p>
            <a:r>
              <a:rPr lang="en-US" sz="1397" kern="50" dirty="0">
                <a:latin typeface="Courier New" panose="02070309020205020404" pitchFamily="49" charset="0"/>
                <a:ea typeface="Lucida Sans Unicode" panose="020B0602030504020204" pitchFamily="34" charset="0"/>
              </a:rPr>
              <a:t>    </a:t>
            </a:r>
            <a:r>
              <a:rPr lang="en-US" sz="1397" kern="50" dirty="0" err="1">
                <a:latin typeface="Courier New" panose="02070309020205020404" pitchFamily="49" charset="0"/>
                <a:ea typeface="Lucida Sans Unicode" panose="020B0602030504020204" pitchFamily="34" charset="0"/>
              </a:rPr>
              <a:t>mykilometers</a:t>
            </a:r>
            <a:r>
              <a:rPr lang="en-US" sz="1397" kern="50" dirty="0">
                <a:latin typeface="Courier New" panose="02070309020205020404" pitchFamily="49" charset="0"/>
                <a:ea typeface="Lucida Sans Unicode" panose="020B0602030504020204" pitchFamily="34" charset="0"/>
              </a:rPr>
              <a:t> = float(input("Enter the distance in kilometers: "))</a:t>
            </a:r>
            <a:endParaRPr lang="en-US" sz="1795" kern="50" dirty="0">
              <a:latin typeface="Times New Roman" panose="02020603050405020304" pitchFamily="18" charset="0"/>
              <a:ea typeface="Lucida Sans Unicode" panose="020B0602030504020204" pitchFamily="34" charset="0"/>
            </a:endParaRPr>
          </a:p>
          <a:p>
            <a:r>
              <a:rPr lang="en-US" sz="1397" kern="50" dirty="0">
                <a:latin typeface="Courier New" panose="02070309020205020404" pitchFamily="49" charset="0"/>
                <a:ea typeface="Lucida Sans Unicode" panose="020B0602030504020204" pitchFamily="34" charset="0"/>
              </a:rPr>
              <a:t>    # </a:t>
            </a:r>
            <a:r>
              <a:rPr lang="en-US" sz="1397" kern="50" dirty="0">
                <a:solidFill>
                  <a:schemeClr val="bg1">
                    <a:lumMod val="50000"/>
                  </a:schemeClr>
                </a:solidFill>
                <a:latin typeface="Courier New" panose="02070309020205020404" pitchFamily="49" charset="0"/>
                <a:ea typeface="Lucida Sans Unicode" panose="020B0602030504020204" pitchFamily="34" charset="0"/>
              </a:rPr>
              <a:t>Print miles</a:t>
            </a:r>
            <a:endParaRPr lang="en-US" sz="1795" kern="50" dirty="0">
              <a:solidFill>
                <a:schemeClr val="bg1">
                  <a:lumMod val="50000"/>
                </a:schemeClr>
              </a:solidFill>
              <a:latin typeface="Times New Roman" panose="02020603050405020304" pitchFamily="18" charset="0"/>
              <a:ea typeface="Lucida Sans Unicode" panose="020B0602030504020204" pitchFamily="34" charset="0"/>
            </a:endParaRPr>
          </a:p>
          <a:p>
            <a:r>
              <a:rPr lang="en-US" sz="1397" kern="50" dirty="0">
                <a:latin typeface="Courier New" panose="02070309020205020404" pitchFamily="49" charset="0"/>
                <a:ea typeface="Lucida Sans Unicode" panose="020B0602030504020204" pitchFamily="34" charset="0"/>
              </a:rPr>
              <a:t>    </a:t>
            </a:r>
            <a:r>
              <a:rPr lang="en-US" sz="1397" b="1" kern="50" dirty="0" err="1">
                <a:solidFill>
                  <a:srgbClr val="C00000"/>
                </a:solidFill>
                <a:latin typeface="Courier New" panose="02070309020205020404" pitchFamily="49" charset="0"/>
                <a:ea typeface="Lucida Sans Unicode" panose="020B0602030504020204" pitchFamily="34" charset="0"/>
              </a:rPr>
              <a:t>showMiles</a:t>
            </a:r>
            <a:r>
              <a:rPr lang="en-US" sz="1397" kern="50" dirty="0">
                <a:latin typeface="Courier New" panose="02070309020205020404" pitchFamily="49" charset="0"/>
                <a:ea typeface="Lucida Sans Unicode" panose="020B0602030504020204" pitchFamily="34" charset="0"/>
              </a:rPr>
              <a:t>(</a:t>
            </a:r>
            <a:r>
              <a:rPr lang="en-US" sz="1397" kern="50" dirty="0" err="1">
                <a:latin typeface="Courier New" panose="02070309020205020404" pitchFamily="49" charset="0"/>
                <a:ea typeface="Lucida Sans Unicode" panose="020B0602030504020204" pitchFamily="34" charset="0"/>
              </a:rPr>
              <a:t>mykilometers</a:t>
            </a:r>
            <a:r>
              <a:rPr lang="en-US" sz="1397" kern="50" dirty="0">
                <a:latin typeface="Courier New" panose="02070309020205020404" pitchFamily="49" charset="0"/>
                <a:ea typeface="Lucida Sans Unicode" panose="020B0602030504020204" pitchFamily="34" charset="0"/>
              </a:rPr>
              <a:t>)</a:t>
            </a:r>
            <a:endParaRPr lang="en-US" sz="1795" kern="50" dirty="0">
              <a:latin typeface="Times New Roman" panose="02020603050405020304" pitchFamily="18" charset="0"/>
              <a:ea typeface="Lucida Sans Unicode" panose="020B0602030504020204" pitchFamily="34" charset="0"/>
            </a:endParaRPr>
          </a:p>
          <a:p>
            <a:r>
              <a:rPr lang="en-US" sz="1397" kern="50" dirty="0">
                <a:latin typeface="Courier New" panose="02070309020205020404" pitchFamily="49" charset="0"/>
                <a:ea typeface="Lucida Sans Unicode" panose="020B0602030504020204" pitchFamily="34" charset="0"/>
              </a:rPr>
              <a:t> </a:t>
            </a:r>
            <a:endParaRPr lang="en-US" sz="1795" kern="50" dirty="0">
              <a:latin typeface="Times New Roman" panose="02020603050405020304" pitchFamily="18" charset="0"/>
              <a:ea typeface="Lucida Sans Unicode" panose="020B0602030504020204" pitchFamily="34" charset="0"/>
            </a:endParaRPr>
          </a:p>
          <a:p>
            <a:r>
              <a:rPr lang="en-US" sz="1397" kern="50" dirty="0">
                <a:latin typeface="Courier New" panose="02070309020205020404" pitchFamily="49" charset="0"/>
                <a:ea typeface="Lucida Sans Unicode" panose="020B0602030504020204" pitchFamily="34" charset="0"/>
              </a:rPr>
              <a:t># </a:t>
            </a:r>
            <a:r>
              <a:rPr lang="en-US" sz="1397" kern="50" dirty="0">
                <a:solidFill>
                  <a:schemeClr val="bg1">
                    <a:lumMod val="50000"/>
                  </a:schemeClr>
                </a:solidFill>
                <a:latin typeface="Courier New" panose="02070309020205020404" pitchFamily="49" charset="0"/>
                <a:ea typeface="Lucida Sans Unicode" panose="020B0602030504020204" pitchFamily="34" charset="0"/>
              </a:rPr>
              <a:t>The </a:t>
            </a:r>
            <a:r>
              <a:rPr lang="en-US" sz="1397" kern="50" dirty="0" err="1">
                <a:solidFill>
                  <a:schemeClr val="bg1">
                    <a:lumMod val="50000"/>
                  </a:schemeClr>
                </a:solidFill>
                <a:latin typeface="Courier New" panose="02070309020205020404" pitchFamily="49" charset="0"/>
                <a:ea typeface="Lucida Sans Unicode" panose="020B0602030504020204" pitchFamily="34" charset="0"/>
              </a:rPr>
              <a:t>showMiles</a:t>
            </a:r>
            <a:r>
              <a:rPr lang="en-US" sz="1397" kern="50" dirty="0">
                <a:solidFill>
                  <a:schemeClr val="bg1">
                    <a:lumMod val="50000"/>
                  </a:schemeClr>
                </a:solidFill>
                <a:latin typeface="Courier New" panose="02070309020205020404" pitchFamily="49" charset="0"/>
                <a:ea typeface="Lucida Sans Unicode" panose="020B0602030504020204" pitchFamily="34" charset="0"/>
              </a:rPr>
              <a:t> function accepts kilometers as an argument</a:t>
            </a:r>
            <a:endParaRPr lang="en-US" sz="1795" kern="50" dirty="0">
              <a:solidFill>
                <a:schemeClr val="bg1">
                  <a:lumMod val="50000"/>
                </a:schemeClr>
              </a:solidFill>
              <a:latin typeface="Times New Roman" panose="02020603050405020304" pitchFamily="18" charset="0"/>
              <a:ea typeface="Lucida Sans Unicode" panose="020B0602030504020204" pitchFamily="34" charset="0"/>
            </a:endParaRPr>
          </a:p>
          <a:p>
            <a:r>
              <a:rPr lang="en-US" sz="1397" kern="50" dirty="0">
                <a:latin typeface="Courier New" panose="02070309020205020404" pitchFamily="49" charset="0"/>
                <a:ea typeface="Lucida Sans Unicode" panose="020B0602030504020204" pitchFamily="34" charset="0"/>
              </a:rPr>
              <a:t># </a:t>
            </a:r>
            <a:r>
              <a:rPr lang="en-US" sz="1397" kern="50" dirty="0">
                <a:solidFill>
                  <a:schemeClr val="bg1">
                    <a:lumMod val="50000"/>
                  </a:schemeClr>
                </a:solidFill>
                <a:latin typeface="Courier New" panose="02070309020205020404" pitchFamily="49" charset="0"/>
                <a:ea typeface="Lucida Sans Unicode" panose="020B0602030504020204" pitchFamily="34" charset="0"/>
              </a:rPr>
              <a:t>and prints the equivalent miles.</a:t>
            </a:r>
            <a:endParaRPr lang="en-US" sz="1795" kern="50" dirty="0">
              <a:solidFill>
                <a:schemeClr val="bg1">
                  <a:lumMod val="50000"/>
                </a:schemeClr>
              </a:solidFill>
              <a:latin typeface="Times New Roman" panose="02020603050405020304" pitchFamily="18" charset="0"/>
              <a:ea typeface="Lucida Sans Unicode" panose="020B0602030504020204" pitchFamily="34" charset="0"/>
            </a:endParaRPr>
          </a:p>
          <a:p>
            <a:r>
              <a:rPr lang="en-US" sz="1397" b="1" kern="50" dirty="0">
                <a:latin typeface="Courier New" panose="02070309020205020404" pitchFamily="49" charset="0"/>
                <a:ea typeface="Lucida Sans Unicode" panose="020B0602030504020204" pitchFamily="34" charset="0"/>
              </a:rPr>
              <a:t>def </a:t>
            </a:r>
            <a:r>
              <a:rPr lang="en-US" sz="1397" b="1" kern="50" dirty="0" err="1">
                <a:latin typeface="Courier New" panose="02070309020205020404" pitchFamily="49" charset="0"/>
                <a:ea typeface="Lucida Sans Unicode" panose="020B0602030504020204" pitchFamily="34" charset="0"/>
              </a:rPr>
              <a:t>showMiles</a:t>
            </a:r>
            <a:r>
              <a:rPr lang="en-US" sz="1397" b="1" kern="50" dirty="0">
                <a:latin typeface="Courier New" panose="02070309020205020404" pitchFamily="49" charset="0"/>
                <a:ea typeface="Lucida Sans Unicode" panose="020B0602030504020204" pitchFamily="34" charset="0"/>
              </a:rPr>
              <a:t>(kilometers):</a:t>
            </a:r>
            <a:endParaRPr lang="en-US" sz="1795" b="1" kern="50" dirty="0">
              <a:latin typeface="Times New Roman" panose="02020603050405020304" pitchFamily="18" charset="0"/>
              <a:ea typeface="Lucida Sans Unicode" panose="020B0602030504020204" pitchFamily="34" charset="0"/>
            </a:endParaRPr>
          </a:p>
          <a:p>
            <a:r>
              <a:rPr lang="en-US" sz="1397" kern="50" dirty="0">
                <a:latin typeface="Courier New" panose="02070309020205020404" pitchFamily="49" charset="0"/>
                <a:ea typeface="Lucida Sans Unicode" panose="020B0602030504020204" pitchFamily="34" charset="0"/>
              </a:rPr>
              <a:t>    #</a:t>
            </a:r>
            <a:r>
              <a:rPr lang="en-US" sz="1397" kern="50" dirty="0">
                <a:solidFill>
                  <a:schemeClr val="bg1">
                    <a:lumMod val="50000"/>
                  </a:schemeClr>
                </a:solidFill>
                <a:latin typeface="Courier New" panose="02070309020205020404" pitchFamily="49" charset="0"/>
                <a:ea typeface="Lucida Sans Unicode" panose="020B0602030504020204" pitchFamily="34" charset="0"/>
              </a:rPr>
              <a:t>Declare local variables</a:t>
            </a:r>
            <a:endParaRPr lang="en-US" sz="1795" kern="50" dirty="0">
              <a:solidFill>
                <a:schemeClr val="bg1">
                  <a:lumMod val="50000"/>
                </a:schemeClr>
              </a:solidFill>
              <a:latin typeface="Times New Roman" panose="02020603050405020304" pitchFamily="18" charset="0"/>
              <a:ea typeface="Lucida Sans Unicode" panose="020B0602030504020204" pitchFamily="34" charset="0"/>
            </a:endParaRPr>
          </a:p>
          <a:p>
            <a:r>
              <a:rPr lang="en-US" sz="1397" kern="50" dirty="0">
                <a:latin typeface="Courier New" panose="02070309020205020404" pitchFamily="49" charset="0"/>
                <a:ea typeface="Lucida Sans Unicode" panose="020B0602030504020204" pitchFamily="34" charset="0"/>
              </a:rPr>
              <a:t>    miles = 0.0</a:t>
            </a:r>
            <a:endParaRPr lang="en-US" sz="1795" kern="50" dirty="0">
              <a:latin typeface="Times New Roman" panose="02020603050405020304" pitchFamily="18" charset="0"/>
              <a:ea typeface="Lucida Sans Unicode" panose="020B0602030504020204" pitchFamily="34" charset="0"/>
            </a:endParaRPr>
          </a:p>
          <a:p>
            <a:r>
              <a:rPr lang="en-US" sz="1397" kern="50" dirty="0">
                <a:latin typeface="Courier New" panose="02070309020205020404" pitchFamily="49" charset="0"/>
                <a:ea typeface="Lucida Sans Unicode" panose="020B0602030504020204" pitchFamily="34" charset="0"/>
              </a:rPr>
              <a:t>    miles = kilometers * KILOMETERS_TO_MILES</a:t>
            </a:r>
            <a:endParaRPr lang="en-US" sz="1795" kern="50" dirty="0">
              <a:latin typeface="Times New Roman" panose="02020603050405020304" pitchFamily="18" charset="0"/>
              <a:ea typeface="Lucida Sans Unicode" panose="020B0602030504020204" pitchFamily="34" charset="0"/>
            </a:endParaRPr>
          </a:p>
          <a:p>
            <a:r>
              <a:rPr lang="en-US" sz="1397" kern="50" dirty="0">
                <a:latin typeface="Courier New" panose="02070309020205020404" pitchFamily="49" charset="0"/>
                <a:ea typeface="Lucida Sans Unicode" panose="020B0602030504020204" pitchFamily="34" charset="0"/>
              </a:rPr>
              <a:t>    print ("The conversion of", format(kilometers, '.2f'), "kilometers")</a:t>
            </a:r>
            <a:endParaRPr lang="en-US" sz="1795" kern="50" dirty="0">
              <a:latin typeface="Times New Roman" panose="02020603050405020304" pitchFamily="18" charset="0"/>
              <a:ea typeface="Lucida Sans Unicode" panose="020B0602030504020204" pitchFamily="34" charset="0"/>
            </a:endParaRPr>
          </a:p>
          <a:p>
            <a:r>
              <a:rPr lang="en-US" sz="1397" kern="50" dirty="0">
                <a:latin typeface="Courier New" panose="02070309020205020404" pitchFamily="49" charset="0"/>
                <a:ea typeface="Lucida Sans Unicode" panose="020B0602030504020204" pitchFamily="34" charset="0"/>
              </a:rPr>
              <a:t>    print ("to miles is", format(miles, '.2f'), "miles.")</a:t>
            </a:r>
            <a:endParaRPr lang="en-US" sz="1795" kern="50" dirty="0">
              <a:latin typeface="Times New Roman" panose="02020603050405020304" pitchFamily="18" charset="0"/>
              <a:ea typeface="Lucida Sans Unicode" panose="020B0602030504020204" pitchFamily="34" charset="0"/>
            </a:endParaRPr>
          </a:p>
          <a:p>
            <a:r>
              <a:rPr lang="en-US" sz="1397" kern="50" dirty="0">
                <a:latin typeface="Courier New" panose="02070309020205020404" pitchFamily="49" charset="0"/>
                <a:ea typeface="Lucida Sans Unicode" panose="020B0602030504020204" pitchFamily="34" charset="0"/>
              </a:rPr>
              <a:t> </a:t>
            </a:r>
            <a:endParaRPr lang="en-US" sz="1795" kern="50" dirty="0">
              <a:latin typeface="Times New Roman" panose="02020603050405020304" pitchFamily="18" charset="0"/>
              <a:ea typeface="Lucida Sans Unicode" panose="020B0602030504020204" pitchFamily="34" charset="0"/>
            </a:endParaRPr>
          </a:p>
          <a:p>
            <a:r>
              <a:rPr lang="en-US" sz="1397" kern="50" dirty="0">
                <a:latin typeface="Courier New" panose="02070309020205020404" pitchFamily="49" charset="0"/>
                <a:ea typeface="Lucida Sans Unicode" panose="020B0602030504020204" pitchFamily="34" charset="0"/>
              </a:rPr>
              <a:t># </a:t>
            </a:r>
            <a:r>
              <a:rPr lang="en-US" sz="1397" kern="50" dirty="0">
                <a:solidFill>
                  <a:schemeClr val="bg1">
                    <a:lumMod val="50000"/>
                  </a:schemeClr>
                </a:solidFill>
                <a:latin typeface="Courier New" panose="02070309020205020404" pitchFamily="49" charset="0"/>
                <a:ea typeface="Lucida Sans Unicode" panose="020B0602030504020204" pitchFamily="34" charset="0"/>
              </a:rPr>
              <a:t>Call the main function.</a:t>
            </a:r>
            <a:endParaRPr lang="en-US" sz="1795" kern="50" dirty="0">
              <a:solidFill>
                <a:schemeClr val="bg1">
                  <a:lumMod val="50000"/>
                </a:schemeClr>
              </a:solidFill>
              <a:latin typeface="Times New Roman" panose="02020603050405020304" pitchFamily="18" charset="0"/>
              <a:ea typeface="Lucida Sans Unicode" panose="020B0602030504020204" pitchFamily="34" charset="0"/>
            </a:endParaRPr>
          </a:p>
          <a:p>
            <a:r>
              <a:rPr lang="en-US" sz="1397" b="1" kern="50" dirty="0">
                <a:solidFill>
                  <a:srgbClr val="C00000"/>
                </a:solidFill>
                <a:latin typeface="Courier New" panose="02070309020205020404" pitchFamily="49" charset="0"/>
                <a:ea typeface="Lucida Sans Unicode" panose="020B0602030504020204" pitchFamily="34" charset="0"/>
              </a:rPr>
              <a:t>main</a:t>
            </a:r>
            <a:r>
              <a:rPr lang="en-US" sz="1397" kern="50" dirty="0">
                <a:latin typeface="Courier New" panose="02070309020205020404" pitchFamily="49" charset="0"/>
                <a:ea typeface="Lucida Sans Unicode" panose="020B0602030504020204" pitchFamily="34" charset="0"/>
              </a:rPr>
              <a:t>()</a:t>
            </a:r>
            <a:endParaRPr lang="en-US" sz="1397" dirty="0"/>
          </a:p>
        </p:txBody>
      </p:sp>
    </p:spTree>
    <p:extLst>
      <p:ext uri="{BB962C8B-B14F-4D97-AF65-F5344CB8AC3E}">
        <p14:creationId xmlns:p14="http://schemas.microsoft.com/office/powerpoint/2010/main" val="18255916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9EA3E-9E30-4610-9F3B-3173A6CE9F10}"/>
              </a:ext>
            </a:extLst>
          </p:cNvPr>
          <p:cNvSpPr>
            <a:spLocks noGrp="1"/>
          </p:cNvSpPr>
          <p:nvPr>
            <p:ph type="title"/>
          </p:nvPr>
        </p:nvSpPr>
        <p:spPr>
          <a:xfrm>
            <a:off x="1129733" y="88786"/>
            <a:ext cx="7866669" cy="661274"/>
          </a:xfrm>
        </p:spPr>
        <p:txBody>
          <a:bodyPr>
            <a:normAutofit/>
          </a:bodyPr>
          <a:lstStyle/>
          <a:p>
            <a:r>
              <a:rPr lang="en-US" sz="3192" dirty="0"/>
              <a:t>Ex. 2 </a:t>
            </a:r>
            <a:r>
              <a:rPr lang="en-US" sz="3192" dirty="0">
                <a:solidFill>
                  <a:srgbClr val="FF0000"/>
                </a:solidFill>
              </a:rPr>
              <a:t>Solution</a:t>
            </a:r>
          </a:p>
        </p:txBody>
      </p:sp>
      <p:sp>
        <p:nvSpPr>
          <p:cNvPr id="5" name="Footer Placeholder 4">
            <a:extLst>
              <a:ext uri="{FF2B5EF4-FFF2-40B4-BE49-F238E27FC236}">
                <a16:creationId xmlns:a16="http://schemas.microsoft.com/office/drawing/2014/main" id="{109B1818-C847-4E07-A995-88322BB912D9}"/>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7</a:t>
            </a:r>
            <a:endParaRPr lang="en-US" dirty="0"/>
          </a:p>
        </p:txBody>
      </p:sp>
      <p:sp>
        <p:nvSpPr>
          <p:cNvPr id="6" name="Slide Number Placeholder 5">
            <a:extLst>
              <a:ext uri="{FF2B5EF4-FFF2-40B4-BE49-F238E27FC236}">
                <a16:creationId xmlns:a16="http://schemas.microsoft.com/office/drawing/2014/main" id="{D6349F55-F8CC-43D8-BA26-D5D08DB73878}"/>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41</a:t>
            </a:fld>
            <a:endParaRPr lang="en-US" dirty="0"/>
          </a:p>
        </p:txBody>
      </p:sp>
      <p:sp>
        <p:nvSpPr>
          <p:cNvPr id="8" name="TextBox 7">
            <a:extLst>
              <a:ext uri="{FF2B5EF4-FFF2-40B4-BE49-F238E27FC236}">
                <a16:creationId xmlns:a16="http://schemas.microsoft.com/office/drawing/2014/main" id="{855BF64B-A605-42E2-9C13-7209DB9C559C}"/>
              </a:ext>
            </a:extLst>
          </p:cNvPr>
          <p:cNvSpPr txBox="1"/>
          <p:nvPr/>
        </p:nvSpPr>
        <p:spPr>
          <a:xfrm>
            <a:off x="2608799" y="1090502"/>
            <a:ext cx="7310911" cy="4884288"/>
          </a:xfrm>
          <a:prstGeom prst="rect">
            <a:avLst/>
          </a:prstGeom>
          <a:noFill/>
        </p:spPr>
        <p:txBody>
          <a:bodyPr wrap="square">
            <a:spAutoFit/>
          </a:bodyPr>
          <a:lstStyle/>
          <a:p>
            <a:pPr>
              <a:lnSpc>
                <a:spcPct val="115000"/>
              </a:lnSpc>
            </a:pPr>
            <a:r>
              <a:rPr lang="en-US" sz="1596" dirty="0">
                <a:latin typeface="Courier New" panose="02070309020205020404" pitchFamily="49" charset="0"/>
                <a:ea typeface="Calibri" panose="020F0502020204030204" pitchFamily="34" charset="0"/>
                <a:cs typeface="Arial" panose="020B0604020202020204" pitchFamily="34" charset="0"/>
              </a:rPr>
              <a:t># main function</a:t>
            </a:r>
            <a:endParaRPr lang="en-US" sz="1397" dirty="0">
              <a:latin typeface="Calibri" panose="020F0502020204030204" pitchFamily="34" charset="0"/>
              <a:ea typeface="Calibri" panose="020F0502020204030204" pitchFamily="34" charset="0"/>
              <a:cs typeface="Arial" panose="020B0604020202020204" pitchFamily="34" charset="0"/>
            </a:endParaRPr>
          </a:p>
          <a:p>
            <a:pPr>
              <a:lnSpc>
                <a:spcPct val="115000"/>
              </a:lnSpc>
            </a:pPr>
            <a:r>
              <a:rPr lang="en-US" sz="1596" dirty="0">
                <a:latin typeface="Courier New" panose="02070309020205020404" pitchFamily="49" charset="0"/>
                <a:ea typeface="Calibri" panose="020F0502020204030204" pitchFamily="34" charset="0"/>
                <a:cs typeface="Arial" panose="020B0604020202020204" pitchFamily="34" charset="0"/>
              </a:rPr>
              <a:t>def main():</a:t>
            </a:r>
            <a:endParaRPr lang="en-US" sz="1397" dirty="0">
              <a:latin typeface="Calibri" panose="020F0502020204030204" pitchFamily="34" charset="0"/>
              <a:ea typeface="Calibri" panose="020F0502020204030204" pitchFamily="34" charset="0"/>
              <a:cs typeface="Arial" panose="020B0604020202020204" pitchFamily="34" charset="0"/>
            </a:endParaRPr>
          </a:p>
          <a:p>
            <a:pPr>
              <a:lnSpc>
                <a:spcPct val="115000"/>
              </a:lnSpc>
            </a:pPr>
            <a:r>
              <a:rPr lang="en-US" sz="1596" dirty="0">
                <a:latin typeface="Courier New" panose="02070309020205020404" pitchFamily="49" charset="0"/>
                <a:ea typeface="Calibri" panose="020F0502020204030204" pitchFamily="34" charset="0"/>
                <a:cs typeface="Arial" panose="020B0604020202020204" pitchFamily="34" charset="0"/>
              </a:rPr>
              <a:t>    # Call the function and print the result for testing.</a:t>
            </a:r>
            <a:endParaRPr lang="en-US" sz="1397" dirty="0">
              <a:latin typeface="Calibri" panose="020F0502020204030204" pitchFamily="34" charset="0"/>
              <a:ea typeface="Calibri" panose="020F0502020204030204" pitchFamily="34" charset="0"/>
              <a:cs typeface="Arial" panose="020B0604020202020204" pitchFamily="34" charset="0"/>
            </a:endParaRPr>
          </a:p>
          <a:p>
            <a:pPr>
              <a:lnSpc>
                <a:spcPct val="115000"/>
              </a:lnSpc>
            </a:pPr>
            <a:r>
              <a:rPr lang="en-US" sz="1596" dirty="0">
                <a:latin typeface="Courier New" panose="02070309020205020404" pitchFamily="49" charset="0"/>
                <a:ea typeface="Calibri" panose="020F0502020204030204" pitchFamily="34" charset="0"/>
                <a:cs typeface="Arial" panose="020B0604020202020204" pitchFamily="34" charset="0"/>
              </a:rPr>
              <a:t>    print(repeat('Hi', 3))</a:t>
            </a:r>
            <a:endParaRPr lang="en-US" sz="1397" dirty="0">
              <a:latin typeface="Calibri" panose="020F0502020204030204" pitchFamily="34" charset="0"/>
              <a:ea typeface="Calibri" panose="020F0502020204030204" pitchFamily="34" charset="0"/>
              <a:cs typeface="Arial" panose="020B0604020202020204" pitchFamily="34" charset="0"/>
            </a:endParaRPr>
          </a:p>
          <a:p>
            <a:pPr>
              <a:lnSpc>
                <a:spcPct val="115000"/>
              </a:lnSpc>
            </a:pPr>
            <a:r>
              <a:rPr lang="en-US" sz="1596" dirty="0">
                <a:latin typeface="Courier New" panose="02070309020205020404" pitchFamily="49" charset="0"/>
                <a:ea typeface="Calibri" panose="020F0502020204030204" pitchFamily="34" charset="0"/>
                <a:cs typeface="Arial" panose="020B0604020202020204" pitchFamily="34" charset="0"/>
              </a:rPr>
              <a:t> </a:t>
            </a:r>
            <a:endParaRPr lang="en-US" sz="1397" dirty="0">
              <a:latin typeface="Calibri" panose="020F0502020204030204" pitchFamily="34" charset="0"/>
              <a:ea typeface="Calibri" panose="020F0502020204030204" pitchFamily="34" charset="0"/>
              <a:cs typeface="Arial" panose="020B0604020202020204" pitchFamily="34" charset="0"/>
            </a:endParaRPr>
          </a:p>
          <a:p>
            <a:pPr>
              <a:lnSpc>
                <a:spcPct val="115000"/>
              </a:lnSpc>
            </a:pPr>
            <a:r>
              <a:rPr lang="en-US" sz="1596" dirty="0">
                <a:latin typeface="Courier New" panose="02070309020205020404" pitchFamily="49" charset="0"/>
                <a:ea typeface="Calibri" panose="020F0502020204030204" pitchFamily="34" charset="0"/>
                <a:cs typeface="Arial" panose="020B0604020202020204" pitchFamily="34" charset="0"/>
              </a:rPr>
              <a:t># The repeat function accepts text and multiplier</a:t>
            </a:r>
            <a:endParaRPr lang="en-US" sz="1397" dirty="0">
              <a:latin typeface="Calibri" panose="020F0502020204030204" pitchFamily="34" charset="0"/>
              <a:ea typeface="Calibri" panose="020F0502020204030204" pitchFamily="34" charset="0"/>
              <a:cs typeface="Arial" panose="020B0604020202020204" pitchFamily="34" charset="0"/>
            </a:endParaRPr>
          </a:p>
          <a:p>
            <a:pPr>
              <a:lnSpc>
                <a:spcPct val="115000"/>
              </a:lnSpc>
            </a:pPr>
            <a:r>
              <a:rPr lang="en-US" sz="1596" dirty="0">
                <a:latin typeface="Courier New" panose="02070309020205020404" pitchFamily="49" charset="0"/>
                <a:ea typeface="Calibri" panose="020F0502020204030204" pitchFamily="34" charset="0"/>
                <a:cs typeface="Arial" panose="020B0604020202020204" pitchFamily="34" charset="0"/>
              </a:rPr>
              <a:t># and returns a string of text repeated multiplier times.</a:t>
            </a:r>
            <a:endParaRPr lang="en-US" sz="1397" dirty="0">
              <a:latin typeface="Calibri" panose="020F0502020204030204" pitchFamily="34" charset="0"/>
              <a:ea typeface="Calibri" panose="020F0502020204030204" pitchFamily="34" charset="0"/>
              <a:cs typeface="Arial" panose="020B0604020202020204" pitchFamily="34" charset="0"/>
            </a:endParaRPr>
          </a:p>
          <a:p>
            <a:pPr>
              <a:lnSpc>
                <a:spcPct val="115000"/>
              </a:lnSpc>
            </a:pPr>
            <a:r>
              <a:rPr lang="en-US" sz="1596" b="1" dirty="0">
                <a:latin typeface="Courier New" panose="02070309020205020404" pitchFamily="49" charset="0"/>
                <a:ea typeface="Calibri" panose="020F0502020204030204" pitchFamily="34" charset="0"/>
                <a:cs typeface="Arial" panose="020B0604020202020204" pitchFamily="34" charset="0"/>
              </a:rPr>
              <a:t>def repeat(text, multiplier):</a:t>
            </a:r>
            <a:endParaRPr lang="en-US" sz="1397" b="1" dirty="0">
              <a:latin typeface="Calibri" panose="020F0502020204030204" pitchFamily="34" charset="0"/>
              <a:ea typeface="Calibri" panose="020F0502020204030204" pitchFamily="34" charset="0"/>
              <a:cs typeface="Arial" panose="020B0604020202020204" pitchFamily="34" charset="0"/>
            </a:endParaRPr>
          </a:p>
          <a:p>
            <a:pPr>
              <a:lnSpc>
                <a:spcPct val="115000"/>
              </a:lnSpc>
            </a:pPr>
            <a:r>
              <a:rPr lang="en-US" sz="1596" dirty="0">
                <a:latin typeface="Courier New" panose="02070309020205020404" pitchFamily="49" charset="0"/>
                <a:ea typeface="Calibri" panose="020F0502020204030204" pitchFamily="34" charset="0"/>
                <a:cs typeface="Arial" panose="020B0604020202020204" pitchFamily="34" charset="0"/>
              </a:rPr>
              <a:t>    # Initialize output to an empty string.</a:t>
            </a:r>
            <a:endParaRPr lang="en-US" sz="1397" dirty="0">
              <a:latin typeface="Calibri" panose="020F0502020204030204" pitchFamily="34" charset="0"/>
              <a:ea typeface="Calibri" panose="020F0502020204030204" pitchFamily="34" charset="0"/>
              <a:cs typeface="Arial" panose="020B0604020202020204" pitchFamily="34" charset="0"/>
            </a:endParaRPr>
          </a:p>
          <a:p>
            <a:pPr>
              <a:lnSpc>
                <a:spcPct val="115000"/>
              </a:lnSpc>
            </a:pPr>
            <a:r>
              <a:rPr lang="en-US" sz="1596" dirty="0">
                <a:latin typeface="Courier New" panose="02070309020205020404" pitchFamily="49" charset="0"/>
                <a:ea typeface="Calibri" panose="020F0502020204030204" pitchFamily="34" charset="0"/>
                <a:cs typeface="Arial" panose="020B0604020202020204" pitchFamily="34" charset="0"/>
              </a:rPr>
              <a:t>    output = ''</a:t>
            </a:r>
            <a:endParaRPr lang="en-US" sz="1397" dirty="0">
              <a:latin typeface="Calibri" panose="020F0502020204030204" pitchFamily="34" charset="0"/>
              <a:ea typeface="Calibri" panose="020F0502020204030204" pitchFamily="34" charset="0"/>
              <a:cs typeface="Arial" panose="020B0604020202020204" pitchFamily="34" charset="0"/>
            </a:endParaRPr>
          </a:p>
          <a:p>
            <a:pPr>
              <a:lnSpc>
                <a:spcPct val="115000"/>
              </a:lnSpc>
            </a:pPr>
            <a:r>
              <a:rPr lang="en-US" sz="1596" dirty="0">
                <a:latin typeface="Courier New" panose="02070309020205020404" pitchFamily="49" charset="0"/>
                <a:ea typeface="Calibri" panose="020F0502020204030204" pitchFamily="34" charset="0"/>
                <a:cs typeface="Arial" panose="020B0604020202020204" pitchFamily="34" charset="0"/>
              </a:rPr>
              <a:t>    # Repeat multiplier times.</a:t>
            </a:r>
            <a:endParaRPr lang="en-US" sz="1397" dirty="0">
              <a:latin typeface="Calibri" panose="020F0502020204030204" pitchFamily="34" charset="0"/>
              <a:ea typeface="Calibri" panose="020F0502020204030204" pitchFamily="34" charset="0"/>
              <a:cs typeface="Arial" panose="020B0604020202020204" pitchFamily="34" charset="0"/>
            </a:endParaRPr>
          </a:p>
          <a:p>
            <a:pPr>
              <a:lnSpc>
                <a:spcPct val="115000"/>
              </a:lnSpc>
            </a:pPr>
            <a:r>
              <a:rPr lang="en-US" sz="1596" dirty="0">
                <a:latin typeface="Courier New" panose="02070309020205020404" pitchFamily="49" charset="0"/>
                <a:ea typeface="Calibri" panose="020F0502020204030204" pitchFamily="34" charset="0"/>
                <a:cs typeface="Arial" panose="020B0604020202020204" pitchFamily="34" charset="0"/>
              </a:rPr>
              <a:t>    output = text * multiplier</a:t>
            </a:r>
            <a:endParaRPr lang="en-US" sz="1397" dirty="0">
              <a:latin typeface="Calibri" panose="020F0502020204030204" pitchFamily="34" charset="0"/>
              <a:ea typeface="Calibri" panose="020F0502020204030204" pitchFamily="34" charset="0"/>
              <a:cs typeface="Arial" panose="020B0604020202020204" pitchFamily="34" charset="0"/>
            </a:endParaRPr>
          </a:p>
          <a:p>
            <a:pPr>
              <a:lnSpc>
                <a:spcPct val="115000"/>
              </a:lnSpc>
            </a:pPr>
            <a:r>
              <a:rPr lang="en-US" sz="1596" dirty="0">
                <a:latin typeface="Courier New" panose="02070309020205020404" pitchFamily="49" charset="0"/>
                <a:ea typeface="Calibri" panose="020F0502020204030204" pitchFamily="34" charset="0"/>
                <a:cs typeface="Arial" panose="020B0604020202020204" pitchFamily="34" charset="0"/>
              </a:rPr>
              <a:t>    # Return output.</a:t>
            </a:r>
            <a:endParaRPr lang="en-US" sz="1397" dirty="0">
              <a:latin typeface="Calibri" panose="020F0502020204030204" pitchFamily="34" charset="0"/>
              <a:ea typeface="Calibri" panose="020F0502020204030204" pitchFamily="34" charset="0"/>
              <a:cs typeface="Arial" panose="020B0604020202020204" pitchFamily="34" charset="0"/>
            </a:endParaRPr>
          </a:p>
          <a:p>
            <a:pPr>
              <a:lnSpc>
                <a:spcPct val="115000"/>
              </a:lnSpc>
            </a:pPr>
            <a:r>
              <a:rPr lang="en-US" sz="1596" dirty="0">
                <a:latin typeface="Courier New" panose="02070309020205020404" pitchFamily="49" charset="0"/>
                <a:ea typeface="Calibri" panose="020F0502020204030204" pitchFamily="34" charset="0"/>
                <a:cs typeface="Arial" panose="020B0604020202020204" pitchFamily="34" charset="0"/>
              </a:rPr>
              <a:t>    return output</a:t>
            </a:r>
            <a:endParaRPr lang="en-US" sz="1397" dirty="0">
              <a:latin typeface="Calibri" panose="020F0502020204030204" pitchFamily="34" charset="0"/>
              <a:ea typeface="Calibri" panose="020F0502020204030204" pitchFamily="34" charset="0"/>
              <a:cs typeface="Arial" panose="020B0604020202020204" pitchFamily="34" charset="0"/>
            </a:endParaRPr>
          </a:p>
          <a:p>
            <a:pPr>
              <a:lnSpc>
                <a:spcPct val="115000"/>
              </a:lnSpc>
            </a:pPr>
            <a:endParaRPr lang="en-US" sz="1397" dirty="0">
              <a:latin typeface="Calibri" panose="020F0502020204030204" pitchFamily="34" charset="0"/>
              <a:ea typeface="Calibri" panose="020F0502020204030204" pitchFamily="34" charset="0"/>
              <a:cs typeface="Arial" panose="020B0604020202020204" pitchFamily="34" charset="0"/>
            </a:endParaRPr>
          </a:p>
          <a:p>
            <a:pPr>
              <a:lnSpc>
                <a:spcPct val="115000"/>
              </a:lnSpc>
            </a:pPr>
            <a:r>
              <a:rPr lang="en-US" sz="1596" dirty="0">
                <a:latin typeface="Courier New" panose="02070309020205020404" pitchFamily="49" charset="0"/>
                <a:ea typeface="Calibri" panose="020F0502020204030204" pitchFamily="34" charset="0"/>
                <a:cs typeface="Arial" panose="020B0604020202020204" pitchFamily="34" charset="0"/>
              </a:rPr>
              <a:t># Call the main function.</a:t>
            </a:r>
            <a:endParaRPr lang="en-US" sz="1397" dirty="0">
              <a:latin typeface="Calibri" panose="020F0502020204030204" pitchFamily="34" charset="0"/>
              <a:ea typeface="Calibri" panose="020F0502020204030204" pitchFamily="34" charset="0"/>
              <a:cs typeface="Arial" panose="020B0604020202020204" pitchFamily="34" charset="0"/>
            </a:endParaRPr>
          </a:p>
          <a:p>
            <a:pPr>
              <a:lnSpc>
                <a:spcPct val="115000"/>
              </a:lnSpc>
            </a:pPr>
            <a:r>
              <a:rPr lang="en-US" sz="1596" dirty="0">
                <a:latin typeface="Courier New" panose="02070309020205020404" pitchFamily="49" charset="0"/>
                <a:ea typeface="Calibri" panose="020F0502020204030204" pitchFamily="34" charset="0"/>
                <a:cs typeface="Arial" panose="020B0604020202020204" pitchFamily="34" charset="0"/>
              </a:rPr>
              <a:t>main()</a:t>
            </a:r>
            <a:endParaRPr lang="en-US" sz="1397"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786711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8836E-05C4-42BA-AFF7-9043C6DB942E}"/>
              </a:ext>
            </a:extLst>
          </p:cNvPr>
          <p:cNvSpPr>
            <a:spLocks noGrp="1"/>
          </p:cNvSpPr>
          <p:nvPr>
            <p:ph type="title"/>
          </p:nvPr>
        </p:nvSpPr>
        <p:spPr>
          <a:xfrm>
            <a:off x="1114226" y="159797"/>
            <a:ext cx="9779183" cy="925329"/>
          </a:xfrm>
        </p:spPr>
        <p:txBody>
          <a:bodyPr>
            <a:normAutofit/>
          </a:bodyPr>
          <a:lstStyle/>
          <a:p>
            <a:r>
              <a:rPr lang="en-US" dirty="0"/>
              <a:t>Exercise 3</a:t>
            </a:r>
          </a:p>
        </p:txBody>
      </p:sp>
      <p:sp>
        <p:nvSpPr>
          <p:cNvPr id="5" name="Footer Placeholder 4">
            <a:extLst>
              <a:ext uri="{FF2B5EF4-FFF2-40B4-BE49-F238E27FC236}">
                <a16:creationId xmlns:a16="http://schemas.microsoft.com/office/drawing/2014/main" id="{0ABB2FB5-DAE6-4F9F-BFBB-4C959B364780}"/>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7</a:t>
            </a:r>
            <a:endParaRPr lang="en-US" dirty="0"/>
          </a:p>
        </p:txBody>
      </p:sp>
      <p:sp>
        <p:nvSpPr>
          <p:cNvPr id="6" name="Slide Number Placeholder 5">
            <a:extLst>
              <a:ext uri="{FF2B5EF4-FFF2-40B4-BE49-F238E27FC236}">
                <a16:creationId xmlns:a16="http://schemas.microsoft.com/office/drawing/2014/main" id="{85FB3D83-A756-45DD-B9D8-39AB77F1BFFF}"/>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42</a:t>
            </a:fld>
            <a:endParaRPr lang="en-US" dirty="0"/>
          </a:p>
        </p:txBody>
      </p:sp>
      <p:sp>
        <p:nvSpPr>
          <p:cNvPr id="8" name="TextBox 7">
            <a:extLst>
              <a:ext uri="{FF2B5EF4-FFF2-40B4-BE49-F238E27FC236}">
                <a16:creationId xmlns:a16="http://schemas.microsoft.com/office/drawing/2014/main" id="{22B48CB0-9713-4596-951F-68291610846C}"/>
              </a:ext>
            </a:extLst>
          </p:cNvPr>
          <p:cNvSpPr txBox="1"/>
          <p:nvPr/>
        </p:nvSpPr>
        <p:spPr>
          <a:xfrm>
            <a:off x="482263" y="1424973"/>
            <a:ext cx="8786023" cy="3363485"/>
          </a:xfrm>
          <a:prstGeom prst="rect">
            <a:avLst/>
          </a:prstGeom>
          <a:noFill/>
        </p:spPr>
        <p:txBody>
          <a:bodyPr wrap="square">
            <a:spAutoFit/>
          </a:bodyPr>
          <a:lstStyle/>
          <a:p>
            <a:pPr algn="l">
              <a:lnSpc>
                <a:spcPct val="150000"/>
              </a:lnSpc>
            </a:pPr>
            <a:r>
              <a:rPr lang="en-US" sz="1795" dirty="0">
                <a:latin typeface="SabonLTPro-Roman"/>
              </a:rPr>
              <a:t>Write a program that generates a random number in the range of 1 through 100 and asks the user to guess what the number is. </a:t>
            </a:r>
          </a:p>
          <a:p>
            <a:pPr algn="l">
              <a:lnSpc>
                <a:spcPct val="150000"/>
              </a:lnSpc>
            </a:pPr>
            <a:r>
              <a:rPr lang="en-US" sz="1795" dirty="0">
                <a:latin typeface="SabonLTPro-Roman"/>
              </a:rPr>
              <a:t>If the user’s guess is higher than the random number, the program should display “Too high, try again.” </a:t>
            </a:r>
          </a:p>
          <a:p>
            <a:pPr algn="l">
              <a:lnSpc>
                <a:spcPct val="150000"/>
              </a:lnSpc>
            </a:pPr>
            <a:r>
              <a:rPr lang="en-US" sz="1795" dirty="0">
                <a:latin typeface="SabonLTPro-Roman"/>
              </a:rPr>
              <a:t>If the user’s guess is lower than the random number, the program should display “Too low, try again.” </a:t>
            </a:r>
          </a:p>
          <a:p>
            <a:pPr algn="l">
              <a:lnSpc>
                <a:spcPct val="150000"/>
              </a:lnSpc>
            </a:pPr>
            <a:r>
              <a:rPr lang="en-US" sz="1795" dirty="0">
                <a:latin typeface="SabonLTPro-Roman"/>
              </a:rPr>
              <a:t>If the user guesses the number, the application should congratulate the user and generate a new random number so the game can start over.</a:t>
            </a:r>
            <a:endParaRPr lang="en-US" sz="1795" dirty="0"/>
          </a:p>
        </p:txBody>
      </p:sp>
    </p:spTree>
    <p:extLst>
      <p:ext uri="{BB962C8B-B14F-4D97-AF65-F5344CB8AC3E}">
        <p14:creationId xmlns:p14="http://schemas.microsoft.com/office/powerpoint/2010/main" val="39544088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8836E-05C4-42BA-AFF7-9043C6DB942E}"/>
              </a:ext>
            </a:extLst>
          </p:cNvPr>
          <p:cNvSpPr>
            <a:spLocks noGrp="1"/>
          </p:cNvSpPr>
          <p:nvPr>
            <p:ph type="title"/>
          </p:nvPr>
        </p:nvSpPr>
        <p:spPr>
          <a:xfrm>
            <a:off x="1212756" y="155619"/>
            <a:ext cx="7866669" cy="600604"/>
          </a:xfrm>
        </p:spPr>
        <p:txBody>
          <a:bodyPr>
            <a:normAutofit/>
          </a:bodyPr>
          <a:lstStyle/>
          <a:p>
            <a:r>
              <a:rPr lang="en-US" sz="3192" dirty="0"/>
              <a:t>Exercise 3- </a:t>
            </a:r>
            <a:r>
              <a:rPr lang="en-US" sz="3192" dirty="0">
                <a:solidFill>
                  <a:srgbClr val="FF0000"/>
                </a:solidFill>
              </a:rPr>
              <a:t>Solution</a:t>
            </a:r>
          </a:p>
        </p:txBody>
      </p:sp>
      <p:sp>
        <p:nvSpPr>
          <p:cNvPr id="5" name="Footer Placeholder 4">
            <a:extLst>
              <a:ext uri="{FF2B5EF4-FFF2-40B4-BE49-F238E27FC236}">
                <a16:creationId xmlns:a16="http://schemas.microsoft.com/office/drawing/2014/main" id="{0ABB2FB5-DAE6-4F9F-BFBB-4C959B364780}"/>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7</a:t>
            </a:r>
            <a:endParaRPr lang="en-US" dirty="0"/>
          </a:p>
        </p:txBody>
      </p:sp>
      <p:sp>
        <p:nvSpPr>
          <p:cNvPr id="6" name="Slide Number Placeholder 5">
            <a:extLst>
              <a:ext uri="{FF2B5EF4-FFF2-40B4-BE49-F238E27FC236}">
                <a16:creationId xmlns:a16="http://schemas.microsoft.com/office/drawing/2014/main" id="{85FB3D83-A756-45DD-B9D8-39AB77F1BFFF}"/>
              </a:ext>
            </a:extLst>
          </p:cNvPr>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pPr/>
              <a:t>43</a:t>
            </a:fld>
            <a:endParaRPr lang="en-US" dirty="0"/>
          </a:p>
        </p:txBody>
      </p:sp>
      <p:pic>
        <p:nvPicPr>
          <p:cNvPr id="8" name="Picture 7">
            <a:extLst>
              <a:ext uri="{FF2B5EF4-FFF2-40B4-BE49-F238E27FC236}">
                <a16:creationId xmlns:a16="http://schemas.microsoft.com/office/drawing/2014/main" id="{853230F2-74EC-4E2A-94ED-BC75175A2D66}"/>
              </a:ext>
            </a:extLst>
          </p:cNvPr>
          <p:cNvPicPr>
            <a:picLocks noChangeAspect="1"/>
          </p:cNvPicPr>
          <p:nvPr/>
        </p:nvPicPr>
        <p:blipFill>
          <a:blip r:embed="rId2"/>
          <a:stretch>
            <a:fillRect/>
          </a:stretch>
        </p:blipFill>
        <p:spPr>
          <a:xfrm>
            <a:off x="537944" y="1334125"/>
            <a:ext cx="4038247" cy="4965058"/>
          </a:xfrm>
          <a:prstGeom prst="rect">
            <a:avLst/>
          </a:prstGeom>
          <a:ln>
            <a:solidFill>
              <a:schemeClr val="accent1"/>
            </a:solidFill>
          </a:ln>
        </p:spPr>
      </p:pic>
      <p:pic>
        <p:nvPicPr>
          <p:cNvPr id="10" name="Picture 9">
            <a:extLst>
              <a:ext uri="{FF2B5EF4-FFF2-40B4-BE49-F238E27FC236}">
                <a16:creationId xmlns:a16="http://schemas.microsoft.com/office/drawing/2014/main" id="{91747AA3-695A-447A-9736-5A34395010B3}"/>
              </a:ext>
            </a:extLst>
          </p:cNvPr>
          <p:cNvPicPr>
            <a:picLocks noChangeAspect="1"/>
          </p:cNvPicPr>
          <p:nvPr/>
        </p:nvPicPr>
        <p:blipFill>
          <a:blip r:embed="rId3"/>
          <a:stretch>
            <a:fillRect/>
          </a:stretch>
        </p:blipFill>
        <p:spPr>
          <a:xfrm>
            <a:off x="5015626" y="1300389"/>
            <a:ext cx="3202408" cy="2819730"/>
          </a:xfrm>
          <a:prstGeom prst="rect">
            <a:avLst/>
          </a:prstGeom>
          <a:ln>
            <a:solidFill>
              <a:schemeClr val="accent1"/>
            </a:solidFill>
          </a:ln>
        </p:spPr>
      </p:pic>
      <p:sp>
        <p:nvSpPr>
          <p:cNvPr id="11" name="TextBox 10">
            <a:extLst>
              <a:ext uri="{FF2B5EF4-FFF2-40B4-BE49-F238E27FC236}">
                <a16:creationId xmlns:a16="http://schemas.microsoft.com/office/drawing/2014/main" id="{4FC5EB3E-798E-4026-ABCA-7AA9167083F5}"/>
              </a:ext>
            </a:extLst>
          </p:cNvPr>
          <p:cNvSpPr txBox="1"/>
          <p:nvPr/>
        </p:nvSpPr>
        <p:spPr>
          <a:xfrm>
            <a:off x="5015626" y="4492391"/>
            <a:ext cx="3107524" cy="1806792"/>
          </a:xfrm>
          <a:prstGeom prst="rect">
            <a:avLst/>
          </a:prstGeom>
          <a:noFill/>
          <a:ln>
            <a:solidFill>
              <a:srgbClr val="C00000"/>
            </a:solidFill>
          </a:ln>
        </p:spPr>
        <p:txBody>
          <a:bodyPr wrap="square" rtlCol="0">
            <a:spAutoFit/>
          </a:bodyPr>
          <a:lstStyle/>
          <a:p>
            <a:r>
              <a:rPr lang="en-US" sz="1596" i="1" dirty="0"/>
              <a:t>Try to modify the program so that the user can have only 5 guesses. </a:t>
            </a:r>
          </a:p>
          <a:p>
            <a:r>
              <a:rPr lang="en-US" sz="1596" i="1" dirty="0"/>
              <a:t>If the user fails to guess after the allowed trials , a proper message should be displayed, and the program terminates.</a:t>
            </a:r>
          </a:p>
        </p:txBody>
      </p:sp>
    </p:spTree>
    <p:extLst>
      <p:ext uri="{BB962C8B-B14F-4D97-AF65-F5344CB8AC3E}">
        <p14:creationId xmlns:p14="http://schemas.microsoft.com/office/powerpoint/2010/main" val="1655195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9733" y="106994"/>
            <a:ext cx="7866669" cy="553436"/>
          </a:xfrm>
        </p:spPr>
        <p:txBody>
          <a:bodyPr>
            <a:noAutofit/>
          </a:bodyPr>
          <a:lstStyle/>
          <a:p>
            <a:r>
              <a:rPr lang="en-GB" sz="3591" dirty="0"/>
              <a:t>Functions in Python</a:t>
            </a:r>
            <a:endParaRPr lang="en-US" sz="3591" dirty="0"/>
          </a:p>
        </p:txBody>
      </p:sp>
      <p:sp>
        <p:nvSpPr>
          <p:cNvPr id="6" name="Footer Placeholder 5">
            <a:extLst>
              <a:ext uri="{FF2B5EF4-FFF2-40B4-BE49-F238E27FC236}">
                <a16:creationId xmlns:a16="http://schemas.microsoft.com/office/drawing/2014/main" id="{FC4CEE8E-C8AB-4BF3-8A63-977F976C297C}"/>
              </a:ext>
            </a:extLst>
          </p:cNvPr>
          <p:cNvSpPr>
            <a:spLocks noGrp="1"/>
          </p:cNvSpPr>
          <p:nvPr>
            <p:ph type="ftr" sz="quarter" idx="11"/>
          </p:nvPr>
        </p:nvSpPr>
        <p:spPr>
          <a:xfrm>
            <a:off x="5965984" y="658326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2D58">
                    <a:tint val="75000"/>
                  </a:srgbClr>
                </a:solidFill>
              </a:rPr>
              <a:t>Lecture 7</a:t>
            </a:r>
            <a:endParaRPr lang="en-US" dirty="0"/>
          </a:p>
        </p:txBody>
      </p:sp>
      <p:sp>
        <p:nvSpPr>
          <p:cNvPr id="4" name="Slide Number Placeholder 3"/>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t>5</a:t>
            </a:fld>
            <a:endParaRPr lang="en-US" dirty="0"/>
          </a:p>
        </p:txBody>
      </p:sp>
      <p:sp>
        <p:nvSpPr>
          <p:cNvPr id="7" name="TextBox 6">
            <a:extLst>
              <a:ext uri="{FF2B5EF4-FFF2-40B4-BE49-F238E27FC236}">
                <a16:creationId xmlns:a16="http://schemas.microsoft.com/office/drawing/2014/main" id="{9B36E408-916C-4C96-9C28-35E0D430978C}"/>
              </a:ext>
            </a:extLst>
          </p:cNvPr>
          <p:cNvSpPr txBox="1"/>
          <p:nvPr/>
        </p:nvSpPr>
        <p:spPr>
          <a:xfrm>
            <a:off x="712570" y="804787"/>
            <a:ext cx="10011655" cy="4442370"/>
          </a:xfrm>
          <a:prstGeom prst="rect">
            <a:avLst/>
          </a:prstGeom>
          <a:noFill/>
        </p:spPr>
        <p:txBody>
          <a:bodyPr wrap="square">
            <a:spAutoFit/>
          </a:bodyPr>
          <a:lstStyle/>
          <a:p>
            <a:pPr marL="285036" indent="-285036" algn="just" defTabSz="912114">
              <a:lnSpc>
                <a:spcPct val="150000"/>
              </a:lnSpc>
              <a:buClr>
                <a:srgbClr val="1287C3"/>
              </a:buClr>
              <a:buFont typeface="Arial" panose="020B0604020202020204" pitchFamily="34" charset="0"/>
              <a:buChar char="•"/>
              <a:defRPr/>
            </a:pPr>
            <a:r>
              <a:rPr lang="en-US" sz="1795" dirty="0">
                <a:solidFill>
                  <a:prstClr val="black"/>
                </a:solidFill>
              </a:rPr>
              <a:t>You may recall being told that you can find the size of a list </a:t>
            </a:r>
            <a:r>
              <a:rPr lang="en-US" sz="1795" dirty="0" err="1">
                <a:solidFill>
                  <a:prstClr val="black"/>
                </a:solidFill>
              </a:rPr>
              <a:t>my_list</a:t>
            </a:r>
            <a:r>
              <a:rPr lang="en-US" sz="1795" dirty="0">
                <a:solidFill>
                  <a:prstClr val="black"/>
                </a:solidFill>
              </a:rPr>
              <a:t> by using </a:t>
            </a:r>
            <a:r>
              <a:rPr lang="en-US" sz="1795" dirty="0">
                <a:solidFill>
                  <a:prstClr val="black"/>
                </a:solidFill>
                <a:cs typeface="Courier New" panose="02070309020205020404" pitchFamily="49" charset="0"/>
              </a:rPr>
              <a:t>len(</a:t>
            </a:r>
            <a:r>
              <a:rPr lang="en-US" sz="1795" dirty="0" err="1">
                <a:solidFill>
                  <a:prstClr val="black"/>
                </a:solidFill>
                <a:cs typeface="Courier New" panose="02070309020205020404" pitchFamily="49" charset="0"/>
              </a:rPr>
              <a:t>my_list</a:t>
            </a:r>
            <a:r>
              <a:rPr lang="en-US" sz="1795" dirty="0">
                <a:solidFill>
                  <a:prstClr val="black"/>
                </a:solidFill>
                <a:cs typeface="Courier New" panose="02070309020205020404" pitchFamily="49" charset="0"/>
              </a:rPr>
              <a:t>)</a:t>
            </a:r>
            <a:r>
              <a:rPr lang="en-US" sz="1795" dirty="0">
                <a:solidFill>
                  <a:prstClr val="black"/>
                </a:solidFill>
              </a:rPr>
              <a:t>. This involved a Python function, </a:t>
            </a:r>
            <a:r>
              <a:rPr lang="en-US" sz="1795" dirty="0">
                <a:solidFill>
                  <a:prstClr val="black"/>
                </a:solidFill>
                <a:cs typeface="Courier New" panose="02070309020205020404" pitchFamily="49" charset="0"/>
              </a:rPr>
              <a:t>len()</a:t>
            </a:r>
            <a:r>
              <a:rPr lang="en-US" sz="1795" dirty="0">
                <a:solidFill>
                  <a:prstClr val="black"/>
                </a:solidFill>
              </a:rPr>
              <a:t>. </a:t>
            </a:r>
          </a:p>
          <a:p>
            <a:pPr marL="285036" indent="-285036" algn="just" defTabSz="912114">
              <a:lnSpc>
                <a:spcPct val="150000"/>
              </a:lnSpc>
              <a:buClr>
                <a:srgbClr val="1287C3"/>
              </a:buClr>
              <a:buFont typeface="Arial" panose="020B0604020202020204" pitchFamily="34" charset="0"/>
              <a:buChar char="•"/>
              <a:defRPr/>
            </a:pPr>
            <a:r>
              <a:rPr lang="en-US" sz="1795" dirty="0">
                <a:solidFill>
                  <a:srgbClr val="7030A0"/>
                </a:solidFill>
              </a:rPr>
              <a:t>The </a:t>
            </a:r>
            <a:r>
              <a:rPr lang="en-US" sz="1795" dirty="0">
                <a:solidFill>
                  <a:srgbClr val="7030A0"/>
                </a:solidFill>
                <a:cs typeface="Courier New" panose="02070309020205020404" pitchFamily="49" charset="0"/>
              </a:rPr>
              <a:t>len()</a:t>
            </a:r>
            <a:r>
              <a:rPr lang="en-US" sz="1795" dirty="0">
                <a:solidFill>
                  <a:srgbClr val="7030A0"/>
                </a:solidFill>
              </a:rPr>
              <a:t> function is a built-in Python function</a:t>
            </a:r>
            <a:r>
              <a:rPr lang="en-US" sz="1795" dirty="0">
                <a:solidFill>
                  <a:prstClr val="black"/>
                </a:solidFill>
              </a:rPr>
              <a:t>: the Python interpreter will know how to handle it, without you needing to add any additional code to your program. </a:t>
            </a:r>
          </a:p>
          <a:p>
            <a:pPr marL="285036" indent="-285036" algn="just">
              <a:lnSpc>
                <a:spcPct val="150000"/>
              </a:lnSpc>
              <a:buClr>
                <a:srgbClr val="1287C3"/>
              </a:buClr>
              <a:buFont typeface="Arial" panose="020B0604020202020204" pitchFamily="34" charset="0"/>
              <a:buChar char="•"/>
              <a:defRPr/>
            </a:pPr>
            <a:r>
              <a:rPr lang="en-US" sz="1795" u="sng" dirty="0">
                <a:solidFill>
                  <a:srgbClr val="7030A0"/>
                </a:solidFill>
              </a:rPr>
              <a:t>When we talk about a function, we use </a:t>
            </a:r>
            <a:r>
              <a:rPr lang="en-US" sz="1795" u="sng" dirty="0">
                <a:solidFill>
                  <a:srgbClr val="7030A0"/>
                </a:solidFill>
                <a:highlight>
                  <a:srgbClr val="FFFF00"/>
                </a:highlight>
              </a:rPr>
              <a:t>its </a:t>
            </a:r>
            <a:r>
              <a:rPr lang="en-US" sz="1795" b="1" u="sng" dirty="0">
                <a:solidFill>
                  <a:srgbClr val="7030A0"/>
                </a:solidFill>
                <a:highlight>
                  <a:srgbClr val="FFFF00"/>
                </a:highlight>
              </a:rPr>
              <a:t>name</a:t>
            </a:r>
            <a:r>
              <a:rPr lang="en-US" sz="1795" u="sng" dirty="0">
                <a:solidFill>
                  <a:srgbClr val="7030A0"/>
                </a:solidFill>
                <a:highlight>
                  <a:srgbClr val="FFFF00"/>
                </a:highlight>
              </a:rPr>
              <a:t> </a:t>
            </a:r>
            <a:r>
              <a:rPr lang="en-US" sz="1795" u="sng" dirty="0">
                <a:solidFill>
                  <a:srgbClr val="7030A0"/>
                </a:solidFill>
              </a:rPr>
              <a:t>– in this case, </a:t>
            </a:r>
            <a:r>
              <a:rPr lang="en-US" sz="1795" u="sng" dirty="0">
                <a:solidFill>
                  <a:srgbClr val="7030A0"/>
                </a:solidFill>
                <a:cs typeface="Courier New" panose="02070309020205020404" pitchFamily="49" charset="0"/>
              </a:rPr>
              <a:t>len</a:t>
            </a:r>
            <a:r>
              <a:rPr lang="en-US" sz="1795" u="sng" dirty="0">
                <a:solidFill>
                  <a:srgbClr val="7030A0"/>
                </a:solidFill>
              </a:rPr>
              <a:t> – followed by a pair of parentheses: </a:t>
            </a:r>
            <a:r>
              <a:rPr lang="en-US" sz="1795" u="sng" dirty="0">
                <a:solidFill>
                  <a:srgbClr val="FF0000"/>
                </a:solidFill>
                <a:cs typeface="Courier New" panose="02070309020205020404" pitchFamily="49" charset="0"/>
              </a:rPr>
              <a:t>len()</a:t>
            </a:r>
            <a:r>
              <a:rPr lang="en-US" sz="1795" dirty="0">
                <a:solidFill>
                  <a:srgbClr val="FF0000"/>
                </a:solidFill>
              </a:rPr>
              <a:t>. </a:t>
            </a:r>
            <a:r>
              <a:rPr lang="en-US" sz="1795" dirty="0"/>
              <a:t>This way, you can see at once that we are talking about a function rather than, for instance, a variable.</a:t>
            </a:r>
          </a:p>
          <a:p>
            <a:pPr marL="285036" indent="-285036" algn="just">
              <a:lnSpc>
                <a:spcPct val="150000"/>
              </a:lnSpc>
              <a:buClr>
                <a:srgbClr val="1287C3"/>
              </a:buClr>
              <a:buFont typeface="Arial" panose="020B0604020202020204" pitchFamily="34" charset="0"/>
              <a:buChar char="•"/>
              <a:defRPr/>
            </a:pPr>
            <a:r>
              <a:rPr lang="en-US" sz="1795" dirty="0"/>
              <a:t> </a:t>
            </a:r>
            <a:r>
              <a:rPr lang="en-US" sz="1795" u="sng" dirty="0">
                <a:solidFill>
                  <a:srgbClr val="7030A0"/>
                </a:solidFill>
              </a:rPr>
              <a:t>In addition to a name, a function can have </a:t>
            </a:r>
            <a:r>
              <a:rPr lang="en-US" sz="1795" b="1" u="sng" dirty="0">
                <a:solidFill>
                  <a:srgbClr val="7030A0"/>
                </a:solidFill>
              </a:rPr>
              <a:t>arguments</a:t>
            </a:r>
            <a:r>
              <a:rPr lang="en-US" sz="1795" u="sng" dirty="0">
                <a:solidFill>
                  <a:srgbClr val="7030A0"/>
                </a:solidFill>
              </a:rPr>
              <a:t> </a:t>
            </a:r>
            <a:r>
              <a:rPr lang="en-US" sz="1795" dirty="0"/>
              <a:t>(though not all functions have arguments). In the example </a:t>
            </a:r>
            <a:r>
              <a:rPr lang="en-US" sz="1795" b="1" dirty="0">
                <a:cs typeface="Courier New" panose="02070309020205020404" pitchFamily="49" charset="0"/>
              </a:rPr>
              <a:t>len(my_list)</a:t>
            </a:r>
            <a:r>
              <a:rPr lang="en-US" sz="1795" dirty="0"/>
              <a:t>, the variable </a:t>
            </a:r>
            <a:r>
              <a:rPr lang="en-US" sz="1795" b="1" i="1" dirty="0">
                <a:solidFill>
                  <a:srgbClr val="FF0000"/>
                </a:solidFill>
                <a:cs typeface="Courier New" panose="02070309020205020404" pitchFamily="49" charset="0"/>
              </a:rPr>
              <a:t>my_list</a:t>
            </a:r>
            <a:r>
              <a:rPr lang="en-US" sz="1795" b="1" i="1" dirty="0">
                <a:solidFill>
                  <a:srgbClr val="FF0000"/>
                </a:solidFill>
              </a:rPr>
              <a:t> </a:t>
            </a:r>
            <a:r>
              <a:rPr lang="en-US" sz="1795" dirty="0"/>
              <a:t>is </a:t>
            </a:r>
            <a:r>
              <a:rPr lang="en-US" sz="1795" dirty="0">
                <a:highlight>
                  <a:srgbClr val="FFFF00"/>
                </a:highlight>
              </a:rPr>
              <a:t>the argument of </a:t>
            </a:r>
            <a:r>
              <a:rPr lang="en-US" sz="1795" dirty="0"/>
              <a:t>the function. </a:t>
            </a:r>
          </a:p>
          <a:p>
            <a:pPr marL="285036" indent="-285036" algn="just">
              <a:lnSpc>
                <a:spcPct val="150000"/>
              </a:lnSpc>
              <a:buClr>
                <a:srgbClr val="1287C3"/>
              </a:buClr>
              <a:buFont typeface="Arial" panose="020B0604020202020204" pitchFamily="34" charset="0"/>
              <a:buChar char="•"/>
              <a:defRPr/>
            </a:pPr>
            <a:endParaRPr lang="en-US" sz="1097" dirty="0"/>
          </a:p>
          <a:p>
            <a:pPr marL="285036" indent="-285036" algn="just">
              <a:lnSpc>
                <a:spcPct val="150000"/>
              </a:lnSpc>
              <a:buClr>
                <a:srgbClr val="1287C3"/>
              </a:buClr>
              <a:buFont typeface="Arial" panose="020B0604020202020204" pitchFamily="34" charset="0"/>
              <a:buChar char="•"/>
              <a:defRPr/>
            </a:pPr>
            <a:r>
              <a:rPr lang="en-US" sz="1795" u="sng" dirty="0">
                <a:solidFill>
                  <a:srgbClr val="7030A0"/>
                </a:solidFill>
              </a:rPr>
              <a:t>When a function name is combined with its argument, the result is an </a:t>
            </a:r>
            <a:r>
              <a:rPr lang="en-US" sz="1795" b="1" u="sng" dirty="0">
                <a:solidFill>
                  <a:srgbClr val="7030A0"/>
                </a:solidFill>
              </a:rPr>
              <a:t>expression</a:t>
            </a:r>
            <a:r>
              <a:rPr lang="en-US" sz="1795" dirty="0"/>
              <a:t>. </a:t>
            </a:r>
          </a:p>
        </p:txBody>
      </p:sp>
      <p:grpSp>
        <p:nvGrpSpPr>
          <p:cNvPr id="17" name="Group 16">
            <a:extLst>
              <a:ext uri="{FF2B5EF4-FFF2-40B4-BE49-F238E27FC236}">
                <a16:creationId xmlns:a16="http://schemas.microsoft.com/office/drawing/2014/main" id="{EFFDF5E1-236F-49FD-B391-693D1CC30C90}"/>
              </a:ext>
            </a:extLst>
          </p:cNvPr>
          <p:cNvGrpSpPr/>
          <p:nvPr/>
        </p:nvGrpSpPr>
        <p:grpSpPr>
          <a:xfrm>
            <a:off x="1717357" y="5301627"/>
            <a:ext cx="5846103" cy="955270"/>
            <a:chOff x="2494844" y="5395412"/>
            <a:chExt cx="5860989" cy="957703"/>
          </a:xfrm>
        </p:grpSpPr>
        <p:sp>
          <p:nvSpPr>
            <p:cNvPr id="5" name="TextBox 4">
              <a:extLst>
                <a:ext uri="{FF2B5EF4-FFF2-40B4-BE49-F238E27FC236}">
                  <a16:creationId xmlns:a16="http://schemas.microsoft.com/office/drawing/2014/main" id="{B47CDB37-C261-4114-B03B-C205F7A1CF0C}"/>
                </a:ext>
              </a:extLst>
            </p:cNvPr>
            <p:cNvSpPr txBox="1"/>
            <p:nvPr/>
          </p:nvSpPr>
          <p:spPr>
            <a:xfrm>
              <a:off x="3668889" y="5813064"/>
              <a:ext cx="1892573" cy="461940"/>
            </a:xfrm>
            <a:prstGeom prst="rect">
              <a:avLst/>
            </a:prstGeom>
            <a:noFill/>
            <a:ln w="28575">
              <a:solidFill>
                <a:srgbClr val="00B050"/>
              </a:solidFill>
            </a:ln>
          </p:spPr>
          <p:txBody>
            <a:bodyPr wrap="square" rtlCol="0">
              <a:spAutoFit/>
            </a:bodyPr>
            <a:lstStyle/>
            <a:p>
              <a:r>
                <a:rPr lang="en-US" sz="2394" dirty="0">
                  <a:solidFill>
                    <a:srgbClr val="C00000"/>
                  </a:solidFill>
                </a:rPr>
                <a:t>len</a:t>
              </a:r>
              <a:r>
                <a:rPr lang="en-US" sz="2394" dirty="0"/>
                <a:t>(</a:t>
              </a:r>
              <a:r>
                <a:rPr lang="en-US" sz="2394" dirty="0">
                  <a:solidFill>
                    <a:srgbClr val="00B0F0"/>
                  </a:solidFill>
                </a:rPr>
                <a:t>my_list</a:t>
              </a:r>
              <a:r>
                <a:rPr lang="en-US" sz="2394" dirty="0"/>
                <a:t>)</a:t>
              </a:r>
            </a:p>
          </p:txBody>
        </p:sp>
        <p:sp>
          <p:nvSpPr>
            <p:cNvPr id="8" name="Callout: Right Arrow 7">
              <a:extLst>
                <a:ext uri="{FF2B5EF4-FFF2-40B4-BE49-F238E27FC236}">
                  <a16:creationId xmlns:a16="http://schemas.microsoft.com/office/drawing/2014/main" id="{328C6805-96E9-403B-BED6-932009CA950A}"/>
                </a:ext>
              </a:extLst>
            </p:cNvPr>
            <p:cNvSpPr/>
            <p:nvPr/>
          </p:nvSpPr>
          <p:spPr>
            <a:xfrm>
              <a:off x="2494844" y="5734678"/>
              <a:ext cx="1264356" cy="618437"/>
            </a:xfrm>
            <a:prstGeom prst="rightArrowCallout">
              <a:avLst>
                <a:gd name="adj1" fmla="val 25000"/>
                <a:gd name="adj2" fmla="val 25000"/>
                <a:gd name="adj3" fmla="val 25000"/>
                <a:gd name="adj4" fmla="val 82155"/>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5" dirty="0">
                  <a:solidFill>
                    <a:srgbClr val="C00000"/>
                  </a:solidFill>
                </a:rPr>
                <a:t>Function name</a:t>
              </a:r>
            </a:p>
          </p:txBody>
        </p:sp>
        <p:cxnSp>
          <p:nvCxnSpPr>
            <p:cNvPr id="10" name="Straight Arrow Connector 9">
              <a:extLst>
                <a:ext uri="{FF2B5EF4-FFF2-40B4-BE49-F238E27FC236}">
                  <a16:creationId xmlns:a16="http://schemas.microsoft.com/office/drawing/2014/main" id="{47FE8D52-BE48-4FEE-9878-E94917A30916}"/>
                </a:ext>
              </a:extLst>
            </p:cNvPr>
            <p:cNvCxnSpPr>
              <a:cxnSpLocks/>
              <a:stCxn id="11" idx="1"/>
            </p:cNvCxnSpPr>
            <p:nvPr/>
          </p:nvCxnSpPr>
          <p:spPr>
            <a:xfrm flipH="1">
              <a:off x="4772951" y="5580078"/>
              <a:ext cx="927938" cy="335214"/>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168331A-567A-4030-95AA-393F4977B88E}"/>
                </a:ext>
              </a:extLst>
            </p:cNvPr>
            <p:cNvSpPr txBox="1"/>
            <p:nvPr/>
          </p:nvSpPr>
          <p:spPr>
            <a:xfrm>
              <a:off x="5700889" y="5395412"/>
              <a:ext cx="1399823" cy="369332"/>
            </a:xfrm>
            <a:prstGeom prst="rect">
              <a:avLst/>
            </a:prstGeom>
            <a:noFill/>
          </p:spPr>
          <p:txBody>
            <a:bodyPr wrap="square" rtlCol="0">
              <a:spAutoFit/>
            </a:bodyPr>
            <a:lstStyle/>
            <a:p>
              <a:r>
                <a:rPr lang="en-US" sz="1795" dirty="0">
                  <a:solidFill>
                    <a:srgbClr val="00B0F0"/>
                  </a:solidFill>
                </a:rPr>
                <a:t>argument</a:t>
              </a:r>
            </a:p>
          </p:txBody>
        </p:sp>
        <p:cxnSp>
          <p:nvCxnSpPr>
            <p:cNvPr id="13" name="Straight Arrow Connector 12">
              <a:extLst>
                <a:ext uri="{FF2B5EF4-FFF2-40B4-BE49-F238E27FC236}">
                  <a16:creationId xmlns:a16="http://schemas.microsoft.com/office/drawing/2014/main" id="{1A6E076B-A7A5-46B2-9320-ED8C9DEEBE6F}"/>
                </a:ext>
              </a:extLst>
            </p:cNvPr>
            <p:cNvCxnSpPr>
              <a:cxnSpLocks/>
            </p:cNvCxnSpPr>
            <p:nvPr/>
          </p:nvCxnSpPr>
          <p:spPr>
            <a:xfrm flipH="1">
              <a:off x="5561462" y="6095010"/>
              <a:ext cx="1377245"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3EDE46F-BDE9-45BB-B08B-29A5D9C35DFF}"/>
                </a:ext>
              </a:extLst>
            </p:cNvPr>
            <p:cNvSpPr txBox="1"/>
            <p:nvPr/>
          </p:nvSpPr>
          <p:spPr>
            <a:xfrm>
              <a:off x="6956010" y="5910344"/>
              <a:ext cx="1399823" cy="369332"/>
            </a:xfrm>
            <a:prstGeom prst="rect">
              <a:avLst/>
            </a:prstGeom>
            <a:noFill/>
          </p:spPr>
          <p:txBody>
            <a:bodyPr wrap="square" rtlCol="0">
              <a:spAutoFit/>
            </a:bodyPr>
            <a:lstStyle/>
            <a:p>
              <a:r>
                <a:rPr lang="en-US" sz="1795" dirty="0">
                  <a:solidFill>
                    <a:srgbClr val="00B050"/>
                  </a:solidFill>
                </a:rPr>
                <a:t>expression</a:t>
              </a:r>
            </a:p>
          </p:txBody>
        </p:sp>
      </p:grpSp>
    </p:spTree>
    <p:extLst>
      <p:ext uri="{BB962C8B-B14F-4D97-AF65-F5344CB8AC3E}">
        <p14:creationId xmlns:p14="http://schemas.microsoft.com/office/powerpoint/2010/main" val="86821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9733" y="0"/>
            <a:ext cx="7866669" cy="877353"/>
          </a:xfrm>
        </p:spPr>
        <p:txBody>
          <a:bodyPr>
            <a:noAutofit/>
          </a:bodyPr>
          <a:lstStyle/>
          <a:p>
            <a:r>
              <a:rPr lang="en-GB" sz="3591" dirty="0"/>
              <a:t>Functions in Python</a:t>
            </a:r>
            <a:endParaRPr lang="en-US" sz="3591" dirty="0"/>
          </a:p>
        </p:txBody>
      </p:sp>
      <p:sp>
        <p:nvSpPr>
          <p:cNvPr id="5" name="Footer Placeholder 4">
            <a:extLst>
              <a:ext uri="{FF2B5EF4-FFF2-40B4-BE49-F238E27FC236}">
                <a16:creationId xmlns:a16="http://schemas.microsoft.com/office/drawing/2014/main" id="{10F5B4AD-2758-491C-B016-687E5B42FB62}"/>
              </a:ext>
            </a:extLst>
          </p:cNvPr>
          <p:cNvSpPr>
            <a:spLocks noGrp="1"/>
          </p:cNvSpPr>
          <p:nvPr>
            <p:ph type="ftr" sz="quarter" idx="11"/>
          </p:nvPr>
        </p:nvSpPr>
        <p:spPr>
          <a:xfrm>
            <a:off x="6422656" y="6491523"/>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2D58">
                    <a:tint val="75000"/>
                  </a:srgbClr>
                </a:solidFill>
              </a:rPr>
              <a:t>Lecture 7</a:t>
            </a:r>
            <a:endParaRPr lang="en-US" dirty="0"/>
          </a:p>
        </p:txBody>
      </p:sp>
      <p:sp>
        <p:nvSpPr>
          <p:cNvPr id="4" name="Slide Number Placeholder 3"/>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t>6</a:t>
            </a:fld>
            <a:endParaRPr lang="en-US" dirty="0"/>
          </a:p>
        </p:txBody>
      </p:sp>
      <p:sp>
        <p:nvSpPr>
          <p:cNvPr id="15" name="TextBox 14">
            <a:extLst>
              <a:ext uri="{FF2B5EF4-FFF2-40B4-BE49-F238E27FC236}">
                <a16:creationId xmlns:a16="http://schemas.microsoft.com/office/drawing/2014/main" id="{4C886413-FFBF-499E-9656-06351B39AD53}"/>
              </a:ext>
            </a:extLst>
          </p:cNvPr>
          <p:cNvSpPr txBox="1"/>
          <p:nvPr/>
        </p:nvSpPr>
        <p:spPr>
          <a:xfrm>
            <a:off x="336182" y="1116649"/>
            <a:ext cx="2516662" cy="399094"/>
          </a:xfrm>
          <a:prstGeom prst="rect">
            <a:avLst/>
          </a:prstGeom>
          <a:noFill/>
        </p:spPr>
        <p:txBody>
          <a:bodyPr wrap="square">
            <a:spAutoFit/>
          </a:bodyPr>
          <a:lstStyle/>
          <a:p>
            <a:r>
              <a:rPr lang="en-US" sz="1995" b="1" dirty="0">
                <a:highlight>
                  <a:srgbClr val="FFFF00"/>
                </a:highlight>
              </a:rPr>
              <a:t>Creating a Function</a:t>
            </a:r>
          </a:p>
        </p:txBody>
      </p:sp>
      <p:sp>
        <p:nvSpPr>
          <p:cNvPr id="16" name="TextBox 15">
            <a:extLst>
              <a:ext uri="{FF2B5EF4-FFF2-40B4-BE49-F238E27FC236}">
                <a16:creationId xmlns:a16="http://schemas.microsoft.com/office/drawing/2014/main" id="{03854195-CA8E-4E53-A2C9-992921F497B4}"/>
              </a:ext>
            </a:extLst>
          </p:cNvPr>
          <p:cNvSpPr txBox="1"/>
          <p:nvPr/>
        </p:nvSpPr>
        <p:spPr>
          <a:xfrm>
            <a:off x="294949" y="1640864"/>
            <a:ext cx="6570337" cy="644689"/>
          </a:xfrm>
          <a:prstGeom prst="rect">
            <a:avLst/>
          </a:prstGeom>
          <a:noFill/>
        </p:spPr>
        <p:txBody>
          <a:bodyPr wrap="square">
            <a:spAutoFit/>
          </a:bodyPr>
          <a:lstStyle/>
          <a:p>
            <a:r>
              <a:rPr lang="en-US" sz="1795" dirty="0"/>
              <a:t>In Python a function is defined using the </a:t>
            </a:r>
            <a:r>
              <a:rPr lang="en-US" sz="1795" b="1" dirty="0">
                <a:solidFill>
                  <a:srgbClr val="C00000"/>
                </a:solidFill>
              </a:rPr>
              <a:t>def</a:t>
            </a:r>
            <a:r>
              <a:rPr lang="en-US" sz="1795" dirty="0"/>
              <a:t> keyword.</a:t>
            </a:r>
          </a:p>
          <a:p>
            <a:r>
              <a:rPr lang="en-US" sz="1795" dirty="0"/>
              <a:t> Here is the general format of a function definition in Python:</a:t>
            </a:r>
          </a:p>
        </p:txBody>
      </p:sp>
      <p:sp>
        <p:nvSpPr>
          <p:cNvPr id="18" name="TextBox 17">
            <a:extLst>
              <a:ext uri="{FF2B5EF4-FFF2-40B4-BE49-F238E27FC236}">
                <a16:creationId xmlns:a16="http://schemas.microsoft.com/office/drawing/2014/main" id="{11FC73B6-196A-43AA-A898-D3ECE040FA60}"/>
              </a:ext>
            </a:extLst>
          </p:cNvPr>
          <p:cNvSpPr txBox="1"/>
          <p:nvPr/>
        </p:nvSpPr>
        <p:spPr>
          <a:xfrm>
            <a:off x="6505740" y="1879098"/>
            <a:ext cx="4560388" cy="706088"/>
          </a:xfrm>
          <a:prstGeom prst="rect">
            <a:avLst/>
          </a:prstGeom>
          <a:noFill/>
        </p:spPr>
        <p:txBody>
          <a:bodyPr wrap="square">
            <a:spAutoFit/>
          </a:bodyPr>
          <a:lstStyle/>
          <a:p>
            <a:r>
              <a:rPr lang="en-US" sz="1995" b="1" dirty="0">
                <a:solidFill>
                  <a:srgbClr val="C00000"/>
                </a:solidFill>
              </a:rPr>
              <a:t>def</a:t>
            </a:r>
            <a:r>
              <a:rPr lang="en-US" sz="1995" dirty="0">
                <a:solidFill>
                  <a:srgbClr val="C00000"/>
                </a:solidFill>
              </a:rPr>
              <a:t> </a:t>
            </a:r>
            <a:r>
              <a:rPr lang="en-US" sz="1995" dirty="0" err="1">
                <a:solidFill>
                  <a:srgbClr val="C00000"/>
                </a:solidFill>
              </a:rPr>
              <a:t>function_name</a:t>
            </a:r>
            <a:r>
              <a:rPr lang="en-US" sz="1995" dirty="0">
                <a:solidFill>
                  <a:srgbClr val="C00000"/>
                </a:solidFill>
              </a:rPr>
              <a:t>():</a:t>
            </a:r>
          </a:p>
          <a:p>
            <a:r>
              <a:rPr lang="en-US" sz="1995" dirty="0"/>
              <a:t>      </a:t>
            </a:r>
            <a:r>
              <a:rPr lang="en-US" sz="1995" dirty="0">
                <a:solidFill>
                  <a:srgbClr val="C00000"/>
                </a:solidFill>
              </a:rPr>
              <a:t>block</a:t>
            </a:r>
            <a:r>
              <a:rPr lang="en-US" sz="1995" dirty="0"/>
              <a:t> </a:t>
            </a:r>
            <a:r>
              <a:rPr lang="en-US" sz="1995" dirty="0">
                <a:solidFill>
                  <a:schemeClr val="bg1">
                    <a:lumMod val="50000"/>
                  </a:schemeClr>
                </a:solidFill>
              </a:rPr>
              <a:t>(a set of statements)</a:t>
            </a:r>
          </a:p>
        </p:txBody>
      </p:sp>
      <p:sp>
        <p:nvSpPr>
          <p:cNvPr id="19" name="TextBox 18">
            <a:extLst>
              <a:ext uri="{FF2B5EF4-FFF2-40B4-BE49-F238E27FC236}">
                <a16:creationId xmlns:a16="http://schemas.microsoft.com/office/drawing/2014/main" id="{9B361D7F-7CC0-4730-9DAC-CC910CD06171}"/>
              </a:ext>
            </a:extLst>
          </p:cNvPr>
          <p:cNvSpPr txBox="1"/>
          <p:nvPr/>
        </p:nvSpPr>
        <p:spPr>
          <a:xfrm>
            <a:off x="240091" y="3109290"/>
            <a:ext cx="9108095" cy="1197280"/>
          </a:xfrm>
          <a:prstGeom prst="rect">
            <a:avLst/>
          </a:prstGeom>
          <a:noFill/>
        </p:spPr>
        <p:txBody>
          <a:bodyPr wrap="square">
            <a:spAutoFit/>
          </a:bodyPr>
          <a:lstStyle/>
          <a:p>
            <a:r>
              <a:rPr lang="en-US" sz="1795" dirty="0"/>
              <a:t>The first line is known as the function header. It marks the beginning of the function definition.</a:t>
            </a:r>
          </a:p>
          <a:p>
            <a:r>
              <a:rPr lang="en-US" sz="1795" dirty="0"/>
              <a:t>The function header begins with the key word </a:t>
            </a:r>
            <a:r>
              <a:rPr lang="en-US" sz="1795" dirty="0">
                <a:solidFill>
                  <a:srgbClr val="C00000"/>
                </a:solidFill>
              </a:rPr>
              <a:t>def</a:t>
            </a:r>
            <a:r>
              <a:rPr lang="en-US" sz="1795" dirty="0"/>
              <a:t>, followed by the name of the function, followed by a set of parentheses, followed by a colon.</a:t>
            </a:r>
          </a:p>
        </p:txBody>
      </p:sp>
      <p:sp>
        <p:nvSpPr>
          <p:cNvPr id="9" name="TextBox 8">
            <a:extLst>
              <a:ext uri="{FF2B5EF4-FFF2-40B4-BE49-F238E27FC236}">
                <a16:creationId xmlns:a16="http://schemas.microsoft.com/office/drawing/2014/main" id="{A6C795AD-6D8E-4ECC-8DDB-3B59DDF7740C}"/>
              </a:ext>
            </a:extLst>
          </p:cNvPr>
          <p:cNvSpPr txBox="1"/>
          <p:nvPr/>
        </p:nvSpPr>
        <p:spPr>
          <a:xfrm>
            <a:off x="3033008" y="4542216"/>
            <a:ext cx="2426577" cy="644689"/>
          </a:xfrm>
          <a:prstGeom prst="rect">
            <a:avLst/>
          </a:prstGeom>
          <a:noFill/>
          <a:ln>
            <a:solidFill>
              <a:schemeClr val="accent1"/>
            </a:solidFill>
          </a:ln>
        </p:spPr>
        <p:txBody>
          <a:bodyPr wrap="square">
            <a:spAutoFit/>
          </a:bodyPr>
          <a:lstStyle/>
          <a:p>
            <a:pPr lvl="1">
              <a:defRPr/>
            </a:pPr>
            <a:r>
              <a:rPr lang="en-GB" altLang="ar-KW" sz="1795" dirty="0"/>
              <a:t>def  printHello()</a:t>
            </a:r>
            <a:r>
              <a:rPr lang="en-US" altLang="ar-KW" sz="1795" dirty="0"/>
              <a:t>:</a:t>
            </a:r>
          </a:p>
          <a:p>
            <a:pPr lvl="1">
              <a:defRPr/>
            </a:pPr>
            <a:r>
              <a:rPr lang="en-US" altLang="ar-KW" sz="1795" dirty="0"/>
              <a:t>    print("Hello! ")</a:t>
            </a:r>
          </a:p>
        </p:txBody>
      </p:sp>
      <p:sp>
        <p:nvSpPr>
          <p:cNvPr id="10" name="TextBox 9">
            <a:extLst>
              <a:ext uri="{FF2B5EF4-FFF2-40B4-BE49-F238E27FC236}">
                <a16:creationId xmlns:a16="http://schemas.microsoft.com/office/drawing/2014/main" id="{4D44473F-22D5-4F33-92B0-A6CDCBDD07CF}"/>
              </a:ext>
            </a:extLst>
          </p:cNvPr>
          <p:cNvSpPr txBox="1"/>
          <p:nvPr/>
        </p:nvSpPr>
        <p:spPr>
          <a:xfrm>
            <a:off x="294949" y="5611925"/>
            <a:ext cx="7606177" cy="920985"/>
          </a:xfrm>
          <a:prstGeom prst="rect">
            <a:avLst/>
          </a:prstGeom>
          <a:noFill/>
        </p:spPr>
        <p:txBody>
          <a:bodyPr wrap="square">
            <a:spAutoFit/>
          </a:bodyPr>
          <a:lstStyle/>
          <a:p>
            <a:r>
              <a:rPr lang="en-US" sz="1795" dirty="0"/>
              <a:t>Beginning at the next line is a set of indented statements known as a block. A block is simply a set of statements that belong together as a group. These statements are performed any time the function is executed.</a:t>
            </a:r>
          </a:p>
        </p:txBody>
      </p:sp>
    </p:spTree>
    <p:extLst>
      <p:ext uri="{BB962C8B-B14F-4D97-AF65-F5344CB8AC3E}">
        <p14:creationId xmlns:p14="http://schemas.microsoft.com/office/powerpoint/2010/main" val="4063837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1835" y="110537"/>
            <a:ext cx="7866669" cy="702530"/>
          </a:xfrm>
        </p:spPr>
        <p:txBody>
          <a:bodyPr>
            <a:noAutofit/>
          </a:bodyPr>
          <a:lstStyle/>
          <a:p>
            <a:r>
              <a:rPr lang="en-GB" sz="3591" dirty="0"/>
              <a:t>Functions in Python</a:t>
            </a:r>
            <a:endParaRPr lang="en-US" sz="3591" dirty="0"/>
          </a:p>
        </p:txBody>
      </p:sp>
      <p:sp>
        <p:nvSpPr>
          <p:cNvPr id="5" name="Footer Placeholder 4">
            <a:extLst>
              <a:ext uri="{FF2B5EF4-FFF2-40B4-BE49-F238E27FC236}">
                <a16:creationId xmlns:a16="http://schemas.microsoft.com/office/drawing/2014/main" id="{E02F8257-CF9B-45AA-8F10-8B3B11F14C34}"/>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7</a:t>
            </a:r>
            <a:endParaRPr lang="en-US" dirty="0"/>
          </a:p>
        </p:txBody>
      </p:sp>
      <p:sp>
        <p:nvSpPr>
          <p:cNvPr id="4" name="Slide Number Placeholder 3"/>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t>7</a:t>
            </a:fld>
            <a:endParaRPr lang="en-US" dirty="0"/>
          </a:p>
        </p:txBody>
      </p:sp>
      <p:sp>
        <p:nvSpPr>
          <p:cNvPr id="15" name="TextBox 14">
            <a:extLst>
              <a:ext uri="{FF2B5EF4-FFF2-40B4-BE49-F238E27FC236}">
                <a16:creationId xmlns:a16="http://schemas.microsoft.com/office/drawing/2014/main" id="{4C886413-FFBF-499E-9656-06351B39AD53}"/>
              </a:ext>
            </a:extLst>
          </p:cNvPr>
          <p:cNvSpPr txBox="1"/>
          <p:nvPr/>
        </p:nvSpPr>
        <p:spPr>
          <a:xfrm>
            <a:off x="796658" y="1182310"/>
            <a:ext cx="2178854" cy="399094"/>
          </a:xfrm>
          <a:prstGeom prst="rect">
            <a:avLst/>
          </a:prstGeom>
          <a:noFill/>
        </p:spPr>
        <p:txBody>
          <a:bodyPr wrap="square">
            <a:spAutoFit/>
          </a:bodyPr>
          <a:lstStyle/>
          <a:p>
            <a:r>
              <a:rPr lang="en-US" sz="1995" b="1" dirty="0">
                <a:highlight>
                  <a:srgbClr val="FFFF00"/>
                </a:highlight>
              </a:rPr>
              <a:t>Calling a Function</a:t>
            </a:r>
          </a:p>
        </p:txBody>
      </p:sp>
      <p:sp>
        <p:nvSpPr>
          <p:cNvPr id="19" name="TextBox 18">
            <a:extLst>
              <a:ext uri="{FF2B5EF4-FFF2-40B4-BE49-F238E27FC236}">
                <a16:creationId xmlns:a16="http://schemas.microsoft.com/office/drawing/2014/main" id="{9B361D7F-7CC0-4730-9DAC-CC910CD06171}"/>
              </a:ext>
            </a:extLst>
          </p:cNvPr>
          <p:cNvSpPr txBox="1"/>
          <p:nvPr/>
        </p:nvSpPr>
        <p:spPr>
          <a:xfrm>
            <a:off x="632957" y="1832408"/>
            <a:ext cx="7499307" cy="920985"/>
          </a:xfrm>
          <a:prstGeom prst="rect">
            <a:avLst/>
          </a:prstGeom>
          <a:noFill/>
        </p:spPr>
        <p:txBody>
          <a:bodyPr wrap="square">
            <a:spAutoFit/>
          </a:bodyPr>
          <a:lstStyle/>
          <a:p>
            <a:r>
              <a:rPr lang="en-US" sz="1795" dirty="0"/>
              <a:t>A function definition specifies what a function does, but it does not cause the function to execute. </a:t>
            </a:r>
          </a:p>
          <a:p>
            <a:r>
              <a:rPr lang="en-US" sz="1795" dirty="0"/>
              <a:t>To execute a function, you should call it.</a:t>
            </a:r>
          </a:p>
        </p:txBody>
      </p:sp>
      <p:sp>
        <p:nvSpPr>
          <p:cNvPr id="10" name="TextBox 9">
            <a:extLst>
              <a:ext uri="{FF2B5EF4-FFF2-40B4-BE49-F238E27FC236}">
                <a16:creationId xmlns:a16="http://schemas.microsoft.com/office/drawing/2014/main" id="{4F3491DA-39D3-497E-A6E2-4A76BE1766BB}"/>
              </a:ext>
            </a:extLst>
          </p:cNvPr>
          <p:cNvSpPr txBox="1"/>
          <p:nvPr/>
        </p:nvSpPr>
        <p:spPr>
          <a:xfrm>
            <a:off x="2796756" y="2968507"/>
            <a:ext cx="2426577" cy="920985"/>
          </a:xfrm>
          <a:prstGeom prst="rect">
            <a:avLst/>
          </a:prstGeom>
          <a:noFill/>
          <a:ln>
            <a:solidFill>
              <a:schemeClr val="accent1"/>
            </a:solidFill>
          </a:ln>
        </p:spPr>
        <p:txBody>
          <a:bodyPr wrap="square">
            <a:spAutoFit/>
          </a:bodyPr>
          <a:lstStyle/>
          <a:p>
            <a:pPr lvl="1">
              <a:defRPr/>
            </a:pPr>
            <a:r>
              <a:rPr lang="en-GB" altLang="ar-KW" sz="1795" dirty="0">
                <a:solidFill>
                  <a:srgbClr val="C00000"/>
                </a:solidFill>
              </a:rPr>
              <a:t>def </a:t>
            </a:r>
            <a:r>
              <a:rPr lang="en-GB" altLang="ar-KW" sz="1795" dirty="0"/>
              <a:t> printHello()</a:t>
            </a:r>
            <a:r>
              <a:rPr lang="en-US" altLang="ar-KW" sz="1795" dirty="0"/>
              <a:t>:</a:t>
            </a:r>
          </a:p>
          <a:p>
            <a:pPr lvl="1">
              <a:defRPr/>
            </a:pPr>
            <a:r>
              <a:rPr lang="en-US" altLang="ar-KW" sz="1795" dirty="0"/>
              <a:t>    print("Hello! ")</a:t>
            </a:r>
          </a:p>
          <a:p>
            <a:pPr lvl="1">
              <a:defRPr/>
            </a:pPr>
            <a:r>
              <a:rPr lang="en-GB" altLang="ar-KW" sz="1795" dirty="0">
                <a:solidFill>
                  <a:srgbClr val="7030A0"/>
                </a:solidFill>
                <a:highlight>
                  <a:srgbClr val="FFFF00"/>
                </a:highlight>
              </a:rPr>
              <a:t>printHello()</a:t>
            </a:r>
            <a:endParaRPr lang="en-US" altLang="ar-KW" sz="1795" dirty="0">
              <a:solidFill>
                <a:srgbClr val="7030A0"/>
              </a:solidFill>
              <a:highlight>
                <a:srgbClr val="FFFF00"/>
              </a:highlight>
            </a:endParaRPr>
          </a:p>
        </p:txBody>
      </p:sp>
      <p:sp>
        <p:nvSpPr>
          <p:cNvPr id="12" name="TextBox 11">
            <a:extLst>
              <a:ext uri="{FF2B5EF4-FFF2-40B4-BE49-F238E27FC236}">
                <a16:creationId xmlns:a16="http://schemas.microsoft.com/office/drawing/2014/main" id="{113742BD-3DCD-4FE3-A796-DD4A76F408F7}"/>
              </a:ext>
            </a:extLst>
          </p:cNvPr>
          <p:cNvSpPr txBox="1"/>
          <p:nvPr/>
        </p:nvSpPr>
        <p:spPr>
          <a:xfrm>
            <a:off x="564418" y="4394991"/>
            <a:ext cx="7955344" cy="1473576"/>
          </a:xfrm>
          <a:prstGeom prst="rect">
            <a:avLst/>
          </a:prstGeom>
          <a:noFill/>
        </p:spPr>
        <p:txBody>
          <a:bodyPr wrap="square">
            <a:spAutoFit/>
          </a:bodyPr>
          <a:lstStyle/>
          <a:p>
            <a:r>
              <a:rPr lang="en-US" sz="1795" dirty="0"/>
              <a:t>When a function is called, the </a:t>
            </a:r>
            <a:r>
              <a:rPr lang="en-US" sz="1795" dirty="0">
                <a:highlight>
                  <a:srgbClr val="FFFF00"/>
                </a:highlight>
              </a:rPr>
              <a:t>interpreter </a:t>
            </a:r>
            <a:r>
              <a:rPr lang="en-US" sz="1795" dirty="0">
                <a:solidFill>
                  <a:srgbClr val="FF0000"/>
                </a:solidFill>
              </a:rPr>
              <a:t>jumps to</a:t>
            </a:r>
            <a:r>
              <a:rPr lang="en-US" sz="1795" dirty="0"/>
              <a:t> that </a:t>
            </a:r>
            <a:r>
              <a:rPr lang="en-US" sz="1795" dirty="0">
                <a:solidFill>
                  <a:srgbClr val="FF0000"/>
                </a:solidFill>
              </a:rPr>
              <a:t>function</a:t>
            </a:r>
            <a:r>
              <a:rPr lang="en-US" sz="1795" dirty="0"/>
              <a:t> and </a:t>
            </a:r>
            <a:r>
              <a:rPr lang="en-US" sz="1795" dirty="0">
                <a:highlight>
                  <a:srgbClr val="FFFF00"/>
                </a:highlight>
              </a:rPr>
              <a:t>executes the statements </a:t>
            </a:r>
            <a:r>
              <a:rPr lang="en-US" sz="1795" dirty="0"/>
              <a:t>in its block. </a:t>
            </a:r>
          </a:p>
          <a:p>
            <a:r>
              <a:rPr lang="en-US" sz="1795" dirty="0">
                <a:solidFill>
                  <a:srgbClr val="CC00CC"/>
                </a:solidFill>
              </a:rPr>
              <a:t>When the end</a:t>
            </a:r>
            <a:r>
              <a:rPr lang="en-US" sz="1795" dirty="0"/>
              <a:t> of the block is reached, the </a:t>
            </a:r>
            <a:r>
              <a:rPr lang="en-US" sz="1795" dirty="0">
                <a:solidFill>
                  <a:srgbClr val="00B0F0"/>
                </a:solidFill>
              </a:rPr>
              <a:t>interpreter jumps back to the part of the program that called the function</a:t>
            </a:r>
            <a:r>
              <a:rPr lang="en-US" sz="1795" dirty="0"/>
              <a:t>, and the program resumes execution at</a:t>
            </a:r>
          </a:p>
          <a:p>
            <a:r>
              <a:rPr lang="en-US" sz="1795" dirty="0"/>
              <a:t>that point.</a:t>
            </a:r>
          </a:p>
        </p:txBody>
      </p:sp>
      <p:cxnSp>
        <p:nvCxnSpPr>
          <p:cNvPr id="7" name="Straight Arrow Connector 6">
            <a:extLst>
              <a:ext uri="{FF2B5EF4-FFF2-40B4-BE49-F238E27FC236}">
                <a16:creationId xmlns:a16="http://schemas.microsoft.com/office/drawing/2014/main" id="{8EC37053-FDB8-4E28-8173-ABD1AD5246D6}"/>
              </a:ext>
            </a:extLst>
          </p:cNvPr>
          <p:cNvCxnSpPr>
            <a:cxnSpLocks/>
          </p:cNvCxnSpPr>
          <p:nvPr/>
        </p:nvCxnSpPr>
        <p:spPr>
          <a:xfrm flipH="1">
            <a:off x="4724635" y="3359009"/>
            <a:ext cx="1267792" cy="37720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7807A22-29AB-4241-ACB1-140E7C719785}"/>
              </a:ext>
            </a:extLst>
          </p:cNvPr>
          <p:cNvSpPr txBox="1"/>
          <p:nvPr/>
        </p:nvSpPr>
        <p:spPr>
          <a:xfrm>
            <a:off x="5904577" y="3060606"/>
            <a:ext cx="1553910" cy="368394"/>
          </a:xfrm>
          <a:prstGeom prst="rect">
            <a:avLst/>
          </a:prstGeom>
          <a:noFill/>
        </p:spPr>
        <p:txBody>
          <a:bodyPr wrap="square" rtlCol="0">
            <a:spAutoFit/>
          </a:bodyPr>
          <a:lstStyle/>
          <a:p>
            <a:r>
              <a:rPr lang="en-US" sz="1795" dirty="0">
                <a:solidFill>
                  <a:srgbClr val="C00000"/>
                </a:solidFill>
              </a:rPr>
              <a:t>Function call</a:t>
            </a:r>
          </a:p>
        </p:txBody>
      </p:sp>
    </p:spTree>
    <p:extLst>
      <p:ext uri="{BB962C8B-B14F-4D97-AF65-F5344CB8AC3E}">
        <p14:creationId xmlns:p14="http://schemas.microsoft.com/office/powerpoint/2010/main" val="767561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29733" y="189222"/>
            <a:ext cx="7866669" cy="468709"/>
          </a:xfrm>
        </p:spPr>
        <p:txBody>
          <a:bodyPr>
            <a:normAutofit fontScale="90000"/>
          </a:bodyPr>
          <a:lstStyle/>
          <a:p>
            <a:r>
              <a:rPr lang="en-US" altLang="ar-KW" sz="3591" dirty="0"/>
              <a:t>Functions</a:t>
            </a:r>
          </a:p>
        </p:txBody>
      </p:sp>
      <p:sp>
        <p:nvSpPr>
          <p:cNvPr id="11267" name="Rectangle 3"/>
          <p:cNvSpPr>
            <a:spLocks noGrp="1" noChangeArrowheads="1"/>
          </p:cNvSpPr>
          <p:nvPr>
            <p:ph idx="1"/>
          </p:nvPr>
        </p:nvSpPr>
        <p:spPr>
          <a:xfrm>
            <a:off x="2486903" y="1290931"/>
            <a:ext cx="7427505" cy="3648075"/>
          </a:xfrm>
        </p:spPr>
        <p:txBody>
          <a:bodyPr>
            <a:normAutofit fontScale="77500" lnSpcReduction="20000"/>
          </a:bodyPr>
          <a:lstStyle/>
          <a:p>
            <a:pPr algn="just">
              <a:lnSpc>
                <a:spcPct val="80000"/>
              </a:lnSpc>
              <a:spcAft>
                <a:spcPts val="1197"/>
              </a:spcAft>
              <a:defRPr/>
            </a:pPr>
            <a:r>
              <a:rPr lang="en-US" altLang="ar-KW" b="1" u="sng" dirty="0">
                <a:solidFill>
                  <a:srgbClr val="FF0000"/>
                </a:solidFill>
                <a:latin typeface="+mn-lt"/>
              </a:rPr>
              <a:t>Four parts of function’s definition:</a:t>
            </a:r>
          </a:p>
          <a:p>
            <a:pPr marL="361045" indent="-304038" algn="just">
              <a:lnSpc>
                <a:spcPct val="80000"/>
              </a:lnSpc>
              <a:spcAft>
                <a:spcPts val="1197"/>
              </a:spcAft>
              <a:buFont typeface="Wingdings" panose="05000000000000000000" pitchFamily="2" charset="2"/>
              <a:buAutoNum type="arabicPeriod"/>
              <a:defRPr/>
            </a:pPr>
            <a:r>
              <a:rPr lang="en-US" altLang="ar-KW" dirty="0">
                <a:latin typeface="+mn-lt"/>
              </a:rPr>
              <a:t> The reserved word </a:t>
            </a:r>
            <a:r>
              <a:rPr lang="en-US" altLang="ar-KW" b="1" i="1" dirty="0">
                <a:latin typeface="+mn-lt"/>
                <a:cs typeface="Courier New" panose="02070309020205020404" pitchFamily="49" charset="0"/>
              </a:rPr>
              <a:t>def </a:t>
            </a:r>
            <a:r>
              <a:rPr lang="en-US" altLang="ar-KW" dirty="0">
                <a:latin typeface="+mn-lt"/>
              </a:rPr>
              <a:t>which indicates that what follows is a function definition.</a:t>
            </a:r>
          </a:p>
          <a:p>
            <a:pPr marL="361045" indent="-304038" algn="just">
              <a:lnSpc>
                <a:spcPct val="80000"/>
              </a:lnSpc>
              <a:spcAft>
                <a:spcPts val="1197"/>
              </a:spcAft>
              <a:buFont typeface="Wingdings" panose="05000000000000000000" pitchFamily="2" charset="2"/>
              <a:buAutoNum type="arabicPeriod"/>
              <a:defRPr/>
            </a:pPr>
            <a:r>
              <a:rPr lang="en-US" altLang="ar-KW" dirty="0">
                <a:latin typeface="+mn-lt"/>
              </a:rPr>
              <a:t> The </a:t>
            </a:r>
            <a:r>
              <a:rPr lang="en-US" altLang="ar-KW" b="1" dirty="0">
                <a:latin typeface="+mn-lt"/>
              </a:rPr>
              <a:t>name</a:t>
            </a:r>
            <a:r>
              <a:rPr lang="en-US" altLang="ar-KW" dirty="0">
                <a:latin typeface="+mn-lt"/>
              </a:rPr>
              <a:t> of the function.</a:t>
            </a:r>
          </a:p>
          <a:p>
            <a:pPr marL="361045" indent="-304038" algn="just">
              <a:lnSpc>
                <a:spcPct val="80000"/>
              </a:lnSpc>
              <a:spcAft>
                <a:spcPts val="1197"/>
              </a:spcAft>
              <a:buFont typeface="Wingdings" panose="05000000000000000000" pitchFamily="2" charset="2"/>
              <a:buAutoNum type="arabicPeriod"/>
              <a:defRPr/>
            </a:pPr>
            <a:r>
              <a:rPr lang="en-US" altLang="ar-KW" dirty="0">
                <a:latin typeface="+mn-lt"/>
              </a:rPr>
              <a:t> List of </a:t>
            </a:r>
            <a:r>
              <a:rPr lang="en-US" altLang="ar-KW" b="1" dirty="0">
                <a:latin typeface="+mn-lt"/>
              </a:rPr>
              <a:t>arguments</a:t>
            </a:r>
            <a:r>
              <a:rPr lang="en-US" altLang="ar-KW" dirty="0">
                <a:latin typeface="+mn-lt"/>
              </a:rPr>
              <a:t> enclosed in parentheses.</a:t>
            </a:r>
          </a:p>
          <a:p>
            <a:pPr marL="361045" indent="-304038" algn="just">
              <a:lnSpc>
                <a:spcPct val="80000"/>
              </a:lnSpc>
              <a:spcAft>
                <a:spcPts val="1197"/>
              </a:spcAft>
              <a:buFont typeface="Wingdings" panose="05000000000000000000" pitchFamily="2" charset="2"/>
              <a:buAutoNum type="arabicPeriod"/>
              <a:defRPr/>
            </a:pPr>
            <a:r>
              <a:rPr lang="en-US" altLang="ar-KW" dirty="0">
                <a:latin typeface="+mn-lt"/>
              </a:rPr>
              <a:t> The </a:t>
            </a:r>
            <a:r>
              <a:rPr lang="en-US" altLang="ar-KW" b="1" dirty="0">
                <a:latin typeface="+mn-lt"/>
              </a:rPr>
              <a:t>body</a:t>
            </a:r>
            <a:r>
              <a:rPr lang="en-US" altLang="ar-KW" dirty="0">
                <a:latin typeface="+mn-lt"/>
              </a:rPr>
              <a:t> of the function, which is the set of statements that carry out the work of the function, noting that:</a:t>
            </a:r>
          </a:p>
          <a:p>
            <a:pPr lvl="1" algn="just">
              <a:lnSpc>
                <a:spcPct val="80000"/>
              </a:lnSpc>
              <a:spcAft>
                <a:spcPts val="1197"/>
              </a:spcAft>
              <a:defRPr/>
            </a:pPr>
            <a:r>
              <a:rPr lang="en-US" altLang="ar-KW" sz="1795" dirty="0"/>
              <a:t>Use colon ( </a:t>
            </a:r>
            <a:r>
              <a:rPr lang="en-US" altLang="ar-KW" sz="1795" b="1" u="sng" dirty="0"/>
              <a:t>:</a:t>
            </a:r>
            <a:r>
              <a:rPr lang="en-US" altLang="ar-KW" sz="1795" dirty="0"/>
              <a:t> ) to start the body of the function.</a:t>
            </a:r>
          </a:p>
          <a:p>
            <a:pPr lvl="1" algn="just">
              <a:lnSpc>
                <a:spcPct val="80000"/>
              </a:lnSpc>
              <a:spcAft>
                <a:spcPts val="1197"/>
              </a:spcAft>
              <a:defRPr/>
            </a:pPr>
            <a:r>
              <a:rPr lang="en-US" altLang="ar-KW" sz="1795" dirty="0"/>
              <a:t>Use indentation for the body of the function .</a:t>
            </a:r>
          </a:p>
        </p:txBody>
      </p:sp>
      <p:sp>
        <p:nvSpPr>
          <p:cNvPr id="4" name="Footer Placeholder 3">
            <a:extLst>
              <a:ext uri="{FF2B5EF4-FFF2-40B4-BE49-F238E27FC236}">
                <a16:creationId xmlns:a16="http://schemas.microsoft.com/office/drawing/2014/main" id="{8AF0DF75-AA7A-4523-B89D-59644AE0FB64}"/>
              </a:ext>
            </a:extLst>
          </p:cNvPr>
          <p:cNvSpPr>
            <a:spLocks noGrp="1"/>
          </p:cNvSpPr>
          <p:nvPr>
            <p:ph type="ftr" sz="quarter" idx="11"/>
          </p:nvPr>
        </p:nvSpPr>
        <p:spPr>
          <a:xfrm>
            <a:off x="3691468" y="6403159"/>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2D58">
                    <a:tint val="75000"/>
                  </a:srgbClr>
                </a:solidFill>
              </a:rPr>
              <a:t>Lecture 7</a:t>
            </a:r>
            <a:endParaRPr lang="en-US" dirty="0"/>
          </a:p>
        </p:txBody>
      </p:sp>
      <p:sp>
        <p:nvSpPr>
          <p:cNvPr id="8211" name="Slide Number Placeholder 1"/>
          <p:cNvSpPr>
            <a:spLocks noGrp="1"/>
          </p:cNvSpPr>
          <p:nvPr>
            <p:ph type="sldNum" sz="quarter" idx="4294967295"/>
          </p:nvPr>
        </p:nvSpPr>
        <p:spPr>
          <a:xfrm>
            <a:off x="10228852" y="6400378"/>
            <a:ext cx="427536" cy="36578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1093" indent="-285036" eaLnBrk="0" hangingPunct="0">
              <a:defRPr>
                <a:solidFill>
                  <a:schemeClr val="tx1"/>
                </a:solidFill>
                <a:latin typeface="Arial" panose="020B0604020202020204" pitchFamily="34" charset="0"/>
                <a:cs typeface="Arial" panose="020B0604020202020204" pitchFamily="34" charset="0"/>
              </a:defRPr>
            </a:lvl2pPr>
            <a:lvl3pPr marL="1140143" indent="-228029" eaLnBrk="0" hangingPunct="0">
              <a:defRPr>
                <a:solidFill>
                  <a:schemeClr val="tx1"/>
                </a:solidFill>
                <a:latin typeface="Arial" panose="020B0604020202020204" pitchFamily="34" charset="0"/>
                <a:cs typeface="Arial" panose="020B0604020202020204" pitchFamily="34" charset="0"/>
              </a:defRPr>
            </a:lvl3pPr>
            <a:lvl4pPr marL="1596200" indent="-228029" eaLnBrk="0" hangingPunct="0">
              <a:defRPr>
                <a:solidFill>
                  <a:schemeClr val="tx1"/>
                </a:solidFill>
                <a:latin typeface="Arial" panose="020B0604020202020204" pitchFamily="34" charset="0"/>
                <a:cs typeface="Arial" panose="020B0604020202020204" pitchFamily="34" charset="0"/>
              </a:defRPr>
            </a:lvl4pPr>
            <a:lvl5pPr marL="2052257" indent="-228029" eaLnBrk="0" hangingPunct="0">
              <a:defRPr>
                <a:solidFill>
                  <a:schemeClr val="tx1"/>
                </a:solidFill>
                <a:latin typeface="Arial" panose="020B0604020202020204" pitchFamily="34" charset="0"/>
                <a:cs typeface="Arial" panose="020B0604020202020204" pitchFamily="34" charset="0"/>
              </a:defRPr>
            </a:lvl5pPr>
            <a:lvl6pPr marL="2508314" indent="-22802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64371" indent="-22802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0428" indent="-22802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76485" indent="-22802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55AC683-73BA-498C-A969-71C58D7CD72F}" type="slidenum">
              <a:rPr lang="en-US" altLang="en-US"/>
              <a:pPr eaLnBrk="1" hangingPunct="1"/>
              <a:t>8</a:t>
            </a:fld>
            <a:endParaRPr lang="en-US" altLang="en-US"/>
          </a:p>
        </p:txBody>
      </p:sp>
      <p:sp>
        <p:nvSpPr>
          <p:cNvPr id="9220" name="TextBox 2"/>
          <p:cNvSpPr txBox="1">
            <a:spLocks noChangeArrowheads="1"/>
          </p:cNvSpPr>
          <p:nvPr/>
        </p:nvSpPr>
        <p:spPr bwMode="auto">
          <a:xfrm>
            <a:off x="2321951" y="5299070"/>
            <a:ext cx="7757410" cy="547986"/>
          </a:xfrm>
          <a:prstGeom prst="rect">
            <a:avLst/>
          </a:prstGeom>
          <a:solidFill>
            <a:srgbClr val="DCDCDC"/>
          </a:solidFill>
          <a:ln w="38100">
            <a:solidFill>
              <a:srgbClr val="33CC33"/>
            </a:solidFill>
            <a:miter lim="800000"/>
            <a:headEnd/>
            <a:tailEnd/>
          </a:ln>
        </p:spPr>
        <p:txBody>
          <a:bodyPr wrap="square">
            <a:spAutoFit/>
          </a:bodyPr>
          <a:lstStyle>
            <a:defPPr>
              <a:defRPr lang="en-US"/>
            </a:defPPr>
            <a:lvl1pPr marL="342900" indent="-342900" eaLnBrk="0" hangingPunct="0"/>
            <a:lvl2pPr marL="400050" lvl="1" algn="just" eaLnBrk="1" hangingPunct="1">
              <a:lnSpc>
                <a:spcPct val="80000"/>
              </a:lnSpc>
              <a:defRPr b="1">
                <a:solidFill>
                  <a:srgbClr val="0070C0"/>
                </a:solidFill>
                <a:latin typeface="Courier New" pitchFamily="49" charset="0"/>
                <a:cs typeface="Courier New" pitchFamily="49" charset="0"/>
              </a:defRPr>
            </a:lvl2pPr>
            <a:lvl3pPr marL="1143000" indent="-228600" eaLnBrk="0" hangingPunct="0"/>
            <a:lvl4pPr marL="1600200" indent="-228600" eaLnBrk="0" hangingPunct="0"/>
            <a:lvl5pPr marL="2057400" indent="-228600" eaLnBrk="0" hangingPunct="0"/>
            <a:lvl6pPr marL="2514600" indent="-228600" algn="l" rtl="0" eaLnBrk="0" fontAlgn="base" hangingPunct="0">
              <a:spcBef>
                <a:spcPct val="0"/>
              </a:spcBef>
              <a:spcAft>
                <a:spcPct val="0"/>
              </a:spcAft>
            </a:lvl6pPr>
            <a:lvl7pPr marL="2971800" indent="-228600" algn="l" rtl="0" eaLnBrk="0" fontAlgn="base" hangingPunct="0">
              <a:spcBef>
                <a:spcPct val="0"/>
              </a:spcBef>
              <a:spcAft>
                <a:spcPct val="0"/>
              </a:spcAft>
            </a:lvl7pPr>
            <a:lvl8pPr marL="3429000" indent="-228600" algn="l" rtl="0" eaLnBrk="0" fontAlgn="base" hangingPunct="0">
              <a:spcBef>
                <a:spcPct val="0"/>
              </a:spcBef>
              <a:spcAft>
                <a:spcPct val="0"/>
              </a:spcAft>
            </a:lvl8pPr>
            <a:lvl9pPr marL="3886200" indent="-228600" algn="l" rtl="0" eaLnBrk="0" fontAlgn="base" hangingPunct="0">
              <a:spcBef>
                <a:spcPct val="0"/>
              </a:spcBef>
              <a:spcAft>
                <a:spcPct val="0"/>
              </a:spcAft>
            </a:lvl9pPr>
          </a:lstStyle>
          <a:p>
            <a:pPr lvl="1">
              <a:defRPr/>
            </a:pPr>
            <a:r>
              <a:rPr lang="en-GB" altLang="ar-KW" sz="1795" dirty="0"/>
              <a:t> def  printHello()</a:t>
            </a:r>
            <a:r>
              <a:rPr lang="en-US" altLang="ar-KW" sz="1795" dirty="0"/>
              <a:t>:</a:t>
            </a:r>
          </a:p>
          <a:p>
            <a:pPr lvl="1">
              <a:defRPr/>
            </a:pPr>
            <a:r>
              <a:rPr lang="en-US" altLang="ar-KW" sz="1795" dirty="0"/>
              <a:t>    print("Hello! ")</a:t>
            </a:r>
          </a:p>
        </p:txBody>
      </p:sp>
      <p:cxnSp>
        <p:nvCxnSpPr>
          <p:cNvPr id="3" name="Elbow Connector 2"/>
          <p:cNvCxnSpPr>
            <a:cxnSpLocks/>
          </p:cNvCxnSpPr>
          <p:nvPr/>
        </p:nvCxnSpPr>
        <p:spPr>
          <a:xfrm rot="16200000" flipH="1">
            <a:off x="2076765" y="4315348"/>
            <a:ext cx="1071213" cy="934246"/>
          </a:xfrm>
          <a:prstGeom prst="bentConnector3">
            <a:avLst>
              <a:gd name="adj1" fmla="val 50000"/>
            </a:avLst>
          </a:prstGeom>
          <a:ln>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bwMode="auto">
          <a:xfrm flipH="1">
            <a:off x="2043635" y="3583644"/>
            <a:ext cx="660435"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auto">
          <a:xfrm>
            <a:off x="2045490" y="3583645"/>
            <a:ext cx="0" cy="213768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p:cNvCxnSpPr>
          <p:nvPr/>
        </p:nvCxnSpPr>
        <p:spPr bwMode="auto">
          <a:xfrm flipV="1">
            <a:off x="2092474" y="5721327"/>
            <a:ext cx="1178367" cy="3959"/>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p:cNvCxnSpPr>
          <p:nvPr/>
        </p:nvCxnSpPr>
        <p:spPr>
          <a:xfrm flipH="1">
            <a:off x="8246702" y="3120224"/>
            <a:ext cx="2230757" cy="0"/>
          </a:xfrm>
          <a:prstGeom prst="line">
            <a:avLst/>
          </a:prstGeom>
          <a:ln>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0477457" y="3142393"/>
            <a:ext cx="0" cy="2006253"/>
          </a:xfrm>
          <a:prstGeom prst="line">
            <a:avLst/>
          </a:prstGeom>
          <a:ln>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065163" y="5153397"/>
            <a:ext cx="0" cy="207434"/>
          </a:xfrm>
          <a:prstGeom prst="straightConnector1">
            <a:avLst/>
          </a:prstGeom>
          <a:ln>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flipV="1">
            <a:off x="5065164" y="5148648"/>
            <a:ext cx="5412294" cy="4751"/>
          </a:xfrm>
          <a:prstGeom prst="line">
            <a:avLst/>
          </a:prstGeom>
          <a:ln>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6096000" y="2631166"/>
            <a:ext cx="4093265"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0189265" y="2638850"/>
            <a:ext cx="0" cy="2291278"/>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4229093" y="4930128"/>
            <a:ext cx="7917" cy="438621"/>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4237010" y="4938046"/>
            <a:ext cx="5952257"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p:nvCxnSpPr>
        <p:spPr>
          <a:xfrm flipH="1">
            <a:off x="2135335" y="1961126"/>
            <a:ext cx="477035" cy="0"/>
          </a:xfrm>
          <a:prstGeom prst="line">
            <a:avLst/>
          </a:prstGeom>
          <a:ln>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2135334" y="1961126"/>
            <a:ext cx="0" cy="23086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49737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043" y="49425"/>
            <a:ext cx="7866669" cy="741365"/>
          </a:xfrm>
        </p:spPr>
        <p:txBody>
          <a:bodyPr>
            <a:noAutofit/>
          </a:bodyPr>
          <a:lstStyle/>
          <a:p>
            <a:r>
              <a:rPr lang="en-GB" sz="3591" dirty="0"/>
              <a:t>Functions in Python</a:t>
            </a:r>
            <a:endParaRPr lang="en-US" sz="3591" dirty="0"/>
          </a:p>
        </p:txBody>
      </p:sp>
      <p:sp>
        <p:nvSpPr>
          <p:cNvPr id="6" name="Footer Placeholder 5">
            <a:extLst>
              <a:ext uri="{FF2B5EF4-FFF2-40B4-BE49-F238E27FC236}">
                <a16:creationId xmlns:a16="http://schemas.microsoft.com/office/drawing/2014/main" id="{D4756783-633D-4EAC-81D8-F4D1EB087BD6}"/>
              </a:ext>
            </a:extLst>
          </p:cNvPr>
          <p:cNvSpPr>
            <a:spLocks noGrp="1"/>
          </p:cNvSpPr>
          <p:nvPr>
            <p:ph type="ftr" sz="quarter" idx="11"/>
          </p:nvPr>
        </p:nvSpPr>
        <p:spPr>
          <a:xfrm>
            <a:off x="6096000" y="6583132"/>
            <a:ext cx="2743200" cy="36605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2D58">
                    <a:tint val="75000"/>
                  </a:srgbClr>
                </a:solidFill>
              </a:rPr>
              <a:t>Lecture 7</a:t>
            </a:r>
            <a:endParaRPr lang="en-US" dirty="0"/>
          </a:p>
        </p:txBody>
      </p:sp>
      <p:sp>
        <p:nvSpPr>
          <p:cNvPr id="4" name="Slide Number Placeholder 3"/>
          <p:cNvSpPr>
            <a:spLocks noGrp="1"/>
          </p:cNvSpPr>
          <p:nvPr>
            <p:ph type="sldNum" sz="quarter" idx="4294967295"/>
          </p:nvPr>
        </p:nvSpPr>
        <p:spPr>
          <a:xfrm>
            <a:off x="10228852" y="6400378"/>
            <a:ext cx="427536" cy="365782"/>
          </a:xfrm>
          <a:prstGeom prst="rect">
            <a:avLst/>
          </a:prstGeom>
        </p:spPr>
        <p:txBody>
          <a:bodyPr/>
          <a:lstStyle/>
          <a:p>
            <a:fld id="{D57F1E4F-1CFF-5643-939E-02111984F565}" type="slidenum">
              <a:rPr lang="en-US" smtClean="0"/>
              <a:t>9</a:t>
            </a:fld>
            <a:endParaRPr lang="en-US" dirty="0"/>
          </a:p>
        </p:txBody>
      </p:sp>
      <p:sp>
        <p:nvSpPr>
          <p:cNvPr id="15" name="TextBox 14">
            <a:extLst>
              <a:ext uri="{FF2B5EF4-FFF2-40B4-BE49-F238E27FC236}">
                <a16:creationId xmlns:a16="http://schemas.microsoft.com/office/drawing/2014/main" id="{4C886413-FFBF-499E-9656-06351B39AD53}"/>
              </a:ext>
            </a:extLst>
          </p:cNvPr>
          <p:cNvSpPr txBox="1"/>
          <p:nvPr/>
        </p:nvSpPr>
        <p:spPr>
          <a:xfrm>
            <a:off x="937548" y="1035819"/>
            <a:ext cx="1490324" cy="399094"/>
          </a:xfrm>
          <a:prstGeom prst="rect">
            <a:avLst/>
          </a:prstGeom>
          <a:noFill/>
        </p:spPr>
        <p:txBody>
          <a:bodyPr wrap="square">
            <a:spAutoFit/>
          </a:bodyPr>
          <a:lstStyle/>
          <a:p>
            <a:r>
              <a:rPr lang="en-US" sz="1995" b="1" dirty="0">
                <a:highlight>
                  <a:srgbClr val="FFFF00"/>
                </a:highlight>
              </a:rPr>
              <a:t>Arguments</a:t>
            </a:r>
          </a:p>
        </p:txBody>
      </p:sp>
      <p:sp>
        <p:nvSpPr>
          <p:cNvPr id="19" name="TextBox 18">
            <a:extLst>
              <a:ext uri="{FF2B5EF4-FFF2-40B4-BE49-F238E27FC236}">
                <a16:creationId xmlns:a16="http://schemas.microsoft.com/office/drawing/2014/main" id="{9B361D7F-7CC0-4730-9DAC-CC910CD06171}"/>
              </a:ext>
            </a:extLst>
          </p:cNvPr>
          <p:cNvSpPr txBox="1"/>
          <p:nvPr/>
        </p:nvSpPr>
        <p:spPr>
          <a:xfrm>
            <a:off x="699539" y="1410565"/>
            <a:ext cx="8053844" cy="1366080"/>
          </a:xfrm>
          <a:prstGeom prst="rect">
            <a:avLst/>
          </a:prstGeom>
          <a:noFill/>
        </p:spPr>
        <p:txBody>
          <a:bodyPr wrap="square">
            <a:spAutoFit/>
          </a:bodyPr>
          <a:lstStyle/>
          <a:p>
            <a:r>
              <a:rPr lang="en-US" sz="1795" dirty="0"/>
              <a:t>Information can be </a:t>
            </a:r>
            <a:r>
              <a:rPr lang="en-US" sz="1795" dirty="0">
                <a:highlight>
                  <a:srgbClr val="FFFF00"/>
                </a:highlight>
              </a:rPr>
              <a:t>passed into functions </a:t>
            </a:r>
            <a:r>
              <a:rPr lang="en-US" sz="1795" dirty="0"/>
              <a:t>as arguments.</a:t>
            </a:r>
          </a:p>
          <a:p>
            <a:r>
              <a:rPr lang="en-US" sz="1795" b="1" dirty="0">
                <a:solidFill>
                  <a:srgbClr val="C00000"/>
                </a:solidFill>
              </a:rPr>
              <a:t>Arguments</a:t>
            </a:r>
            <a:r>
              <a:rPr lang="en-US" sz="1795" dirty="0"/>
              <a:t> are specified after the function name, inside the parentheses. You can add as many arguments as you want, just separate them with a comma.</a:t>
            </a:r>
          </a:p>
          <a:p>
            <a:endParaRPr lang="en-US" sz="1097" dirty="0"/>
          </a:p>
          <a:p>
            <a:r>
              <a:rPr lang="en-US" sz="1795" dirty="0"/>
              <a:t>The following example has a function with one argument (</a:t>
            </a:r>
            <a:r>
              <a:rPr lang="en-US" sz="1795" i="1" dirty="0" err="1"/>
              <a:t>aname</a:t>
            </a:r>
            <a:r>
              <a:rPr lang="en-US" sz="1795" dirty="0"/>
              <a:t>). </a:t>
            </a:r>
          </a:p>
        </p:txBody>
      </p:sp>
      <p:sp>
        <p:nvSpPr>
          <p:cNvPr id="10" name="TextBox 9">
            <a:extLst>
              <a:ext uri="{FF2B5EF4-FFF2-40B4-BE49-F238E27FC236}">
                <a16:creationId xmlns:a16="http://schemas.microsoft.com/office/drawing/2014/main" id="{4F3491DA-39D3-497E-A6E2-4A76BE1766BB}"/>
              </a:ext>
            </a:extLst>
          </p:cNvPr>
          <p:cNvSpPr txBox="1"/>
          <p:nvPr/>
        </p:nvSpPr>
        <p:spPr>
          <a:xfrm>
            <a:off x="2166151" y="3067389"/>
            <a:ext cx="4031191" cy="1703030"/>
          </a:xfrm>
          <a:prstGeom prst="rect">
            <a:avLst/>
          </a:prstGeom>
          <a:noFill/>
          <a:ln>
            <a:solidFill>
              <a:schemeClr val="accent1"/>
            </a:solidFill>
          </a:ln>
        </p:spPr>
        <p:txBody>
          <a:bodyPr wrap="square">
            <a:spAutoFit/>
          </a:bodyPr>
          <a:lstStyle/>
          <a:p>
            <a:pPr lvl="1">
              <a:lnSpc>
                <a:spcPct val="150000"/>
              </a:lnSpc>
              <a:defRPr/>
            </a:pPr>
            <a:r>
              <a:rPr lang="en-US" altLang="ar-KW" sz="1795" dirty="0"/>
              <a:t>def </a:t>
            </a:r>
            <a:r>
              <a:rPr lang="en-US" altLang="ar-KW" sz="1795" dirty="0" err="1"/>
              <a:t>my_function</a:t>
            </a:r>
            <a:r>
              <a:rPr lang="en-US" altLang="ar-KW" sz="1795" dirty="0"/>
              <a:t>(</a:t>
            </a:r>
            <a:r>
              <a:rPr lang="en-US" altLang="ar-KW" sz="1795" dirty="0" err="1"/>
              <a:t>aname</a:t>
            </a:r>
            <a:r>
              <a:rPr lang="en-US" altLang="ar-KW" sz="1795" dirty="0"/>
              <a:t>):</a:t>
            </a:r>
          </a:p>
          <a:p>
            <a:pPr lvl="1">
              <a:lnSpc>
                <a:spcPct val="150000"/>
              </a:lnSpc>
              <a:defRPr/>
            </a:pPr>
            <a:r>
              <a:rPr lang="en-US" altLang="ar-KW" sz="1795" dirty="0"/>
              <a:t>   print('Hello, '+ </a:t>
            </a:r>
            <a:r>
              <a:rPr lang="en-US" altLang="ar-KW" sz="1795" dirty="0" err="1"/>
              <a:t>aname</a:t>
            </a:r>
            <a:r>
              <a:rPr lang="en-US" altLang="ar-KW" sz="1795" dirty="0"/>
              <a:t> )</a:t>
            </a:r>
          </a:p>
          <a:p>
            <a:pPr lvl="1">
              <a:lnSpc>
                <a:spcPct val="150000"/>
              </a:lnSpc>
              <a:defRPr/>
            </a:pPr>
            <a:r>
              <a:rPr lang="en-US" altLang="ar-KW" sz="1795" dirty="0"/>
              <a:t>name=input('Enter a name: ‘)</a:t>
            </a:r>
          </a:p>
          <a:p>
            <a:pPr lvl="1">
              <a:lnSpc>
                <a:spcPct val="150000"/>
              </a:lnSpc>
              <a:defRPr/>
            </a:pPr>
            <a:r>
              <a:rPr lang="en-US" altLang="ar-KW" sz="1795" dirty="0" err="1"/>
              <a:t>my_function</a:t>
            </a:r>
            <a:r>
              <a:rPr lang="en-US" altLang="ar-KW" sz="1795" dirty="0"/>
              <a:t>(name)</a:t>
            </a:r>
            <a:endParaRPr lang="en-US" altLang="ar-KW" sz="1795" dirty="0">
              <a:solidFill>
                <a:srgbClr val="7030A0"/>
              </a:solidFill>
            </a:endParaRPr>
          </a:p>
        </p:txBody>
      </p:sp>
      <p:sp>
        <p:nvSpPr>
          <p:cNvPr id="13" name="TextBox 12">
            <a:extLst>
              <a:ext uri="{FF2B5EF4-FFF2-40B4-BE49-F238E27FC236}">
                <a16:creationId xmlns:a16="http://schemas.microsoft.com/office/drawing/2014/main" id="{0F17F9DA-C211-4BEF-AA15-567BDD18BA5C}"/>
              </a:ext>
            </a:extLst>
          </p:cNvPr>
          <p:cNvSpPr txBox="1"/>
          <p:nvPr/>
        </p:nvSpPr>
        <p:spPr>
          <a:xfrm>
            <a:off x="7145423" y="3391009"/>
            <a:ext cx="2268935" cy="644689"/>
          </a:xfrm>
          <a:prstGeom prst="rect">
            <a:avLst/>
          </a:prstGeom>
          <a:noFill/>
          <a:ln>
            <a:solidFill>
              <a:schemeClr val="accent1"/>
            </a:solidFill>
          </a:ln>
        </p:spPr>
        <p:txBody>
          <a:bodyPr wrap="square">
            <a:spAutoFit/>
          </a:bodyPr>
          <a:lstStyle/>
          <a:p>
            <a:r>
              <a:rPr lang="en-US" sz="1795" dirty="0">
                <a:solidFill>
                  <a:srgbClr val="FF0000"/>
                </a:solidFill>
              </a:rPr>
              <a:t>Enter a name: Jamal</a:t>
            </a:r>
          </a:p>
          <a:p>
            <a:r>
              <a:rPr lang="en-US" sz="1795" dirty="0">
                <a:solidFill>
                  <a:srgbClr val="FF0000"/>
                </a:solidFill>
              </a:rPr>
              <a:t>Hello, Jamal</a:t>
            </a:r>
          </a:p>
        </p:txBody>
      </p:sp>
      <p:sp>
        <p:nvSpPr>
          <p:cNvPr id="5" name="Arrow: Right 4">
            <a:extLst>
              <a:ext uri="{FF2B5EF4-FFF2-40B4-BE49-F238E27FC236}">
                <a16:creationId xmlns:a16="http://schemas.microsoft.com/office/drawing/2014/main" id="{DABA25B2-29CB-47A7-810C-2D89EBB031B4}"/>
              </a:ext>
            </a:extLst>
          </p:cNvPr>
          <p:cNvSpPr/>
          <p:nvPr/>
        </p:nvSpPr>
        <p:spPr>
          <a:xfrm>
            <a:off x="6338000" y="3623305"/>
            <a:ext cx="666765" cy="197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a:p>
        </p:txBody>
      </p:sp>
      <p:sp>
        <p:nvSpPr>
          <p:cNvPr id="14" name="TextBox 13">
            <a:extLst>
              <a:ext uri="{FF2B5EF4-FFF2-40B4-BE49-F238E27FC236}">
                <a16:creationId xmlns:a16="http://schemas.microsoft.com/office/drawing/2014/main" id="{8F1FC1A8-202E-4892-84AA-4410A3BDD53F}"/>
              </a:ext>
            </a:extLst>
          </p:cNvPr>
          <p:cNvSpPr txBox="1"/>
          <p:nvPr/>
        </p:nvSpPr>
        <p:spPr>
          <a:xfrm>
            <a:off x="316111" y="5007063"/>
            <a:ext cx="3214793" cy="399094"/>
          </a:xfrm>
          <a:prstGeom prst="rect">
            <a:avLst/>
          </a:prstGeom>
          <a:noFill/>
        </p:spPr>
        <p:txBody>
          <a:bodyPr wrap="square">
            <a:spAutoFit/>
          </a:bodyPr>
          <a:lstStyle/>
          <a:p>
            <a:r>
              <a:rPr lang="en-US" sz="1995" b="1" dirty="0"/>
              <a:t>Number of Arguments</a:t>
            </a:r>
          </a:p>
        </p:txBody>
      </p:sp>
      <p:sp>
        <p:nvSpPr>
          <p:cNvPr id="16" name="TextBox 15">
            <a:extLst>
              <a:ext uri="{FF2B5EF4-FFF2-40B4-BE49-F238E27FC236}">
                <a16:creationId xmlns:a16="http://schemas.microsoft.com/office/drawing/2014/main" id="{63C25332-1452-4121-A329-9275E5B36C9C}"/>
              </a:ext>
            </a:extLst>
          </p:cNvPr>
          <p:cNvSpPr txBox="1"/>
          <p:nvPr/>
        </p:nvSpPr>
        <p:spPr>
          <a:xfrm>
            <a:off x="178033" y="5513085"/>
            <a:ext cx="7617537" cy="920985"/>
          </a:xfrm>
          <a:prstGeom prst="rect">
            <a:avLst/>
          </a:prstGeom>
          <a:noFill/>
        </p:spPr>
        <p:txBody>
          <a:bodyPr wrap="square">
            <a:spAutoFit/>
          </a:bodyPr>
          <a:lstStyle/>
          <a:p>
            <a:r>
              <a:rPr lang="en-US" sz="1795" dirty="0"/>
              <a:t>By default, a function must be called with the correct number of arguments. This means that if your function expects 2 arguments, you should call the function with 2 arguments, not more, and not less.</a:t>
            </a:r>
          </a:p>
        </p:txBody>
      </p:sp>
    </p:spTree>
    <p:extLst>
      <p:ext uri="{BB962C8B-B14F-4D97-AF65-F5344CB8AC3E}">
        <p14:creationId xmlns:p14="http://schemas.microsoft.com/office/powerpoint/2010/main" val="1858656269"/>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3" id="{4076E796-F1D4-4536-92F3-AFC92AB14B6B}" vid="{57967FCE-8768-4968-B994-8B7812D48F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8D935D-389D-40E1-8AE8-5A46931C4EC9}">
  <ds:schemaRefs>
    <ds:schemaRef ds:uri="http://schemas.microsoft.com/sharepoint/v3/contenttype/forms"/>
  </ds:schemaRefs>
</ds:datastoreItem>
</file>

<file path=customXml/itemProps2.xml><?xml version="1.0" encoding="utf-8"?>
<ds:datastoreItem xmlns:ds="http://schemas.openxmlformats.org/officeDocument/2006/customXml" ds:itemID="{C325C03C-2AB9-472A-B845-6A8AF27BB7F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EA3ACD8C-D672-4B38-852F-3C3D35FA49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{BD9109FD-F597-45AD-91C9-DDE61552B62C}tf45331398_win32</Template>
  <TotalTime>2441</TotalTime>
  <Words>4541</Words>
  <Application>Microsoft Office PowerPoint</Application>
  <PresentationFormat>Widescreen</PresentationFormat>
  <Paragraphs>532</Paragraphs>
  <Slides>43</Slides>
  <Notes>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43</vt:i4>
      </vt:variant>
    </vt:vector>
  </HeadingPairs>
  <TitlesOfParts>
    <vt:vector size="58" baseType="lpstr">
      <vt:lpstr>Arial</vt:lpstr>
      <vt:lpstr>ArialMonoMTPro</vt:lpstr>
      <vt:lpstr>Calibri</vt:lpstr>
      <vt:lpstr>Consolas</vt:lpstr>
      <vt:lpstr>Corbel</vt:lpstr>
      <vt:lpstr>Courier New</vt:lpstr>
      <vt:lpstr>Lucida Console</vt:lpstr>
      <vt:lpstr>MathematicalPiLTStd</vt:lpstr>
      <vt:lpstr>MathematicalPiLTStd-1</vt:lpstr>
      <vt:lpstr>SabonLTPro-Italic</vt:lpstr>
      <vt:lpstr>SabonLTPro-Roman</vt:lpstr>
      <vt:lpstr>Tenorite</vt:lpstr>
      <vt:lpstr>Times New Roman</vt:lpstr>
      <vt:lpstr>Wingdings</vt:lpstr>
      <vt:lpstr>Custom</vt:lpstr>
      <vt:lpstr>Selected topics 1</vt:lpstr>
      <vt:lpstr>Agenda</vt:lpstr>
      <vt:lpstr>Modular Programming</vt:lpstr>
      <vt:lpstr>Introduction to Functions</vt:lpstr>
      <vt:lpstr>Functions in Python</vt:lpstr>
      <vt:lpstr>Functions in Python</vt:lpstr>
      <vt:lpstr>Functions in Python</vt:lpstr>
      <vt:lpstr>Functions</vt:lpstr>
      <vt:lpstr>Functions in Python</vt:lpstr>
      <vt:lpstr>Functions in Python</vt:lpstr>
      <vt:lpstr>Functions without return</vt:lpstr>
      <vt:lpstr>Functions with return</vt:lpstr>
      <vt:lpstr>PowerPoint Presentation</vt:lpstr>
      <vt:lpstr>Functions with return</vt:lpstr>
      <vt:lpstr>PowerPoint Presentation</vt:lpstr>
      <vt:lpstr>PowerPoint Presentation</vt:lpstr>
      <vt:lpstr>Functions in Python</vt:lpstr>
      <vt:lpstr>Functions in Python</vt:lpstr>
      <vt:lpstr>Functions in Python</vt:lpstr>
      <vt:lpstr>Functions in Python</vt:lpstr>
      <vt:lpstr>Functions in Python</vt:lpstr>
      <vt:lpstr>Functions in Python</vt:lpstr>
      <vt:lpstr>PowerPoint Presentation</vt:lpstr>
      <vt:lpstr>PowerPoint Presentation</vt:lpstr>
      <vt:lpstr>PowerPoint Presentation</vt:lpstr>
      <vt:lpstr>PowerPoint Presentation</vt:lpstr>
      <vt:lpstr>Functions in Python</vt:lpstr>
      <vt:lpstr>PowerPoint Presentation</vt:lpstr>
      <vt:lpstr>Functions in Python</vt:lpstr>
      <vt:lpstr>Functions in Python</vt:lpstr>
      <vt:lpstr>Recursive Functions</vt:lpstr>
      <vt:lpstr>Recursion</vt:lpstr>
      <vt:lpstr>Recursion</vt:lpstr>
      <vt:lpstr>Problem Solving with Recursion</vt:lpstr>
      <vt:lpstr>Problem Solving with Recursion</vt:lpstr>
      <vt:lpstr>Recursive Programming- Factorial</vt:lpstr>
      <vt:lpstr>Recursive Programming- Factorial</vt:lpstr>
      <vt:lpstr>Recursive Programming- Factorial</vt:lpstr>
      <vt:lpstr>Exercises</vt:lpstr>
      <vt:lpstr>Ex. 1 Solution</vt:lpstr>
      <vt:lpstr>Ex. 2 Solution</vt:lpstr>
      <vt:lpstr>Exercise 3</vt:lpstr>
      <vt:lpstr>Exercise 3-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Nashwa nageh</dc:creator>
  <cp:lastModifiedBy>Ali Arabi</cp:lastModifiedBy>
  <cp:revision>30</cp:revision>
  <dcterms:created xsi:type="dcterms:W3CDTF">2023-10-04T08:20:24Z</dcterms:created>
  <dcterms:modified xsi:type="dcterms:W3CDTF">2024-01-21T15:04:08Z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