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85"/>
  </p:notesMasterIdLst>
  <p:handoutMasterIdLst>
    <p:handoutMasterId r:id="rId86"/>
  </p:handoutMasterIdLst>
  <p:sldIdLst>
    <p:sldId id="256" r:id="rId2"/>
    <p:sldId id="276" r:id="rId3"/>
    <p:sldId id="277" r:id="rId4"/>
    <p:sldId id="278" r:id="rId5"/>
    <p:sldId id="279" r:id="rId6"/>
    <p:sldId id="280" r:id="rId7"/>
    <p:sldId id="257" r:id="rId8"/>
    <p:sldId id="258" r:id="rId9"/>
    <p:sldId id="378" r:id="rId10"/>
    <p:sldId id="379" r:id="rId11"/>
    <p:sldId id="380" r:id="rId12"/>
    <p:sldId id="351" r:id="rId13"/>
    <p:sldId id="281" r:id="rId14"/>
    <p:sldId id="282" r:id="rId15"/>
    <p:sldId id="283" r:id="rId16"/>
    <p:sldId id="285" r:id="rId17"/>
    <p:sldId id="286" r:id="rId18"/>
    <p:sldId id="287" r:id="rId19"/>
    <p:sldId id="259" r:id="rId20"/>
    <p:sldId id="310" r:id="rId21"/>
    <p:sldId id="288" r:id="rId22"/>
    <p:sldId id="260" r:id="rId23"/>
    <p:sldId id="289" r:id="rId24"/>
    <p:sldId id="311" r:id="rId25"/>
    <p:sldId id="261" r:id="rId26"/>
    <p:sldId id="353" r:id="rId27"/>
    <p:sldId id="302" r:id="rId28"/>
    <p:sldId id="269" r:id="rId29"/>
    <p:sldId id="382" r:id="rId30"/>
    <p:sldId id="303" r:id="rId31"/>
    <p:sldId id="357" r:id="rId32"/>
    <p:sldId id="333" r:id="rId33"/>
    <p:sldId id="304" r:id="rId34"/>
    <p:sldId id="270" r:id="rId35"/>
    <p:sldId id="340" r:id="rId36"/>
    <p:sldId id="335" r:id="rId37"/>
    <p:sldId id="336" r:id="rId38"/>
    <p:sldId id="345" r:id="rId39"/>
    <p:sldId id="383" r:id="rId40"/>
    <p:sldId id="384" r:id="rId41"/>
    <p:sldId id="385" r:id="rId42"/>
    <p:sldId id="386" r:id="rId43"/>
    <p:sldId id="387" r:id="rId44"/>
    <p:sldId id="346" r:id="rId45"/>
    <p:sldId id="358" r:id="rId46"/>
    <p:sldId id="365" r:id="rId47"/>
    <p:sldId id="366" r:id="rId48"/>
    <p:sldId id="367" r:id="rId49"/>
    <p:sldId id="368" r:id="rId50"/>
    <p:sldId id="369" r:id="rId51"/>
    <p:sldId id="370" r:id="rId52"/>
    <p:sldId id="371" r:id="rId53"/>
    <p:sldId id="372" r:id="rId54"/>
    <p:sldId id="373" r:id="rId55"/>
    <p:sldId id="374" r:id="rId56"/>
    <p:sldId id="375" r:id="rId57"/>
    <p:sldId id="376" r:id="rId58"/>
    <p:sldId id="377" r:id="rId59"/>
    <p:sldId id="388" r:id="rId60"/>
    <p:sldId id="389" r:id="rId61"/>
    <p:sldId id="390" r:id="rId62"/>
    <p:sldId id="391" r:id="rId63"/>
    <p:sldId id="392" r:id="rId64"/>
    <p:sldId id="393" r:id="rId65"/>
    <p:sldId id="394" r:id="rId66"/>
    <p:sldId id="356" r:id="rId67"/>
    <p:sldId id="295" r:id="rId68"/>
    <p:sldId id="296" r:id="rId69"/>
    <p:sldId id="297" r:id="rId70"/>
    <p:sldId id="298" r:id="rId71"/>
    <p:sldId id="299" r:id="rId72"/>
    <p:sldId id="355" r:id="rId73"/>
    <p:sldId id="347" r:id="rId74"/>
    <p:sldId id="348" r:id="rId75"/>
    <p:sldId id="274" r:id="rId76"/>
    <p:sldId id="399" r:id="rId77"/>
    <p:sldId id="349" r:id="rId78"/>
    <p:sldId id="350" r:id="rId79"/>
    <p:sldId id="275" r:id="rId80"/>
    <p:sldId id="352" r:id="rId81"/>
    <p:sldId id="354" r:id="rId82"/>
    <p:sldId id="400" r:id="rId83"/>
    <p:sldId id="309" r:id="rId84"/>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3/25/2024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err="1"/>
              <a:t>acustomer</a:t>
            </a:r>
            <a:r>
              <a:rPr lang="en-GB" dirty="0"/>
              <a:t> requires from a system and the constraints under which it operates and is developed.</a:t>
            </a:r>
          </a:p>
          <a:p>
            <a:r>
              <a:rPr lang="en-GB" dirty="0"/>
              <a:t>The system requirements 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7112353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down the user and system requirements in a requirements document.</a:t>
            </a:r>
          </a:p>
          <a:p>
            <a:r>
              <a:rPr lang="en-US" dirty="0"/>
              <a:t>User requirements must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Requirements abstraction </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dirty="0"/>
              <a:t>Lack of clarity </a:t>
            </a:r>
          </a:p>
          <a:p>
            <a:pPr lvl="1"/>
            <a:r>
              <a:rPr lang="en-GB" dirty="0"/>
              <a:t>Precision is difficult without making the document difficult to read.</a:t>
            </a:r>
          </a:p>
          <a:p>
            <a:r>
              <a:rPr lang="en-GB" dirty="0"/>
              <a:t>Requirements confusion</a:t>
            </a:r>
          </a:p>
          <a:p>
            <a:pPr lvl="1"/>
            <a:r>
              <a:rPr lang="en-GB" dirty="0"/>
              <a:t>Functional and non-functional requirements tend to be mixed-up.</a:t>
            </a:r>
          </a:p>
          <a:p>
            <a:r>
              <a:rPr lang="en-GB" dirty="0"/>
              <a:t>Requirements amalgamation</a:t>
            </a:r>
          </a:p>
          <a:p>
            <a:pPr lvl="1"/>
            <a:r>
              <a:rPr lang="en-GB" dirty="0"/>
              <a:t>Several different requirements may be expressed together.</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name="Document" r:id="rId2" imgW="5943600" imgH="3314700" progId="Word.Document.12">
                  <p:embed/>
                </p:oleObj>
              </mc:Choice>
              <mc:Fallback>
                <p:oleObj name="Document" r:id="rId2" imgW="5943600" imgH="33147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name="Document" r:id="rId2" imgW="5943600" imgH="4445000" progId="Word.Document.12">
                  <p:embed/>
                </p:oleObj>
              </mc:Choice>
              <mc:Fallback>
                <p:oleObj name="Document" r:id="rId2" imgW="5943600" imgH="44450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r>
              <a:rPr lang="en-US" dirty="0"/>
              <a:t>The Unified Modeling Language</a:t>
            </a:r>
            <a:r>
              <a:rPr lang="en-GB" dirty="0"/>
              <a:t>)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a:p>
            <a:r>
              <a:rPr lang="en-US" b="1" dirty="0">
                <a:solidFill>
                  <a:srgbClr val="FF0000"/>
                </a:solidFill>
              </a:rPr>
              <a:t>IEEE: The Institute of Electrical and Electronic Engineers</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68098936"/>
              </p:ext>
            </p:extLst>
          </p:nvPr>
        </p:nvGraphicFramePr>
        <p:xfrm>
          <a:off x="750404" y="1875790"/>
          <a:ext cx="7643192" cy="4480560"/>
        </p:xfrm>
        <a:graphic>
          <a:graphicData uri="http://schemas.openxmlformats.org/drawingml/2006/table">
            <a:tbl>
              <a:tblPr/>
              <a:tblGrid>
                <a:gridCol w="1623392">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Appendices</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83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4635</TotalTime>
  <Words>5257</Words>
  <Application>Microsoft Office PowerPoint</Application>
  <PresentationFormat>On-screen Show (4:3)</PresentationFormat>
  <Paragraphs>661</Paragraphs>
  <Slides>83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9" baseType="lpstr">
      <vt:lpstr>Arial</vt:lpstr>
      <vt:lpstr>Calibri</vt:lpstr>
      <vt:lpstr>Wingdings</vt:lpstr>
      <vt:lpstr>Zapf Dingbats</vt:lpstr>
      <vt:lpstr>SE10 slides</vt:lpstr>
      <vt:lpstr>Document</vt:lpstr>
      <vt:lpstr>Chapter 4 – Requirements Engineering</vt:lpstr>
      <vt:lpstr>Topics covered</vt:lpstr>
      <vt:lpstr>Requirements engineering</vt:lpstr>
      <vt:lpstr>What is a requirement?</vt:lpstr>
      <vt:lpstr>Requirements abstraction </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Nashwa nageh</cp:lastModifiedBy>
  <cp:revision>34</cp:revision>
  <cp:lastPrinted>2010-01-11T10:54:43Z</cp:lastPrinted>
  <dcterms:created xsi:type="dcterms:W3CDTF">2010-01-08T19:43:52Z</dcterms:created>
  <dcterms:modified xsi:type="dcterms:W3CDTF">2024-03-25T21:42:46Z</dcterms:modified>
</cp:coreProperties>
</file>