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4" r:id="rId4"/>
    <p:sldId id="275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7" r:id="rId18"/>
    <p:sldId id="258" r:id="rId19"/>
    <p:sldId id="270" r:id="rId20"/>
    <p:sldId id="271" r:id="rId21"/>
    <p:sldId id="272" r:id="rId22"/>
    <p:sldId id="260" r:id="rId23"/>
    <p:sldId id="288" r:id="rId24"/>
    <p:sldId id="287" r:id="rId25"/>
  </p:sldIdLst>
  <p:sldSz cx="18288000" cy="10287000"/>
  <p:notesSz cx="6858000" cy="9144000"/>
  <p:embeddedFontLst>
    <p:embeddedFont>
      <p:font typeface="Aptos" panose="020B0004020202020204" pitchFamily="34" charset="0"/>
      <p:regular r:id="rId27"/>
      <p:bold r:id="rId28"/>
      <p:italic r:id="rId29"/>
      <p:boldItalic r:id="rId30"/>
    </p:embeddedFont>
    <p:embeddedFont>
      <p:font typeface="Asap Condensed Bold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DM Sans" pitchFamily="2" charset="0"/>
      <p:regular r:id="rId37"/>
      <p:bold r:id="rId38"/>
      <p:italic r:id="rId39"/>
      <p:boldItalic r:id="rId40"/>
    </p:embeddedFont>
    <p:embeddedFont>
      <p:font typeface="DM Sans Bold" charset="0"/>
      <p:regular r:id="rId41"/>
      <p:bold r:id="rId42"/>
    </p:embeddedFont>
    <p:embeddedFont>
      <p:font typeface="Dumondi Condensed Bold" panose="020B0604020202020204" charset="-34"/>
      <p:regular r:id="rId43"/>
    </p:embeddedFont>
    <p:embeddedFont>
      <p:font typeface="Dumondi Condensed Italics" panose="020B0604020202020204" charset="-34"/>
      <p:regular r:id="rId44"/>
    </p:embeddedFont>
    <p:embeddedFont>
      <p:font typeface="Fredoka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BD5A7-E240-464F-BFBB-1207321C1E4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C418-83F3-4867-8C2D-8CB56E42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EC418-83F3-4867-8C2D-8CB56E423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3F131-8336-41CC-9A2E-DCEB3C7599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3F131-8336-41CC-9A2E-DCEB3C7599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3F131-8336-41CC-9A2E-DCEB3C7599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7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11.svg"/><Relationship Id="rId4" Type="http://schemas.openxmlformats.org/officeDocument/2006/relationships/image" Target="../media/image48.sv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fsf.org/" TargetMode="External"/><Relationship Id="rId4" Type="http://schemas.openxmlformats.org/officeDocument/2006/relationships/image" Target="../media/image5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3.emf"/><Relationship Id="rId5" Type="http://schemas.openxmlformats.org/officeDocument/2006/relationships/image" Target="../media/image16.svg"/><Relationship Id="rId10" Type="http://schemas.openxmlformats.org/officeDocument/2006/relationships/image" Target="../media/image32.emf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57476" y="970518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 rot="145399">
            <a:off x="3605242" y="5434958"/>
            <a:ext cx="6893935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0"/>
              </a:lnSpc>
              <a:spcBef>
                <a:spcPct val="0"/>
              </a:spcBef>
            </a:pPr>
            <a:r>
              <a:rPr lang="en-US" sz="10100" spc="595" dirty="0">
                <a:solidFill>
                  <a:srgbClr val="FFFFFF"/>
                </a:solidFill>
                <a:latin typeface="Fredoka Bold"/>
              </a:rPr>
              <a:t>SESSION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8061" y="1288733"/>
            <a:ext cx="1107248" cy="307902"/>
            <a:chOff x="0" y="0"/>
            <a:chExt cx="1476331" cy="410536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7" name="AutoShape 17"/>
          <p:cNvSpPr/>
          <p:nvPr/>
        </p:nvSpPr>
        <p:spPr>
          <a:xfrm>
            <a:off x="957544" y="1742735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 rot="-504351">
            <a:off x="1838801" y="3362124"/>
            <a:ext cx="9491935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860"/>
              </a:lnSpc>
              <a:spcBef>
                <a:spcPct val="0"/>
              </a:spcBef>
            </a:pPr>
            <a:r>
              <a:rPr lang="en-US" sz="9900" spc="326" dirty="0">
                <a:solidFill>
                  <a:srgbClr val="FFFFFF"/>
                </a:solidFill>
                <a:latin typeface="Fredoka Bold"/>
              </a:rPr>
              <a:t>BRAINSTORM</a:t>
            </a:r>
          </a:p>
        </p:txBody>
      </p:sp>
      <p:sp>
        <p:nvSpPr>
          <p:cNvPr id="19" name="Freeform 19"/>
          <p:cNvSpPr/>
          <p:nvPr/>
        </p:nvSpPr>
        <p:spPr>
          <a:xfrm rot="4306895">
            <a:off x="9052080" y="7117694"/>
            <a:ext cx="1867794" cy="1589323"/>
          </a:xfrm>
          <a:custGeom>
            <a:avLst/>
            <a:gdLst/>
            <a:ahLst/>
            <a:cxnLst/>
            <a:rect l="l" t="t" r="r" b="b"/>
            <a:pathLst>
              <a:path w="1867794" h="1589323">
                <a:moveTo>
                  <a:pt x="0" y="0"/>
                </a:moveTo>
                <a:lnTo>
                  <a:pt x="1867794" y="0"/>
                </a:lnTo>
                <a:lnTo>
                  <a:pt x="1867794" y="1589323"/>
                </a:lnTo>
                <a:lnTo>
                  <a:pt x="0" y="1589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646527">
            <a:off x="2177888" y="2424773"/>
            <a:ext cx="1374759" cy="1357262"/>
          </a:xfrm>
          <a:custGeom>
            <a:avLst/>
            <a:gdLst/>
            <a:ahLst/>
            <a:cxnLst/>
            <a:rect l="l" t="t" r="r" b="b"/>
            <a:pathLst>
              <a:path w="1374759" h="1357262">
                <a:moveTo>
                  <a:pt x="0" y="0"/>
                </a:moveTo>
                <a:lnTo>
                  <a:pt x="1374759" y="0"/>
                </a:lnTo>
                <a:lnTo>
                  <a:pt x="1374759" y="1357262"/>
                </a:lnTo>
                <a:lnTo>
                  <a:pt x="0" y="135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13772282" y="-4157664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10800000">
            <a:off x="12359929" y="3230009"/>
            <a:ext cx="2824707" cy="4120925"/>
          </a:xfrm>
          <a:custGeom>
            <a:avLst/>
            <a:gdLst/>
            <a:ahLst/>
            <a:cxnLst/>
            <a:rect l="l" t="t" r="r" b="b"/>
            <a:pathLst>
              <a:path w="2824707" h="4120925">
                <a:moveTo>
                  <a:pt x="0" y="0"/>
                </a:moveTo>
                <a:lnTo>
                  <a:pt x="2824707" y="0"/>
                </a:lnTo>
                <a:lnTo>
                  <a:pt x="2824707" y="4120925"/>
                </a:lnTo>
                <a:lnTo>
                  <a:pt x="0" y="4120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6825658">
            <a:off x="15302840" y="1482772"/>
            <a:ext cx="1219384" cy="2250541"/>
          </a:xfrm>
          <a:custGeom>
            <a:avLst/>
            <a:gdLst/>
            <a:ahLst/>
            <a:cxnLst/>
            <a:rect l="l" t="t" r="r" b="b"/>
            <a:pathLst>
              <a:path w="1219384" h="2250541">
                <a:moveTo>
                  <a:pt x="0" y="0"/>
                </a:moveTo>
                <a:lnTo>
                  <a:pt x="1219384" y="0"/>
                </a:lnTo>
                <a:lnTo>
                  <a:pt x="1219384" y="2250541"/>
                </a:lnTo>
                <a:lnTo>
                  <a:pt x="0" y="22505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1032777" y="5022234"/>
            <a:ext cx="1279527" cy="1837441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7" y="0"/>
                </a:lnTo>
                <a:lnTo>
                  <a:pt x="1279527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10800000">
            <a:off x="15231768" y="4847153"/>
            <a:ext cx="1279527" cy="1837441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7" y="0"/>
                </a:lnTo>
                <a:lnTo>
                  <a:pt x="1279527" y="1837440"/>
                </a:lnTo>
                <a:lnTo>
                  <a:pt x="0" y="1837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1790096">
            <a:off x="1848588" y="7003373"/>
            <a:ext cx="2038653" cy="1871854"/>
          </a:xfrm>
          <a:custGeom>
            <a:avLst/>
            <a:gdLst/>
            <a:ahLst/>
            <a:cxnLst/>
            <a:rect l="l" t="t" r="r" b="b"/>
            <a:pathLst>
              <a:path w="2038653" h="1871854">
                <a:moveTo>
                  <a:pt x="0" y="0"/>
                </a:moveTo>
                <a:lnTo>
                  <a:pt x="2038654" y="0"/>
                </a:lnTo>
                <a:lnTo>
                  <a:pt x="2038654" y="1871855"/>
                </a:lnTo>
                <a:lnTo>
                  <a:pt x="0" y="18718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4601B2C7-736B-0105-A8B7-3E54E0E5D03E}"/>
              </a:ext>
            </a:extLst>
          </p:cNvPr>
          <p:cNvSpPr txBox="1"/>
          <p:nvPr/>
        </p:nvSpPr>
        <p:spPr>
          <a:xfrm>
            <a:off x="4492793" y="4784250"/>
            <a:ext cx="6289974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Fredoka"/>
              </a:rPr>
              <a:t>Engineering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FD54D5-55BB-A6EC-48D0-D66944006CD5}"/>
              </a:ext>
            </a:extLst>
          </p:cNvPr>
          <p:cNvSpPr txBox="1"/>
          <p:nvPr/>
        </p:nvSpPr>
        <p:spPr>
          <a:xfrm>
            <a:off x="4424253" y="3599269"/>
            <a:ext cx="4832311" cy="107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Fredoka"/>
              </a:rPr>
              <a:t>Software</a:t>
            </a:r>
            <a:endParaRPr lang="en-US" sz="5500" dirty="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68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49600" y="1376534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396895" y="3296839"/>
            <a:ext cx="1091552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Design model show object and object classes and relation between them </a:t>
            </a:r>
          </a:p>
          <a:p>
            <a:pPr algn="ctr">
              <a:lnSpc>
                <a:spcPts val="3191"/>
              </a:lnSpc>
            </a:pPr>
            <a:endParaRPr lang="en-US" sz="3200" dirty="0">
              <a:solidFill>
                <a:srgbClr val="000000"/>
              </a:solidFill>
              <a:latin typeface="DM Sans Bold"/>
            </a:endParaRPr>
          </a:p>
          <a:p>
            <a:pPr algn="ctr">
              <a:lnSpc>
                <a:spcPts val="3191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Structural model :  it’s the static part of the model like objects and objects classes </a:t>
            </a:r>
          </a:p>
          <a:p>
            <a:pPr algn="ctr">
              <a:lnSpc>
                <a:spcPts val="3191"/>
              </a:lnSpc>
            </a:pPr>
            <a:endParaRPr lang="en-US" sz="3200" dirty="0">
              <a:solidFill>
                <a:srgbClr val="000000"/>
              </a:solidFill>
              <a:latin typeface="DM Sans Bold"/>
            </a:endParaRPr>
          </a:p>
          <a:p>
            <a:pPr algn="ctr">
              <a:lnSpc>
                <a:spcPts val="3191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Dynamic model :  it’s the dynamic part  of interaction between objects </a:t>
            </a:r>
          </a:p>
          <a:p>
            <a:pPr algn="ctr">
              <a:lnSpc>
                <a:spcPts val="3191"/>
              </a:lnSpc>
            </a:pPr>
            <a:endParaRPr lang="en-US" sz="3200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8" name="Freeform 18"/>
          <p:cNvSpPr/>
          <p:nvPr/>
        </p:nvSpPr>
        <p:spPr>
          <a:xfrm rot="1232267">
            <a:off x="7372154" y="7363786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1491042">
            <a:off x="280210" y="6715748"/>
            <a:ext cx="2787166" cy="3035527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028796">
            <a:off x="14541402" y="2752939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72">
            <a:extLst>
              <a:ext uri="{FF2B5EF4-FFF2-40B4-BE49-F238E27FC236}">
                <a16:creationId xmlns:a16="http://schemas.microsoft.com/office/drawing/2014/main" id="{8FE5A997-17F9-10BF-4C6D-E4E2506B7919}"/>
              </a:ext>
            </a:extLst>
          </p:cNvPr>
          <p:cNvSpPr txBox="1"/>
          <p:nvPr/>
        </p:nvSpPr>
        <p:spPr>
          <a:xfrm>
            <a:off x="-47608" y="695165"/>
            <a:ext cx="7699617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Fredoka"/>
              </a:rPr>
              <a:t>Design Model : </a:t>
            </a:r>
          </a:p>
        </p:txBody>
      </p:sp>
    </p:spTree>
    <p:extLst>
      <p:ext uri="{BB962C8B-B14F-4D97-AF65-F5344CB8AC3E}">
        <p14:creationId xmlns:p14="http://schemas.microsoft.com/office/powerpoint/2010/main" val="136896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540656" y="2298607"/>
            <a:ext cx="4280995" cy="7462077"/>
            <a:chOff x="0" y="0"/>
            <a:chExt cx="6213285" cy="9160122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6149785" cy="9096621"/>
            </a:xfrm>
            <a:custGeom>
              <a:avLst/>
              <a:gdLst/>
              <a:ahLst/>
              <a:cxnLst/>
              <a:rect l="l" t="t" r="r" b="b"/>
              <a:pathLst>
                <a:path w="6149785" h="9096621">
                  <a:moveTo>
                    <a:pt x="6057075" y="9096621"/>
                  </a:moveTo>
                  <a:lnTo>
                    <a:pt x="92710" y="9096621"/>
                  </a:lnTo>
                  <a:cubicBezTo>
                    <a:pt x="41910" y="9096621"/>
                    <a:pt x="0" y="9054712"/>
                    <a:pt x="0" y="9003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9002642"/>
                  </a:lnTo>
                  <a:cubicBezTo>
                    <a:pt x="6149785" y="9054712"/>
                    <a:pt x="6107875" y="9096621"/>
                    <a:pt x="6057075" y="909662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213285" cy="9160121"/>
            </a:xfrm>
            <a:custGeom>
              <a:avLst/>
              <a:gdLst/>
              <a:ahLst/>
              <a:cxnLst/>
              <a:rect l="l" t="t" r="r" b="b"/>
              <a:pathLst>
                <a:path w="6213285" h="9160121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9035662"/>
                  </a:lnTo>
                  <a:cubicBezTo>
                    <a:pt x="6153595" y="9071221"/>
                    <a:pt x="6124385" y="9100431"/>
                    <a:pt x="6088825" y="9100431"/>
                  </a:cubicBezTo>
                  <a:lnTo>
                    <a:pt x="124460" y="9100431"/>
                  </a:lnTo>
                  <a:cubicBezTo>
                    <a:pt x="88900" y="9100431"/>
                    <a:pt x="59690" y="9071221"/>
                    <a:pt x="59690" y="9035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35662"/>
                  </a:lnTo>
                  <a:cubicBezTo>
                    <a:pt x="0" y="9104242"/>
                    <a:pt x="55880" y="9160121"/>
                    <a:pt x="124460" y="9160121"/>
                  </a:cubicBezTo>
                  <a:lnTo>
                    <a:pt x="6088825" y="9160121"/>
                  </a:lnTo>
                  <a:cubicBezTo>
                    <a:pt x="6157405" y="9160121"/>
                    <a:pt x="6213285" y="9104242"/>
                    <a:pt x="6213285" y="9035662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2540656" y="2950228"/>
            <a:ext cx="42591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2491623" y="84719"/>
            <a:ext cx="13376007" cy="1716984"/>
            <a:chOff x="0" y="0"/>
            <a:chExt cx="21126681" cy="2711883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21063181" cy="2648383"/>
            </a:xfrm>
            <a:custGeom>
              <a:avLst/>
              <a:gdLst/>
              <a:ahLst/>
              <a:cxnLst/>
              <a:rect l="l" t="t" r="r" b="b"/>
              <a:pathLst>
                <a:path w="21063181" h="2648383">
                  <a:moveTo>
                    <a:pt x="20970470" y="2648383"/>
                  </a:moveTo>
                  <a:lnTo>
                    <a:pt x="92710" y="2648383"/>
                  </a:lnTo>
                  <a:cubicBezTo>
                    <a:pt x="41910" y="2648383"/>
                    <a:pt x="0" y="2606473"/>
                    <a:pt x="0" y="255567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69201" y="0"/>
                  </a:lnTo>
                  <a:cubicBezTo>
                    <a:pt x="21020001" y="0"/>
                    <a:pt x="21061911" y="41910"/>
                    <a:pt x="21061911" y="92710"/>
                  </a:cubicBezTo>
                  <a:lnTo>
                    <a:pt x="21061911" y="2554403"/>
                  </a:lnTo>
                  <a:cubicBezTo>
                    <a:pt x="21063181" y="2606473"/>
                    <a:pt x="21021270" y="2648383"/>
                    <a:pt x="20970470" y="264838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1126681" cy="2711883"/>
            </a:xfrm>
            <a:custGeom>
              <a:avLst/>
              <a:gdLst/>
              <a:ahLst/>
              <a:cxnLst/>
              <a:rect l="l" t="t" r="r" b="b"/>
              <a:pathLst>
                <a:path w="21126681" h="2711883">
                  <a:moveTo>
                    <a:pt x="21002220" y="59690"/>
                  </a:moveTo>
                  <a:cubicBezTo>
                    <a:pt x="21037781" y="59690"/>
                    <a:pt x="21066990" y="88900"/>
                    <a:pt x="21066990" y="124460"/>
                  </a:cubicBezTo>
                  <a:lnTo>
                    <a:pt x="21066990" y="2587423"/>
                  </a:lnTo>
                  <a:cubicBezTo>
                    <a:pt x="21066990" y="2622983"/>
                    <a:pt x="21037781" y="2652193"/>
                    <a:pt x="21002220" y="2652193"/>
                  </a:cubicBezTo>
                  <a:lnTo>
                    <a:pt x="124460" y="2652193"/>
                  </a:lnTo>
                  <a:cubicBezTo>
                    <a:pt x="88900" y="2652193"/>
                    <a:pt x="59690" y="2622983"/>
                    <a:pt x="59690" y="258742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002220" y="59690"/>
                  </a:lnTo>
                  <a:moveTo>
                    <a:pt x="210022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87423"/>
                  </a:lnTo>
                  <a:cubicBezTo>
                    <a:pt x="0" y="2656003"/>
                    <a:pt x="55880" y="2711883"/>
                    <a:pt x="124460" y="2711883"/>
                  </a:cubicBezTo>
                  <a:lnTo>
                    <a:pt x="21002220" y="2711883"/>
                  </a:lnTo>
                  <a:cubicBezTo>
                    <a:pt x="21070801" y="2711883"/>
                    <a:pt x="21126681" y="2656003"/>
                    <a:pt x="21126681" y="2587423"/>
                  </a:cubicBezTo>
                  <a:lnTo>
                    <a:pt x="21126681" y="124460"/>
                  </a:lnTo>
                  <a:cubicBezTo>
                    <a:pt x="21126681" y="55880"/>
                    <a:pt x="21070801" y="0"/>
                    <a:pt x="21002220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608047" y="366688"/>
            <a:ext cx="1022720" cy="284397"/>
            <a:chOff x="0" y="0"/>
            <a:chExt cx="1363627" cy="37919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79195" cy="37919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492679" y="0"/>
              <a:ext cx="379195" cy="379195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984431" y="0"/>
              <a:ext cx="379195" cy="379195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5761182" y="2510493"/>
            <a:ext cx="819386" cy="259292"/>
            <a:chOff x="0" y="0"/>
            <a:chExt cx="1092514" cy="30380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03805" cy="303805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67" name="Freeform 67"/>
          <p:cNvSpPr/>
          <p:nvPr/>
        </p:nvSpPr>
        <p:spPr>
          <a:xfrm rot="4306895">
            <a:off x="772626" y="7580548"/>
            <a:ext cx="2386467" cy="2030667"/>
          </a:xfrm>
          <a:custGeom>
            <a:avLst/>
            <a:gdLst/>
            <a:ahLst/>
            <a:cxnLst/>
            <a:rect l="l" t="t" r="r" b="b"/>
            <a:pathLst>
              <a:path w="2386467" h="2030667">
                <a:moveTo>
                  <a:pt x="0" y="0"/>
                </a:moveTo>
                <a:lnTo>
                  <a:pt x="2386468" y="0"/>
                </a:lnTo>
                <a:lnTo>
                  <a:pt x="2386468" y="2030667"/>
                </a:lnTo>
                <a:lnTo>
                  <a:pt x="0" y="2030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15374279" y="798541"/>
            <a:ext cx="2419166" cy="2634735"/>
          </a:xfrm>
          <a:custGeom>
            <a:avLst/>
            <a:gdLst/>
            <a:ahLst/>
            <a:cxnLst/>
            <a:rect l="l" t="t" r="r" b="b"/>
            <a:pathLst>
              <a:path w="2419166" h="2634735">
                <a:moveTo>
                  <a:pt x="0" y="0"/>
                </a:moveTo>
                <a:lnTo>
                  <a:pt x="2419165" y="0"/>
                </a:lnTo>
                <a:lnTo>
                  <a:pt x="2419165" y="2634735"/>
                </a:lnTo>
                <a:lnTo>
                  <a:pt x="0" y="2634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9" name="TextBox 69"/>
          <p:cNvSpPr txBox="1"/>
          <p:nvPr/>
        </p:nvSpPr>
        <p:spPr>
          <a:xfrm>
            <a:off x="2102242" y="2398367"/>
            <a:ext cx="3588583" cy="47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Subsystem model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97877" y="216818"/>
            <a:ext cx="7699617" cy="130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 dirty="0">
                <a:solidFill>
                  <a:srgbClr val="000000"/>
                </a:solidFill>
                <a:latin typeface="Fredoka"/>
              </a:rPr>
              <a:t>Examples: 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2676760" y="3957093"/>
            <a:ext cx="4008785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Is a model which is used to do a certain task and is not part of the main system and it’s object are logically related and when grouped called package 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Aptos" panose="020B0004020202020204" pitchFamily="34" charset="0"/>
              </a:rPr>
              <a:t> 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n-US" sz="4400" b="1" spc="101" dirty="0">
              <a:solidFill>
                <a:srgbClr val="000000"/>
              </a:solidFill>
              <a:latin typeface="Dumondi Condensed Itali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698C3-3E8A-C6E4-43A9-639066787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059" y="2327146"/>
            <a:ext cx="8777677" cy="7433538"/>
          </a:xfrm>
          <a:prstGeom prst="rect">
            <a:avLst/>
          </a:prstGeom>
        </p:spPr>
      </p:pic>
      <p:pic>
        <p:nvPicPr>
          <p:cNvPr id="19" name="Picture 18" descr="A diagram of a test&#10;&#10;Description automatically generated">
            <a:extLst>
              <a:ext uri="{FF2B5EF4-FFF2-40B4-BE49-F238E27FC236}">
                <a16:creationId xmlns:a16="http://schemas.microsoft.com/office/drawing/2014/main" id="{DC52AE65-FEF5-105D-40B3-0F3802DA9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47" y="4375219"/>
            <a:ext cx="8187690" cy="4255977"/>
          </a:xfrm>
          <a:prstGeom prst="rect">
            <a:avLst/>
          </a:prstGeom>
        </p:spPr>
      </p:pic>
      <p:sp>
        <p:nvSpPr>
          <p:cNvPr id="20" name="TextBox 69">
            <a:extLst>
              <a:ext uri="{FF2B5EF4-FFF2-40B4-BE49-F238E27FC236}">
                <a16:creationId xmlns:a16="http://schemas.microsoft.com/office/drawing/2014/main" id="{FFEAB8D6-E183-5EDF-8E71-B64ACCC55113}"/>
              </a:ext>
            </a:extLst>
          </p:cNvPr>
          <p:cNvSpPr txBox="1"/>
          <p:nvPr/>
        </p:nvSpPr>
        <p:spPr>
          <a:xfrm>
            <a:off x="6799775" y="2427868"/>
            <a:ext cx="5352763" cy="480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ar-EG" sz="2953" dirty="0">
                <a:solidFill>
                  <a:srgbClr val="000000"/>
                </a:solidFill>
                <a:latin typeface="Asap Condensed Bold"/>
              </a:rPr>
              <a:t> </a:t>
            </a: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Example of Subsystem model </a:t>
            </a:r>
          </a:p>
        </p:txBody>
      </p:sp>
    </p:spTree>
    <p:extLst>
      <p:ext uri="{BB962C8B-B14F-4D97-AF65-F5344CB8AC3E}">
        <p14:creationId xmlns:p14="http://schemas.microsoft.com/office/powerpoint/2010/main" val="350346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540656" y="2298607"/>
            <a:ext cx="4280995" cy="7462077"/>
            <a:chOff x="0" y="0"/>
            <a:chExt cx="6213285" cy="9160122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6149785" cy="9096621"/>
            </a:xfrm>
            <a:custGeom>
              <a:avLst/>
              <a:gdLst/>
              <a:ahLst/>
              <a:cxnLst/>
              <a:rect l="l" t="t" r="r" b="b"/>
              <a:pathLst>
                <a:path w="6149785" h="9096621">
                  <a:moveTo>
                    <a:pt x="6057075" y="9096621"/>
                  </a:moveTo>
                  <a:lnTo>
                    <a:pt x="92710" y="9096621"/>
                  </a:lnTo>
                  <a:cubicBezTo>
                    <a:pt x="41910" y="9096621"/>
                    <a:pt x="0" y="9054712"/>
                    <a:pt x="0" y="9003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9002642"/>
                  </a:lnTo>
                  <a:cubicBezTo>
                    <a:pt x="6149785" y="9054712"/>
                    <a:pt x="6107875" y="9096621"/>
                    <a:pt x="6057075" y="909662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213285" cy="9160121"/>
            </a:xfrm>
            <a:custGeom>
              <a:avLst/>
              <a:gdLst/>
              <a:ahLst/>
              <a:cxnLst/>
              <a:rect l="l" t="t" r="r" b="b"/>
              <a:pathLst>
                <a:path w="6213285" h="9160121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9035662"/>
                  </a:lnTo>
                  <a:cubicBezTo>
                    <a:pt x="6153595" y="9071221"/>
                    <a:pt x="6124385" y="9100431"/>
                    <a:pt x="6088825" y="9100431"/>
                  </a:cubicBezTo>
                  <a:lnTo>
                    <a:pt x="124460" y="9100431"/>
                  </a:lnTo>
                  <a:cubicBezTo>
                    <a:pt x="88900" y="9100431"/>
                    <a:pt x="59690" y="9071221"/>
                    <a:pt x="59690" y="9035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35662"/>
                  </a:lnTo>
                  <a:cubicBezTo>
                    <a:pt x="0" y="9104242"/>
                    <a:pt x="55880" y="9160121"/>
                    <a:pt x="124460" y="9160121"/>
                  </a:cubicBezTo>
                  <a:lnTo>
                    <a:pt x="6088825" y="9160121"/>
                  </a:lnTo>
                  <a:cubicBezTo>
                    <a:pt x="6157405" y="9160121"/>
                    <a:pt x="6213285" y="9104242"/>
                    <a:pt x="6213285" y="9035662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2540656" y="2950228"/>
            <a:ext cx="42591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2491623" y="84719"/>
            <a:ext cx="13376007" cy="1716984"/>
            <a:chOff x="0" y="0"/>
            <a:chExt cx="21126681" cy="2711883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21063181" cy="2648383"/>
            </a:xfrm>
            <a:custGeom>
              <a:avLst/>
              <a:gdLst/>
              <a:ahLst/>
              <a:cxnLst/>
              <a:rect l="l" t="t" r="r" b="b"/>
              <a:pathLst>
                <a:path w="21063181" h="2648383">
                  <a:moveTo>
                    <a:pt x="20970470" y="2648383"/>
                  </a:moveTo>
                  <a:lnTo>
                    <a:pt x="92710" y="2648383"/>
                  </a:lnTo>
                  <a:cubicBezTo>
                    <a:pt x="41910" y="2648383"/>
                    <a:pt x="0" y="2606473"/>
                    <a:pt x="0" y="255567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69201" y="0"/>
                  </a:lnTo>
                  <a:cubicBezTo>
                    <a:pt x="21020001" y="0"/>
                    <a:pt x="21061911" y="41910"/>
                    <a:pt x="21061911" y="92710"/>
                  </a:cubicBezTo>
                  <a:lnTo>
                    <a:pt x="21061911" y="2554403"/>
                  </a:lnTo>
                  <a:cubicBezTo>
                    <a:pt x="21063181" y="2606473"/>
                    <a:pt x="21021270" y="2648383"/>
                    <a:pt x="20970470" y="264838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1126681" cy="2711883"/>
            </a:xfrm>
            <a:custGeom>
              <a:avLst/>
              <a:gdLst/>
              <a:ahLst/>
              <a:cxnLst/>
              <a:rect l="l" t="t" r="r" b="b"/>
              <a:pathLst>
                <a:path w="21126681" h="2711883">
                  <a:moveTo>
                    <a:pt x="21002220" y="59690"/>
                  </a:moveTo>
                  <a:cubicBezTo>
                    <a:pt x="21037781" y="59690"/>
                    <a:pt x="21066990" y="88900"/>
                    <a:pt x="21066990" y="124460"/>
                  </a:cubicBezTo>
                  <a:lnTo>
                    <a:pt x="21066990" y="2587423"/>
                  </a:lnTo>
                  <a:cubicBezTo>
                    <a:pt x="21066990" y="2622983"/>
                    <a:pt x="21037781" y="2652193"/>
                    <a:pt x="21002220" y="2652193"/>
                  </a:cubicBezTo>
                  <a:lnTo>
                    <a:pt x="124460" y="2652193"/>
                  </a:lnTo>
                  <a:cubicBezTo>
                    <a:pt x="88900" y="2652193"/>
                    <a:pt x="59690" y="2622983"/>
                    <a:pt x="59690" y="258742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002220" y="59690"/>
                  </a:lnTo>
                  <a:moveTo>
                    <a:pt x="210022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87423"/>
                  </a:lnTo>
                  <a:cubicBezTo>
                    <a:pt x="0" y="2656003"/>
                    <a:pt x="55880" y="2711883"/>
                    <a:pt x="124460" y="2711883"/>
                  </a:cubicBezTo>
                  <a:lnTo>
                    <a:pt x="21002220" y="2711883"/>
                  </a:lnTo>
                  <a:cubicBezTo>
                    <a:pt x="21070801" y="2711883"/>
                    <a:pt x="21126681" y="2656003"/>
                    <a:pt x="21126681" y="2587423"/>
                  </a:cubicBezTo>
                  <a:lnTo>
                    <a:pt x="21126681" y="124460"/>
                  </a:lnTo>
                  <a:cubicBezTo>
                    <a:pt x="21126681" y="55880"/>
                    <a:pt x="21070801" y="0"/>
                    <a:pt x="21002220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608047" y="366688"/>
            <a:ext cx="1022720" cy="284397"/>
            <a:chOff x="0" y="0"/>
            <a:chExt cx="1363627" cy="37919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79195" cy="37919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492679" y="0"/>
              <a:ext cx="379195" cy="379195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984431" y="0"/>
              <a:ext cx="379195" cy="379195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5761182" y="2510493"/>
            <a:ext cx="819386" cy="259292"/>
            <a:chOff x="0" y="0"/>
            <a:chExt cx="1092514" cy="30380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03805" cy="303805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67" name="Freeform 67"/>
          <p:cNvSpPr/>
          <p:nvPr/>
        </p:nvSpPr>
        <p:spPr>
          <a:xfrm rot="4306895">
            <a:off x="772626" y="7580548"/>
            <a:ext cx="2386467" cy="2030667"/>
          </a:xfrm>
          <a:custGeom>
            <a:avLst/>
            <a:gdLst/>
            <a:ahLst/>
            <a:cxnLst/>
            <a:rect l="l" t="t" r="r" b="b"/>
            <a:pathLst>
              <a:path w="2386467" h="2030667">
                <a:moveTo>
                  <a:pt x="0" y="0"/>
                </a:moveTo>
                <a:lnTo>
                  <a:pt x="2386468" y="0"/>
                </a:lnTo>
                <a:lnTo>
                  <a:pt x="2386468" y="2030667"/>
                </a:lnTo>
                <a:lnTo>
                  <a:pt x="0" y="2030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15374279" y="798541"/>
            <a:ext cx="2419166" cy="2634735"/>
          </a:xfrm>
          <a:custGeom>
            <a:avLst/>
            <a:gdLst/>
            <a:ahLst/>
            <a:cxnLst/>
            <a:rect l="l" t="t" r="r" b="b"/>
            <a:pathLst>
              <a:path w="2419166" h="2634735">
                <a:moveTo>
                  <a:pt x="0" y="0"/>
                </a:moveTo>
                <a:lnTo>
                  <a:pt x="2419165" y="0"/>
                </a:lnTo>
                <a:lnTo>
                  <a:pt x="2419165" y="2634735"/>
                </a:lnTo>
                <a:lnTo>
                  <a:pt x="0" y="2634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9" name="TextBox 69"/>
          <p:cNvSpPr txBox="1"/>
          <p:nvPr/>
        </p:nvSpPr>
        <p:spPr>
          <a:xfrm>
            <a:off x="2102242" y="2398367"/>
            <a:ext cx="3588583" cy="47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Sequence model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97877" y="216818"/>
            <a:ext cx="7699617" cy="130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 dirty="0">
                <a:solidFill>
                  <a:srgbClr val="000000"/>
                </a:solidFill>
                <a:latin typeface="Fredoka"/>
              </a:rPr>
              <a:t>Examples: 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2676760" y="4618243"/>
            <a:ext cx="4008785" cy="1989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arranges the sequence of events inside the system and their interaction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698C3-3E8A-C6E4-43A9-639066787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059" y="2327146"/>
            <a:ext cx="8777677" cy="7433538"/>
          </a:xfrm>
          <a:prstGeom prst="rect">
            <a:avLst/>
          </a:prstGeom>
        </p:spPr>
      </p:pic>
      <p:sp>
        <p:nvSpPr>
          <p:cNvPr id="20" name="TextBox 69">
            <a:extLst>
              <a:ext uri="{FF2B5EF4-FFF2-40B4-BE49-F238E27FC236}">
                <a16:creationId xmlns:a16="http://schemas.microsoft.com/office/drawing/2014/main" id="{FFEAB8D6-E183-5EDF-8E71-B64ACCC55113}"/>
              </a:ext>
            </a:extLst>
          </p:cNvPr>
          <p:cNvSpPr txBox="1"/>
          <p:nvPr/>
        </p:nvSpPr>
        <p:spPr>
          <a:xfrm>
            <a:off x="6889285" y="2458148"/>
            <a:ext cx="7297225" cy="478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Sequence diagram describing data collection </a:t>
            </a:r>
          </a:p>
        </p:txBody>
      </p: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FAE95F0C-9EB5-A34B-97E3-09C2D53AC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65" y="3967842"/>
            <a:ext cx="8142085" cy="48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9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540656" y="2298607"/>
            <a:ext cx="4280995" cy="7462077"/>
            <a:chOff x="0" y="0"/>
            <a:chExt cx="6213285" cy="9160122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6149785" cy="9096621"/>
            </a:xfrm>
            <a:custGeom>
              <a:avLst/>
              <a:gdLst/>
              <a:ahLst/>
              <a:cxnLst/>
              <a:rect l="l" t="t" r="r" b="b"/>
              <a:pathLst>
                <a:path w="6149785" h="9096621">
                  <a:moveTo>
                    <a:pt x="6057075" y="9096621"/>
                  </a:moveTo>
                  <a:lnTo>
                    <a:pt x="92710" y="9096621"/>
                  </a:lnTo>
                  <a:cubicBezTo>
                    <a:pt x="41910" y="9096621"/>
                    <a:pt x="0" y="9054712"/>
                    <a:pt x="0" y="90039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55805" y="0"/>
                  </a:lnTo>
                  <a:cubicBezTo>
                    <a:pt x="6106605" y="0"/>
                    <a:pt x="6148515" y="41910"/>
                    <a:pt x="6148515" y="92710"/>
                  </a:cubicBezTo>
                  <a:lnTo>
                    <a:pt x="6148515" y="9002642"/>
                  </a:lnTo>
                  <a:cubicBezTo>
                    <a:pt x="6149785" y="9054712"/>
                    <a:pt x="6107875" y="9096621"/>
                    <a:pt x="6057075" y="909662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213285" cy="9160121"/>
            </a:xfrm>
            <a:custGeom>
              <a:avLst/>
              <a:gdLst/>
              <a:ahLst/>
              <a:cxnLst/>
              <a:rect l="l" t="t" r="r" b="b"/>
              <a:pathLst>
                <a:path w="6213285" h="9160121">
                  <a:moveTo>
                    <a:pt x="6088825" y="59690"/>
                  </a:moveTo>
                  <a:cubicBezTo>
                    <a:pt x="6124385" y="59690"/>
                    <a:pt x="6153595" y="88900"/>
                    <a:pt x="6153595" y="124460"/>
                  </a:cubicBezTo>
                  <a:lnTo>
                    <a:pt x="6153595" y="9035662"/>
                  </a:lnTo>
                  <a:cubicBezTo>
                    <a:pt x="6153595" y="9071221"/>
                    <a:pt x="6124385" y="9100431"/>
                    <a:pt x="6088825" y="9100431"/>
                  </a:cubicBezTo>
                  <a:lnTo>
                    <a:pt x="124460" y="9100431"/>
                  </a:lnTo>
                  <a:cubicBezTo>
                    <a:pt x="88900" y="9100431"/>
                    <a:pt x="59690" y="9071221"/>
                    <a:pt x="59690" y="90356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088825" y="59690"/>
                  </a:lnTo>
                  <a:moveTo>
                    <a:pt x="60888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35662"/>
                  </a:lnTo>
                  <a:cubicBezTo>
                    <a:pt x="0" y="9104242"/>
                    <a:pt x="55880" y="9160121"/>
                    <a:pt x="124460" y="9160121"/>
                  </a:cubicBezTo>
                  <a:lnTo>
                    <a:pt x="6088825" y="9160121"/>
                  </a:lnTo>
                  <a:cubicBezTo>
                    <a:pt x="6157405" y="9160121"/>
                    <a:pt x="6213285" y="9104242"/>
                    <a:pt x="6213285" y="9035662"/>
                  </a:cubicBezTo>
                  <a:lnTo>
                    <a:pt x="6213285" y="124460"/>
                  </a:lnTo>
                  <a:cubicBezTo>
                    <a:pt x="6213285" y="55880"/>
                    <a:pt x="6157405" y="0"/>
                    <a:pt x="6088825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2540656" y="2950228"/>
            <a:ext cx="42591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2491623" y="84719"/>
            <a:ext cx="13376007" cy="1716984"/>
            <a:chOff x="0" y="0"/>
            <a:chExt cx="21126681" cy="2711883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21063181" cy="2648383"/>
            </a:xfrm>
            <a:custGeom>
              <a:avLst/>
              <a:gdLst/>
              <a:ahLst/>
              <a:cxnLst/>
              <a:rect l="l" t="t" r="r" b="b"/>
              <a:pathLst>
                <a:path w="21063181" h="2648383">
                  <a:moveTo>
                    <a:pt x="20970470" y="2648383"/>
                  </a:moveTo>
                  <a:lnTo>
                    <a:pt x="92710" y="2648383"/>
                  </a:lnTo>
                  <a:cubicBezTo>
                    <a:pt x="41910" y="2648383"/>
                    <a:pt x="0" y="2606473"/>
                    <a:pt x="0" y="255567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69201" y="0"/>
                  </a:lnTo>
                  <a:cubicBezTo>
                    <a:pt x="21020001" y="0"/>
                    <a:pt x="21061911" y="41910"/>
                    <a:pt x="21061911" y="92710"/>
                  </a:cubicBezTo>
                  <a:lnTo>
                    <a:pt x="21061911" y="2554403"/>
                  </a:lnTo>
                  <a:cubicBezTo>
                    <a:pt x="21063181" y="2606473"/>
                    <a:pt x="21021270" y="2648383"/>
                    <a:pt x="20970470" y="264838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1126681" cy="2711883"/>
            </a:xfrm>
            <a:custGeom>
              <a:avLst/>
              <a:gdLst/>
              <a:ahLst/>
              <a:cxnLst/>
              <a:rect l="l" t="t" r="r" b="b"/>
              <a:pathLst>
                <a:path w="21126681" h="2711883">
                  <a:moveTo>
                    <a:pt x="21002220" y="59690"/>
                  </a:moveTo>
                  <a:cubicBezTo>
                    <a:pt x="21037781" y="59690"/>
                    <a:pt x="21066990" y="88900"/>
                    <a:pt x="21066990" y="124460"/>
                  </a:cubicBezTo>
                  <a:lnTo>
                    <a:pt x="21066990" y="2587423"/>
                  </a:lnTo>
                  <a:cubicBezTo>
                    <a:pt x="21066990" y="2622983"/>
                    <a:pt x="21037781" y="2652193"/>
                    <a:pt x="21002220" y="2652193"/>
                  </a:cubicBezTo>
                  <a:lnTo>
                    <a:pt x="124460" y="2652193"/>
                  </a:lnTo>
                  <a:cubicBezTo>
                    <a:pt x="88900" y="2652193"/>
                    <a:pt x="59690" y="2622983"/>
                    <a:pt x="59690" y="258742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002220" y="59690"/>
                  </a:lnTo>
                  <a:moveTo>
                    <a:pt x="210022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87423"/>
                  </a:lnTo>
                  <a:cubicBezTo>
                    <a:pt x="0" y="2656003"/>
                    <a:pt x="55880" y="2711883"/>
                    <a:pt x="124460" y="2711883"/>
                  </a:cubicBezTo>
                  <a:lnTo>
                    <a:pt x="21002220" y="2711883"/>
                  </a:lnTo>
                  <a:cubicBezTo>
                    <a:pt x="21070801" y="2711883"/>
                    <a:pt x="21126681" y="2656003"/>
                    <a:pt x="21126681" y="2587423"/>
                  </a:cubicBezTo>
                  <a:lnTo>
                    <a:pt x="21126681" y="124460"/>
                  </a:lnTo>
                  <a:cubicBezTo>
                    <a:pt x="21126681" y="55880"/>
                    <a:pt x="21070801" y="0"/>
                    <a:pt x="21002220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608047" y="366688"/>
            <a:ext cx="1022720" cy="284397"/>
            <a:chOff x="0" y="0"/>
            <a:chExt cx="1363627" cy="37919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79195" cy="37919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492679" y="0"/>
              <a:ext cx="379195" cy="379195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984431" y="0"/>
              <a:ext cx="379195" cy="379195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5761182" y="2510493"/>
            <a:ext cx="819386" cy="259292"/>
            <a:chOff x="0" y="0"/>
            <a:chExt cx="1092514" cy="30380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03805" cy="303805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394726" y="0"/>
              <a:ext cx="303805" cy="303805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788710" y="0"/>
              <a:ext cx="303805" cy="303805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67" name="Freeform 67"/>
          <p:cNvSpPr/>
          <p:nvPr/>
        </p:nvSpPr>
        <p:spPr>
          <a:xfrm rot="4306895">
            <a:off x="772626" y="7580548"/>
            <a:ext cx="2386467" cy="2030667"/>
          </a:xfrm>
          <a:custGeom>
            <a:avLst/>
            <a:gdLst/>
            <a:ahLst/>
            <a:cxnLst/>
            <a:rect l="l" t="t" r="r" b="b"/>
            <a:pathLst>
              <a:path w="2386467" h="2030667">
                <a:moveTo>
                  <a:pt x="0" y="0"/>
                </a:moveTo>
                <a:lnTo>
                  <a:pt x="2386468" y="0"/>
                </a:lnTo>
                <a:lnTo>
                  <a:pt x="2386468" y="2030667"/>
                </a:lnTo>
                <a:lnTo>
                  <a:pt x="0" y="2030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15374279" y="798541"/>
            <a:ext cx="2419166" cy="2634735"/>
          </a:xfrm>
          <a:custGeom>
            <a:avLst/>
            <a:gdLst/>
            <a:ahLst/>
            <a:cxnLst/>
            <a:rect l="l" t="t" r="r" b="b"/>
            <a:pathLst>
              <a:path w="2419166" h="2634735">
                <a:moveTo>
                  <a:pt x="0" y="0"/>
                </a:moveTo>
                <a:lnTo>
                  <a:pt x="2419165" y="0"/>
                </a:lnTo>
                <a:lnTo>
                  <a:pt x="2419165" y="2634735"/>
                </a:lnTo>
                <a:lnTo>
                  <a:pt x="0" y="2634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9" name="TextBox 69"/>
          <p:cNvSpPr txBox="1"/>
          <p:nvPr/>
        </p:nvSpPr>
        <p:spPr>
          <a:xfrm>
            <a:off x="2102242" y="2398367"/>
            <a:ext cx="3588583" cy="47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State model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97877" y="216818"/>
            <a:ext cx="7699617" cy="130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 dirty="0">
                <a:solidFill>
                  <a:srgbClr val="000000"/>
                </a:solidFill>
                <a:latin typeface="Fredoka"/>
              </a:rPr>
              <a:t>Examples: 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2676760" y="3814897"/>
            <a:ext cx="4008785" cy="4489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determines the interaction between the objects and the system and the outer world and the system </a:t>
            </a:r>
          </a:p>
          <a:p>
            <a:pPr algn="ctr">
              <a:lnSpc>
                <a:spcPts val="3944"/>
              </a:lnSpc>
              <a:spcBef>
                <a:spcPct val="0"/>
              </a:spcBef>
            </a:pPr>
            <a:endParaRPr lang="en-US" sz="32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And it shows how the object will respond to different services-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698C3-3E8A-C6E4-43A9-639066787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059" y="2327146"/>
            <a:ext cx="8777677" cy="7433538"/>
          </a:xfrm>
          <a:prstGeom prst="rect">
            <a:avLst/>
          </a:prstGeom>
        </p:spPr>
      </p:pic>
      <p:sp>
        <p:nvSpPr>
          <p:cNvPr id="20" name="TextBox 69">
            <a:extLst>
              <a:ext uri="{FF2B5EF4-FFF2-40B4-BE49-F238E27FC236}">
                <a16:creationId xmlns:a16="http://schemas.microsoft.com/office/drawing/2014/main" id="{FFEAB8D6-E183-5EDF-8E71-B64ACCC55113}"/>
              </a:ext>
            </a:extLst>
          </p:cNvPr>
          <p:cNvSpPr txBox="1"/>
          <p:nvPr/>
        </p:nvSpPr>
        <p:spPr>
          <a:xfrm>
            <a:off x="6889285" y="2458148"/>
            <a:ext cx="7297225" cy="478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34"/>
              </a:lnSpc>
              <a:spcBef>
                <a:spcPct val="0"/>
              </a:spcBef>
            </a:pPr>
            <a:r>
              <a:rPr lang="en-US" sz="2953" dirty="0">
                <a:solidFill>
                  <a:srgbClr val="000000"/>
                </a:solidFill>
                <a:latin typeface="Asap Condensed Bold"/>
              </a:rPr>
              <a:t>Sequence diagram describing data collection </a:t>
            </a:r>
          </a:p>
        </p:txBody>
      </p:sp>
      <p:pic>
        <p:nvPicPr>
          <p:cNvPr id="113" name="Picture 112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485557C0-200D-7EE8-D871-2F948CBAAA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01" y="3837908"/>
            <a:ext cx="8449967" cy="52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252290" y="1200832"/>
            <a:ext cx="11178886" cy="7847344"/>
            <a:chOff x="0" y="0"/>
            <a:chExt cx="14905181" cy="1046312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905150" cy="10463126"/>
              <a:chOff x="0" y="0"/>
              <a:chExt cx="15228478" cy="1069009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5164978" cy="10626596"/>
              </a:xfrm>
              <a:custGeom>
                <a:avLst/>
                <a:gdLst/>
                <a:ahLst/>
                <a:cxnLst/>
                <a:rect l="l" t="t" r="r" b="b"/>
                <a:pathLst>
                  <a:path w="15164978" h="10626596">
                    <a:moveTo>
                      <a:pt x="15072269" y="10626596"/>
                    </a:moveTo>
                    <a:lnTo>
                      <a:pt x="92710" y="10626596"/>
                    </a:lnTo>
                    <a:cubicBezTo>
                      <a:pt x="41910" y="10626596"/>
                      <a:pt x="0" y="10584686"/>
                      <a:pt x="0" y="1053388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5070998" y="0"/>
                    </a:lnTo>
                    <a:cubicBezTo>
                      <a:pt x="15121798" y="0"/>
                      <a:pt x="15163709" y="41910"/>
                      <a:pt x="15163709" y="92710"/>
                    </a:cubicBezTo>
                    <a:lnTo>
                      <a:pt x="15163709" y="10532617"/>
                    </a:lnTo>
                    <a:cubicBezTo>
                      <a:pt x="15164978" y="10584686"/>
                      <a:pt x="15123069" y="10626596"/>
                      <a:pt x="15072269" y="1062659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5228478" cy="10690096"/>
              </a:xfrm>
              <a:custGeom>
                <a:avLst/>
                <a:gdLst/>
                <a:ahLst/>
                <a:cxnLst/>
                <a:rect l="l" t="t" r="r" b="b"/>
                <a:pathLst>
                  <a:path w="15228478" h="10690096">
                    <a:moveTo>
                      <a:pt x="15104019" y="59690"/>
                    </a:moveTo>
                    <a:cubicBezTo>
                      <a:pt x="15139578" y="59690"/>
                      <a:pt x="15168789" y="88900"/>
                      <a:pt x="15168789" y="124460"/>
                    </a:cubicBezTo>
                    <a:lnTo>
                      <a:pt x="15168789" y="10565636"/>
                    </a:lnTo>
                    <a:cubicBezTo>
                      <a:pt x="15168789" y="10601196"/>
                      <a:pt x="15139578" y="10630406"/>
                      <a:pt x="15104019" y="10630406"/>
                    </a:cubicBezTo>
                    <a:lnTo>
                      <a:pt x="124460" y="10630406"/>
                    </a:lnTo>
                    <a:cubicBezTo>
                      <a:pt x="88900" y="10630406"/>
                      <a:pt x="59690" y="10601196"/>
                      <a:pt x="59690" y="1056563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5104019" y="59690"/>
                    </a:lnTo>
                    <a:moveTo>
                      <a:pt x="1510401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565636"/>
                    </a:lnTo>
                    <a:cubicBezTo>
                      <a:pt x="0" y="10634217"/>
                      <a:pt x="55880" y="10690096"/>
                      <a:pt x="124460" y="10690096"/>
                    </a:cubicBezTo>
                    <a:lnTo>
                      <a:pt x="15104019" y="10690096"/>
                    </a:lnTo>
                    <a:cubicBezTo>
                      <a:pt x="15172598" y="10690096"/>
                      <a:pt x="15228478" y="10634217"/>
                      <a:pt x="15228478" y="10565636"/>
                    </a:cubicBezTo>
                    <a:lnTo>
                      <a:pt x="15228478" y="124460"/>
                    </a:lnTo>
                    <a:cubicBezTo>
                      <a:pt x="15228478" y="55880"/>
                      <a:pt x="15172598" y="0"/>
                      <a:pt x="15104019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AutoShape 7"/>
            <p:cNvSpPr/>
            <p:nvPr/>
          </p:nvSpPr>
          <p:spPr>
            <a:xfrm>
              <a:off x="33" y="1140150"/>
              <a:ext cx="14905117" cy="1484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8743" y="1224139"/>
            <a:ext cx="4870545" cy="7847344"/>
            <a:chOff x="0" y="0"/>
            <a:chExt cx="6634932" cy="10690097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88743" y="2053861"/>
            <a:ext cx="4834206" cy="12711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630870" y="1453669"/>
            <a:ext cx="586593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redoka Bold"/>
              </a:rPr>
              <a:t>Weather station interfaces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368007" y="1588527"/>
            <a:ext cx="661028" cy="183818"/>
            <a:chOff x="0" y="0"/>
            <a:chExt cx="881370" cy="24509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5134706" y="1616484"/>
            <a:ext cx="661028" cy="183818"/>
            <a:chOff x="0" y="0"/>
            <a:chExt cx="881370" cy="245090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4" name="TextBox 34"/>
          <p:cNvSpPr txBox="1"/>
          <p:nvPr/>
        </p:nvSpPr>
        <p:spPr>
          <a:xfrm>
            <a:off x="2019149" y="2925254"/>
            <a:ext cx="1319214" cy="68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99">
                <a:solidFill>
                  <a:srgbClr val="FFFFFF"/>
                </a:solidFill>
                <a:latin typeface="DM Sans Bold"/>
              </a:rPr>
              <a:t>¡Idea genial!</a:t>
            </a:r>
          </a:p>
        </p:txBody>
      </p:sp>
      <p:sp>
        <p:nvSpPr>
          <p:cNvPr id="35" name="Freeform 35"/>
          <p:cNvSpPr/>
          <p:nvPr/>
        </p:nvSpPr>
        <p:spPr>
          <a:xfrm>
            <a:off x="-351609" y="-318925"/>
            <a:ext cx="2182272" cy="2102917"/>
          </a:xfrm>
          <a:custGeom>
            <a:avLst/>
            <a:gdLst/>
            <a:ahLst/>
            <a:cxnLst/>
            <a:rect l="l" t="t" r="r" b="b"/>
            <a:pathLst>
              <a:path w="2182272" h="2102917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2150557" y="2983683"/>
            <a:ext cx="1319214" cy="68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99">
                <a:solidFill>
                  <a:srgbClr val="FFFFFF"/>
                </a:solidFill>
                <a:latin typeface="DM Sans Bold"/>
              </a:rPr>
              <a:t>Awesome idea!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0052" y="1494009"/>
            <a:ext cx="627838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Fredoka Bold"/>
              </a:rPr>
              <a:t>Interface specification : </a:t>
            </a:r>
          </a:p>
        </p:txBody>
      </p:sp>
      <p:sp>
        <p:nvSpPr>
          <p:cNvPr id="46" name="TextBox 73">
            <a:extLst>
              <a:ext uri="{FF2B5EF4-FFF2-40B4-BE49-F238E27FC236}">
                <a16:creationId xmlns:a16="http://schemas.microsoft.com/office/drawing/2014/main" id="{650E89E4-15AB-FA4C-E629-52C8CE779456}"/>
              </a:ext>
            </a:extLst>
          </p:cNvPr>
          <p:cNvSpPr txBox="1"/>
          <p:nvPr/>
        </p:nvSpPr>
        <p:spPr>
          <a:xfrm>
            <a:off x="1305485" y="3198248"/>
            <a:ext cx="4522523" cy="3975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44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needs to be done so the objects can be designed in parallel  </a:t>
            </a:r>
          </a:p>
          <a:p>
            <a:pPr>
              <a:lnSpc>
                <a:spcPts val="3944"/>
              </a:lnSpc>
              <a:spcBef>
                <a:spcPct val="0"/>
              </a:spcBef>
            </a:pPr>
            <a:endParaRPr lang="en-US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>
              <a:lnSpc>
                <a:spcPts val="3944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Designers should avoid designing interface representation but should hide it in object it self </a:t>
            </a:r>
          </a:p>
        </p:txBody>
      </p:sp>
      <p:sp>
        <p:nvSpPr>
          <p:cNvPr id="36" name="Freeform 36"/>
          <p:cNvSpPr/>
          <p:nvPr/>
        </p:nvSpPr>
        <p:spPr>
          <a:xfrm rot="584963">
            <a:off x="15053146" y="8254339"/>
            <a:ext cx="1770528" cy="1625667"/>
          </a:xfrm>
          <a:custGeom>
            <a:avLst/>
            <a:gdLst/>
            <a:ahLst/>
            <a:cxnLst/>
            <a:rect l="l" t="t" r="r" b="b"/>
            <a:pathLst>
              <a:path w="1770528" h="1625667">
                <a:moveTo>
                  <a:pt x="0" y="0"/>
                </a:moveTo>
                <a:lnTo>
                  <a:pt x="1770528" y="0"/>
                </a:lnTo>
                <a:lnTo>
                  <a:pt x="1770528" y="1625667"/>
                </a:lnTo>
                <a:lnTo>
                  <a:pt x="0" y="1625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Content Placeholder 3" descr="7.9 Interfaces.eps">
            <a:extLst>
              <a:ext uri="{FF2B5EF4-FFF2-40B4-BE49-F238E27FC236}">
                <a16:creationId xmlns:a16="http://schemas.microsoft.com/office/drawing/2014/main" id="{F8DAC85A-B8F3-BE87-9D6F-EBA36389CF3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5645" b="-45645"/>
          <a:stretch>
            <a:fillRect/>
          </a:stretch>
        </p:blipFill>
        <p:spPr>
          <a:xfrm>
            <a:off x="6418986" y="2395073"/>
            <a:ext cx="10756964" cy="59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89604" y="1052731"/>
            <a:ext cx="12508898" cy="8100881"/>
            <a:chOff x="0" y="0"/>
            <a:chExt cx="14905150" cy="104631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905150" cy="10463125"/>
              <a:chOff x="0" y="0"/>
              <a:chExt cx="15228478" cy="1069009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5164978" cy="10626595"/>
              </a:xfrm>
              <a:custGeom>
                <a:avLst/>
                <a:gdLst/>
                <a:ahLst/>
                <a:cxnLst/>
                <a:rect l="l" t="t" r="r" b="b"/>
                <a:pathLst>
                  <a:path w="15164978" h="10626596">
                    <a:moveTo>
                      <a:pt x="15072269" y="10626596"/>
                    </a:moveTo>
                    <a:lnTo>
                      <a:pt x="92710" y="10626596"/>
                    </a:lnTo>
                    <a:cubicBezTo>
                      <a:pt x="41910" y="10626596"/>
                      <a:pt x="0" y="10584686"/>
                      <a:pt x="0" y="1053388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5070998" y="0"/>
                    </a:lnTo>
                    <a:cubicBezTo>
                      <a:pt x="15121798" y="0"/>
                      <a:pt x="15163709" y="41910"/>
                      <a:pt x="15163709" y="92710"/>
                    </a:cubicBezTo>
                    <a:lnTo>
                      <a:pt x="15163709" y="10532617"/>
                    </a:lnTo>
                    <a:cubicBezTo>
                      <a:pt x="15164978" y="10584686"/>
                      <a:pt x="15123069" y="10626596"/>
                      <a:pt x="15072269" y="1062659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5228478" cy="10690096"/>
              </a:xfrm>
              <a:custGeom>
                <a:avLst/>
                <a:gdLst/>
                <a:ahLst/>
                <a:cxnLst/>
                <a:rect l="l" t="t" r="r" b="b"/>
                <a:pathLst>
                  <a:path w="15228478" h="10690096">
                    <a:moveTo>
                      <a:pt x="15104019" y="59690"/>
                    </a:moveTo>
                    <a:cubicBezTo>
                      <a:pt x="15139578" y="59690"/>
                      <a:pt x="15168789" y="88900"/>
                      <a:pt x="15168789" y="124460"/>
                    </a:cubicBezTo>
                    <a:lnTo>
                      <a:pt x="15168789" y="10565636"/>
                    </a:lnTo>
                    <a:cubicBezTo>
                      <a:pt x="15168789" y="10601196"/>
                      <a:pt x="15139578" y="10630406"/>
                      <a:pt x="15104019" y="10630406"/>
                    </a:cubicBezTo>
                    <a:lnTo>
                      <a:pt x="124460" y="10630406"/>
                    </a:lnTo>
                    <a:cubicBezTo>
                      <a:pt x="88900" y="10630406"/>
                      <a:pt x="59690" y="10601196"/>
                      <a:pt x="59690" y="1056563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5104019" y="59690"/>
                    </a:lnTo>
                    <a:moveTo>
                      <a:pt x="1510401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565636"/>
                    </a:lnTo>
                    <a:cubicBezTo>
                      <a:pt x="0" y="10634217"/>
                      <a:pt x="55880" y="10690096"/>
                      <a:pt x="124460" y="10690096"/>
                    </a:cubicBezTo>
                    <a:lnTo>
                      <a:pt x="15104019" y="10690096"/>
                    </a:lnTo>
                    <a:cubicBezTo>
                      <a:pt x="15172598" y="10690096"/>
                      <a:pt x="15228478" y="10634217"/>
                      <a:pt x="15228478" y="10565636"/>
                    </a:cubicBezTo>
                    <a:lnTo>
                      <a:pt x="15228478" y="124460"/>
                    </a:lnTo>
                    <a:cubicBezTo>
                      <a:pt x="15228478" y="55880"/>
                      <a:pt x="15172598" y="0"/>
                      <a:pt x="15104019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AutoShape 7"/>
            <p:cNvSpPr/>
            <p:nvPr/>
          </p:nvSpPr>
          <p:spPr>
            <a:xfrm>
              <a:off x="33" y="1140150"/>
              <a:ext cx="14842998" cy="1478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39527" y="1343497"/>
            <a:ext cx="3726737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redoka Bold"/>
              </a:rPr>
              <a:t>Design pattern :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098359" y="1293535"/>
            <a:ext cx="1615569" cy="449256"/>
            <a:chOff x="0" y="0"/>
            <a:chExt cx="881370" cy="24509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5" name="Freeform 35"/>
          <p:cNvSpPr/>
          <p:nvPr/>
        </p:nvSpPr>
        <p:spPr>
          <a:xfrm rot="1651192">
            <a:off x="-351609" y="-318925"/>
            <a:ext cx="2182272" cy="2102917"/>
          </a:xfrm>
          <a:custGeom>
            <a:avLst/>
            <a:gdLst/>
            <a:ahLst/>
            <a:cxnLst/>
            <a:rect l="l" t="t" r="r" b="b"/>
            <a:pathLst>
              <a:path w="2182272" h="2102917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TextBox 73">
            <a:extLst>
              <a:ext uri="{FF2B5EF4-FFF2-40B4-BE49-F238E27FC236}">
                <a16:creationId xmlns:a16="http://schemas.microsoft.com/office/drawing/2014/main" id="{C04ED2FC-6E4A-B5C4-140C-DAF1E418EDD9}"/>
              </a:ext>
            </a:extLst>
          </p:cNvPr>
          <p:cNvSpPr txBox="1"/>
          <p:nvPr/>
        </p:nvSpPr>
        <p:spPr>
          <a:xfrm>
            <a:off x="678986" y="2377244"/>
            <a:ext cx="10549612" cy="2116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Is a way of reusing knowledge of a problem and its solution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And it can be used in different settings 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It uses OOP characteristics as inheritance polymorphism </a:t>
            </a:r>
          </a:p>
        </p:txBody>
      </p:sp>
      <p:grpSp>
        <p:nvGrpSpPr>
          <p:cNvPr id="48" name="Group 9">
            <a:extLst>
              <a:ext uri="{FF2B5EF4-FFF2-40B4-BE49-F238E27FC236}">
                <a16:creationId xmlns:a16="http://schemas.microsoft.com/office/drawing/2014/main" id="{AC761634-7C6C-DD65-5DCD-6F311010290E}"/>
              </a:ext>
            </a:extLst>
          </p:cNvPr>
          <p:cNvGrpSpPr/>
          <p:nvPr/>
        </p:nvGrpSpPr>
        <p:grpSpPr>
          <a:xfrm>
            <a:off x="13366401" y="1052731"/>
            <a:ext cx="4507328" cy="3959035"/>
            <a:chOff x="0" y="0"/>
            <a:chExt cx="6634932" cy="10690097"/>
          </a:xfrm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22789EF-276D-9FCF-4B5F-81AAEC72C09F}"/>
                </a:ext>
              </a:extLst>
            </p:cNvPr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70438F2-18A3-354F-D6D8-A390739E81D1}"/>
                </a:ext>
              </a:extLst>
            </p:cNvPr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AutoShape 12">
            <a:extLst>
              <a:ext uri="{FF2B5EF4-FFF2-40B4-BE49-F238E27FC236}">
                <a16:creationId xmlns:a16="http://schemas.microsoft.com/office/drawing/2014/main" id="{03B58094-F0F8-704E-CC07-051192009356}"/>
              </a:ext>
            </a:extLst>
          </p:cNvPr>
          <p:cNvSpPr/>
          <p:nvPr/>
        </p:nvSpPr>
        <p:spPr>
          <a:xfrm>
            <a:off x="13383215" y="1610740"/>
            <a:ext cx="4473699" cy="64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id="{DA9C387F-0F75-C9E6-45B5-420B44D139AA}"/>
              </a:ext>
            </a:extLst>
          </p:cNvPr>
          <p:cNvSpPr txBox="1"/>
          <p:nvPr/>
        </p:nvSpPr>
        <p:spPr>
          <a:xfrm>
            <a:off x="13530329" y="1166890"/>
            <a:ext cx="5810177" cy="372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Fredoka Bold"/>
              </a:rPr>
              <a:t>Pattern design </a:t>
            </a:r>
          </a:p>
        </p:txBody>
      </p:sp>
      <p:grpSp>
        <p:nvGrpSpPr>
          <p:cNvPr id="63" name="Group 24">
            <a:extLst>
              <a:ext uri="{FF2B5EF4-FFF2-40B4-BE49-F238E27FC236}">
                <a16:creationId xmlns:a16="http://schemas.microsoft.com/office/drawing/2014/main" id="{989B871C-7784-65E4-169D-C8907FFF9161}"/>
              </a:ext>
            </a:extLst>
          </p:cNvPr>
          <p:cNvGrpSpPr/>
          <p:nvPr/>
        </p:nvGrpSpPr>
        <p:grpSpPr>
          <a:xfrm>
            <a:off x="17074364" y="1255858"/>
            <a:ext cx="661028" cy="183818"/>
            <a:chOff x="0" y="0"/>
            <a:chExt cx="881370" cy="245090"/>
          </a:xfrm>
        </p:grpSpPr>
        <p:grpSp>
          <p:nvGrpSpPr>
            <p:cNvPr id="64" name="Group 25">
              <a:extLst>
                <a:ext uri="{FF2B5EF4-FFF2-40B4-BE49-F238E27FC236}">
                  <a16:creationId xmlns:a16="http://schemas.microsoft.com/office/drawing/2014/main" id="{55FAA650-1E4D-8435-213B-9658EE00446C}"/>
                </a:ext>
              </a:extLst>
            </p:cNvPr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EA1B731E-355D-1736-E2B1-3C7BE84AE8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BDF75936-C59F-CD08-2A59-985FA2C282F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C61A5FF3-A9FA-FE60-F5AF-5BCBDA054193}"/>
                </a:ext>
              </a:extLst>
            </p:cNvPr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C4D2B6F4-36F1-A1F2-9A6D-6E81CF15DF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Box 30">
                <a:extLst>
                  <a:ext uri="{FF2B5EF4-FFF2-40B4-BE49-F238E27FC236}">
                    <a16:creationId xmlns:a16="http://schemas.microsoft.com/office/drawing/2014/main" id="{07661312-C6DB-D971-C449-5E136665EB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  <p:grpSp>
          <p:nvGrpSpPr>
            <p:cNvPr id="66" name="Group 31">
              <a:extLst>
                <a:ext uri="{FF2B5EF4-FFF2-40B4-BE49-F238E27FC236}">
                  <a16:creationId xmlns:a16="http://schemas.microsoft.com/office/drawing/2014/main" id="{7C14D31A-136D-CC50-1AD2-C96A994B6C30}"/>
                </a:ext>
              </a:extLst>
            </p:cNvPr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9B822B45-D916-DE5A-C47D-9FEF7C943FB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Box 33">
                <a:extLst>
                  <a:ext uri="{FF2B5EF4-FFF2-40B4-BE49-F238E27FC236}">
                    <a16:creationId xmlns:a16="http://schemas.microsoft.com/office/drawing/2014/main" id="{F596BC44-051A-BB02-174D-2399931C49A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73" name="TextBox 73">
            <a:extLst>
              <a:ext uri="{FF2B5EF4-FFF2-40B4-BE49-F238E27FC236}">
                <a16:creationId xmlns:a16="http://schemas.microsoft.com/office/drawing/2014/main" id="{D15B8EEB-1072-86FC-D121-3C7A3E2FF1E2}"/>
              </a:ext>
            </a:extLst>
          </p:cNvPr>
          <p:cNvSpPr txBox="1"/>
          <p:nvPr/>
        </p:nvSpPr>
        <p:spPr>
          <a:xfrm>
            <a:off x="13637706" y="1802518"/>
            <a:ext cx="4050006" cy="28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Name 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Problem description 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Solution description  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Consequences 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B783FB4A-A3AF-B07D-3071-10F5CC89654B}"/>
              </a:ext>
            </a:extLst>
          </p:cNvPr>
          <p:cNvGrpSpPr/>
          <p:nvPr/>
        </p:nvGrpSpPr>
        <p:grpSpPr>
          <a:xfrm>
            <a:off x="13349587" y="5102283"/>
            <a:ext cx="4507328" cy="3959035"/>
            <a:chOff x="0" y="0"/>
            <a:chExt cx="6634932" cy="10690097"/>
          </a:xfrm>
        </p:grpSpPr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CFFE7908-5B42-AA57-4F31-A7E2FA518258}"/>
                </a:ext>
              </a:extLst>
            </p:cNvPr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1A831C1B-8C2B-E08B-5543-BF1419330782}"/>
                </a:ext>
              </a:extLst>
            </p:cNvPr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AutoShape 12">
            <a:extLst>
              <a:ext uri="{FF2B5EF4-FFF2-40B4-BE49-F238E27FC236}">
                <a16:creationId xmlns:a16="http://schemas.microsoft.com/office/drawing/2014/main" id="{C8E6AED0-4C4E-CD59-3E3D-B314AFD57481}"/>
              </a:ext>
            </a:extLst>
          </p:cNvPr>
          <p:cNvSpPr/>
          <p:nvPr/>
        </p:nvSpPr>
        <p:spPr>
          <a:xfrm>
            <a:off x="13366401" y="5660292"/>
            <a:ext cx="4473699" cy="64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DACFD4B2-AFEA-E87C-DE05-31F66AABC82E}"/>
              </a:ext>
            </a:extLst>
          </p:cNvPr>
          <p:cNvSpPr txBox="1"/>
          <p:nvPr/>
        </p:nvSpPr>
        <p:spPr>
          <a:xfrm>
            <a:off x="13513515" y="5216442"/>
            <a:ext cx="5810177" cy="372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Fredoka Bold"/>
              </a:rPr>
              <a:t>Observer pattern </a:t>
            </a:r>
          </a:p>
        </p:txBody>
      </p:sp>
      <p:grpSp>
        <p:nvGrpSpPr>
          <p:cNvPr id="94" name="Group 24">
            <a:extLst>
              <a:ext uri="{FF2B5EF4-FFF2-40B4-BE49-F238E27FC236}">
                <a16:creationId xmlns:a16="http://schemas.microsoft.com/office/drawing/2014/main" id="{425B4D8E-2EF7-B91F-CDA8-2025094BB233}"/>
              </a:ext>
            </a:extLst>
          </p:cNvPr>
          <p:cNvGrpSpPr/>
          <p:nvPr/>
        </p:nvGrpSpPr>
        <p:grpSpPr>
          <a:xfrm>
            <a:off x="17057550" y="5305410"/>
            <a:ext cx="661028" cy="183818"/>
            <a:chOff x="0" y="0"/>
            <a:chExt cx="881370" cy="245090"/>
          </a:xfrm>
        </p:grpSpPr>
        <p:grpSp>
          <p:nvGrpSpPr>
            <p:cNvPr id="95" name="Group 25">
              <a:extLst>
                <a:ext uri="{FF2B5EF4-FFF2-40B4-BE49-F238E27FC236}">
                  <a16:creationId xmlns:a16="http://schemas.microsoft.com/office/drawing/2014/main" id="{2E817B06-095B-99CA-1028-C9B9C8421700}"/>
                </a:ext>
              </a:extLst>
            </p:cNvPr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15BBF9D2-A9C3-0339-9243-183DD95D693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27">
                <a:extLst>
                  <a:ext uri="{FF2B5EF4-FFF2-40B4-BE49-F238E27FC236}">
                    <a16:creationId xmlns:a16="http://schemas.microsoft.com/office/drawing/2014/main" id="{4DF0E15B-F850-2A85-7CFD-F0A6988A9C9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6" name="Group 28">
              <a:extLst>
                <a:ext uri="{FF2B5EF4-FFF2-40B4-BE49-F238E27FC236}">
                  <a16:creationId xmlns:a16="http://schemas.microsoft.com/office/drawing/2014/main" id="{6D7E5FD7-C99B-4C63-AF38-3EA4924CCD53}"/>
                </a:ext>
              </a:extLst>
            </p:cNvPr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8CFE44AD-2D64-AA34-C908-2B3D41C5B3C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30">
                <a:extLst>
                  <a:ext uri="{FF2B5EF4-FFF2-40B4-BE49-F238E27FC236}">
                    <a16:creationId xmlns:a16="http://schemas.microsoft.com/office/drawing/2014/main" id="{18738AA0-C1C3-9778-B0B3-C0626B773B9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7" name="Group 31">
              <a:extLst>
                <a:ext uri="{FF2B5EF4-FFF2-40B4-BE49-F238E27FC236}">
                  <a16:creationId xmlns:a16="http://schemas.microsoft.com/office/drawing/2014/main" id="{2B26991C-E55D-4957-5B1B-B69C93313019}"/>
                </a:ext>
              </a:extLst>
            </p:cNvPr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1081AEBB-CB37-AD84-5C3D-EAB7D74C8F0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Box 33">
                <a:extLst>
                  <a:ext uri="{FF2B5EF4-FFF2-40B4-BE49-F238E27FC236}">
                    <a16:creationId xmlns:a16="http://schemas.microsoft.com/office/drawing/2014/main" id="{B1921E08-816E-8E56-D83C-6624E7A5F3B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4" name="TextBox 73">
            <a:extLst>
              <a:ext uri="{FF2B5EF4-FFF2-40B4-BE49-F238E27FC236}">
                <a16:creationId xmlns:a16="http://schemas.microsoft.com/office/drawing/2014/main" id="{63303928-5A59-0E86-FCAA-095016F6B8FB}"/>
              </a:ext>
            </a:extLst>
          </p:cNvPr>
          <p:cNvSpPr txBox="1"/>
          <p:nvPr/>
        </p:nvSpPr>
        <p:spPr>
          <a:xfrm>
            <a:off x="13636966" y="5922261"/>
            <a:ext cx="4050006" cy="2716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Name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Description.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fr-FR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Problem</a:t>
            </a:r>
            <a:r>
              <a:rPr lang="fr-FR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description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Solution description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fr-FR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Consequences</a:t>
            </a:r>
            <a:r>
              <a:rPr lang="fr-FR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endParaRPr lang="en-US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  <p:sp>
        <p:nvSpPr>
          <p:cNvPr id="36" name="Freeform 36"/>
          <p:cNvSpPr/>
          <p:nvPr/>
        </p:nvSpPr>
        <p:spPr>
          <a:xfrm rot="584963">
            <a:off x="15053146" y="8254339"/>
            <a:ext cx="1770528" cy="1625667"/>
          </a:xfrm>
          <a:custGeom>
            <a:avLst/>
            <a:gdLst/>
            <a:ahLst/>
            <a:cxnLst/>
            <a:rect l="l" t="t" r="r" b="b"/>
            <a:pathLst>
              <a:path w="1770528" h="1625667">
                <a:moveTo>
                  <a:pt x="0" y="0"/>
                </a:moveTo>
                <a:lnTo>
                  <a:pt x="1770528" y="0"/>
                </a:lnTo>
                <a:lnTo>
                  <a:pt x="1770528" y="1625667"/>
                </a:lnTo>
                <a:lnTo>
                  <a:pt x="0" y="1625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8" name="Picture 37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B5897A47-49BC-4FAB-858C-8A73A3FB9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43" y="4854839"/>
            <a:ext cx="7827316" cy="3913658"/>
          </a:xfrm>
          <a:prstGeom prst="roundRect">
            <a:avLst>
              <a:gd name="adj" fmla="val 111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793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60258" y="1028700"/>
            <a:ext cx="5721948" cy="8229600"/>
            <a:chOff x="0" y="0"/>
            <a:chExt cx="7432703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7369203" cy="10626596"/>
            </a:xfrm>
            <a:custGeom>
              <a:avLst/>
              <a:gdLst/>
              <a:ahLst/>
              <a:cxnLst/>
              <a:rect l="l" t="t" r="r" b="b"/>
              <a:pathLst>
                <a:path w="7369203" h="10626596">
                  <a:moveTo>
                    <a:pt x="7276493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75223" y="0"/>
                  </a:lnTo>
                  <a:cubicBezTo>
                    <a:pt x="7326023" y="0"/>
                    <a:pt x="7367933" y="41910"/>
                    <a:pt x="7367933" y="92710"/>
                  </a:cubicBezTo>
                  <a:lnTo>
                    <a:pt x="7367933" y="10532617"/>
                  </a:lnTo>
                  <a:cubicBezTo>
                    <a:pt x="7369203" y="10584686"/>
                    <a:pt x="7327293" y="10626596"/>
                    <a:pt x="7276493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7432703" cy="10690096"/>
            </a:xfrm>
            <a:custGeom>
              <a:avLst/>
              <a:gdLst/>
              <a:ahLst/>
              <a:cxnLst/>
              <a:rect l="l" t="t" r="r" b="b"/>
              <a:pathLst>
                <a:path w="7432703" h="10690096">
                  <a:moveTo>
                    <a:pt x="7308243" y="59690"/>
                  </a:moveTo>
                  <a:cubicBezTo>
                    <a:pt x="7343803" y="59690"/>
                    <a:pt x="7373013" y="88900"/>
                    <a:pt x="7373013" y="124460"/>
                  </a:cubicBezTo>
                  <a:lnTo>
                    <a:pt x="7373013" y="10565636"/>
                  </a:lnTo>
                  <a:cubicBezTo>
                    <a:pt x="7373013" y="10601196"/>
                    <a:pt x="7343803" y="10630406"/>
                    <a:pt x="7308243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08243" y="59690"/>
                  </a:lnTo>
                  <a:moveTo>
                    <a:pt x="73082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7308243" y="10690096"/>
                  </a:lnTo>
                  <a:cubicBezTo>
                    <a:pt x="7376823" y="10690096"/>
                    <a:pt x="7432703" y="10634217"/>
                    <a:pt x="7432703" y="10565636"/>
                  </a:cubicBezTo>
                  <a:lnTo>
                    <a:pt x="7432703" y="124460"/>
                  </a:lnTo>
                  <a:cubicBezTo>
                    <a:pt x="7432703" y="55880"/>
                    <a:pt x="7376823" y="0"/>
                    <a:pt x="7308243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960372" y="1630362"/>
            <a:ext cx="5721833" cy="3856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6828838" y="1028700"/>
            <a:ext cx="10498909" cy="8229600"/>
            <a:chOff x="0" y="0"/>
            <a:chExt cx="14302208" cy="1121082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238708" cy="11147327"/>
            </a:xfrm>
            <a:custGeom>
              <a:avLst/>
              <a:gdLst/>
              <a:ahLst/>
              <a:cxnLst/>
              <a:rect l="l" t="t" r="r" b="b"/>
              <a:pathLst>
                <a:path w="14238708" h="11147327">
                  <a:moveTo>
                    <a:pt x="14145997" y="11147327"/>
                  </a:moveTo>
                  <a:lnTo>
                    <a:pt x="92710" y="11147327"/>
                  </a:lnTo>
                  <a:cubicBezTo>
                    <a:pt x="41910" y="11147327"/>
                    <a:pt x="0" y="11105417"/>
                    <a:pt x="0" y="110546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1053347"/>
                  </a:lnTo>
                  <a:cubicBezTo>
                    <a:pt x="14238708" y="11105417"/>
                    <a:pt x="14196797" y="11147327"/>
                    <a:pt x="14145997" y="111473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4302208" cy="11210827"/>
            </a:xfrm>
            <a:custGeom>
              <a:avLst/>
              <a:gdLst/>
              <a:ahLst/>
              <a:cxnLst/>
              <a:rect l="l" t="t" r="r" b="b"/>
              <a:pathLst>
                <a:path w="14302208" h="11210827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1086367"/>
                  </a:lnTo>
                  <a:cubicBezTo>
                    <a:pt x="14242518" y="11121927"/>
                    <a:pt x="14213308" y="11151136"/>
                    <a:pt x="14177747" y="11151136"/>
                  </a:cubicBezTo>
                  <a:lnTo>
                    <a:pt x="124460" y="11151136"/>
                  </a:lnTo>
                  <a:cubicBezTo>
                    <a:pt x="88900" y="11151136"/>
                    <a:pt x="59690" y="11121927"/>
                    <a:pt x="59690" y="110863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086367"/>
                  </a:lnTo>
                  <a:cubicBezTo>
                    <a:pt x="0" y="11154947"/>
                    <a:pt x="55880" y="11210827"/>
                    <a:pt x="124460" y="11210827"/>
                  </a:cubicBezTo>
                  <a:lnTo>
                    <a:pt x="14177749" y="11210827"/>
                  </a:lnTo>
                  <a:cubicBezTo>
                    <a:pt x="14246327" y="11210827"/>
                    <a:pt x="14302208" y="11154947"/>
                    <a:pt x="14302208" y="11086367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2313" y="1281139"/>
            <a:ext cx="661028" cy="183818"/>
            <a:chOff x="0" y="0"/>
            <a:chExt cx="881370" cy="24509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4" name="TextBox 24"/>
          <p:cNvSpPr txBox="1"/>
          <p:nvPr/>
        </p:nvSpPr>
        <p:spPr>
          <a:xfrm>
            <a:off x="1364887" y="2058072"/>
            <a:ext cx="4606058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 dirty="0">
                <a:solidFill>
                  <a:srgbClr val="000000"/>
                </a:solidFill>
                <a:latin typeface="Fredoka"/>
              </a:rPr>
              <a:t>Design problems: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323188" y="3721485"/>
            <a:ext cx="4194128" cy="438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4" lvl="1" indent="-280667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redoka"/>
              </a:rPr>
              <a:t>Iterator pattern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30886" y="3721485"/>
            <a:ext cx="4194128" cy="438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4" lvl="1" indent="-280667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redoka"/>
              </a:rPr>
              <a:t>Observer pattern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69157" y="2414569"/>
            <a:ext cx="9123459" cy="641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To use patterns you need to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recognise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that any design problem you face may have an associated pattern that can apply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741964" y="4367915"/>
            <a:ext cx="3928891" cy="64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provide a standard way to access collections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678946" y="4367915"/>
            <a:ext cx="3846068" cy="9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tell several objects that the state of other objects have changed </a:t>
            </a:r>
          </a:p>
        </p:txBody>
      </p:sp>
      <p:sp>
        <p:nvSpPr>
          <p:cNvPr id="33" name="Freeform 33"/>
          <p:cNvSpPr/>
          <p:nvPr/>
        </p:nvSpPr>
        <p:spPr>
          <a:xfrm rot="4306895">
            <a:off x="15874111" y="727544"/>
            <a:ext cx="2066038" cy="1758011"/>
          </a:xfrm>
          <a:custGeom>
            <a:avLst/>
            <a:gdLst/>
            <a:ahLst/>
            <a:cxnLst/>
            <a:rect l="l" t="t" r="r" b="b"/>
            <a:pathLst>
              <a:path w="2066038" h="1758011">
                <a:moveTo>
                  <a:pt x="0" y="0"/>
                </a:moveTo>
                <a:lnTo>
                  <a:pt x="2066039" y="0"/>
                </a:lnTo>
                <a:lnTo>
                  <a:pt x="2066039" y="1758011"/>
                </a:lnTo>
                <a:lnTo>
                  <a:pt x="0" y="1758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6406531">
            <a:off x="7795067" y="7758122"/>
            <a:ext cx="1288753" cy="2378571"/>
          </a:xfrm>
          <a:custGeom>
            <a:avLst/>
            <a:gdLst/>
            <a:ahLst/>
            <a:cxnLst/>
            <a:rect l="l" t="t" r="r" b="b"/>
            <a:pathLst>
              <a:path w="1288753" h="2378571">
                <a:moveTo>
                  <a:pt x="0" y="0"/>
                </a:moveTo>
                <a:lnTo>
                  <a:pt x="1288754" y="0"/>
                </a:lnTo>
                <a:lnTo>
                  <a:pt x="1288754" y="2378572"/>
                </a:lnTo>
                <a:lnTo>
                  <a:pt x="0" y="23785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6" descr="A group of people standing on a floor with a large question mark&#10;&#10;Description automatically generated">
            <a:extLst>
              <a:ext uri="{FF2B5EF4-FFF2-40B4-BE49-F238E27FC236}">
                <a16:creationId xmlns:a16="http://schemas.microsoft.com/office/drawing/2014/main" id="{722C0D37-1479-7F51-3674-EF7CB7F06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5" y="3344993"/>
            <a:ext cx="7629659" cy="5372999"/>
          </a:xfrm>
          <a:prstGeom prst="rect">
            <a:avLst/>
          </a:prstGeom>
        </p:spPr>
      </p:pic>
      <p:sp>
        <p:nvSpPr>
          <p:cNvPr id="38" name="TextBox 28">
            <a:extLst>
              <a:ext uri="{FF2B5EF4-FFF2-40B4-BE49-F238E27FC236}">
                <a16:creationId xmlns:a16="http://schemas.microsoft.com/office/drawing/2014/main" id="{4C1295B4-E927-A23C-95B8-B7762D40BEFF}"/>
              </a:ext>
            </a:extLst>
          </p:cNvPr>
          <p:cNvSpPr txBox="1"/>
          <p:nvPr/>
        </p:nvSpPr>
        <p:spPr>
          <a:xfrm>
            <a:off x="9981228" y="5890582"/>
            <a:ext cx="4194128" cy="438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4" lvl="1" indent="-280667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redoka"/>
              </a:rPr>
              <a:t>Observer pattern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2979B67F-E231-84D1-3F62-5BFE06A21232}"/>
              </a:ext>
            </a:extLst>
          </p:cNvPr>
          <p:cNvSpPr txBox="1"/>
          <p:nvPr/>
        </p:nvSpPr>
        <p:spPr>
          <a:xfrm>
            <a:off x="10407852" y="6716237"/>
            <a:ext cx="3846068" cy="2244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allow the possibility  of extending the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functionanlity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of an existing class at run time </a:t>
            </a:r>
          </a:p>
          <a:p>
            <a:pPr>
              <a:lnSpc>
                <a:spcPts val="2507"/>
              </a:lnSpc>
            </a:pPr>
            <a:endParaRPr lang="en-US" sz="219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507"/>
              </a:lnSpc>
            </a:pPr>
            <a:endParaRPr lang="en-US" sz="219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507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71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68" y="1028700"/>
            <a:ext cx="7080822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28771" y="1766776"/>
            <a:ext cx="7080791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602771" y="4152914"/>
            <a:ext cx="5382316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 Reuse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47818" y="5219872"/>
            <a:ext cx="5364446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Configuration management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11002" y="6317279"/>
            <a:ext cx="5382316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Host target development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46667" y="4006458"/>
            <a:ext cx="862142" cy="862142"/>
            <a:chOff x="0" y="0"/>
            <a:chExt cx="1149523" cy="114952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76092" y="-14690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46667" y="5083619"/>
            <a:ext cx="862142" cy="862142"/>
            <a:chOff x="0" y="0"/>
            <a:chExt cx="1149523" cy="114952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76092" y="-8423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346667" y="6221350"/>
            <a:ext cx="862142" cy="862142"/>
            <a:chOff x="0" y="0"/>
            <a:chExt cx="1149523" cy="114952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3</a:t>
              </a:r>
            </a:p>
          </p:txBody>
        </p:sp>
      </p:grpSp>
      <p:grpSp>
        <p:nvGrpSpPr>
          <p:cNvPr id="65" name="Group 3">
            <a:extLst>
              <a:ext uri="{FF2B5EF4-FFF2-40B4-BE49-F238E27FC236}">
                <a16:creationId xmlns:a16="http://schemas.microsoft.com/office/drawing/2014/main" id="{C935C361-AA28-70A7-9424-F448F87C9DD4}"/>
              </a:ext>
            </a:extLst>
          </p:cNvPr>
          <p:cNvGrpSpPr/>
          <p:nvPr/>
        </p:nvGrpSpPr>
        <p:grpSpPr>
          <a:xfrm>
            <a:off x="9444110" y="990564"/>
            <a:ext cx="7080822" cy="8229600"/>
            <a:chOff x="0" y="0"/>
            <a:chExt cx="21083246" cy="10690097"/>
          </a:xfrm>
        </p:grpSpPr>
        <p:sp>
          <p:nvSpPr>
            <p:cNvPr id="66" name="Freeform 4">
              <a:extLst>
                <a:ext uri="{FF2B5EF4-FFF2-40B4-BE49-F238E27FC236}">
                  <a16:creationId xmlns:a16="http://schemas.microsoft.com/office/drawing/2014/main" id="{3FCC1FB7-2F5C-5E5E-D4CF-F701BBB81036}"/>
                </a:ext>
              </a:extLst>
            </p:cNvPr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E3E69D9-E627-9F16-024B-6A0921C9642C}"/>
                </a:ext>
              </a:extLst>
            </p:cNvPr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AutoShape 16">
            <a:extLst>
              <a:ext uri="{FF2B5EF4-FFF2-40B4-BE49-F238E27FC236}">
                <a16:creationId xmlns:a16="http://schemas.microsoft.com/office/drawing/2014/main" id="{2A8C3675-05EA-2192-D7BB-92D475B78227}"/>
              </a:ext>
            </a:extLst>
          </p:cNvPr>
          <p:cNvSpPr/>
          <p:nvPr/>
        </p:nvSpPr>
        <p:spPr>
          <a:xfrm>
            <a:off x="9444113" y="1728640"/>
            <a:ext cx="7080791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 rot="2616472">
            <a:off x="148379" y="7871106"/>
            <a:ext cx="2464445" cy="1653419"/>
          </a:xfrm>
          <a:custGeom>
            <a:avLst/>
            <a:gdLst/>
            <a:ahLst/>
            <a:cxnLst/>
            <a:rect l="l" t="t" r="r" b="b"/>
            <a:pathLst>
              <a:path w="2464445" h="1653419">
                <a:moveTo>
                  <a:pt x="0" y="0"/>
                </a:moveTo>
                <a:lnTo>
                  <a:pt x="2464446" y="0"/>
                </a:lnTo>
                <a:lnTo>
                  <a:pt x="2464446" y="1653419"/>
                </a:lnTo>
                <a:lnTo>
                  <a:pt x="0" y="1653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2" name="Freeform 52"/>
          <p:cNvSpPr/>
          <p:nvPr/>
        </p:nvSpPr>
        <p:spPr>
          <a:xfrm rot="-2890985">
            <a:off x="16555156" y="101688"/>
            <a:ext cx="881519" cy="2376644"/>
          </a:xfrm>
          <a:custGeom>
            <a:avLst/>
            <a:gdLst/>
            <a:ahLst/>
            <a:cxnLst/>
            <a:rect l="l" t="t" r="r" b="b"/>
            <a:pathLst>
              <a:path w="881519" h="2376644">
                <a:moveTo>
                  <a:pt x="0" y="0"/>
                </a:moveTo>
                <a:lnTo>
                  <a:pt x="881519" y="0"/>
                </a:lnTo>
                <a:lnTo>
                  <a:pt x="881519" y="2376645"/>
                </a:lnTo>
                <a:lnTo>
                  <a:pt x="0" y="237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3" name="AutoShape 53"/>
          <p:cNvSpPr/>
          <p:nvPr/>
        </p:nvSpPr>
        <p:spPr>
          <a:xfrm>
            <a:off x="5951958" y="-1489024"/>
            <a:ext cx="0" cy="3966763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 rot="-10800000">
            <a:off x="5286870" y="2283303"/>
            <a:ext cx="1266134" cy="1847145"/>
          </a:xfrm>
          <a:custGeom>
            <a:avLst/>
            <a:gdLst/>
            <a:ahLst/>
            <a:cxnLst/>
            <a:rect l="l" t="t" r="r" b="b"/>
            <a:pathLst>
              <a:path w="1266134" h="1847145">
                <a:moveTo>
                  <a:pt x="0" y="0"/>
                </a:moveTo>
                <a:lnTo>
                  <a:pt x="1266135" y="0"/>
                </a:lnTo>
                <a:lnTo>
                  <a:pt x="1266135" y="1847146"/>
                </a:lnTo>
                <a:lnTo>
                  <a:pt x="0" y="184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4691994" y="3086642"/>
            <a:ext cx="573530" cy="823606"/>
          </a:xfrm>
          <a:custGeom>
            <a:avLst/>
            <a:gdLst/>
            <a:ahLst/>
            <a:cxnLst/>
            <a:rect l="l" t="t" r="r" b="b"/>
            <a:pathLst>
              <a:path w="573530" h="823606">
                <a:moveTo>
                  <a:pt x="0" y="0"/>
                </a:moveTo>
                <a:lnTo>
                  <a:pt x="573529" y="0"/>
                </a:lnTo>
                <a:lnTo>
                  <a:pt x="573529" y="823607"/>
                </a:lnTo>
                <a:lnTo>
                  <a:pt x="0" y="8236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 rot="-10800000">
            <a:off x="6574131" y="3008165"/>
            <a:ext cx="573530" cy="823606"/>
          </a:xfrm>
          <a:custGeom>
            <a:avLst/>
            <a:gdLst/>
            <a:ahLst/>
            <a:cxnLst/>
            <a:rect l="l" t="t" r="r" b="b"/>
            <a:pathLst>
              <a:path w="573530" h="823606">
                <a:moveTo>
                  <a:pt x="0" y="0"/>
                </a:moveTo>
                <a:lnTo>
                  <a:pt x="573530" y="0"/>
                </a:lnTo>
                <a:lnTo>
                  <a:pt x="573530" y="823606"/>
                </a:lnTo>
                <a:lnTo>
                  <a:pt x="0" y="8236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7" name="Group 57"/>
          <p:cNvGrpSpPr/>
          <p:nvPr/>
        </p:nvGrpSpPr>
        <p:grpSpPr>
          <a:xfrm>
            <a:off x="12885910" y="-1489023"/>
            <a:ext cx="2455667" cy="5619472"/>
            <a:chOff x="0" y="0"/>
            <a:chExt cx="3274223" cy="7492630"/>
          </a:xfrm>
        </p:grpSpPr>
        <p:sp>
          <p:nvSpPr>
            <p:cNvPr id="58" name="AutoShape 58"/>
            <p:cNvSpPr/>
            <p:nvPr/>
          </p:nvSpPr>
          <p:spPr>
            <a:xfrm>
              <a:off x="1679953" y="0"/>
              <a:ext cx="0" cy="5289017"/>
            </a:xfrm>
            <a:prstGeom prst="line">
              <a:avLst/>
            </a:prstGeom>
            <a:ln w="762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/>
            <p:nvPr/>
          </p:nvSpPr>
          <p:spPr>
            <a:xfrm rot="-10800000">
              <a:off x="793169" y="5029769"/>
              <a:ext cx="1688179" cy="2462861"/>
            </a:xfrm>
            <a:custGeom>
              <a:avLst/>
              <a:gdLst/>
              <a:ahLst/>
              <a:cxnLst/>
              <a:rect l="l" t="t" r="r" b="b"/>
              <a:pathLst>
                <a:path w="1688179" h="2462861">
                  <a:moveTo>
                    <a:pt x="0" y="0"/>
                  </a:moveTo>
                  <a:lnTo>
                    <a:pt x="1688179" y="0"/>
                  </a:lnTo>
                  <a:lnTo>
                    <a:pt x="1688179" y="2462861"/>
                  </a:lnTo>
                  <a:lnTo>
                    <a:pt x="0" y="2462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0" y="6100888"/>
              <a:ext cx="764706" cy="1098142"/>
            </a:xfrm>
            <a:custGeom>
              <a:avLst/>
              <a:gdLst/>
              <a:ahLst/>
              <a:cxnLst/>
              <a:rect l="l" t="t" r="r" b="b"/>
              <a:pathLst>
                <a:path w="764706" h="1098142">
                  <a:moveTo>
                    <a:pt x="0" y="0"/>
                  </a:moveTo>
                  <a:lnTo>
                    <a:pt x="764706" y="0"/>
                  </a:lnTo>
                  <a:lnTo>
                    <a:pt x="764706" y="1098142"/>
                  </a:lnTo>
                  <a:lnTo>
                    <a:pt x="0" y="1098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 rot="-10800000">
              <a:off x="2509517" y="5996251"/>
              <a:ext cx="764706" cy="1098142"/>
            </a:xfrm>
            <a:custGeom>
              <a:avLst/>
              <a:gdLst/>
              <a:ahLst/>
              <a:cxnLst/>
              <a:rect l="l" t="t" r="r" b="b"/>
              <a:pathLst>
                <a:path w="764706" h="1098142">
                  <a:moveTo>
                    <a:pt x="0" y="0"/>
                  </a:moveTo>
                  <a:lnTo>
                    <a:pt x="764706" y="0"/>
                  </a:lnTo>
                  <a:lnTo>
                    <a:pt x="764706" y="1098142"/>
                  </a:lnTo>
                  <a:lnTo>
                    <a:pt x="0" y="1098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3"/>
          <p:cNvSpPr txBox="1"/>
          <p:nvPr/>
        </p:nvSpPr>
        <p:spPr>
          <a:xfrm>
            <a:off x="10916325" y="5260285"/>
            <a:ext cx="5079254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 The object level 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9864643" y="7373028"/>
            <a:ext cx="862142" cy="862142"/>
            <a:chOff x="0" y="0"/>
            <a:chExt cx="1149523" cy="114952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76092" y="43012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34333" y="1253243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19992EA8-6B1C-A194-61C7-4C3DFDA903ED}"/>
              </a:ext>
            </a:extLst>
          </p:cNvPr>
          <p:cNvGrpSpPr/>
          <p:nvPr/>
        </p:nvGrpSpPr>
        <p:grpSpPr>
          <a:xfrm>
            <a:off x="6877839" y="1287834"/>
            <a:ext cx="1107248" cy="307902"/>
            <a:chOff x="0" y="0"/>
            <a:chExt cx="1476331" cy="410536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1BEE6460-DCD7-FE35-8DA9-F16349D15A5A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484D9665-2914-5AEC-8ED4-B715B35DBA8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Box 9">
                <a:extLst>
                  <a:ext uri="{FF2B5EF4-FFF2-40B4-BE49-F238E27FC236}">
                    <a16:creationId xmlns:a16="http://schemas.microsoft.com/office/drawing/2014/main" id="{F68DF0A6-9086-941A-E641-48A38AEFB35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B74F8B12-FA0D-39DD-C3F2-BE13FACEADD8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30204F48-C47B-895F-AE92-11879DC713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12">
                <a:extLst>
                  <a:ext uri="{FF2B5EF4-FFF2-40B4-BE49-F238E27FC236}">
                    <a16:creationId xmlns:a16="http://schemas.microsoft.com/office/drawing/2014/main" id="{9BE61B8C-2433-8635-0AC1-3007BB980F6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2EC3C9FF-B1B1-5C90-BFAA-DDEB31268157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87893364-72E7-5561-970C-710811AD1EA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TextBox 15">
                <a:extLst>
                  <a:ext uri="{FF2B5EF4-FFF2-40B4-BE49-F238E27FC236}">
                    <a16:creationId xmlns:a16="http://schemas.microsoft.com/office/drawing/2014/main" id="{EA57E918-6423-9A62-E67A-5DA5AA50539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79" name="TextBox 58">
            <a:extLst>
              <a:ext uri="{FF2B5EF4-FFF2-40B4-BE49-F238E27FC236}">
                <a16:creationId xmlns:a16="http://schemas.microsoft.com/office/drawing/2014/main" id="{2EE28425-5BB6-D436-8A5E-33CF9377CD70}"/>
              </a:ext>
            </a:extLst>
          </p:cNvPr>
          <p:cNvSpPr txBox="1"/>
          <p:nvPr/>
        </p:nvSpPr>
        <p:spPr>
          <a:xfrm>
            <a:off x="1190159" y="1103357"/>
            <a:ext cx="5168635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29" dirty="0">
                <a:solidFill>
                  <a:srgbClr val="000000"/>
                </a:solidFill>
                <a:latin typeface="Fredoka Bold"/>
              </a:rPr>
              <a:t>Implementation issues</a:t>
            </a:r>
          </a:p>
        </p:txBody>
      </p:sp>
      <p:sp>
        <p:nvSpPr>
          <p:cNvPr id="80" name="TextBox 58">
            <a:extLst>
              <a:ext uri="{FF2B5EF4-FFF2-40B4-BE49-F238E27FC236}">
                <a16:creationId xmlns:a16="http://schemas.microsoft.com/office/drawing/2014/main" id="{48DE4EDB-55B4-AC5A-C7F5-E0210247B420}"/>
              </a:ext>
            </a:extLst>
          </p:cNvPr>
          <p:cNvSpPr txBox="1"/>
          <p:nvPr/>
        </p:nvSpPr>
        <p:spPr>
          <a:xfrm>
            <a:off x="9876893" y="1081163"/>
            <a:ext cx="5168635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29" dirty="0">
                <a:solidFill>
                  <a:srgbClr val="000000"/>
                </a:solidFill>
                <a:latin typeface="Fredoka Bold"/>
              </a:rPr>
              <a:t>Reuse levels</a:t>
            </a:r>
          </a:p>
        </p:txBody>
      </p:sp>
      <p:grpSp>
        <p:nvGrpSpPr>
          <p:cNvPr id="81" name="Group 21">
            <a:extLst>
              <a:ext uri="{FF2B5EF4-FFF2-40B4-BE49-F238E27FC236}">
                <a16:creationId xmlns:a16="http://schemas.microsoft.com/office/drawing/2014/main" id="{25065712-F459-7B11-C551-6AEAC344602B}"/>
              </a:ext>
            </a:extLst>
          </p:cNvPr>
          <p:cNvGrpSpPr/>
          <p:nvPr/>
        </p:nvGrpSpPr>
        <p:grpSpPr>
          <a:xfrm>
            <a:off x="9864643" y="4025528"/>
            <a:ext cx="862142" cy="862142"/>
            <a:chOff x="0" y="0"/>
            <a:chExt cx="1149523" cy="1149523"/>
          </a:xfrm>
        </p:grpSpPr>
        <p:grpSp>
          <p:nvGrpSpPr>
            <p:cNvPr id="82" name="Group 22">
              <a:extLst>
                <a:ext uri="{FF2B5EF4-FFF2-40B4-BE49-F238E27FC236}">
                  <a16:creationId xmlns:a16="http://schemas.microsoft.com/office/drawing/2014/main" id="{AF720507-BB41-ECAA-4435-108BE9A13967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81897C8-0F00-31BA-85CB-18B79827F0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Box 24">
                <a:extLst>
                  <a:ext uri="{FF2B5EF4-FFF2-40B4-BE49-F238E27FC236}">
                    <a16:creationId xmlns:a16="http://schemas.microsoft.com/office/drawing/2014/main" id="{2A639B6E-7471-2F27-B318-39A052DBA021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83" name="TextBox 25">
              <a:extLst>
                <a:ext uri="{FF2B5EF4-FFF2-40B4-BE49-F238E27FC236}">
                  <a16:creationId xmlns:a16="http://schemas.microsoft.com/office/drawing/2014/main" id="{27DC3742-0242-6F72-075A-DFAC2BDABC0C}"/>
                </a:ext>
              </a:extLst>
            </p:cNvPr>
            <p:cNvSpPr txBox="1"/>
            <p:nvPr/>
          </p:nvSpPr>
          <p:spPr>
            <a:xfrm>
              <a:off x="176092" y="-14690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86" name="Group 26">
            <a:extLst>
              <a:ext uri="{FF2B5EF4-FFF2-40B4-BE49-F238E27FC236}">
                <a16:creationId xmlns:a16="http://schemas.microsoft.com/office/drawing/2014/main" id="{5C50A5A9-147D-2B0D-B474-6150230EEE34}"/>
              </a:ext>
            </a:extLst>
          </p:cNvPr>
          <p:cNvGrpSpPr/>
          <p:nvPr/>
        </p:nvGrpSpPr>
        <p:grpSpPr>
          <a:xfrm>
            <a:off x="9864643" y="5102689"/>
            <a:ext cx="862142" cy="862142"/>
            <a:chOff x="0" y="0"/>
            <a:chExt cx="1149523" cy="1149523"/>
          </a:xfrm>
        </p:grpSpPr>
        <p:grpSp>
          <p:nvGrpSpPr>
            <p:cNvPr id="87" name="Group 27">
              <a:extLst>
                <a:ext uri="{FF2B5EF4-FFF2-40B4-BE49-F238E27FC236}">
                  <a16:creationId xmlns:a16="http://schemas.microsoft.com/office/drawing/2014/main" id="{4E29C11F-35FC-6D70-B044-DECED4B73B5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22007825-8334-879C-2C4D-3B35E9E8077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Box 29">
                <a:extLst>
                  <a:ext uri="{FF2B5EF4-FFF2-40B4-BE49-F238E27FC236}">
                    <a16:creationId xmlns:a16="http://schemas.microsoft.com/office/drawing/2014/main" id="{884F774C-EC02-9DFA-9084-158AAE223E7C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88" name="TextBox 30">
              <a:extLst>
                <a:ext uri="{FF2B5EF4-FFF2-40B4-BE49-F238E27FC236}">
                  <a16:creationId xmlns:a16="http://schemas.microsoft.com/office/drawing/2014/main" id="{9B03BFFD-6936-4065-3A34-B47EF5AFFA2C}"/>
                </a:ext>
              </a:extLst>
            </p:cNvPr>
            <p:cNvSpPr txBox="1"/>
            <p:nvPr/>
          </p:nvSpPr>
          <p:spPr>
            <a:xfrm>
              <a:off x="176092" y="-8423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2</a:t>
              </a:r>
            </a:p>
          </p:txBody>
        </p:sp>
      </p:grpSp>
      <p:grpSp>
        <p:nvGrpSpPr>
          <p:cNvPr id="91" name="Group 31">
            <a:extLst>
              <a:ext uri="{FF2B5EF4-FFF2-40B4-BE49-F238E27FC236}">
                <a16:creationId xmlns:a16="http://schemas.microsoft.com/office/drawing/2014/main" id="{93FFDC73-8050-33D0-5105-40957C7A6131}"/>
              </a:ext>
            </a:extLst>
          </p:cNvPr>
          <p:cNvGrpSpPr/>
          <p:nvPr/>
        </p:nvGrpSpPr>
        <p:grpSpPr>
          <a:xfrm>
            <a:off x="9864643" y="6240420"/>
            <a:ext cx="862142" cy="862142"/>
            <a:chOff x="0" y="0"/>
            <a:chExt cx="1149523" cy="1149523"/>
          </a:xfrm>
        </p:grpSpPr>
        <p:grpSp>
          <p:nvGrpSpPr>
            <p:cNvPr id="92" name="Group 32">
              <a:extLst>
                <a:ext uri="{FF2B5EF4-FFF2-40B4-BE49-F238E27FC236}">
                  <a16:creationId xmlns:a16="http://schemas.microsoft.com/office/drawing/2014/main" id="{C3B1D379-5724-C4AD-63AC-D1964DBAC24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4FF3FB71-7E9B-DC55-5A67-8BC769D2CAE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Box 34">
                <a:extLst>
                  <a:ext uri="{FF2B5EF4-FFF2-40B4-BE49-F238E27FC236}">
                    <a16:creationId xmlns:a16="http://schemas.microsoft.com/office/drawing/2014/main" id="{903CA1BD-991C-9D21-841B-8F433A98C40B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93" name="TextBox 35">
              <a:extLst>
                <a:ext uri="{FF2B5EF4-FFF2-40B4-BE49-F238E27FC236}">
                  <a16:creationId xmlns:a16="http://schemas.microsoft.com/office/drawing/2014/main" id="{095CDBA2-B450-2669-6F08-CCB12F89C2A9}"/>
                </a:ext>
              </a:extLst>
            </p:cNvPr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3</a:t>
              </a:r>
            </a:p>
          </p:txBody>
        </p:sp>
      </p:grpSp>
      <p:sp>
        <p:nvSpPr>
          <p:cNvPr id="96" name="TextBox 63">
            <a:extLst>
              <a:ext uri="{FF2B5EF4-FFF2-40B4-BE49-F238E27FC236}">
                <a16:creationId xmlns:a16="http://schemas.microsoft.com/office/drawing/2014/main" id="{81ABF538-146D-822D-C950-058EE70EF6A6}"/>
              </a:ext>
            </a:extLst>
          </p:cNvPr>
          <p:cNvSpPr txBox="1"/>
          <p:nvPr/>
        </p:nvSpPr>
        <p:spPr>
          <a:xfrm>
            <a:off x="10919812" y="4160907"/>
            <a:ext cx="5079254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The abstraction level </a:t>
            </a:r>
          </a:p>
        </p:txBody>
      </p:sp>
      <p:sp>
        <p:nvSpPr>
          <p:cNvPr id="97" name="TextBox 63">
            <a:extLst>
              <a:ext uri="{FF2B5EF4-FFF2-40B4-BE49-F238E27FC236}">
                <a16:creationId xmlns:a16="http://schemas.microsoft.com/office/drawing/2014/main" id="{91F09440-0BE4-4B6D-958F-D943F6050759}"/>
              </a:ext>
            </a:extLst>
          </p:cNvPr>
          <p:cNvSpPr txBox="1"/>
          <p:nvPr/>
        </p:nvSpPr>
        <p:spPr>
          <a:xfrm>
            <a:off x="10929025" y="6357597"/>
            <a:ext cx="5079254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The component level </a:t>
            </a:r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67E5464F-9C4B-B1C2-1C10-A8DA0B98C8E4}"/>
              </a:ext>
            </a:extLst>
          </p:cNvPr>
          <p:cNvSpPr txBox="1"/>
          <p:nvPr/>
        </p:nvSpPr>
        <p:spPr>
          <a:xfrm>
            <a:off x="10916325" y="7456007"/>
            <a:ext cx="5079254" cy="5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 spc="60" dirty="0">
                <a:solidFill>
                  <a:srgbClr val="000000"/>
                </a:solidFill>
                <a:latin typeface="Fredoka Bold"/>
              </a:rPr>
              <a:t>The system level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65E54D60-E9FE-79CF-6DAC-81E8C2C774C1}"/>
              </a:ext>
            </a:extLst>
          </p:cNvPr>
          <p:cNvGrpSpPr/>
          <p:nvPr/>
        </p:nvGrpSpPr>
        <p:grpSpPr>
          <a:xfrm>
            <a:off x="762000" y="6387138"/>
            <a:ext cx="16230600" cy="3761894"/>
            <a:chOff x="0" y="0"/>
            <a:chExt cx="21083246" cy="10690097"/>
          </a:xfrm>
        </p:grpSpPr>
        <p:sp>
          <p:nvSpPr>
            <p:cNvPr id="77" name="Freeform 4">
              <a:extLst>
                <a:ext uri="{FF2B5EF4-FFF2-40B4-BE49-F238E27FC236}">
                  <a16:creationId xmlns:a16="http://schemas.microsoft.com/office/drawing/2014/main" id="{EBC419E2-4E95-B353-E034-8CA2640AA98C}"/>
                </a:ext>
              </a:extLst>
            </p:cNvPr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9048543-61EB-80E0-C514-4D8EF87C2386}"/>
                </a:ext>
              </a:extLst>
            </p:cNvPr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6">
            <a:extLst>
              <a:ext uri="{FF2B5EF4-FFF2-40B4-BE49-F238E27FC236}">
                <a16:creationId xmlns:a16="http://schemas.microsoft.com/office/drawing/2014/main" id="{30FBABD9-FBF3-E41C-0B71-E4707F7CD798}"/>
              </a:ext>
            </a:extLst>
          </p:cNvPr>
          <p:cNvGrpSpPr/>
          <p:nvPr/>
        </p:nvGrpSpPr>
        <p:grpSpPr>
          <a:xfrm>
            <a:off x="15678064" y="6740338"/>
            <a:ext cx="1107248" cy="307902"/>
            <a:chOff x="0" y="0"/>
            <a:chExt cx="1476331" cy="410536"/>
          </a:xfrm>
        </p:grpSpPr>
        <p:grpSp>
          <p:nvGrpSpPr>
            <p:cNvPr id="80" name="Group 7">
              <a:extLst>
                <a:ext uri="{FF2B5EF4-FFF2-40B4-BE49-F238E27FC236}">
                  <a16:creationId xmlns:a16="http://schemas.microsoft.com/office/drawing/2014/main" id="{FB110B8E-B0CC-C6BD-A545-A7F5DB7C5CF2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123F44B4-A334-CEC0-7F91-01B09EFBA2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Box 9">
                <a:extLst>
                  <a:ext uri="{FF2B5EF4-FFF2-40B4-BE49-F238E27FC236}">
                    <a16:creationId xmlns:a16="http://schemas.microsoft.com/office/drawing/2014/main" id="{A8792AC0-6117-629A-BDA5-4D5244188A9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5C0B9A97-55E4-3EB6-EF78-1EA3B5331902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A14A9A25-66C6-DC87-546C-196FC16520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12">
                <a:extLst>
                  <a:ext uri="{FF2B5EF4-FFF2-40B4-BE49-F238E27FC236}">
                    <a16:creationId xmlns:a16="http://schemas.microsoft.com/office/drawing/2014/main" id="{25800DD6-6D26-E276-0C8B-D0C0E2C44CE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2" name="Group 13">
              <a:extLst>
                <a:ext uri="{FF2B5EF4-FFF2-40B4-BE49-F238E27FC236}">
                  <a16:creationId xmlns:a16="http://schemas.microsoft.com/office/drawing/2014/main" id="{D5F902E1-2A9D-9699-3385-3EF04763AC35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8889FC31-DC86-F6C7-F7D8-1CCEEF0D84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15">
                <a:extLst>
                  <a:ext uri="{FF2B5EF4-FFF2-40B4-BE49-F238E27FC236}">
                    <a16:creationId xmlns:a16="http://schemas.microsoft.com/office/drawing/2014/main" id="{92E89486-F1AC-59E0-D5BD-3096B776EE5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89" name="AutoShape 16">
            <a:extLst>
              <a:ext uri="{FF2B5EF4-FFF2-40B4-BE49-F238E27FC236}">
                <a16:creationId xmlns:a16="http://schemas.microsoft.com/office/drawing/2014/main" id="{2764EDB8-1A2B-E6D7-4637-A3BD248DCE8A}"/>
              </a:ext>
            </a:extLst>
          </p:cNvPr>
          <p:cNvSpPr/>
          <p:nvPr/>
        </p:nvSpPr>
        <p:spPr>
          <a:xfrm>
            <a:off x="762003" y="7325239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EDB23939-B965-07F9-5AC3-367EF5ACFFED}"/>
              </a:ext>
            </a:extLst>
          </p:cNvPr>
          <p:cNvSpPr txBox="1"/>
          <p:nvPr/>
        </p:nvSpPr>
        <p:spPr>
          <a:xfrm>
            <a:off x="-1243642" y="6292319"/>
            <a:ext cx="13587142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Configuration management</a:t>
            </a:r>
            <a:endParaRPr lang="en-US" sz="6000" spc="276" dirty="0">
              <a:latin typeface="Fredoka"/>
            </a:endParaRP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B29DE9DC-BBAC-65DA-E171-30B74C539C26}"/>
              </a:ext>
            </a:extLst>
          </p:cNvPr>
          <p:cNvSpPr txBox="1"/>
          <p:nvPr/>
        </p:nvSpPr>
        <p:spPr>
          <a:xfrm>
            <a:off x="1137608" y="7729773"/>
            <a:ext cx="15176049" cy="1233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Is the name given to general process of managing a changing  software </a:t>
            </a:r>
            <a:r>
              <a:rPr lang="en-US" sz="2799" dirty="0" err="1">
                <a:solidFill>
                  <a:srgbClr val="000000"/>
                </a:solidFill>
                <a:latin typeface="DM Sans Bold"/>
              </a:rPr>
              <a:t>systemUsed</a:t>
            </a:r>
            <a:r>
              <a:rPr lang="en-US" sz="2799" dirty="0">
                <a:solidFill>
                  <a:srgbClr val="000000"/>
                </a:solidFill>
                <a:latin typeface="DM Sans Bold"/>
              </a:rPr>
              <a:t> to support the system integration  process</a:t>
            </a: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B093A486-1F21-3CEB-B9AF-FD83B0B41549}"/>
              </a:ext>
            </a:extLst>
          </p:cNvPr>
          <p:cNvSpPr/>
          <p:nvPr/>
        </p:nvSpPr>
        <p:spPr>
          <a:xfrm rot="1232267">
            <a:off x="7193206" y="9002370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3" name="Group 3"/>
          <p:cNvGrpSpPr/>
          <p:nvPr/>
        </p:nvGrpSpPr>
        <p:grpSpPr>
          <a:xfrm>
            <a:off x="762000" y="143767"/>
            <a:ext cx="16230600" cy="6096000"/>
            <a:chOff x="0" y="0"/>
            <a:chExt cx="21083246" cy="10690097"/>
          </a:xfrm>
        </p:grpSpPr>
        <p:sp>
          <p:nvSpPr>
            <p:cNvPr id="9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6"/>
          <p:cNvGrpSpPr/>
          <p:nvPr/>
        </p:nvGrpSpPr>
        <p:grpSpPr>
          <a:xfrm>
            <a:off x="15678064" y="496967"/>
            <a:ext cx="1107248" cy="307902"/>
            <a:chOff x="0" y="0"/>
            <a:chExt cx="1476331" cy="410536"/>
          </a:xfrm>
        </p:grpSpPr>
        <p:grpSp>
          <p:nvGrpSpPr>
            <p:cNvPr id="9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04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8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02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9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00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6" name="AutoShape 16"/>
          <p:cNvSpPr/>
          <p:nvPr/>
        </p:nvSpPr>
        <p:spPr>
          <a:xfrm>
            <a:off x="762003" y="1081868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Box 17"/>
          <p:cNvSpPr txBox="1"/>
          <p:nvPr/>
        </p:nvSpPr>
        <p:spPr>
          <a:xfrm>
            <a:off x="2330901" y="1684935"/>
            <a:ext cx="15176049" cy="3282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The costs of the time spent in looking for a software</a:t>
            </a: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the costs of buying the reusable software</a:t>
            </a: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The costs of adapting and configuration the reusable software components</a:t>
            </a: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The costs of integration </a:t>
            </a:r>
            <a:r>
              <a:rPr lang="en-US" sz="2799" dirty="0" err="1">
                <a:solidFill>
                  <a:srgbClr val="000000"/>
                </a:solidFill>
                <a:latin typeface="DM Sans Bold"/>
              </a:rPr>
              <a:t>resuable</a:t>
            </a:r>
            <a:r>
              <a:rPr lang="en-US" sz="2799" dirty="0">
                <a:solidFill>
                  <a:srgbClr val="000000"/>
                </a:solidFill>
                <a:latin typeface="DM Sans Bold"/>
              </a:rPr>
              <a:t> software elements with each other and with the new code</a:t>
            </a:r>
          </a:p>
        </p:txBody>
      </p:sp>
      <p:sp>
        <p:nvSpPr>
          <p:cNvPr id="108" name="Freeform 18"/>
          <p:cNvSpPr/>
          <p:nvPr/>
        </p:nvSpPr>
        <p:spPr>
          <a:xfrm rot="1232267">
            <a:off x="7416724" y="5040214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9" name="TextBox 21"/>
          <p:cNvSpPr txBox="1"/>
          <p:nvPr/>
        </p:nvSpPr>
        <p:spPr>
          <a:xfrm>
            <a:off x="-2291497" y="-6933"/>
            <a:ext cx="11187814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Reuse costs </a:t>
            </a:r>
            <a:endParaRPr lang="en-US" sz="6000" spc="276" dirty="0">
              <a:latin typeface="Fredoka"/>
            </a:endParaRPr>
          </a:p>
        </p:txBody>
      </p:sp>
      <p:grpSp>
        <p:nvGrpSpPr>
          <p:cNvPr id="110" name="Group 36">
            <a:extLst>
              <a:ext uri="{FF2B5EF4-FFF2-40B4-BE49-F238E27FC236}">
                <a16:creationId xmlns:a16="http://schemas.microsoft.com/office/drawing/2014/main" id="{E5ECA3C2-2F4A-717B-921C-A24A52792A8C}"/>
              </a:ext>
            </a:extLst>
          </p:cNvPr>
          <p:cNvGrpSpPr/>
          <p:nvPr/>
        </p:nvGrpSpPr>
        <p:grpSpPr>
          <a:xfrm>
            <a:off x="1472299" y="3908615"/>
            <a:ext cx="564254" cy="817531"/>
            <a:chOff x="0" y="-316685"/>
            <a:chExt cx="1149523" cy="1665510"/>
          </a:xfrm>
        </p:grpSpPr>
        <p:grpSp>
          <p:nvGrpSpPr>
            <p:cNvPr id="111" name="Group 37">
              <a:extLst>
                <a:ext uri="{FF2B5EF4-FFF2-40B4-BE49-F238E27FC236}">
                  <a16:creationId xmlns:a16="http://schemas.microsoft.com/office/drawing/2014/main" id="{4833CC91-E3CE-8961-9516-7FA607EDEFDA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86F29F72-A34D-AAB0-9423-429A5AC3005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669FDDB1-8661-6489-3A0E-6425FF9D2383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2" name="TextBox 40">
              <a:extLst>
                <a:ext uri="{FF2B5EF4-FFF2-40B4-BE49-F238E27FC236}">
                  <a16:creationId xmlns:a16="http://schemas.microsoft.com/office/drawing/2014/main" id="{867799E8-A32F-7F94-76E1-CB842C4D0821}"/>
                </a:ext>
              </a:extLst>
            </p:cNvPr>
            <p:cNvSpPr txBox="1"/>
            <p:nvPr/>
          </p:nvSpPr>
          <p:spPr>
            <a:xfrm>
              <a:off x="176091" y="-316685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15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475730" y="1526817"/>
            <a:ext cx="564254" cy="817531"/>
            <a:chOff x="0" y="-266938"/>
            <a:chExt cx="1149523" cy="1665510"/>
          </a:xfrm>
        </p:grpSpPr>
        <p:grpSp>
          <p:nvGrpSpPr>
            <p:cNvPr id="116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7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120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473386" y="2299234"/>
            <a:ext cx="564254" cy="817531"/>
            <a:chOff x="0" y="-312839"/>
            <a:chExt cx="1149523" cy="1665510"/>
          </a:xfrm>
        </p:grpSpPr>
        <p:grpSp>
          <p:nvGrpSpPr>
            <p:cNvPr id="121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2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473386" y="3125494"/>
            <a:ext cx="564254" cy="817531"/>
            <a:chOff x="0" y="-301797"/>
            <a:chExt cx="1149523" cy="1665510"/>
          </a:xfrm>
        </p:grpSpPr>
        <p:grpSp>
          <p:nvGrpSpPr>
            <p:cNvPr id="126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7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57476" y="970518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 rot="145399">
            <a:off x="3605242" y="5434958"/>
            <a:ext cx="6893935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0"/>
              </a:lnSpc>
              <a:spcBef>
                <a:spcPct val="0"/>
              </a:spcBef>
            </a:pPr>
            <a:r>
              <a:rPr lang="en-US" sz="10100" spc="595">
                <a:solidFill>
                  <a:srgbClr val="FFFFFF"/>
                </a:solidFill>
                <a:latin typeface="Fredoka Bold"/>
              </a:rPr>
              <a:t>SESSION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97995" y="1268661"/>
            <a:ext cx="1107248" cy="307902"/>
            <a:chOff x="0" y="0"/>
            <a:chExt cx="1476331" cy="410536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7" name="AutoShape 17"/>
          <p:cNvSpPr/>
          <p:nvPr/>
        </p:nvSpPr>
        <p:spPr>
          <a:xfrm>
            <a:off x="957544" y="1742735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20857" y="273743"/>
            <a:ext cx="10061223" cy="1444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860"/>
              </a:lnSpc>
              <a:spcBef>
                <a:spcPct val="0"/>
              </a:spcBef>
            </a:pPr>
            <a:r>
              <a:rPr lang="en-US" sz="3600" spc="326" dirty="0">
                <a:latin typeface="Fredoka Bold"/>
              </a:rPr>
              <a:t>Configuration management activities</a:t>
            </a:r>
            <a:endParaRPr lang="en-US" sz="6000" spc="326" dirty="0">
              <a:latin typeface="Fredoka Bold"/>
            </a:endParaRPr>
          </a:p>
        </p:txBody>
      </p:sp>
      <p:sp>
        <p:nvSpPr>
          <p:cNvPr id="20" name="Freeform 20"/>
          <p:cNvSpPr/>
          <p:nvPr/>
        </p:nvSpPr>
        <p:spPr>
          <a:xfrm rot="-646527">
            <a:off x="16500627" y="8579614"/>
            <a:ext cx="1374759" cy="1357262"/>
          </a:xfrm>
          <a:custGeom>
            <a:avLst/>
            <a:gdLst/>
            <a:ahLst/>
            <a:cxnLst/>
            <a:rect l="l" t="t" r="r" b="b"/>
            <a:pathLst>
              <a:path w="1374759" h="1357262">
                <a:moveTo>
                  <a:pt x="0" y="0"/>
                </a:moveTo>
                <a:lnTo>
                  <a:pt x="1374759" y="0"/>
                </a:lnTo>
                <a:lnTo>
                  <a:pt x="1374759" y="1357262"/>
                </a:lnTo>
                <a:lnTo>
                  <a:pt x="0" y="1357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13927161" y="-4102107"/>
            <a:ext cx="1" cy="4767184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10800000">
            <a:off x="13166352" y="632802"/>
            <a:ext cx="1521617" cy="2219866"/>
          </a:xfrm>
          <a:custGeom>
            <a:avLst/>
            <a:gdLst/>
            <a:ahLst/>
            <a:cxnLst/>
            <a:rect l="l" t="t" r="r" b="b"/>
            <a:pathLst>
              <a:path w="2824707" h="4120925">
                <a:moveTo>
                  <a:pt x="0" y="0"/>
                </a:moveTo>
                <a:lnTo>
                  <a:pt x="2824707" y="0"/>
                </a:lnTo>
                <a:lnTo>
                  <a:pt x="2824707" y="4120925"/>
                </a:lnTo>
                <a:lnTo>
                  <a:pt x="0" y="41209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6825658">
            <a:off x="16402763" y="1840530"/>
            <a:ext cx="1219384" cy="2250541"/>
          </a:xfrm>
          <a:custGeom>
            <a:avLst/>
            <a:gdLst/>
            <a:ahLst/>
            <a:cxnLst/>
            <a:rect l="l" t="t" r="r" b="b"/>
            <a:pathLst>
              <a:path w="1219384" h="2250541">
                <a:moveTo>
                  <a:pt x="0" y="0"/>
                </a:moveTo>
                <a:lnTo>
                  <a:pt x="1219384" y="0"/>
                </a:lnTo>
                <a:lnTo>
                  <a:pt x="1219384" y="2250541"/>
                </a:lnTo>
                <a:lnTo>
                  <a:pt x="0" y="2250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2431021" y="1422612"/>
            <a:ext cx="689257" cy="989795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7" y="0"/>
                </a:lnTo>
                <a:lnTo>
                  <a:pt x="1279527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10800000">
            <a:off x="14779364" y="1402115"/>
            <a:ext cx="689257" cy="989795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7" y="0"/>
                </a:lnTo>
                <a:lnTo>
                  <a:pt x="1279527" y="1837440"/>
                </a:lnTo>
                <a:lnTo>
                  <a:pt x="0" y="18374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1790096">
            <a:off x="439139" y="8198246"/>
            <a:ext cx="2038653" cy="1871854"/>
          </a:xfrm>
          <a:custGeom>
            <a:avLst/>
            <a:gdLst/>
            <a:ahLst/>
            <a:cxnLst/>
            <a:rect l="l" t="t" r="r" b="b"/>
            <a:pathLst>
              <a:path w="2038653" h="1871854">
                <a:moveTo>
                  <a:pt x="0" y="0"/>
                </a:moveTo>
                <a:lnTo>
                  <a:pt x="2038654" y="0"/>
                </a:lnTo>
                <a:lnTo>
                  <a:pt x="2038654" y="1871855"/>
                </a:lnTo>
                <a:lnTo>
                  <a:pt x="0" y="18718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7445E169-65DF-D54A-A037-C49E6791D0F4}"/>
              </a:ext>
            </a:extLst>
          </p:cNvPr>
          <p:cNvSpPr txBox="1"/>
          <p:nvPr/>
        </p:nvSpPr>
        <p:spPr>
          <a:xfrm>
            <a:off x="2130034" y="2340335"/>
            <a:ext cx="14596174" cy="5972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Version management</a:t>
            </a:r>
          </a:p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 where support is provided to keep track of the different versions of software components.</a:t>
            </a:r>
          </a:p>
          <a:p>
            <a:pPr>
              <a:lnSpc>
                <a:spcPct val="150000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System integration</a:t>
            </a:r>
          </a:p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where support is provided to help developers define what versions of components are used to create each version of a system.</a:t>
            </a:r>
          </a:p>
          <a:p>
            <a:pPr>
              <a:lnSpc>
                <a:spcPct val="150000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redoka"/>
              </a:rPr>
              <a:t>Problem tracking</a:t>
            </a: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where support is provided to allow users to report bugs and other problems</a:t>
            </a:r>
          </a:p>
        </p:txBody>
      </p:sp>
      <p:grpSp>
        <p:nvGrpSpPr>
          <p:cNvPr id="33" name="Group 21">
            <a:extLst>
              <a:ext uri="{FF2B5EF4-FFF2-40B4-BE49-F238E27FC236}">
                <a16:creationId xmlns:a16="http://schemas.microsoft.com/office/drawing/2014/main" id="{F502EAF1-5335-FA64-100C-FE59F7585183}"/>
              </a:ext>
            </a:extLst>
          </p:cNvPr>
          <p:cNvGrpSpPr/>
          <p:nvPr/>
        </p:nvGrpSpPr>
        <p:grpSpPr>
          <a:xfrm>
            <a:off x="1410481" y="2152704"/>
            <a:ext cx="564254" cy="817531"/>
            <a:chOff x="0" y="-266938"/>
            <a:chExt cx="1149523" cy="1665510"/>
          </a:xfrm>
        </p:grpSpPr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532EE758-43F2-736E-BCEA-0E42843F7BA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E7252699-FBCB-95FB-C9D7-4A8D89AE9B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24">
                <a:extLst>
                  <a:ext uri="{FF2B5EF4-FFF2-40B4-BE49-F238E27FC236}">
                    <a16:creationId xmlns:a16="http://schemas.microsoft.com/office/drawing/2014/main" id="{4DC4A059-2EAE-F62E-D9A0-A4C38C2855F0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54FF8BBF-5465-7D8E-6DD8-04FCBFDE0DCB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38" name="Group 26">
            <a:extLst>
              <a:ext uri="{FF2B5EF4-FFF2-40B4-BE49-F238E27FC236}">
                <a16:creationId xmlns:a16="http://schemas.microsoft.com/office/drawing/2014/main" id="{B6C55617-5383-EB52-BDDD-D801EF2C8C71}"/>
              </a:ext>
            </a:extLst>
          </p:cNvPr>
          <p:cNvGrpSpPr/>
          <p:nvPr/>
        </p:nvGrpSpPr>
        <p:grpSpPr>
          <a:xfrm>
            <a:off x="1346674" y="4490275"/>
            <a:ext cx="564254" cy="817531"/>
            <a:chOff x="0" y="-312839"/>
            <a:chExt cx="1149523" cy="1665510"/>
          </a:xfrm>
        </p:grpSpPr>
        <p:grpSp>
          <p:nvGrpSpPr>
            <p:cNvPr id="39" name="Group 27">
              <a:extLst>
                <a:ext uri="{FF2B5EF4-FFF2-40B4-BE49-F238E27FC236}">
                  <a16:creationId xmlns:a16="http://schemas.microsoft.com/office/drawing/2014/main" id="{5559F65B-9259-298E-8089-04A611CE36BC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872ABE10-EA7D-86AC-6D0B-23053F03176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01AABDF7-1465-2CBA-2DDF-8810EF8E11FE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ED89894A-7AFB-8784-9948-A6E7D9EDEC3A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75426E00-E2DC-78AD-859C-F188F91ADB5E}"/>
              </a:ext>
            </a:extLst>
          </p:cNvPr>
          <p:cNvGrpSpPr/>
          <p:nvPr/>
        </p:nvGrpSpPr>
        <p:grpSpPr>
          <a:xfrm>
            <a:off x="1394851" y="6950094"/>
            <a:ext cx="564254" cy="817531"/>
            <a:chOff x="0" y="-301797"/>
            <a:chExt cx="1149523" cy="1665510"/>
          </a:xfrm>
        </p:grpSpPr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DBDD8A0F-E1B3-E4C6-1D4E-586B12FD107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13D802AC-C4A8-7C42-CFE1-381DBB7111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Box 34">
                <a:extLst>
                  <a:ext uri="{FF2B5EF4-FFF2-40B4-BE49-F238E27FC236}">
                    <a16:creationId xmlns:a16="http://schemas.microsoft.com/office/drawing/2014/main" id="{11B41A0E-F86D-9FD8-3B80-ECB129B9FE06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5" name="TextBox 35">
              <a:extLst>
                <a:ext uri="{FF2B5EF4-FFF2-40B4-BE49-F238E27FC236}">
                  <a16:creationId xmlns:a16="http://schemas.microsoft.com/office/drawing/2014/main" id="{15A621E3-F67A-6DAB-C084-C45E58ABE996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3" name="Group 3"/>
          <p:cNvGrpSpPr/>
          <p:nvPr/>
        </p:nvGrpSpPr>
        <p:grpSpPr>
          <a:xfrm>
            <a:off x="762000" y="143766"/>
            <a:ext cx="16230600" cy="9952733"/>
            <a:chOff x="0" y="0"/>
            <a:chExt cx="21083246" cy="10690097"/>
          </a:xfrm>
        </p:grpSpPr>
        <p:sp>
          <p:nvSpPr>
            <p:cNvPr id="9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6"/>
          <p:cNvGrpSpPr/>
          <p:nvPr/>
        </p:nvGrpSpPr>
        <p:grpSpPr>
          <a:xfrm>
            <a:off x="15678064" y="496967"/>
            <a:ext cx="1107248" cy="307902"/>
            <a:chOff x="0" y="0"/>
            <a:chExt cx="1476331" cy="410536"/>
          </a:xfrm>
        </p:grpSpPr>
        <p:grpSp>
          <p:nvGrpSpPr>
            <p:cNvPr id="9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04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8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02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9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00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6" name="AutoShape 16"/>
          <p:cNvSpPr/>
          <p:nvPr/>
        </p:nvSpPr>
        <p:spPr>
          <a:xfrm>
            <a:off x="762003" y="1081868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Box 17"/>
          <p:cNvSpPr txBox="1"/>
          <p:nvPr/>
        </p:nvSpPr>
        <p:spPr>
          <a:xfrm>
            <a:off x="2374955" y="2173339"/>
            <a:ext cx="13747212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Software design and implementation are crucial stages in the software engineering process.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Design involves identifying software components and their relationships based on requirements.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Implementation is the process of turning the design into a working program.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Building off-the-shelf systems (COTS) can be cheaper and faster than developing from scratch.</a:t>
            </a:r>
          </a:p>
        </p:txBody>
      </p:sp>
      <p:sp>
        <p:nvSpPr>
          <p:cNvPr id="108" name="Freeform 18"/>
          <p:cNvSpPr/>
          <p:nvPr/>
        </p:nvSpPr>
        <p:spPr>
          <a:xfrm rot="1232267">
            <a:off x="6762556" y="8867419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9" name="TextBox 21"/>
          <p:cNvSpPr txBox="1"/>
          <p:nvPr/>
        </p:nvSpPr>
        <p:spPr>
          <a:xfrm>
            <a:off x="-138531" y="43899"/>
            <a:ext cx="11187814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Design and Implementation</a:t>
            </a:r>
            <a:endParaRPr lang="en-US" sz="6000" spc="276" dirty="0">
              <a:latin typeface="Fredoka"/>
            </a:endParaRPr>
          </a:p>
        </p:txBody>
      </p:sp>
      <p:grpSp>
        <p:nvGrpSpPr>
          <p:cNvPr id="110" name="Group 36">
            <a:extLst>
              <a:ext uri="{FF2B5EF4-FFF2-40B4-BE49-F238E27FC236}">
                <a16:creationId xmlns:a16="http://schemas.microsoft.com/office/drawing/2014/main" id="{E5ECA3C2-2F4A-717B-921C-A24A52792A8C}"/>
              </a:ext>
            </a:extLst>
          </p:cNvPr>
          <p:cNvGrpSpPr/>
          <p:nvPr/>
        </p:nvGrpSpPr>
        <p:grpSpPr>
          <a:xfrm>
            <a:off x="1572522" y="6478007"/>
            <a:ext cx="564254" cy="817531"/>
            <a:chOff x="0" y="-316685"/>
            <a:chExt cx="1149523" cy="1665510"/>
          </a:xfrm>
        </p:grpSpPr>
        <p:grpSp>
          <p:nvGrpSpPr>
            <p:cNvPr id="111" name="Group 37">
              <a:extLst>
                <a:ext uri="{FF2B5EF4-FFF2-40B4-BE49-F238E27FC236}">
                  <a16:creationId xmlns:a16="http://schemas.microsoft.com/office/drawing/2014/main" id="{4833CC91-E3CE-8961-9516-7FA607EDEFDA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86F29F72-A34D-AAB0-9423-429A5AC3005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669FDDB1-8661-6489-3A0E-6425FF9D2383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2" name="TextBox 40">
              <a:extLst>
                <a:ext uri="{FF2B5EF4-FFF2-40B4-BE49-F238E27FC236}">
                  <a16:creationId xmlns:a16="http://schemas.microsoft.com/office/drawing/2014/main" id="{867799E8-A32F-7F94-76E1-CB842C4D0821}"/>
                </a:ext>
              </a:extLst>
            </p:cNvPr>
            <p:cNvSpPr txBox="1"/>
            <p:nvPr/>
          </p:nvSpPr>
          <p:spPr>
            <a:xfrm>
              <a:off x="176091" y="-316685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15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577761" y="1970452"/>
            <a:ext cx="564254" cy="817531"/>
            <a:chOff x="0" y="-266938"/>
            <a:chExt cx="1149523" cy="1665510"/>
          </a:xfrm>
        </p:grpSpPr>
        <p:grpSp>
          <p:nvGrpSpPr>
            <p:cNvPr id="116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7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120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572522" y="3571095"/>
            <a:ext cx="564254" cy="817531"/>
            <a:chOff x="0" y="-312839"/>
            <a:chExt cx="1149523" cy="1665510"/>
          </a:xfrm>
        </p:grpSpPr>
        <p:grpSp>
          <p:nvGrpSpPr>
            <p:cNvPr id="121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2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572522" y="5120132"/>
            <a:ext cx="564254" cy="817531"/>
            <a:chOff x="0" y="-301797"/>
            <a:chExt cx="1149523" cy="1665510"/>
          </a:xfrm>
        </p:grpSpPr>
        <p:grpSp>
          <p:nvGrpSpPr>
            <p:cNvPr id="126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7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09625" y="4125771"/>
            <a:ext cx="16230600" cy="60960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725689" y="4478971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809628" y="5063872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339175" y="5508821"/>
            <a:ext cx="14386119" cy="4103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An integrated compiler and syntax-directed editing system that allows you to create, edit and compile code.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Graphical editing tools, such as tools to edit UML models.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Testing tools, such as Junit that can automatically run a set of tests on a new version of a program.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Project support tools that help you organize the code for different development projects.</a:t>
            </a:r>
          </a:p>
        </p:txBody>
      </p:sp>
      <p:sp>
        <p:nvSpPr>
          <p:cNvPr id="18" name="Freeform 18"/>
          <p:cNvSpPr/>
          <p:nvPr/>
        </p:nvSpPr>
        <p:spPr>
          <a:xfrm rot="1232267">
            <a:off x="7464349" y="9022218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02012" y="4033322"/>
            <a:ext cx="11187814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Development platform tools</a:t>
            </a:r>
            <a:endParaRPr lang="en-US" sz="6000" spc="276" dirty="0">
              <a:latin typeface="Fredoka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E5ECA3C2-2F4A-717B-921C-A24A52792A8C}"/>
              </a:ext>
            </a:extLst>
          </p:cNvPr>
          <p:cNvGrpSpPr/>
          <p:nvPr/>
        </p:nvGrpSpPr>
        <p:grpSpPr>
          <a:xfrm>
            <a:off x="1519924" y="8582215"/>
            <a:ext cx="564254" cy="817531"/>
            <a:chOff x="0" y="-316685"/>
            <a:chExt cx="1149523" cy="1665510"/>
          </a:xfrm>
        </p:grpSpPr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id="{4833CC91-E3CE-8961-9516-7FA607EDEFDA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86F29F72-A34D-AAB0-9423-429A5AC3005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39">
                <a:extLst>
                  <a:ext uri="{FF2B5EF4-FFF2-40B4-BE49-F238E27FC236}">
                    <a16:creationId xmlns:a16="http://schemas.microsoft.com/office/drawing/2014/main" id="{669FDDB1-8661-6489-3A0E-6425FF9D2383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867799E8-A32F-7F94-76E1-CB842C4D0821}"/>
                </a:ext>
              </a:extLst>
            </p:cNvPr>
            <p:cNvSpPr txBox="1"/>
            <p:nvPr/>
          </p:nvSpPr>
          <p:spPr>
            <a:xfrm>
              <a:off x="176091" y="-316685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519924" y="5417482"/>
            <a:ext cx="564254" cy="817531"/>
            <a:chOff x="0" y="-266938"/>
            <a:chExt cx="1149523" cy="1665510"/>
          </a:xfrm>
        </p:grpSpPr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0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519924" y="6376502"/>
            <a:ext cx="564254" cy="817531"/>
            <a:chOff x="0" y="-312839"/>
            <a:chExt cx="1149523" cy="1665510"/>
          </a:xfrm>
        </p:grpSpPr>
        <p:grpSp>
          <p:nvGrpSpPr>
            <p:cNvPr id="33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5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4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37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536465" y="7449555"/>
            <a:ext cx="564254" cy="817531"/>
            <a:chOff x="0" y="-301797"/>
            <a:chExt cx="1149523" cy="1665510"/>
          </a:xfrm>
        </p:grpSpPr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9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65E54D60-E9FE-79CF-6DAC-81E8C2C774C1}"/>
              </a:ext>
            </a:extLst>
          </p:cNvPr>
          <p:cNvGrpSpPr/>
          <p:nvPr/>
        </p:nvGrpSpPr>
        <p:grpSpPr>
          <a:xfrm>
            <a:off x="785183" y="224960"/>
            <a:ext cx="16230600" cy="3761894"/>
            <a:chOff x="0" y="0"/>
            <a:chExt cx="21083246" cy="10690097"/>
          </a:xfrm>
        </p:grpSpPr>
        <p:sp>
          <p:nvSpPr>
            <p:cNvPr id="77" name="Freeform 4">
              <a:extLst>
                <a:ext uri="{FF2B5EF4-FFF2-40B4-BE49-F238E27FC236}">
                  <a16:creationId xmlns:a16="http://schemas.microsoft.com/office/drawing/2014/main" id="{EBC419E2-4E95-B353-E034-8CA2640AA98C}"/>
                </a:ext>
              </a:extLst>
            </p:cNvPr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9048543-61EB-80E0-C514-4D8EF87C2386}"/>
                </a:ext>
              </a:extLst>
            </p:cNvPr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6">
            <a:extLst>
              <a:ext uri="{FF2B5EF4-FFF2-40B4-BE49-F238E27FC236}">
                <a16:creationId xmlns:a16="http://schemas.microsoft.com/office/drawing/2014/main" id="{30FBABD9-FBF3-E41C-0B71-E4707F7CD798}"/>
              </a:ext>
            </a:extLst>
          </p:cNvPr>
          <p:cNvGrpSpPr/>
          <p:nvPr/>
        </p:nvGrpSpPr>
        <p:grpSpPr>
          <a:xfrm>
            <a:off x="15701247" y="578160"/>
            <a:ext cx="1107248" cy="307902"/>
            <a:chOff x="0" y="0"/>
            <a:chExt cx="1476331" cy="410536"/>
          </a:xfrm>
        </p:grpSpPr>
        <p:grpSp>
          <p:nvGrpSpPr>
            <p:cNvPr id="80" name="Group 7">
              <a:extLst>
                <a:ext uri="{FF2B5EF4-FFF2-40B4-BE49-F238E27FC236}">
                  <a16:creationId xmlns:a16="http://schemas.microsoft.com/office/drawing/2014/main" id="{FB110B8E-B0CC-C6BD-A545-A7F5DB7C5CF2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123F44B4-A334-CEC0-7F91-01B09EFBA2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Box 9">
                <a:extLst>
                  <a:ext uri="{FF2B5EF4-FFF2-40B4-BE49-F238E27FC236}">
                    <a16:creationId xmlns:a16="http://schemas.microsoft.com/office/drawing/2014/main" id="{A8792AC0-6117-629A-BDA5-4D5244188A9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5C0B9A97-55E4-3EB6-EF78-1EA3B5331902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A14A9A25-66C6-DC87-546C-196FC16520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12">
                <a:extLst>
                  <a:ext uri="{FF2B5EF4-FFF2-40B4-BE49-F238E27FC236}">
                    <a16:creationId xmlns:a16="http://schemas.microsoft.com/office/drawing/2014/main" id="{25800DD6-6D26-E276-0C8B-D0C0E2C44CE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2" name="Group 13">
              <a:extLst>
                <a:ext uri="{FF2B5EF4-FFF2-40B4-BE49-F238E27FC236}">
                  <a16:creationId xmlns:a16="http://schemas.microsoft.com/office/drawing/2014/main" id="{D5F902E1-2A9D-9699-3385-3EF04763AC35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8889FC31-DC86-F6C7-F7D8-1CCEEF0D84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15">
                <a:extLst>
                  <a:ext uri="{FF2B5EF4-FFF2-40B4-BE49-F238E27FC236}">
                    <a16:creationId xmlns:a16="http://schemas.microsoft.com/office/drawing/2014/main" id="{92E89486-F1AC-59E0-D5BD-3096B776EE5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89" name="AutoShape 16">
            <a:extLst>
              <a:ext uri="{FF2B5EF4-FFF2-40B4-BE49-F238E27FC236}">
                <a16:creationId xmlns:a16="http://schemas.microsoft.com/office/drawing/2014/main" id="{2764EDB8-1A2B-E6D7-4637-A3BD248DCE8A}"/>
              </a:ext>
            </a:extLst>
          </p:cNvPr>
          <p:cNvSpPr/>
          <p:nvPr/>
        </p:nvSpPr>
        <p:spPr>
          <a:xfrm>
            <a:off x="785186" y="1163061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EDB23939-B965-07F9-5AC3-367EF5ACFFED}"/>
              </a:ext>
            </a:extLst>
          </p:cNvPr>
          <p:cNvSpPr txBox="1"/>
          <p:nvPr/>
        </p:nvSpPr>
        <p:spPr>
          <a:xfrm>
            <a:off x="-1220459" y="130141"/>
            <a:ext cx="13587142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Host-target development</a:t>
            </a:r>
            <a:endParaRPr lang="en-US" sz="6000" spc="276" dirty="0">
              <a:latin typeface="Fredoka"/>
            </a:endParaRP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B29DE9DC-BBAC-65DA-E171-30B74C539C26}"/>
              </a:ext>
            </a:extLst>
          </p:cNvPr>
          <p:cNvSpPr txBox="1"/>
          <p:nvPr/>
        </p:nvSpPr>
        <p:spPr>
          <a:xfrm>
            <a:off x="1160791" y="1567595"/>
            <a:ext cx="15176049" cy="1233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Most software is developed on one computer (the host), but runs on a separate machine (the target).</a:t>
            </a: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B093A486-1F21-3CEB-B9AF-FD83B0B41549}"/>
              </a:ext>
            </a:extLst>
          </p:cNvPr>
          <p:cNvSpPr/>
          <p:nvPr/>
        </p:nvSpPr>
        <p:spPr>
          <a:xfrm rot="1232267">
            <a:off x="7216389" y="2840192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09625" y="4125771"/>
            <a:ext cx="16230600" cy="60960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725689" y="4478971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809628" y="5063872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340890" y="5637518"/>
            <a:ext cx="14386119" cy="3282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component is designed for a specific hardware architecture.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High availability systems may require components to be deployed on more than one platform. 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If there is a high level of communications traffic between components, it usually makes sense to deploy them on the same platform or on platforms that are physically close to one other.</a:t>
            </a:r>
          </a:p>
        </p:txBody>
      </p:sp>
      <p:sp>
        <p:nvSpPr>
          <p:cNvPr id="18" name="Freeform 18"/>
          <p:cNvSpPr/>
          <p:nvPr/>
        </p:nvSpPr>
        <p:spPr>
          <a:xfrm rot="1232267">
            <a:off x="7396417" y="8758779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-245953" y="4034156"/>
            <a:ext cx="14704817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400" spc="276" dirty="0">
                <a:latin typeface="Fredoka"/>
              </a:rPr>
              <a:t>Component/system deployment factors</a:t>
            </a:r>
            <a:endParaRPr lang="en-US" sz="5400" spc="276" dirty="0">
              <a:latin typeface="Fredoka"/>
            </a:endParaRP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601379" y="5455612"/>
            <a:ext cx="564254" cy="817531"/>
            <a:chOff x="0" y="-266938"/>
            <a:chExt cx="1149523" cy="1665510"/>
          </a:xfrm>
        </p:grpSpPr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0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601379" y="6412060"/>
            <a:ext cx="564254" cy="817531"/>
            <a:chOff x="0" y="-312839"/>
            <a:chExt cx="1149523" cy="1665510"/>
          </a:xfrm>
        </p:grpSpPr>
        <p:grpSp>
          <p:nvGrpSpPr>
            <p:cNvPr id="33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5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4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37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626805" y="7548195"/>
            <a:ext cx="564254" cy="817531"/>
            <a:chOff x="0" y="-301797"/>
            <a:chExt cx="1149523" cy="1665510"/>
          </a:xfrm>
        </p:grpSpPr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9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319312" y="8439770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65E54D60-E9FE-79CF-6DAC-81E8C2C774C1}"/>
              </a:ext>
            </a:extLst>
          </p:cNvPr>
          <p:cNvGrpSpPr/>
          <p:nvPr/>
        </p:nvGrpSpPr>
        <p:grpSpPr>
          <a:xfrm>
            <a:off x="785183" y="224960"/>
            <a:ext cx="16230600" cy="3761894"/>
            <a:chOff x="0" y="0"/>
            <a:chExt cx="21083246" cy="10690097"/>
          </a:xfrm>
        </p:grpSpPr>
        <p:sp>
          <p:nvSpPr>
            <p:cNvPr id="77" name="Freeform 4">
              <a:extLst>
                <a:ext uri="{FF2B5EF4-FFF2-40B4-BE49-F238E27FC236}">
                  <a16:creationId xmlns:a16="http://schemas.microsoft.com/office/drawing/2014/main" id="{EBC419E2-4E95-B353-E034-8CA2640AA98C}"/>
                </a:ext>
              </a:extLst>
            </p:cNvPr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9048543-61EB-80E0-C514-4D8EF87C2386}"/>
                </a:ext>
              </a:extLst>
            </p:cNvPr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6">
            <a:extLst>
              <a:ext uri="{FF2B5EF4-FFF2-40B4-BE49-F238E27FC236}">
                <a16:creationId xmlns:a16="http://schemas.microsoft.com/office/drawing/2014/main" id="{30FBABD9-FBF3-E41C-0B71-E4707F7CD798}"/>
              </a:ext>
            </a:extLst>
          </p:cNvPr>
          <p:cNvGrpSpPr/>
          <p:nvPr/>
        </p:nvGrpSpPr>
        <p:grpSpPr>
          <a:xfrm>
            <a:off x="15701247" y="578160"/>
            <a:ext cx="1107248" cy="307902"/>
            <a:chOff x="0" y="0"/>
            <a:chExt cx="1476331" cy="410536"/>
          </a:xfrm>
        </p:grpSpPr>
        <p:grpSp>
          <p:nvGrpSpPr>
            <p:cNvPr id="80" name="Group 7">
              <a:extLst>
                <a:ext uri="{FF2B5EF4-FFF2-40B4-BE49-F238E27FC236}">
                  <a16:creationId xmlns:a16="http://schemas.microsoft.com/office/drawing/2014/main" id="{FB110B8E-B0CC-C6BD-A545-A7F5DB7C5CF2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123F44B4-A334-CEC0-7F91-01B09EFBA2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Box 9">
                <a:extLst>
                  <a:ext uri="{FF2B5EF4-FFF2-40B4-BE49-F238E27FC236}">
                    <a16:creationId xmlns:a16="http://schemas.microsoft.com/office/drawing/2014/main" id="{A8792AC0-6117-629A-BDA5-4D5244188A9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5C0B9A97-55E4-3EB6-EF78-1EA3B5331902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A14A9A25-66C6-DC87-546C-196FC16520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12">
                <a:extLst>
                  <a:ext uri="{FF2B5EF4-FFF2-40B4-BE49-F238E27FC236}">
                    <a16:creationId xmlns:a16="http://schemas.microsoft.com/office/drawing/2014/main" id="{25800DD6-6D26-E276-0C8B-D0C0E2C44CE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2" name="Group 13">
              <a:extLst>
                <a:ext uri="{FF2B5EF4-FFF2-40B4-BE49-F238E27FC236}">
                  <a16:creationId xmlns:a16="http://schemas.microsoft.com/office/drawing/2014/main" id="{D5F902E1-2A9D-9699-3385-3EF04763AC35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8889FC31-DC86-F6C7-F7D8-1CCEEF0D84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15">
                <a:extLst>
                  <a:ext uri="{FF2B5EF4-FFF2-40B4-BE49-F238E27FC236}">
                    <a16:creationId xmlns:a16="http://schemas.microsoft.com/office/drawing/2014/main" id="{92E89486-F1AC-59E0-D5BD-3096B776EE5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89" name="AutoShape 16">
            <a:extLst>
              <a:ext uri="{FF2B5EF4-FFF2-40B4-BE49-F238E27FC236}">
                <a16:creationId xmlns:a16="http://schemas.microsoft.com/office/drawing/2014/main" id="{2764EDB8-1A2B-E6D7-4637-A3BD248DCE8A}"/>
              </a:ext>
            </a:extLst>
          </p:cNvPr>
          <p:cNvSpPr/>
          <p:nvPr/>
        </p:nvSpPr>
        <p:spPr>
          <a:xfrm>
            <a:off x="785186" y="1163061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EDB23939-B965-07F9-5AC3-367EF5ACFFED}"/>
              </a:ext>
            </a:extLst>
          </p:cNvPr>
          <p:cNvSpPr txBox="1"/>
          <p:nvPr/>
        </p:nvSpPr>
        <p:spPr>
          <a:xfrm>
            <a:off x="-57732" y="111351"/>
            <a:ext cx="15730113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400" spc="276" dirty="0">
                <a:latin typeface="Fredoka"/>
              </a:rPr>
              <a:t>Integrated development environments (IDEs)</a:t>
            </a:r>
            <a:endParaRPr lang="en-US" sz="5400" spc="276" dirty="0">
              <a:latin typeface="Fredoka"/>
            </a:endParaRP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B29DE9DC-BBAC-65DA-E171-30B74C539C26}"/>
              </a:ext>
            </a:extLst>
          </p:cNvPr>
          <p:cNvSpPr txBox="1"/>
          <p:nvPr/>
        </p:nvSpPr>
        <p:spPr>
          <a:xfrm>
            <a:off x="1160791" y="1567595"/>
            <a:ext cx="15176049" cy="1233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An IDE is a set of software tools that supports different aspects of software development, within some common framework and user interface.</a:t>
            </a: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B093A486-1F21-3CEB-B9AF-FD83B0B41549}"/>
              </a:ext>
            </a:extLst>
          </p:cNvPr>
          <p:cNvSpPr/>
          <p:nvPr/>
        </p:nvSpPr>
        <p:spPr>
          <a:xfrm rot="1232267">
            <a:off x="7216389" y="2840192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83873" y="495300"/>
            <a:ext cx="7993660" cy="9296400"/>
            <a:chOff x="0" y="0"/>
            <a:chExt cx="8583001" cy="8069897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8519501" cy="8006397"/>
            </a:xfrm>
            <a:custGeom>
              <a:avLst/>
              <a:gdLst/>
              <a:ahLst/>
              <a:cxnLst/>
              <a:rect l="l" t="t" r="r" b="b"/>
              <a:pathLst>
                <a:path w="8519501" h="8006397">
                  <a:moveTo>
                    <a:pt x="8426791" y="8006397"/>
                  </a:moveTo>
                  <a:lnTo>
                    <a:pt x="92710" y="8006397"/>
                  </a:lnTo>
                  <a:cubicBezTo>
                    <a:pt x="41910" y="8006397"/>
                    <a:pt x="0" y="7964487"/>
                    <a:pt x="0" y="79136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425521" y="0"/>
                  </a:lnTo>
                  <a:cubicBezTo>
                    <a:pt x="8476321" y="0"/>
                    <a:pt x="8518231" y="41910"/>
                    <a:pt x="8518231" y="92710"/>
                  </a:cubicBezTo>
                  <a:lnTo>
                    <a:pt x="8518231" y="7912417"/>
                  </a:lnTo>
                  <a:cubicBezTo>
                    <a:pt x="8519501" y="7964487"/>
                    <a:pt x="8477591" y="8006397"/>
                    <a:pt x="8426791" y="800639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8583001" cy="8069897"/>
            </a:xfrm>
            <a:custGeom>
              <a:avLst/>
              <a:gdLst/>
              <a:ahLst/>
              <a:cxnLst/>
              <a:rect l="l" t="t" r="r" b="b"/>
              <a:pathLst>
                <a:path w="8583001" h="8069897">
                  <a:moveTo>
                    <a:pt x="8458541" y="59690"/>
                  </a:moveTo>
                  <a:cubicBezTo>
                    <a:pt x="8494101" y="59690"/>
                    <a:pt x="8523311" y="88900"/>
                    <a:pt x="8523311" y="124460"/>
                  </a:cubicBezTo>
                  <a:lnTo>
                    <a:pt x="8523311" y="7945438"/>
                  </a:lnTo>
                  <a:cubicBezTo>
                    <a:pt x="8523311" y="7980997"/>
                    <a:pt x="8494101" y="8010207"/>
                    <a:pt x="8458541" y="8010207"/>
                  </a:cubicBezTo>
                  <a:lnTo>
                    <a:pt x="124460" y="8010207"/>
                  </a:lnTo>
                  <a:cubicBezTo>
                    <a:pt x="88900" y="8010207"/>
                    <a:pt x="59690" y="7980997"/>
                    <a:pt x="59690" y="79454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458541" y="59690"/>
                  </a:lnTo>
                  <a:moveTo>
                    <a:pt x="845854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945438"/>
                  </a:lnTo>
                  <a:cubicBezTo>
                    <a:pt x="0" y="8014017"/>
                    <a:pt x="55880" y="8069897"/>
                    <a:pt x="124460" y="8069897"/>
                  </a:cubicBezTo>
                  <a:lnTo>
                    <a:pt x="8458541" y="8069897"/>
                  </a:lnTo>
                  <a:cubicBezTo>
                    <a:pt x="8527121" y="8069897"/>
                    <a:pt x="8583001" y="8014017"/>
                    <a:pt x="8583001" y="7945438"/>
                  </a:cubicBezTo>
                  <a:lnTo>
                    <a:pt x="8583001" y="124460"/>
                  </a:lnTo>
                  <a:cubicBezTo>
                    <a:pt x="8583001" y="55880"/>
                    <a:pt x="8527121" y="0"/>
                    <a:pt x="8458541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074300" y="495300"/>
            <a:ext cx="8451700" cy="9296400"/>
            <a:chOff x="0" y="0"/>
            <a:chExt cx="12268483" cy="8069897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2204983" cy="8006397"/>
            </a:xfrm>
            <a:custGeom>
              <a:avLst/>
              <a:gdLst/>
              <a:ahLst/>
              <a:cxnLst/>
              <a:rect l="l" t="t" r="r" b="b"/>
              <a:pathLst>
                <a:path w="12204983" h="8006397">
                  <a:moveTo>
                    <a:pt x="12112272" y="8006397"/>
                  </a:moveTo>
                  <a:lnTo>
                    <a:pt x="92710" y="8006397"/>
                  </a:lnTo>
                  <a:cubicBezTo>
                    <a:pt x="41910" y="8006397"/>
                    <a:pt x="0" y="7964487"/>
                    <a:pt x="0" y="79136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11003" y="0"/>
                  </a:lnTo>
                  <a:cubicBezTo>
                    <a:pt x="12161803" y="0"/>
                    <a:pt x="12203712" y="41910"/>
                    <a:pt x="12203712" y="92710"/>
                  </a:cubicBezTo>
                  <a:lnTo>
                    <a:pt x="12203712" y="7912417"/>
                  </a:lnTo>
                  <a:cubicBezTo>
                    <a:pt x="12204983" y="7964487"/>
                    <a:pt x="12163072" y="8006397"/>
                    <a:pt x="12112272" y="800639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2268483" cy="8069897"/>
            </a:xfrm>
            <a:custGeom>
              <a:avLst/>
              <a:gdLst/>
              <a:ahLst/>
              <a:cxnLst/>
              <a:rect l="l" t="t" r="r" b="b"/>
              <a:pathLst>
                <a:path w="12268483" h="8069897">
                  <a:moveTo>
                    <a:pt x="12144022" y="59690"/>
                  </a:moveTo>
                  <a:cubicBezTo>
                    <a:pt x="12179583" y="59690"/>
                    <a:pt x="12208793" y="88900"/>
                    <a:pt x="12208793" y="124460"/>
                  </a:cubicBezTo>
                  <a:lnTo>
                    <a:pt x="12208793" y="7945438"/>
                  </a:lnTo>
                  <a:cubicBezTo>
                    <a:pt x="12208793" y="7980997"/>
                    <a:pt x="12179583" y="8010207"/>
                    <a:pt x="12144022" y="8010207"/>
                  </a:cubicBezTo>
                  <a:lnTo>
                    <a:pt x="124460" y="8010207"/>
                  </a:lnTo>
                  <a:cubicBezTo>
                    <a:pt x="88900" y="8010207"/>
                    <a:pt x="59690" y="7980997"/>
                    <a:pt x="59690" y="79454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44023" y="59690"/>
                  </a:lnTo>
                  <a:moveTo>
                    <a:pt x="1214402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945438"/>
                  </a:lnTo>
                  <a:cubicBezTo>
                    <a:pt x="0" y="8014017"/>
                    <a:pt x="55880" y="8069897"/>
                    <a:pt x="124460" y="8069897"/>
                  </a:cubicBezTo>
                  <a:lnTo>
                    <a:pt x="12144023" y="8069897"/>
                  </a:lnTo>
                  <a:cubicBezTo>
                    <a:pt x="12212603" y="8069897"/>
                    <a:pt x="12268483" y="8014017"/>
                    <a:pt x="12268483" y="7945438"/>
                  </a:cubicBezTo>
                  <a:lnTo>
                    <a:pt x="12268483" y="124460"/>
                  </a:lnTo>
                  <a:cubicBezTo>
                    <a:pt x="12268483" y="55880"/>
                    <a:pt x="12212603" y="0"/>
                    <a:pt x="12144023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9074300" y="1274904"/>
            <a:ext cx="8451700" cy="5152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V="1">
            <a:off x="783933" y="1326424"/>
            <a:ext cx="7993571" cy="7076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7523497" y="723900"/>
            <a:ext cx="1107248" cy="307902"/>
            <a:chOff x="0" y="0"/>
            <a:chExt cx="1476331" cy="410536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6203863" y="723900"/>
            <a:ext cx="1107248" cy="307902"/>
            <a:chOff x="0" y="0"/>
            <a:chExt cx="1476331" cy="410536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55" name="Freeform 55"/>
          <p:cNvSpPr/>
          <p:nvPr/>
        </p:nvSpPr>
        <p:spPr>
          <a:xfrm rot="20929033">
            <a:off x="-517928" y="-605880"/>
            <a:ext cx="2182272" cy="2102917"/>
          </a:xfrm>
          <a:custGeom>
            <a:avLst/>
            <a:gdLst/>
            <a:ahLst/>
            <a:cxnLst/>
            <a:rect l="l" t="t" r="r" b="b"/>
            <a:pathLst>
              <a:path w="2182272" h="2102917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TextBox 57"/>
          <p:cNvSpPr txBox="1"/>
          <p:nvPr/>
        </p:nvSpPr>
        <p:spPr>
          <a:xfrm>
            <a:off x="981478" y="2283211"/>
            <a:ext cx="7393159" cy="3555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>
              <a:lnSpc>
                <a:spcPts val="3475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Open source development Is an </a:t>
            </a: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aproach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 to software development in which the source code of a software system in published and volunteers are invited to participate in the development process and its roots are in the free software foundation (</a:t>
            </a:r>
            <a:r>
              <a:rPr lang="en-US" sz="2199" dirty="0">
                <a:solidFill>
                  <a:srgbClr val="000000"/>
                </a:solidFill>
                <a:latin typeface="DM Sans Bold"/>
                <a:hlinkClick r:id="rId5"/>
              </a:rPr>
              <a:t>www.fsf.org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)</a:t>
            </a:r>
            <a:endParaRPr lang="ar-EG" sz="2199" dirty="0">
              <a:solidFill>
                <a:srgbClr val="000000"/>
              </a:solidFill>
              <a:latin typeface="DM Sans Bold"/>
            </a:endParaRPr>
          </a:p>
          <a:p>
            <a:pPr marL="237489" lvl="1">
              <a:lnSpc>
                <a:spcPts val="3475"/>
              </a:lnSpc>
            </a:pPr>
            <a:endParaRPr lang="ar-EG" sz="2199" dirty="0">
              <a:solidFill>
                <a:srgbClr val="000000"/>
              </a:solidFill>
              <a:latin typeface="DM Sans Bold"/>
            </a:endParaRPr>
          </a:p>
          <a:p>
            <a:pPr marL="474979" lvl="1" indent="-237490">
              <a:lnSpc>
                <a:spcPts val="3475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Examples of open source systems</a:t>
            </a:r>
            <a:r>
              <a:rPr lang="ar-EG" sz="2199" dirty="0">
                <a:solidFill>
                  <a:srgbClr val="000000"/>
                </a:solidFill>
                <a:latin typeface="DM Sans Bold"/>
              </a:rPr>
              <a:t>    </a:t>
            </a:r>
            <a:r>
              <a:rPr lang="ar-EG" sz="2199" b="1" dirty="0">
                <a:solidFill>
                  <a:srgbClr val="000000"/>
                </a:solidFill>
                <a:latin typeface="DM Sans Bold"/>
              </a:rPr>
              <a:t>:</a:t>
            </a:r>
            <a:r>
              <a:rPr lang="ar-EG" sz="2199" dirty="0">
                <a:solidFill>
                  <a:srgbClr val="000000"/>
                </a:solidFill>
                <a:latin typeface="DM Sans Bold"/>
              </a:rPr>
              <a:t> </a:t>
            </a:r>
            <a:endParaRPr lang="en-US" sz="2199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981478" y="637618"/>
            <a:ext cx="6312513" cy="541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29" dirty="0">
                <a:solidFill>
                  <a:srgbClr val="000000"/>
                </a:solidFill>
                <a:latin typeface="Fredoka Bold"/>
              </a:rPr>
              <a:t>Open source development </a:t>
            </a:r>
          </a:p>
        </p:txBody>
      </p:sp>
      <p:sp>
        <p:nvSpPr>
          <p:cNvPr id="61" name="Freeform 61"/>
          <p:cNvSpPr/>
          <p:nvPr/>
        </p:nvSpPr>
        <p:spPr>
          <a:xfrm>
            <a:off x="16345962" y="8701245"/>
            <a:ext cx="2182272" cy="2102917"/>
          </a:xfrm>
          <a:custGeom>
            <a:avLst/>
            <a:gdLst/>
            <a:ahLst/>
            <a:cxnLst/>
            <a:rect l="l" t="t" r="r" b="b"/>
            <a:pathLst>
              <a:path w="2182272" h="2102917">
                <a:moveTo>
                  <a:pt x="0" y="0"/>
                </a:moveTo>
                <a:lnTo>
                  <a:pt x="2182272" y="0"/>
                </a:lnTo>
                <a:lnTo>
                  <a:pt x="2182272" y="2102917"/>
                </a:lnTo>
                <a:lnTo>
                  <a:pt x="0" y="210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79EF0954-A911-7FF8-88C1-4F7A7D23B122}"/>
              </a:ext>
            </a:extLst>
          </p:cNvPr>
          <p:cNvSpPr txBox="1"/>
          <p:nvPr/>
        </p:nvSpPr>
        <p:spPr>
          <a:xfrm>
            <a:off x="2055935" y="6171847"/>
            <a:ext cx="7393159" cy="1941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ct val="200000"/>
              </a:lnSpc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Linux</a:t>
            </a:r>
            <a:endParaRPr lang="ar-EG" sz="2199" dirty="0">
              <a:solidFill>
                <a:srgbClr val="000000"/>
              </a:solidFill>
              <a:latin typeface="DM Sans Bold"/>
            </a:endParaRPr>
          </a:p>
          <a:p>
            <a:pPr marL="237489" lvl="1">
              <a:lnSpc>
                <a:spcPct val="200000"/>
              </a:lnSpc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Java</a:t>
            </a:r>
            <a:endParaRPr lang="ar-EG" sz="2199" dirty="0">
              <a:solidFill>
                <a:srgbClr val="000000"/>
              </a:solidFill>
              <a:latin typeface="DM Sans Bold"/>
            </a:endParaRPr>
          </a:p>
          <a:p>
            <a:pPr marL="237489" lvl="1">
              <a:lnSpc>
                <a:spcPct val="200000"/>
              </a:lnSpc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The web server Apache</a:t>
            </a:r>
          </a:p>
        </p:txBody>
      </p:sp>
      <p:grpSp>
        <p:nvGrpSpPr>
          <p:cNvPr id="73" name="Group 31">
            <a:extLst>
              <a:ext uri="{FF2B5EF4-FFF2-40B4-BE49-F238E27FC236}">
                <a16:creationId xmlns:a16="http://schemas.microsoft.com/office/drawing/2014/main" id="{F05C326C-6CED-4DDD-CFF3-B83AABE524CB}"/>
              </a:ext>
            </a:extLst>
          </p:cNvPr>
          <p:cNvGrpSpPr/>
          <p:nvPr/>
        </p:nvGrpSpPr>
        <p:grpSpPr>
          <a:xfrm>
            <a:off x="1717116" y="7355734"/>
            <a:ext cx="338819" cy="730342"/>
            <a:chOff x="0" y="-1351431"/>
            <a:chExt cx="1149523" cy="2512614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CBCEA7D5-8550-749C-4BD7-10475DFFC584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01087FB7-C9AB-D33F-9F58-5087EB2E60D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TextBox 34">
                <a:extLst>
                  <a:ext uri="{FF2B5EF4-FFF2-40B4-BE49-F238E27FC236}">
                    <a16:creationId xmlns:a16="http://schemas.microsoft.com/office/drawing/2014/main" id="{7609E291-B012-1103-B9A3-CB13874320A2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75" name="TextBox 35">
              <a:extLst>
                <a:ext uri="{FF2B5EF4-FFF2-40B4-BE49-F238E27FC236}">
                  <a16:creationId xmlns:a16="http://schemas.microsoft.com/office/drawing/2014/main" id="{2F28D50F-CA19-4093-938C-D7B1870DD2EC}"/>
                </a:ext>
              </a:extLst>
            </p:cNvPr>
            <p:cNvSpPr txBox="1"/>
            <p:nvPr/>
          </p:nvSpPr>
          <p:spPr>
            <a:xfrm>
              <a:off x="211703" y="-1351431"/>
              <a:ext cx="797340" cy="2512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2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3200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88" name="Group 21">
            <a:extLst>
              <a:ext uri="{FF2B5EF4-FFF2-40B4-BE49-F238E27FC236}">
                <a16:creationId xmlns:a16="http://schemas.microsoft.com/office/drawing/2014/main" id="{1EAE4BD4-6653-2187-E89F-9F82B1B43A39}"/>
              </a:ext>
            </a:extLst>
          </p:cNvPr>
          <p:cNvGrpSpPr/>
          <p:nvPr/>
        </p:nvGrpSpPr>
        <p:grpSpPr>
          <a:xfrm>
            <a:off x="1756273" y="6056905"/>
            <a:ext cx="332865" cy="713343"/>
            <a:chOff x="0" y="-1313955"/>
            <a:chExt cx="1149523" cy="2463478"/>
          </a:xfrm>
        </p:grpSpPr>
        <p:grpSp>
          <p:nvGrpSpPr>
            <p:cNvPr id="89" name="Group 22">
              <a:extLst>
                <a:ext uri="{FF2B5EF4-FFF2-40B4-BE49-F238E27FC236}">
                  <a16:creationId xmlns:a16="http://schemas.microsoft.com/office/drawing/2014/main" id="{2DDC4EAF-EC41-54B5-CF90-30CC9A02B9E7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83E279ED-A4C0-4C13-D497-11AC21489F9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24">
                <a:extLst>
                  <a:ext uri="{FF2B5EF4-FFF2-40B4-BE49-F238E27FC236}">
                    <a16:creationId xmlns:a16="http://schemas.microsoft.com/office/drawing/2014/main" id="{AB4D8531-6FBD-8306-D693-69E27083FE05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90" name="TextBox 25">
              <a:extLst>
                <a:ext uri="{FF2B5EF4-FFF2-40B4-BE49-F238E27FC236}">
                  <a16:creationId xmlns:a16="http://schemas.microsoft.com/office/drawing/2014/main" id="{387E977D-5D07-8FC9-09F0-984B3114E3AE}"/>
                </a:ext>
              </a:extLst>
            </p:cNvPr>
            <p:cNvSpPr txBox="1"/>
            <p:nvPr/>
          </p:nvSpPr>
          <p:spPr>
            <a:xfrm>
              <a:off x="205230" y="-1313955"/>
              <a:ext cx="797340" cy="150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2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93" name="Group 26">
            <a:extLst>
              <a:ext uri="{FF2B5EF4-FFF2-40B4-BE49-F238E27FC236}">
                <a16:creationId xmlns:a16="http://schemas.microsoft.com/office/drawing/2014/main" id="{A84CE693-3C2D-67C9-A3A5-8A53D5F2194E}"/>
              </a:ext>
            </a:extLst>
          </p:cNvPr>
          <p:cNvGrpSpPr/>
          <p:nvPr/>
        </p:nvGrpSpPr>
        <p:grpSpPr>
          <a:xfrm>
            <a:off x="1721751" y="6492950"/>
            <a:ext cx="349392" cy="934235"/>
            <a:chOff x="107768" y="0"/>
            <a:chExt cx="1206599" cy="3226310"/>
          </a:xfrm>
        </p:grpSpPr>
        <p:grpSp>
          <p:nvGrpSpPr>
            <p:cNvPr id="94" name="Group 27">
              <a:extLst>
                <a:ext uri="{FF2B5EF4-FFF2-40B4-BE49-F238E27FC236}">
                  <a16:creationId xmlns:a16="http://schemas.microsoft.com/office/drawing/2014/main" id="{6A8DB668-EE29-C120-4D0E-4984E4AAE398}"/>
                </a:ext>
              </a:extLst>
            </p:cNvPr>
            <p:cNvGrpSpPr/>
            <p:nvPr/>
          </p:nvGrpSpPr>
          <p:grpSpPr>
            <a:xfrm>
              <a:off x="107768" y="0"/>
              <a:ext cx="1206599" cy="3226310"/>
              <a:chOff x="76200" y="0"/>
              <a:chExt cx="853157" cy="2281246"/>
            </a:xfrm>
          </p:grpSpPr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831E6704-3A38-FEE5-E2D3-5AA05ED91309}"/>
                  </a:ext>
                </a:extLst>
              </p:cNvPr>
              <p:cNvSpPr/>
              <p:nvPr/>
            </p:nvSpPr>
            <p:spPr>
              <a:xfrm>
                <a:off x="116557" y="1468446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Box 29">
                <a:extLst>
                  <a:ext uri="{FF2B5EF4-FFF2-40B4-BE49-F238E27FC236}">
                    <a16:creationId xmlns:a16="http://schemas.microsoft.com/office/drawing/2014/main" id="{DEB1FF5A-803B-BEAA-DFB6-C8697D29FB8E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95" name="TextBox 30">
              <a:extLst>
                <a:ext uri="{FF2B5EF4-FFF2-40B4-BE49-F238E27FC236}">
                  <a16:creationId xmlns:a16="http://schemas.microsoft.com/office/drawing/2014/main" id="{5A8DE867-C90B-C1C4-CD58-BD25D9491BBE}"/>
                </a:ext>
              </a:extLst>
            </p:cNvPr>
            <p:cNvSpPr txBox="1"/>
            <p:nvPr/>
          </p:nvSpPr>
          <p:spPr>
            <a:xfrm>
              <a:off x="371271" y="735400"/>
              <a:ext cx="797341" cy="1508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2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3200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98" name="TextBox 58">
            <a:extLst>
              <a:ext uri="{FF2B5EF4-FFF2-40B4-BE49-F238E27FC236}">
                <a16:creationId xmlns:a16="http://schemas.microsoft.com/office/drawing/2014/main" id="{DF4A71D3-1A0E-DC3D-A96B-BAB6BF036DAA}"/>
              </a:ext>
            </a:extLst>
          </p:cNvPr>
          <p:cNvSpPr txBox="1"/>
          <p:nvPr/>
        </p:nvSpPr>
        <p:spPr>
          <a:xfrm>
            <a:off x="9331876" y="637618"/>
            <a:ext cx="6312513" cy="541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29" dirty="0">
                <a:solidFill>
                  <a:srgbClr val="000000"/>
                </a:solidFill>
                <a:latin typeface="Fredoka Bold"/>
              </a:rPr>
              <a:t>Open source business</a:t>
            </a:r>
          </a:p>
        </p:txBody>
      </p:sp>
      <p:sp>
        <p:nvSpPr>
          <p:cNvPr id="99" name="TextBox 57">
            <a:extLst>
              <a:ext uri="{FF2B5EF4-FFF2-40B4-BE49-F238E27FC236}">
                <a16:creationId xmlns:a16="http://schemas.microsoft.com/office/drawing/2014/main" id="{FA94DBA5-52E5-CFC8-F394-6724B6F71293}"/>
              </a:ext>
            </a:extLst>
          </p:cNvPr>
          <p:cNvSpPr txBox="1"/>
          <p:nvPr/>
        </p:nvSpPr>
        <p:spPr>
          <a:xfrm>
            <a:off x="9144006" y="2283211"/>
            <a:ext cx="7393159" cy="2208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>
              <a:lnSpc>
                <a:spcPts val="3475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DM Sans Bold"/>
              </a:rPr>
              <a:t>Now more companies using an open source ,They believe that involving the open source community will allow software to be developed more cheaply and more quickly and will create a community of software users</a:t>
            </a:r>
          </a:p>
        </p:txBody>
      </p:sp>
      <p:sp>
        <p:nvSpPr>
          <p:cNvPr id="100" name="TextBox 58">
            <a:extLst>
              <a:ext uri="{FF2B5EF4-FFF2-40B4-BE49-F238E27FC236}">
                <a16:creationId xmlns:a16="http://schemas.microsoft.com/office/drawing/2014/main" id="{8287BC6E-64B5-D102-18C3-F5C597953B42}"/>
              </a:ext>
            </a:extLst>
          </p:cNvPr>
          <p:cNvSpPr txBox="1"/>
          <p:nvPr/>
        </p:nvSpPr>
        <p:spPr>
          <a:xfrm>
            <a:off x="9331876" y="5111955"/>
            <a:ext cx="6312513" cy="541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-29" dirty="0">
                <a:solidFill>
                  <a:srgbClr val="000000"/>
                </a:solidFill>
                <a:latin typeface="Fredoka Bold"/>
              </a:rPr>
              <a:t>Open source licensing</a:t>
            </a:r>
          </a:p>
        </p:txBody>
      </p:sp>
      <p:sp>
        <p:nvSpPr>
          <p:cNvPr id="101" name="TextBox 57">
            <a:extLst>
              <a:ext uri="{FF2B5EF4-FFF2-40B4-BE49-F238E27FC236}">
                <a16:creationId xmlns:a16="http://schemas.microsoft.com/office/drawing/2014/main" id="{FB688EE4-3493-BEB8-899E-1EF08C99C2D1}"/>
              </a:ext>
            </a:extLst>
          </p:cNvPr>
          <p:cNvSpPr txBox="1"/>
          <p:nvPr/>
        </p:nvSpPr>
        <p:spPr>
          <a:xfrm>
            <a:off x="10231085" y="6143493"/>
            <a:ext cx="7393159" cy="1314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3475"/>
              </a:lnSpc>
            </a:pPr>
            <a:r>
              <a:rPr lang="fr-FR" sz="2199" b="1" dirty="0" err="1">
                <a:solidFill>
                  <a:srgbClr val="000000"/>
                </a:solidFill>
                <a:latin typeface="DM Sans Bold"/>
              </a:rPr>
              <a:t>license</a:t>
            </a:r>
            <a:r>
              <a:rPr lang="fr-FR" sz="2199" b="1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fr-FR" sz="2199" b="1" dirty="0" err="1">
                <a:solidFill>
                  <a:srgbClr val="000000"/>
                </a:solidFill>
                <a:latin typeface="DM Sans Bold"/>
              </a:rPr>
              <a:t>models</a:t>
            </a:r>
            <a:endParaRPr lang="ar-EG" sz="2199" b="1" dirty="0">
              <a:solidFill>
                <a:srgbClr val="000000"/>
              </a:solidFill>
              <a:latin typeface="DM Sans Bold"/>
            </a:endParaRPr>
          </a:p>
          <a:p>
            <a:pPr marL="237489" lvl="1">
              <a:lnSpc>
                <a:spcPts val="3475"/>
              </a:lnSpc>
            </a:pPr>
            <a:endParaRPr lang="ar-EG" sz="2199" b="1" dirty="0">
              <a:solidFill>
                <a:srgbClr val="000000"/>
              </a:solidFill>
              <a:latin typeface="DM Sans Bold"/>
            </a:endParaRPr>
          </a:p>
          <a:p>
            <a:pPr marL="237489" lvl="1">
              <a:lnSpc>
                <a:spcPts val="3475"/>
              </a:lnSpc>
            </a:pPr>
            <a:r>
              <a:rPr lang="fr-FR" sz="2199" b="1" dirty="0" err="1">
                <a:solidFill>
                  <a:srgbClr val="000000"/>
                </a:solidFill>
                <a:latin typeface="DM Sans Bold"/>
              </a:rPr>
              <a:t>license</a:t>
            </a:r>
            <a:r>
              <a:rPr lang="fr-FR" sz="2199" b="1" dirty="0">
                <a:solidFill>
                  <a:srgbClr val="000000"/>
                </a:solidFill>
                <a:latin typeface="DM Sans Bold"/>
              </a:rPr>
              <a:t> management</a:t>
            </a:r>
            <a:endParaRPr lang="en-US" sz="2199" b="1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C765FAA8-EE41-53DC-4483-1757A5050903}"/>
              </a:ext>
            </a:extLst>
          </p:cNvPr>
          <p:cNvGrpSpPr/>
          <p:nvPr/>
        </p:nvGrpSpPr>
        <p:grpSpPr>
          <a:xfrm>
            <a:off x="9799976" y="5867961"/>
            <a:ext cx="332865" cy="713343"/>
            <a:chOff x="0" y="-1313955"/>
            <a:chExt cx="1149523" cy="2463478"/>
          </a:xfrm>
        </p:grpSpPr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31A33CD7-C7E5-19F9-977F-D04F773113FE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B35A4E32-EB6C-5CD8-8257-E02FCE2EF7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Box 24">
                <a:extLst>
                  <a:ext uri="{FF2B5EF4-FFF2-40B4-BE49-F238E27FC236}">
                    <a16:creationId xmlns:a16="http://schemas.microsoft.com/office/drawing/2014/main" id="{E4AC268D-0B80-ECFC-52BB-BCD85328375D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04" name="TextBox 25">
              <a:extLst>
                <a:ext uri="{FF2B5EF4-FFF2-40B4-BE49-F238E27FC236}">
                  <a16:creationId xmlns:a16="http://schemas.microsoft.com/office/drawing/2014/main" id="{83636658-4A13-8A17-4CEE-FFE5CCA351E7}"/>
                </a:ext>
              </a:extLst>
            </p:cNvPr>
            <p:cNvSpPr txBox="1"/>
            <p:nvPr/>
          </p:nvSpPr>
          <p:spPr>
            <a:xfrm>
              <a:off x="205230" y="-1313955"/>
              <a:ext cx="797340" cy="150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2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107" name="Group 26">
            <a:extLst>
              <a:ext uri="{FF2B5EF4-FFF2-40B4-BE49-F238E27FC236}">
                <a16:creationId xmlns:a16="http://schemas.microsoft.com/office/drawing/2014/main" id="{3C5956DE-9971-0BD2-B82B-60A90387D944}"/>
              </a:ext>
            </a:extLst>
          </p:cNvPr>
          <p:cNvGrpSpPr/>
          <p:nvPr/>
        </p:nvGrpSpPr>
        <p:grpSpPr>
          <a:xfrm>
            <a:off x="9783449" y="6513071"/>
            <a:ext cx="349392" cy="934235"/>
            <a:chOff x="107768" y="0"/>
            <a:chExt cx="1206599" cy="3226310"/>
          </a:xfrm>
        </p:grpSpPr>
        <p:grpSp>
          <p:nvGrpSpPr>
            <p:cNvPr id="108" name="Group 27">
              <a:extLst>
                <a:ext uri="{FF2B5EF4-FFF2-40B4-BE49-F238E27FC236}">
                  <a16:creationId xmlns:a16="http://schemas.microsoft.com/office/drawing/2014/main" id="{F3513FD5-AF9C-EA54-674A-D254F407A851}"/>
                </a:ext>
              </a:extLst>
            </p:cNvPr>
            <p:cNvGrpSpPr/>
            <p:nvPr/>
          </p:nvGrpSpPr>
          <p:grpSpPr>
            <a:xfrm>
              <a:off x="107768" y="0"/>
              <a:ext cx="1206599" cy="3226310"/>
              <a:chOff x="76200" y="0"/>
              <a:chExt cx="853157" cy="2281246"/>
            </a:xfrm>
          </p:grpSpPr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78B4E7B0-0726-09F8-26F2-64223DCC8B95}"/>
                  </a:ext>
                </a:extLst>
              </p:cNvPr>
              <p:cNvSpPr/>
              <p:nvPr/>
            </p:nvSpPr>
            <p:spPr>
              <a:xfrm>
                <a:off x="116557" y="1468446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Box 29">
                <a:extLst>
                  <a:ext uri="{FF2B5EF4-FFF2-40B4-BE49-F238E27FC236}">
                    <a16:creationId xmlns:a16="http://schemas.microsoft.com/office/drawing/2014/main" id="{D318936E-91E4-C32E-983A-D2CA734E9C9B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09" name="TextBox 30">
              <a:extLst>
                <a:ext uri="{FF2B5EF4-FFF2-40B4-BE49-F238E27FC236}">
                  <a16:creationId xmlns:a16="http://schemas.microsoft.com/office/drawing/2014/main" id="{796C50BC-6065-D2A7-B293-DAFA8FAED43A}"/>
                </a:ext>
              </a:extLst>
            </p:cNvPr>
            <p:cNvSpPr txBox="1"/>
            <p:nvPr/>
          </p:nvSpPr>
          <p:spPr>
            <a:xfrm>
              <a:off x="371271" y="735400"/>
              <a:ext cx="797341" cy="1508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2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3200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05599" y="1172847"/>
            <a:ext cx="15476707" cy="7847344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83323" y="1533576"/>
            <a:ext cx="1592514" cy="442844"/>
            <a:chOff x="0" y="0"/>
            <a:chExt cx="2123352" cy="59045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90459" cy="590459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767168" y="0"/>
              <a:ext cx="590459" cy="590459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532894" y="0"/>
              <a:ext cx="590459" cy="59045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7B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405665" y="2208872"/>
            <a:ext cx="15476670" cy="454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9E2C9A-B115-BD8C-49E2-31906DA8F773}"/>
              </a:ext>
            </a:extLst>
          </p:cNvPr>
          <p:cNvSpPr txBox="1"/>
          <p:nvPr/>
        </p:nvSpPr>
        <p:spPr>
          <a:xfrm>
            <a:off x="1730517" y="2343599"/>
            <a:ext cx="9144000" cy="768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Fredoka"/>
              </a:rPr>
              <a:t>Belall</a:t>
            </a:r>
            <a:r>
              <a:rPr lang="en-US" sz="2800" dirty="0">
                <a:solidFill>
                  <a:srgbClr val="000000"/>
                </a:solidFill>
                <a:latin typeface="Fredoka"/>
              </a:rPr>
              <a:t> Omar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Abdullah Mohamed Abbas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Omar </a:t>
            </a:r>
            <a:r>
              <a:rPr lang="en-US" sz="2800" dirty="0" err="1">
                <a:solidFill>
                  <a:srgbClr val="000000"/>
                </a:solidFill>
                <a:latin typeface="Fredoka"/>
              </a:rPr>
              <a:t>Hikal</a:t>
            </a:r>
            <a:endParaRPr lang="en-US" sz="2800" dirty="0">
              <a:solidFill>
                <a:srgbClr val="000000"/>
              </a:solidFill>
              <a:latin typeface="Fredok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Ali Arabi</a:t>
            </a:r>
            <a:br>
              <a:rPr lang="en-US" sz="2800" dirty="0">
                <a:solidFill>
                  <a:srgbClr val="000000"/>
                </a:solidFill>
                <a:latin typeface="Fredoka"/>
              </a:rPr>
            </a:br>
            <a:r>
              <a:rPr lang="en-US" sz="2800" dirty="0">
                <a:solidFill>
                  <a:srgbClr val="000000"/>
                </a:solidFill>
                <a:latin typeface="Fredoka"/>
              </a:rPr>
              <a:t>Amr Ahmed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Abdo Mahmoud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Youssef Khalil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Mohamed Ali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Fredoka"/>
              </a:rPr>
              <a:t>Fahmy Eid</a:t>
            </a:r>
            <a:br>
              <a:rPr lang="en-US" sz="2800" dirty="0">
                <a:solidFill>
                  <a:srgbClr val="000000"/>
                </a:solidFill>
                <a:latin typeface="Fredoka"/>
              </a:rPr>
            </a:br>
            <a:r>
              <a:rPr lang="en-US" sz="2800" dirty="0">
                <a:solidFill>
                  <a:srgbClr val="000000"/>
                </a:solidFill>
                <a:latin typeface="Fredoka"/>
              </a:rPr>
              <a:t>Fady Yasser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Fredok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Fredoka"/>
              </a:rPr>
              <a:t> 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2588234" y="-4580797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10800000">
            <a:off x="11176127" y="3359655"/>
            <a:ext cx="2824707" cy="4120925"/>
          </a:xfrm>
          <a:custGeom>
            <a:avLst/>
            <a:gdLst/>
            <a:ahLst/>
            <a:cxnLst/>
            <a:rect l="l" t="t" r="r" b="b"/>
            <a:pathLst>
              <a:path w="2824707" h="4120925">
                <a:moveTo>
                  <a:pt x="0" y="0"/>
                </a:moveTo>
                <a:lnTo>
                  <a:pt x="2824707" y="0"/>
                </a:lnTo>
                <a:lnTo>
                  <a:pt x="2824707" y="4120925"/>
                </a:lnTo>
                <a:lnTo>
                  <a:pt x="0" y="4120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9848976" y="5151880"/>
            <a:ext cx="1279527" cy="1837441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6" y="0"/>
                </a:lnTo>
                <a:lnTo>
                  <a:pt x="1279526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10800000">
            <a:off x="14047966" y="4976799"/>
            <a:ext cx="1279527" cy="1837441"/>
          </a:xfrm>
          <a:custGeom>
            <a:avLst/>
            <a:gdLst/>
            <a:ahLst/>
            <a:cxnLst/>
            <a:rect l="l" t="t" r="r" b="b"/>
            <a:pathLst>
              <a:path w="1279527" h="1837441">
                <a:moveTo>
                  <a:pt x="0" y="0"/>
                </a:moveTo>
                <a:lnTo>
                  <a:pt x="1279527" y="0"/>
                </a:lnTo>
                <a:lnTo>
                  <a:pt x="1279527" y="1837441"/>
                </a:lnTo>
                <a:lnTo>
                  <a:pt x="0" y="1837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05599" y="1172847"/>
            <a:ext cx="15476707" cy="7847344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83323" y="1533576"/>
            <a:ext cx="1592514" cy="442844"/>
            <a:chOff x="0" y="0"/>
            <a:chExt cx="2123352" cy="59045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90459" cy="590459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767168" y="0"/>
              <a:ext cx="590459" cy="590459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532894" y="0"/>
              <a:ext cx="590459" cy="59045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7B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405665" y="2208872"/>
            <a:ext cx="15476670" cy="454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637906" y="3205896"/>
            <a:ext cx="8182089" cy="2097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163"/>
              </a:lnSpc>
              <a:spcBef>
                <a:spcPct val="0"/>
              </a:spcBef>
            </a:pPr>
            <a:r>
              <a:rPr lang="en-US" sz="12259">
                <a:solidFill>
                  <a:srgbClr val="000000"/>
                </a:solidFill>
                <a:latin typeface="Fredoka Bold"/>
              </a:rPr>
              <a:t>THANK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3855" y="4760412"/>
            <a:ext cx="8260178" cy="252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767"/>
              </a:lnSpc>
              <a:spcBef>
                <a:spcPct val="0"/>
              </a:spcBef>
            </a:pPr>
            <a:r>
              <a:rPr lang="en-US" sz="14834">
                <a:solidFill>
                  <a:srgbClr val="000000"/>
                </a:solidFill>
                <a:latin typeface="Fredoka Bold"/>
              </a:rPr>
              <a:t>YOU</a:t>
            </a:r>
          </a:p>
        </p:txBody>
      </p:sp>
      <p:pic>
        <p:nvPicPr>
          <p:cNvPr id="26" name="Picture 25" descr="A black and white sticker with a red white and black flag&#10;&#10;Description automatically generated">
            <a:extLst>
              <a:ext uri="{FF2B5EF4-FFF2-40B4-BE49-F238E27FC236}">
                <a16:creationId xmlns:a16="http://schemas.microsoft.com/office/drawing/2014/main" id="{E297D1BA-D527-5FAD-5FA9-6BDC378B6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0" y="2387084"/>
            <a:ext cx="6477000" cy="6477000"/>
          </a:xfrm>
          <a:prstGeom prst="rect">
            <a:avLst/>
          </a:prstGeom>
          <a:ln>
            <a:solidFill>
              <a:srgbClr val="FFFFFF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04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3" name="Group 3"/>
          <p:cNvGrpSpPr/>
          <p:nvPr/>
        </p:nvGrpSpPr>
        <p:grpSpPr>
          <a:xfrm>
            <a:off x="762000" y="143766"/>
            <a:ext cx="16230600" cy="9952733"/>
            <a:chOff x="0" y="0"/>
            <a:chExt cx="21083246" cy="10690097"/>
          </a:xfrm>
        </p:grpSpPr>
        <p:sp>
          <p:nvSpPr>
            <p:cNvPr id="9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6"/>
          <p:cNvGrpSpPr/>
          <p:nvPr/>
        </p:nvGrpSpPr>
        <p:grpSpPr>
          <a:xfrm>
            <a:off x="15678064" y="496967"/>
            <a:ext cx="1107248" cy="307902"/>
            <a:chOff x="0" y="0"/>
            <a:chExt cx="1476331" cy="410536"/>
          </a:xfrm>
        </p:grpSpPr>
        <p:grpSp>
          <p:nvGrpSpPr>
            <p:cNvPr id="9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04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8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02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9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00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6" name="AutoShape 16"/>
          <p:cNvSpPr/>
          <p:nvPr/>
        </p:nvSpPr>
        <p:spPr>
          <a:xfrm>
            <a:off x="762003" y="1081868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Box 17"/>
          <p:cNvSpPr txBox="1"/>
          <p:nvPr/>
        </p:nvSpPr>
        <p:spPr>
          <a:xfrm>
            <a:off x="2374955" y="2173339"/>
            <a:ext cx="13747212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Structured object-oriented design processes involve developing various system models.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These models can be beneficial for large systems but may be too complex for small ones.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Common activities include defining context, designing architecture, identifying objects, and specifying interfaces.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An example process is illustrated using a wilderness weather station design.</a:t>
            </a:r>
          </a:p>
        </p:txBody>
      </p:sp>
      <p:sp>
        <p:nvSpPr>
          <p:cNvPr id="108" name="Freeform 18"/>
          <p:cNvSpPr/>
          <p:nvPr/>
        </p:nvSpPr>
        <p:spPr>
          <a:xfrm rot="1232267">
            <a:off x="6762556" y="8867419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9" name="TextBox 21"/>
          <p:cNvSpPr txBox="1"/>
          <p:nvPr/>
        </p:nvSpPr>
        <p:spPr>
          <a:xfrm>
            <a:off x="-47678" y="46892"/>
            <a:ext cx="14459208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Object-Oriented Design using the UML</a:t>
            </a:r>
            <a:endParaRPr lang="en-US" sz="6000" spc="276" dirty="0">
              <a:latin typeface="Fredoka"/>
            </a:endParaRPr>
          </a:p>
        </p:txBody>
      </p:sp>
      <p:grpSp>
        <p:nvGrpSpPr>
          <p:cNvPr id="110" name="Group 36">
            <a:extLst>
              <a:ext uri="{FF2B5EF4-FFF2-40B4-BE49-F238E27FC236}">
                <a16:creationId xmlns:a16="http://schemas.microsoft.com/office/drawing/2014/main" id="{E5ECA3C2-2F4A-717B-921C-A24A52792A8C}"/>
              </a:ext>
            </a:extLst>
          </p:cNvPr>
          <p:cNvGrpSpPr/>
          <p:nvPr/>
        </p:nvGrpSpPr>
        <p:grpSpPr>
          <a:xfrm>
            <a:off x="1572521" y="6848564"/>
            <a:ext cx="564254" cy="817531"/>
            <a:chOff x="0" y="-316685"/>
            <a:chExt cx="1149523" cy="1665510"/>
          </a:xfrm>
        </p:grpSpPr>
        <p:grpSp>
          <p:nvGrpSpPr>
            <p:cNvPr id="111" name="Group 37">
              <a:extLst>
                <a:ext uri="{FF2B5EF4-FFF2-40B4-BE49-F238E27FC236}">
                  <a16:creationId xmlns:a16="http://schemas.microsoft.com/office/drawing/2014/main" id="{4833CC91-E3CE-8961-9516-7FA607EDEFDA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86F29F72-A34D-AAB0-9423-429A5AC3005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669FDDB1-8661-6489-3A0E-6425FF9D2383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2" name="TextBox 40">
              <a:extLst>
                <a:ext uri="{FF2B5EF4-FFF2-40B4-BE49-F238E27FC236}">
                  <a16:creationId xmlns:a16="http://schemas.microsoft.com/office/drawing/2014/main" id="{867799E8-A32F-7F94-76E1-CB842C4D0821}"/>
                </a:ext>
              </a:extLst>
            </p:cNvPr>
            <p:cNvSpPr txBox="1"/>
            <p:nvPr/>
          </p:nvSpPr>
          <p:spPr>
            <a:xfrm>
              <a:off x="176091" y="-316685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15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577761" y="1970452"/>
            <a:ext cx="564254" cy="817531"/>
            <a:chOff x="0" y="-266938"/>
            <a:chExt cx="1149523" cy="1665510"/>
          </a:xfrm>
        </p:grpSpPr>
        <p:grpSp>
          <p:nvGrpSpPr>
            <p:cNvPr id="116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7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120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572521" y="3684950"/>
            <a:ext cx="564254" cy="817531"/>
            <a:chOff x="0" y="-312839"/>
            <a:chExt cx="1149523" cy="1665510"/>
          </a:xfrm>
        </p:grpSpPr>
        <p:grpSp>
          <p:nvGrpSpPr>
            <p:cNvPr id="121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2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572521" y="5236931"/>
            <a:ext cx="564254" cy="817531"/>
            <a:chOff x="0" y="-301797"/>
            <a:chExt cx="1149523" cy="1665510"/>
          </a:xfrm>
        </p:grpSpPr>
        <p:grpSp>
          <p:nvGrpSpPr>
            <p:cNvPr id="126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7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3" name="Group 3"/>
          <p:cNvGrpSpPr/>
          <p:nvPr/>
        </p:nvGrpSpPr>
        <p:grpSpPr>
          <a:xfrm>
            <a:off x="762000" y="143766"/>
            <a:ext cx="16230600" cy="9952733"/>
            <a:chOff x="0" y="0"/>
            <a:chExt cx="21083246" cy="10690097"/>
          </a:xfrm>
        </p:grpSpPr>
        <p:sp>
          <p:nvSpPr>
            <p:cNvPr id="9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6"/>
          <p:cNvGrpSpPr/>
          <p:nvPr/>
        </p:nvGrpSpPr>
        <p:grpSpPr>
          <a:xfrm>
            <a:off x="15678064" y="496967"/>
            <a:ext cx="1107248" cy="307902"/>
            <a:chOff x="0" y="0"/>
            <a:chExt cx="1476331" cy="410536"/>
          </a:xfrm>
        </p:grpSpPr>
        <p:grpSp>
          <p:nvGrpSpPr>
            <p:cNvPr id="9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04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8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02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9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00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6" name="AutoShape 16"/>
          <p:cNvSpPr/>
          <p:nvPr/>
        </p:nvSpPr>
        <p:spPr>
          <a:xfrm>
            <a:off x="762003" y="1081868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7" name="TextBox 17"/>
          <p:cNvSpPr txBox="1"/>
          <p:nvPr/>
        </p:nvSpPr>
        <p:spPr>
          <a:xfrm>
            <a:off x="2374955" y="2173339"/>
            <a:ext cx="13747212" cy="574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Understanding the system's environment is crucial for functionality and structure.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System context models show other systems in the environment.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Interaction models show how the system interacts with its environment during use.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</a:rPr>
              <a:t>Establishing boundaries helps define what features belong in the system and which belong elsewhere.</a:t>
            </a:r>
            <a:endParaRPr lang="ar-EG" sz="2799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ts val="3191"/>
              </a:lnSpc>
            </a:pPr>
            <a:endParaRPr lang="en-US" sz="2799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08" name="Freeform 18"/>
          <p:cNvSpPr/>
          <p:nvPr/>
        </p:nvSpPr>
        <p:spPr>
          <a:xfrm rot="1232267">
            <a:off x="6762556" y="8867419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9" name="TextBox 21"/>
          <p:cNvSpPr txBox="1"/>
          <p:nvPr/>
        </p:nvSpPr>
        <p:spPr>
          <a:xfrm>
            <a:off x="-762000" y="47289"/>
            <a:ext cx="14459208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System Context and Interactions</a:t>
            </a:r>
            <a:endParaRPr lang="en-US" sz="6000" spc="276" dirty="0">
              <a:latin typeface="Fredoka"/>
            </a:endParaRPr>
          </a:p>
        </p:txBody>
      </p:sp>
      <p:grpSp>
        <p:nvGrpSpPr>
          <p:cNvPr id="110" name="Group 36">
            <a:extLst>
              <a:ext uri="{FF2B5EF4-FFF2-40B4-BE49-F238E27FC236}">
                <a16:creationId xmlns:a16="http://schemas.microsoft.com/office/drawing/2014/main" id="{E5ECA3C2-2F4A-717B-921C-A24A52792A8C}"/>
              </a:ext>
            </a:extLst>
          </p:cNvPr>
          <p:cNvGrpSpPr/>
          <p:nvPr/>
        </p:nvGrpSpPr>
        <p:grpSpPr>
          <a:xfrm>
            <a:off x="1572521" y="6469967"/>
            <a:ext cx="564254" cy="817531"/>
            <a:chOff x="0" y="-316685"/>
            <a:chExt cx="1149523" cy="1665510"/>
          </a:xfrm>
        </p:grpSpPr>
        <p:grpSp>
          <p:nvGrpSpPr>
            <p:cNvPr id="111" name="Group 37">
              <a:extLst>
                <a:ext uri="{FF2B5EF4-FFF2-40B4-BE49-F238E27FC236}">
                  <a16:creationId xmlns:a16="http://schemas.microsoft.com/office/drawing/2014/main" id="{4833CC91-E3CE-8961-9516-7FA607EDEFDA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86F29F72-A34D-AAB0-9423-429A5AC3005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669FDDB1-8661-6489-3A0E-6425FF9D2383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2" name="TextBox 40">
              <a:extLst>
                <a:ext uri="{FF2B5EF4-FFF2-40B4-BE49-F238E27FC236}">
                  <a16:creationId xmlns:a16="http://schemas.microsoft.com/office/drawing/2014/main" id="{867799E8-A32F-7F94-76E1-CB842C4D0821}"/>
                </a:ext>
              </a:extLst>
            </p:cNvPr>
            <p:cNvSpPr txBox="1"/>
            <p:nvPr/>
          </p:nvSpPr>
          <p:spPr>
            <a:xfrm>
              <a:off x="176091" y="-316685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4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15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577761" y="1970452"/>
            <a:ext cx="564254" cy="817531"/>
            <a:chOff x="0" y="-266938"/>
            <a:chExt cx="1149523" cy="1665510"/>
          </a:xfrm>
        </p:grpSpPr>
        <p:grpSp>
          <p:nvGrpSpPr>
            <p:cNvPr id="116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17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120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1572521" y="3494615"/>
            <a:ext cx="564254" cy="817531"/>
            <a:chOff x="0" y="-312839"/>
            <a:chExt cx="1149523" cy="1665510"/>
          </a:xfrm>
        </p:grpSpPr>
        <p:grpSp>
          <p:nvGrpSpPr>
            <p:cNvPr id="121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2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8FD2A46A-6BD4-635D-C04A-4F027E43CE32}"/>
              </a:ext>
            </a:extLst>
          </p:cNvPr>
          <p:cNvGrpSpPr/>
          <p:nvPr/>
        </p:nvGrpSpPr>
        <p:grpSpPr>
          <a:xfrm>
            <a:off x="1585220" y="4822878"/>
            <a:ext cx="564254" cy="817531"/>
            <a:chOff x="0" y="-301797"/>
            <a:chExt cx="1149523" cy="1665510"/>
          </a:xfrm>
        </p:grpSpPr>
        <p:grpSp>
          <p:nvGrpSpPr>
            <p:cNvPr id="126" name="Group 32">
              <a:extLst>
                <a:ext uri="{FF2B5EF4-FFF2-40B4-BE49-F238E27FC236}">
                  <a16:creationId xmlns:a16="http://schemas.microsoft.com/office/drawing/2014/main" id="{59BBCBDA-5F66-918C-FD06-BAE2D782C625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083BCB30-4D60-BEDD-BCD5-36A2C14911A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Box 34">
                <a:extLst>
                  <a:ext uri="{FF2B5EF4-FFF2-40B4-BE49-F238E27FC236}">
                    <a16:creationId xmlns:a16="http://schemas.microsoft.com/office/drawing/2014/main" id="{387F55BF-B8CA-6256-3145-BF93B4E6161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7" name="TextBox 35">
              <a:extLst>
                <a:ext uri="{FF2B5EF4-FFF2-40B4-BE49-F238E27FC236}">
                  <a16:creationId xmlns:a16="http://schemas.microsoft.com/office/drawing/2014/main" id="{2C356737-FB30-494C-5F9B-83F993A73D85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60258" y="1028700"/>
            <a:ext cx="5721948" cy="8229600"/>
            <a:chOff x="0" y="0"/>
            <a:chExt cx="7432703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7369203" cy="10626596"/>
            </a:xfrm>
            <a:custGeom>
              <a:avLst/>
              <a:gdLst/>
              <a:ahLst/>
              <a:cxnLst/>
              <a:rect l="l" t="t" r="r" b="b"/>
              <a:pathLst>
                <a:path w="7369203" h="10626596">
                  <a:moveTo>
                    <a:pt x="7276493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75223" y="0"/>
                  </a:lnTo>
                  <a:cubicBezTo>
                    <a:pt x="7326023" y="0"/>
                    <a:pt x="7367933" y="41910"/>
                    <a:pt x="7367933" y="92710"/>
                  </a:cubicBezTo>
                  <a:lnTo>
                    <a:pt x="7367933" y="10532617"/>
                  </a:lnTo>
                  <a:cubicBezTo>
                    <a:pt x="7369203" y="10584686"/>
                    <a:pt x="7327293" y="10626596"/>
                    <a:pt x="7276493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7432703" cy="10690096"/>
            </a:xfrm>
            <a:custGeom>
              <a:avLst/>
              <a:gdLst/>
              <a:ahLst/>
              <a:cxnLst/>
              <a:rect l="l" t="t" r="r" b="b"/>
              <a:pathLst>
                <a:path w="7432703" h="10690096">
                  <a:moveTo>
                    <a:pt x="7308243" y="59690"/>
                  </a:moveTo>
                  <a:cubicBezTo>
                    <a:pt x="7343803" y="59690"/>
                    <a:pt x="7373013" y="88900"/>
                    <a:pt x="7373013" y="124460"/>
                  </a:cubicBezTo>
                  <a:lnTo>
                    <a:pt x="7373013" y="10565636"/>
                  </a:lnTo>
                  <a:cubicBezTo>
                    <a:pt x="7373013" y="10601196"/>
                    <a:pt x="7343803" y="10630406"/>
                    <a:pt x="7308243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08243" y="59690"/>
                  </a:lnTo>
                  <a:moveTo>
                    <a:pt x="73082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7308243" y="10690096"/>
                  </a:lnTo>
                  <a:cubicBezTo>
                    <a:pt x="7376823" y="10690096"/>
                    <a:pt x="7432703" y="10634217"/>
                    <a:pt x="7432703" y="10565636"/>
                  </a:cubicBezTo>
                  <a:lnTo>
                    <a:pt x="7432703" y="124460"/>
                  </a:lnTo>
                  <a:cubicBezTo>
                    <a:pt x="7432703" y="55880"/>
                    <a:pt x="7376823" y="0"/>
                    <a:pt x="7308243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960372" y="1630362"/>
            <a:ext cx="5721833" cy="3856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6828838" y="1028700"/>
            <a:ext cx="10498909" cy="8229600"/>
            <a:chOff x="0" y="0"/>
            <a:chExt cx="14302208" cy="1121082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238708" cy="11147327"/>
            </a:xfrm>
            <a:custGeom>
              <a:avLst/>
              <a:gdLst/>
              <a:ahLst/>
              <a:cxnLst/>
              <a:rect l="l" t="t" r="r" b="b"/>
              <a:pathLst>
                <a:path w="14238708" h="11147327">
                  <a:moveTo>
                    <a:pt x="14145997" y="11147327"/>
                  </a:moveTo>
                  <a:lnTo>
                    <a:pt x="92710" y="11147327"/>
                  </a:lnTo>
                  <a:cubicBezTo>
                    <a:pt x="41910" y="11147327"/>
                    <a:pt x="0" y="11105417"/>
                    <a:pt x="0" y="110546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1053347"/>
                  </a:lnTo>
                  <a:cubicBezTo>
                    <a:pt x="14238708" y="11105417"/>
                    <a:pt x="14196797" y="11147327"/>
                    <a:pt x="14145997" y="111473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4302208" cy="11210827"/>
            </a:xfrm>
            <a:custGeom>
              <a:avLst/>
              <a:gdLst/>
              <a:ahLst/>
              <a:cxnLst/>
              <a:rect l="l" t="t" r="r" b="b"/>
              <a:pathLst>
                <a:path w="14302208" h="11210827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1086367"/>
                  </a:lnTo>
                  <a:cubicBezTo>
                    <a:pt x="14242518" y="11121927"/>
                    <a:pt x="14213308" y="11151136"/>
                    <a:pt x="14177747" y="11151136"/>
                  </a:cubicBezTo>
                  <a:lnTo>
                    <a:pt x="124460" y="11151136"/>
                  </a:lnTo>
                  <a:cubicBezTo>
                    <a:pt x="88900" y="11151136"/>
                    <a:pt x="59690" y="11121927"/>
                    <a:pt x="59690" y="110863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086367"/>
                  </a:lnTo>
                  <a:cubicBezTo>
                    <a:pt x="0" y="11154947"/>
                    <a:pt x="55880" y="11210827"/>
                    <a:pt x="124460" y="11210827"/>
                  </a:cubicBezTo>
                  <a:lnTo>
                    <a:pt x="14177749" y="11210827"/>
                  </a:lnTo>
                  <a:cubicBezTo>
                    <a:pt x="14246327" y="11210827"/>
                    <a:pt x="14302208" y="11154947"/>
                    <a:pt x="14302208" y="11086367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2313" y="1281139"/>
            <a:ext cx="661028" cy="183818"/>
            <a:chOff x="0" y="0"/>
            <a:chExt cx="881370" cy="24509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838068" y="3226980"/>
            <a:ext cx="5795451" cy="5263968"/>
          </a:xfrm>
          <a:custGeom>
            <a:avLst/>
            <a:gdLst/>
            <a:ahLst/>
            <a:cxnLst/>
            <a:rect l="l" t="t" r="r" b="b"/>
            <a:pathLst>
              <a:path w="5049227" h="5828400">
                <a:moveTo>
                  <a:pt x="0" y="0"/>
                </a:moveTo>
                <a:lnTo>
                  <a:pt x="5049228" y="0"/>
                </a:lnTo>
                <a:lnTo>
                  <a:pt x="5049228" y="5828400"/>
                </a:lnTo>
                <a:lnTo>
                  <a:pt x="0" y="582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45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461995" y="1909988"/>
            <a:ext cx="5060989" cy="1499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Fredoka"/>
              </a:rPr>
              <a:t>System Context for the Weather Station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127722" y="2912525"/>
            <a:ext cx="8507146" cy="648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400" b="1" dirty="0">
                <a:solidFill>
                  <a:srgbClr val="000000"/>
                </a:solidFill>
                <a:latin typeface="DM Sans"/>
              </a:rPr>
              <a:t>•</a:t>
            </a:r>
            <a:r>
              <a:rPr lang="ar-EG" sz="2400" b="1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DM Sans"/>
              </a:rPr>
              <a:t>The weather station interacts with sensors, a data logger, and a user interface.</a:t>
            </a:r>
          </a:p>
        </p:txBody>
      </p:sp>
      <p:sp>
        <p:nvSpPr>
          <p:cNvPr id="30" name="Freeform 30"/>
          <p:cNvSpPr/>
          <p:nvPr/>
        </p:nvSpPr>
        <p:spPr>
          <a:xfrm rot="4306895">
            <a:off x="15874111" y="727544"/>
            <a:ext cx="2066038" cy="1758011"/>
          </a:xfrm>
          <a:custGeom>
            <a:avLst/>
            <a:gdLst/>
            <a:ahLst/>
            <a:cxnLst/>
            <a:rect l="l" t="t" r="r" b="b"/>
            <a:pathLst>
              <a:path w="2066038" h="1758011">
                <a:moveTo>
                  <a:pt x="0" y="0"/>
                </a:moveTo>
                <a:lnTo>
                  <a:pt x="2066039" y="0"/>
                </a:lnTo>
                <a:lnTo>
                  <a:pt x="2066039" y="1758011"/>
                </a:lnTo>
                <a:lnTo>
                  <a:pt x="0" y="1758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6406531">
            <a:off x="7795067" y="7758122"/>
            <a:ext cx="1288753" cy="2378571"/>
          </a:xfrm>
          <a:custGeom>
            <a:avLst/>
            <a:gdLst/>
            <a:ahLst/>
            <a:cxnLst/>
            <a:rect l="l" t="t" r="r" b="b"/>
            <a:pathLst>
              <a:path w="1288753" h="2378571">
                <a:moveTo>
                  <a:pt x="0" y="0"/>
                </a:moveTo>
                <a:lnTo>
                  <a:pt x="1288754" y="0"/>
                </a:lnTo>
                <a:lnTo>
                  <a:pt x="1288754" y="2378572"/>
                </a:lnTo>
                <a:lnTo>
                  <a:pt x="0" y="2378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FCB6EB-D37C-CAF0-2CFC-36E64F178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15" y="4333898"/>
            <a:ext cx="4772556" cy="3552825"/>
          </a:xfrm>
          <a:prstGeom prst="rect">
            <a:avLst/>
          </a:prstGeom>
        </p:spPr>
      </p:pic>
      <p:sp>
        <p:nvSpPr>
          <p:cNvPr id="29" name="Freeform 29"/>
          <p:cNvSpPr/>
          <p:nvPr/>
        </p:nvSpPr>
        <p:spPr>
          <a:xfrm rot="-646527">
            <a:off x="1092962" y="3434240"/>
            <a:ext cx="1018808" cy="1005842"/>
          </a:xfrm>
          <a:custGeom>
            <a:avLst/>
            <a:gdLst/>
            <a:ahLst/>
            <a:cxnLst/>
            <a:rect l="l" t="t" r="r" b="b"/>
            <a:pathLst>
              <a:path w="1018808" h="1005842">
                <a:moveTo>
                  <a:pt x="0" y="0"/>
                </a:moveTo>
                <a:lnTo>
                  <a:pt x="1018808" y="0"/>
                </a:lnTo>
                <a:lnTo>
                  <a:pt x="1018808" y="1005842"/>
                </a:lnTo>
                <a:lnTo>
                  <a:pt x="0" y="1005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BC19E4A5-7B50-E612-0D53-E21343BEEA48}"/>
              </a:ext>
            </a:extLst>
          </p:cNvPr>
          <p:cNvGrpSpPr/>
          <p:nvPr/>
        </p:nvGrpSpPr>
        <p:grpSpPr>
          <a:xfrm>
            <a:off x="7247272" y="2738542"/>
            <a:ext cx="564254" cy="817531"/>
            <a:chOff x="0" y="-266938"/>
            <a:chExt cx="1149523" cy="1665510"/>
          </a:xfrm>
        </p:grpSpPr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D3B2EA11-BBEF-1D16-2385-38204F32069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8" name="Freeform 23">
                <a:extLst>
                  <a:ext uri="{FF2B5EF4-FFF2-40B4-BE49-F238E27FC236}">
                    <a16:creationId xmlns:a16="http://schemas.microsoft.com/office/drawing/2014/main" id="{22AD22AC-EB27-7ECD-BE6B-B965FD25F6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24">
                <a:extLst>
                  <a:ext uri="{FF2B5EF4-FFF2-40B4-BE49-F238E27FC236}">
                    <a16:creationId xmlns:a16="http://schemas.microsoft.com/office/drawing/2014/main" id="{D110A520-32D4-38BC-6F1B-B1C05DDC034A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4DB52D63-7399-8EE9-DE2D-29FEC18E1242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sp>
        <p:nvSpPr>
          <p:cNvPr id="40" name="TextBox 25">
            <a:extLst>
              <a:ext uri="{FF2B5EF4-FFF2-40B4-BE49-F238E27FC236}">
                <a16:creationId xmlns:a16="http://schemas.microsoft.com/office/drawing/2014/main" id="{7021922E-ADC0-B310-3A29-795C8D90E481}"/>
              </a:ext>
            </a:extLst>
          </p:cNvPr>
          <p:cNvSpPr txBox="1"/>
          <p:nvPr/>
        </p:nvSpPr>
        <p:spPr>
          <a:xfrm>
            <a:off x="8127722" y="4456440"/>
            <a:ext cx="8507146" cy="648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400" b="1" dirty="0">
                <a:solidFill>
                  <a:srgbClr val="000000"/>
                </a:solidFill>
                <a:latin typeface="DM Sans"/>
              </a:rPr>
              <a:t>•</a:t>
            </a:r>
            <a:r>
              <a:rPr lang="ar-EG" sz="2400" b="1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DM Sans"/>
              </a:rPr>
              <a:t>It receives data from sensors, stores it in the logger, and displays it on the interface.</a:t>
            </a:r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9E3BCAA3-023E-4573-7905-0DDC84DCF9A0}"/>
              </a:ext>
            </a:extLst>
          </p:cNvPr>
          <p:cNvGrpSpPr/>
          <p:nvPr/>
        </p:nvGrpSpPr>
        <p:grpSpPr>
          <a:xfrm>
            <a:off x="7221872" y="4209843"/>
            <a:ext cx="564254" cy="817531"/>
            <a:chOff x="0" y="-312839"/>
            <a:chExt cx="1149523" cy="1665510"/>
          </a:xfrm>
        </p:grpSpPr>
        <p:grpSp>
          <p:nvGrpSpPr>
            <p:cNvPr id="42" name="Group 27">
              <a:extLst>
                <a:ext uri="{FF2B5EF4-FFF2-40B4-BE49-F238E27FC236}">
                  <a16:creationId xmlns:a16="http://schemas.microsoft.com/office/drawing/2014/main" id="{52F3AF8B-3916-35F1-CDC0-C893028B5A4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4FF57425-08EE-0BF9-50A2-A228E75EF0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29">
                <a:extLst>
                  <a:ext uri="{FF2B5EF4-FFF2-40B4-BE49-F238E27FC236}">
                    <a16:creationId xmlns:a16="http://schemas.microsoft.com/office/drawing/2014/main" id="{A942F574-D095-3A06-9D51-B427B5595311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28043555-8C14-1FC3-0281-57986771A3AF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352F6587-0DB1-7945-DA79-3F65D2AF6CB0}"/>
              </a:ext>
            </a:extLst>
          </p:cNvPr>
          <p:cNvGrpSpPr/>
          <p:nvPr/>
        </p:nvGrpSpPr>
        <p:grpSpPr>
          <a:xfrm>
            <a:off x="7241427" y="5956357"/>
            <a:ext cx="564254" cy="817531"/>
            <a:chOff x="0" y="-301797"/>
            <a:chExt cx="1149523" cy="1665510"/>
          </a:xfrm>
        </p:grpSpPr>
        <p:grpSp>
          <p:nvGrpSpPr>
            <p:cNvPr id="47" name="Group 32">
              <a:extLst>
                <a:ext uri="{FF2B5EF4-FFF2-40B4-BE49-F238E27FC236}">
                  <a16:creationId xmlns:a16="http://schemas.microsoft.com/office/drawing/2014/main" id="{E9B3D2E8-485E-80CD-63AB-90173FE191BF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A6377A75-D857-0376-E698-AF716573C1F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30063C7A-DB83-7DE7-5170-6FDFBA5D729E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8" name="TextBox 35">
              <a:extLst>
                <a:ext uri="{FF2B5EF4-FFF2-40B4-BE49-F238E27FC236}">
                  <a16:creationId xmlns:a16="http://schemas.microsoft.com/office/drawing/2014/main" id="{D9B7AF87-3601-0C96-6D73-D269C66C4BD7}"/>
                </a:ext>
              </a:extLst>
            </p:cNvPr>
            <p:cNvSpPr txBox="1"/>
            <p:nvPr/>
          </p:nvSpPr>
          <p:spPr>
            <a:xfrm>
              <a:off x="201964" y="-301797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3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51" name="TextBox 25">
            <a:extLst>
              <a:ext uri="{FF2B5EF4-FFF2-40B4-BE49-F238E27FC236}">
                <a16:creationId xmlns:a16="http://schemas.microsoft.com/office/drawing/2014/main" id="{15ECC11F-B00D-987C-245E-5C6306E9EC87}"/>
              </a:ext>
            </a:extLst>
          </p:cNvPr>
          <p:cNvSpPr txBox="1"/>
          <p:nvPr/>
        </p:nvSpPr>
        <p:spPr>
          <a:xfrm>
            <a:off x="8001000" y="6134100"/>
            <a:ext cx="8507146" cy="648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7"/>
              </a:lnSpc>
            </a:pPr>
            <a:r>
              <a:rPr lang="en-US" sz="2400" b="1" dirty="0">
                <a:solidFill>
                  <a:srgbClr val="000000"/>
                </a:solidFill>
                <a:latin typeface="DM Sans"/>
              </a:rPr>
              <a:t>•</a:t>
            </a:r>
            <a:r>
              <a:rPr lang="ar-EG" sz="2400" b="1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DM Sans"/>
              </a:rPr>
              <a:t>Understanding these interactions helps define the system's functionality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90246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5725689" y="4478971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 rot="1232267">
            <a:off x="7464349" y="9022218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6" name="Group 3">
            <a:extLst>
              <a:ext uri="{FF2B5EF4-FFF2-40B4-BE49-F238E27FC236}">
                <a16:creationId xmlns:a16="http://schemas.microsoft.com/office/drawing/2014/main" id="{65E54D60-E9FE-79CF-6DAC-81E8C2C774C1}"/>
              </a:ext>
            </a:extLst>
          </p:cNvPr>
          <p:cNvGrpSpPr/>
          <p:nvPr/>
        </p:nvGrpSpPr>
        <p:grpSpPr>
          <a:xfrm>
            <a:off x="760741" y="223128"/>
            <a:ext cx="16230600" cy="3374294"/>
            <a:chOff x="0" y="0"/>
            <a:chExt cx="21083246" cy="10690097"/>
          </a:xfrm>
        </p:grpSpPr>
        <p:sp>
          <p:nvSpPr>
            <p:cNvPr id="77" name="Freeform 4">
              <a:extLst>
                <a:ext uri="{FF2B5EF4-FFF2-40B4-BE49-F238E27FC236}">
                  <a16:creationId xmlns:a16="http://schemas.microsoft.com/office/drawing/2014/main" id="{EBC419E2-4E95-B353-E034-8CA2640AA98C}"/>
                </a:ext>
              </a:extLst>
            </p:cNvPr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29048543-61EB-80E0-C514-4D8EF87C2386}"/>
                </a:ext>
              </a:extLst>
            </p:cNvPr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6">
            <a:extLst>
              <a:ext uri="{FF2B5EF4-FFF2-40B4-BE49-F238E27FC236}">
                <a16:creationId xmlns:a16="http://schemas.microsoft.com/office/drawing/2014/main" id="{30FBABD9-FBF3-E41C-0B71-E4707F7CD798}"/>
              </a:ext>
            </a:extLst>
          </p:cNvPr>
          <p:cNvGrpSpPr/>
          <p:nvPr/>
        </p:nvGrpSpPr>
        <p:grpSpPr>
          <a:xfrm>
            <a:off x="15701247" y="578160"/>
            <a:ext cx="1107248" cy="307902"/>
            <a:chOff x="0" y="0"/>
            <a:chExt cx="1476331" cy="410536"/>
          </a:xfrm>
        </p:grpSpPr>
        <p:grpSp>
          <p:nvGrpSpPr>
            <p:cNvPr id="80" name="Group 7">
              <a:extLst>
                <a:ext uri="{FF2B5EF4-FFF2-40B4-BE49-F238E27FC236}">
                  <a16:creationId xmlns:a16="http://schemas.microsoft.com/office/drawing/2014/main" id="{FB110B8E-B0CC-C6BD-A545-A7F5DB7C5CF2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123F44B4-A334-CEC0-7F91-01B09EFBA2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Box 9">
                <a:extLst>
                  <a:ext uri="{FF2B5EF4-FFF2-40B4-BE49-F238E27FC236}">
                    <a16:creationId xmlns:a16="http://schemas.microsoft.com/office/drawing/2014/main" id="{A8792AC0-6117-629A-BDA5-4D5244188A9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1" name="Group 10">
              <a:extLst>
                <a:ext uri="{FF2B5EF4-FFF2-40B4-BE49-F238E27FC236}">
                  <a16:creationId xmlns:a16="http://schemas.microsoft.com/office/drawing/2014/main" id="{5C0B9A97-55E4-3EB6-EF78-1EA3B5331902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A14A9A25-66C6-DC87-546C-196FC16520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12">
                <a:extLst>
                  <a:ext uri="{FF2B5EF4-FFF2-40B4-BE49-F238E27FC236}">
                    <a16:creationId xmlns:a16="http://schemas.microsoft.com/office/drawing/2014/main" id="{25800DD6-6D26-E276-0C8B-D0C0E2C44CE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2" name="Group 13">
              <a:extLst>
                <a:ext uri="{FF2B5EF4-FFF2-40B4-BE49-F238E27FC236}">
                  <a16:creationId xmlns:a16="http://schemas.microsoft.com/office/drawing/2014/main" id="{D5F902E1-2A9D-9699-3385-3EF04763AC35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8889FC31-DC86-F6C7-F7D8-1CCEEF0D84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15">
                <a:extLst>
                  <a:ext uri="{FF2B5EF4-FFF2-40B4-BE49-F238E27FC236}">
                    <a16:creationId xmlns:a16="http://schemas.microsoft.com/office/drawing/2014/main" id="{92E89486-F1AC-59E0-D5BD-3096B776EE5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89" name="AutoShape 16">
            <a:extLst>
              <a:ext uri="{FF2B5EF4-FFF2-40B4-BE49-F238E27FC236}">
                <a16:creationId xmlns:a16="http://schemas.microsoft.com/office/drawing/2014/main" id="{2764EDB8-1A2B-E6D7-4637-A3BD248DCE8A}"/>
              </a:ext>
            </a:extLst>
          </p:cNvPr>
          <p:cNvSpPr/>
          <p:nvPr/>
        </p:nvSpPr>
        <p:spPr>
          <a:xfrm>
            <a:off x="785186" y="1163061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EDB23939-B965-07F9-5AC3-367EF5ACFFED}"/>
              </a:ext>
            </a:extLst>
          </p:cNvPr>
          <p:cNvSpPr txBox="1"/>
          <p:nvPr/>
        </p:nvSpPr>
        <p:spPr>
          <a:xfrm>
            <a:off x="-640774" y="107674"/>
            <a:ext cx="13587142" cy="95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800" spc="276" dirty="0">
                <a:latin typeface="Fredoka"/>
              </a:rPr>
              <a:t>Context and interaction models</a:t>
            </a:r>
            <a:endParaRPr lang="en-US" sz="6000" spc="276" dirty="0">
              <a:latin typeface="Fredoka"/>
            </a:endParaRP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B29DE9DC-BBAC-65DA-E171-30B74C539C26}"/>
              </a:ext>
            </a:extLst>
          </p:cNvPr>
          <p:cNvSpPr txBox="1"/>
          <p:nvPr/>
        </p:nvSpPr>
        <p:spPr>
          <a:xfrm>
            <a:off x="2222819" y="1885267"/>
            <a:ext cx="3796982" cy="67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000000"/>
                </a:solidFill>
                <a:latin typeface="DM Sans Bold"/>
              </a:rPr>
              <a:t>Contexte model</a:t>
            </a:r>
            <a:endParaRPr lang="en-US" sz="3200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B093A486-1F21-3CEB-B9AF-FD83B0B41549}"/>
              </a:ext>
            </a:extLst>
          </p:cNvPr>
          <p:cNvSpPr/>
          <p:nvPr/>
        </p:nvSpPr>
        <p:spPr>
          <a:xfrm rot="1232267">
            <a:off x="7216389" y="2840192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9C878-B775-EEF9-1490-C4C76D21B35B}"/>
              </a:ext>
            </a:extLst>
          </p:cNvPr>
          <p:cNvSpPr txBox="1"/>
          <p:nvPr/>
        </p:nvSpPr>
        <p:spPr>
          <a:xfrm>
            <a:off x="10289599" y="1947187"/>
            <a:ext cx="944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00"/>
                </a:solidFill>
                <a:latin typeface="DM Sans Bold"/>
              </a:rPr>
              <a:t>interaction model </a:t>
            </a:r>
            <a:endParaRPr lang="en-US" sz="3200" dirty="0"/>
          </a:p>
        </p:txBody>
      </p:sp>
      <p:grpSp>
        <p:nvGrpSpPr>
          <p:cNvPr id="44" name="Group 21">
            <a:extLst>
              <a:ext uri="{FF2B5EF4-FFF2-40B4-BE49-F238E27FC236}">
                <a16:creationId xmlns:a16="http://schemas.microsoft.com/office/drawing/2014/main" id="{F77FCE04-AC23-DC96-26A9-0780DC279F22}"/>
              </a:ext>
            </a:extLst>
          </p:cNvPr>
          <p:cNvGrpSpPr/>
          <p:nvPr/>
        </p:nvGrpSpPr>
        <p:grpSpPr>
          <a:xfrm>
            <a:off x="1536465" y="1867518"/>
            <a:ext cx="564254" cy="817531"/>
            <a:chOff x="0" y="-266938"/>
            <a:chExt cx="1149523" cy="1665510"/>
          </a:xfrm>
        </p:grpSpPr>
        <p:grpSp>
          <p:nvGrpSpPr>
            <p:cNvPr id="45" name="Group 22">
              <a:extLst>
                <a:ext uri="{FF2B5EF4-FFF2-40B4-BE49-F238E27FC236}">
                  <a16:creationId xmlns:a16="http://schemas.microsoft.com/office/drawing/2014/main" id="{F3D2D972-87C1-FB29-304B-87C93FB3C2D9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0C33D302-4759-4805-2973-314F5A084D2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24">
                <a:extLst>
                  <a:ext uri="{FF2B5EF4-FFF2-40B4-BE49-F238E27FC236}">
                    <a16:creationId xmlns:a16="http://schemas.microsoft.com/office/drawing/2014/main" id="{681BBBE6-1EB2-907D-A526-D41A8E8CFA97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6" name="TextBox 25">
              <a:extLst>
                <a:ext uri="{FF2B5EF4-FFF2-40B4-BE49-F238E27FC236}">
                  <a16:creationId xmlns:a16="http://schemas.microsoft.com/office/drawing/2014/main" id="{DEB4101F-8E1B-5DB7-782C-E991307AF990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id="{01728EA5-8F1E-E119-33BA-62B3EB442434}"/>
              </a:ext>
            </a:extLst>
          </p:cNvPr>
          <p:cNvGrpSpPr/>
          <p:nvPr/>
        </p:nvGrpSpPr>
        <p:grpSpPr>
          <a:xfrm>
            <a:off x="9607715" y="1786435"/>
            <a:ext cx="564254" cy="817531"/>
            <a:chOff x="0" y="-312839"/>
            <a:chExt cx="1149523" cy="1665510"/>
          </a:xfrm>
        </p:grpSpPr>
        <p:grpSp>
          <p:nvGrpSpPr>
            <p:cNvPr id="50" name="Group 27">
              <a:extLst>
                <a:ext uri="{FF2B5EF4-FFF2-40B4-BE49-F238E27FC236}">
                  <a16:creationId xmlns:a16="http://schemas.microsoft.com/office/drawing/2014/main" id="{741548C1-87C1-A795-A89F-746FD0156792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F9A038B8-5739-E6C8-862C-2301C066B5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29">
                <a:extLst>
                  <a:ext uri="{FF2B5EF4-FFF2-40B4-BE49-F238E27FC236}">
                    <a16:creationId xmlns:a16="http://schemas.microsoft.com/office/drawing/2014/main" id="{AB28DA00-6CCB-38F0-A811-C682689197DF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E0499676-8AB9-80B4-B81A-79F5A0FC9621}"/>
                </a:ext>
              </a:extLst>
            </p:cNvPr>
            <p:cNvSpPr txBox="1"/>
            <p:nvPr/>
          </p:nvSpPr>
          <p:spPr>
            <a:xfrm>
              <a:off x="201964" y="-312839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17DDC-7E5A-83E2-8410-37E0769489DA}"/>
              </a:ext>
            </a:extLst>
          </p:cNvPr>
          <p:cNvSpPr/>
          <p:nvPr/>
        </p:nvSpPr>
        <p:spPr>
          <a:xfrm>
            <a:off x="760741" y="3021979"/>
            <a:ext cx="16230600" cy="71507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7.2 WS-UseCases.eps">
            <a:extLst>
              <a:ext uri="{FF2B5EF4-FFF2-40B4-BE49-F238E27FC236}">
                <a16:creationId xmlns:a16="http://schemas.microsoft.com/office/drawing/2014/main" id="{CA6D25EE-AF01-CC85-843C-6F64B3AADC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31" y="3281630"/>
            <a:ext cx="4555414" cy="6674990"/>
          </a:xfrm>
          <a:prstGeom prst="rect">
            <a:avLst/>
          </a:prstGeom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AE9FE1BA-C17C-85A3-70BC-A8F4EACFD3CA}"/>
              </a:ext>
            </a:extLst>
          </p:cNvPr>
          <p:cNvSpPr txBox="1"/>
          <p:nvPr/>
        </p:nvSpPr>
        <p:spPr>
          <a:xfrm>
            <a:off x="-1291542" y="3292134"/>
            <a:ext cx="11187814" cy="940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400" spc="276" dirty="0">
                <a:latin typeface="Fredoka"/>
              </a:rPr>
              <a:t>Simple Block Diagram </a:t>
            </a:r>
            <a:endParaRPr lang="en-US" sz="5400" spc="276" dirty="0">
              <a:latin typeface="Fredoka"/>
            </a:endParaRPr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DBA128C7-0E95-8241-A610-9DFDA3BDD86A}"/>
              </a:ext>
            </a:extLst>
          </p:cNvPr>
          <p:cNvSpPr/>
          <p:nvPr/>
        </p:nvSpPr>
        <p:spPr>
          <a:xfrm rot="19651732">
            <a:off x="-159827" y="8523105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B9853481-7705-8B75-C4BE-7F97DBAF5980}"/>
              </a:ext>
            </a:extLst>
          </p:cNvPr>
          <p:cNvSpPr txBox="1"/>
          <p:nvPr/>
        </p:nvSpPr>
        <p:spPr>
          <a:xfrm>
            <a:off x="2882237" y="6824820"/>
            <a:ext cx="3927082" cy="812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spc="276" dirty="0">
                <a:latin typeface="Fredoka"/>
              </a:rPr>
              <a:t>Use case </a:t>
            </a:r>
            <a:endParaRPr lang="en-US" sz="4000" spc="276" dirty="0">
              <a:latin typeface="Fredoka"/>
            </a:endParaRPr>
          </a:p>
        </p:txBody>
      </p:sp>
    </p:spTree>
    <p:extLst>
      <p:ext uri="{BB962C8B-B14F-4D97-AF65-F5344CB8AC3E}">
        <p14:creationId xmlns:p14="http://schemas.microsoft.com/office/powerpoint/2010/main" val="48336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9" grpId="0" animBg="1"/>
      <p:bldP spid="90" grpId="0"/>
      <p:bldP spid="91" grpId="0"/>
      <p:bldP spid="92" grpId="0" animBg="1"/>
      <p:bldP spid="43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24200" y="169203"/>
            <a:ext cx="11582400" cy="9873936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AutoShape 16"/>
          <p:cNvSpPr/>
          <p:nvPr/>
        </p:nvSpPr>
        <p:spPr>
          <a:xfrm>
            <a:off x="3124199" y="907279"/>
            <a:ext cx="11582349" cy="558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41" name="Picture 40" descr="A screenshot of a weather station&#10;&#10;Description automatically generated">
            <a:extLst>
              <a:ext uri="{FF2B5EF4-FFF2-40B4-BE49-F238E27FC236}">
                <a16:creationId xmlns:a16="http://schemas.microsoft.com/office/drawing/2014/main" id="{FA6F87FD-6245-F8A5-A0F7-F0A5F0B6D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16" y="1028700"/>
            <a:ext cx="11444920" cy="8882453"/>
          </a:xfrm>
          <a:prstGeom prst="rect">
            <a:avLst/>
          </a:prstGeom>
        </p:spPr>
      </p:pic>
      <p:grpSp>
        <p:nvGrpSpPr>
          <p:cNvPr id="69" name="Group 6">
            <a:extLst>
              <a:ext uri="{FF2B5EF4-FFF2-40B4-BE49-F238E27FC236}">
                <a16:creationId xmlns:a16="http://schemas.microsoft.com/office/drawing/2014/main" id="{19992EA8-6B1C-A194-61C7-4C3DFDA903ED}"/>
              </a:ext>
            </a:extLst>
          </p:cNvPr>
          <p:cNvGrpSpPr/>
          <p:nvPr/>
        </p:nvGrpSpPr>
        <p:grpSpPr>
          <a:xfrm>
            <a:off x="13385816" y="412622"/>
            <a:ext cx="1107248" cy="307902"/>
            <a:chOff x="0" y="0"/>
            <a:chExt cx="1476331" cy="410536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1BEE6460-DCD7-FE35-8DA9-F16349D15A5A}"/>
                </a:ext>
              </a:extLst>
            </p:cNvPr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484D9665-2914-5AEC-8ED4-B715B35DBA8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Box 9">
                <a:extLst>
                  <a:ext uri="{FF2B5EF4-FFF2-40B4-BE49-F238E27FC236}">
                    <a16:creationId xmlns:a16="http://schemas.microsoft.com/office/drawing/2014/main" id="{F68DF0A6-9086-941A-E641-48A38AEFB35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B74F8B12-FA0D-39DD-C3F2-BE13FACEADD8}"/>
                </a:ext>
              </a:extLst>
            </p:cNvPr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30204F48-C47B-895F-AE92-11879DC713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12">
                <a:extLst>
                  <a:ext uri="{FF2B5EF4-FFF2-40B4-BE49-F238E27FC236}">
                    <a16:creationId xmlns:a16="http://schemas.microsoft.com/office/drawing/2014/main" id="{9BE61B8C-2433-8635-0AC1-3007BB980F6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2EC3C9FF-B1B1-5C90-BFAA-DDEB31268157}"/>
                </a:ext>
              </a:extLst>
            </p:cNvPr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87893364-72E7-5561-970C-710811AD1EA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TextBox 15">
                <a:extLst>
                  <a:ext uri="{FF2B5EF4-FFF2-40B4-BE49-F238E27FC236}">
                    <a16:creationId xmlns:a16="http://schemas.microsoft.com/office/drawing/2014/main" id="{EA57E918-6423-9A62-E67A-5DA5AA50539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</p:grpSp>
      <p:sp>
        <p:nvSpPr>
          <p:cNvPr id="79" name="TextBox 58">
            <a:extLst>
              <a:ext uri="{FF2B5EF4-FFF2-40B4-BE49-F238E27FC236}">
                <a16:creationId xmlns:a16="http://schemas.microsoft.com/office/drawing/2014/main" id="{2EE28425-5BB6-D436-8A5E-33CF9377CD70}"/>
              </a:ext>
            </a:extLst>
          </p:cNvPr>
          <p:cNvSpPr txBox="1"/>
          <p:nvPr/>
        </p:nvSpPr>
        <p:spPr>
          <a:xfrm>
            <a:off x="2295072" y="-74659"/>
            <a:ext cx="11658599" cy="940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3600" spc="276" dirty="0">
                <a:latin typeface="Fredoka"/>
              </a:rPr>
              <a:t>Use case description—Report weather</a:t>
            </a:r>
            <a:r>
              <a:rPr lang="en-GB" sz="3600" spc="276" dirty="0">
                <a:latin typeface="Fredoka"/>
              </a:rPr>
              <a:t> </a:t>
            </a:r>
            <a:endParaRPr lang="en-US" sz="3600" spc="276" dirty="0">
              <a:latin typeface="Fredoka"/>
            </a:endParaRPr>
          </a:p>
        </p:txBody>
      </p:sp>
      <p:sp>
        <p:nvSpPr>
          <p:cNvPr id="53" name="AutoShape 53"/>
          <p:cNvSpPr/>
          <p:nvPr/>
        </p:nvSpPr>
        <p:spPr>
          <a:xfrm>
            <a:off x="12934008" y="-2285084"/>
            <a:ext cx="0" cy="4759352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 rot="-10800000">
            <a:off x="12451925" y="2040509"/>
            <a:ext cx="989880" cy="1016351"/>
          </a:xfrm>
          <a:custGeom>
            <a:avLst/>
            <a:gdLst/>
            <a:ahLst/>
            <a:cxnLst/>
            <a:rect l="l" t="t" r="r" b="b"/>
            <a:pathLst>
              <a:path w="1266134" h="1847145">
                <a:moveTo>
                  <a:pt x="0" y="0"/>
                </a:moveTo>
                <a:lnTo>
                  <a:pt x="1266135" y="0"/>
                </a:lnTo>
                <a:lnTo>
                  <a:pt x="1266135" y="1847146"/>
                </a:lnTo>
                <a:lnTo>
                  <a:pt x="0" y="184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11674044" y="2290582"/>
            <a:ext cx="573530" cy="823606"/>
          </a:xfrm>
          <a:custGeom>
            <a:avLst/>
            <a:gdLst/>
            <a:ahLst/>
            <a:cxnLst/>
            <a:rect l="l" t="t" r="r" b="b"/>
            <a:pathLst>
              <a:path w="573530" h="823606">
                <a:moveTo>
                  <a:pt x="0" y="0"/>
                </a:moveTo>
                <a:lnTo>
                  <a:pt x="573529" y="0"/>
                </a:lnTo>
                <a:lnTo>
                  <a:pt x="573529" y="823607"/>
                </a:lnTo>
                <a:lnTo>
                  <a:pt x="0" y="823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 rot="-10800000">
            <a:off x="13556181" y="2212105"/>
            <a:ext cx="573530" cy="823606"/>
          </a:xfrm>
          <a:custGeom>
            <a:avLst/>
            <a:gdLst/>
            <a:ahLst/>
            <a:cxnLst/>
            <a:rect l="l" t="t" r="r" b="b"/>
            <a:pathLst>
              <a:path w="573530" h="823606">
                <a:moveTo>
                  <a:pt x="0" y="0"/>
                </a:moveTo>
                <a:lnTo>
                  <a:pt x="573530" y="0"/>
                </a:lnTo>
                <a:lnTo>
                  <a:pt x="573530" y="823606"/>
                </a:lnTo>
                <a:lnTo>
                  <a:pt x="0" y="823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09625" y="190500"/>
            <a:ext cx="16230600" cy="10031271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18911" y="470064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810654" y="1060915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1232267">
            <a:off x="7464349" y="9022218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-1371600" y="35164"/>
            <a:ext cx="11187814" cy="940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400" spc="276" dirty="0">
                <a:latin typeface="Fredoka"/>
              </a:rPr>
              <a:t>Architectural Design </a:t>
            </a:r>
            <a:endParaRPr lang="en-US" sz="5400" spc="276" dirty="0">
              <a:latin typeface="Fredoka"/>
            </a:endParaRPr>
          </a:p>
        </p:txBody>
      </p: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319085">
            <a:off x="15778629" y="2044205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2E3F38D0-2CE1-AC30-7167-8F110E21246B}"/>
              </a:ext>
            </a:extLst>
          </p:cNvPr>
          <p:cNvSpPr txBox="1"/>
          <p:nvPr/>
        </p:nvSpPr>
        <p:spPr>
          <a:xfrm>
            <a:off x="1272217" y="1285873"/>
            <a:ext cx="7797919" cy="67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Basic components of the system 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4EA9292-4603-4223-4ED0-845DF062886B}"/>
              </a:ext>
            </a:extLst>
          </p:cNvPr>
          <p:cNvSpPr txBox="1"/>
          <p:nvPr/>
        </p:nvSpPr>
        <p:spPr>
          <a:xfrm>
            <a:off x="882392" y="2396169"/>
            <a:ext cx="11187814" cy="915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3600" spc="276" dirty="0">
                <a:latin typeface="Fredoka"/>
              </a:rPr>
              <a:t>High-level architecture of weather station </a:t>
            </a:r>
            <a:endParaRPr lang="en-US" sz="4400" spc="276" dirty="0">
              <a:latin typeface="Fredoka"/>
            </a:endParaRPr>
          </a:p>
        </p:txBody>
      </p:sp>
      <p:pic>
        <p:nvPicPr>
          <p:cNvPr id="22" name="Picture 21" descr="7.4 WS-Architecture.eps">
            <a:extLst>
              <a:ext uri="{FF2B5EF4-FFF2-40B4-BE49-F238E27FC236}">
                <a16:creationId xmlns:a16="http://schemas.microsoft.com/office/drawing/2014/main" id="{B086C5A3-2D1B-934E-0324-B99EFC83E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91" b="-16491"/>
          <a:stretch>
            <a:fillRect/>
          </a:stretch>
        </p:blipFill>
        <p:spPr>
          <a:xfrm>
            <a:off x="1074021" y="3911610"/>
            <a:ext cx="8761564" cy="4817413"/>
          </a:xfrm>
          <a:prstGeom prst="rect">
            <a:avLst/>
          </a:prstGeom>
        </p:spPr>
      </p:pic>
      <p:pic>
        <p:nvPicPr>
          <p:cNvPr id="23" name="Picture 22" descr="7.5 DataCollection.eps">
            <a:extLst>
              <a:ext uri="{FF2B5EF4-FFF2-40B4-BE49-F238E27FC236}">
                <a16:creationId xmlns:a16="http://schemas.microsoft.com/office/drawing/2014/main" id="{98154D95-03D1-ED27-FFED-AD1CA6805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7" r="-9317"/>
          <a:stretch>
            <a:fillRect/>
          </a:stretch>
        </p:blipFill>
        <p:spPr>
          <a:xfrm>
            <a:off x="9540262" y="3911610"/>
            <a:ext cx="7742771" cy="42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7" t="-24863" r="-1806" b="-13700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96728" y="191808"/>
            <a:ext cx="16230600" cy="10031271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6"/>
                    <a:pt x="20958786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18911" y="470064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810654" y="1060915"/>
            <a:ext cx="16230529" cy="3445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1232267">
            <a:off x="7464349" y="9022218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4" y="0"/>
                </a:lnTo>
                <a:lnTo>
                  <a:pt x="2704794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-646153" y="60457"/>
            <a:ext cx="11187814" cy="940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4400" spc="276" dirty="0">
                <a:latin typeface="Fredoka"/>
              </a:rPr>
              <a:t>Object class identification </a:t>
            </a:r>
            <a:endParaRPr lang="en-US" sz="5400" spc="276" dirty="0">
              <a:latin typeface="Fredoka"/>
            </a:endParaRPr>
          </a:p>
        </p:txBody>
      </p:sp>
      <p:sp>
        <p:nvSpPr>
          <p:cNvPr id="19" name="Freeform 19"/>
          <p:cNvSpPr/>
          <p:nvPr/>
        </p:nvSpPr>
        <p:spPr>
          <a:xfrm rot="19651732">
            <a:off x="-38576" y="8463288"/>
            <a:ext cx="1603958" cy="1746884"/>
          </a:xfrm>
          <a:custGeom>
            <a:avLst/>
            <a:gdLst/>
            <a:ahLst/>
            <a:cxnLst/>
            <a:rect l="l" t="t" r="r" b="b"/>
            <a:pathLst>
              <a:path w="2787166" h="3035527">
                <a:moveTo>
                  <a:pt x="0" y="0"/>
                </a:moveTo>
                <a:lnTo>
                  <a:pt x="2787165" y="0"/>
                </a:lnTo>
                <a:lnTo>
                  <a:pt x="2787165" y="3035527"/>
                </a:lnTo>
                <a:lnTo>
                  <a:pt x="0" y="303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2E3F38D0-2CE1-AC30-7167-8F110E21246B}"/>
              </a:ext>
            </a:extLst>
          </p:cNvPr>
          <p:cNvSpPr txBox="1"/>
          <p:nvPr/>
        </p:nvSpPr>
        <p:spPr>
          <a:xfrm>
            <a:off x="2667000" y="1310534"/>
            <a:ext cx="9030082" cy="67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what is the object that makes up the system? 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4EA9292-4603-4223-4ED0-845DF062886B}"/>
              </a:ext>
            </a:extLst>
          </p:cNvPr>
          <p:cNvSpPr txBox="1"/>
          <p:nvPr/>
        </p:nvSpPr>
        <p:spPr>
          <a:xfrm>
            <a:off x="6927" y="3307558"/>
            <a:ext cx="11187814" cy="915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3600" spc="276" dirty="0">
                <a:latin typeface="Fredoka"/>
              </a:rPr>
              <a:t>approaches to identification </a:t>
            </a:r>
            <a:endParaRPr lang="en-US" sz="4400" spc="276" dirty="0">
              <a:latin typeface="Fredoka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F3E34746-6A83-6AA0-A989-62DAD7967ACF}"/>
              </a:ext>
            </a:extLst>
          </p:cNvPr>
          <p:cNvSpPr txBox="1"/>
          <p:nvPr/>
        </p:nvSpPr>
        <p:spPr>
          <a:xfrm>
            <a:off x="1828800" y="4923235"/>
            <a:ext cx="9030082" cy="2887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	Grammer </a:t>
            </a:r>
          </a:p>
          <a:p>
            <a:pPr>
              <a:lnSpc>
                <a:spcPct val="150000"/>
              </a:lnSpc>
            </a:pPr>
            <a:endParaRPr lang="ar-EG" sz="3200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DM Sans Bold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DM Sans Bold"/>
              </a:rPr>
              <a:t>	The tangible thing 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A2DFA18E-99BD-07E0-5F73-6A680A7C1AD1}"/>
              </a:ext>
            </a:extLst>
          </p:cNvPr>
          <p:cNvGrpSpPr/>
          <p:nvPr/>
        </p:nvGrpSpPr>
        <p:grpSpPr>
          <a:xfrm>
            <a:off x="1828800" y="4991100"/>
            <a:ext cx="564254" cy="817531"/>
            <a:chOff x="0" y="-266938"/>
            <a:chExt cx="1149523" cy="1665510"/>
          </a:xfrm>
        </p:grpSpPr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575C0A41-B139-ED84-48F0-000BB2180730}"/>
                </a:ext>
              </a:extLst>
            </p:cNvPr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DBFC2654-D93E-1DAB-D7A8-C29FD1AF9D0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4">
                <a:extLst>
                  <a:ext uri="{FF2B5EF4-FFF2-40B4-BE49-F238E27FC236}">
                    <a16:creationId xmlns:a16="http://schemas.microsoft.com/office/drawing/2014/main" id="{2F8065AB-709B-893E-0CB6-1F2CCF8F62F2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03CFEA96-D3AD-FDDA-3CA0-2E2D6CB2B2A8}"/>
                </a:ext>
              </a:extLst>
            </p:cNvPr>
            <p:cNvSpPr txBox="1"/>
            <p:nvPr/>
          </p:nvSpPr>
          <p:spPr>
            <a:xfrm>
              <a:off x="201964" y="-26693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52CDB812-6189-AFA6-EE0A-5E710745CC92}"/>
              </a:ext>
            </a:extLst>
          </p:cNvPr>
          <p:cNvGrpSpPr/>
          <p:nvPr/>
        </p:nvGrpSpPr>
        <p:grpSpPr>
          <a:xfrm>
            <a:off x="1907974" y="6139955"/>
            <a:ext cx="564254" cy="1670545"/>
            <a:chOff x="0" y="0"/>
            <a:chExt cx="1149523" cy="3403308"/>
          </a:xfrm>
        </p:grpSpPr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1C1FF028-CA38-049F-59B9-8A826610D9CC}"/>
                </a:ext>
              </a:extLst>
            </p:cNvPr>
            <p:cNvGrpSpPr/>
            <p:nvPr/>
          </p:nvGrpSpPr>
          <p:grpSpPr>
            <a:xfrm>
              <a:off x="0" y="0"/>
              <a:ext cx="1149523" cy="3200159"/>
              <a:chOff x="0" y="0"/>
              <a:chExt cx="812800" cy="2262755"/>
            </a:xfrm>
          </p:grpSpPr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D0707D71-8088-AFD0-2C6E-F1090BA13439}"/>
                  </a:ext>
                </a:extLst>
              </p:cNvPr>
              <p:cNvSpPr/>
              <p:nvPr/>
            </p:nvSpPr>
            <p:spPr>
              <a:xfrm>
                <a:off x="0" y="1449956"/>
                <a:ext cx="812800" cy="81279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9">
                <a:extLst>
                  <a:ext uri="{FF2B5EF4-FFF2-40B4-BE49-F238E27FC236}">
                    <a16:creationId xmlns:a16="http://schemas.microsoft.com/office/drawing/2014/main" id="{70306853-DC69-9322-6595-F838248479D6}"/>
                  </a:ext>
                </a:extLst>
              </p:cNvPr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E5CBC811-FEE3-F51E-5E00-CF37B3C2DDB5}"/>
                </a:ext>
              </a:extLst>
            </p:cNvPr>
            <p:cNvSpPr txBox="1"/>
            <p:nvPr/>
          </p:nvSpPr>
          <p:spPr>
            <a:xfrm>
              <a:off x="201964" y="1737798"/>
              <a:ext cx="797339" cy="166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000" spc="98" dirty="0">
                  <a:solidFill>
                    <a:srgbClr val="FFFFFF"/>
                  </a:solidFill>
                  <a:latin typeface="Dumondi Condensed Bold"/>
                </a:rPr>
                <a:t>2</a:t>
              </a:r>
              <a:endParaRPr lang="en-US" sz="4935" spc="98" dirty="0">
                <a:solidFill>
                  <a:srgbClr val="FFFFFF"/>
                </a:solidFill>
                <a:latin typeface="Dumondi Condensed Bold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E68BBE-23E1-F8C6-2D13-7027896B3F2B}"/>
              </a:ext>
            </a:extLst>
          </p:cNvPr>
          <p:cNvSpPr txBox="1"/>
          <p:nvPr/>
        </p:nvSpPr>
        <p:spPr>
          <a:xfrm>
            <a:off x="3025546" y="5808631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Noun =&gt; Object </a:t>
            </a: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Attribute and Verbs =&gt; Operations and Services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B1A03-5260-ACE7-49D1-3B481E879B5C}"/>
              </a:ext>
            </a:extLst>
          </p:cNvPr>
          <p:cNvSpPr txBox="1"/>
          <p:nvPr/>
        </p:nvSpPr>
        <p:spPr>
          <a:xfrm>
            <a:off x="3025546" y="812167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Organization , location , Rule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6B18D26-A705-CD5A-BCF0-75DCBD2D2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125166"/>
            <a:ext cx="4099220" cy="4439403"/>
          </a:xfrm>
          <a:prstGeom prst="rect">
            <a:avLst/>
          </a:prstGeom>
        </p:spPr>
      </p:pic>
      <p:sp>
        <p:nvSpPr>
          <p:cNvPr id="37" name="Freeform 20">
            <a:extLst>
              <a:ext uri="{FF2B5EF4-FFF2-40B4-BE49-F238E27FC236}">
                <a16:creationId xmlns:a16="http://schemas.microsoft.com/office/drawing/2014/main" id="{1D1A4D9C-7968-5704-DB53-5949FBC042C6}"/>
              </a:ext>
            </a:extLst>
          </p:cNvPr>
          <p:cNvSpPr/>
          <p:nvPr/>
        </p:nvSpPr>
        <p:spPr>
          <a:xfrm rot="15319085">
            <a:off x="15783552" y="1047368"/>
            <a:ext cx="2295061" cy="2107283"/>
          </a:xfrm>
          <a:custGeom>
            <a:avLst/>
            <a:gdLst/>
            <a:ahLst/>
            <a:cxnLst/>
            <a:rect l="l" t="t" r="r" b="b"/>
            <a:pathLst>
              <a:path w="2295061" h="2107283">
                <a:moveTo>
                  <a:pt x="0" y="0"/>
                </a:moveTo>
                <a:lnTo>
                  <a:pt x="2295061" y="0"/>
                </a:lnTo>
                <a:lnTo>
                  <a:pt x="2295061" y="2107283"/>
                </a:lnTo>
                <a:lnTo>
                  <a:pt x="0" y="21072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/>
      <p:bldP spid="54" grpId="0"/>
      <p:bldP spid="17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1112</Words>
  <Application>Microsoft Office PowerPoint</Application>
  <PresentationFormat>Custom</PresentationFormat>
  <Paragraphs>244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DM Sans</vt:lpstr>
      <vt:lpstr>Fredoka</vt:lpstr>
      <vt:lpstr>Aptos</vt:lpstr>
      <vt:lpstr>Cambria Math</vt:lpstr>
      <vt:lpstr>Fredoka Bold</vt:lpstr>
      <vt:lpstr>Asap Condensed Bold</vt:lpstr>
      <vt:lpstr>Arial</vt:lpstr>
      <vt:lpstr>DM Sans Bold</vt:lpstr>
      <vt:lpstr>Dumondi Condensed Italics</vt:lpstr>
      <vt:lpstr>Dumondi Condensed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Doodle Fun Competitive Analysis Brainstorm Session Presentation</dc:title>
  <dc:creator>GAMING STORE</dc:creator>
  <cp:lastModifiedBy>omar hikal</cp:lastModifiedBy>
  <cp:revision>6</cp:revision>
  <dcterms:created xsi:type="dcterms:W3CDTF">2006-08-16T00:00:00Z</dcterms:created>
  <dcterms:modified xsi:type="dcterms:W3CDTF">2024-04-29T21:02:16Z</dcterms:modified>
  <dc:identifier>DAGDuazxUPQ</dc:identifier>
</cp:coreProperties>
</file>