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4.xml" ContentType="application/vnd.openxmlformats-officedocument.presentationml.notesSlide+xml"/>
  <Override PartName="/ppt/ink/ink35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83" r:id="rId7"/>
    <p:sldId id="286" r:id="rId8"/>
    <p:sldId id="284" r:id="rId9"/>
    <p:sldId id="285" r:id="rId10"/>
    <p:sldId id="282" r:id="rId11"/>
    <p:sldId id="287" r:id="rId12"/>
    <p:sldId id="288" r:id="rId13"/>
    <p:sldId id="289" r:id="rId14"/>
    <p:sldId id="262" r:id="rId15"/>
    <p:sldId id="263" r:id="rId16"/>
    <p:sldId id="300" r:id="rId17"/>
    <p:sldId id="303" r:id="rId18"/>
    <p:sldId id="301" r:id="rId19"/>
    <p:sldId id="268" r:id="rId20"/>
    <p:sldId id="295" r:id="rId21"/>
    <p:sldId id="296" r:id="rId22"/>
    <p:sldId id="305" r:id="rId23"/>
    <p:sldId id="306" r:id="rId24"/>
    <p:sldId id="298" r:id="rId25"/>
    <p:sldId id="29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02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30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1,'5'0,"1"1,0 1,-1-1,0 1,1 0,-1 0,10 6,17 6,88 28,2-5,147 24,264 7,-292-57,101 11,-111 4,332-4,539-25,-595 5,-443-2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32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59,'191'1,"483"-15,1549-31,-1681 55,-21 27,-86-2,-262-32,-77-3,172 23,-77 18,-113-21,154 17,-115-29,161 33,430 69,-601-99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33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0 179,'8'-3,"1"0,-1 0,0 1,1 0,15-1,5-1,181-43,35-7,-38 26,235-1,218 30,-407 2,139-3,135 2,-135 22,-314-12,-50-6,46 1,-53-6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35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1 201,'40'-3,"0"-1,69-15,-37 4,332-43,-75 13,-88 14,-113 15,-25 8,150 7,-125 3,427 35,-10 48,-431-65,0-4,211 1,45-20,-249 7,130 22,-219-21,475 69,4-32,261-56,-516 3,100-11,-273 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38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344 608,'141'4,"-1"6,213 43,-345-51,0-1,1 2,-1-1,0 1,-1 1,1-1,12 9,-11-5,0 1,0 0,-1 1,0 0,12 16,71 112,30 41,-81-126,2-1,94 85,-108-113,0-1,2-2,0-1,1-1,1-1,67 24,-54-28,0-2,0-2,72 5,142-10,103 10,-139-2,703 64,-282-14,402-44,-336-17,-504 8,91 2,-229-12,0-3,94-18,191-73,-143 34,-38 11,150-33,-27 43,-22 5,241-75,-410 85,114-12,106 4,-185 21,65-8,607-46,1619 80,-2410-13,1289 42,-1276-43,22 1,-1-2,1-3,0-2,56-13,-103 17,0-1,1 1,-1-1,0-1,0 0,-1 0,1 0,-1-1,0 0,0-1,-1 1,1-1,-1-1,0 1,-1-1,0 0,0 0,0-1,-1 1,0-1,4-12,-3 10,0 1,1 0,0 0,1 1,0-1,0 1,1 1,0 0,0 0,1 0,0 1,0 0,10-4,19-9,1 3,42-13,-61 22,295-75,13 23,-160 31,141-28,-247 39,-54 11,-13 3,-11 1,0 0,0 2,0 0,-20 3,-10 0,-1522 44,1153-48,-546 15,-29 12,-10-69,480-9,-81-18,-76-7,668 76,-2023-210,-10 80,1602 121,84 7,-681 19,945-12,1 4,-176 39,102-7,-196 59,-18 58,216-83,142-65,-26 11,-81 47,38-14,-1-5,-3-3,-2-5,-1-4,-131 31,5-18,-299 27,298-57,-333-13,667-6,126-16,-110 6,959-37,6 41,-842 6,3250 3,-3450-3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4:08:43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3469 469 24575,'-39'-2'0,"0"-2"0,0-2 0,1-2 0,-71-22 0,-24-6 0,-538-94 0,453 101 0,-252-1 0,-651 31 0,530 2 0,1574-32-1109,-97-15-1252,-120 7-256,666-45 2306,-1307 77 957,-89 8-101,-35-3-528,-1 0 1,0 1 0,0-1 0,0 0 0,0 0-1,0 0 1,0 1 0,0-1 0,1 0 0,-1 0 0,0 0-1,0 1 1,0-1 0,0 0 0,0 0 0,0 1-1,0-1 1,0 0 0,0 0 0,0 0 0,0 1 0,0-1-1,-1 0 1,1 0 0,0 1 0,0-1 0,0 0-1,0 0 1,0 0 0,0 0 0,0 1 0,-1-1 0,1 0-1,0 0 1,0 0 0,0 0 0,0 1 0,-1-1-1,1 0 1,0 0 0,0 0 0,0 0 0,-1 0-1,1 0 1,0 0 0,0 0 0,0 0 0,-1 1 0,1-1-1,0 0 1,0 0 0,-1 0 0,1 0 0,0 0-1,0 0 1,0-1 0,-1 1 0,-59 18 1271,-971 248 1270,-6 1-4509,371-147 1591,476-97 351,-293-3 1,477-20 68,-9 0 125,1 0 0,0-1 0,-1-1-1,-15-4 1,17-1 834,14 6-1004,-1 1 1,0-1 0,1 1-1,-1-1 1,1 0 0,-1 1-1,1-1 1,-1 1 0,1-1 0,-1 1-1,1 0 1,-1-1 0,1 1-1,0 0 1,-1-1 0,1 1-1,0 0 1,-1 0 0,1-1-1,0 1 1,-1 0 0,1 0 0,1 0-1,162-41 224,446-75-406,-296 62-250,578-26 0,-866 80 416,-29 0 0,-44 1 0,-628 51-119,338-16 26,-594 13 51,1489-44-59,-135 2 1246,-364-12-937,-54 1-208,-17 0 0,-36-3 0,-80-2 0,94 8 0,-489-9 0,223 7 0,1301-15-1365,-949 15-5461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4:08:5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3887 1351 24575,'-2211'0'0,"1842"-13"0,19 1 0,42 14 0,-183-4 0,483 2 0,0-1 0,1 1 0,-1-1 0,1-1 0,-1 1 0,1-1 0,0-1 0,0 1 0,0-1 0,-11-7 0,13 7 0,1 0 0,0-1 0,0 1 0,1-1 0,-1 0 0,1 0 0,0-1 0,0 1 0,0-1 0,1 1 0,-1-1 0,1 0 0,0 0 0,0 0 0,-1-9 0,-3-15 0,2 1 0,1-1 0,0-37 0,10-90 0,-1 56 0,-6 89 0,0 0 0,1 1 0,0-1 0,1 0 0,0 1 0,0-1 0,1 1 0,0 0 0,1 0 0,1 0 0,-1 0 0,10-13 0,0 4 0,1 1 0,1 0 0,0 2 0,2 0 0,0 1 0,38-25 0,132-61 0,-28 18 0,-52 22 0,57-36 0,-158 93 0,0-2 0,0 1 0,0-1 0,0 0 0,-1-1 0,0 0 0,-1 0 0,10-14 0,-12 16 0,1 0 0,0 0 0,0 1 0,0 0 0,1-1 0,-1 1 0,1 1 0,0-1 0,0 1 0,1 0 0,-1 0 0,1 1 0,-1-1 0,1 1 0,7-2 0,13-2 0,1 0 0,31-1 0,-24 3 0,108-9 0,220 10 0,-196 5 0,146-1 0,604-2 0,-614-13-1365,-256 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3:20.5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3:20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3:21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05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52,'12'0,"0"-2,0 0,0 0,0-1,22-9,-19 6,0 1,1 0,18-2,74-1,145 8,-120 3,90-4,170 3,-226 10,197 39,-212-25,274 12,1096-42,-1464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3:23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7652 1010,'-403'23,"207"-7,-890 23,-8-39,600-2,-3569 1,3781 4,248-2,60-3,19-1,125-14,88-16,75-7,81 1,91 7,87 2,1617-25,18 54,-2214 2,-26-1,-57 0,-128 0,-109 0,-96 0,-82 4,-979 64,689-25,374-25,117-6,174-7,98-3,23-1,172 0,166-2,162-1,115 1,3031-2,-3592 3,-125 0,-116 0,-106 0,-99 1,-94-1,-2060 29,2199-20,86-3,82-5,154-1,-1 0,1-2,-1 1,-20-7,34 8,0 0,0 0,1-1,-1 1,0-1,0 1,0 0,0-1,1 0,-1 1,0-1,1 1,-1-1,0 0,1 1,-1-1,1 0,-1 0,0 0,1 0,0 0,0 0,0 1,0-1,0 0,1 1,-1-1,0 0,0 1,1-1,-1 0,0 1,0-1,1 1,-1-1,1 0,-1 1,1-1,-1 1,1-1,-1 1,1 0,-1-1,1 0,11-5,0-1,0 1,0 1,1 0,13-3,154-39,112-7,121 2,129 12,113 11,1017-1,-13 31,-1270 2,-275-2,180-3,-239-4,-53 4,-7-1,-33-6,-125-17,-154-19,-231-26,-268-25,-215-20,-2935-186,3402 280,194 14,159 8,144 3,131 4,110 8,90 15,680 79,1152 149,-1801-211,-116-12,-135-22,-43-13,0 0,0 1,-1-1,1 0,0 1,0-1,0 0,-1 1,1-1,0 1,0-1,-1 1,1 0,0-1,-1 1,1 0,-1-1,1 1,0 1,-2-2,1 1,0-1,-1 1,1 0,-1-1,1 1,-1-1,1 0,-1 1,1-1,-1 1,0-1,1 0,-1 1,1-1,-1 0,0 0,1 0,-1 1,0-1,1 0,-1 0,-1 0,-40 6,-118 1,-89-5,-1024-7,500 0,738 5,-234-5,194-1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48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1 113,'0'1,"0"-1,0 1,0-1,1 1,-1 0,0-1,1 1,-1-1,0 1,1-1,-1 1,1-1,-1 1,1-1,-1 0,1 1,-1-1,1 0,-1 1,1-1,-1 0,1 0,0 1,-1-1,1 0,0 0,-1 0,2 0,24 4,-19-4,438 12,-291-13,135 2,985-3,-258-57,-957 52,-1-3,0-2,67-23,-91 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48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1,'21'0,"40"0,69 4,33 10,48 3,50-2,24-3,-9-4,-24-4,-32-1,-39-2,-47-1,-42-1,-36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49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0,'12'0,"18"0,15 0,38 0,43 0,46 0,44 0,48 0,25 0,2 0,-28 0,-42 0,-46 0,-49 0,-45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50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0,'4'4,"40"6,40 9,53 15,33 9,24 10,35 4,36 6,28-4,2-4,-28-11,-51-9,-59-11,-55-9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53.7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54.9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1,'7893'0,"-7903"0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19:5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44,'0'-4,"-4"-2,-10-3,-11-1,-13 2,-1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0:00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89,'-2470'0,"2423"-1,32-1,16 0,33-3,582-9,-424 14,208 1,623-19,-994 17,-15 1,0-1,0 0,0 0,0-2,0 0,0 0,26-11,-40 14,0 0,0 0,1 0,-1 0,0 0,1 0,-1 0,0 0,0-1,1 1,-1 0,0 0,0 0,0 0,1 0,-1-1,0 1,0 0,0 0,1 0,-1-1,0 1,0 0,0 0,0-1,0 1,1 0,-1 0,0-1,0 1,0 0,0 0,0-1,0 1,0 0,0-1,0 1,0 0,0 0,0-1,0 1,0 0,0 0,0-1,-1 1,1 0,0 0,0-1,0 1,0 0,0 0,-1 0,1-1,0 1,0 0,0 0,-1 0,1-1,0 1,0 0,-1 0,1 0,0 0,0 0,-1 0,1 0,-25-6,-19 4,-75 6,100-3,-101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0:09.4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6714 1,'-96'4,"-172"31,121-11,121-21,-697 80,-87-22,2 27,127-3,-4-36,-99-70,489 5,-31 4,-148-7,405 13,61 3,19 1,168-4,-126 6,1943-3,-1007 5,-963-1,34-1,-56 0,-1-1,1 1,-1-1,0 1,1-1,-1 0,0 0,0-1,0 1,1-1,-1 1,4-4,-6 4,-1 1,0-1,1 1,-1-1,0 1,1-1,-1 1,0-1,0 0,0 1,0-1,1 1,-1-1,0 0,0 1,0-1,0 1,0-1,0 0,-1 1,1-1,0 1,0-1,0 1,0-1,-1 0,1 1,0-1,-1 1,1-1,0 1,-1-1,1 1,0 0,-1-1,1 1,-1-1,0 1,-24-19,4 7,-2 1,1 1,-1 1,-33-8,-104-17,139 30,-249-37,-304-7,-271 36,840 12,-236 2,228-2,22 1,37 0,1247 0,-1069-13,-140 4,1 4,163 13,-230-6,-1 0,1 1,-1 1,0 0,17 9,-32-13,0 0,1 0,0 1,-1-1,0 0,1 1,-1 0,0 0,3 2,-5-3,0-1,0 1,1 0,-1 0,0-1,0 1,0 0,0 0,0-1,0 1,0 0,0 0,0-1,0 1,0 0,0 0,0-1,-1 1,1 0,0 0,-1-1,1 1,0 0,-1-1,1 1,-1-1,1 1,-1-1,1 1,-1 0,0-1,1 0,-1 1,0-1,1 1,-1-1,0 0,1 1,-2-1,-23 13,0-1,0-2,-1 0,-1-2,-45 9,-67 10,-216 15,-153-21,477-20,-1064 5,600-7,87 12,276 0,-134 28,212-26,41-6,20-4,32-1,390-24,-162 3,724-7,1 27,-920-1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08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0 276,'11'-5,"0"1,-1 1,2-1,-1 2,0 0,20-2,5-1,884-80,9 72,-820 13,4729 4,-4285-17,-5 0,2115 14,-2626-1,1-2,-1-1,0-2,0-2,0-1,41-16,-19 5,2 3,0 2,0 3,89-4,254 11,-301 6,830 1,-563-3,-348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0:25.3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26,'0'0,"0"-1,0 0,0 1,0-1,0 1,0-1,1 1,-1-1,0 1,0-1,1 1,-1 0,0-1,1 1,-1-1,0 1,1 0,-1-1,1 1,-1 0,1-1,-1 1,1 0,-1 0,1-1,-1 1,1 0,-1 0,1 0,22-3,-15 2,465-10,-297 12,141-1,1495 76,121 173,-969-115,1635 149,-1404-232,2-54,-1157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0:26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1 200,'5'-1,"1"1,-1-1,1 0,-1 0,0-1,9-3,11-3,116-28,2 7,240-18,295 26,-645 21,653 3,219-3,-469-25,-11 1,-380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0:27.1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77,'30'-4,"55"-6,76-5,83 0,74 2,55 4,56 3,19 3,7 1,-14 2,-27 1,-64-1,-70 1,-79 0,-64-1,-57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3:39.5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0,'165'0,"22"0,106 0,106 0,100 0,87 0,4700 0,-5278 1,-25 1,-14 2,-630 116,437-74,-420 64,-947 40,645-129,5-27,506 2,260 4,141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3:41.2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1347 1,'83'2,"148"24,73 37,-172-34,698 142,6-33,-174-46,368 48,-722-101,192 21,-473-58,23 2,-47-3,0-1,0 0,0 1,-1 0,1 0,0 0,-1 0,1 0,0 0,-1 1,4 2,-6-4,0 0,1 1,-1-1,0 0,0 0,0 1,1-1,-1 0,0 1,0-1,0 0,0 1,0-1,0 0,0 1,0-1,0 0,0 1,0-1,0 1,0-1,0 0,0 1,0-1,0 0,0 1,0-1,0 0,-1 1,-13 12,-10-1,-1-1,0-1,0-1,-1-2,-47 8,25-5,-191 39,-72-2,-747 33,-6-64,-506-24,1506 7,46 1,12 1,-1-1,0 0,1 0,-1-1,1 0,-12-3,18 4,0 0,-1 0,1-1,0 1,-1 0,1 0,0 0,-1 0,1 0,0 0,0-1,-1 1,1 0,0 0,-1-1,1 1,0 0,0 0,0-1,-1 1,1 0,0-1,0 1,0 0,0-1,-1 1,1 0,0-1,0 1,0 0,0-1,0 1,0 0,0-1,0 1,0 0,0-1,0 1,0 0,0-1,1 1,-1 0,0-1,0 1,0 0,0-1,0 1,1 0,-1 0,0-1,0 1,1-1,20-15,22-5,0 1,55-18,-94 37,840-240,22 86,-517 105,-263 34,-76 10,-27 2,-108-2,-114 3,-105 3,-432 3,-760-3,1146-11,77-5,90-5,200 18,1 0,-1-2,-28-9,51 13,-1 1,0 0,0 0,1 0,-1-1,0 1,0-1,1 1,-1 0,0-1,1 1,-1-1,1 1,-1-1,1 0,-1 1,1-1,-1 0,1 1,-1-1,1 0,0 1,-1-2,1 1,1 0,-1 0,1 0,0 1,-1-1,1 0,-1 1,1-1,0 0,0 1,-1-1,1 1,0-1,0 1,0-1,0 1,0 0,0-1,-1 1,3 0,24-7,1 2,47-4,182-6,137 6,128 1,68-9,375-17,2224-57,-2889 87,495 8,-885 21,-95 24,-151 36,-4-24,275-54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23:57.3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10,'30'0,"80"0,106 0,146 0,124 0,110 0,97 0,42 0,-2 0,-50 0,-92 0,-112 0,-121 0,-117 0,-99-4,-75-2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16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77,'48'1,"30"-1,118-14,551-45,1 54,-545 6,-36-1,201 4,-355-2,0 0,-1 1,1 0,-1 1,0 0,22 13,34 11,6-11,0-3,125 7,-176-20,51 5,106 11,-103-10,82-2,-90-5,124 16,107 51,-229-58,1-3,122-6,-59-1,244 18,-329-14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17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1,'17'1,"0"0,0 2,16 4,13 1,35 5,7-1,-1 4,102 32,-149-34,54 19,1-5,126 22,67-29,3-25,-54 0,267 4,-478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20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0 304,'60'-3,"82"-15,-51 5,159-19,382-35,706 48,-911 23,-410-4,1 0,-1-1,1-1,-1 0,0-2,0 0,0 0,0-2,-1 0,22-12,-17 7,3-3,1 1,0 0,0 2,1 1,1 2,49-11,-16 13,1 3,116 8,126 32,-147-15,-98-15,0 2,-1 4,0 1,58 25,-114-39,6 3,1 0,0 1,-1 0,8 6,-14-10,0 1,0-1,-1 1,1-1,0 1,0-1,-1 1,1 0,0-1,-1 1,1 0,-1 0,1-1,0 1,-1 0,0 0,1 0,-1 0,0 0,1 0,-1 0,0 0,0-1,0 1,0 0,0 0,0 0,0 0,0 0,0 0,0 0,-1 0,1 0,0 0,-1 0,1 0,0 0,-1-1,1 1,-1 0,0 0,1-1,-1 1,1 0,-1 0,0-1,0 1,1-1,-1 1,-1 0,-4 3,-1 0,0-1,0 1,0-1,0-1,0 1,-10 1,-62 8,60-10,-372 25,-12-24,239-3,-976-49,792 17,59 4,228 22,-206-24,227 22,40 8,0 0,0 0,0 0,0 0,0 0,0 0,0 0,1 0,-1 0,0 0,0 0,0 0,0 0,0 0,0 0,0 0,0 0,0 0,0 0,1 0,-1 0,0 0,0 0,0 0,0 0,0 0,0 0,0 0,0 0,0 0,0 0,0 0,0-1,1 1,-1 0,0 0,0 0,0 0,0 0,0 0,0 0,0 0,0 0,0 0,0 0,0-1,0 1,0 0,0 0,0 0,0 0,0 0,0 0,0 0,0 0,0 0,0 0,0-1,23 1,373 44,-225-21,608 86,-481-65,321 52,-499-75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23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0,'23'6,"2"0,37 3,9 2,106 17,1-6,239-3,32-22,225 3,-493 12,59 1,-79-14,178 2,-197 14,-65-5,61 15,-38-5,-78-17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25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1,'403'22,"-7"26,-369-44,344 48,532 56,-267-86,-3-26,-88-1,-504 5,-7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4:08:26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0 151,'288'-10,"-58"1,1884 1,-1262 10,161-2,-915-2,0-5,0-5,150-36,-199 36,121-26,-128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D14C-19F1-4787-AB09-BC43879D4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0B9D0B0A-79AA-4BEF-A569-76BA81B43A6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06C4530-8492-4B63-A23D-0A885B85D54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62D2EF6-5E63-4AF7-97D7-D59ED99EC4CC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5EC72E7-EADB-45FC-9321-6660899D6FD7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758C23F1-38A8-478F-A667-E2D845EA1F37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22850B7-7DA7-452D-B3E3-2E04E930385D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F0CCD272-98BC-44B4-913B-156AF73DEFA7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ADC69D8-61A9-443D-9326-894BEB79F927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C34D2155-3150-4B0F-A3F3-9910F49353F3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B418A8F7-A8DA-46E5-B9D6-461AADD49AA4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D776B35-BFA7-4964-B299-97380EC2398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3621195B-BFD5-4A70-9795-50D00E0CF81B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3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microsoft.com/office/2007/relationships/hdphoto" Target="../media/hdphoto2.wdp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2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image" Target="../media/image32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36.png"/><Relationship Id="rId24" Type="http://schemas.openxmlformats.org/officeDocument/2006/relationships/customXml" Target="../ink/ink30.xml"/><Relationship Id="rId5" Type="http://schemas.microsoft.com/office/2007/relationships/hdphoto" Target="../media/hdphoto3.wdp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3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610" y="504551"/>
            <a:ext cx="7096933" cy="2418010"/>
          </a:xfrm>
        </p:spPr>
        <p:txBody>
          <a:bodyPr/>
          <a:lstStyle/>
          <a:p>
            <a:r>
              <a:rPr lang="en-US" sz="5000" dirty="0"/>
              <a:t>Selected topics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10" y="3491470"/>
            <a:ext cx="3040523" cy="621603"/>
          </a:xfrm>
        </p:spPr>
        <p:txBody>
          <a:bodyPr/>
          <a:lstStyle/>
          <a:p>
            <a:r>
              <a:rPr lang="en-US" sz="4000" b="1" dirty="0"/>
              <a:t>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6131C3-F2C3-3D61-EB93-76A0F79116F0}"/>
              </a:ext>
            </a:extLst>
          </p:cNvPr>
          <p:cNvSpPr txBox="1">
            <a:spLocks/>
          </p:cNvSpPr>
          <p:nvPr/>
        </p:nvSpPr>
        <p:spPr>
          <a:xfrm>
            <a:off x="2136639" y="5457636"/>
            <a:ext cx="9857014" cy="621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Dr: Nashwa Nageh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4BC-F1B7-10B8-742B-4EC5461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3" y="239696"/>
            <a:ext cx="9779183" cy="703387"/>
          </a:xfrm>
        </p:spPr>
        <p:txBody>
          <a:bodyPr/>
          <a:lstStyle/>
          <a:p>
            <a:r>
              <a:rPr lang="en-GB" dirty="0"/>
              <a:t>Variable types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A1051C-8A73-3FB7-06C2-6AB749780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1902"/>
              </p:ext>
            </p:extLst>
          </p:nvPr>
        </p:nvGraphicFramePr>
        <p:xfrm>
          <a:off x="474814" y="1450076"/>
          <a:ext cx="10507323" cy="384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757">
                  <a:extLst>
                    <a:ext uri="{9D8B030D-6E8A-4147-A177-3AD203B41FA5}">
                      <a16:colId xmlns:a16="http://schemas.microsoft.com/office/drawing/2014/main" val="1977086237"/>
                    </a:ext>
                  </a:extLst>
                </a:gridCol>
                <a:gridCol w="8880566">
                  <a:extLst>
                    <a:ext uri="{9D8B030D-6E8A-4147-A177-3AD203B41FA5}">
                      <a16:colId xmlns:a16="http://schemas.microsoft.com/office/drawing/2014/main" val="174075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(tuple):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lists, but they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are immutable, meaning you cannot change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their contents once defined. Tuples are often used for grouping related values together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coordinates = (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collection of key-value pairs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Keys must be unique, and they are used to access the associated values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person = {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"name"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"John"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"age"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7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(set):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an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unordered collection of unique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elements. Sets are used when you need to store a collection of items without duplicates 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unique_numbers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 = {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4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NoneType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(None):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 special value denoting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absence of a value or a null value. It is often used to initialize variables or indicate that a function has no return value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result =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257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6EF7-C147-9360-0AEB-9D5501B931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58BFA-3562-4C9A-A428-DCAD37F8396D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95B9-4E0C-CB03-C1DA-A3FF3F2C8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C3DE-8032-3D49-F04F-17C081BAC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43" y="818075"/>
            <a:ext cx="8911687" cy="747490"/>
          </a:xfrm>
        </p:spPr>
        <p:txBody>
          <a:bodyPr/>
          <a:lstStyle/>
          <a:p>
            <a:r>
              <a:rPr lang="en-US" sz="4400" b="1" dirty="0"/>
              <a:t>Creating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35" y="2319667"/>
            <a:ext cx="3296516" cy="28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7" y="2013496"/>
            <a:ext cx="8248083" cy="1753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17A7F-F32D-2BFD-C15F-16A5A12ECE1B}"/>
              </a:ext>
            </a:extLst>
          </p:cNvPr>
          <p:cNvSpPr txBox="1"/>
          <p:nvPr/>
        </p:nvSpPr>
        <p:spPr>
          <a:xfrm>
            <a:off x="75658" y="4337254"/>
            <a:ext cx="8029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name must start with </a:t>
            </a:r>
            <a:r>
              <a:rPr lang="en-US" dirty="0">
                <a:highlight>
                  <a:srgbClr val="FFFF00"/>
                </a:highlight>
              </a:rPr>
              <a:t>a letter or the underscore character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</a:t>
            </a:r>
            <a:r>
              <a:rPr lang="en-US" dirty="0">
                <a:solidFill>
                  <a:srgbClr val="FF0000"/>
                </a:solidFill>
              </a:rPr>
              <a:t>name cannot start with a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variable name can only contain </a:t>
            </a:r>
            <a:r>
              <a:rPr lang="en-US" dirty="0">
                <a:solidFill>
                  <a:srgbClr val="FF0000"/>
                </a:solidFill>
              </a:rPr>
              <a:t>alpha-numeric </a:t>
            </a:r>
            <a:r>
              <a:rPr lang="en-US" dirty="0"/>
              <a:t>characters and underscores (A-z, 0-9, and _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Variable names are case-sensitive (age, Age and AGE are three different variables)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92CF-62B3-506C-4DA7-58708B9A05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15DF16-1D27-487F-A4E0-4D6AE316D99E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DE32EC-2586-4A71-04E4-2DDF714F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1D034F-6774-11CD-F7CC-B2B43868E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88" y="264780"/>
            <a:ext cx="8911687" cy="747490"/>
          </a:xfrm>
        </p:spPr>
        <p:txBody>
          <a:bodyPr/>
          <a:lstStyle/>
          <a:p>
            <a:r>
              <a:rPr lang="en-US" sz="4400" b="1" dirty="0"/>
              <a:t>Output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3045"/>
            <a:ext cx="5541744" cy="2255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" y="4058694"/>
            <a:ext cx="5402077" cy="1947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0" y="1480357"/>
            <a:ext cx="5333936" cy="21102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602014-E670-E589-B9B4-BF9E63CC83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E949B6-3242-4708-8B92-DED3500E61E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7FE0CC-4B3F-D871-A0EA-BA16A8C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5A2F9E-714D-0690-871A-DDD87482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6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030" y="142239"/>
            <a:ext cx="8911687" cy="747490"/>
          </a:xfrm>
        </p:spPr>
        <p:txBody>
          <a:bodyPr/>
          <a:lstStyle/>
          <a:p>
            <a:r>
              <a:rPr lang="en-US" sz="4400" b="1" dirty="0"/>
              <a:t>Type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6" y="3889318"/>
            <a:ext cx="10582748" cy="19220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6" y="1350047"/>
            <a:ext cx="10070130" cy="20789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80AFD-CFC0-7494-6206-D446BADFFB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45DE6-8DA2-421B-AF27-1D07C94957FC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9479D-2C24-1EA4-4FA3-83648B8B8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C0986-795E-28EC-95F8-BD1AB480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818" y="1556605"/>
            <a:ext cx="11707091" cy="101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017" y="158091"/>
            <a:ext cx="8761413" cy="706964"/>
          </a:xfrm>
        </p:spPr>
        <p:txBody>
          <a:bodyPr/>
          <a:lstStyle/>
          <a:p>
            <a:r>
              <a:rPr lang="en-US" sz="4400" b="1" dirty="0"/>
              <a:t>Python Casting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266084"/>
            <a:ext cx="5617321" cy="23148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29" y="1266084"/>
            <a:ext cx="4681578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BE730-F4F4-E023-2E62-8C8CC0531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68" y="3953432"/>
            <a:ext cx="6438900" cy="2400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C75BE6-6948-6045-E4F3-4B0FC1E93A8E}"/>
              </a:ext>
            </a:extLst>
          </p:cNvPr>
          <p:cNvSpPr txBox="1">
            <a:spLocks/>
          </p:cNvSpPr>
          <p:nvPr/>
        </p:nvSpPr>
        <p:spPr>
          <a:xfrm>
            <a:off x="1104017" y="15078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Python Casting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A845-5CCA-2A08-6C75-52DB891C54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4EEE0B-5A11-4AE5-87FE-2CA1C8041FA8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8F528C-0A70-7D9C-1721-53160A582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5FE01D-EE38-B3C9-4728-67B5D95ED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9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1A10EB-5AFE-CC0F-2223-086BF9F9F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9" y="1260629"/>
            <a:ext cx="6851982" cy="20063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8556-E09F-B2C6-7383-48E90403DC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B0E809-D812-4178-BAF6-53F30C4AA7C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DD4E-7BEA-5DFE-F22A-6D0FD2AA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F9D5-9F1B-F09C-F635-CC9101E2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EA8820-D6DB-BD70-81F3-EFB63ECD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9" y="3429000"/>
            <a:ext cx="5684483" cy="24945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DED764-63B5-7A61-C52F-7A72C910BDED}"/>
              </a:ext>
            </a:extLst>
          </p:cNvPr>
          <p:cNvSpPr txBox="1">
            <a:spLocks/>
          </p:cNvSpPr>
          <p:nvPr/>
        </p:nvSpPr>
        <p:spPr>
          <a:xfrm>
            <a:off x="1104017" y="15078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Python Casting</a:t>
            </a:r>
          </a:p>
        </p:txBody>
      </p:sp>
    </p:spTree>
    <p:extLst>
      <p:ext uri="{BB962C8B-B14F-4D97-AF65-F5344CB8AC3E}">
        <p14:creationId xmlns:p14="http://schemas.microsoft.com/office/powerpoint/2010/main" val="190030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FBE9-5502-4DF8-901A-16DAEFD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28" y="339245"/>
            <a:ext cx="8761413" cy="706964"/>
          </a:xfrm>
        </p:spPr>
        <p:txBody>
          <a:bodyPr/>
          <a:lstStyle/>
          <a:p>
            <a:r>
              <a:rPr lang="en-US" sz="4400" b="1" dirty="0"/>
              <a:t>User-input</a:t>
            </a:r>
            <a:endParaRPr lang="ar-SA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5" y="1610108"/>
            <a:ext cx="7700541" cy="384820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4C289-6A4E-7CD2-2A94-A8A3A0FDEF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8AD11F-79EC-49D7-9185-C19AD84DBF4B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EEBC-6F96-5F43-B3A3-47A2406D8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AC39-9571-7D81-A2D9-DDF67D25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FBE9-5502-4DF8-901A-16DAEFD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49" y="172526"/>
            <a:ext cx="8761413" cy="706964"/>
          </a:xfrm>
        </p:spPr>
        <p:txBody>
          <a:bodyPr/>
          <a:lstStyle/>
          <a:p>
            <a:r>
              <a:rPr lang="en-US" sz="4400" b="1" dirty="0"/>
              <a:t>User-input</a:t>
            </a:r>
            <a:endParaRPr lang="ar-SA" sz="4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E3C8F-3B72-781E-DA6E-0070783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304925"/>
            <a:ext cx="8886825" cy="42481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24419-8F73-4555-90DE-278D29851E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268BE8-D11A-43B5-8E15-CA768B9B59B2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3752-0C67-2733-B919-704007B4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4ADA4-4880-0720-5518-5AC6F2A7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1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FBE9-5502-4DF8-901A-16DAEFD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2286001"/>
            <a:ext cx="10160000" cy="1143000"/>
          </a:xfrm>
        </p:spPr>
        <p:txBody>
          <a:bodyPr/>
          <a:lstStyle/>
          <a:p>
            <a:r>
              <a:rPr lang="en-US" dirty="0"/>
              <a:t>Operations</a:t>
            </a:r>
            <a:endParaRPr lang="ar-S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" y="387929"/>
            <a:ext cx="4128655" cy="64700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5" y="0"/>
            <a:ext cx="422563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4218" y="2672835"/>
            <a:ext cx="235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Integers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218" y="3947453"/>
            <a:ext cx="235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4218" y="5142407"/>
            <a:ext cx="235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True of false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3564" y="0"/>
            <a:ext cx="37684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1527" y="3578121"/>
            <a:ext cx="2770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Convert x into integer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4364" y="4514942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(5+4j)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C741-12DA-8E22-7A99-E1860B2CED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D167DF-8BF9-4885-921B-CE4FA0262338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C2FFFED-4033-7858-16FA-4BDC9E53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D9AF7B-CD96-A706-8003-AE26CF88B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CBD988-E76E-0BBB-866D-EAFD10440F85}"/>
                  </a:ext>
                </a:extLst>
              </p14:cNvPr>
              <p14:cNvContentPartPr/>
              <p14:nvPr/>
            </p14:nvContentPartPr>
            <p14:xfrm>
              <a:off x="984873" y="465026"/>
              <a:ext cx="1281960" cy="5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CBD988-E76E-0BBB-866D-EAFD10440F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233" y="357026"/>
                <a:ext cx="1389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229E7D-CEC1-61B9-19B4-704EBD4F5338}"/>
                  </a:ext>
                </a:extLst>
              </p14:cNvPr>
              <p14:cNvContentPartPr/>
              <p14:nvPr/>
            </p14:nvContentPartPr>
            <p14:xfrm>
              <a:off x="1065153" y="1188986"/>
              <a:ext cx="843840" cy="2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229E7D-CEC1-61B9-19B4-704EBD4F53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153" y="1081346"/>
                <a:ext cx="951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12964F-C6FC-97C8-0CA5-CEE5D64829E7}"/>
                  </a:ext>
                </a:extLst>
              </p14:cNvPr>
              <p14:cNvContentPartPr/>
              <p14:nvPr/>
            </p14:nvContentPartPr>
            <p14:xfrm>
              <a:off x="967233" y="1819706"/>
              <a:ext cx="86220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12964F-C6FC-97C8-0CA5-CEE5D64829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593" y="1711706"/>
                <a:ext cx="969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4EDF7B-FB56-C2FB-98AB-61416FB849D0}"/>
                  </a:ext>
                </a:extLst>
              </p14:cNvPr>
              <p14:cNvContentPartPr/>
              <p14:nvPr/>
            </p14:nvContentPartPr>
            <p14:xfrm>
              <a:off x="940953" y="2343506"/>
              <a:ext cx="884520" cy="18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4EDF7B-FB56-C2FB-98AB-61416FB849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953" y="2235506"/>
                <a:ext cx="992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0B5D7D7-24CC-FADE-40EA-8C47341F5B8B}"/>
                  </a:ext>
                </a:extLst>
              </p14:cNvPr>
              <p14:cNvContentPartPr/>
              <p14:nvPr/>
            </p14:nvContentPartPr>
            <p14:xfrm>
              <a:off x="2929233" y="238778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0B5D7D7-24CC-FADE-40EA-8C47341F5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5593" y="22801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6E1419-9E18-9A29-E303-F03960077B91}"/>
                  </a:ext>
                </a:extLst>
              </p14:cNvPr>
              <p14:cNvContentPartPr/>
              <p14:nvPr/>
            </p14:nvContentPartPr>
            <p14:xfrm>
              <a:off x="1011873" y="2911586"/>
              <a:ext cx="28418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6E1419-9E18-9A29-E303-F03960077B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7873" y="2803946"/>
                <a:ext cx="2949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565-851A-4175-7A76-4CFE7C2807EC}"/>
                  </a:ext>
                </a:extLst>
              </p14:cNvPr>
              <p14:cNvContentPartPr/>
              <p14:nvPr/>
            </p14:nvContentPartPr>
            <p14:xfrm>
              <a:off x="2912313" y="3676946"/>
              <a:ext cx="43560" cy="1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565-851A-4175-7A76-4CFE7C2807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8673" y="3569306"/>
                <a:ext cx="151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67BB23-96A3-EFFD-6769-3C4174AE84B3}"/>
                  </a:ext>
                </a:extLst>
              </p14:cNvPr>
              <p14:cNvContentPartPr/>
              <p14:nvPr/>
            </p14:nvContentPartPr>
            <p14:xfrm>
              <a:off x="1005753" y="3563186"/>
              <a:ext cx="911880" cy="32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67BB23-96A3-EFFD-6769-3C4174AE84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753" y="3455546"/>
                <a:ext cx="1019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E09524-D414-6A7A-8270-3E5E37082CEF}"/>
                  </a:ext>
                </a:extLst>
              </p14:cNvPr>
              <p14:cNvContentPartPr/>
              <p14:nvPr/>
            </p14:nvContentPartPr>
            <p14:xfrm>
              <a:off x="556833" y="4118666"/>
              <a:ext cx="2417040" cy="155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E09524-D414-6A7A-8270-3E5E37082C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3193" y="4011026"/>
                <a:ext cx="25246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0B47E8-4A6F-5844-15DA-A2780ADE7F9B}"/>
                  </a:ext>
                </a:extLst>
              </p14:cNvPr>
              <p14:cNvContentPartPr/>
              <p14:nvPr/>
            </p14:nvContentPartPr>
            <p14:xfrm>
              <a:off x="5175273" y="4526906"/>
              <a:ext cx="3869640" cy="286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0B47E8-4A6F-5844-15DA-A2780ADE7F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1633" y="4418906"/>
                <a:ext cx="39772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06E255-FD9C-8CEE-128A-8FC8B033E899}"/>
                  </a:ext>
                </a:extLst>
              </p14:cNvPr>
              <p14:cNvContentPartPr/>
              <p14:nvPr/>
            </p14:nvContentPartPr>
            <p14:xfrm>
              <a:off x="5468313" y="5431946"/>
              <a:ext cx="1420920" cy="72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06E255-FD9C-8CEE-128A-8FC8B033E8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14673" y="5324306"/>
                <a:ext cx="1528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9D7791-D730-7294-80E0-FE87A52BE4CD}"/>
                  </a:ext>
                </a:extLst>
              </p14:cNvPr>
              <p14:cNvContentPartPr/>
              <p14:nvPr/>
            </p14:nvContentPartPr>
            <p14:xfrm>
              <a:off x="5424033" y="6372986"/>
              <a:ext cx="1600920" cy="27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9D7791-D730-7294-80E0-FE87A52BE4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033" y="6264986"/>
                <a:ext cx="17085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46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61" y="857267"/>
            <a:ext cx="8911687" cy="747490"/>
          </a:xfrm>
        </p:spPr>
        <p:txBody>
          <a:bodyPr/>
          <a:lstStyle/>
          <a:p>
            <a:r>
              <a:rPr lang="en-US" sz="4400" b="1" dirty="0"/>
              <a:t>Print in Python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4445548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6" y="3051008"/>
            <a:ext cx="6084338" cy="224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2452255"/>
            <a:ext cx="5430982" cy="43087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D9CCD-7F4E-7ABC-FFD2-743504D17E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CB95CC-C4F7-4F44-BBB2-13B2B1A8E93B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DB7CF-BFDE-671A-8803-7E2DD64F9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B4BF-BD03-1CAF-299B-AE032052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python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characteristics of Python</a:t>
            </a:r>
          </a:p>
          <a:p>
            <a:r>
              <a:rPr lang="en-US" dirty="0"/>
              <a:t>Installation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</a:t>
            </a:r>
          </a:p>
          <a:p>
            <a:r>
              <a:rPr lang="en-US" sz="2800" dirty="0"/>
              <a:t>User-input</a:t>
            </a:r>
          </a:p>
          <a:p>
            <a:r>
              <a:rPr lang="en-US" sz="2800" dirty="0"/>
              <a:t>Print in Python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3F4ADBC5-B5EC-4F12-A79B-480C5BB12EAB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Lecture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818074"/>
            <a:ext cx="8911687" cy="747490"/>
          </a:xfrm>
        </p:spPr>
        <p:txBody>
          <a:bodyPr/>
          <a:lstStyle/>
          <a:p>
            <a:r>
              <a:rPr lang="en-US" sz="4400" b="1" dirty="0"/>
              <a:t>Print in Python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7" y="2699412"/>
            <a:ext cx="6440079" cy="33411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10" y="2335052"/>
            <a:ext cx="4793672" cy="43746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19A4-EFA9-A71F-2A79-0F853A786E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FBB17-1FC7-4F3C-8E50-9767C0623A4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B205-635A-F5B2-D8D0-FEA822B3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7B80-01ED-A90F-3BDD-C9311C60B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818074"/>
            <a:ext cx="8911687" cy="747490"/>
          </a:xfrm>
        </p:spPr>
        <p:txBody>
          <a:bodyPr/>
          <a:lstStyle/>
          <a:p>
            <a:r>
              <a:rPr lang="en-US" sz="4400" b="1" dirty="0"/>
              <a:t>Print in Python (Separator)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25" y="3128296"/>
            <a:ext cx="9165784" cy="219184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A101F-BD61-C682-2F95-7D627ABA61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694C39-319B-44B3-B51F-7399952C208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A1A5-814C-E978-16F1-9A88ECAFE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4F0B-5225-9224-00BF-A122854B9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4EE9F9-D078-4070-0C92-5DA4F0ED19D3}"/>
                  </a:ext>
                </a:extLst>
              </p14:cNvPr>
              <p14:cNvContentPartPr/>
              <p14:nvPr/>
            </p14:nvContentPartPr>
            <p14:xfrm>
              <a:off x="4784673" y="1162828"/>
              <a:ext cx="2672640" cy="16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4EE9F9-D078-4070-0C92-5DA4F0ED1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1033" y="1054828"/>
                <a:ext cx="27802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B97C49-8406-6247-72C2-CD53C742852A}"/>
                  </a:ext>
                </a:extLst>
              </p14:cNvPr>
              <p14:cNvContentPartPr/>
              <p14:nvPr/>
            </p14:nvContentPartPr>
            <p14:xfrm>
              <a:off x="4397673" y="1215748"/>
              <a:ext cx="2577600" cy="38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B97C49-8406-6247-72C2-CD53C74285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3673" y="1108108"/>
                <a:ext cx="268524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6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59" y="818074"/>
            <a:ext cx="8911687" cy="747490"/>
          </a:xfrm>
        </p:spPr>
        <p:txBody>
          <a:bodyPr/>
          <a:lstStyle/>
          <a:p>
            <a:r>
              <a:rPr lang="en-US" sz="4400" b="1" dirty="0"/>
              <a:t>Print in Python (end)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9" y="3771408"/>
            <a:ext cx="7526943" cy="1695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" y="5056909"/>
            <a:ext cx="8840434" cy="166078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" y="2413822"/>
            <a:ext cx="7630590" cy="117450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18F38-5352-195F-4C94-F0D2A38DE1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D9F39-FC46-4F8C-8DB7-3404A6C7EBEB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6F342-5F70-CD42-2986-3B6362CFF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470E-F890-57A5-E782-27F7BAFC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500694-6ED5-3B32-9169-EE8A694C0899}"/>
                  </a:ext>
                </a:extLst>
              </p14:cNvPr>
              <p14:cNvContentPartPr/>
              <p14:nvPr/>
            </p14:nvContentPartPr>
            <p14:xfrm>
              <a:off x="4687113" y="1283428"/>
              <a:ext cx="234828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500694-6ED5-3B32-9169-EE8A694C08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3113" y="1175428"/>
                <a:ext cx="245592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r>
              <a:rPr lang="en-US" dirty="0"/>
              <a:t>Nashwa Nageh</a:t>
            </a:r>
          </a:p>
          <a:p>
            <a:r>
              <a:rPr lang="en-US" dirty="0"/>
              <a:t>nashwa.nageh88@gmail.com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E5E9-1296-03B2-1721-8BD6B74E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62" y="136525"/>
            <a:ext cx="9779183" cy="15700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9A43-C8DB-83A5-6625-F60ED8B4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99" y="2177203"/>
            <a:ext cx="10506643" cy="417914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 is a high-level, interpreted programming language known for its simplicity and readability.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 was created by Guido van Rossum and first released in 1991.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Python is designed to be easy to understand and write.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Python is a popular choice for both beginners and experienced programmers.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F3FC-591F-10F3-5C7F-8AA6E55BC2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898DD7-81F5-4AA6-BE6B-A58F0DD96D24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15A5-2BA6-EA8E-95A7-DE43281AC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7537-62B2-9721-CA00-0747542E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B31838-07C1-FAB0-FDD0-080AE3FE6CA6}"/>
                  </a:ext>
                </a:extLst>
              </p14:cNvPr>
              <p14:cNvContentPartPr/>
              <p14:nvPr/>
            </p14:nvContentPartPr>
            <p14:xfrm>
              <a:off x="3124713" y="21477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B31838-07C1-FAB0-FDD0-080AE3FE6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073" y="20401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D3BA23-2B33-84A2-BC7E-8D43C0074A90}"/>
                  </a:ext>
                </a:extLst>
              </p14:cNvPr>
              <p14:cNvContentPartPr/>
              <p14:nvPr/>
            </p14:nvContentPartPr>
            <p14:xfrm>
              <a:off x="2822673" y="2537668"/>
              <a:ext cx="1430640" cy="4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D3BA23-2B33-84A2-BC7E-8D43C0074A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033" y="2429668"/>
                <a:ext cx="1538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F98716-4A54-2003-FB8E-306FE9040085}"/>
                  </a:ext>
                </a:extLst>
              </p14:cNvPr>
              <p14:cNvContentPartPr/>
              <p14:nvPr/>
            </p14:nvContentPartPr>
            <p14:xfrm>
              <a:off x="4376433" y="2484028"/>
              <a:ext cx="4758840" cy="9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F98716-4A54-2003-FB8E-306FE90400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2433" y="2376028"/>
                <a:ext cx="4866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E49EC-0B38-8940-D63F-49112B9D05E0}"/>
                  </a:ext>
                </a:extLst>
              </p14:cNvPr>
              <p14:cNvContentPartPr/>
              <p14:nvPr/>
            </p14:nvContentPartPr>
            <p14:xfrm>
              <a:off x="2671833" y="4614868"/>
              <a:ext cx="1820160" cy="9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5E49EC-0B38-8940-D63F-49112B9D05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7833" y="4506868"/>
                <a:ext cx="19278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5FB5F1-2C2F-A9B6-632B-15CBAE4865CE}"/>
                  </a:ext>
                </a:extLst>
              </p14:cNvPr>
              <p14:cNvContentPartPr/>
              <p14:nvPr/>
            </p14:nvContentPartPr>
            <p14:xfrm>
              <a:off x="4722753" y="4597948"/>
              <a:ext cx="853560" cy="9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5FB5F1-2C2F-A9B6-632B-15CBAE4865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8753" y="4490308"/>
                <a:ext cx="9612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5D6AE9-5366-9694-8F4C-D7FE2DB30A90}"/>
                  </a:ext>
                </a:extLst>
              </p14:cNvPr>
              <p14:cNvContentPartPr/>
              <p14:nvPr/>
            </p14:nvContentPartPr>
            <p14:xfrm>
              <a:off x="6018753" y="4498228"/>
              <a:ext cx="1641600" cy="166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5D6AE9-5366-9694-8F4C-D7FE2DB30A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4753" y="4390588"/>
                <a:ext cx="17492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4E0220-402B-9B29-CD50-A16C0A45B2FA}"/>
                  </a:ext>
                </a:extLst>
              </p14:cNvPr>
              <p14:cNvContentPartPr/>
              <p14:nvPr/>
            </p14:nvContentPartPr>
            <p14:xfrm>
              <a:off x="2946873" y="5353228"/>
              <a:ext cx="1251720" cy="7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4E0220-402B-9B29-CD50-A16C0A45B2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3233" y="5245228"/>
                <a:ext cx="1359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81D5FB-808F-6A22-B23E-7410FC30E633}"/>
                  </a:ext>
                </a:extLst>
              </p14:cNvPr>
              <p14:cNvContentPartPr/>
              <p14:nvPr/>
            </p14:nvContentPartPr>
            <p14:xfrm>
              <a:off x="6338433" y="5334868"/>
              <a:ext cx="1436040" cy="92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81D5FB-808F-6A22-B23E-7410FC30E6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4433" y="5227228"/>
                <a:ext cx="15436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574DA3-3643-FA0D-2E9B-7407FDA7F677}"/>
                  </a:ext>
                </a:extLst>
              </p14:cNvPr>
              <p14:cNvContentPartPr/>
              <p14:nvPr/>
            </p14:nvContentPartPr>
            <p14:xfrm>
              <a:off x="8513553" y="5369788"/>
              <a:ext cx="1908360" cy="54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574DA3-3643-FA0D-2E9B-7407FDA7F6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59553" y="5262148"/>
                <a:ext cx="20160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3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E7AB-0A1A-96A4-B4BE-7C9BBBD9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99F3-E69A-C6FD-C603-9034F92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4" y="2097366"/>
            <a:ext cx="9779182" cy="336681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commonly used for a wide range of applications, including web development, data analysis, scientific computing, machine learning, artificial intelligence, automation, scripting, and more.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versatility and ease of use make it a popular choice for a variety of programming tasks.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4150-A409-40A0-A7E2-2E394B57CB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122C2C-41FE-4431-AFBD-EFC68B62423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A55D-4056-E42E-291D-70032CE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F9C2-917C-B65A-ED21-A1A2CD21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96D427-8D10-4BA7-5B87-98A70E3E84CB}"/>
                  </a:ext>
                </a:extLst>
              </p14:cNvPr>
              <p14:cNvContentPartPr/>
              <p14:nvPr/>
            </p14:nvContentPartPr>
            <p14:xfrm>
              <a:off x="7429953" y="2449828"/>
              <a:ext cx="1504800" cy="11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96D427-8D10-4BA7-5B87-98A70E3E8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6313" y="2342188"/>
                <a:ext cx="16124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DCC649-C36C-6D30-0995-92ADDBB36A95}"/>
                  </a:ext>
                </a:extLst>
              </p14:cNvPr>
              <p14:cNvContentPartPr/>
              <p14:nvPr/>
            </p14:nvContentPartPr>
            <p14:xfrm>
              <a:off x="1322553" y="3103588"/>
              <a:ext cx="2460600" cy="13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DCC649-C36C-6D30-0995-92ADDBB36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553" y="2995948"/>
                <a:ext cx="25682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45DC64-49C9-9C87-B78A-3E75A367D1B8}"/>
                  </a:ext>
                </a:extLst>
              </p14:cNvPr>
              <p14:cNvContentPartPr/>
              <p14:nvPr/>
            </p14:nvContentPartPr>
            <p14:xfrm>
              <a:off x="3896913" y="3060388"/>
              <a:ext cx="1304640" cy="6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45DC64-49C9-9C87-B78A-3E75A367D1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2913" y="2952748"/>
                <a:ext cx="1412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121F10-D7DA-8A36-68A0-4AC5210EFAEF}"/>
                  </a:ext>
                </a:extLst>
              </p14:cNvPr>
              <p14:cNvContentPartPr/>
              <p14:nvPr/>
            </p14:nvContentPartPr>
            <p14:xfrm>
              <a:off x="7083993" y="3061468"/>
              <a:ext cx="2433600" cy="11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121F10-D7DA-8A36-68A0-4AC5210EFA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0353" y="2953828"/>
                <a:ext cx="2541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5A56E9-A760-D422-E3AE-2A20BF56EBC8}"/>
                  </a:ext>
                </a:extLst>
              </p14:cNvPr>
              <p14:cNvContentPartPr/>
              <p14:nvPr/>
            </p14:nvContentPartPr>
            <p14:xfrm>
              <a:off x="1305273" y="3483028"/>
              <a:ext cx="6025320" cy="626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5A56E9-A760-D422-E3AE-2A20BF56EB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1633" y="3375028"/>
                <a:ext cx="613296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DFBFA8-2F0B-425B-1714-A7E590EBABCE}"/>
                  </a:ext>
                </a:extLst>
              </p14:cNvPr>
              <p14:cNvContentPartPr/>
              <p14:nvPr/>
            </p14:nvContentPartPr>
            <p14:xfrm>
              <a:off x="2000073" y="4554028"/>
              <a:ext cx="1523160" cy="26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DFBFA8-2F0B-425B-1714-A7E590EBAB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3953" y="4547908"/>
                <a:ext cx="153540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74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1B30-40F4-9CC2-60BF-4D78B29D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43" y="216425"/>
            <a:ext cx="9779183" cy="1417066"/>
          </a:xfrm>
        </p:spPr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Python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A619-737B-B853-163B-C8A3413258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D0DEFF-9FCE-41E8-B1D3-C1580D8CC57D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9306-A46C-FD6F-0F3B-8E91A99C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8303-5B3E-1BC3-084D-638EADD3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ED77D3-57E1-3688-4B10-FA8CB8046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03385"/>
            <a:ext cx="10716087" cy="49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uses a clean and concise syntax, which emphasizes code readability. This makes it easy to write and maintain Python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is an interpreted language, which means that you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don't need to compile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code before running it. The Python interpreter reads and executes the code line by line, making it suitable for quick prototyping and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abstracts many low-level 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to focus on solving problems rather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 managing memory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hardware-specific operations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Multi-paradigm: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supports multiple programming paradigms, including procedural, object-oriented, and functional programming. This flexibility allows developers to choose the style that best fits their needs.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D60799-DD43-8861-584A-157CF17B2C57}"/>
                  </a:ext>
                </a:extLst>
              </p14:cNvPr>
              <p14:cNvContentPartPr/>
              <p14:nvPr/>
            </p14:nvContentPartPr>
            <p14:xfrm>
              <a:off x="473673" y="1466668"/>
              <a:ext cx="1399680" cy="48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60799-DD43-8861-584A-157CF17B2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53" y="1460548"/>
                <a:ext cx="141192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4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8EC5-18EB-6A39-C1CF-D6C307B7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74" y="322957"/>
            <a:ext cx="9779183" cy="1195124"/>
          </a:xfrm>
        </p:spPr>
        <p:txBody>
          <a:bodyPr/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Python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87EF-0B07-6CE1-DA72-F565172C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168"/>
            <a:ext cx="12049956" cy="3366815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is available on various platforms, including Windows, macOS, and various Unix-based operating systems. This makes it a versatile choice for developing applications that can run on different platforms.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standard library: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comes with a comprehensive standard library that includes modules and packages for a wide range of tasks, from file handling to web development. This extensive library reduces the need for reinventing the wheel and accelerates development.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community: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has a large and active community of developers, which means there are abundant resources, libraries, and frameworks available for various purposes. The Python Package Index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hosts a vast collection of third-party packages that extend Python's capabilities.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is open-source software, which means it is free to 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modify, and distribute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has contributed to its widespread adoption and popularity.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3B94-9C95-6BF2-B2A5-3438E1F357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7FC70-8CAC-4758-83D6-8C450D695B70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1088-3115-79D1-8EED-9072F2524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642E-9134-4B6A-D2D2-F43F8EFB7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40" y="136525"/>
            <a:ext cx="9779183" cy="1120637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0" y="1706563"/>
            <a:ext cx="10107148" cy="44188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get started with Python, you'll need to install it on your computer. You can download the Python interpreter from the official website (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https://www.python.org/downloads/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and follow the installation instructions for your specific platform.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Python is installed, you can start writing and executing Python code using various development environments, such as IDLE (Python's built-in IDE),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Jupyter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Notebook, or code editors like Visual Studio Code and PyCharm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6193FE71-AD78-4707-9F8D-2ED394C097BD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EB0-02A4-D1D9-8DAC-84F20A4B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62" y="0"/>
            <a:ext cx="9779183" cy="79216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FB2F-1469-9C19-61B1-C12898BB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16126"/>
            <a:ext cx="11083691" cy="517363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 Python is a 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dynamically typed languag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e, which means that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don't need to declare the data type of a variable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explicitly. Instead, Python infers the data type based on the value assigned to the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Python is also </a:t>
            </a:r>
            <a:r>
              <a:rPr lang="en-US" sz="24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dynamically typed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which means that a variable can change its type during the execution of a program if you assign a new value to it with a different type. For example, you can start with an integer and later assign a string to the same variable. However, this dynamic typing should be used carefully to avoid unexpected behavior in your code.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7906-8183-A437-898C-9FB33F837F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8BE989-A887-47AF-8420-985F49C0B675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63D1-758B-7FD2-CCFD-C23E8039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A1EB-9D09-8F57-750C-AD795D0A1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809A35-D492-23AB-83E6-D6F39B6EAC30}"/>
                  </a:ext>
                </a:extLst>
              </p14:cNvPr>
              <p14:cNvContentPartPr/>
              <p14:nvPr/>
            </p14:nvContentPartPr>
            <p14:xfrm>
              <a:off x="2361153" y="46154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809A35-D492-23AB-83E6-D6F39B6EA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153" y="353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5D47B9-EAA2-0055-A371-FA467CB80715}"/>
                  </a:ext>
                </a:extLst>
              </p14:cNvPr>
              <p14:cNvContentPartPr/>
              <p14:nvPr/>
            </p14:nvContentPartPr>
            <p14:xfrm>
              <a:off x="2361153" y="46154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5D47B9-EAA2-0055-A371-FA467CB80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153" y="353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59E608-3948-2D0E-5E79-CC031EBA4C86}"/>
                  </a:ext>
                </a:extLst>
              </p14:cNvPr>
              <p14:cNvContentPartPr/>
              <p14:nvPr/>
            </p14:nvContentPartPr>
            <p14:xfrm>
              <a:off x="2361153" y="46154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59E608-3948-2D0E-5E79-CC031EBA4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153" y="353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523B06-5124-E053-3311-C8D62F5A8A34}"/>
                  </a:ext>
                </a:extLst>
              </p14:cNvPr>
              <p14:cNvContentPartPr/>
              <p14:nvPr/>
            </p14:nvContentPartPr>
            <p14:xfrm>
              <a:off x="583113" y="115588"/>
              <a:ext cx="3334680" cy="39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523B06-5124-E053-3311-C8D62F5A8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113" y="7948"/>
                <a:ext cx="344232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94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4E1-3D41-295C-CC99-09947AA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35" y="45513"/>
            <a:ext cx="9779183" cy="978595"/>
          </a:xfrm>
        </p:spPr>
        <p:txBody>
          <a:bodyPr/>
          <a:lstStyle/>
          <a:p>
            <a:r>
              <a:rPr lang="en-GB" dirty="0"/>
              <a:t>Variable types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352307-ABAA-0D8B-B8EA-1510668BF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74845"/>
              </p:ext>
            </p:extLst>
          </p:nvPr>
        </p:nvGraphicFramePr>
        <p:xfrm>
          <a:off x="297307" y="1789391"/>
          <a:ext cx="11172641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806">
                  <a:extLst>
                    <a:ext uri="{9D8B030D-6E8A-4147-A177-3AD203B41FA5}">
                      <a16:colId xmlns:a16="http://schemas.microsoft.com/office/drawing/2014/main" val="1215612623"/>
                    </a:ext>
                  </a:extLst>
                </a:gridCol>
                <a:gridCol w="9590835">
                  <a:extLst>
                    <a:ext uri="{9D8B030D-6E8A-4147-A177-3AD203B41FA5}">
                      <a16:colId xmlns:a16="http://schemas.microsoft.com/office/drawing/2014/main" val="247980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5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(int):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whole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both positive and negative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age =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(float):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floating-point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 (numbers with decimal points)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price =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(str):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 sequence of characters,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enclosed in single or double quotes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name =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"Alice"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(bool):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binary value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which can be either True or False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is_student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 =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4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(list):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 ordered collection of items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can be of different types. Lists are mutable, which means you can change their contents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fruits = [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"apple"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"banana"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"cherry"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3521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7B35-78C3-E111-DA4A-82F21F28BD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074908-D876-495C-8542-1216486A477A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A0DA-8F8F-5B75-38BB-BDFDD12C2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Lecture 1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817E-87E4-6414-E573-553EEE1C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7C901-0307-5FD3-3531-3E3E532C064C}"/>
              </a:ext>
            </a:extLst>
          </p:cNvPr>
          <p:cNvSpPr txBox="1"/>
          <p:nvPr/>
        </p:nvSpPr>
        <p:spPr>
          <a:xfrm>
            <a:off x="892284" y="125440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common variable types in Python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3909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{BD9109FD-F597-45AD-91C9-DDE61552B62C}tf45331398_win32</Template>
  <TotalTime>430</TotalTime>
  <Words>1116</Words>
  <Application>Microsoft Office PowerPoint</Application>
  <PresentationFormat>Widescreen</PresentationFormat>
  <Paragraphs>155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Söhne</vt:lpstr>
      <vt:lpstr>Source Sans Pro</vt:lpstr>
      <vt:lpstr>Tenorite</vt:lpstr>
      <vt:lpstr>Times New Roman</vt:lpstr>
      <vt:lpstr>Wingdings</vt:lpstr>
      <vt:lpstr>Custom</vt:lpstr>
      <vt:lpstr>Selected topics 1</vt:lpstr>
      <vt:lpstr>Agenda</vt:lpstr>
      <vt:lpstr>What is python</vt:lpstr>
      <vt:lpstr>What is python</vt:lpstr>
      <vt:lpstr>characteristics of Python </vt:lpstr>
      <vt:lpstr>characteristics of Python </vt:lpstr>
      <vt:lpstr>Installation</vt:lpstr>
      <vt:lpstr>Variables</vt:lpstr>
      <vt:lpstr>Variable types</vt:lpstr>
      <vt:lpstr>Variable types</vt:lpstr>
      <vt:lpstr>Creating Variables</vt:lpstr>
      <vt:lpstr>Output Variables</vt:lpstr>
      <vt:lpstr>Type function</vt:lpstr>
      <vt:lpstr>Python Casting</vt:lpstr>
      <vt:lpstr>PowerPoint Presentation</vt:lpstr>
      <vt:lpstr>User-input</vt:lpstr>
      <vt:lpstr>User-input</vt:lpstr>
      <vt:lpstr>Operations</vt:lpstr>
      <vt:lpstr>Print in Python</vt:lpstr>
      <vt:lpstr>Print in Python</vt:lpstr>
      <vt:lpstr>Print in Python (Separator)</vt:lpstr>
      <vt:lpstr>Print in Python (end)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Nashwa nageh</dc:creator>
  <cp:lastModifiedBy>Ali</cp:lastModifiedBy>
  <cp:revision>8</cp:revision>
  <dcterms:created xsi:type="dcterms:W3CDTF">2023-10-04T08:20:24Z</dcterms:created>
  <dcterms:modified xsi:type="dcterms:W3CDTF">2024-01-22T04:29:41Z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