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handoutMasterIdLst>
    <p:handoutMasterId r:id="rId54"/>
  </p:handoutMasterIdLst>
  <p:sldIdLst>
    <p:sldId id="256" r:id="rId5"/>
    <p:sldId id="650" r:id="rId6"/>
    <p:sldId id="660" r:id="rId7"/>
    <p:sldId id="662" r:id="rId8"/>
    <p:sldId id="615" r:id="rId9"/>
    <p:sldId id="663" r:id="rId10"/>
    <p:sldId id="616" r:id="rId11"/>
    <p:sldId id="617" r:id="rId12"/>
    <p:sldId id="613" r:id="rId13"/>
    <p:sldId id="614" r:id="rId14"/>
    <p:sldId id="618" r:id="rId15"/>
    <p:sldId id="619" r:id="rId16"/>
    <p:sldId id="620" r:id="rId17"/>
    <p:sldId id="677" r:id="rId18"/>
    <p:sldId id="698" r:id="rId19"/>
    <p:sldId id="665" r:id="rId20"/>
    <p:sldId id="666" r:id="rId21"/>
    <p:sldId id="623" r:id="rId22"/>
    <p:sldId id="667" r:id="rId23"/>
    <p:sldId id="625" r:id="rId24"/>
    <p:sldId id="671" r:id="rId25"/>
    <p:sldId id="704" r:id="rId26"/>
    <p:sldId id="670" r:id="rId27"/>
    <p:sldId id="628" r:id="rId28"/>
    <p:sldId id="700" r:id="rId29"/>
    <p:sldId id="629" r:id="rId30"/>
    <p:sldId id="683" r:id="rId31"/>
    <p:sldId id="701" r:id="rId32"/>
    <p:sldId id="641" r:id="rId33"/>
    <p:sldId id="689" r:id="rId34"/>
    <p:sldId id="687" r:id="rId35"/>
    <p:sldId id="684" r:id="rId36"/>
    <p:sldId id="672" r:id="rId37"/>
    <p:sldId id="673" r:id="rId38"/>
    <p:sldId id="690" r:id="rId39"/>
    <p:sldId id="691" r:id="rId40"/>
    <p:sldId id="674" r:id="rId41"/>
    <p:sldId id="675" r:id="rId42"/>
    <p:sldId id="676" r:id="rId43"/>
    <p:sldId id="679" r:id="rId44"/>
    <p:sldId id="680" r:id="rId45"/>
    <p:sldId id="681" r:id="rId46"/>
    <p:sldId id="682" r:id="rId47"/>
    <p:sldId id="685" r:id="rId48"/>
    <p:sldId id="686" r:id="rId49"/>
    <p:sldId id="703" r:id="rId50"/>
    <p:sldId id="702" r:id="rId51"/>
    <p:sldId id="69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11/14/2023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7E146D-06E2-4AA7-BE31-F2E3A68D6D19}" type="slidenum">
              <a:rPr lang="en-GB" altLang="ar-KW" sz="1100">
                <a:latin typeface="Arial" panose="020B0604020202020204" pitchFamily="34" charset="0"/>
              </a:rPr>
              <a:pPr>
                <a:spcBef>
                  <a:spcPct val="0"/>
                </a:spcBef>
              </a:pPr>
              <a:t>13</a:t>
            </a:fld>
            <a:endParaRPr lang="en-GB" altLang="ar-KW" sz="1100">
              <a:latin typeface="Arial" panose="020B0604020202020204" pitchFamily="34" charset="0"/>
            </a:endParaRPr>
          </a:p>
        </p:txBody>
      </p:sp>
    </p:spTree>
    <p:extLst>
      <p:ext uri="{BB962C8B-B14F-4D97-AF65-F5344CB8AC3E}">
        <p14:creationId xmlns:p14="http://schemas.microsoft.com/office/powerpoint/2010/main" val="245376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7E146D-06E2-4AA7-BE31-F2E3A68D6D19}" type="slidenum">
              <a:rPr lang="en-GB" altLang="ar-KW" sz="1100">
                <a:latin typeface="Arial" panose="020B0604020202020204" pitchFamily="34" charset="0"/>
              </a:rPr>
              <a:pPr>
                <a:spcBef>
                  <a:spcPct val="0"/>
                </a:spcBef>
              </a:pPr>
              <a:t>14</a:t>
            </a:fld>
            <a:endParaRPr lang="en-GB" altLang="ar-KW" sz="1100">
              <a:latin typeface="Arial" panose="020B0604020202020204" pitchFamily="34" charset="0"/>
            </a:endParaRPr>
          </a:p>
        </p:txBody>
      </p:sp>
    </p:spTree>
    <p:extLst>
      <p:ext uri="{BB962C8B-B14F-4D97-AF65-F5344CB8AC3E}">
        <p14:creationId xmlns:p14="http://schemas.microsoft.com/office/powerpoint/2010/main" val="362756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608013" y="931863"/>
            <a:ext cx="5664200" cy="3186112"/>
          </a:xfrm>
          <a:solidFill>
            <a:srgbClr val="FFFFFF"/>
          </a:solidFill>
          <a:ln/>
        </p:spPr>
      </p:sp>
      <p:sp>
        <p:nvSpPr>
          <p:cNvPr id="69635"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28728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608013" y="931863"/>
            <a:ext cx="5664200" cy="3186112"/>
          </a:xfrm>
          <a:solidFill>
            <a:srgbClr val="FFFFFF"/>
          </a:solidFill>
          <a:ln/>
        </p:spPr>
      </p:sp>
      <p:sp>
        <p:nvSpPr>
          <p:cNvPr id="69635"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95961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608013" y="931863"/>
            <a:ext cx="5664200" cy="3186112"/>
          </a:xfrm>
          <a:solidFill>
            <a:srgbClr val="FFFFFF"/>
          </a:solidFill>
          <a:ln/>
        </p:spPr>
      </p:sp>
      <p:sp>
        <p:nvSpPr>
          <p:cNvPr id="70659"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16996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99CBE6-BD3D-4C44-AE3A-68A2CBAF3A60}" type="slidenum">
              <a:rPr lang="he-IL" altLang="ar-KW" sz="1100">
                <a:latin typeface="Arial" panose="020B0604020202020204" pitchFamily="34" charset="0"/>
              </a:rPr>
              <a:pPr>
                <a:spcBef>
                  <a:spcPct val="0"/>
                </a:spcBef>
              </a:pPr>
              <a:t>24</a:t>
            </a:fld>
            <a:endParaRPr lang="en-GB" altLang="ar-KW" sz="11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103728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98625-9B3A-454D-9B04-043C5ED5A1A4}" type="slidenum">
              <a:rPr lang="he-IL" altLang="ar-KW" sz="1100">
                <a:latin typeface="Arial" panose="020B0604020202020204" pitchFamily="34" charset="0"/>
              </a:rPr>
              <a:pPr>
                <a:spcBef>
                  <a:spcPct val="0"/>
                </a:spcBef>
              </a:pPr>
              <a:t>26</a:t>
            </a:fld>
            <a:endParaRPr lang="en-GB" altLang="ar-KW" sz="11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375032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98625-9B3A-454D-9B04-043C5ED5A1A4}" type="slidenum">
              <a:rPr lang="he-IL" altLang="ar-KW" sz="1100">
                <a:latin typeface="Arial" panose="020B0604020202020204" pitchFamily="34" charset="0"/>
              </a:rPr>
              <a:pPr>
                <a:spcBef>
                  <a:spcPct val="0"/>
                </a:spcBef>
              </a:pPr>
              <a:t>27</a:t>
            </a:fld>
            <a:endParaRPr lang="en-GB" altLang="ar-KW" sz="11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210100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EC22009-F71E-4191-A247-2B975AF329C6}"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C1C3739-8A75-4652-9B9F-774E6D209FA3}"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91ADD407-9867-4DB7-B1C4-A17EFF460146}"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AAD5BA12-68D4-4B3E-A3FB-EFDF666E0EE6}"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3597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597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4086"/>
            <a:r>
              <a:rPr lang="en-US">
                <a:solidFill>
                  <a:srgbClr val="002D58">
                    <a:tint val="75000"/>
                  </a:srgbClr>
                </a:solidFill>
              </a:rPr>
              <a:t>Lecture 6</a:t>
            </a:r>
          </a:p>
        </p:txBody>
      </p:sp>
    </p:spTree>
    <p:extLst>
      <p:ext uri="{BB962C8B-B14F-4D97-AF65-F5344CB8AC3E}">
        <p14:creationId xmlns:p14="http://schemas.microsoft.com/office/powerpoint/2010/main" val="248966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0432798-C160-4AF4-9261-CAA3A7F864C3}"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0446AB7-781A-4B4C-8633-EC4A9F983411}" type="datetime1">
              <a:rPr lang="en-US" smtClean="0"/>
              <a:t>11/14/2023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6</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8554FC9-77D5-4F21-9248-CCA035BFC710}"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6EA34C4-A68D-45C8-A20D-1212A2E2F557}" type="datetime1">
              <a:rPr lang="en-US" smtClean="0"/>
              <a:t>11/14/2023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6</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F52F7FB1-9EB0-49F7-A363-34FFF1517805}" type="datetime1">
              <a:rPr lang="en-US" smtClean="0"/>
              <a:t>11/14/2023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6</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71F5B151-A7C1-4F25-A64C-9A7D020DB3AD}" type="datetime1">
              <a:rPr lang="en-US" smtClean="0"/>
              <a:t>11/14/2023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6</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D2F8E95-01D6-4C32-A0BE-8647F09DF252}" type="datetime1">
              <a:rPr lang="en-US" smtClean="0"/>
              <a:t>11/14/2023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6</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0E806E6C-4F81-4395-92F2-4E6D561C09C7}" type="datetime1">
              <a:rPr lang="en-US" smtClean="0"/>
              <a:t>11/14/2023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6</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 id="2147483669"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Dr: 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2"/>
          <p:cNvSpPr>
            <a:spLocks noGrp="1"/>
          </p:cNvSpPr>
          <p:nvPr>
            <p:ph type="title"/>
          </p:nvPr>
        </p:nvSpPr>
        <p:spPr>
          <a:xfrm>
            <a:off x="1007695" y="161139"/>
            <a:ext cx="8127428" cy="642808"/>
          </a:xfrm>
        </p:spPr>
        <p:txBody>
          <a:bodyPr/>
          <a:lstStyle/>
          <a:p>
            <a:r>
              <a:rPr lang="en-US" altLang="ar-KW" b="1" dirty="0">
                <a:latin typeface="Courier New" panose="02070309020205020404" pitchFamily="49" charset="0"/>
                <a:cs typeface="Courier New" panose="02070309020205020404" pitchFamily="49" charset="0"/>
              </a:rPr>
              <a:t>For</a:t>
            </a:r>
            <a:r>
              <a:rPr lang="en-US" altLang="ar-KW" b="1" dirty="0"/>
              <a:t> Loop</a:t>
            </a:r>
            <a:endParaRPr lang="ar-KW" altLang="ar-KW" dirty="0"/>
          </a:p>
        </p:txBody>
      </p:sp>
      <p:sp>
        <p:nvSpPr>
          <p:cNvPr id="16" name="Footer Placeholder 15">
            <a:extLst>
              <a:ext uri="{FF2B5EF4-FFF2-40B4-BE49-F238E27FC236}">
                <a16:creationId xmlns:a16="http://schemas.microsoft.com/office/drawing/2014/main" id="{1623A4C0-7286-4B67-BFC6-6484CA461D0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0963" name="Slide Number Placeholder 1"/>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AB86E685-0640-43A3-B79B-1146F588F9F1}" type="slidenum">
              <a:rPr lang="en-GB" altLang="ar-KW"/>
              <a:pPr/>
              <a:t>10</a:t>
            </a:fld>
            <a:endParaRPr lang="en-GB" altLang="ar-KW"/>
          </a:p>
        </p:txBody>
      </p:sp>
      <p:grpSp>
        <p:nvGrpSpPr>
          <p:cNvPr id="4" name="Group 3">
            <a:extLst>
              <a:ext uri="{FF2B5EF4-FFF2-40B4-BE49-F238E27FC236}">
                <a16:creationId xmlns:a16="http://schemas.microsoft.com/office/drawing/2014/main" id="{56E07148-745B-4545-9938-32FF44176019}"/>
              </a:ext>
            </a:extLst>
          </p:cNvPr>
          <p:cNvGrpSpPr/>
          <p:nvPr/>
        </p:nvGrpSpPr>
        <p:grpSpPr>
          <a:xfrm>
            <a:off x="6427627" y="2159982"/>
            <a:ext cx="1509046" cy="3928585"/>
            <a:chOff x="7423150" y="2116137"/>
            <a:chExt cx="1512888" cy="3938588"/>
          </a:xfrm>
        </p:grpSpPr>
        <p:sp>
          <p:nvSpPr>
            <p:cNvPr id="40964" name="Rectangle 6"/>
            <p:cNvSpPr>
              <a:spLocks noChangeArrowheads="1"/>
            </p:cNvSpPr>
            <p:nvPr/>
          </p:nvSpPr>
          <p:spPr bwMode="auto">
            <a:xfrm>
              <a:off x="7423150" y="2116137"/>
              <a:ext cx="1512888" cy="393858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91171" tIns="45585" rIns="91171" bIns="45585">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lvl="1" eaLnBrk="1" hangingPunct="1">
                <a:spcBef>
                  <a:spcPct val="0"/>
                </a:spcBef>
                <a:buClrTx/>
                <a:buNone/>
              </a:pPr>
              <a:endParaRPr lang="en-US" altLang="ar-KW" sz="1596" b="1" dirty="0">
                <a:solidFill>
                  <a:srgbClr val="FF0000"/>
                </a:solidFill>
                <a:latin typeface="Courier New" panose="02070309020205020404" pitchFamily="49" charset="0"/>
                <a:cs typeface="Courier New" panose="02070309020205020404" pitchFamily="49" charset="0"/>
              </a:endParaRPr>
            </a:p>
            <a:p>
              <a:pPr algn="ctr" eaLnBrk="1" hangingPunct="1">
                <a:spcBef>
                  <a:spcPct val="0"/>
                </a:spcBef>
                <a:buClrTx/>
                <a:buFontTx/>
                <a:buNone/>
              </a:pPr>
              <a:r>
                <a:rPr lang="en-US" altLang="ar-KW" sz="1795" b="1" dirty="0">
                  <a:latin typeface="URWPalladioL-Roma"/>
                </a:rPr>
                <a:t>A</a:t>
              </a:r>
            </a:p>
            <a:p>
              <a:pPr algn="ctr" eaLnBrk="1" hangingPunct="1">
                <a:spcBef>
                  <a:spcPct val="0"/>
                </a:spcBef>
                <a:buClrTx/>
                <a:buFontTx/>
                <a:buNone/>
              </a:pPr>
              <a:r>
                <a:rPr lang="en-US" altLang="ar-KW" sz="1795" b="1" dirty="0">
                  <a:latin typeface="URWPalladioL-Roma"/>
                </a:rPr>
                <a:t>B</a:t>
              </a:r>
            </a:p>
            <a:p>
              <a:pPr algn="ctr" eaLnBrk="1" hangingPunct="1">
                <a:spcBef>
                  <a:spcPct val="0"/>
                </a:spcBef>
                <a:buClrTx/>
                <a:buFontTx/>
                <a:buNone/>
              </a:pPr>
              <a:r>
                <a:rPr lang="en-US" altLang="ar-KW" sz="1795" b="1" dirty="0">
                  <a:latin typeface="URWPalladioL-Roma"/>
                </a:rPr>
                <a:t>C</a:t>
              </a:r>
            </a:p>
            <a:p>
              <a:pPr algn="ctr" eaLnBrk="1" hangingPunct="1">
                <a:spcBef>
                  <a:spcPct val="0"/>
                </a:spcBef>
                <a:buClrTx/>
                <a:buFontTx/>
                <a:buNone/>
              </a:pPr>
              <a:r>
                <a:rPr lang="en-US" altLang="ar-KW" sz="1795" b="1" dirty="0">
                  <a:latin typeface="URWPalladioL-Roma"/>
                </a:rPr>
                <a:t>D</a:t>
              </a:r>
            </a:p>
            <a:p>
              <a:pPr algn="ctr" eaLnBrk="1" hangingPunct="1">
                <a:spcBef>
                  <a:spcPct val="0"/>
                </a:spcBef>
                <a:buClrTx/>
                <a:buFontTx/>
                <a:buNone/>
              </a:pPr>
              <a:r>
                <a:rPr lang="en-US" altLang="ar-KW" sz="1795" b="1" dirty="0">
                  <a:latin typeface="URWPalladioL-Roma"/>
                </a:rPr>
                <a:t>C</a:t>
              </a:r>
            </a:p>
            <a:p>
              <a:pPr algn="ctr" eaLnBrk="1" hangingPunct="1">
                <a:spcBef>
                  <a:spcPct val="0"/>
                </a:spcBef>
                <a:buClrTx/>
                <a:buFontTx/>
                <a:buNone/>
              </a:pPr>
              <a:r>
                <a:rPr lang="en-US" altLang="ar-KW" sz="1795" b="1" dirty="0">
                  <a:latin typeface="URWPalladioL-Roma"/>
                </a:rPr>
                <a:t>D</a:t>
              </a:r>
            </a:p>
            <a:p>
              <a:pPr algn="ctr" eaLnBrk="1" hangingPunct="1">
                <a:spcBef>
                  <a:spcPct val="0"/>
                </a:spcBef>
                <a:buClrTx/>
                <a:buFontTx/>
                <a:buNone/>
              </a:pPr>
              <a:r>
                <a:rPr lang="en-US" altLang="ar-KW" sz="1795" b="1" dirty="0">
                  <a:latin typeface="URWPalladioL-Roma"/>
                </a:rPr>
                <a:t>C</a:t>
              </a:r>
            </a:p>
            <a:p>
              <a:pPr algn="ctr" eaLnBrk="1" hangingPunct="1">
                <a:spcBef>
                  <a:spcPct val="0"/>
                </a:spcBef>
                <a:buClrTx/>
                <a:buFontTx/>
                <a:buNone/>
              </a:pPr>
              <a:r>
                <a:rPr lang="en-US" altLang="ar-KW" sz="1795" b="1" dirty="0">
                  <a:latin typeface="URWPalladioL-Roma"/>
                </a:rPr>
                <a:t>D</a:t>
              </a:r>
            </a:p>
            <a:p>
              <a:pPr algn="ctr" eaLnBrk="1" hangingPunct="1">
                <a:spcBef>
                  <a:spcPct val="0"/>
                </a:spcBef>
                <a:buClrTx/>
                <a:buFontTx/>
                <a:buNone/>
              </a:pPr>
              <a:r>
                <a:rPr lang="en-US" altLang="ar-KW" sz="1795" b="1" dirty="0">
                  <a:latin typeface="URWPalladioL-Roma"/>
                </a:rPr>
                <a:t>C</a:t>
              </a:r>
            </a:p>
            <a:p>
              <a:pPr algn="ctr" eaLnBrk="1" hangingPunct="1">
                <a:spcBef>
                  <a:spcPct val="0"/>
                </a:spcBef>
                <a:buClrTx/>
                <a:buFontTx/>
                <a:buNone/>
              </a:pPr>
              <a:r>
                <a:rPr lang="en-US" altLang="ar-KW" sz="1795" b="1" dirty="0">
                  <a:latin typeface="URWPalladioL-Roma"/>
                </a:rPr>
                <a:t>D</a:t>
              </a:r>
            </a:p>
            <a:p>
              <a:pPr algn="ctr" eaLnBrk="1" hangingPunct="1">
                <a:spcBef>
                  <a:spcPct val="0"/>
                </a:spcBef>
                <a:buClrTx/>
                <a:buFontTx/>
                <a:buNone/>
              </a:pPr>
              <a:r>
                <a:rPr lang="en-US" altLang="ar-KW" sz="1795" b="1" dirty="0">
                  <a:latin typeface="URWPalladioL-Roma"/>
                </a:rPr>
                <a:t>C</a:t>
              </a:r>
            </a:p>
            <a:p>
              <a:pPr algn="ctr" eaLnBrk="1" hangingPunct="1">
                <a:spcBef>
                  <a:spcPct val="0"/>
                </a:spcBef>
                <a:buClrTx/>
                <a:buFontTx/>
                <a:buNone/>
              </a:pPr>
              <a:r>
                <a:rPr lang="en-US" altLang="ar-KW" sz="1795" b="1" dirty="0">
                  <a:latin typeface="URWPalladioL-Roma"/>
                </a:rPr>
                <a:t>D</a:t>
              </a:r>
            </a:p>
            <a:p>
              <a:pPr algn="ctr" eaLnBrk="1" hangingPunct="1">
                <a:spcBef>
                  <a:spcPct val="0"/>
                </a:spcBef>
                <a:buClrTx/>
                <a:buFontTx/>
                <a:buNone/>
              </a:pPr>
              <a:r>
                <a:rPr lang="en-US" altLang="ar-KW" sz="1795" b="1" dirty="0">
                  <a:latin typeface="URWPalladioL-Roma"/>
                </a:rPr>
                <a:t>E</a:t>
              </a:r>
              <a:endParaRPr lang="en-US" altLang="ar-KW" sz="1795" b="1" dirty="0">
                <a:latin typeface="Courier New" panose="02070309020205020404" pitchFamily="49" charset="0"/>
                <a:cs typeface="Courier New" panose="02070309020205020404" pitchFamily="49" charset="0"/>
              </a:endParaRPr>
            </a:p>
          </p:txBody>
        </p:sp>
        <p:sp>
          <p:nvSpPr>
            <p:cNvPr id="2" name="Right Brace 1"/>
            <p:cNvSpPr/>
            <p:nvPr/>
          </p:nvSpPr>
          <p:spPr>
            <a:xfrm>
              <a:off x="8368142" y="3078073"/>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b="1" dirty="0">
                <a:ln w="28575">
                  <a:solidFill>
                    <a:schemeClr val="tx1"/>
                  </a:solidFill>
                </a:ln>
              </a:endParaRPr>
            </a:p>
          </p:txBody>
        </p:sp>
        <p:sp>
          <p:nvSpPr>
            <p:cNvPr id="7" name="Right Brace 6"/>
            <p:cNvSpPr/>
            <p:nvPr/>
          </p:nvSpPr>
          <p:spPr>
            <a:xfrm>
              <a:off x="8368142" y="3581561"/>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b="1" dirty="0">
                <a:ln w="28575">
                  <a:solidFill>
                    <a:schemeClr val="tx1"/>
                  </a:solidFill>
                </a:ln>
              </a:endParaRPr>
            </a:p>
          </p:txBody>
        </p:sp>
        <p:sp>
          <p:nvSpPr>
            <p:cNvPr id="8" name="Right Brace 7"/>
            <p:cNvSpPr/>
            <p:nvPr/>
          </p:nvSpPr>
          <p:spPr>
            <a:xfrm>
              <a:off x="8378740" y="4127674"/>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b="1" dirty="0">
                <a:ln w="28575">
                  <a:solidFill>
                    <a:schemeClr val="tx1"/>
                  </a:solidFill>
                </a:ln>
              </a:endParaRPr>
            </a:p>
          </p:txBody>
        </p:sp>
        <p:sp>
          <p:nvSpPr>
            <p:cNvPr id="9" name="Right Brace 8"/>
            <p:cNvSpPr/>
            <p:nvPr/>
          </p:nvSpPr>
          <p:spPr>
            <a:xfrm>
              <a:off x="8388424" y="5246216"/>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b="1" dirty="0">
                <a:ln w="28575">
                  <a:solidFill>
                    <a:schemeClr val="tx1"/>
                  </a:solidFill>
                </a:ln>
              </a:endParaRPr>
            </a:p>
          </p:txBody>
        </p:sp>
        <p:sp>
          <p:nvSpPr>
            <p:cNvPr id="10" name="Right Brace 9"/>
            <p:cNvSpPr/>
            <p:nvPr/>
          </p:nvSpPr>
          <p:spPr>
            <a:xfrm>
              <a:off x="8368142" y="4686945"/>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b="1" dirty="0">
                <a:ln w="28575">
                  <a:solidFill>
                    <a:schemeClr val="tx1"/>
                  </a:solidFill>
                </a:ln>
              </a:endParaRPr>
            </a:p>
          </p:txBody>
        </p:sp>
      </p:grpSp>
      <p:sp>
        <p:nvSpPr>
          <p:cNvPr id="13" name="TextBox 12">
            <a:extLst>
              <a:ext uri="{FF2B5EF4-FFF2-40B4-BE49-F238E27FC236}">
                <a16:creationId xmlns:a16="http://schemas.microsoft.com/office/drawing/2014/main" id="{12E14BFB-3A8A-47B8-B6BC-85D835277C4D}"/>
              </a:ext>
            </a:extLst>
          </p:cNvPr>
          <p:cNvSpPr txBox="1"/>
          <p:nvPr/>
        </p:nvSpPr>
        <p:spPr>
          <a:xfrm>
            <a:off x="553611" y="1326643"/>
            <a:ext cx="7196358" cy="920985"/>
          </a:xfrm>
          <a:prstGeom prst="rect">
            <a:avLst/>
          </a:prstGeom>
          <a:noFill/>
        </p:spPr>
        <p:txBody>
          <a:bodyPr wrap="square">
            <a:spAutoFit/>
          </a:bodyPr>
          <a:lstStyle/>
          <a:p>
            <a:pPr algn="just"/>
            <a:r>
              <a:rPr lang="en-US" altLang="ar-KW" sz="1795" b="1" dirty="0">
                <a:solidFill>
                  <a:srgbClr val="00B050"/>
                </a:solidFill>
              </a:rPr>
              <a:t>Example 3 </a:t>
            </a:r>
            <a:r>
              <a:rPr lang="en-US" altLang="ar-KW" sz="1795" dirty="0"/>
              <a:t>The program below will print A, then B, then it will C’s and D’s five times and then finish with the letter E once.</a:t>
            </a:r>
          </a:p>
          <a:p>
            <a:pPr algn="just"/>
            <a:endParaRPr lang="en-US" altLang="ar-KW" sz="1795" dirty="0"/>
          </a:p>
        </p:txBody>
      </p:sp>
      <p:pic>
        <p:nvPicPr>
          <p:cNvPr id="14" name="Picture 13" descr="Text&#10;&#10;Description automatically generated">
            <a:extLst>
              <a:ext uri="{FF2B5EF4-FFF2-40B4-BE49-F238E27FC236}">
                <a16:creationId xmlns:a16="http://schemas.microsoft.com/office/drawing/2014/main" id="{87880554-14DC-44C4-8FAD-C88401711075}"/>
              </a:ext>
            </a:extLst>
          </p:cNvPr>
          <p:cNvPicPr>
            <a:picLocks noChangeAspect="1"/>
          </p:cNvPicPr>
          <p:nvPr/>
        </p:nvPicPr>
        <p:blipFill>
          <a:blip r:embed="rId2"/>
          <a:stretch>
            <a:fillRect/>
          </a:stretch>
        </p:blipFill>
        <p:spPr>
          <a:xfrm>
            <a:off x="1459100" y="2676172"/>
            <a:ext cx="2462350" cy="1742832"/>
          </a:xfrm>
          <a:prstGeom prst="rect">
            <a:avLst/>
          </a:prstGeom>
        </p:spPr>
      </p:pic>
      <p:grpSp>
        <p:nvGrpSpPr>
          <p:cNvPr id="15" name="Group 14">
            <a:extLst>
              <a:ext uri="{FF2B5EF4-FFF2-40B4-BE49-F238E27FC236}">
                <a16:creationId xmlns:a16="http://schemas.microsoft.com/office/drawing/2014/main" id="{39FB27C3-FB89-4706-8C07-72D26C5F406A}"/>
              </a:ext>
            </a:extLst>
          </p:cNvPr>
          <p:cNvGrpSpPr/>
          <p:nvPr/>
        </p:nvGrpSpPr>
        <p:grpSpPr>
          <a:xfrm>
            <a:off x="4294857" y="3236549"/>
            <a:ext cx="2070990" cy="278603"/>
            <a:chOff x="889559" y="5524798"/>
            <a:chExt cx="2247562" cy="365694"/>
          </a:xfrm>
        </p:grpSpPr>
        <p:sp>
          <p:nvSpPr>
            <p:cNvPr id="17" name="Rounded Rectangle 7">
              <a:extLst>
                <a:ext uri="{FF2B5EF4-FFF2-40B4-BE49-F238E27FC236}">
                  <a16:creationId xmlns:a16="http://schemas.microsoft.com/office/drawing/2014/main" id="{FFF00AB6-D34A-4769-ABEA-6FA9440B5DF2}"/>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8" name="Right Arrow 8">
              <a:extLst>
                <a:ext uri="{FF2B5EF4-FFF2-40B4-BE49-F238E27FC236}">
                  <a16:creationId xmlns:a16="http://schemas.microsoft.com/office/drawing/2014/main" id="{9F7E4762-206B-4C42-BC1C-7768D15304A8}"/>
                </a:ext>
              </a:extLst>
            </p:cNvPr>
            <p:cNvSpPr/>
            <p:nvPr/>
          </p:nvSpPr>
          <p:spPr>
            <a:xfrm>
              <a:off x="2189880" y="5563813"/>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4444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1500"/>
                            </p:stCondLst>
                            <p:childTnLst>
                              <p:par>
                                <p:cTn id="8" presetID="6" presetClass="entr" presetSubtype="16"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694" y="64594"/>
            <a:ext cx="8544679" cy="542431"/>
          </a:xfrm>
        </p:spPr>
        <p:txBody>
          <a:bodyPr>
            <a:normAutofit fontScale="90000"/>
          </a:bodyPr>
          <a:lstStyle/>
          <a:p>
            <a:r>
              <a:rPr lang="en-US" sz="4000" b="1" dirty="0"/>
              <a:t>More about the range function</a:t>
            </a:r>
          </a:p>
        </p:txBody>
      </p:sp>
      <p:sp>
        <p:nvSpPr>
          <p:cNvPr id="3" name="Content Placeholder 2"/>
          <p:cNvSpPr>
            <a:spLocks noGrp="1"/>
          </p:cNvSpPr>
          <p:nvPr>
            <p:ph idx="1"/>
          </p:nvPr>
        </p:nvSpPr>
        <p:spPr>
          <a:xfrm>
            <a:off x="755916" y="1134777"/>
            <a:ext cx="7866669" cy="3648075"/>
          </a:xfrm>
        </p:spPr>
        <p:txBody>
          <a:bodyPr>
            <a:noAutofit/>
          </a:bodyPr>
          <a:lstStyle/>
          <a:p>
            <a:r>
              <a:rPr lang="en-US" sz="1800" dirty="0"/>
              <a:t>If we want the list of values </a:t>
            </a:r>
            <a:r>
              <a:rPr lang="en-US" sz="1800" u="sng" dirty="0"/>
              <a:t>to start at a value </a:t>
            </a:r>
            <a:r>
              <a:rPr lang="en-US" sz="1800" dirty="0"/>
              <a:t>other than 0, we can do that by specifying the starting value. </a:t>
            </a:r>
          </a:p>
          <a:p>
            <a:endParaRPr lang="en-US" sz="1800" dirty="0"/>
          </a:p>
          <a:p>
            <a:pPr marL="359456" lvl="1"/>
            <a:r>
              <a:rPr lang="en-US" sz="1800" b="1" dirty="0">
                <a:solidFill>
                  <a:srgbClr val="7030A0"/>
                </a:solidFill>
                <a:cs typeface="Calibri" panose="020F0502020204030204" pitchFamily="34" charset="0"/>
              </a:rPr>
              <a:t>                  range</a:t>
            </a:r>
            <a:r>
              <a:rPr lang="en-US" sz="1800" dirty="0">
                <a:solidFill>
                  <a:srgbClr val="7030A0"/>
                </a:solidFill>
                <a:cs typeface="Calibri" panose="020F0502020204030204" pitchFamily="34" charset="0"/>
              </a:rPr>
              <a:t>(1,5) will produce the list 1, 2, 3, 4</a:t>
            </a:r>
            <a:r>
              <a:rPr lang="en-US" sz="1800" dirty="0">
                <a:cs typeface="Calibri" panose="020F0502020204030204" pitchFamily="34" charset="0"/>
              </a:rPr>
              <a:t>. </a:t>
            </a:r>
          </a:p>
          <a:p>
            <a:pPr marL="359456" lvl="1"/>
            <a:endParaRPr lang="en-US" sz="1800" dirty="0">
              <a:cs typeface="Calibri" panose="020F0502020204030204" pitchFamily="34" charset="0"/>
            </a:endParaRPr>
          </a:p>
          <a:p>
            <a:r>
              <a:rPr lang="en-US" sz="1800" dirty="0"/>
              <a:t>Another thing we can do is to get the list of values to go up by more than one at a time. To do this, we can specify an optional step as the third argument. </a:t>
            </a:r>
          </a:p>
          <a:p>
            <a:endParaRPr lang="en-US" sz="1800" dirty="0"/>
          </a:p>
          <a:p>
            <a:pPr marL="107837"/>
            <a:r>
              <a:rPr lang="en-US" sz="1800" b="1" dirty="0">
                <a:solidFill>
                  <a:srgbClr val="7030A0"/>
                </a:solidFill>
              </a:rPr>
              <a:t>         range</a:t>
            </a:r>
            <a:r>
              <a:rPr lang="en-US" sz="1800" dirty="0">
                <a:solidFill>
                  <a:srgbClr val="7030A0"/>
                </a:solidFill>
              </a:rPr>
              <a:t>(1,10,</a:t>
            </a:r>
            <a:r>
              <a:rPr lang="en-US" sz="1800" b="1" dirty="0">
                <a:solidFill>
                  <a:srgbClr val="FF0000"/>
                </a:solidFill>
              </a:rPr>
              <a:t>2</a:t>
            </a:r>
            <a:r>
              <a:rPr lang="en-US" sz="1800" dirty="0">
                <a:solidFill>
                  <a:srgbClr val="7030A0"/>
                </a:solidFill>
              </a:rPr>
              <a:t>) steps through the list by </a:t>
            </a:r>
            <a:r>
              <a:rPr lang="en-US" sz="1800" dirty="0">
                <a:solidFill>
                  <a:srgbClr val="FF0000"/>
                </a:solidFill>
              </a:rPr>
              <a:t>twos</a:t>
            </a:r>
            <a:r>
              <a:rPr lang="en-US" sz="1800" dirty="0">
                <a:solidFill>
                  <a:srgbClr val="7030A0"/>
                </a:solidFill>
              </a:rPr>
              <a:t>, producing 1, 3, 5, 7, 9.</a:t>
            </a:r>
          </a:p>
          <a:p>
            <a:endParaRPr lang="en-US" sz="1800" dirty="0"/>
          </a:p>
          <a:p>
            <a:r>
              <a:rPr lang="en-US" sz="1800" dirty="0"/>
              <a:t>To get the list of values to go backwards, we can use a step of -1</a:t>
            </a:r>
          </a:p>
          <a:p>
            <a:endParaRPr lang="en-US" sz="1800" dirty="0"/>
          </a:p>
          <a:p>
            <a:pPr marL="107837"/>
            <a:r>
              <a:rPr lang="en-US" sz="1800" dirty="0"/>
              <a:t>                       </a:t>
            </a:r>
            <a:r>
              <a:rPr lang="en-US" sz="1800" b="1" dirty="0">
                <a:solidFill>
                  <a:srgbClr val="7030A0"/>
                </a:solidFill>
              </a:rPr>
              <a:t>range</a:t>
            </a:r>
            <a:r>
              <a:rPr lang="en-US" sz="1800" dirty="0">
                <a:solidFill>
                  <a:srgbClr val="7030A0"/>
                </a:solidFill>
              </a:rPr>
              <a:t>(5,1,</a:t>
            </a:r>
            <a:r>
              <a:rPr lang="en-US" sz="1800" b="1" dirty="0">
                <a:solidFill>
                  <a:srgbClr val="FF0000"/>
                </a:solidFill>
              </a:rPr>
              <a:t>-1</a:t>
            </a:r>
            <a:r>
              <a:rPr lang="en-US" sz="1800" dirty="0">
                <a:solidFill>
                  <a:srgbClr val="7030A0"/>
                </a:solidFill>
              </a:rPr>
              <a:t>) will produce the values 5, 4, 3, 2</a:t>
            </a:r>
            <a:r>
              <a:rPr lang="en-US" sz="1800" dirty="0"/>
              <a:t> </a:t>
            </a:r>
          </a:p>
          <a:p>
            <a:pPr marL="107837"/>
            <a:r>
              <a:rPr lang="en-US" sz="1800" dirty="0"/>
              <a:t>          </a:t>
            </a:r>
          </a:p>
        </p:txBody>
      </p:sp>
      <p:sp>
        <p:nvSpPr>
          <p:cNvPr id="9" name="Footer Placeholder 8">
            <a:extLst>
              <a:ext uri="{FF2B5EF4-FFF2-40B4-BE49-F238E27FC236}">
                <a16:creationId xmlns:a16="http://schemas.microsoft.com/office/drawing/2014/main" id="{49BA55CF-4ADF-447A-BECB-1B852C5122F8}"/>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 name="Slide Number Placeholder 4"/>
          <p:cNvSpPr>
            <a:spLocks noGrp="1"/>
          </p:cNvSpPr>
          <p:nvPr>
            <p:ph type="sldNum" sz="quarter" idx="4294967295"/>
          </p:nvPr>
        </p:nvSpPr>
        <p:spPr>
          <a:xfrm>
            <a:off x="10182466" y="6400378"/>
            <a:ext cx="473922" cy="364198"/>
          </a:xfrm>
          <a:prstGeom prst="rect">
            <a:avLst/>
          </a:prstGeom>
        </p:spPr>
        <p:txBody>
          <a:bodyPr/>
          <a:lstStyle/>
          <a:p>
            <a:fld id="{2C6B1FF6-39B9-40F5-8B67-33C6354A3D4F}" type="slidenum">
              <a:rPr kumimoji="0" lang="en-US" smtClean="0"/>
              <a:pPr/>
              <a:t>11</a:t>
            </a:fld>
            <a:endParaRPr kumimoji="0" lang="en-US" dirty="0"/>
          </a:p>
        </p:txBody>
      </p:sp>
      <p:sp>
        <p:nvSpPr>
          <p:cNvPr id="6" name="Rounded Rectangle 5"/>
          <p:cNvSpPr/>
          <p:nvPr/>
        </p:nvSpPr>
        <p:spPr>
          <a:xfrm>
            <a:off x="2171699" y="2012813"/>
            <a:ext cx="4120839" cy="4001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7" name="Rounded Rectangle 6"/>
          <p:cNvSpPr/>
          <p:nvPr/>
        </p:nvSpPr>
        <p:spPr>
          <a:xfrm>
            <a:off x="1442364" y="3637888"/>
            <a:ext cx="6668844" cy="4938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8" name="Rounded Rectangle 7"/>
          <p:cNvSpPr/>
          <p:nvPr/>
        </p:nvSpPr>
        <p:spPr>
          <a:xfrm>
            <a:off x="2171699" y="5223628"/>
            <a:ext cx="4995382" cy="343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1" name="TextBox 10">
            <a:extLst>
              <a:ext uri="{FF2B5EF4-FFF2-40B4-BE49-F238E27FC236}">
                <a16:creationId xmlns:a16="http://schemas.microsoft.com/office/drawing/2014/main" id="{D6784501-91BE-7538-2851-BAEC43795175}"/>
              </a:ext>
            </a:extLst>
          </p:cNvPr>
          <p:cNvSpPr txBox="1"/>
          <p:nvPr/>
        </p:nvSpPr>
        <p:spPr>
          <a:xfrm>
            <a:off x="818060" y="5789603"/>
            <a:ext cx="6563814" cy="3990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1795" dirty="0">
                <a:solidFill>
                  <a:srgbClr val="002060"/>
                </a:solidFill>
                <a:latin typeface="Calibri" panose="020F0502020204030204"/>
                <a:cs typeface="Poppins" panose="00000500000000000000" pitchFamily="2" charset="0"/>
              </a:rPr>
              <a:t>Note that the</a:t>
            </a:r>
            <a:r>
              <a:rPr lang="en-US" sz="1795" dirty="0">
                <a:solidFill>
                  <a:srgbClr val="C00000"/>
                </a:solidFill>
                <a:latin typeface="Calibri" panose="020F0502020204030204"/>
                <a:cs typeface="Poppins" panose="00000500000000000000" pitchFamily="2" charset="0"/>
              </a:rPr>
              <a:t> </a:t>
            </a:r>
            <a:r>
              <a:rPr lang="en-US" sz="1795" b="1" dirty="0">
                <a:solidFill>
                  <a:srgbClr val="C00000"/>
                </a:solidFill>
                <a:latin typeface="Calibri" panose="020F0502020204030204"/>
                <a:cs typeface="Poppins" panose="00000500000000000000" pitchFamily="2" charset="0"/>
              </a:rPr>
              <a:t>range </a:t>
            </a:r>
            <a:r>
              <a:rPr lang="en-US" sz="1795" dirty="0">
                <a:solidFill>
                  <a:srgbClr val="002060"/>
                </a:solidFill>
                <a:latin typeface="Calibri" panose="020F0502020204030204"/>
                <a:cs typeface="Poppins" panose="00000500000000000000" pitchFamily="2" charset="0"/>
              </a:rPr>
              <a:t>function stops one short of the ending value.</a:t>
            </a:r>
            <a:r>
              <a:rPr lang="en-US" sz="1995" dirty="0">
                <a:solidFill>
                  <a:srgbClr val="002060"/>
                </a:solidFill>
                <a:latin typeface="Calibri" panose="020F0502020204030204"/>
                <a:cs typeface="Poppins" panose="00000500000000000000" pitchFamily="2" charset="0"/>
              </a:rPr>
              <a:t> </a:t>
            </a:r>
            <a:endParaRPr lang="en-US" sz="1995" dirty="0">
              <a:solidFill>
                <a:srgbClr val="002060"/>
              </a:solidFill>
            </a:endParaRPr>
          </a:p>
        </p:txBody>
      </p:sp>
    </p:spTree>
    <p:extLst>
      <p:ext uri="{BB962C8B-B14F-4D97-AF65-F5344CB8AC3E}">
        <p14:creationId xmlns:p14="http://schemas.microsoft.com/office/powerpoint/2010/main" val="119234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007694" y="0"/>
            <a:ext cx="9779183" cy="1026054"/>
          </a:xfrm>
        </p:spPr>
        <p:txBody>
          <a:bodyPr/>
          <a:lstStyle/>
          <a:p>
            <a:r>
              <a:rPr lang="en-US" altLang="ar-KW" b="1" dirty="0"/>
              <a:t>The range function</a:t>
            </a:r>
            <a:endParaRPr lang="en-US" altLang="ar-KW" dirty="0"/>
          </a:p>
        </p:txBody>
      </p:sp>
      <p:sp>
        <p:nvSpPr>
          <p:cNvPr id="3" name="Footer Placeholder 2">
            <a:extLst>
              <a:ext uri="{FF2B5EF4-FFF2-40B4-BE49-F238E27FC236}">
                <a16:creationId xmlns:a16="http://schemas.microsoft.com/office/drawing/2014/main" id="{84BAD688-66A2-49B5-817F-94BC82686A2C}"/>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7109" name="Slide Number Placeholder 7"/>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E1783699-9E13-40F0-AC01-7D8315E99A16}" type="slidenum">
              <a:rPr lang="en-GB" altLang="ar-KW"/>
              <a:pPr/>
              <a:t>12</a:t>
            </a:fld>
            <a:endParaRPr lang="en-GB" altLang="ar-KW"/>
          </a:p>
        </p:txBody>
      </p:sp>
      <p:sp>
        <p:nvSpPr>
          <p:cNvPr id="47107" name="Title 1"/>
          <p:cNvSpPr txBox="1">
            <a:spLocks/>
          </p:cNvSpPr>
          <p:nvPr/>
        </p:nvSpPr>
        <p:spPr bwMode="auto">
          <a:xfrm>
            <a:off x="2242025" y="1443084"/>
            <a:ext cx="4131175" cy="4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995" dirty="0"/>
              <a:t>Here are a few more examples:</a:t>
            </a:r>
          </a:p>
        </p:txBody>
      </p:sp>
      <p:pic>
        <p:nvPicPr>
          <p:cNvPr id="47110"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558947" y="2169708"/>
            <a:ext cx="7529390" cy="265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94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074920" y="151287"/>
            <a:ext cx="7866669" cy="682871"/>
          </a:xfrm>
        </p:spPr>
        <p:txBody>
          <a:bodyPr/>
          <a:lstStyle/>
          <a:p>
            <a:r>
              <a:rPr lang="en-US" altLang="ar-KW" b="1" dirty="0"/>
              <a:t>The range function</a:t>
            </a:r>
            <a:endParaRPr lang="en-US" altLang="ar-KW" dirty="0"/>
          </a:p>
        </p:txBody>
      </p:sp>
      <p:sp>
        <p:nvSpPr>
          <p:cNvPr id="4" name="Footer Placeholder 3">
            <a:extLst>
              <a:ext uri="{FF2B5EF4-FFF2-40B4-BE49-F238E27FC236}">
                <a16:creationId xmlns:a16="http://schemas.microsoft.com/office/drawing/2014/main" id="{AF03373E-A37E-4C6F-940E-172B07D31149}"/>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8133" name="Slide Number Placeholder 7"/>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0DEACC63-0A70-4CAA-B048-52B38D724EEB}" type="slidenum">
              <a:rPr lang="en-GB" altLang="ar-KW"/>
              <a:pPr/>
              <a:t>13</a:t>
            </a:fld>
            <a:endParaRPr lang="en-GB" altLang="ar-KW"/>
          </a:p>
        </p:txBody>
      </p:sp>
      <p:sp>
        <p:nvSpPr>
          <p:cNvPr id="48132" name="Rectangle 6"/>
          <p:cNvSpPr>
            <a:spLocks noChangeArrowheads="1"/>
          </p:cNvSpPr>
          <p:nvPr/>
        </p:nvSpPr>
        <p:spPr bwMode="auto">
          <a:xfrm>
            <a:off x="2320308" y="1229657"/>
            <a:ext cx="1720770" cy="46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2394" b="1" dirty="0">
                <a:solidFill>
                  <a:srgbClr val="00B050"/>
                </a:solidFill>
              </a:rPr>
              <a:t>Examples:</a:t>
            </a:r>
          </a:p>
        </p:txBody>
      </p:sp>
      <p:pic>
        <p:nvPicPr>
          <p:cNvPr id="8" name="Picture 7" descr="Text&#10;&#10;Description automatically generated">
            <a:extLst>
              <a:ext uri="{FF2B5EF4-FFF2-40B4-BE49-F238E27FC236}">
                <a16:creationId xmlns:a16="http://schemas.microsoft.com/office/drawing/2014/main" id="{660FD9BF-A009-450D-98F8-027ECD39D7BB}"/>
              </a:ext>
            </a:extLst>
          </p:cNvPr>
          <p:cNvPicPr>
            <a:picLocks noChangeAspect="1"/>
          </p:cNvPicPr>
          <p:nvPr/>
        </p:nvPicPr>
        <p:blipFill>
          <a:blip r:embed="rId3"/>
          <a:stretch>
            <a:fillRect/>
          </a:stretch>
        </p:blipFill>
        <p:spPr>
          <a:xfrm>
            <a:off x="5091669" y="1751548"/>
            <a:ext cx="4895308" cy="4256112"/>
          </a:xfrm>
          <a:prstGeom prst="rect">
            <a:avLst/>
          </a:prstGeom>
        </p:spPr>
      </p:pic>
      <p:sp>
        <p:nvSpPr>
          <p:cNvPr id="14" name="TextBox 13">
            <a:extLst>
              <a:ext uri="{FF2B5EF4-FFF2-40B4-BE49-F238E27FC236}">
                <a16:creationId xmlns:a16="http://schemas.microsoft.com/office/drawing/2014/main" id="{932E13D3-54C4-4DBF-B0BE-2F26C08521C0}"/>
              </a:ext>
            </a:extLst>
          </p:cNvPr>
          <p:cNvSpPr txBox="1"/>
          <p:nvPr/>
        </p:nvSpPr>
        <p:spPr>
          <a:xfrm>
            <a:off x="2320308" y="4645961"/>
            <a:ext cx="2687947" cy="920985"/>
          </a:xfrm>
          <a:prstGeom prst="rect">
            <a:avLst/>
          </a:prstGeom>
          <a:noFill/>
        </p:spPr>
        <p:txBody>
          <a:bodyPr wrap="square">
            <a:spAutoFit/>
          </a:bodyPr>
          <a:lstStyle/>
          <a:p>
            <a:r>
              <a:rPr lang="en-US" sz="1795" dirty="0"/>
              <a:t>for i in range(5,0,-1):</a:t>
            </a:r>
          </a:p>
          <a:p>
            <a:r>
              <a:rPr lang="en-US" sz="1795" dirty="0"/>
              <a:t>    print(</a:t>
            </a:r>
            <a:r>
              <a:rPr lang="en-US" sz="1795" dirty="0" err="1"/>
              <a:t>i,end</a:t>
            </a:r>
            <a:r>
              <a:rPr lang="en-US" sz="1795" dirty="0"/>
              <a:t>=‘  ')</a:t>
            </a:r>
          </a:p>
          <a:p>
            <a:r>
              <a:rPr lang="en-US" sz="1795" dirty="0"/>
              <a:t>print('Done!')</a:t>
            </a:r>
          </a:p>
        </p:txBody>
      </p:sp>
      <p:sp>
        <p:nvSpPr>
          <p:cNvPr id="16" name="TextBox 15">
            <a:extLst>
              <a:ext uri="{FF2B5EF4-FFF2-40B4-BE49-F238E27FC236}">
                <a16:creationId xmlns:a16="http://schemas.microsoft.com/office/drawing/2014/main" id="{BD2B1EF8-5A6E-4AAE-80CE-2162D3C10BBD}"/>
              </a:ext>
            </a:extLst>
          </p:cNvPr>
          <p:cNvSpPr txBox="1"/>
          <p:nvPr/>
        </p:nvSpPr>
        <p:spPr>
          <a:xfrm>
            <a:off x="2320309" y="1889694"/>
            <a:ext cx="3160080" cy="644689"/>
          </a:xfrm>
          <a:prstGeom prst="rect">
            <a:avLst/>
          </a:prstGeom>
          <a:noFill/>
        </p:spPr>
        <p:txBody>
          <a:bodyPr wrap="square">
            <a:spAutoFit/>
          </a:bodyPr>
          <a:lstStyle/>
          <a:p>
            <a:r>
              <a:rPr lang="nn-NO" sz="1795" dirty="0"/>
              <a:t>for i in range(1,7):</a:t>
            </a:r>
          </a:p>
          <a:p>
            <a:r>
              <a:rPr lang="nn-NO" sz="1795" dirty="0"/>
              <a:t>     print (i, i**2, i**3, i**4)</a:t>
            </a:r>
            <a:endParaRPr lang="en-US" sz="1795" dirty="0"/>
          </a:p>
        </p:txBody>
      </p:sp>
    </p:spTree>
    <p:extLst>
      <p:ext uri="{BB962C8B-B14F-4D97-AF65-F5344CB8AC3E}">
        <p14:creationId xmlns:p14="http://schemas.microsoft.com/office/powerpoint/2010/main" val="306438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162666" y="365126"/>
            <a:ext cx="7866669" cy="544255"/>
          </a:xfrm>
        </p:spPr>
        <p:txBody>
          <a:bodyPr>
            <a:normAutofit fontScale="90000"/>
          </a:bodyPr>
          <a:lstStyle/>
          <a:p>
            <a:r>
              <a:rPr lang="en-US" altLang="ar-KW" b="1" dirty="0"/>
              <a:t>The range function</a:t>
            </a:r>
            <a:endParaRPr lang="en-US" altLang="ar-KW" dirty="0"/>
          </a:p>
        </p:txBody>
      </p:sp>
      <p:sp>
        <p:nvSpPr>
          <p:cNvPr id="4" name="Footer Placeholder 3">
            <a:extLst>
              <a:ext uri="{FF2B5EF4-FFF2-40B4-BE49-F238E27FC236}">
                <a16:creationId xmlns:a16="http://schemas.microsoft.com/office/drawing/2014/main" id="{AF03373E-A37E-4C6F-940E-172B07D31149}"/>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8133" name="Slide Number Placeholder 7"/>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0DEACC63-0A70-4CAA-B048-52B38D724EEB}" type="slidenum">
              <a:rPr lang="en-GB" altLang="ar-KW"/>
              <a:pPr/>
              <a:t>14</a:t>
            </a:fld>
            <a:endParaRPr lang="en-GB" altLang="ar-KW"/>
          </a:p>
        </p:txBody>
      </p:sp>
      <p:sp>
        <p:nvSpPr>
          <p:cNvPr id="48132" name="Rectangle 6"/>
          <p:cNvSpPr>
            <a:spLocks noChangeArrowheads="1"/>
          </p:cNvSpPr>
          <p:nvPr/>
        </p:nvSpPr>
        <p:spPr bwMode="auto">
          <a:xfrm>
            <a:off x="465615" y="927864"/>
            <a:ext cx="7656437" cy="61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795" b="1" dirty="0">
                <a:solidFill>
                  <a:srgbClr val="00B050"/>
                </a:solidFill>
              </a:rPr>
              <a:t>Example: </a:t>
            </a:r>
            <a:r>
              <a:rPr lang="en-US" altLang="ar-KW" sz="1596" dirty="0"/>
              <a:t>The below codes show 2 different ways to print a string in reverse. One is done using </a:t>
            </a:r>
            <a:r>
              <a:rPr lang="en-US" altLang="ar-KW" sz="1596" dirty="0">
                <a:solidFill>
                  <a:srgbClr val="C00000"/>
                </a:solidFill>
              </a:rPr>
              <a:t>slicing</a:t>
            </a:r>
            <a:r>
              <a:rPr lang="en-US" altLang="ar-KW" sz="1596" dirty="0"/>
              <a:t> and the other is done using the </a:t>
            </a:r>
            <a:r>
              <a:rPr lang="en-US" altLang="ar-KW" sz="1596" dirty="0">
                <a:solidFill>
                  <a:srgbClr val="C00000"/>
                </a:solidFill>
              </a:rPr>
              <a:t>range</a:t>
            </a:r>
            <a:r>
              <a:rPr lang="en-US" altLang="ar-KW" sz="1596" dirty="0"/>
              <a:t> function.</a:t>
            </a:r>
            <a:endParaRPr lang="en-US" altLang="ar-KW" sz="1795" b="1" dirty="0">
              <a:solidFill>
                <a:srgbClr val="00B050"/>
              </a:solidFill>
            </a:endParaRPr>
          </a:p>
        </p:txBody>
      </p:sp>
      <p:sp>
        <p:nvSpPr>
          <p:cNvPr id="5" name="TextBox 4">
            <a:extLst>
              <a:ext uri="{FF2B5EF4-FFF2-40B4-BE49-F238E27FC236}">
                <a16:creationId xmlns:a16="http://schemas.microsoft.com/office/drawing/2014/main" id="{5E057FB5-21E7-4DF0-95DB-0EBE48BC790B}"/>
              </a:ext>
            </a:extLst>
          </p:cNvPr>
          <p:cNvSpPr txBox="1"/>
          <p:nvPr/>
        </p:nvSpPr>
        <p:spPr>
          <a:xfrm>
            <a:off x="815308" y="1745666"/>
            <a:ext cx="1474849" cy="368394"/>
          </a:xfrm>
          <a:prstGeom prst="rect">
            <a:avLst/>
          </a:prstGeom>
          <a:noFill/>
        </p:spPr>
        <p:txBody>
          <a:bodyPr wrap="square" rtlCol="0">
            <a:spAutoFit/>
          </a:bodyPr>
          <a:lstStyle/>
          <a:p>
            <a:r>
              <a:rPr lang="en-US" sz="1795" b="1" dirty="0">
                <a:solidFill>
                  <a:srgbClr val="C00000"/>
                </a:solidFill>
              </a:rPr>
              <a:t>Using Slicing</a:t>
            </a:r>
          </a:p>
        </p:txBody>
      </p:sp>
      <p:sp>
        <p:nvSpPr>
          <p:cNvPr id="15" name="TextBox 14">
            <a:extLst>
              <a:ext uri="{FF2B5EF4-FFF2-40B4-BE49-F238E27FC236}">
                <a16:creationId xmlns:a16="http://schemas.microsoft.com/office/drawing/2014/main" id="{DFA31EBE-A99F-4BE6-885E-FB5C8E566C72}"/>
              </a:ext>
            </a:extLst>
          </p:cNvPr>
          <p:cNvSpPr txBox="1"/>
          <p:nvPr/>
        </p:nvSpPr>
        <p:spPr>
          <a:xfrm>
            <a:off x="4667036" y="2583062"/>
            <a:ext cx="1474849" cy="368394"/>
          </a:xfrm>
          <a:prstGeom prst="rect">
            <a:avLst/>
          </a:prstGeom>
          <a:noFill/>
        </p:spPr>
        <p:txBody>
          <a:bodyPr wrap="square">
            <a:spAutoFit/>
          </a:bodyPr>
          <a:lstStyle/>
          <a:p>
            <a:r>
              <a:rPr lang="en-US" sz="1795" dirty="0" err="1"/>
              <a:t>dlroW</a:t>
            </a:r>
            <a:r>
              <a:rPr lang="en-US" sz="1795" dirty="0"/>
              <a:t> </a:t>
            </a:r>
            <a:r>
              <a:rPr lang="en-US" sz="1795" dirty="0" err="1"/>
              <a:t>olleH</a:t>
            </a:r>
            <a:endParaRPr lang="en-US" sz="1795" dirty="0"/>
          </a:p>
        </p:txBody>
      </p:sp>
      <p:grpSp>
        <p:nvGrpSpPr>
          <p:cNvPr id="17" name="Group 16">
            <a:extLst>
              <a:ext uri="{FF2B5EF4-FFF2-40B4-BE49-F238E27FC236}">
                <a16:creationId xmlns:a16="http://schemas.microsoft.com/office/drawing/2014/main" id="{42E547D3-D195-4354-9F81-144AC54364CA}"/>
              </a:ext>
            </a:extLst>
          </p:cNvPr>
          <p:cNvGrpSpPr/>
          <p:nvPr/>
        </p:nvGrpSpPr>
        <p:grpSpPr>
          <a:xfrm>
            <a:off x="4751099" y="1895192"/>
            <a:ext cx="1198165" cy="721353"/>
            <a:chOff x="1100164" y="5393395"/>
            <a:chExt cx="1300321" cy="1239923"/>
          </a:xfrm>
        </p:grpSpPr>
        <p:sp>
          <p:nvSpPr>
            <p:cNvPr id="18" name="Rounded Rectangle 7">
              <a:extLst>
                <a:ext uri="{FF2B5EF4-FFF2-40B4-BE49-F238E27FC236}">
                  <a16:creationId xmlns:a16="http://schemas.microsoft.com/office/drawing/2014/main" id="{76E993C5-4225-422A-AFE1-AC24EB58C309}"/>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9" name="Right Arrow 8">
              <a:extLst>
                <a:ext uri="{FF2B5EF4-FFF2-40B4-BE49-F238E27FC236}">
                  <a16:creationId xmlns:a16="http://schemas.microsoft.com/office/drawing/2014/main" id="{D2AF82DD-8AAF-483D-A574-89D5374AAC5C}"/>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
        <p:nvSpPr>
          <p:cNvPr id="20" name="TextBox 19">
            <a:extLst>
              <a:ext uri="{FF2B5EF4-FFF2-40B4-BE49-F238E27FC236}">
                <a16:creationId xmlns:a16="http://schemas.microsoft.com/office/drawing/2014/main" id="{74AEACEA-A1EC-4057-93F2-C7218EA46ABD}"/>
              </a:ext>
            </a:extLst>
          </p:cNvPr>
          <p:cNvSpPr txBox="1"/>
          <p:nvPr/>
        </p:nvSpPr>
        <p:spPr>
          <a:xfrm>
            <a:off x="7568136" y="1737267"/>
            <a:ext cx="1474849" cy="368394"/>
          </a:xfrm>
          <a:prstGeom prst="rect">
            <a:avLst/>
          </a:prstGeom>
          <a:noFill/>
        </p:spPr>
        <p:txBody>
          <a:bodyPr wrap="square" rtlCol="0">
            <a:spAutoFit/>
          </a:bodyPr>
          <a:lstStyle/>
          <a:p>
            <a:r>
              <a:rPr lang="en-US" sz="1795" b="1" dirty="0">
                <a:solidFill>
                  <a:srgbClr val="C00000"/>
                </a:solidFill>
              </a:rPr>
              <a:t>Using range</a:t>
            </a:r>
          </a:p>
        </p:txBody>
      </p:sp>
      <p:grpSp>
        <p:nvGrpSpPr>
          <p:cNvPr id="2" name="Group 1">
            <a:extLst>
              <a:ext uri="{FF2B5EF4-FFF2-40B4-BE49-F238E27FC236}">
                <a16:creationId xmlns:a16="http://schemas.microsoft.com/office/drawing/2014/main" id="{F8828390-03A9-F5BD-58C5-FE20E8963300}"/>
              </a:ext>
            </a:extLst>
          </p:cNvPr>
          <p:cNvGrpSpPr/>
          <p:nvPr/>
        </p:nvGrpSpPr>
        <p:grpSpPr>
          <a:xfrm>
            <a:off x="897366" y="2210891"/>
            <a:ext cx="2727773" cy="920985"/>
            <a:chOff x="804339" y="1905880"/>
            <a:chExt cx="2734719" cy="923330"/>
          </a:xfrm>
        </p:grpSpPr>
        <p:sp>
          <p:nvSpPr>
            <p:cNvPr id="16" name="TextBox 15">
              <a:extLst>
                <a:ext uri="{FF2B5EF4-FFF2-40B4-BE49-F238E27FC236}">
                  <a16:creationId xmlns:a16="http://schemas.microsoft.com/office/drawing/2014/main" id="{BD2B1EF8-5A6E-4AAE-80CE-2162D3C10BBD}"/>
                </a:ext>
              </a:extLst>
            </p:cNvPr>
            <p:cNvSpPr txBox="1"/>
            <p:nvPr/>
          </p:nvSpPr>
          <p:spPr>
            <a:xfrm>
              <a:off x="804339" y="1905880"/>
              <a:ext cx="2734719" cy="923330"/>
            </a:xfrm>
            <a:prstGeom prst="rect">
              <a:avLst/>
            </a:prstGeom>
            <a:noFill/>
          </p:spPr>
          <p:txBody>
            <a:bodyPr wrap="square">
              <a:spAutoFit/>
            </a:bodyPr>
            <a:lstStyle/>
            <a:p>
              <a:r>
                <a:rPr lang="en-US" sz="1795" dirty="0"/>
                <a:t>text = "Hello World"</a:t>
              </a:r>
            </a:p>
            <a:p>
              <a:r>
                <a:rPr lang="en-US" sz="1795" dirty="0" err="1"/>
                <a:t>revText</a:t>
              </a:r>
              <a:r>
                <a:rPr lang="en-US" sz="1795" dirty="0"/>
                <a:t>= text[::-1]</a:t>
              </a:r>
            </a:p>
            <a:p>
              <a:r>
                <a:rPr lang="en-US" sz="1795" dirty="0"/>
                <a:t>print(</a:t>
              </a:r>
              <a:r>
                <a:rPr lang="en-US" sz="1795" dirty="0" err="1"/>
                <a:t>revText</a:t>
              </a:r>
              <a:r>
                <a:rPr lang="en-US" sz="1795" dirty="0"/>
                <a:t>)</a:t>
              </a:r>
            </a:p>
          </p:txBody>
        </p:sp>
        <p:sp>
          <p:nvSpPr>
            <p:cNvPr id="10" name="Rectangle: Rounded Corners 9">
              <a:extLst>
                <a:ext uri="{FF2B5EF4-FFF2-40B4-BE49-F238E27FC236}">
                  <a16:creationId xmlns:a16="http://schemas.microsoft.com/office/drawing/2014/main" id="{01683075-13FB-4B8A-B274-3BC8FD7CB9E7}"/>
                </a:ext>
              </a:extLst>
            </p:cNvPr>
            <p:cNvSpPr/>
            <p:nvPr/>
          </p:nvSpPr>
          <p:spPr>
            <a:xfrm>
              <a:off x="1704868" y="2217672"/>
              <a:ext cx="991618" cy="299747"/>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grpSp>
        <p:nvGrpSpPr>
          <p:cNvPr id="3" name="Group 2">
            <a:extLst>
              <a:ext uri="{FF2B5EF4-FFF2-40B4-BE49-F238E27FC236}">
                <a16:creationId xmlns:a16="http://schemas.microsoft.com/office/drawing/2014/main" id="{A4957FF4-398E-8E75-CCCB-A30549ED7C74}"/>
              </a:ext>
            </a:extLst>
          </p:cNvPr>
          <p:cNvGrpSpPr/>
          <p:nvPr/>
        </p:nvGrpSpPr>
        <p:grpSpPr>
          <a:xfrm>
            <a:off x="7284246" y="2155410"/>
            <a:ext cx="3201975" cy="1194210"/>
            <a:chOff x="5866683" y="1744839"/>
            <a:chExt cx="3210128" cy="1197251"/>
          </a:xfrm>
        </p:grpSpPr>
        <p:sp>
          <p:nvSpPr>
            <p:cNvPr id="11" name="TextBox 10">
              <a:extLst>
                <a:ext uri="{FF2B5EF4-FFF2-40B4-BE49-F238E27FC236}">
                  <a16:creationId xmlns:a16="http://schemas.microsoft.com/office/drawing/2014/main" id="{3BEB5F62-CC16-43A7-83DB-18B979C591C9}"/>
                </a:ext>
              </a:extLst>
            </p:cNvPr>
            <p:cNvSpPr txBox="1"/>
            <p:nvPr/>
          </p:nvSpPr>
          <p:spPr>
            <a:xfrm>
              <a:off x="5866683" y="1744839"/>
              <a:ext cx="3210128" cy="1197251"/>
            </a:xfrm>
            <a:prstGeom prst="rect">
              <a:avLst/>
            </a:prstGeom>
            <a:noFill/>
          </p:spPr>
          <p:txBody>
            <a:bodyPr wrap="square">
              <a:spAutoFit/>
            </a:bodyPr>
            <a:lstStyle/>
            <a:p>
              <a:r>
                <a:rPr lang="en-US" sz="1795" dirty="0"/>
                <a:t>text= "Hello World"</a:t>
              </a:r>
            </a:p>
            <a:p>
              <a:r>
                <a:rPr lang="en-US" sz="1795" dirty="0"/>
                <a:t>for </a:t>
              </a:r>
              <a:r>
                <a:rPr lang="en-US" sz="1795" dirty="0" err="1"/>
                <a:t>i</a:t>
              </a:r>
              <a:r>
                <a:rPr lang="en-US" sz="1795" dirty="0"/>
                <a:t> in range(</a:t>
              </a:r>
              <a:r>
                <a:rPr lang="en-US" sz="1795" dirty="0" err="1"/>
                <a:t>len</a:t>
              </a:r>
              <a:r>
                <a:rPr lang="en-US" sz="1795" dirty="0"/>
                <a:t>(text)-1,-1,-1):</a:t>
              </a:r>
            </a:p>
            <a:p>
              <a:r>
                <a:rPr lang="en-US" sz="1795" dirty="0"/>
                <a:t>    print(text[</a:t>
              </a:r>
              <a:r>
                <a:rPr lang="en-US" sz="1795" dirty="0" err="1"/>
                <a:t>i</a:t>
              </a:r>
              <a:r>
                <a:rPr lang="en-US" sz="1795" dirty="0"/>
                <a:t>],end="")</a:t>
              </a:r>
            </a:p>
          </p:txBody>
        </p:sp>
        <p:sp>
          <p:nvSpPr>
            <p:cNvPr id="21" name="Rectangle: Rounded Corners 20">
              <a:extLst>
                <a:ext uri="{FF2B5EF4-FFF2-40B4-BE49-F238E27FC236}">
                  <a16:creationId xmlns:a16="http://schemas.microsoft.com/office/drawing/2014/main" id="{6122356C-092E-48AD-ACBD-A34CF26917E1}"/>
                </a:ext>
              </a:extLst>
            </p:cNvPr>
            <p:cNvSpPr/>
            <p:nvPr/>
          </p:nvSpPr>
          <p:spPr>
            <a:xfrm>
              <a:off x="5919724" y="2058499"/>
              <a:ext cx="2942173" cy="299747"/>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pic>
        <p:nvPicPr>
          <p:cNvPr id="7" name="Picture 6">
            <a:extLst>
              <a:ext uri="{FF2B5EF4-FFF2-40B4-BE49-F238E27FC236}">
                <a16:creationId xmlns:a16="http://schemas.microsoft.com/office/drawing/2014/main" id="{BF34A089-700B-70AA-9E14-54610F82EF10}"/>
              </a:ext>
            </a:extLst>
          </p:cNvPr>
          <p:cNvPicPr>
            <a:picLocks noChangeAspect="1"/>
          </p:cNvPicPr>
          <p:nvPr/>
        </p:nvPicPr>
        <p:blipFill>
          <a:blip r:embed="rId3"/>
          <a:stretch>
            <a:fillRect/>
          </a:stretch>
        </p:blipFill>
        <p:spPr>
          <a:xfrm>
            <a:off x="382969" y="3884236"/>
            <a:ext cx="6710341" cy="939176"/>
          </a:xfrm>
          <a:prstGeom prst="rect">
            <a:avLst/>
          </a:prstGeom>
        </p:spPr>
      </p:pic>
      <p:sp>
        <p:nvSpPr>
          <p:cNvPr id="8" name="Rectangle 7">
            <a:extLst>
              <a:ext uri="{FF2B5EF4-FFF2-40B4-BE49-F238E27FC236}">
                <a16:creationId xmlns:a16="http://schemas.microsoft.com/office/drawing/2014/main" id="{58731054-E3C1-DABB-5FF4-FAA963E6D068}"/>
              </a:ext>
            </a:extLst>
          </p:cNvPr>
          <p:cNvSpPr/>
          <p:nvPr/>
        </p:nvSpPr>
        <p:spPr>
          <a:xfrm>
            <a:off x="382969" y="5333726"/>
            <a:ext cx="6065531" cy="826967"/>
          </a:xfrm>
          <a:prstGeom prst="rect">
            <a:avLst/>
          </a:prstGeom>
          <a:effectLst>
            <a:glow rad="139700">
              <a:schemeClr val="accent3">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defTabSz="456057">
              <a:spcBef>
                <a:spcPct val="20000"/>
              </a:spcBef>
              <a:spcAft>
                <a:spcPts val="599"/>
              </a:spcAft>
              <a:buClr>
                <a:srgbClr val="30ACEC">
                  <a:lumMod val="75000"/>
                </a:srgbClr>
              </a:buClr>
              <a:buSzPct val="145000"/>
            </a:pPr>
            <a:r>
              <a:rPr lang="en-US" sz="1596" b="1" dirty="0">
                <a:solidFill>
                  <a:srgbClr val="7030A0"/>
                </a:solidFill>
              </a:rPr>
              <a:t>Recall </a:t>
            </a:r>
            <a:r>
              <a:rPr lang="en-US" sz="1596" dirty="0">
                <a:solidFill>
                  <a:srgbClr val="7030A0"/>
                </a:solidFill>
              </a:rPr>
              <a:t>that in Slicing, by leaving out </a:t>
            </a:r>
            <a:r>
              <a:rPr lang="en-US" sz="1596" b="1" i="1" dirty="0">
                <a:solidFill>
                  <a:srgbClr val="C00000"/>
                </a:solidFill>
              </a:rPr>
              <a:t>start</a:t>
            </a:r>
            <a:r>
              <a:rPr lang="en-US" sz="1596" dirty="0">
                <a:solidFill>
                  <a:srgbClr val="7030A0"/>
                </a:solidFill>
              </a:rPr>
              <a:t>, the range will start at the first character. By leaving out the </a:t>
            </a:r>
            <a:r>
              <a:rPr lang="en-US" sz="1596" b="1" i="1" dirty="0">
                <a:solidFill>
                  <a:srgbClr val="C00000"/>
                </a:solidFill>
              </a:rPr>
              <a:t>stop</a:t>
            </a:r>
            <a:r>
              <a:rPr lang="en-US" sz="1596" dirty="0">
                <a:solidFill>
                  <a:srgbClr val="7030A0"/>
                </a:solidFill>
              </a:rPr>
              <a:t>, the range will go to the end. </a:t>
            </a:r>
          </a:p>
        </p:txBody>
      </p:sp>
    </p:spTree>
    <p:extLst>
      <p:ext uri="{BB962C8B-B14F-4D97-AF65-F5344CB8AC3E}">
        <p14:creationId xmlns:p14="http://schemas.microsoft.com/office/powerpoint/2010/main" val="101132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319871" y="48192"/>
            <a:ext cx="7685098" cy="700744"/>
          </a:xfrm>
        </p:spPr>
        <p:txBody>
          <a:bodyPr>
            <a:normAutofit fontScale="90000"/>
          </a:bodyPr>
          <a:lstStyle/>
          <a:p>
            <a:r>
              <a:rPr lang="en-US" altLang="ar-KW" b="1" dirty="0"/>
              <a:t>The range function</a:t>
            </a:r>
            <a:endParaRPr lang="en-US" b="1" dirty="0"/>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15</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2287232" y="1130477"/>
            <a:ext cx="8141136" cy="1274029"/>
          </a:xfrm>
          <a:prstGeom prst="rect">
            <a:avLst/>
          </a:prstGeom>
          <a:noFill/>
        </p:spPr>
        <p:txBody>
          <a:bodyPr wrap="square">
            <a:spAutoFit/>
          </a:bodyPr>
          <a:lstStyle/>
          <a:p>
            <a:pPr algn="just"/>
            <a:r>
              <a:rPr lang="en-US" altLang="ar-KW" sz="1995" b="1" dirty="0">
                <a:solidFill>
                  <a:srgbClr val="00B050"/>
                </a:solidFill>
              </a:rPr>
              <a:t>Example:</a:t>
            </a:r>
            <a:endParaRPr lang="en-US" sz="1895" dirty="0">
              <a:latin typeface="+mj-lt"/>
            </a:endParaRPr>
          </a:p>
          <a:p>
            <a:pPr algn="just"/>
            <a:r>
              <a:rPr lang="en-US" sz="1895" dirty="0"/>
              <a:t>Write a program that prompts the user to enter 10 positive numbers, finds and prints the largest number entered by the user, </a:t>
            </a:r>
            <a:r>
              <a:rPr lang="en-US" sz="1895" u="sng" dirty="0"/>
              <a:t>using only one </a:t>
            </a:r>
            <a:r>
              <a:rPr lang="en-US" sz="1895" b="1" i="1" u="sng" dirty="0"/>
              <a:t>for</a:t>
            </a:r>
            <a:r>
              <a:rPr lang="en-US" sz="1895" u="sng" dirty="0"/>
              <a:t> loop</a:t>
            </a:r>
            <a:r>
              <a:rPr lang="en-US" sz="1895" dirty="0"/>
              <a:t>.</a:t>
            </a:r>
          </a:p>
          <a:p>
            <a:pPr algn="just"/>
            <a:r>
              <a:rPr lang="en-US" sz="1895" dirty="0"/>
              <a:t>N.B: Assume that the user will input only non-negative numbers.</a:t>
            </a:r>
          </a:p>
        </p:txBody>
      </p:sp>
      <p:sp>
        <p:nvSpPr>
          <p:cNvPr id="9" name="TextBox 8">
            <a:extLst>
              <a:ext uri="{FF2B5EF4-FFF2-40B4-BE49-F238E27FC236}">
                <a16:creationId xmlns:a16="http://schemas.microsoft.com/office/drawing/2014/main" id="{E1096816-7BBF-47DD-845F-B172935972A8}"/>
              </a:ext>
            </a:extLst>
          </p:cNvPr>
          <p:cNvSpPr txBox="1"/>
          <p:nvPr/>
        </p:nvSpPr>
        <p:spPr>
          <a:xfrm>
            <a:off x="2178711" y="3429000"/>
            <a:ext cx="5086870" cy="2179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96" dirty="0">
                <a:latin typeface="Consolas" panose="020B0609020204030204" pitchFamily="49" charset="0"/>
              </a:rPr>
              <a:t>print('Enter 10 positive numbers: ')</a:t>
            </a:r>
          </a:p>
          <a:p>
            <a:r>
              <a:rPr lang="en-US" sz="1696" dirty="0">
                <a:latin typeface="Consolas" panose="020B0609020204030204" pitchFamily="49" charset="0"/>
              </a:rPr>
              <a:t>largest = -1000</a:t>
            </a:r>
          </a:p>
          <a:p>
            <a:r>
              <a:rPr lang="en-US" sz="1696" dirty="0">
                <a:latin typeface="Consolas" panose="020B0609020204030204" pitchFamily="49" charset="0"/>
              </a:rPr>
              <a:t>for </a:t>
            </a:r>
            <a:r>
              <a:rPr lang="en-US" sz="1696" dirty="0" err="1">
                <a:latin typeface="Consolas" panose="020B0609020204030204" pitchFamily="49" charset="0"/>
              </a:rPr>
              <a:t>i</a:t>
            </a:r>
            <a:r>
              <a:rPr lang="en-US" sz="1696" dirty="0">
                <a:latin typeface="Consolas" panose="020B0609020204030204" pitchFamily="49" charset="0"/>
              </a:rPr>
              <a:t> in range(10):</a:t>
            </a:r>
          </a:p>
          <a:p>
            <a:r>
              <a:rPr lang="en-US" sz="1696" dirty="0">
                <a:latin typeface="Consolas" panose="020B0609020204030204" pitchFamily="49" charset="0"/>
              </a:rPr>
              <a:t>    </a:t>
            </a:r>
            <a:r>
              <a:rPr lang="en-US" sz="1696" dirty="0" err="1">
                <a:latin typeface="Consolas" panose="020B0609020204030204" pitchFamily="49" charset="0"/>
              </a:rPr>
              <a:t>num</a:t>
            </a:r>
            <a:r>
              <a:rPr lang="en-US" sz="1696" dirty="0">
                <a:latin typeface="Consolas" panose="020B0609020204030204" pitchFamily="49" charset="0"/>
              </a:rPr>
              <a:t> = </a:t>
            </a:r>
            <a:r>
              <a:rPr lang="en-US" sz="1696" dirty="0" err="1">
                <a:latin typeface="Consolas" panose="020B0609020204030204" pitchFamily="49" charset="0"/>
              </a:rPr>
              <a:t>int</a:t>
            </a:r>
            <a:r>
              <a:rPr lang="en-US" sz="1696" dirty="0">
                <a:latin typeface="Consolas" panose="020B0609020204030204" pitchFamily="49" charset="0"/>
              </a:rPr>
              <a:t>(input())</a:t>
            </a:r>
          </a:p>
          <a:p>
            <a:r>
              <a:rPr lang="en-US" sz="1696" dirty="0">
                <a:latin typeface="Consolas" panose="020B0609020204030204" pitchFamily="49" charset="0"/>
              </a:rPr>
              <a:t>    if </a:t>
            </a:r>
            <a:r>
              <a:rPr lang="en-US" sz="1696" dirty="0" err="1">
                <a:latin typeface="Consolas" panose="020B0609020204030204" pitchFamily="49" charset="0"/>
              </a:rPr>
              <a:t>num</a:t>
            </a:r>
            <a:r>
              <a:rPr lang="en-US" sz="1696" dirty="0">
                <a:latin typeface="Consolas" panose="020B0609020204030204" pitchFamily="49" charset="0"/>
              </a:rPr>
              <a:t>&gt;largest:</a:t>
            </a:r>
          </a:p>
          <a:p>
            <a:r>
              <a:rPr lang="en-US" sz="1696" dirty="0">
                <a:latin typeface="Consolas" panose="020B0609020204030204" pitchFamily="49" charset="0"/>
              </a:rPr>
              <a:t>        largest = </a:t>
            </a:r>
            <a:r>
              <a:rPr lang="en-US" sz="1696" dirty="0" err="1">
                <a:latin typeface="Consolas" panose="020B0609020204030204" pitchFamily="49" charset="0"/>
              </a:rPr>
              <a:t>num</a:t>
            </a:r>
            <a:endParaRPr lang="en-US" sz="1696" dirty="0">
              <a:latin typeface="Consolas" panose="020B0609020204030204" pitchFamily="49" charset="0"/>
            </a:endParaRPr>
          </a:p>
          <a:p>
            <a:r>
              <a:rPr lang="en-US" sz="1696" dirty="0">
                <a:latin typeface="Consolas" panose="020B0609020204030204" pitchFamily="49" charset="0"/>
              </a:rPr>
              <a:t>print('The largest number is: ',largest)</a:t>
            </a:r>
          </a:p>
          <a:p>
            <a:endParaRPr lang="en-US" sz="1696" dirty="0">
              <a:latin typeface="Consolas" panose="020B0609020204030204" pitchFamily="49" charset="0"/>
            </a:endParaRPr>
          </a:p>
        </p:txBody>
      </p:sp>
      <p:sp>
        <p:nvSpPr>
          <p:cNvPr id="3" name="Rectangle 2"/>
          <p:cNvSpPr/>
          <p:nvPr/>
        </p:nvSpPr>
        <p:spPr>
          <a:xfrm>
            <a:off x="2225233" y="2649133"/>
            <a:ext cx="1153150" cy="398326"/>
          </a:xfrm>
          <a:prstGeom prst="rect">
            <a:avLst/>
          </a:prstGeom>
        </p:spPr>
        <p:txBody>
          <a:bodyPr wrap="none">
            <a:spAutoFit/>
          </a:bodyPr>
          <a:lstStyle/>
          <a:p>
            <a:r>
              <a:rPr lang="en-US" altLang="ar-KW" sz="1995" b="1" dirty="0">
                <a:solidFill>
                  <a:srgbClr val="FF0000"/>
                </a:solidFill>
              </a:rPr>
              <a:t>Solution:</a:t>
            </a:r>
            <a:endParaRPr lang="en-US" sz="1995" dirty="0">
              <a:solidFill>
                <a:srgbClr val="FF0000"/>
              </a:solidFill>
            </a:endParaRPr>
          </a:p>
        </p:txBody>
      </p:sp>
      <p:sp>
        <p:nvSpPr>
          <p:cNvPr id="7" name="Rectangle 6"/>
          <p:cNvSpPr/>
          <p:nvPr/>
        </p:nvSpPr>
        <p:spPr>
          <a:xfrm>
            <a:off x="7491750" y="3064873"/>
            <a:ext cx="3026439" cy="3100648"/>
          </a:xfrm>
          <a:prstGeom prst="rect">
            <a:avLst/>
          </a:prstGeom>
        </p:spPr>
        <p:txBody>
          <a:bodyPr wrap="square">
            <a:spAutoFit/>
          </a:bodyPr>
          <a:lstStyle/>
          <a:p>
            <a:r>
              <a:rPr lang="en-US" sz="1596" dirty="0">
                <a:solidFill>
                  <a:srgbClr val="FF0000"/>
                </a:solidFill>
              </a:rPr>
              <a:t>Enter 10 positive numbers: </a:t>
            </a:r>
          </a:p>
          <a:p>
            <a:r>
              <a:rPr lang="en-US" sz="1596" dirty="0">
                <a:solidFill>
                  <a:srgbClr val="FF0000"/>
                </a:solidFill>
              </a:rPr>
              <a:t>12</a:t>
            </a:r>
          </a:p>
          <a:p>
            <a:r>
              <a:rPr lang="en-US" sz="1596" dirty="0">
                <a:solidFill>
                  <a:srgbClr val="FF0000"/>
                </a:solidFill>
              </a:rPr>
              <a:t>2</a:t>
            </a:r>
          </a:p>
          <a:p>
            <a:r>
              <a:rPr lang="en-US" sz="1596" dirty="0">
                <a:solidFill>
                  <a:srgbClr val="FF0000"/>
                </a:solidFill>
              </a:rPr>
              <a:t>3</a:t>
            </a:r>
          </a:p>
          <a:p>
            <a:r>
              <a:rPr lang="en-US" sz="1596" dirty="0">
                <a:solidFill>
                  <a:srgbClr val="FF0000"/>
                </a:solidFill>
              </a:rPr>
              <a:t>4</a:t>
            </a:r>
          </a:p>
          <a:p>
            <a:r>
              <a:rPr lang="en-US" sz="1596" dirty="0">
                <a:solidFill>
                  <a:srgbClr val="FF0000"/>
                </a:solidFill>
              </a:rPr>
              <a:t>22</a:t>
            </a:r>
          </a:p>
          <a:p>
            <a:r>
              <a:rPr lang="en-US" sz="1596" dirty="0">
                <a:solidFill>
                  <a:srgbClr val="FF0000"/>
                </a:solidFill>
              </a:rPr>
              <a:t>0</a:t>
            </a:r>
          </a:p>
          <a:p>
            <a:r>
              <a:rPr lang="en-US" sz="1596" dirty="0">
                <a:solidFill>
                  <a:srgbClr val="FF0000"/>
                </a:solidFill>
              </a:rPr>
              <a:t>4</a:t>
            </a:r>
          </a:p>
          <a:p>
            <a:r>
              <a:rPr lang="en-US" sz="1596" dirty="0">
                <a:solidFill>
                  <a:srgbClr val="FF0000"/>
                </a:solidFill>
              </a:rPr>
              <a:t>6</a:t>
            </a:r>
          </a:p>
          <a:p>
            <a:r>
              <a:rPr lang="en-US" sz="1596" dirty="0">
                <a:solidFill>
                  <a:srgbClr val="FF0000"/>
                </a:solidFill>
              </a:rPr>
              <a:t>7</a:t>
            </a:r>
          </a:p>
          <a:p>
            <a:r>
              <a:rPr lang="en-US" sz="1596" dirty="0">
                <a:solidFill>
                  <a:srgbClr val="FF0000"/>
                </a:solidFill>
              </a:rPr>
              <a:t>6</a:t>
            </a:r>
          </a:p>
          <a:p>
            <a:r>
              <a:rPr lang="en-US" sz="1596" dirty="0">
                <a:solidFill>
                  <a:srgbClr val="FF0000"/>
                </a:solidFill>
              </a:rPr>
              <a:t>The largest number is:  22</a:t>
            </a:r>
          </a:p>
        </p:txBody>
      </p:sp>
      <p:sp>
        <p:nvSpPr>
          <p:cNvPr id="10" name="Rectangle 9"/>
          <p:cNvSpPr/>
          <p:nvPr/>
        </p:nvSpPr>
        <p:spPr>
          <a:xfrm>
            <a:off x="7491751" y="2696478"/>
            <a:ext cx="1728765" cy="368394"/>
          </a:xfrm>
          <a:prstGeom prst="rect">
            <a:avLst/>
          </a:prstGeom>
        </p:spPr>
        <p:txBody>
          <a:bodyPr wrap="none">
            <a:spAutoFit/>
          </a:bodyPr>
          <a:lstStyle/>
          <a:p>
            <a:r>
              <a:rPr lang="en-US" altLang="ar-KW" sz="1795" b="1" dirty="0">
                <a:solidFill>
                  <a:srgbClr val="00B050"/>
                </a:solidFill>
              </a:rPr>
              <a:t>Sample output:</a:t>
            </a:r>
            <a:endParaRPr lang="en-US" sz="1795" dirty="0"/>
          </a:p>
        </p:txBody>
      </p:sp>
    </p:spTree>
    <p:extLst>
      <p:ext uri="{BB962C8B-B14F-4D97-AF65-F5344CB8AC3E}">
        <p14:creationId xmlns:p14="http://schemas.microsoft.com/office/powerpoint/2010/main" val="33309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989938" y="0"/>
            <a:ext cx="9779183" cy="1120638"/>
          </a:xfrm>
        </p:spPr>
        <p:txBody>
          <a:bodyPr/>
          <a:lstStyle/>
          <a:p>
            <a:r>
              <a:rPr lang="en-US" b="1" dirty="0"/>
              <a:t>The</a:t>
            </a:r>
            <a:r>
              <a:rPr lang="en-US" b="1" dirty="0">
                <a:solidFill>
                  <a:srgbClr val="0070C0"/>
                </a:solidFill>
              </a:rPr>
              <a:t> while </a:t>
            </a:r>
            <a:r>
              <a:rPr lang="en-US" b="1" dirty="0"/>
              <a:t>Loop</a:t>
            </a:r>
            <a:endParaRPr lang="en-US" altLang="ar-KW" dirty="0"/>
          </a:p>
        </p:txBody>
      </p:sp>
      <p:sp>
        <p:nvSpPr>
          <p:cNvPr id="50179" name="Content Placeholder 2"/>
          <p:cNvSpPr>
            <a:spLocks noGrp="1"/>
          </p:cNvSpPr>
          <p:nvPr>
            <p:ph idx="1"/>
          </p:nvPr>
        </p:nvSpPr>
        <p:spPr>
          <a:xfrm>
            <a:off x="387132" y="2176691"/>
            <a:ext cx="7866669" cy="3952336"/>
          </a:xfrm>
        </p:spPr>
        <p:txBody>
          <a:bodyPr>
            <a:normAutofit/>
          </a:bodyPr>
          <a:lstStyle/>
          <a:p>
            <a:pPr algn="just"/>
            <a:r>
              <a:rPr lang="en-US" altLang="ar-KW" sz="1995" dirty="0"/>
              <a:t>We have already learned about </a:t>
            </a:r>
            <a:r>
              <a:rPr lang="en-US" altLang="ar-KW" sz="1995" dirty="0">
                <a:solidFill>
                  <a:srgbClr val="C00000"/>
                </a:solidFill>
              </a:rPr>
              <a:t>for</a:t>
            </a:r>
            <a:r>
              <a:rPr lang="en-US" altLang="ar-KW" sz="1995" dirty="0"/>
              <a:t> loops, which allow us to repeat things a </a:t>
            </a:r>
            <a:r>
              <a:rPr lang="en-US" altLang="ar-KW" sz="1995" u="sng" dirty="0"/>
              <a:t>specified number of times</a:t>
            </a:r>
            <a:r>
              <a:rPr lang="en-US" altLang="ar-KW" sz="1995" dirty="0"/>
              <a:t>. </a:t>
            </a:r>
          </a:p>
          <a:p>
            <a:pPr algn="just"/>
            <a:r>
              <a:rPr lang="en-US" altLang="ar-KW" sz="1995" dirty="0"/>
              <a:t>Sometimes, though, we need to repeat something, but we don’t know ahead of time exactly how many times it must be repeated. This introduces the need of using the </a:t>
            </a:r>
            <a:r>
              <a:rPr lang="en-US" altLang="ar-KW" sz="1995" dirty="0">
                <a:solidFill>
                  <a:srgbClr val="7030A0"/>
                </a:solidFill>
              </a:rPr>
              <a:t>condition-controlled loop</a:t>
            </a:r>
            <a:r>
              <a:rPr lang="en-US" altLang="ar-KW" sz="1995" dirty="0"/>
              <a:t>.</a:t>
            </a:r>
          </a:p>
          <a:p>
            <a:pPr algn="just"/>
            <a:r>
              <a:rPr lang="en-US" altLang="ar-KW" sz="1995" dirty="0"/>
              <a:t>A condition-controlled loop causes a statement or set of statements to repeat as long as a condition is true. </a:t>
            </a:r>
          </a:p>
          <a:p>
            <a:pPr algn="just"/>
            <a:r>
              <a:rPr lang="en-US" altLang="ar-KW" sz="1995" dirty="0"/>
              <a:t>In Python, you use the </a:t>
            </a:r>
            <a:r>
              <a:rPr lang="en-US" altLang="ar-KW" sz="1995" b="1" dirty="0">
                <a:solidFill>
                  <a:srgbClr val="C00000"/>
                </a:solidFill>
              </a:rPr>
              <a:t>while</a:t>
            </a:r>
            <a:r>
              <a:rPr lang="en-US" altLang="ar-KW" sz="1995" dirty="0"/>
              <a:t> statement to write a condition-controlled loop.</a:t>
            </a:r>
          </a:p>
        </p:txBody>
      </p:sp>
      <p:sp>
        <p:nvSpPr>
          <p:cNvPr id="3" name="Footer Placeholder 2">
            <a:extLst>
              <a:ext uri="{FF2B5EF4-FFF2-40B4-BE49-F238E27FC236}">
                <a16:creationId xmlns:a16="http://schemas.microsoft.com/office/drawing/2014/main" id="{4A71947C-3B51-4127-BFDC-F4DE0963DDB1}"/>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0180" name="Slide Number Placeholder 3"/>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F9E81DA8-5B95-47E1-BF04-2967C2492715}" type="slidenum">
              <a:rPr lang="en-GB" altLang="ar-KW"/>
              <a:pPr/>
              <a:t>16</a:t>
            </a:fld>
            <a:endParaRPr lang="en-GB" altLang="ar-KW"/>
          </a:p>
        </p:txBody>
      </p:sp>
    </p:spTree>
    <p:extLst>
      <p:ext uri="{BB962C8B-B14F-4D97-AF65-F5344CB8AC3E}">
        <p14:creationId xmlns:p14="http://schemas.microsoft.com/office/powerpoint/2010/main" val="438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088467" y="23600"/>
            <a:ext cx="6137522" cy="724508"/>
          </a:xfrm>
        </p:spPr>
        <p:txBody>
          <a:bodyPr/>
          <a:lstStyle/>
          <a:p>
            <a:r>
              <a:rPr lang="en-US" b="1" dirty="0"/>
              <a:t>The</a:t>
            </a:r>
            <a:r>
              <a:rPr lang="en-US" b="1" dirty="0">
                <a:solidFill>
                  <a:srgbClr val="0070C0"/>
                </a:solidFill>
              </a:rPr>
              <a:t> while </a:t>
            </a:r>
            <a:r>
              <a:rPr lang="en-US" b="1" dirty="0"/>
              <a:t>Loop</a:t>
            </a:r>
            <a:endParaRPr lang="en-US" altLang="ar-KW" dirty="0"/>
          </a:p>
        </p:txBody>
      </p:sp>
      <p:sp>
        <p:nvSpPr>
          <p:cNvPr id="3" name="Footer Placeholder 2">
            <a:extLst>
              <a:ext uri="{FF2B5EF4-FFF2-40B4-BE49-F238E27FC236}">
                <a16:creationId xmlns:a16="http://schemas.microsoft.com/office/drawing/2014/main" id="{4A71947C-3B51-4127-BFDC-F4DE0963DDB1}"/>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0180" name="Slide Number Placeholder 3"/>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F9E81DA8-5B95-47E1-BF04-2967C2492715}" type="slidenum">
              <a:rPr lang="en-GB" altLang="ar-KW"/>
              <a:pPr/>
              <a:t>17</a:t>
            </a:fld>
            <a:endParaRPr lang="en-GB" altLang="ar-KW"/>
          </a:p>
        </p:txBody>
      </p:sp>
      <p:sp>
        <p:nvSpPr>
          <p:cNvPr id="8" name="TextBox 7">
            <a:extLst>
              <a:ext uri="{FF2B5EF4-FFF2-40B4-BE49-F238E27FC236}">
                <a16:creationId xmlns:a16="http://schemas.microsoft.com/office/drawing/2014/main" id="{58469080-5A50-403B-A9A9-ABCACAA7B4AC}"/>
              </a:ext>
            </a:extLst>
          </p:cNvPr>
          <p:cNvSpPr txBox="1"/>
          <p:nvPr/>
        </p:nvSpPr>
        <p:spPr>
          <a:xfrm>
            <a:off x="552267" y="1066155"/>
            <a:ext cx="8449037" cy="920985"/>
          </a:xfrm>
          <a:prstGeom prst="rect">
            <a:avLst/>
          </a:prstGeom>
          <a:noFill/>
        </p:spPr>
        <p:txBody>
          <a:bodyPr wrap="square">
            <a:spAutoFit/>
          </a:bodyPr>
          <a:lstStyle/>
          <a:p>
            <a:r>
              <a:rPr lang="en-US" sz="1795" dirty="0">
                <a:solidFill>
                  <a:srgbClr val="002060"/>
                </a:solidFill>
              </a:rPr>
              <a:t>Here is the general format of the </a:t>
            </a:r>
            <a:r>
              <a:rPr lang="en-US" sz="1795" b="1" dirty="0">
                <a:solidFill>
                  <a:srgbClr val="C00000"/>
                </a:solidFill>
              </a:rPr>
              <a:t>while</a:t>
            </a:r>
            <a:r>
              <a:rPr lang="en-US" sz="1795" dirty="0">
                <a:solidFill>
                  <a:srgbClr val="002060"/>
                </a:solidFill>
              </a:rPr>
              <a:t> loop in Python:</a:t>
            </a:r>
          </a:p>
          <a:p>
            <a:endParaRPr lang="en-US" sz="1795" dirty="0">
              <a:solidFill>
                <a:srgbClr val="7030A0"/>
              </a:solidFill>
            </a:endParaRPr>
          </a:p>
          <a:p>
            <a:endParaRPr lang="en-US" sz="1795" dirty="0">
              <a:solidFill>
                <a:srgbClr val="7030A0"/>
              </a:solidFill>
            </a:endParaRPr>
          </a:p>
        </p:txBody>
      </p:sp>
      <p:pic>
        <p:nvPicPr>
          <p:cNvPr id="2" name="Picture 1" descr="Diagram&#10;&#10;Description automatically generated">
            <a:extLst>
              <a:ext uri="{FF2B5EF4-FFF2-40B4-BE49-F238E27FC236}">
                <a16:creationId xmlns:a16="http://schemas.microsoft.com/office/drawing/2014/main" id="{D9BCD975-38E1-CD7B-2B01-8D982169801C}"/>
              </a:ext>
            </a:extLst>
          </p:cNvPr>
          <p:cNvPicPr>
            <a:picLocks noChangeAspect="1"/>
          </p:cNvPicPr>
          <p:nvPr/>
        </p:nvPicPr>
        <p:blipFill>
          <a:blip r:embed="rId2"/>
          <a:stretch>
            <a:fillRect/>
          </a:stretch>
        </p:blipFill>
        <p:spPr>
          <a:xfrm>
            <a:off x="8615870" y="2247300"/>
            <a:ext cx="3225963" cy="2064928"/>
          </a:xfrm>
          <a:prstGeom prst="rect">
            <a:avLst/>
          </a:prstGeom>
        </p:spPr>
      </p:pic>
      <p:sp>
        <p:nvSpPr>
          <p:cNvPr id="5" name="TextBox 4">
            <a:extLst>
              <a:ext uri="{FF2B5EF4-FFF2-40B4-BE49-F238E27FC236}">
                <a16:creationId xmlns:a16="http://schemas.microsoft.com/office/drawing/2014/main" id="{258D11F2-FD6E-1B88-3CCC-DFF54F32A197}"/>
              </a:ext>
            </a:extLst>
          </p:cNvPr>
          <p:cNvSpPr txBox="1"/>
          <p:nvPr/>
        </p:nvSpPr>
        <p:spPr>
          <a:xfrm>
            <a:off x="2620011" y="1728133"/>
            <a:ext cx="2725693" cy="724508"/>
          </a:xfrm>
          <a:prstGeom prst="rect">
            <a:avLst/>
          </a:prstGeom>
          <a:solidFill>
            <a:schemeClr val="accent5">
              <a:alpha val="50000"/>
            </a:schemeClr>
          </a:solidFill>
          <a:ln>
            <a:noFill/>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lt1"/>
          </a:fontRef>
        </p:style>
        <p:txBody>
          <a:bodyPr wrap="square">
            <a:spAutoFit/>
          </a:bodyPr>
          <a:lstStyle/>
          <a:p>
            <a:pPr defTabSz="912114">
              <a:lnSpc>
                <a:spcPct val="103000"/>
              </a:lnSpc>
              <a:spcBef>
                <a:spcPct val="0"/>
              </a:spcBef>
              <a:defRPr/>
            </a:pPr>
            <a:r>
              <a:rPr lang="en-GB" altLang="ar-KW" sz="1995" b="1" dirty="0">
                <a:solidFill>
                  <a:srgbClr val="C00000"/>
                </a:solidFill>
                <a:latin typeface="Courier New" panose="02070309020205020404" pitchFamily="49" charset="0"/>
                <a:ea typeface="msmincho"/>
                <a:cs typeface="msmincho"/>
              </a:rPr>
              <a:t>while</a:t>
            </a:r>
            <a:r>
              <a:rPr lang="en-GB" altLang="ar-KW" sz="1995" b="1" dirty="0">
                <a:solidFill>
                  <a:srgbClr val="000000"/>
                </a:solidFill>
                <a:latin typeface="Courier New" panose="02070309020205020404" pitchFamily="49" charset="0"/>
                <a:ea typeface="msmincho"/>
                <a:cs typeface="msmincho"/>
              </a:rPr>
              <a:t> </a:t>
            </a:r>
            <a:r>
              <a:rPr lang="en-GB" altLang="ar-KW" sz="1995" b="1" dirty="0">
                <a:solidFill>
                  <a:srgbClr val="7030A0"/>
                </a:solidFill>
                <a:latin typeface="Courier New" panose="02070309020205020404" pitchFamily="49" charset="0"/>
                <a:ea typeface="msmincho"/>
                <a:cs typeface="msmincho"/>
              </a:rPr>
              <a:t>condition</a:t>
            </a:r>
            <a:r>
              <a:rPr lang="en-GB" altLang="ar-KW" sz="1995" b="1" dirty="0">
                <a:solidFill>
                  <a:srgbClr val="0070C0"/>
                </a:solidFill>
                <a:latin typeface="Courier New" panose="02070309020205020404" pitchFamily="49" charset="0"/>
                <a:ea typeface="msmincho"/>
                <a:cs typeface="msmincho"/>
              </a:rPr>
              <a:t>:</a:t>
            </a:r>
          </a:p>
          <a:p>
            <a:pPr defTabSz="912114">
              <a:lnSpc>
                <a:spcPct val="103000"/>
              </a:lnSpc>
              <a:spcBef>
                <a:spcPct val="0"/>
              </a:spcBef>
              <a:defRPr/>
            </a:pPr>
            <a:r>
              <a:rPr lang="en-GB" altLang="ar-KW" sz="1995" b="1" dirty="0">
                <a:solidFill>
                  <a:srgbClr val="000000"/>
                </a:solidFill>
                <a:latin typeface="Courier New" panose="02070309020205020404" pitchFamily="49" charset="0"/>
                <a:ea typeface="msmincho"/>
                <a:cs typeface="msmincho"/>
              </a:rPr>
              <a:t>  </a:t>
            </a:r>
            <a:r>
              <a:rPr lang="en-GB" altLang="ar-KW" sz="1995" b="1" dirty="0">
                <a:solidFill>
                  <a:srgbClr val="00B050"/>
                </a:solidFill>
                <a:latin typeface="Courier New" panose="02070309020205020404" pitchFamily="49" charset="0"/>
                <a:ea typeface="msmincho"/>
                <a:cs typeface="msmincho"/>
              </a:rPr>
              <a:t>block</a:t>
            </a:r>
            <a:r>
              <a:rPr lang="en-GB" altLang="ar-KW" sz="1995" b="1" dirty="0">
                <a:solidFill>
                  <a:srgbClr val="000000"/>
                </a:solidFill>
                <a:latin typeface="Courier New" panose="02070309020205020404" pitchFamily="49" charset="0"/>
                <a:ea typeface="msmincho"/>
                <a:cs typeface="msmincho"/>
              </a:rPr>
              <a:t>  </a:t>
            </a:r>
          </a:p>
        </p:txBody>
      </p:sp>
      <p:sp>
        <p:nvSpPr>
          <p:cNvPr id="9" name="TextBox 8">
            <a:extLst>
              <a:ext uri="{FF2B5EF4-FFF2-40B4-BE49-F238E27FC236}">
                <a16:creationId xmlns:a16="http://schemas.microsoft.com/office/drawing/2014/main" id="{05602DF4-AFE0-1CA7-C65E-259D37462C3E}"/>
              </a:ext>
            </a:extLst>
          </p:cNvPr>
          <p:cNvSpPr txBox="1"/>
          <p:nvPr/>
        </p:nvSpPr>
        <p:spPr>
          <a:xfrm>
            <a:off x="164545" y="4085947"/>
            <a:ext cx="8727331" cy="1918718"/>
          </a:xfrm>
          <a:prstGeom prst="rect">
            <a:avLst/>
          </a:prstGeom>
          <a:noFill/>
        </p:spPr>
        <p:txBody>
          <a:bodyPr wrap="square">
            <a:spAutoFit/>
          </a:bodyPr>
          <a:lstStyle/>
          <a:p>
            <a:pPr defTabSz="912114">
              <a:defRPr/>
            </a:pPr>
            <a:r>
              <a:rPr lang="en-US" sz="1795" u="sng" dirty="0">
                <a:solidFill>
                  <a:srgbClr val="002060"/>
                </a:solidFill>
                <a:latin typeface="Calibri" panose="020F0502020204030204"/>
              </a:rPr>
              <a:t>The loop iterates while the condition evaluates to true; when the condition becomes false the loop terminates.</a:t>
            </a:r>
          </a:p>
          <a:p>
            <a:pPr defTabSz="912114">
              <a:defRPr/>
            </a:pPr>
            <a:endParaRPr lang="en-US" sz="1097" dirty="0">
              <a:solidFill>
                <a:srgbClr val="002D58"/>
              </a:solidFill>
              <a:latin typeface="Calibri" panose="020F0502020204030204"/>
            </a:endParaRPr>
          </a:p>
          <a:p>
            <a:pPr defTabSz="912114">
              <a:defRPr/>
            </a:pPr>
            <a:r>
              <a:rPr lang="en-US" sz="1795" dirty="0">
                <a:solidFill>
                  <a:srgbClr val="002D58"/>
                </a:solidFill>
                <a:latin typeface="Calibri" panose="020F0502020204030204"/>
              </a:rPr>
              <a:t>The loop has two parts: </a:t>
            </a:r>
          </a:p>
          <a:p>
            <a:pPr defTabSz="912114">
              <a:defRPr/>
            </a:pPr>
            <a:r>
              <a:rPr lang="en-US" sz="1795" dirty="0">
                <a:solidFill>
                  <a:srgbClr val="002D58"/>
                </a:solidFill>
                <a:latin typeface="Calibri" panose="020F0502020204030204"/>
              </a:rPr>
              <a:t>(1) a </a:t>
            </a:r>
            <a:r>
              <a:rPr lang="en-US" sz="1795" b="1" dirty="0">
                <a:solidFill>
                  <a:srgbClr val="7030A0"/>
                </a:solidFill>
                <a:latin typeface="Calibri" panose="020F0502020204030204"/>
              </a:rPr>
              <a:t>condition</a:t>
            </a:r>
            <a:r>
              <a:rPr lang="en-US" sz="1795" dirty="0">
                <a:solidFill>
                  <a:srgbClr val="002D58"/>
                </a:solidFill>
                <a:latin typeface="Calibri" panose="020F0502020204030204"/>
              </a:rPr>
              <a:t> that is tested for a true or false value, and</a:t>
            </a:r>
          </a:p>
          <a:p>
            <a:pPr defTabSz="912114">
              <a:defRPr/>
            </a:pPr>
            <a:r>
              <a:rPr lang="en-US" sz="1795" dirty="0">
                <a:solidFill>
                  <a:srgbClr val="002D58"/>
                </a:solidFill>
                <a:latin typeface="Calibri" panose="020F0502020204030204"/>
              </a:rPr>
              <a:t>(2) a </a:t>
            </a:r>
            <a:r>
              <a:rPr lang="en-US" sz="1795" b="1" dirty="0">
                <a:solidFill>
                  <a:srgbClr val="00B050"/>
                </a:solidFill>
                <a:latin typeface="Calibri" panose="020F0502020204030204"/>
              </a:rPr>
              <a:t>block</a:t>
            </a:r>
            <a:r>
              <a:rPr lang="en-US" sz="1795" dirty="0">
                <a:solidFill>
                  <a:srgbClr val="002D58"/>
                </a:solidFill>
                <a:latin typeface="Calibri" panose="020F0502020204030204"/>
              </a:rPr>
              <a:t> (statement or set of statements) that is repeated if the condition is true. </a:t>
            </a:r>
          </a:p>
          <a:p>
            <a:pPr defTabSz="912114">
              <a:defRPr/>
            </a:pPr>
            <a:r>
              <a:rPr lang="en-US" sz="1795" dirty="0">
                <a:solidFill>
                  <a:srgbClr val="002D58"/>
                </a:solidFill>
                <a:latin typeface="Calibri" panose="020F0502020204030204"/>
              </a:rPr>
              <a:t>The below Figure  shows the logic of a while loop.</a:t>
            </a:r>
          </a:p>
        </p:txBody>
      </p:sp>
      <p:sp>
        <p:nvSpPr>
          <p:cNvPr id="11" name="TextBox 10">
            <a:extLst>
              <a:ext uri="{FF2B5EF4-FFF2-40B4-BE49-F238E27FC236}">
                <a16:creationId xmlns:a16="http://schemas.microsoft.com/office/drawing/2014/main" id="{0D0ACDA6-291A-A8C1-524D-FCD43BACD4B9}"/>
              </a:ext>
            </a:extLst>
          </p:cNvPr>
          <p:cNvSpPr txBox="1"/>
          <p:nvPr/>
        </p:nvSpPr>
        <p:spPr>
          <a:xfrm>
            <a:off x="350167" y="2854851"/>
            <a:ext cx="8137161" cy="828886"/>
          </a:xfrm>
          <a:prstGeom prst="rect">
            <a:avLst/>
          </a:prstGeom>
          <a:noFill/>
        </p:spPr>
        <p:txBody>
          <a:bodyPr wrap="square">
            <a:spAutoFit/>
          </a:bodyPr>
          <a:lstStyle/>
          <a:p>
            <a:r>
              <a:rPr lang="en-US" sz="1795" dirty="0"/>
              <a:t>The while loop gets its name from the way it works: </a:t>
            </a:r>
          </a:p>
          <a:p>
            <a:pPr algn="ctr"/>
            <a:r>
              <a:rPr lang="en-US" sz="1795" b="1" i="1" dirty="0"/>
              <a:t>while a condition is true, do some task. </a:t>
            </a:r>
          </a:p>
          <a:p>
            <a:endParaRPr lang="en-US" sz="1197" dirty="0"/>
          </a:p>
        </p:txBody>
      </p:sp>
    </p:spTree>
    <p:extLst>
      <p:ext uri="{BB962C8B-B14F-4D97-AF65-F5344CB8AC3E}">
        <p14:creationId xmlns:p14="http://schemas.microsoft.com/office/powerpoint/2010/main" val="148959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itle 1"/>
          <p:cNvSpPr>
            <a:spLocks noGrp="1"/>
          </p:cNvSpPr>
          <p:nvPr>
            <p:ph type="title"/>
          </p:nvPr>
        </p:nvSpPr>
        <p:spPr>
          <a:xfrm>
            <a:off x="1127239" y="68315"/>
            <a:ext cx="7866669" cy="977082"/>
          </a:xfrm>
        </p:spPr>
        <p:txBody>
          <a:bodyPr>
            <a:normAutofit/>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4" name="Footer Placeholder 3">
            <a:extLst>
              <a:ext uri="{FF2B5EF4-FFF2-40B4-BE49-F238E27FC236}">
                <a16:creationId xmlns:a16="http://schemas.microsoft.com/office/drawing/2014/main" id="{961329C7-7CF9-451B-A9F9-669EB3B6B887}"/>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1204" name="Slide Number Placeholder 2"/>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868D99AC-5CD7-465B-BF15-14BB1B3BEAE6}" type="slidenum">
              <a:rPr lang="en-GB" altLang="ar-KW"/>
              <a:pPr/>
              <a:t>18</a:t>
            </a:fld>
            <a:endParaRPr lang="en-GB" altLang="ar-KW"/>
          </a:p>
        </p:txBody>
      </p:sp>
      <p:sp>
        <p:nvSpPr>
          <p:cNvPr id="11" name="TextBox 10">
            <a:extLst>
              <a:ext uri="{FF2B5EF4-FFF2-40B4-BE49-F238E27FC236}">
                <a16:creationId xmlns:a16="http://schemas.microsoft.com/office/drawing/2014/main" id="{210892A8-0911-409D-804B-FC842D42410D}"/>
              </a:ext>
            </a:extLst>
          </p:cNvPr>
          <p:cNvSpPr txBox="1"/>
          <p:nvPr/>
        </p:nvSpPr>
        <p:spPr>
          <a:xfrm>
            <a:off x="213950" y="2739322"/>
            <a:ext cx="7990919" cy="1194210"/>
          </a:xfrm>
          <a:prstGeom prst="rect">
            <a:avLst/>
          </a:prstGeom>
          <a:noFill/>
        </p:spPr>
        <p:txBody>
          <a:bodyPr wrap="square">
            <a:spAutoFit/>
          </a:bodyPr>
          <a:lstStyle/>
          <a:p>
            <a:pPr marL="285036" indent="-285036">
              <a:buFont typeface="Arial" panose="020B0604020202020204" pitchFamily="34" charset="0"/>
              <a:buChar char="•"/>
            </a:pPr>
            <a:r>
              <a:rPr lang="en-US" sz="1795" dirty="0"/>
              <a:t>The while clause begins with the word </a:t>
            </a:r>
            <a:r>
              <a:rPr lang="en-US" sz="1795" dirty="0">
                <a:solidFill>
                  <a:srgbClr val="C00000"/>
                </a:solidFill>
              </a:rPr>
              <a:t>while</a:t>
            </a:r>
            <a:r>
              <a:rPr lang="en-US" sz="1795" dirty="0"/>
              <a:t>, followed by a Boolean </a:t>
            </a:r>
            <a:r>
              <a:rPr lang="en-US" sz="1795" i="1" dirty="0">
                <a:solidFill>
                  <a:srgbClr val="7030A0"/>
                </a:solidFill>
              </a:rPr>
              <a:t>condition</a:t>
            </a:r>
            <a:r>
              <a:rPr lang="en-US" sz="1795" i="1" dirty="0"/>
              <a:t> </a:t>
            </a:r>
            <a:r>
              <a:rPr lang="en-US" sz="1795" dirty="0"/>
              <a:t>that will be evaluated as either true or false. A </a:t>
            </a:r>
            <a:r>
              <a:rPr lang="en-US" sz="1795" dirty="0">
                <a:solidFill>
                  <a:srgbClr val="0070C0"/>
                </a:solidFill>
              </a:rPr>
              <a:t>colon</a:t>
            </a:r>
            <a:r>
              <a:rPr lang="en-US" sz="1795" dirty="0"/>
              <a:t> appears after the </a:t>
            </a:r>
            <a:r>
              <a:rPr lang="en-US" sz="1795" i="1" dirty="0">
                <a:solidFill>
                  <a:srgbClr val="7030A0"/>
                </a:solidFill>
              </a:rPr>
              <a:t>condition</a:t>
            </a:r>
            <a:r>
              <a:rPr lang="en-US" sz="1795" dirty="0"/>
              <a:t>. </a:t>
            </a:r>
          </a:p>
          <a:p>
            <a:pPr marL="285036" indent="-285036">
              <a:buFont typeface="Arial" panose="020B0604020202020204" pitchFamily="34" charset="0"/>
              <a:buChar char="•"/>
            </a:pPr>
            <a:r>
              <a:rPr lang="en-US" sz="1795" dirty="0"/>
              <a:t>Beginning at the next line is an indented </a:t>
            </a:r>
            <a:r>
              <a:rPr lang="en-US" sz="1795" dirty="0">
                <a:solidFill>
                  <a:srgbClr val="00B050"/>
                </a:solidFill>
              </a:rPr>
              <a:t>block </a:t>
            </a:r>
            <a:r>
              <a:rPr lang="en-US" sz="1795" dirty="0"/>
              <a:t>of statements.</a:t>
            </a:r>
          </a:p>
        </p:txBody>
      </p:sp>
      <p:sp>
        <p:nvSpPr>
          <p:cNvPr id="13" name="TextBox 12">
            <a:extLst>
              <a:ext uri="{FF2B5EF4-FFF2-40B4-BE49-F238E27FC236}">
                <a16:creationId xmlns:a16="http://schemas.microsoft.com/office/drawing/2014/main" id="{8A245124-51ED-4110-82E7-6E1736E47806}"/>
              </a:ext>
            </a:extLst>
          </p:cNvPr>
          <p:cNvSpPr txBox="1"/>
          <p:nvPr/>
        </p:nvSpPr>
        <p:spPr>
          <a:xfrm>
            <a:off x="538052" y="4574700"/>
            <a:ext cx="7666817" cy="1197280"/>
          </a:xfrm>
          <a:prstGeom prst="rect">
            <a:avLst/>
          </a:prstGeom>
          <a:noFill/>
        </p:spPr>
        <p:txBody>
          <a:bodyPr wrap="square">
            <a:spAutoFit/>
          </a:bodyPr>
          <a:lstStyle/>
          <a:p>
            <a:pPr marL="285036" indent="-285036">
              <a:buFont typeface="Arial" panose="020B0604020202020204" pitchFamily="34" charset="0"/>
              <a:buChar char="•"/>
            </a:pPr>
            <a:r>
              <a:rPr lang="en-US" sz="1795" dirty="0"/>
              <a:t>When the while loop executes, the </a:t>
            </a:r>
            <a:r>
              <a:rPr lang="en-US" sz="1795" i="1" dirty="0"/>
              <a:t>condition </a:t>
            </a:r>
            <a:r>
              <a:rPr lang="en-US" sz="1795" dirty="0"/>
              <a:t>is tested. </a:t>
            </a:r>
          </a:p>
          <a:p>
            <a:pPr marL="741093" lvl="1" indent="-285036">
              <a:buFont typeface="Arial" panose="020B0604020202020204" pitchFamily="34" charset="0"/>
              <a:buChar char="•"/>
            </a:pPr>
            <a:r>
              <a:rPr lang="en-US" sz="1795" dirty="0"/>
              <a:t>If the </a:t>
            </a:r>
            <a:r>
              <a:rPr lang="en-US" sz="1795" i="1" dirty="0"/>
              <a:t>condition </a:t>
            </a:r>
            <a:r>
              <a:rPr lang="en-US" sz="1795" dirty="0"/>
              <a:t>is true, the statements that appear in the block following the while clause are executed, and the loop starts over. </a:t>
            </a:r>
          </a:p>
          <a:p>
            <a:pPr marL="741093" lvl="1" indent="-285036">
              <a:buFont typeface="Arial" panose="020B0604020202020204" pitchFamily="34" charset="0"/>
              <a:buChar char="•"/>
            </a:pPr>
            <a:r>
              <a:rPr lang="en-US" sz="1795" dirty="0"/>
              <a:t>If the </a:t>
            </a:r>
            <a:r>
              <a:rPr lang="en-US" sz="1795" i="1" dirty="0"/>
              <a:t>condition </a:t>
            </a:r>
            <a:r>
              <a:rPr lang="en-US" sz="1795" dirty="0"/>
              <a:t>is false, the program exits the loop.</a:t>
            </a:r>
          </a:p>
        </p:txBody>
      </p:sp>
      <p:sp>
        <p:nvSpPr>
          <p:cNvPr id="3" name="TextBox 2">
            <a:extLst>
              <a:ext uri="{FF2B5EF4-FFF2-40B4-BE49-F238E27FC236}">
                <a16:creationId xmlns:a16="http://schemas.microsoft.com/office/drawing/2014/main" id="{72FB9F0D-FF1F-0897-2876-171031212CC3}"/>
              </a:ext>
            </a:extLst>
          </p:cNvPr>
          <p:cNvSpPr txBox="1"/>
          <p:nvPr/>
        </p:nvSpPr>
        <p:spPr>
          <a:xfrm>
            <a:off x="2171699" y="1694230"/>
            <a:ext cx="2725693" cy="724508"/>
          </a:xfrm>
          <a:prstGeom prst="rect">
            <a:avLst/>
          </a:prstGeom>
          <a:solidFill>
            <a:schemeClr val="accent5">
              <a:alpha val="50000"/>
            </a:schemeClr>
          </a:solidFill>
          <a:ln>
            <a:noFill/>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lt1"/>
          </a:fontRef>
        </p:style>
        <p:txBody>
          <a:bodyPr wrap="square">
            <a:spAutoFit/>
          </a:bodyPr>
          <a:lstStyle/>
          <a:p>
            <a:pPr defTabSz="912114">
              <a:lnSpc>
                <a:spcPct val="103000"/>
              </a:lnSpc>
              <a:spcBef>
                <a:spcPct val="0"/>
              </a:spcBef>
              <a:defRPr/>
            </a:pPr>
            <a:r>
              <a:rPr lang="en-GB" altLang="ar-KW" sz="1995" b="1" dirty="0">
                <a:solidFill>
                  <a:srgbClr val="C00000"/>
                </a:solidFill>
                <a:latin typeface="Courier New" panose="02070309020205020404" pitchFamily="49" charset="0"/>
                <a:ea typeface="msmincho"/>
                <a:cs typeface="msmincho"/>
              </a:rPr>
              <a:t>while</a:t>
            </a:r>
            <a:r>
              <a:rPr lang="en-GB" altLang="ar-KW" sz="1995" b="1" dirty="0">
                <a:solidFill>
                  <a:srgbClr val="000000"/>
                </a:solidFill>
                <a:latin typeface="Courier New" panose="02070309020205020404" pitchFamily="49" charset="0"/>
                <a:ea typeface="msmincho"/>
                <a:cs typeface="msmincho"/>
              </a:rPr>
              <a:t> </a:t>
            </a:r>
            <a:r>
              <a:rPr lang="en-GB" altLang="ar-KW" sz="1995" b="1" dirty="0">
                <a:solidFill>
                  <a:srgbClr val="7030A0"/>
                </a:solidFill>
                <a:latin typeface="Courier New" panose="02070309020205020404" pitchFamily="49" charset="0"/>
                <a:ea typeface="msmincho"/>
                <a:cs typeface="msmincho"/>
              </a:rPr>
              <a:t>condition</a:t>
            </a:r>
            <a:r>
              <a:rPr lang="en-GB" altLang="ar-KW" sz="1995" b="1" dirty="0">
                <a:solidFill>
                  <a:srgbClr val="0070C0"/>
                </a:solidFill>
                <a:latin typeface="Courier New" panose="02070309020205020404" pitchFamily="49" charset="0"/>
                <a:ea typeface="msmincho"/>
                <a:cs typeface="msmincho"/>
              </a:rPr>
              <a:t>:</a:t>
            </a:r>
          </a:p>
          <a:p>
            <a:pPr defTabSz="912114">
              <a:lnSpc>
                <a:spcPct val="103000"/>
              </a:lnSpc>
              <a:spcBef>
                <a:spcPct val="0"/>
              </a:spcBef>
              <a:defRPr/>
            </a:pPr>
            <a:r>
              <a:rPr lang="en-GB" altLang="ar-KW" sz="1995" b="1" dirty="0">
                <a:solidFill>
                  <a:srgbClr val="000000"/>
                </a:solidFill>
                <a:latin typeface="Courier New" panose="02070309020205020404" pitchFamily="49" charset="0"/>
                <a:ea typeface="msmincho"/>
                <a:cs typeface="msmincho"/>
              </a:rPr>
              <a:t>  </a:t>
            </a:r>
            <a:r>
              <a:rPr lang="en-GB" altLang="ar-KW" sz="1995" b="1" dirty="0">
                <a:solidFill>
                  <a:srgbClr val="00B050"/>
                </a:solidFill>
                <a:latin typeface="Courier New" panose="02070309020205020404" pitchFamily="49" charset="0"/>
                <a:ea typeface="msmincho"/>
                <a:cs typeface="msmincho"/>
              </a:rPr>
              <a:t>block</a:t>
            </a:r>
            <a:r>
              <a:rPr lang="en-GB" altLang="ar-KW" sz="1995" b="1" dirty="0">
                <a:solidFill>
                  <a:srgbClr val="000000"/>
                </a:solidFill>
                <a:latin typeface="Courier New" panose="02070309020205020404" pitchFamily="49" charset="0"/>
                <a:ea typeface="msmincho"/>
                <a:cs typeface="msmincho"/>
              </a:rPr>
              <a:t>  </a:t>
            </a:r>
          </a:p>
        </p:txBody>
      </p:sp>
    </p:spTree>
    <p:extLst>
      <p:ext uri="{BB962C8B-B14F-4D97-AF65-F5344CB8AC3E}">
        <p14:creationId xmlns:p14="http://schemas.microsoft.com/office/powerpoint/2010/main" val="30953830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515252" y="1222260"/>
            <a:ext cx="7784857" cy="92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Lst>
        </p:spPr>
        <p:txBody>
          <a:bodyPr wrap="square" lIns="0" tIns="0" rIns="0" bIns="0">
            <a:spAutoFit/>
          </a:bodyPr>
          <a:lstStyle>
            <a:lvl1pPr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ar-KW" sz="1895" dirty="0">
              <a:solidFill>
                <a:srgbClr val="000000"/>
              </a:solidFill>
              <a:latin typeface="Courier New" panose="02070309020205020404" pitchFamily="49" charset="0"/>
              <a:ea typeface="msmincho"/>
              <a:cs typeface="msmincho"/>
            </a:endParaRPr>
          </a:p>
          <a:p>
            <a:pPr eaLnBrk="1" hangingPunct="1">
              <a:lnSpc>
                <a:spcPct val="103000"/>
              </a:lnSpc>
              <a:spcBef>
                <a:spcPct val="0"/>
              </a:spcBef>
              <a:buClrTx/>
              <a:buFontTx/>
              <a:buNone/>
            </a:pPr>
            <a:r>
              <a:rPr lang="en-GB" altLang="ar-KW" sz="1895" dirty="0">
                <a:solidFill>
                  <a:srgbClr val="000000"/>
                </a:solidFill>
                <a:latin typeface="Courier New" panose="02070309020205020404" pitchFamily="49" charset="0"/>
                <a:ea typeface="msmincho"/>
                <a:cs typeface="msmincho"/>
              </a:rPr>
              <a:t>                </a:t>
            </a:r>
            <a:r>
              <a:rPr lang="en-GB" altLang="ar-KW" sz="1995" b="1" dirty="0">
                <a:solidFill>
                  <a:srgbClr val="000000"/>
                </a:solidFill>
                <a:latin typeface="Courier New" panose="02070309020205020404" pitchFamily="49" charset="0"/>
                <a:ea typeface="msmincho"/>
                <a:cs typeface="msmincho"/>
              </a:rPr>
              <a:t>while </a:t>
            </a:r>
            <a:r>
              <a:rPr lang="en-GB" altLang="ar-KW" sz="1995" b="1" dirty="0">
                <a:solidFill>
                  <a:srgbClr val="7030A0"/>
                </a:solidFill>
                <a:latin typeface="Courier New" panose="02070309020205020404" pitchFamily="49" charset="0"/>
                <a:ea typeface="msmincho"/>
                <a:cs typeface="msmincho"/>
              </a:rPr>
              <a:t>condition</a:t>
            </a:r>
            <a:r>
              <a:rPr lang="en-GB" altLang="ar-KW" sz="1995" b="1" dirty="0">
                <a:solidFill>
                  <a:srgbClr val="000000"/>
                </a:solidFill>
                <a:latin typeface="Courier New" panose="02070309020205020404" pitchFamily="49" charset="0"/>
                <a:ea typeface="msmincho"/>
                <a:cs typeface="msmincho"/>
              </a:rPr>
              <a:t>:</a:t>
            </a:r>
          </a:p>
          <a:p>
            <a:pPr eaLnBrk="1" hangingPunct="1">
              <a:lnSpc>
                <a:spcPct val="103000"/>
              </a:lnSpc>
              <a:spcBef>
                <a:spcPct val="0"/>
              </a:spcBef>
              <a:buClrTx/>
              <a:buFontTx/>
              <a:buNone/>
            </a:pPr>
            <a:r>
              <a:rPr lang="en-GB" altLang="ar-KW" sz="1995" b="1" dirty="0">
                <a:solidFill>
                  <a:srgbClr val="000000"/>
                </a:solidFill>
                <a:latin typeface="Courier New" panose="02070309020205020404" pitchFamily="49" charset="0"/>
                <a:ea typeface="msmincho"/>
                <a:cs typeface="msmincho"/>
              </a:rPr>
              <a:t>                 </a:t>
            </a:r>
            <a:r>
              <a:rPr lang="en-GB" altLang="ar-KW" sz="1995" b="1" dirty="0">
                <a:solidFill>
                  <a:srgbClr val="00B050"/>
                </a:solidFill>
                <a:latin typeface="Courier New" panose="02070309020205020404" pitchFamily="49" charset="0"/>
                <a:ea typeface="msmincho"/>
                <a:cs typeface="msmincho"/>
              </a:rPr>
              <a:t>block</a:t>
            </a:r>
            <a:r>
              <a:rPr lang="en-GB" altLang="ar-KW" sz="1995" b="1" dirty="0">
                <a:solidFill>
                  <a:srgbClr val="000000"/>
                </a:solidFill>
                <a:latin typeface="Courier New" panose="02070309020205020404" pitchFamily="49" charset="0"/>
                <a:ea typeface="msmincho"/>
                <a:cs typeface="msmincho"/>
              </a:rPr>
              <a:t>  </a:t>
            </a:r>
          </a:p>
        </p:txBody>
      </p:sp>
      <p:sp>
        <p:nvSpPr>
          <p:cNvPr id="7" name="Text Box 2"/>
          <p:cNvSpPr txBox="1">
            <a:spLocks noChangeArrowheads="1"/>
          </p:cNvSpPr>
          <p:nvPr/>
        </p:nvSpPr>
        <p:spPr bwMode="auto">
          <a:xfrm>
            <a:off x="2183970" y="2848643"/>
            <a:ext cx="5101308" cy="1192351"/>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b="1" dirty="0">
                <a:solidFill>
                  <a:srgbClr val="FF0000"/>
                </a:solidFill>
                <a:ea typeface="msmincho" charset="0"/>
                <a:cs typeface="msmincho" charset="0"/>
              </a:rPr>
              <a:t>  </a:t>
            </a:r>
            <a:r>
              <a:rPr lang="en-GB" sz="1895" dirty="0">
                <a:solidFill>
                  <a:srgbClr val="000000"/>
                </a:solidFill>
                <a:latin typeface="Courier New" pitchFamily="49" charset="0"/>
                <a:ea typeface="msmincho" charset="0"/>
                <a:cs typeface="msmincho" charset="0"/>
              </a:rPr>
              <a:t>x = 1</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while </a:t>
            </a:r>
            <a:r>
              <a:rPr lang="en-GB" sz="1895" b="1" dirty="0">
                <a:solidFill>
                  <a:srgbClr val="7030A0"/>
                </a:solidFill>
                <a:latin typeface="Courier New" pitchFamily="49" charset="0"/>
                <a:ea typeface="msmincho" charset="0"/>
                <a:cs typeface="msmincho" charset="0"/>
              </a:rPr>
              <a:t>x &lt; 4</a:t>
            </a:r>
            <a:r>
              <a:rPr lang="en-GB" sz="1895" dirty="0">
                <a:solidFill>
                  <a:srgbClr val="000000"/>
                </a:solidFill>
                <a:latin typeface="Courier New" pitchFamily="49" charset="0"/>
                <a:ea typeface="msmincho" charset="0"/>
                <a:cs typeface="msmincho" charset="0"/>
              </a:rPr>
              <a:t>:  </a:t>
            </a:r>
            <a:r>
              <a:rPr lang="en-GB" sz="1895" dirty="0">
                <a:solidFill>
                  <a:schemeClr val="bg1">
                    <a:lumMod val="50000"/>
                  </a:schemeClr>
                </a:solidFill>
                <a:ea typeface="msmincho" charset="0"/>
                <a:cs typeface="msmincho" charset="0"/>
              </a:rPr>
              <a:t># as long as x &lt; 4...</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a:t>
            </a:r>
            <a:r>
              <a:rPr lang="en-GB" sz="1895" b="1" dirty="0">
                <a:solidFill>
                  <a:srgbClr val="00B050"/>
                </a:solidFill>
                <a:latin typeface="Courier New" pitchFamily="49" charset="0"/>
                <a:ea typeface="msmincho" charset="0"/>
                <a:cs typeface="msmincho" charset="0"/>
              </a:rPr>
              <a:t>print (x**2)  </a:t>
            </a:r>
            <a:r>
              <a:rPr lang="en-GB" sz="1895" dirty="0">
                <a:solidFill>
                  <a:schemeClr val="bg1">
                    <a:lumMod val="50000"/>
                  </a:schemeClr>
                </a:solidFill>
                <a:ea typeface="msmincho" charset="0"/>
                <a:cs typeface="msmincho" charset="0"/>
              </a:rPr>
              <a:t># print the square of x</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a:t>
            </a:r>
            <a:r>
              <a:rPr lang="en-GB" sz="1895" b="1" dirty="0">
                <a:solidFill>
                  <a:srgbClr val="00B050"/>
                </a:solidFill>
                <a:latin typeface="Courier New" pitchFamily="49" charset="0"/>
                <a:ea typeface="msmincho" charset="0"/>
                <a:cs typeface="msmincho" charset="0"/>
              </a:rPr>
              <a:t>x = x+1     </a:t>
            </a:r>
            <a:r>
              <a:rPr lang="en-GB" sz="1895" dirty="0">
                <a:solidFill>
                  <a:schemeClr val="bg1">
                    <a:lumMod val="50000"/>
                  </a:schemeClr>
                </a:solidFill>
                <a:ea typeface="msmincho" charset="0"/>
                <a:cs typeface="msmincho" charset="0"/>
              </a:rPr>
              <a:t># increment x by +1</a:t>
            </a:r>
          </a:p>
        </p:txBody>
      </p:sp>
      <p:sp>
        <p:nvSpPr>
          <p:cNvPr id="51206" name="Title 1"/>
          <p:cNvSpPr>
            <a:spLocks noGrp="1"/>
          </p:cNvSpPr>
          <p:nvPr>
            <p:ph type="title"/>
          </p:nvPr>
        </p:nvSpPr>
        <p:spPr>
          <a:xfrm>
            <a:off x="1097345" y="182545"/>
            <a:ext cx="7866669" cy="473133"/>
          </a:xfrm>
        </p:spPr>
        <p:txBody>
          <a:bodyPr>
            <a:normAutofit fontScale="90000"/>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4" name="Footer Placeholder 3">
            <a:extLst>
              <a:ext uri="{FF2B5EF4-FFF2-40B4-BE49-F238E27FC236}">
                <a16:creationId xmlns:a16="http://schemas.microsoft.com/office/drawing/2014/main" id="{961329C7-7CF9-451B-A9F9-669EB3B6B887}"/>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1204" name="Slide Number Placeholder 2"/>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868D99AC-5CD7-465B-BF15-14BB1B3BEAE6}" type="slidenum">
              <a:rPr lang="en-GB" altLang="ar-KW"/>
              <a:pPr/>
              <a:t>19</a:t>
            </a:fld>
            <a:endParaRPr lang="en-GB" altLang="ar-KW"/>
          </a:p>
        </p:txBody>
      </p:sp>
      <p:sp>
        <p:nvSpPr>
          <p:cNvPr id="51205" name="Text Box 2"/>
          <p:cNvSpPr txBox="1">
            <a:spLocks noChangeArrowheads="1"/>
          </p:cNvSpPr>
          <p:nvPr/>
        </p:nvSpPr>
        <p:spPr bwMode="auto">
          <a:xfrm>
            <a:off x="8450043" y="2988638"/>
            <a:ext cx="438337" cy="853830"/>
          </a:xfrm>
          <a:prstGeom prst="rect">
            <a:avLst/>
          </a:prstGeom>
          <a:noFill/>
          <a:ln w="28575">
            <a:solidFill>
              <a:srgbClr val="0070C0"/>
            </a:solidFill>
            <a:round/>
            <a:headEnd type="triangle" w="med" len="me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1pPr>
            <a:lvl2pPr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9pPr>
          </a:lstStyle>
          <a:p>
            <a:pPr marL="0" lvl="1" algn="ctr" eaLnBrk="1" hangingPunct="1">
              <a:lnSpc>
                <a:spcPct val="103000"/>
              </a:lnSpc>
            </a:pPr>
            <a:r>
              <a:rPr lang="en-GB" altLang="en-US" sz="1795" b="1" dirty="0">
                <a:solidFill>
                  <a:srgbClr val="FF0000"/>
                </a:solidFill>
                <a:latin typeface="Courier New" panose="02070309020205020404" pitchFamily="49" charset="0"/>
                <a:ea typeface="msmincho"/>
                <a:cs typeface="msmincho"/>
              </a:rPr>
              <a:t>1</a:t>
            </a:r>
            <a:endParaRPr lang="en-GB" altLang="en-US" sz="1795" dirty="0">
              <a:solidFill>
                <a:srgbClr val="008000"/>
              </a:solidFill>
              <a:ea typeface="msmincho"/>
              <a:cs typeface="msmincho"/>
            </a:endParaRPr>
          </a:p>
          <a:p>
            <a:pPr algn="ctr" eaLnBrk="1" hangingPunct="1">
              <a:lnSpc>
                <a:spcPct val="103000"/>
              </a:lnSpc>
            </a:pPr>
            <a:r>
              <a:rPr lang="en-GB" altLang="en-US" sz="1795" b="1" dirty="0">
                <a:solidFill>
                  <a:srgbClr val="FF0000"/>
                </a:solidFill>
                <a:latin typeface="Courier New" panose="02070309020205020404" pitchFamily="49" charset="0"/>
                <a:ea typeface="msmincho"/>
                <a:cs typeface="msmincho"/>
              </a:rPr>
              <a:t>4</a:t>
            </a:r>
            <a:endParaRPr lang="en-GB" altLang="en-US" sz="1795" dirty="0">
              <a:solidFill>
                <a:srgbClr val="008000"/>
              </a:solidFill>
              <a:ea typeface="msmincho"/>
              <a:cs typeface="msmincho"/>
            </a:endParaRPr>
          </a:p>
          <a:p>
            <a:pPr algn="ctr" eaLnBrk="1" hangingPunct="1">
              <a:lnSpc>
                <a:spcPct val="103000"/>
              </a:lnSpc>
            </a:pPr>
            <a:r>
              <a:rPr lang="en-GB" altLang="en-US" sz="1795" b="1" dirty="0">
                <a:solidFill>
                  <a:srgbClr val="FF0000"/>
                </a:solidFill>
                <a:latin typeface="Courier New" panose="02070309020205020404" pitchFamily="49" charset="0"/>
                <a:ea typeface="msmincho"/>
                <a:cs typeface="msmincho"/>
              </a:rPr>
              <a:t>9</a:t>
            </a:r>
            <a:r>
              <a:rPr lang="en-GB" altLang="en-US" sz="1795" dirty="0">
                <a:solidFill>
                  <a:srgbClr val="000000"/>
                </a:solidFill>
                <a:latin typeface="Courier New" panose="02070309020205020404" pitchFamily="49" charset="0"/>
                <a:ea typeface="msmincho"/>
                <a:cs typeface="msmincho"/>
              </a:rPr>
              <a:t>                 </a:t>
            </a:r>
          </a:p>
        </p:txBody>
      </p:sp>
      <p:sp>
        <p:nvSpPr>
          <p:cNvPr id="2" name="Rounded Rectangle 1"/>
          <p:cNvSpPr/>
          <p:nvPr/>
        </p:nvSpPr>
        <p:spPr>
          <a:xfrm>
            <a:off x="4692120" y="1436384"/>
            <a:ext cx="2807761" cy="7900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1" name="TextBox 10">
            <a:extLst>
              <a:ext uri="{FF2B5EF4-FFF2-40B4-BE49-F238E27FC236}">
                <a16:creationId xmlns:a16="http://schemas.microsoft.com/office/drawing/2014/main" id="{EF6619BA-7BB1-45C8-B804-575E04FEF0B4}"/>
              </a:ext>
            </a:extLst>
          </p:cNvPr>
          <p:cNvSpPr txBox="1"/>
          <p:nvPr/>
        </p:nvSpPr>
        <p:spPr>
          <a:xfrm>
            <a:off x="2080889" y="2312871"/>
            <a:ext cx="1144749" cy="368394"/>
          </a:xfrm>
          <a:prstGeom prst="rect">
            <a:avLst/>
          </a:prstGeom>
          <a:noFill/>
        </p:spPr>
        <p:txBody>
          <a:bodyPr wrap="square">
            <a:spAutoFit/>
          </a:bodyPr>
          <a:lstStyle/>
          <a:p>
            <a:pPr eaLnBrk="1" hangingPunct="1">
              <a:spcBef>
                <a:spcPct val="0"/>
              </a:spcBef>
              <a:buClrTx/>
              <a:buFontTx/>
              <a:buNone/>
            </a:pPr>
            <a:r>
              <a:rPr lang="en-GB" altLang="ar-KW" sz="1795" b="1" dirty="0">
                <a:solidFill>
                  <a:srgbClr val="00B050"/>
                </a:solidFill>
                <a:ea typeface="msmincho"/>
                <a:cs typeface="msmincho"/>
              </a:rPr>
              <a:t>Example:</a:t>
            </a:r>
          </a:p>
        </p:txBody>
      </p:sp>
      <p:grpSp>
        <p:nvGrpSpPr>
          <p:cNvPr id="3" name="Group 2">
            <a:extLst>
              <a:ext uri="{FF2B5EF4-FFF2-40B4-BE49-F238E27FC236}">
                <a16:creationId xmlns:a16="http://schemas.microsoft.com/office/drawing/2014/main" id="{E7EED5C8-267B-61AA-862A-614E75DC3A99}"/>
              </a:ext>
            </a:extLst>
          </p:cNvPr>
          <p:cNvGrpSpPr/>
          <p:nvPr/>
        </p:nvGrpSpPr>
        <p:grpSpPr>
          <a:xfrm>
            <a:off x="8070128" y="2170624"/>
            <a:ext cx="1198165" cy="721353"/>
            <a:chOff x="1100164" y="5393395"/>
            <a:chExt cx="1300321" cy="1239923"/>
          </a:xfrm>
        </p:grpSpPr>
        <p:sp>
          <p:nvSpPr>
            <p:cNvPr id="5" name="Rounded Rectangle 7">
              <a:extLst>
                <a:ext uri="{FF2B5EF4-FFF2-40B4-BE49-F238E27FC236}">
                  <a16:creationId xmlns:a16="http://schemas.microsoft.com/office/drawing/2014/main" id="{8311B0D9-F257-4087-C69F-0D3E5DE40329}"/>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6" name="Right Arrow 8">
              <a:extLst>
                <a:ext uri="{FF2B5EF4-FFF2-40B4-BE49-F238E27FC236}">
                  <a16:creationId xmlns:a16="http://schemas.microsoft.com/office/drawing/2014/main" id="{69580B58-C74C-3922-5282-142FD516CC9C}"/>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
        <p:nvSpPr>
          <p:cNvPr id="9" name="TextBox 8">
            <a:extLst>
              <a:ext uri="{FF2B5EF4-FFF2-40B4-BE49-F238E27FC236}">
                <a16:creationId xmlns:a16="http://schemas.microsoft.com/office/drawing/2014/main" id="{30194883-56D7-1B81-6491-EADA915A9973}"/>
              </a:ext>
            </a:extLst>
          </p:cNvPr>
          <p:cNvSpPr txBox="1"/>
          <p:nvPr/>
        </p:nvSpPr>
        <p:spPr>
          <a:xfrm>
            <a:off x="2515252" y="4440593"/>
            <a:ext cx="6073253" cy="918682"/>
          </a:xfrm>
          <a:prstGeom prst="rect">
            <a:avLst/>
          </a:prstGeom>
          <a:noFill/>
        </p:spPr>
        <p:txBody>
          <a:bodyPr wrap="square">
            <a:spAutoFit/>
          </a:bodyPr>
          <a:lstStyle/>
          <a:p>
            <a:pPr marL="0" lvl="1" algn="just"/>
            <a:r>
              <a:rPr lang="en-GB" altLang="en-US" sz="1795" i="1" dirty="0">
                <a:solidFill>
                  <a:schemeClr val="tx1">
                    <a:lumMod val="90000"/>
                    <a:lumOff val="10000"/>
                  </a:schemeClr>
                </a:solidFill>
                <a:ea typeface="msmincho"/>
                <a:cs typeface="msmincho"/>
              </a:rPr>
              <a:t>Note that only the squares of 1, 2, and 3 are printed, because once x = 4, the condition is false, and the loop is terminated</a:t>
            </a:r>
            <a:endParaRPr lang="en-US" sz="1795" i="1" dirty="0">
              <a:solidFill>
                <a:schemeClr val="tx1">
                  <a:lumMod val="90000"/>
                  <a:lumOff val="10000"/>
                </a:schemeClr>
              </a:solidFill>
            </a:endParaRPr>
          </a:p>
        </p:txBody>
      </p:sp>
    </p:spTree>
    <p:extLst>
      <p:ext uri="{BB962C8B-B14F-4D97-AF65-F5344CB8AC3E}">
        <p14:creationId xmlns:p14="http://schemas.microsoft.com/office/powerpoint/2010/main" val="20139354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1C37-F5CD-4FF8-91E5-3EE0F73FE7D0}"/>
              </a:ext>
            </a:extLst>
          </p:cNvPr>
          <p:cNvSpPr>
            <a:spLocks noGrp="1"/>
          </p:cNvSpPr>
          <p:nvPr>
            <p:ph type="title"/>
          </p:nvPr>
        </p:nvSpPr>
        <p:spPr>
          <a:xfrm>
            <a:off x="1167492" y="136526"/>
            <a:ext cx="9779183" cy="840018"/>
          </a:xfrm>
        </p:spPr>
        <p:txBody>
          <a:bodyPr/>
          <a:lstStyle/>
          <a:p>
            <a:r>
              <a:rPr lang="en-US" dirty="0"/>
              <a:t>Agenda</a:t>
            </a:r>
          </a:p>
        </p:txBody>
      </p:sp>
      <p:sp>
        <p:nvSpPr>
          <p:cNvPr id="8" name="Footer Placeholder 7">
            <a:extLst>
              <a:ext uri="{FF2B5EF4-FFF2-40B4-BE49-F238E27FC236}">
                <a16:creationId xmlns:a16="http://schemas.microsoft.com/office/drawing/2014/main" id="{C83810ED-B378-43E5-AF30-2B1F85F0E219}"/>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Lecture 6</a:t>
            </a:r>
          </a:p>
        </p:txBody>
      </p:sp>
      <p:sp>
        <p:nvSpPr>
          <p:cNvPr id="4" name="Slide Number Placeholder 3">
            <a:extLst>
              <a:ext uri="{FF2B5EF4-FFF2-40B4-BE49-F238E27FC236}">
                <a16:creationId xmlns:a16="http://schemas.microsoft.com/office/drawing/2014/main" id="{4E3589E9-7F80-4543-BA12-A3DAC5991017}"/>
              </a:ext>
            </a:extLst>
          </p:cNvPr>
          <p:cNvSpPr>
            <a:spLocks noGrp="1"/>
          </p:cNvSpPr>
          <p:nvPr>
            <p:ph type="sldNum" sz="quarter" idx="4294967295"/>
          </p:nvPr>
        </p:nvSpPr>
        <p:spPr>
          <a:xfrm>
            <a:off x="10228852" y="6292702"/>
            <a:ext cx="427536" cy="365782"/>
          </a:xfrm>
          <a:prstGeom prst="rect">
            <a:avLst/>
          </a:prstGeom>
        </p:spPr>
        <p:txBody>
          <a:bodyPr/>
          <a:lstStyle/>
          <a:p>
            <a:fld id="{D57F1E4F-1CFF-5643-939E-02111984F565}" type="slidenum">
              <a:rPr lang="en-US" smtClean="0"/>
              <a:t>2</a:t>
            </a:fld>
            <a:endParaRPr lang="en-US" dirty="0"/>
          </a:p>
        </p:txBody>
      </p:sp>
      <p:sp>
        <p:nvSpPr>
          <p:cNvPr id="6" name="TextBox 5">
            <a:extLst>
              <a:ext uri="{FF2B5EF4-FFF2-40B4-BE49-F238E27FC236}">
                <a16:creationId xmlns:a16="http://schemas.microsoft.com/office/drawing/2014/main" id="{3BDD0625-2B9A-4D56-931E-860C177FF226}"/>
              </a:ext>
            </a:extLst>
          </p:cNvPr>
          <p:cNvSpPr txBox="1"/>
          <p:nvPr/>
        </p:nvSpPr>
        <p:spPr>
          <a:xfrm>
            <a:off x="497672" y="1285454"/>
            <a:ext cx="8307691" cy="4543808"/>
          </a:xfrm>
          <a:prstGeom prst="rect">
            <a:avLst/>
          </a:prstGeom>
          <a:noFill/>
        </p:spPr>
        <p:txBody>
          <a:bodyPr wrap="square">
            <a:spAutoFit/>
          </a:bodyPr>
          <a:lstStyle/>
          <a:p>
            <a:pPr marL="457200" indent="-457200" algn="l">
              <a:lnSpc>
                <a:spcPct val="150000"/>
              </a:lnSpc>
              <a:buFont typeface="Wingdings" panose="05000000000000000000" pitchFamily="2" charset="2"/>
              <a:buChar char="Ø"/>
            </a:pPr>
            <a:r>
              <a:rPr lang="en-US" sz="2800" dirty="0"/>
              <a:t>Control Structures and Repetition Structures</a:t>
            </a:r>
            <a:endParaRPr lang="ar-EG" sz="2800" dirty="0"/>
          </a:p>
          <a:p>
            <a:pPr marL="457200" indent="-457200" algn="l">
              <a:lnSpc>
                <a:spcPct val="150000"/>
              </a:lnSpc>
              <a:buFont typeface="Wingdings" panose="05000000000000000000" pitchFamily="2" charset="2"/>
              <a:buChar char="Ø"/>
            </a:pPr>
            <a:r>
              <a:rPr lang="en-US" sz="2800" dirty="0"/>
              <a:t>Introduction to repetition Structures</a:t>
            </a:r>
          </a:p>
          <a:p>
            <a:pPr marL="457200" indent="-457200" algn="l">
              <a:lnSpc>
                <a:spcPct val="150000"/>
              </a:lnSpc>
              <a:buFont typeface="Wingdings" panose="05000000000000000000" pitchFamily="2" charset="2"/>
              <a:buChar char="Ø"/>
            </a:pPr>
            <a:r>
              <a:rPr lang="en-US" sz="2800" dirty="0"/>
              <a:t>The </a:t>
            </a:r>
            <a:r>
              <a:rPr lang="en-US" sz="2800" b="1" i="1" dirty="0"/>
              <a:t>for</a:t>
            </a:r>
            <a:r>
              <a:rPr lang="en-US" sz="2800" dirty="0"/>
              <a:t> loop</a:t>
            </a:r>
          </a:p>
          <a:p>
            <a:pPr marL="457200" indent="-457200" algn="l">
              <a:lnSpc>
                <a:spcPct val="150000"/>
              </a:lnSpc>
              <a:buFont typeface="Wingdings" panose="05000000000000000000" pitchFamily="2" charset="2"/>
              <a:buChar char="Ø"/>
            </a:pPr>
            <a:r>
              <a:rPr lang="en-US" sz="2800" dirty="0"/>
              <a:t>The </a:t>
            </a:r>
            <a:r>
              <a:rPr lang="en-US" sz="2800" b="1" i="1" dirty="0"/>
              <a:t>while</a:t>
            </a:r>
            <a:r>
              <a:rPr lang="en-US" sz="2800" dirty="0"/>
              <a:t> loop</a:t>
            </a:r>
          </a:p>
          <a:p>
            <a:pPr marL="457200" indent="-457200" algn="l">
              <a:lnSpc>
                <a:spcPct val="150000"/>
              </a:lnSpc>
              <a:buFont typeface="Wingdings" panose="05000000000000000000" pitchFamily="2" charset="2"/>
              <a:buChar char="Ø"/>
            </a:pPr>
            <a:r>
              <a:rPr lang="en-US" sz="2800" dirty="0">
                <a:latin typeface="StoneSansITCStd-Medium"/>
              </a:rPr>
              <a:t>Input Validation loops</a:t>
            </a:r>
            <a:endParaRPr lang="en-US" sz="2800" dirty="0"/>
          </a:p>
          <a:p>
            <a:pPr marL="457200" indent="-457200" algn="l">
              <a:lnSpc>
                <a:spcPct val="150000"/>
              </a:lnSpc>
              <a:buFont typeface="Wingdings" panose="05000000000000000000" pitchFamily="2" charset="2"/>
              <a:buChar char="Ø"/>
            </a:pPr>
            <a:r>
              <a:rPr lang="en-US" sz="2800" dirty="0"/>
              <a:t>Break and Continue statements</a:t>
            </a:r>
          </a:p>
          <a:p>
            <a:pPr marL="457200" indent="-457200" algn="l">
              <a:lnSpc>
                <a:spcPct val="150000"/>
              </a:lnSpc>
              <a:buFont typeface="Wingdings" panose="05000000000000000000" pitchFamily="2" charset="2"/>
              <a:buChar char="Ø"/>
            </a:pPr>
            <a:r>
              <a:rPr lang="en-US" sz="2800" dirty="0"/>
              <a:t>Nested loops</a:t>
            </a:r>
          </a:p>
        </p:txBody>
      </p:sp>
    </p:spTree>
    <p:extLst>
      <p:ext uri="{BB962C8B-B14F-4D97-AF65-F5344CB8AC3E}">
        <p14:creationId xmlns:p14="http://schemas.microsoft.com/office/powerpoint/2010/main" val="154220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007694" y="129847"/>
            <a:ext cx="8491413" cy="738181"/>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altLang="ar-KW" dirty="0"/>
          </a:p>
        </p:txBody>
      </p:sp>
      <p:sp>
        <p:nvSpPr>
          <p:cNvPr id="53251" name="Content Placeholder 2"/>
          <p:cNvSpPr>
            <a:spLocks noGrp="1"/>
          </p:cNvSpPr>
          <p:nvPr>
            <p:ph idx="1"/>
          </p:nvPr>
        </p:nvSpPr>
        <p:spPr>
          <a:xfrm>
            <a:off x="899491" y="3635930"/>
            <a:ext cx="4643875" cy="478514"/>
          </a:xfrm>
        </p:spPr>
        <p:txBody>
          <a:bodyPr>
            <a:normAutofit/>
          </a:bodyPr>
          <a:lstStyle/>
          <a:p>
            <a:pPr algn="just"/>
            <a:r>
              <a:rPr lang="en-US" altLang="ar-KW" sz="1995" dirty="0"/>
              <a:t>They have the exact same effect:</a:t>
            </a:r>
          </a:p>
        </p:txBody>
      </p:sp>
      <p:sp>
        <p:nvSpPr>
          <p:cNvPr id="4" name="Footer Placeholder 3">
            <a:extLst>
              <a:ext uri="{FF2B5EF4-FFF2-40B4-BE49-F238E27FC236}">
                <a16:creationId xmlns:a16="http://schemas.microsoft.com/office/drawing/2014/main" id="{6B4C388F-8AA8-41C8-9F34-C4969707D59D}"/>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3254" name="Slide Number Placeholder 6"/>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BE60B0FE-0AAC-4659-9BA5-EF04F8875DAB}" type="slidenum">
              <a:rPr lang="en-GB" altLang="ar-KW"/>
              <a:pPr/>
              <a:t>20</a:t>
            </a:fld>
            <a:endParaRPr lang="en-GB" altLang="ar-KW"/>
          </a:p>
        </p:txBody>
      </p:sp>
      <p:pic>
        <p:nvPicPr>
          <p:cNvPr id="532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81" y="2117947"/>
            <a:ext cx="7173110" cy="130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6"/>
          <p:cNvSpPr>
            <a:spLocks noChangeArrowheads="1"/>
          </p:cNvSpPr>
          <p:nvPr/>
        </p:nvSpPr>
        <p:spPr bwMode="auto">
          <a:xfrm>
            <a:off x="5665439" y="3860147"/>
            <a:ext cx="620390" cy="2855014"/>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171" tIns="45585" rIns="91171" bIns="45585">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0</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2</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3</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4</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5</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6</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7</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8</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9</a:t>
            </a:r>
          </a:p>
        </p:txBody>
      </p:sp>
      <p:sp>
        <p:nvSpPr>
          <p:cNvPr id="3" name="Rectangle 2">
            <a:extLst>
              <a:ext uri="{FF2B5EF4-FFF2-40B4-BE49-F238E27FC236}">
                <a16:creationId xmlns:a16="http://schemas.microsoft.com/office/drawing/2014/main" id="{A954DC49-0973-40F0-A625-B5C17ED7F566}"/>
              </a:ext>
            </a:extLst>
          </p:cNvPr>
          <p:cNvSpPr/>
          <p:nvPr/>
        </p:nvSpPr>
        <p:spPr>
          <a:xfrm>
            <a:off x="620473" y="1396017"/>
            <a:ext cx="6761401" cy="399094"/>
          </a:xfrm>
          <a:prstGeom prst="rect">
            <a:avLst/>
          </a:prstGeom>
        </p:spPr>
        <p:txBody>
          <a:bodyPr wrap="square">
            <a:spAutoFit/>
          </a:bodyPr>
          <a:lstStyle/>
          <a:p>
            <a:pPr algn="just"/>
            <a:r>
              <a:rPr lang="en-US" altLang="ar-KW" sz="1995" dirty="0"/>
              <a:t>The following </a:t>
            </a:r>
            <a:r>
              <a:rPr lang="en-US" altLang="ar-KW" sz="1995" dirty="0">
                <a:latin typeface="Courier New" panose="02070309020205020404" pitchFamily="49" charset="0"/>
                <a:cs typeface="Courier New" panose="02070309020205020404" pitchFamily="49" charset="0"/>
              </a:rPr>
              <a:t>while</a:t>
            </a:r>
            <a:r>
              <a:rPr lang="en-US" altLang="ar-KW" sz="1995" dirty="0"/>
              <a:t> and </a:t>
            </a:r>
            <a:r>
              <a:rPr lang="en-US" altLang="ar-KW" sz="1995" dirty="0">
                <a:latin typeface="Courier New" panose="02070309020205020404" pitchFamily="49" charset="0"/>
                <a:cs typeface="Courier New" panose="02070309020205020404" pitchFamily="49" charset="0"/>
              </a:rPr>
              <a:t>for</a:t>
            </a:r>
            <a:r>
              <a:rPr lang="en-US" altLang="ar-KW" sz="1995" dirty="0"/>
              <a:t> loops are </a:t>
            </a:r>
            <a:r>
              <a:rPr lang="en-US" altLang="ar-KW" sz="1995" u="sng" dirty="0"/>
              <a:t>equivalent</a:t>
            </a:r>
            <a:r>
              <a:rPr lang="en-US" altLang="ar-KW" sz="1995" dirty="0"/>
              <a:t> </a:t>
            </a:r>
          </a:p>
        </p:txBody>
      </p:sp>
      <p:grpSp>
        <p:nvGrpSpPr>
          <p:cNvPr id="10" name="Group 9">
            <a:extLst>
              <a:ext uri="{FF2B5EF4-FFF2-40B4-BE49-F238E27FC236}">
                <a16:creationId xmlns:a16="http://schemas.microsoft.com/office/drawing/2014/main" id="{963200BC-6882-4E04-B4DF-712CC291FE5B}"/>
              </a:ext>
            </a:extLst>
          </p:cNvPr>
          <p:cNvGrpSpPr/>
          <p:nvPr/>
        </p:nvGrpSpPr>
        <p:grpSpPr>
          <a:xfrm>
            <a:off x="2413839" y="4760116"/>
            <a:ext cx="3129527" cy="493479"/>
            <a:chOff x="928662" y="5572140"/>
            <a:chExt cx="4786346" cy="714380"/>
          </a:xfrm>
        </p:grpSpPr>
        <p:sp>
          <p:nvSpPr>
            <p:cNvPr id="11" name="Rounded Rectangle 7">
              <a:extLst>
                <a:ext uri="{FF2B5EF4-FFF2-40B4-BE49-F238E27FC236}">
                  <a16:creationId xmlns:a16="http://schemas.microsoft.com/office/drawing/2014/main" id="{C6C204CF-6AA1-44D5-82E0-0064927904E9}"/>
                </a:ext>
              </a:extLst>
            </p:cNvPr>
            <p:cNvSpPr/>
            <p:nvPr/>
          </p:nvSpPr>
          <p:spPr>
            <a:xfrm>
              <a:off x="928662" y="5572140"/>
              <a:ext cx="2786082" cy="7143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793"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DAA22BDE-0D12-415A-9CD2-29DBC5D4AE2F}"/>
                </a:ext>
              </a:extLst>
            </p:cNvPr>
            <p:cNvSpPr/>
            <p:nvPr/>
          </p:nvSpPr>
          <p:spPr>
            <a:xfrm>
              <a:off x="3714744" y="5715016"/>
              <a:ext cx="2000264" cy="50006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94889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1106224" y="18598"/>
            <a:ext cx="7866669" cy="772508"/>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3192631" y="6550301"/>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21</a:t>
            </a:fld>
            <a:endParaRPr lang="en-US" dirty="0"/>
          </a:p>
        </p:txBody>
      </p:sp>
      <p:sp>
        <p:nvSpPr>
          <p:cNvPr id="12" name="TextBox 11">
            <a:extLst>
              <a:ext uri="{FF2B5EF4-FFF2-40B4-BE49-F238E27FC236}">
                <a16:creationId xmlns:a16="http://schemas.microsoft.com/office/drawing/2014/main" id="{6DAA0C3D-85D8-42E6-A68D-4FF51E552991}"/>
              </a:ext>
            </a:extLst>
          </p:cNvPr>
          <p:cNvSpPr txBox="1"/>
          <p:nvPr/>
        </p:nvSpPr>
        <p:spPr>
          <a:xfrm>
            <a:off x="404448" y="1013156"/>
            <a:ext cx="2423050" cy="460492"/>
          </a:xfrm>
          <a:prstGeom prst="rect">
            <a:avLst/>
          </a:prstGeom>
          <a:noFill/>
        </p:spPr>
        <p:txBody>
          <a:bodyPr wrap="square">
            <a:spAutoFit/>
          </a:bodyPr>
          <a:lstStyle/>
          <a:p>
            <a:r>
              <a:rPr lang="en-US" sz="2394" b="1" dirty="0">
                <a:solidFill>
                  <a:srgbClr val="0070C0"/>
                </a:solidFill>
              </a:rPr>
              <a:t>Input Validation</a:t>
            </a:r>
          </a:p>
        </p:txBody>
      </p:sp>
      <p:sp>
        <p:nvSpPr>
          <p:cNvPr id="14" name="TextBox 13">
            <a:extLst>
              <a:ext uri="{FF2B5EF4-FFF2-40B4-BE49-F238E27FC236}">
                <a16:creationId xmlns:a16="http://schemas.microsoft.com/office/drawing/2014/main" id="{FD7D8579-DF9A-4F7F-816C-4D8CD134421F}"/>
              </a:ext>
            </a:extLst>
          </p:cNvPr>
          <p:cNvSpPr txBox="1"/>
          <p:nvPr/>
        </p:nvSpPr>
        <p:spPr>
          <a:xfrm>
            <a:off x="270244" y="1473648"/>
            <a:ext cx="8524976" cy="1197251"/>
          </a:xfrm>
          <a:prstGeom prst="rect">
            <a:avLst/>
          </a:prstGeom>
          <a:noFill/>
        </p:spPr>
        <p:txBody>
          <a:bodyPr wrap="square">
            <a:spAutoFit/>
          </a:bodyPr>
          <a:lstStyle/>
          <a:p>
            <a:r>
              <a:rPr lang="en-US" sz="1795" dirty="0"/>
              <a:t>Input validation is the process of inspecting data that has been input to a program, to make sure it is valid before it is used in a computation.</a:t>
            </a:r>
          </a:p>
          <a:p>
            <a:r>
              <a:rPr lang="en-US" sz="1795" dirty="0"/>
              <a:t>Input validation is commonly done with a loop that iterates as long as an input variable references bad data.</a:t>
            </a:r>
          </a:p>
        </p:txBody>
      </p:sp>
      <p:sp>
        <p:nvSpPr>
          <p:cNvPr id="16" name="TextBox 15">
            <a:extLst>
              <a:ext uri="{FF2B5EF4-FFF2-40B4-BE49-F238E27FC236}">
                <a16:creationId xmlns:a16="http://schemas.microsoft.com/office/drawing/2014/main" id="{33E83FB6-3A5A-4FBB-B870-5E05506FC127}"/>
              </a:ext>
            </a:extLst>
          </p:cNvPr>
          <p:cNvSpPr txBox="1"/>
          <p:nvPr/>
        </p:nvSpPr>
        <p:spPr>
          <a:xfrm>
            <a:off x="128669" y="2971946"/>
            <a:ext cx="7280139" cy="2056866"/>
          </a:xfrm>
          <a:prstGeom prst="rect">
            <a:avLst/>
          </a:prstGeom>
          <a:noFill/>
          <a:ln>
            <a:solidFill>
              <a:srgbClr val="00B050"/>
            </a:solidFill>
          </a:ln>
        </p:spPr>
        <p:txBody>
          <a:bodyPr wrap="square">
            <a:spAutoFit/>
          </a:bodyPr>
          <a:lstStyle/>
          <a:p>
            <a:r>
              <a:rPr lang="en-US" sz="1596" dirty="0">
                <a:solidFill>
                  <a:schemeClr val="bg1">
                    <a:lumMod val="50000"/>
                  </a:schemeClr>
                </a:solidFill>
              </a:rPr>
              <a:t># loop will repeat itself as long as the entered value is invalid</a:t>
            </a:r>
          </a:p>
          <a:p>
            <a:r>
              <a:rPr lang="en-US" sz="1596" dirty="0"/>
              <a:t>grade=eval(input("Enter the grade (between 0 &amp; 20 included) "))</a:t>
            </a:r>
          </a:p>
          <a:p>
            <a:r>
              <a:rPr lang="en-US" sz="1596" dirty="0"/>
              <a:t>while grade&lt;0 or grade&gt;20:</a:t>
            </a:r>
          </a:p>
          <a:p>
            <a:r>
              <a:rPr lang="en-US" sz="1596" dirty="0"/>
              <a:t>    print('Wrong entry!')</a:t>
            </a:r>
          </a:p>
          <a:p>
            <a:r>
              <a:rPr lang="en-US" sz="1596" dirty="0"/>
              <a:t>    grade=eval(input("Enter the grade (between 0 &amp; 20 included) "))</a:t>
            </a:r>
          </a:p>
          <a:p>
            <a:r>
              <a:rPr lang="en-US" sz="1596" dirty="0" err="1"/>
              <a:t>fgrade</a:t>
            </a:r>
            <a:r>
              <a:rPr lang="en-US" sz="1596" dirty="0"/>
              <a:t>=grade*5</a:t>
            </a:r>
          </a:p>
          <a:p>
            <a:r>
              <a:rPr lang="en-US" sz="1596" dirty="0"/>
              <a:t>print("The grade out of hundred is",</a:t>
            </a:r>
            <a:r>
              <a:rPr lang="en-US" sz="1596" dirty="0" err="1"/>
              <a:t>fgrade</a:t>
            </a:r>
            <a:r>
              <a:rPr lang="en-US" sz="1596" dirty="0"/>
              <a:t> )</a:t>
            </a:r>
          </a:p>
          <a:p>
            <a:r>
              <a:rPr lang="en-US" sz="1596" dirty="0"/>
              <a:t>print("Thank you!")</a:t>
            </a:r>
          </a:p>
        </p:txBody>
      </p:sp>
      <p:sp>
        <p:nvSpPr>
          <p:cNvPr id="18" name="TextBox 17">
            <a:extLst>
              <a:ext uri="{FF2B5EF4-FFF2-40B4-BE49-F238E27FC236}">
                <a16:creationId xmlns:a16="http://schemas.microsoft.com/office/drawing/2014/main" id="{1E27806E-AAFF-4D5D-97EA-D5C45EC55AA8}"/>
              </a:ext>
            </a:extLst>
          </p:cNvPr>
          <p:cNvSpPr txBox="1"/>
          <p:nvPr/>
        </p:nvSpPr>
        <p:spPr>
          <a:xfrm>
            <a:off x="2544762" y="5312545"/>
            <a:ext cx="5421304" cy="1320078"/>
          </a:xfrm>
          <a:prstGeom prst="rect">
            <a:avLst/>
          </a:prstGeom>
          <a:noFill/>
          <a:ln>
            <a:solidFill>
              <a:srgbClr val="0070C0"/>
            </a:solidFill>
          </a:ln>
        </p:spPr>
        <p:txBody>
          <a:bodyPr wrap="square">
            <a:spAutoFit/>
          </a:bodyPr>
          <a:lstStyle/>
          <a:p>
            <a:r>
              <a:rPr lang="en-US" sz="1596" dirty="0">
                <a:solidFill>
                  <a:srgbClr val="FF0000"/>
                </a:solidFill>
              </a:rPr>
              <a:t>Enter the grade (between 0 &amp; 20 included) #21</a:t>
            </a:r>
          </a:p>
          <a:p>
            <a:r>
              <a:rPr lang="en-US" sz="1596" dirty="0">
                <a:solidFill>
                  <a:srgbClr val="FF0000"/>
                </a:solidFill>
              </a:rPr>
              <a:t>Wrong entry!</a:t>
            </a:r>
          </a:p>
          <a:p>
            <a:r>
              <a:rPr lang="en-US" sz="1596" dirty="0">
                <a:solidFill>
                  <a:srgbClr val="FF0000"/>
                </a:solidFill>
              </a:rPr>
              <a:t>Enter the grade (between 0 &amp; 20 included) # 14</a:t>
            </a:r>
          </a:p>
          <a:p>
            <a:r>
              <a:rPr lang="en-US" sz="1596" dirty="0">
                <a:solidFill>
                  <a:srgbClr val="FF0000"/>
                </a:solidFill>
              </a:rPr>
              <a:t>The grade out of hundred is 70</a:t>
            </a:r>
          </a:p>
          <a:p>
            <a:r>
              <a:rPr lang="en-US" sz="1596" dirty="0">
                <a:solidFill>
                  <a:srgbClr val="FF0000"/>
                </a:solidFill>
              </a:rPr>
              <a:t>Thank you!</a:t>
            </a:r>
          </a:p>
        </p:txBody>
      </p:sp>
      <p:grpSp>
        <p:nvGrpSpPr>
          <p:cNvPr id="10" name="Group 9">
            <a:extLst>
              <a:ext uri="{FF2B5EF4-FFF2-40B4-BE49-F238E27FC236}">
                <a16:creationId xmlns:a16="http://schemas.microsoft.com/office/drawing/2014/main" id="{EA82B9CE-67D8-4881-9C8E-2802529F09D0}"/>
              </a:ext>
            </a:extLst>
          </p:cNvPr>
          <p:cNvGrpSpPr/>
          <p:nvPr/>
        </p:nvGrpSpPr>
        <p:grpSpPr>
          <a:xfrm>
            <a:off x="337446" y="5996063"/>
            <a:ext cx="2070990" cy="278603"/>
            <a:chOff x="713018" y="5283707"/>
            <a:chExt cx="2247562" cy="365694"/>
          </a:xfrm>
        </p:grpSpPr>
        <p:sp>
          <p:nvSpPr>
            <p:cNvPr id="11" name="Rounded Rectangle 7">
              <a:extLst>
                <a:ext uri="{FF2B5EF4-FFF2-40B4-BE49-F238E27FC236}">
                  <a16:creationId xmlns:a16="http://schemas.microsoft.com/office/drawing/2014/main" id="{0401BC52-F706-4054-9A5F-1A3577A7EA5B}"/>
                </a:ext>
              </a:extLst>
            </p:cNvPr>
            <p:cNvSpPr/>
            <p:nvPr/>
          </p:nvSpPr>
          <p:spPr>
            <a:xfrm>
              <a:off x="713018" y="5283707"/>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63DA5AD7-C998-4C1B-8A9B-343F4D10B6A7}"/>
                </a:ext>
              </a:extLst>
            </p:cNvPr>
            <p:cNvSpPr/>
            <p:nvPr/>
          </p:nvSpPr>
          <p:spPr>
            <a:xfrm>
              <a:off x="2013339" y="5323903"/>
              <a:ext cx="947241" cy="317991"/>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143655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FCE3-9F16-2058-B6CA-5B298401C173}"/>
              </a:ext>
            </a:extLst>
          </p:cNvPr>
          <p:cNvSpPr>
            <a:spLocks noGrp="1"/>
          </p:cNvSpPr>
          <p:nvPr>
            <p:ph type="title"/>
          </p:nvPr>
        </p:nvSpPr>
        <p:spPr>
          <a:xfrm>
            <a:off x="892284" y="0"/>
            <a:ext cx="9779183" cy="818797"/>
          </a:xfrm>
        </p:spPr>
        <p:txBody>
          <a:bodyPr/>
          <a:lstStyle/>
          <a:p>
            <a:r>
              <a:rPr kumimoji="0" lang="en-US" altLang="en-US" sz="4800" b="0" i="0" u="none" strike="noStrike" cap="none" normalizeH="0" baseline="0" dirty="0">
                <a:ln>
                  <a:noFill/>
                </a:ln>
                <a:solidFill>
                  <a:srgbClr val="000000"/>
                </a:solidFill>
                <a:effectLst/>
                <a:latin typeface="Tenorite (Headings)"/>
              </a:rPr>
              <a:t> </a:t>
            </a:r>
            <a:r>
              <a:rPr kumimoji="0" lang="en-US" altLang="en-US" sz="4800" b="0" i="0" u="none" strike="noStrike" cap="none" normalizeH="0" baseline="0" dirty="0">
                <a:ln>
                  <a:noFill/>
                </a:ln>
                <a:solidFill>
                  <a:srgbClr val="DC143C"/>
                </a:solidFill>
                <a:effectLst/>
                <a:latin typeface="Tenorite (Headings)"/>
              </a:rPr>
              <a:t>eval()</a:t>
            </a:r>
            <a:r>
              <a:rPr kumimoji="0" lang="en-US" altLang="en-US" sz="4800" b="0" i="0" u="none" strike="noStrike" cap="none" normalizeH="0" baseline="0" dirty="0">
                <a:ln>
                  <a:noFill/>
                </a:ln>
                <a:solidFill>
                  <a:srgbClr val="000000"/>
                </a:solidFill>
                <a:effectLst/>
                <a:latin typeface="Tenorite (Headings)"/>
              </a:rPr>
              <a:t> function </a:t>
            </a:r>
            <a:endParaRPr lang="en-US" dirty="0">
              <a:latin typeface="Tenorite (Headings)"/>
            </a:endParaRPr>
          </a:p>
        </p:txBody>
      </p:sp>
      <p:sp>
        <p:nvSpPr>
          <p:cNvPr id="4" name="Footer Placeholder 3">
            <a:extLst>
              <a:ext uri="{FF2B5EF4-FFF2-40B4-BE49-F238E27FC236}">
                <a16:creationId xmlns:a16="http://schemas.microsoft.com/office/drawing/2014/main" id="{4DFBFC22-40A7-2060-812B-7B350C5766F7}"/>
              </a:ext>
            </a:extLst>
          </p:cNvPr>
          <p:cNvSpPr>
            <a:spLocks noGrp="1"/>
          </p:cNvSpPr>
          <p:nvPr>
            <p:ph type="ftr" sz="quarter" idx="3"/>
          </p:nvPr>
        </p:nvSpPr>
        <p:spPr/>
        <p:txBody>
          <a:bodyPr/>
          <a:lstStyle/>
          <a:p>
            <a:r>
              <a:rPr lang="en-US"/>
              <a:t>Lecture 6</a:t>
            </a:r>
            <a:endParaRPr lang="en-US" dirty="0"/>
          </a:p>
        </p:txBody>
      </p:sp>
      <p:sp>
        <p:nvSpPr>
          <p:cNvPr id="5" name="Slide Number Placeholder 4">
            <a:extLst>
              <a:ext uri="{FF2B5EF4-FFF2-40B4-BE49-F238E27FC236}">
                <a16:creationId xmlns:a16="http://schemas.microsoft.com/office/drawing/2014/main" id="{0128A2D3-F039-39E8-CCEE-C76A68BF865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6" name="Rectangle 1">
            <a:extLst>
              <a:ext uri="{FF2B5EF4-FFF2-40B4-BE49-F238E27FC236}">
                <a16:creationId xmlns:a16="http://schemas.microsoft.com/office/drawing/2014/main" id="{2F7E3153-FC7F-9878-24EA-67F8C3936514}"/>
              </a:ext>
            </a:extLst>
          </p:cNvPr>
          <p:cNvSpPr>
            <a:spLocks noGrp="1" noChangeArrowheads="1"/>
          </p:cNvSpPr>
          <p:nvPr>
            <p:ph idx="1"/>
          </p:nvPr>
        </p:nvSpPr>
        <p:spPr bwMode="auto">
          <a:xfrm>
            <a:off x="430646" y="1103082"/>
            <a:ext cx="100721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enorite (Body)"/>
              </a:rPr>
              <a:t>The </a:t>
            </a:r>
            <a:r>
              <a:rPr kumimoji="0" lang="en-US" altLang="en-US" sz="2000" b="0" i="0" u="none" strike="noStrike" cap="none" normalizeH="0" baseline="0" dirty="0">
                <a:ln>
                  <a:noFill/>
                </a:ln>
                <a:solidFill>
                  <a:srgbClr val="DC143C"/>
                </a:solidFill>
                <a:effectLst/>
                <a:latin typeface="Tenorite (Body)"/>
              </a:rPr>
              <a:t>eval()</a:t>
            </a:r>
            <a:r>
              <a:rPr kumimoji="0" lang="en-US" altLang="en-US" sz="2000" b="0" i="0" u="none" strike="noStrike" cap="none" normalizeH="0" baseline="0" dirty="0">
                <a:ln>
                  <a:noFill/>
                </a:ln>
                <a:solidFill>
                  <a:srgbClr val="000000"/>
                </a:solidFill>
                <a:effectLst/>
                <a:latin typeface="Tenorite (Body)"/>
              </a:rPr>
              <a:t> function evaluates the specified expression, if the expression is a legal Python statement, it will be executed.</a:t>
            </a:r>
            <a:r>
              <a:rPr kumimoji="0" lang="en-US" altLang="en-US" sz="2000" b="0" i="0" u="none" strike="noStrike" cap="none" normalizeH="0" baseline="0" dirty="0">
                <a:ln>
                  <a:noFill/>
                </a:ln>
                <a:solidFill>
                  <a:schemeClr val="tx1"/>
                </a:solidFill>
                <a:effectLst/>
                <a:latin typeface="Tenorite (Body)"/>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enorite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enorite (Body)"/>
              </a:rPr>
              <a:t>To evaluate a string-based expression, Python’s eval() runs the following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enorite (Body)"/>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enorite (Body)"/>
              </a:rPr>
              <a:t>Analyze  expression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enorite (Body)"/>
              </a:rPr>
              <a:t>Compile it to bytecode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enorite (Body)"/>
              </a:rPr>
              <a:t>Evaluate it as a Python expression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enorite (Body)"/>
              </a:rPr>
              <a:t>Return the result of the evaluation</a:t>
            </a:r>
          </a:p>
        </p:txBody>
      </p:sp>
      <p:pic>
        <p:nvPicPr>
          <p:cNvPr id="8" name="Picture 7">
            <a:extLst>
              <a:ext uri="{FF2B5EF4-FFF2-40B4-BE49-F238E27FC236}">
                <a16:creationId xmlns:a16="http://schemas.microsoft.com/office/drawing/2014/main" id="{51323CF8-8117-BB36-2E4D-C3BBB2195B54}"/>
              </a:ext>
            </a:extLst>
          </p:cNvPr>
          <p:cNvPicPr>
            <a:picLocks noChangeAspect="1"/>
          </p:cNvPicPr>
          <p:nvPr/>
        </p:nvPicPr>
        <p:blipFill>
          <a:blip r:embed="rId2"/>
          <a:stretch>
            <a:fillRect/>
          </a:stretch>
        </p:blipFill>
        <p:spPr>
          <a:xfrm>
            <a:off x="756913" y="4138612"/>
            <a:ext cx="4286250" cy="2400300"/>
          </a:xfrm>
          <a:prstGeom prst="rect">
            <a:avLst/>
          </a:prstGeom>
        </p:spPr>
      </p:pic>
    </p:spTree>
    <p:extLst>
      <p:ext uri="{BB962C8B-B14F-4D97-AF65-F5344CB8AC3E}">
        <p14:creationId xmlns:p14="http://schemas.microsoft.com/office/powerpoint/2010/main" val="3353826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06373" y="1091584"/>
            <a:ext cx="7339055" cy="2725668"/>
          </a:xfrm>
          <a:prstGeom prst="rect">
            <a:avLst/>
          </a:prstGeom>
          <a:noFill/>
          <a:ln w="9525">
            <a:noFill/>
            <a:round/>
            <a:headEnd type="triangle" w="med" len="med"/>
            <a:tailEnd/>
          </a:ln>
          <a:effectLst/>
        </p:spPr>
        <p:txBody>
          <a:bodyPr wrap="square" lIns="0" tIns="0" rIns="0" bIns="0">
            <a:spAutoFit/>
          </a:bodyPr>
          <a:lstStyle/>
          <a:p>
            <a:pP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2195" b="1" dirty="0">
                <a:solidFill>
                  <a:srgbClr val="FF0000"/>
                </a:solidFill>
                <a:ea typeface="msmincho" charset="0"/>
                <a:cs typeface="msmincho" charset="0"/>
              </a:rPr>
              <a:t>Pitfall to avoid:</a:t>
            </a:r>
          </a:p>
          <a:p>
            <a:pP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2195" dirty="0">
                <a:solidFill>
                  <a:srgbClr val="C00000"/>
                </a:solidFill>
                <a:ea typeface="msmincho" charset="0"/>
                <a:cs typeface="msmincho" charset="0"/>
              </a:rPr>
              <a:t>while</a:t>
            </a:r>
            <a:r>
              <a:rPr lang="en-GB" sz="2195" dirty="0">
                <a:solidFill>
                  <a:srgbClr val="0000FF"/>
                </a:solidFill>
                <a:ea typeface="msmincho" charset="0"/>
                <a:cs typeface="msmincho" charset="0"/>
              </a:rPr>
              <a:t> </a:t>
            </a:r>
            <a:r>
              <a:rPr lang="en-GB" sz="1995" dirty="0">
                <a:ea typeface="msmincho" charset="0"/>
                <a:cs typeface="msmincho" charset="0"/>
              </a:rPr>
              <a:t>statements are intended to be used with </a:t>
            </a:r>
            <a:r>
              <a:rPr lang="en-GB" sz="1995" u="sng" dirty="0">
                <a:ea typeface="msmincho" charset="0"/>
                <a:cs typeface="msmincho" charset="0"/>
              </a:rPr>
              <a:t>changing conditions</a:t>
            </a:r>
            <a:r>
              <a:rPr lang="en-GB" sz="1995" dirty="0">
                <a:ea typeface="msmincho" charset="0"/>
                <a:cs typeface="msmincho" charset="0"/>
              </a:rPr>
              <a:t>. </a:t>
            </a:r>
          </a:p>
          <a:p>
            <a:pPr marL="342043" indent="-342043">
              <a:buFont typeface="Arial" panose="020B0604020202020204" pitchFamily="34" charset="0"/>
              <a:buChar cha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995" dirty="0">
                <a:ea typeface="msmincho" charset="0"/>
                <a:cs typeface="msmincho" charset="0"/>
              </a:rPr>
              <a:t>If the condition in a </a:t>
            </a:r>
            <a:r>
              <a:rPr lang="en-GB" sz="1995" i="1" dirty="0">
                <a:ea typeface="msmincho" charset="0"/>
                <a:cs typeface="msmincho" charset="0"/>
              </a:rPr>
              <a:t>while</a:t>
            </a:r>
            <a:r>
              <a:rPr lang="en-GB" sz="1995" dirty="0">
                <a:ea typeface="msmincho" charset="0"/>
                <a:cs typeface="msmincho" charset="0"/>
              </a:rPr>
              <a:t> statement does not change, the program will be in an </a:t>
            </a:r>
            <a:r>
              <a:rPr lang="en-GB" sz="1995" u="sng" dirty="0">
                <a:ea typeface="msmincho" charset="0"/>
                <a:cs typeface="msmincho" charset="0"/>
              </a:rPr>
              <a:t>indefinite loop</a:t>
            </a:r>
            <a:r>
              <a:rPr lang="en-GB" sz="1995" dirty="0">
                <a:ea typeface="msmincho" charset="0"/>
                <a:cs typeface="msmincho" charset="0"/>
              </a:rPr>
              <a:t> until the user hits </a:t>
            </a:r>
            <a:r>
              <a:rPr lang="en-GB" sz="1995" b="1" dirty="0">
                <a:ea typeface="msmincho" charset="0"/>
                <a:cs typeface="msmincho" charset="0"/>
              </a:rPr>
              <a:t>ctrl-c</a:t>
            </a:r>
            <a:r>
              <a:rPr lang="en-GB" sz="1995" dirty="0">
                <a:ea typeface="msmincho" charset="0"/>
                <a:cs typeface="msmincho" charset="0"/>
              </a:rPr>
              <a:t>.</a:t>
            </a:r>
          </a:p>
          <a:p>
            <a:pPr marL="342043" indent="-342043">
              <a:buFont typeface="Arial" panose="020B0604020202020204" pitchFamily="34" charset="0"/>
              <a:buChar cha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US" sz="1995" u="sng" dirty="0">
                <a:ea typeface="msmincho" charset="0"/>
                <a:cs typeface="msmincho" charset="0"/>
              </a:rPr>
              <a:t>Indefinite loops </a:t>
            </a:r>
            <a:r>
              <a:rPr lang="en-US" sz="1995" dirty="0">
                <a:ea typeface="msmincho" charset="0"/>
                <a:cs typeface="msmincho" charset="0"/>
              </a:rPr>
              <a:t>usually occur when the programmer forgets to write code inside the loop that makes the test condition false.</a:t>
            </a:r>
            <a:endParaRPr lang="en-GB" sz="1995" dirty="0">
              <a:ea typeface="msmincho" charset="0"/>
              <a:cs typeface="msmincho" charset="0"/>
            </a:endParaRPr>
          </a:p>
          <a:p>
            <a:pP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endParaRPr lang="en-GB" sz="1197" dirty="0">
              <a:solidFill>
                <a:srgbClr val="0000FF"/>
              </a:solidFill>
              <a:ea typeface="msmincho" charset="0"/>
              <a:cs typeface="msmincho" charset="0"/>
            </a:endParaRPr>
          </a:p>
          <a:p>
            <a:pPr>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2195" b="1" dirty="0">
                <a:solidFill>
                  <a:srgbClr val="00B050"/>
                </a:solidFill>
                <a:ea typeface="msmincho" charset="0"/>
                <a:cs typeface="msmincho" charset="0"/>
              </a:rPr>
              <a:t>Example:</a:t>
            </a:r>
          </a:p>
        </p:txBody>
      </p:sp>
      <p:sp>
        <p:nvSpPr>
          <p:cNvPr id="6" name="Text Box 2"/>
          <p:cNvSpPr txBox="1">
            <a:spLocks noChangeArrowheads="1"/>
          </p:cNvSpPr>
          <p:nvPr/>
        </p:nvSpPr>
        <p:spPr bwMode="auto">
          <a:xfrm>
            <a:off x="283215" y="4061690"/>
            <a:ext cx="7562213" cy="2097030"/>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x = 1</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while x == 1:</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print('Hello world‘)   </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0000"/>
                </a:solidFill>
                <a:latin typeface="Courier New" pitchFamily="49" charset="0"/>
                <a:ea typeface="msmincho" charset="0"/>
                <a:cs typeface="msmincho" charset="0"/>
              </a:rPr>
              <a:t>                 </a:t>
            </a:r>
            <a:r>
              <a:rPr lang="en-GB" sz="1895" dirty="0">
                <a:solidFill>
                  <a:srgbClr val="00B050"/>
                </a:solidFill>
                <a:ea typeface="msmincho" charset="0"/>
                <a:cs typeface="msmincho" charset="0"/>
              </a:rPr>
              <a:t># Indefinite loop! Python will keep printing</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B050"/>
                </a:solidFill>
                <a:ea typeface="msmincho" charset="0"/>
                <a:cs typeface="msmincho" charset="0"/>
              </a:rPr>
              <a:t>                                                     # “Hello world”  </a:t>
            </a:r>
            <a:r>
              <a:rPr lang="en-GB" sz="1895" dirty="0">
                <a:solidFill>
                  <a:srgbClr val="FF0000"/>
                </a:solidFill>
                <a:ea typeface="msmincho" charset="0"/>
                <a:cs typeface="msmincho" charset="0"/>
              </a:rPr>
              <a:t>because x does not change!</a:t>
            </a:r>
          </a:p>
          <a:p>
            <a:pPr>
              <a:lnSpc>
                <a:spcPct val="103000"/>
              </a:lnSpc>
              <a:tabLst>
                <a:tab pos="647843" algn="l"/>
                <a:tab pos="1295685" algn="l"/>
                <a:tab pos="1943527" algn="l"/>
                <a:tab pos="2591369" algn="l"/>
                <a:tab pos="3239213" algn="l"/>
                <a:tab pos="3887054" algn="l"/>
                <a:tab pos="4534896" algn="l"/>
                <a:tab pos="5182740" algn="l"/>
                <a:tab pos="5830582" algn="l"/>
                <a:tab pos="6478423" algn="l"/>
                <a:tab pos="7126265" algn="l"/>
                <a:tab pos="7774108" algn="l"/>
              </a:tabLst>
              <a:defRPr/>
            </a:pPr>
            <a:r>
              <a:rPr lang="en-GB" sz="1895" dirty="0">
                <a:solidFill>
                  <a:srgbClr val="00B050"/>
                </a:solidFill>
                <a:latin typeface="Courier New" pitchFamily="49" charset="0"/>
                <a:ea typeface="msmincho" charset="0"/>
                <a:cs typeface="msmincho" charset="0"/>
              </a:rPr>
              <a:t>  </a:t>
            </a:r>
            <a:endParaRPr lang="en-GB" sz="1895" dirty="0">
              <a:solidFill>
                <a:srgbClr val="000000"/>
              </a:solidFill>
              <a:latin typeface="Courier New" pitchFamily="49" charset="0"/>
              <a:ea typeface="msmincho" charset="0"/>
              <a:cs typeface="msmincho" charset="0"/>
            </a:endParaRPr>
          </a:p>
        </p:txBody>
      </p:sp>
      <p:sp>
        <p:nvSpPr>
          <p:cNvPr id="52229" name="Title 1"/>
          <p:cNvSpPr>
            <a:spLocks noGrp="1"/>
          </p:cNvSpPr>
          <p:nvPr>
            <p:ph type="title"/>
          </p:nvPr>
        </p:nvSpPr>
        <p:spPr>
          <a:xfrm>
            <a:off x="2162666" y="365126"/>
            <a:ext cx="7866669" cy="694961"/>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3" name="Footer Placeholder 2">
            <a:extLst>
              <a:ext uri="{FF2B5EF4-FFF2-40B4-BE49-F238E27FC236}">
                <a16:creationId xmlns:a16="http://schemas.microsoft.com/office/drawing/2014/main" id="{FF8745C4-3B08-4385-8595-32591AC8111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2228" name="Slide Number Placeholder 2"/>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1AEA3E61-0321-4879-8ACA-76D5C893396B}" type="slidenum">
              <a:rPr lang="en-GB" altLang="ar-KW"/>
              <a:pPr/>
              <a:t>23</a:t>
            </a:fld>
            <a:endParaRPr lang="en-GB" altLang="ar-KW"/>
          </a:p>
        </p:txBody>
      </p:sp>
    </p:spTree>
    <p:extLst>
      <p:ext uri="{BB962C8B-B14F-4D97-AF65-F5344CB8AC3E}">
        <p14:creationId xmlns:p14="http://schemas.microsoft.com/office/powerpoint/2010/main" val="1097729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52082" y="0"/>
            <a:ext cx="9779183" cy="913044"/>
          </a:xfrm>
        </p:spPr>
        <p:txBody>
          <a:bodyPr>
            <a:normAutofit/>
          </a:bodyPr>
          <a:lstStyle/>
          <a:p>
            <a:pPr>
              <a:defRPr/>
            </a:pPr>
            <a:r>
              <a:rPr lang="en-US" b="1" dirty="0"/>
              <a:t>The while loop</a:t>
            </a:r>
          </a:p>
        </p:txBody>
      </p:sp>
      <p:sp>
        <p:nvSpPr>
          <p:cNvPr id="56323" name="Rectangle 3"/>
          <p:cNvSpPr>
            <a:spLocks noGrp="1" noChangeArrowheads="1"/>
          </p:cNvSpPr>
          <p:nvPr>
            <p:ph idx="1"/>
          </p:nvPr>
        </p:nvSpPr>
        <p:spPr>
          <a:xfrm>
            <a:off x="575566" y="1524137"/>
            <a:ext cx="8082014" cy="3648075"/>
          </a:xfrm>
        </p:spPr>
        <p:txBody>
          <a:bodyPr>
            <a:normAutofit/>
          </a:bodyPr>
          <a:lstStyle/>
          <a:p>
            <a:r>
              <a:rPr lang="en-US" altLang="ar-KW" sz="1995" dirty="0"/>
              <a:t>The optional </a:t>
            </a:r>
            <a:r>
              <a:rPr lang="en-US" altLang="ar-KW" sz="1995" b="1" dirty="0">
                <a:solidFill>
                  <a:schemeClr val="accent2"/>
                </a:solidFill>
                <a:cs typeface="Courier New" panose="02070309020205020404" pitchFamily="49" charset="0"/>
              </a:rPr>
              <a:t>else</a:t>
            </a:r>
            <a:r>
              <a:rPr lang="en-US" altLang="ar-KW" sz="1995" dirty="0"/>
              <a:t> clause runs only if the loop exits normally (</a:t>
            </a:r>
            <a:r>
              <a:rPr lang="en-US" altLang="ar-KW" sz="1995" dirty="0">
                <a:solidFill>
                  <a:srgbClr val="FF0000"/>
                </a:solidFill>
              </a:rPr>
              <a:t>not by </a:t>
            </a:r>
            <a:r>
              <a:rPr lang="en-US" altLang="ar-KW" sz="1995" dirty="0">
                <a:solidFill>
                  <a:srgbClr val="FF0000"/>
                </a:solidFill>
                <a:cs typeface="Courier New" panose="02070309020205020404" pitchFamily="49" charset="0"/>
              </a:rPr>
              <a:t>break</a:t>
            </a:r>
            <a:r>
              <a:rPr lang="en-US" altLang="ar-KW" sz="1995" dirty="0"/>
              <a:t>)</a:t>
            </a:r>
          </a:p>
        </p:txBody>
      </p:sp>
      <p:sp>
        <p:nvSpPr>
          <p:cNvPr id="3" name="Footer Placeholder 2">
            <a:extLst>
              <a:ext uri="{FF2B5EF4-FFF2-40B4-BE49-F238E27FC236}">
                <a16:creationId xmlns:a16="http://schemas.microsoft.com/office/drawing/2014/main" id="{48002D46-0568-43A1-A539-CFBCF5B8D8E4}"/>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6326" name="Slide Number Placeholder 1"/>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9356F279-AD30-418D-908C-8FC61A2312D9}" type="slidenum">
              <a:rPr lang="en-GB" altLang="ar-KW"/>
              <a:pPr/>
              <a:t>24</a:t>
            </a:fld>
            <a:endParaRPr lang="en-GB" altLang="ar-KW"/>
          </a:p>
        </p:txBody>
      </p:sp>
      <p:sp>
        <p:nvSpPr>
          <p:cNvPr id="51204" name="Rectangle 4"/>
          <p:cNvSpPr>
            <a:spLocks noChangeArrowheads="1"/>
          </p:cNvSpPr>
          <p:nvPr/>
        </p:nvSpPr>
        <p:spPr bwMode="auto">
          <a:xfrm>
            <a:off x="683381" y="2982492"/>
            <a:ext cx="4705933" cy="1565635"/>
          </a:xfrm>
          <a:prstGeom prst="rect">
            <a:avLst/>
          </a:prstGeom>
          <a:noFill/>
          <a:ln w="28575">
            <a:solidFill>
              <a:srgbClr val="0070C0"/>
            </a:solidFill>
            <a:miter lim="800000"/>
            <a:headEnd/>
            <a:tailEnd/>
          </a:ln>
          <a:effectLst/>
        </p:spPr>
        <p:txBody>
          <a:bodyPr wrap="square" lIns="91171" tIns="45585" rIns="91171" bIns="45585">
            <a:spAutoFit/>
          </a:bodyPr>
          <a:lstStyle/>
          <a:p>
            <a:pPr>
              <a:defRPr/>
            </a:pPr>
            <a:r>
              <a:rPr lang="en-US" sz="1596" dirty="0">
                <a:latin typeface="Courier New" panose="02070309020205020404" pitchFamily="49" charset="0"/>
                <a:cs typeface="Courier New" panose="02070309020205020404" pitchFamily="49" charset="0"/>
              </a:rPr>
              <a:t>x = 1</a:t>
            </a:r>
          </a:p>
          <a:p>
            <a:pPr>
              <a:defRPr/>
            </a:pPr>
            <a:r>
              <a:rPr lang="en-US" sz="1596" dirty="0">
                <a:latin typeface="Courier New" panose="02070309020205020404" pitchFamily="49" charset="0"/>
                <a:cs typeface="Courier New" panose="02070309020205020404" pitchFamily="49" charset="0"/>
              </a:rPr>
              <a:t>while x &lt; 3 :</a:t>
            </a:r>
          </a:p>
          <a:p>
            <a:pPr>
              <a:defRPr/>
            </a:pPr>
            <a:r>
              <a:rPr lang="en-US" sz="1596" dirty="0">
                <a:latin typeface="Courier New" panose="02070309020205020404" pitchFamily="49" charset="0"/>
                <a:cs typeface="Courier New" panose="02070309020205020404" pitchFamily="49" charset="0"/>
              </a:rPr>
              <a:t>    print (x)</a:t>
            </a:r>
          </a:p>
          <a:p>
            <a:pPr>
              <a:defRPr/>
            </a:pPr>
            <a:r>
              <a:rPr lang="en-US" sz="1596" dirty="0">
                <a:latin typeface="Courier New" panose="02070309020205020404" pitchFamily="49" charset="0"/>
                <a:cs typeface="Courier New" panose="02070309020205020404" pitchFamily="49" charset="0"/>
              </a:rPr>
              <a:t>    x = x + 1</a:t>
            </a:r>
          </a:p>
          <a:p>
            <a:pPr>
              <a:defRPr/>
            </a:pPr>
            <a:r>
              <a:rPr lang="en-US" sz="1596" b="1" dirty="0">
                <a:solidFill>
                  <a:schemeClr val="accent2"/>
                </a:solidFill>
                <a:latin typeface="Courier New" panose="02070309020205020404" pitchFamily="49" charset="0"/>
                <a:cs typeface="Courier New" panose="02070309020205020404" pitchFamily="49" charset="0"/>
              </a:rPr>
              <a:t>else</a:t>
            </a:r>
            <a:r>
              <a:rPr lang="en-US" sz="1596" dirty="0">
                <a:latin typeface="Courier New" panose="02070309020205020404" pitchFamily="49" charset="0"/>
                <a:cs typeface="Courier New" panose="02070309020205020404" pitchFamily="49" charset="0"/>
              </a:rPr>
              <a:t>:</a:t>
            </a:r>
          </a:p>
          <a:p>
            <a:pPr>
              <a:defRPr/>
            </a:pPr>
            <a:r>
              <a:rPr lang="en-US" sz="1596" dirty="0">
                <a:latin typeface="Courier New" panose="02070309020205020404" pitchFamily="49" charset="0"/>
                <a:cs typeface="Courier New" panose="02070309020205020404" pitchFamily="49" charset="0"/>
              </a:rPr>
              <a:t>    print (‘The loop ended normally')</a:t>
            </a:r>
          </a:p>
        </p:txBody>
      </p:sp>
      <p:sp>
        <p:nvSpPr>
          <p:cNvPr id="56325" name="Rectangle 5"/>
          <p:cNvSpPr>
            <a:spLocks noChangeArrowheads="1"/>
          </p:cNvSpPr>
          <p:nvPr/>
        </p:nvSpPr>
        <p:spPr bwMode="auto">
          <a:xfrm>
            <a:off x="6402437" y="3520010"/>
            <a:ext cx="3085539" cy="82884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171" tIns="45585" rIns="91171" bIns="45585">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596" dirty="0"/>
              <a:t>1</a:t>
            </a:r>
          </a:p>
          <a:p>
            <a:pPr eaLnBrk="1" hangingPunct="1">
              <a:spcBef>
                <a:spcPct val="0"/>
              </a:spcBef>
              <a:buClrTx/>
              <a:buFontTx/>
              <a:buNone/>
            </a:pPr>
            <a:r>
              <a:rPr lang="en-US" altLang="ar-KW" sz="1596" dirty="0"/>
              <a:t>2</a:t>
            </a:r>
          </a:p>
          <a:p>
            <a:pPr eaLnBrk="1" hangingPunct="1">
              <a:spcBef>
                <a:spcPct val="0"/>
              </a:spcBef>
              <a:buClrTx/>
              <a:buFontTx/>
              <a:buNone/>
            </a:pPr>
            <a:r>
              <a:rPr lang="en-US" altLang="ar-KW" sz="1596" dirty="0"/>
              <a:t>The loop ended normally</a:t>
            </a:r>
          </a:p>
        </p:txBody>
      </p:sp>
      <p:grpSp>
        <p:nvGrpSpPr>
          <p:cNvPr id="9" name="Group 8">
            <a:extLst>
              <a:ext uri="{FF2B5EF4-FFF2-40B4-BE49-F238E27FC236}">
                <a16:creationId xmlns:a16="http://schemas.microsoft.com/office/drawing/2014/main" id="{3520D9E9-4DE7-4FBB-831B-233A56B5FE16}"/>
              </a:ext>
            </a:extLst>
          </p:cNvPr>
          <p:cNvGrpSpPr/>
          <p:nvPr/>
        </p:nvGrpSpPr>
        <p:grpSpPr>
          <a:xfrm>
            <a:off x="7012393" y="2353791"/>
            <a:ext cx="1198165" cy="1038322"/>
            <a:chOff x="1100164" y="5393395"/>
            <a:chExt cx="1300321" cy="1239923"/>
          </a:xfrm>
        </p:grpSpPr>
        <p:sp>
          <p:nvSpPr>
            <p:cNvPr id="10" name="Rounded Rectangle 7">
              <a:extLst>
                <a:ext uri="{FF2B5EF4-FFF2-40B4-BE49-F238E27FC236}">
                  <a16:creationId xmlns:a16="http://schemas.microsoft.com/office/drawing/2014/main" id="{DD237954-A999-46EC-872B-A3032AA925F3}"/>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69B5B4A9-024F-4DE5-86CE-5825F4A2E2CA}"/>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81424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432176" y="104470"/>
            <a:ext cx="7685098" cy="700744"/>
          </a:xfrm>
        </p:spPr>
        <p:txBody>
          <a:bodyPr>
            <a:normAutofit fontScale="90000"/>
          </a:bodyPr>
          <a:lstStyle/>
          <a:p>
            <a:r>
              <a:rPr lang="en-US" b="1" dirty="0"/>
              <a:t>The while Loop</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25</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1845840" y="881881"/>
            <a:ext cx="8141136" cy="1500437"/>
          </a:xfrm>
          <a:prstGeom prst="rect">
            <a:avLst/>
          </a:prstGeom>
          <a:noFill/>
        </p:spPr>
        <p:txBody>
          <a:bodyPr wrap="square">
            <a:spAutoFit/>
          </a:bodyPr>
          <a:lstStyle/>
          <a:p>
            <a:pPr algn="just"/>
            <a:r>
              <a:rPr lang="en-US" altLang="ar-KW" sz="1995" b="1" dirty="0">
                <a:solidFill>
                  <a:srgbClr val="00B050"/>
                </a:solidFill>
              </a:rPr>
              <a:t>Example:</a:t>
            </a:r>
            <a:endParaRPr lang="en-US" sz="1795" dirty="0">
              <a:latin typeface="+mj-lt"/>
            </a:endParaRPr>
          </a:p>
          <a:p>
            <a:pPr algn="just"/>
            <a:r>
              <a:rPr lang="en-US" sz="1795" dirty="0"/>
              <a:t>Write a program that reads the grades of several students in a class and calculates the grade-point average for that class. The number of students is unknown, and the program should stop when the user enters any negative number.</a:t>
            </a:r>
          </a:p>
        </p:txBody>
      </p:sp>
      <p:sp>
        <p:nvSpPr>
          <p:cNvPr id="3" name="TextBox 2">
            <a:extLst>
              <a:ext uri="{FF2B5EF4-FFF2-40B4-BE49-F238E27FC236}">
                <a16:creationId xmlns:a16="http://schemas.microsoft.com/office/drawing/2014/main" id="{B6561F9B-EC90-D24A-524C-79386549B3CA}"/>
              </a:ext>
            </a:extLst>
          </p:cNvPr>
          <p:cNvSpPr txBox="1"/>
          <p:nvPr/>
        </p:nvSpPr>
        <p:spPr>
          <a:xfrm>
            <a:off x="1651857" y="2382318"/>
            <a:ext cx="8888285" cy="2302461"/>
          </a:xfrm>
          <a:prstGeom prst="rect">
            <a:avLst/>
          </a:prstGeom>
          <a:noFill/>
        </p:spPr>
        <p:txBody>
          <a:bodyPr wrap="square">
            <a:spAutoFit/>
          </a:bodyPr>
          <a:lstStyle/>
          <a:p>
            <a:r>
              <a:rPr lang="en-US" sz="1596" dirty="0">
                <a:solidFill>
                  <a:srgbClr val="0070C0"/>
                </a:solidFill>
                <a:latin typeface="Consolas" panose="020B0609020204030204" pitchFamily="49" charset="0"/>
              </a:rPr>
              <a:t>count = 0</a:t>
            </a:r>
          </a:p>
          <a:p>
            <a:r>
              <a:rPr lang="en-US" sz="1596" dirty="0">
                <a:solidFill>
                  <a:srgbClr val="0070C0"/>
                </a:solidFill>
                <a:latin typeface="Consolas" panose="020B0609020204030204" pitchFamily="49" charset="0"/>
              </a:rPr>
              <a:t>Sum = 0</a:t>
            </a:r>
          </a:p>
          <a:p>
            <a:r>
              <a:rPr lang="en-US" sz="1596" dirty="0">
                <a:solidFill>
                  <a:srgbClr val="0070C0"/>
                </a:solidFill>
                <a:latin typeface="Consolas" panose="020B0609020204030204" pitchFamily="49" charset="0"/>
              </a:rPr>
              <a:t>grade = float(input('Enter student grade; any negative number to stop: '))</a:t>
            </a:r>
          </a:p>
          <a:p>
            <a:r>
              <a:rPr lang="en-US" sz="1596" dirty="0">
                <a:solidFill>
                  <a:srgbClr val="0070C0"/>
                </a:solidFill>
                <a:latin typeface="Consolas" panose="020B0609020204030204" pitchFamily="49" charset="0"/>
              </a:rPr>
              <a:t>while grade &gt;=0:</a:t>
            </a:r>
          </a:p>
          <a:p>
            <a:r>
              <a:rPr lang="en-US" sz="1596" dirty="0">
                <a:solidFill>
                  <a:srgbClr val="0070C0"/>
                </a:solidFill>
                <a:latin typeface="Consolas" panose="020B0609020204030204" pitchFamily="49" charset="0"/>
              </a:rPr>
              <a:t>    Sum += grade</a:t>
            </a:r>
          </a:p>
          <a:p>
            <a:r>
              <a:rPr lang="en-US" sz="1596" dirty="0">
                <a:solidFill>
                  <a:srgbClr val="0070C0"/>
                </a:solidFill>
                <a:latin typeface="Consolas" panose="020B0609020204030204" pitchFamily="49" charset="0"/>
              </a:rPr>
              <a:t>    count += 1</a:t>
            </a:r>
          </a:p>
          <a:p>
            <a:r>
              <a:rPr lang="en-US" sz="1596" dirty="0">
                <a:solidFill>
                  <a:srgbClr val="0070C0"/>
                </a:solidFill>
                <a:latin typeface="Consolas" panose="020B0609020204030204" pitchFamily="49" charset="0"/>
              </a:rPr>
              <a:t>    grade = float(input('Enter student grade; any negative number to stop: '))</a:t>
            </a:r>
          </a:p>
          <a:p>
            <a:r>
              <a:rPr lang="en-US" sz="1596" dirty="0">
                <a:solidFill>
                  <a:srgbClr val="0070C0"/>
                </a:solidFill>
                <a:latin typeface="Consolas" panose="020B0609020204030204" pitchFamily="49" charset="0"/>
              </a:rPr>
              <a:t>average = Sum/count</a:t>
            </a:r>
          </a:p>
          <a:p>
            <a:r>
              <a:rPr lang="en-US" sz="1596" dirty="0">
                <a:solidFill>
                  <a:srgbClr val="0070C0"/>
                </a:solidFill>
                <a:latin typeface="Consolas" panose="020B0609020204030204" pitchFamily="49" charset="0"/>
              </a:rPr>
              <a:t>print("The average is: ",format(average,'.2f'))</a:t>
            </a:r>
          </a:p>
        </p:txBody>
      </p:sp>
      <p:sp>
        <p:nvSpPr>
          <p:cNvPr id="4" name="Rectangle 3">
            <a:extLst>
              <a:ext uri="{FF2B5EF4-FFF2-40B4-BE49-F238E27FC236}">
                <a16:creationId xmlns:a16="http://schemas.microsoft.com/office/drawing/2014/main" id="{31832A31-8C1E-424E-0517-A99DB8B3F12C}"/>
              </a:ext>
            </a:extLst>
          </p:cNvPr>
          <p:cNvSpPr/>
          <p:nvPr/>
        </p:nvSpPr>
        <p:spPr>
          <a:xfrm>
            <a:off x="2549046" y="4749559"/>
            <a:ext cx="5451357" cy="1811270"/>
          </a:xfrm>
          <a:prstGeom prst="rect">
            <a:avLst/>
          </a:prstGeom>
        </p:spPr>
        <p:txBody>
          <a:bodyPr wrap="square">
            <a:spAutoFit/>
          </a:bodyPr>
          <a:lstStyle/>
          <a:p>
            <a:r>
              <a:rPr lang="en-US" sz="1596" dirty="0">
                <a:solidFill>
                  <a:srgbClr val="FF0000"/>
                </a:solidFill>
              </a:rPr>
              <a:t>Enter student grade; any negative number to stop: 15</a:t>
            </a:r>
          </a:p>
          <a:p>
            <a:r>
              <a:rPr lang="en-US" sz="1596" dirty="0">
                <a:solidFill>
                  <a:srgbClr val="FF0000"/>
                </a:solidFill>
              </a:rPr>
              <a:t>Enter student grade; any negative number to stop: 12</a:t>
            </a:r>
          </a:p>
          <a:p>
            <a:r>
              <a:rPr lang="en-US" sz="1596" dirty="0">
                <a:solidFill>
                  <a:srgbClr val="FF0000"/>
                </a:solidFill>
              </a:rPr>
              <a:t>Enter student grade; any negative number to stop: 16</a:t>
            </a:r>
          </a:p>
          <a:p>
            <a:r>
              <a:rPr lang="en-US" sz="1596" dirty="0">
                <a:solidFill>
                  <a:srgbClr val="FF0000"/>
                </a:solidFill>
              </a:rPr>
              <a:t>Enter student grade; any negative number to stop: 0</a:t>
            </a:r>
          </a:p>
          <a:p>
            <a:r>
              <a:rPr lang="en-US" sz="1596" dirty="0">
                <a:solidFill>
                  <a:srgbClr val="FF0000"/>
                </a:solidFill>
              </a:rPr>
              <a:t>Enter student grade; any negative number to stop: 5</a:t>
            </a:r>
          </a:p>
          <a:p>
            <a:r>
              <a:rPr lang="en-US" sz="1596" dirty="0">
                <a:solidFill>
                  <a:srgbClr val="FF0000"/>
                </a:solidFill>
              </a:rPr>
              <a:t>Enter student grade; any negative number to stop: -15</a:t>
            </a:r>
          </a:p>
          <a:p>
            <a:r>
              <a:rPr lang="en-US" sz="1596" dirty="0">
                <a:solidFill>
                  <a:srgbClr val="FF0000"/>
                </a:solidFill>
              </a:rPr>
              <a:t>The average is:  9.60</a:t>
            </a:r>
          </a:p>
        </p:txBody>
      </p:sp>
      <p:grpSp>
        <p:nvGrpSpPr>
          <p:cNvPr id="9" name="Group 8">
            <a:extLst>
              <a:ext uri="{FF2B5EF4-FFF2-40B4-BE49-F238E27FC236}">
                <a16:creationId xmlns:a16="http://schemas.microsoft.com/office/drawing/2014/main" id="{F049E17C-DE68-875A-44ED-DFC5E59F6526}"/>
              </a:ext>
            </a:extLst>
          </p:cNvPr>
          <p:cNvGrpSpPr/>
          <p:nvPr/>
        </p:nvGrpSpPr>
        <p:grpSpPr>
          <a:xfrm>
            <a:off x="396681" y="5515893"/>
            <a:ext cx="2070990" cy="278603"/>
            <a:chOff x="889559" y="5524798"/>
            <a:chExt cx="2247562" cy="365694"/>
          </a:xfrm>
        </p:grpSpPr>
        <p:sp>
          <p:nvSpPr>
            <p:cNvPr id="10" name="Rounded Rectangle 7">
              <a:extLst>
                <a:ext uri="{FF2B5EF4-FFF2-40B4-BE49-F238E27FC236}">
                  <a16:creationId xmlns:a16="http://schemas.microsoft.com/office/drawing/2014/main" id="{A6FAF7FD-BCFC-2ACC-9800-DC367FB92593}"/>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DA3FE57B-A96A-E5B2-99D1-B067F3F454DD}"/>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85137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Slide Number Placeholder 2"/>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26</a:t>
            </a:fld>
            <a:endParaRPr lang="en-GB" altLang="ar-KW"/>
          </a:p>
        </p:txBody>
      </p:sp>
      <p:sp>
        <p:nvSpPr>
          <p:cNvPr id="57350" name="Title 1"/>
          <p:cNvSpPr>
            <a:spLocks noGrp="1"/>
          </p:cNvSpPr>
          <p:nvPr>
            <p:ph type="title"/>
          </p:nvPr>
        </p:nvSpPr>
        <p:spPr>
          <a:xfrm>
            <a:off x="2515252" y="249912"/>
            <a:ext cx="7685098" cy="745083"/>
          </a:xfrm>
        </p:spPr>
        <p:txBody>
          <a:bodyPr/>
          <a:lstStyle/>
          <a:p>
            <a:r>
              <a:rPr lang="en-US" altLang="ar-KW" b="1" dirty="0"/>
              <a:t>The </a:t>
            </a:r>
            <a:r>
              <a:rPr lang="en-US" b="1" dirty="0">
                <a:solidFill>
                  <a:srgbClr val="0070C0"/>
                </a:solidFill>
                <a:latin typeface="Segoe UI" panose="020B0502040204020203" pitchFamily="34" charset="0"/>
              </a:rPr>
              <a:t>break</a:t>
            </a:r>
            <a:r>
              <a:rPr lang="en-US" altLang="ar-KW" b="1" dirty="0"/>
              <a:t> statement</a:t>
            </a:r>
            <a:endParaRPr lang="ar-KW" altLang="ar-KW" dirty="0"/>
          </a:p>
        </p:txBody>
      </p:sp>
      <p:sp>
        <p:nvSpPr>
          <p:cNvPr id="3" name="Rectangle 2">
            <a:extLst>
              <a:ext uri="{FF2B5EF4-FFF2-40B4-BE49-F238E27FC236}">
                <a16:creationId xmlns:a16="http://schemas.microsoft.com/office/drawing/2014/main" id="{2ABF62AC-0A6F-4508-A6DF-22458C0D4FD9}"/>
              </a:ext>
            </a:extLst>
          </p:cNvPr>
          <p:cNvSpPr/>
          <p:nvPr/>
        </p:nvSpPr>
        <p:spPr>
          <a:xfrm>
            <a:off x="2494129" y="1162676"/>
            <a:ext cx="7474255" cy="706088"/>
          </a:xfrm>
          <a:prstGeom prst="rect">
            <a:avLst/>
          </a:prstGeom>
        </p:spPr>
        <p:txBody>
          <a:bodyPr wrap="square">
            <a:spAutoFit/>
          </a:bodyPr>
          <a:lstStyle/>
          <a:p>
            <a:pPr algn="just"/>
            <a:r>
              <a:rPr lang="en-US" sz="1995" dirty="0">
                <a:solidFill>
                  <a:srgbClr val="000000"/>
                </a:solidFill>
              </a:rPr>
              <a:t>With the </a:t>
            </a:r>
            <a:r>
              <a:rPr lang="en-US" sz="1995" b="1" dirty="0">
                <a:ln w="3175" cmpd="sng">
                  <a:noFill/>
                </a:ln>
                <a:solidFill>
                  <a:srgbClr val="0070C0"/>
                </a:solidFill>
                <a:ea typeface="+mj-ea"/>
                <a:cs typeface="+mj-cs"/>
              </a:rPr>
              <a:t>break</a:t>
            </a:r>
            <a:r>
              <a:rPr lang="en-US" sz="1995" dirty="0">
                <a:solidFill>
                  <a:srgbClr val="000000"/>
                </a:solidFill>
              </a:rPr>
              <a:t> statement we can stop the loop even if the while condition is true:</a:t>
            </a:r>
            <a:endParaRPr lang="en-US" sz="1995" dirty="0"/>
          </a:p>
        </p:txBody>
      </p:sp>
      <p:sp>
        <p:nvSpPr>
          <p:cNvPr id="4" name="Footer Placeholder 3">
            <a:extLst>
              <a:ext uri="{FF2B5EF4-FFF2-40B4-BE49-F238E27FC236}">
                <a16:creationId xmlns:a16="http://schemas.microsoft.com/office/drawing/2014/main" id="{6E959767-D7A5-482C-84F8-A1EA9F50C6DC}"/>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grpSp>
        <p:nvGrpSpPr>
          <p:cNvPr id="5" name="Group 4">
            <a:extLst>
              <a:ext uri="{FF2B5EF4-FFF2-40B4-BE49-F238E27FC236}">
                <a16:creationId xmlns:a16="http://schemas.microsoft.com/office/drawing/2014/main" id="{24734663-8B8C-CE99-91D0-00BD20BCF095}"/>
              </a:ext>
            </a:extLst>
          </p:cNvPr>
          <p:cNvGrpSpPr/>
          <p:nvPr/>
        </p:nvGrpSpPr>
        <p:grpSpPr>
          <a:xfrm>
            <a:off x="3132641" y="2022604"/>
            <a:ext cx="6345209" cy="4236760"/>
            <a:chOff x="1572399" y="2039662"/>
            <a:chExt cx="6686569" cy="4567562"/>
          </a:xfrm>
          <a:scene3d>
            <a:camera prst="orthographicFront">
              <a:rot lat="0" lon="0" rev="0"/>
            </a:camera>
            <a:lightRig rig="balanced" dir="t">
              <a:rot lat="0" lon="0" rev="8700000"/>
            </a:lightRig>
          </a:scene3d>
        </p:grpSpPr>
        <p:grpSp>
          <p:nvGrpSpPr>
            <p:cNvPr id="15" name="Group 14">
              <a:extLst>
                <a:ext uri="{FF2B5EF4-FFF2-40B4-BE49-F238E27FC236}">
                  <a16:creationId xmlns:a16="http://schemas.microsoft.com/office/drawing/2014/main" id="{573A628A-AB5C-46D7-AE3F-D0D83239B1DB}"/>
                </a:ext>
              </a:extLst>
            </p:cNvPr>
            <p:cNvGrpSpPr/>
            <p:nvPr/>
          </p:nvGrpSpPr>
          <p:grpSpPr>
            <a:xfrm>
              <a:off x="1572399" y="2039662"/>
              <a:ext cx="6686569" cy="4567562"/>
              <a:chOff x="2000232" y="1200148"/>
              <a:chExt cx="8092469" cy="5845152"/>
            </a:xfrm>
          </p:grpSpPr>
          <p:sp>
            <p:nvSpPr>
              <p:cNvPr id="16" name="Oval Callout 21">
                <a:extLst>
                  <a:ext uri="{FF2B5EF4-FFF2-40B4-BE49-F238E27FC236}">
                    <a16:creationId xmlns:a16="http://schemas.microsoft.com/office/drawing/2014/main" id="{B6E2EB5B-FED5-4604-BCC2-323173967862}"/>
                  </a:ext>
                </a:extLst>
              </p:cNvPr>
              <p:cNvSpPr/>
              <p:nvPr/>
            </p:nvSpPr>
            <p:spPr>
              <a:xfrm>
                <a:off x="6929454" y="1785926"/>
                <a:ext cx="3163247" cy="2223432"/>
              </a:xfrm>
              <a:prstGeom prst="wedgeEllipseCallout">
                <a:avLst>
                  <a:gd name="adj1" fmla="val -100159"/>
                  <a:gd name="adj2" fmla="val 68618"/>
                </a:avLst>
              </a:prstGeom>
              <a:ln>
                <a:noFill/>
              </a:ln>
              <a:effectLst>
                <a:outerShdw blurRad="44450" dist="27940" dir="5400000" algn="ctr">
                  <a:srgbClr val="000000">
                    <a:alpha val="32000"/>
                  </a:srgbClr>
                </a:outerShdw>
              </a:effectLst>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95" b="1" dirty="0">
                    <a:solidFill>
                      <a:srgbClr val="FFFF00"/>
                    </a:solidFill>
                    <a:effectLst>
                      <a:outerShdw blurRad="38100" dist="38100" dir="2700000" algn="tl">
                        <a:srgbClr val="000000">
                          <a:alpha val="43137"/>
                        </a:srgbClr>
                      </a:outerShdw>
                    </a:effectLst>
                    <a:latin typeface="Arial" charset="0"/>
                  </a:rPr>
                  <a:t>break  causes a jump outside the loop</a:t>
                </a:r>
              </a:p>
            </p:txBody>
          </p:sp>
          <p:sp>
            <p:nvSpPr>
              <p:cNvPr id="17" name="AutoShape 6">
                <a:extLst>
                  <a:ext uri="{FF2B5EF4-FFF2-40B4-BE49-F238E27FC236}">
                    <a16:creationId xmlns:a16="http://schemas.microsoft.com/office/drawing/2014/main" id="{981F93B2-98C6-448B-8795-B8BD461FEA09}"/>
                  </a:ext>
                </a:extLst>
              </p:cNvPr>
              <p:cNvSpPr>
                <a:spLocks noChangeArrowheads="1"/>
              </p:cNvSpPr>
              <p:nvPr/>
            </p:nvSpPr>
            <p:spPr bwMode="auto">
              <a:xfrm>
                <a:off x="3729654" y="1200148"/>
                <a:ext cx="1778034" cy="1963743"/>
              </a:xfrm>
              <a:prstGeom prst="diamond">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995" b="1" dirty="0">
                    <a:solidFill>
                      <a:schemeClr val="tx1"/>
                    </a:solidFill>
                    <a:effectLst>
                      <a:outerShdw blurRad="38100" dist="38100" dir="2700000" algn="tl">
                        <a:srgbClr val="000000">
                          <a:alpha val="43137"/>
                        </a:srgbClr>
                      </a:outerShdw>
                    </a:effectLst>
                  </a:rPr>
                  <a:t>Condition</a:t>
                </a:r>
                <a:r>
                  <a:rPr lang="en-US" sz="2394" b="1" dirty="0">
                    <a:solidFill>
                      <a:schemeClr val="tx1"/>
                    </a:solidFill>
                    <a:effectLst>
                      <a:outerShdw blurRad="38100" dist="38100" dir="2700000" algn="tl">
                        <a:srgbClr val="000000">
                          <a:alpha val="43137"/>
                        </a:srgbClr>
                      </a:outerShdw>
                    </a:effectLst>
                  </a:rPr>
                  <a:t> ?</a:t>
                </a:r>
              </a:p>
            </p:txBody>
          </p:sp>
          <p:sp>
            <p:nvSpPr>
              <p:cNvPr id="18" name="AutoShape 9">
                <a:extLst>
                  <a:ext uri="{FF2B5EF4-FFF2-40B4-BE49-F238E27FC236}">
                    <a16:creationId xmlns:a16="http://schemas.microsoft.com/office/drawing/2014/main" id="{03539ABE-346E-4F4A-87A7-72E53DAE9B1E}"/>
                  </a:ext>
                </a:extLst>
              </p:cNvPr>
              <p:cNvSpPr>
                <a:spLocks noChangeArrowheads="1"/>
              </p:cNvSpPr>
              <p:nvPr/>
            </p:nvSpPr>
            <p:spPr bwMode="auto">
              <a:xfrm>
                <a:off x="3910025" y="3379106"/>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596" b="1" dirty="0">
                    <a:solidFill>
                      <a:srgbClr val="FFFF00"/>
                    </a:solidFill>
                    <a:latin typeface="Arial" charset="0"/>
                  </a:rPr>
                  <a:t>Statement 1</a:t>
                </a:r>
              </a:p>
            </p:txBody>
          </p:sp>
          <p:sp>
            <p:nvSpPr>
              <p:cNvPr id="19" name="AutoShape 10">
                <a:extLst>
                  <a:ext uri="{FF2B5EF4-FFF2-40B4-BE49-F238E27FC236}">
                    <a16:creationId xmlns:a16="http://schemas.microsoft.com/office/drawing/2014/main" id="{4CE61C90-001E-4A67-86FD-94E2620370B3}"/>
                  </a:ext>
                </a:extLst>
              </p:cNvPr>
              <p:cNvSpPr>
                <a:spLocks noChangeArrowheads="1"/>
              </p:cNvSpPr>
              <p:nvPr/>
            </p:nvSpPr>
            <p:spPr bwMode="auto">
              <a:xfrm>
                <a:off x="3981463" y="4387168"/>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795" b="1" dirty="0">
                    <a:solidFill>
                      <a:srgbClr val="0070C0"/>
                    </a:solidFill>
                    <a:latin typeface="Arial" charset="0"/>
                  </a:rPr>
                  <a:t>break</a:t>
                </a:r>
              </a:p>
            </p:txBody>
          </p:sp>
          <p:sp>
            <p:nvSpPr>
              <p:cNvPr id="20" name="TextBox 14">
                <a:extLst>
                  <a:ext uri="{FF2B5EF4-FFF2-40B4-BE49-F238E27FC236}">
                    <a16:creationId xmlns:a16="http://schemas.microsoft.com/office/drawing/2014/main" id="{4B37BE61-BC10-4B14-ACE5-213FFFF07432}"/>
                  </a:ext>
                </a:extLst>
              </p:cNvPr>
              <p:cNvSpPr txBox="1">
                <a:spLocks noChangeArrowheads="1"/>
              </p:cNvSpPr>
              <p:nvPr/>
            </p:nvSpPr>
            <p:spPr bwMode="auto">
              <a:xfrm>
                <a:off x="2428859" y="1580466"/>
                <a:ext cx="942730" cy="507187"/>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sz="1795" b="1" dirty="0">
                    <a:solidFill>
                      <a:srgbClr val="7030A0"/>
                    </a:solidFill>
                  </a:rPr>
                  <a:t>Loop</a:t>
                </a:r>
              </a:p>
            </p:txBody>
          </p:sp>
          <p:sp>
            <p:nvSpPr>
              <p:cNvPr id="21" name="TextBox 15">
                <a:extLst>
                  <a:ext uri="{FF2B5EF4-FFF2-40B4-BE49-F238E27FC236}">
                    <a16:creationId xmlns:a16="http://schemas.microsoft.com/office/drawing/2014/main" id="{50667CE5-F241-48BA-9EEC-659CD442D1F1}"/>
                  </a:ext>
                </a:extLst>
              </p:cNvPr>
              <p:cNvSpPr txBox="1">
                <a:spLocks noChangeArrowheads="1"/>
              </p:cNvSpPr>
              <p:nvPr/>
            </p:nvSpPr>
            <p:spPr bwMode="auto">
              <a:xfrm>
                <a:off x="3504821" y="2886979"/>
                <a:ext cx="938604" cy="507187"/>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sz="1795" b="1" dirty="0">
                    <a:solidFill>
                      <a:srgbClr val="7030A0"/>
                    </a:solidFill>
                  </a:rPr>
                  <a:t>True</a:t>
                </a:r>
              </a:p>
            </p:txBody>
          </p:sp>
          <p:sp>
            <p:nvSpPr>
              <p:cNvPr id="22" name="Down Arrow 25">
                <a:extLst>
                  <a:ext uri="{FF2B5EF4-FFF2-40B4-BE49-F238E27FC236}">
                    <a16:creationId xmlns:a16="http://schemas.microsoft.com/office/drawing/2014/main" id="{92BC7FAC-75AF-4732-9EA6-64A4887BBB00}"/>
                  </a:ext>
                </a:extLst>
              </p:cNvPr>
              <p:cNvSpPr/>
              <p:nvPr/>
            </p:nvSpPr>
            <p:spPr>
              <a:xfrm>
                <a:off x="4470091" y="5545126"/>
                <a:ext cx="357191" cy="1500174"/>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dirty="0"/>
              </a:p>
            </p:txBody>
          </p:sp>
          <p:sp>
            <p:nvSpPr>
              <p:cNvPr id="23" name="Down Arrow 26">
                <a:extLst>
                  <a:ext uri="{FF2B5EF4-FFF2-40B4-BE49-F238E27FC236}">
                    <a16:creationId xmlns:a16="http://schemas.microsoft.com/office/drawing/2014/main" id="{7023F927-8DD0-4BB4-9AE5-CA00B50A30DC}"/>
                  </a:ext>
                </a:extLst>
              </p:cNvPr>
              <p:cNvSpPr/>
              <p:nvPr/>
            </p:nvSpPr>
            <p:spPr>
              <a:xfrm rot="16200000">
                <a:off x="2701230" y="1395180"/>
                <a:ext cx="370572" cy="1571636"/>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24" name="Down Arrow 27">
                <a:extLst>
                  <a:ext uri="{FF2B5EF4-FFF2-40B4-BE49-F238E27FC236}">
                    <a16:creationId xmlns:a16="http://schemas.microsoft.com/office/drawing/2014/main" id="{96FC2B93-0A20-4EB1-ACD4-AEE0155A01FC}"/>
                  </a:ext>
                </a:extLst>
              </p:cNvPr>
              <p:cNvSpPr/>
              <p:nvPr/>
            </p:nvSpPr>
            <p:spPr>
              <a:xfrm rot="10800000">
                <a:off x="2000232" y="2151970"/>
                <a:ext cx="357190" cy="342902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25" name="Down Arrow 28">
                <a:extLst>
                  <a:ext uri="{FF2B5EF4-FFF2-40B4-BE49-F238E27FC236}">
                    <a16:creationId xmlns:a16="http://schemas.microsoft.com/office/drawing/2014/main" id="{83BE21AA-680B-4100-9C2A-92B49C494226}"/>
                  </a:ext>
                </a:extLst>
              </p:cNvPr>
              <p:cNvSpPr/>
              <p:nvPr/>
            </p:nvSpPr>
            <p:spPr>
              <a:xfrm rot="16200000" flipH="1">
                <a:off x="5943270" y="4052334"/>
                <a:ext cx="357190" cy="1329426"/>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dirty="0"/>
              </a:p>
            </p:txBody>
          </p:sp>
          <p:sp>
            <p:nvSpPr>
              <p:cNvPr id="26" name="Down Arrow 29">
                <a:extLst>
                  <a:ext uri="{FF2B5EF4-FFF2-40B4-BE49-F238E27FC236}">
                    <a16:creationId xmlns:a16="http://schemas.microsoft.com/office/drawing/2014/main" id="{F569C35C-6E65-4610-95E3-54629FAA2DAB}"/>
                  </a:ext>
                </a:extLst>
              </p:cNvPr>
              <p:cNvSpPr/>
              <p:nvPr/>
            </p:nvSpPr>
            <p:spPr>
              <a:xfrm>
                <a:off x="4500562" y="4009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27" name="Down Arrow 30">
                <a:extLst>
                  <a:ext uri="{FF2B5EF4-FFF2-40B4-BE49-F238E27FC236}">
                    <a16:creationId xmlns:a16="http://schemas.microsoft.com/office/drawing/2014/main" id="{0BDB1AD8-C333-4BCD-AC0B-E424E215A187}"/>
                  </a:ext>
                </a:extLst>
              </p:cNvPr>
              <p:cNvSpPr/>
              <p:nvPr/>
            </p:nvSpPr>
            <p:spPr>
              <a:xfrm>
                <a:off x="4414610" y="3010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28" name="Down Arrow 16">
                <a:extLst>
                  <a:ext uri="{FF2B5EF4-FFF2-40B4-BE49-F238E27FC236}">
                    <a16:creationId xmlns:a16="http://schemas.microsoft.com/office/drawing/2014/main" id="{8C48516B-213E-46B8-8FBF-124ED11F6B78}"/>
                  </a:ext>
                </a:extLst>
              </p:cNvPr>
              <p:cNvSpPr/>
              <p:nvPr/>
            </p:nvSpPr>
            <p:spPr>
              <a:xfrm rot="16200000" flipH="1" flipV="1">
                <a:off x="3193435" y="4494015"/>
                <a:ext cx="357190" cy="231504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29" name="Down Arrow 17">
                <a:extLst>
                  <a:ext uri="{FF2B5EF4-FFF2-40B4-BE49-F238E27FC236}">
                    <a16:creationId xmlns:a16="http://schemas.microsoft.com/office/drawing/2014/main" id="{C0675C8C-B6BC-46BF-A2F9-6F924F538E90}"/>
                  </a:ext>
                </a:extLst>
              </p:cNvPr>
              <p:cNvSpPr/>
              <p:nvPr/>
            </p:nvSpPr>
            <p:spPr>
              <a:xfrm rot="10800000" flipV="1">
                <a:off x="6643702" y="4580862"/>
                <a:ext cx="357190" cy="1357322"/>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0" name="Down Arrow 20">
                <a:extLst>
                  <a:ext uri="{FF2B5EF4-FFF2-40B4-BE49-F238E27FC236}">
                    <a16:creationId xmlns:a16="http://schemas.microsoft.com/office/drawing/2014/main" id="{6EC777BF-38ED-44C6-ABE6-73D3B259BA78}"/>
                  </a:ext>
                </a:extLst>
              </p:cNvPr>
              <p:cNvSpPr/>
              <p:nvPr/>
            </p:nvSpPr>
            <p:spPr>
              <a:xfrm rot="16200000" flipH="1" flipV="1">
                <a:off x="5622365" y="4873305"/>
                <a:ext cx="357190" cy="2315044"/>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grpSp>
        <p:sp>
          <p:nvSpPr>
            <p:cNvPr id="31" name="Down Arrow 20">
              <a:extLst>
                <a:ext uri="{FF2B5EF4-FFF2-40B4-BE49-F238E27FC236}">
                  <a16:creationId xmlns:a16="http://schemas.microsoft.com/office/drawing/2014/main" id="{2861CBC7-7B3C-47B4-91CE-410D44442C57}"/>
                </a:ext>
              </a:extLst>
            </p:cNvPr>
            <p:cNvSpPr/>
            <p:nvPr/>
          </p:nvSpPr>
          <p:spPr>
            <a:xfrm rot="16200000" flipH="1">
              <a:off x="4867413" y="2184178"/>
              <a:ext cx="357190" cy="1198529"/>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2" name="Down Arrow 17">
              <a:extLst>
                <a:ext uri="{FF2B5EF4-FFF2-40B4-BE49-F238E27FC236}">
                  <a16:creationId xmlns:a16="http://schemas.microsoft.com/office/drawing/2014/main" id="{98F2F8C6-FEEA-49F7-AF07-CEC9D634420B}"/>
                </a:ext>
              </a:extLst>
            </p:cNvPr>
            <p:cNvSpPr/>
            <p:nvPr/>
          </p:nvSpPr>
          <p:spPr>
            <a:xfrm rot="10800000" flipV="1">
              <a:off x="5556729" y="2715433"/>
              <a:ext cx="357190" cy="3169335"/>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dirty="0"/>
            </a:p>
          </p:txBody>
        </p:sp>
        <p:sp>
          <p:nvSpPr>
            <p:cNvPr id="33" name="Down Arrow 31">
              <a:extLst>
                <a:ext uri="{FF2B5EF4-FFF2-40B4-BE49-F238E27FC236}">
                  <a16:creationId xmlns:a16="http://schemas.microsoft.com/office/drawing/2014/main" id="{8167B100-2EF7-44A6-9E93-94A658A35AB0}"/>
                </a:ext>
              </a:extLst>
            </p:cNvPr>
            <p:cNvSpPr/>
            <p:nvPr/>
          </p:nvSpPr>
          <p:spPr>
            <a:xfrm rot="16200000" flipH="1" flipV="1">
              <a:off x="4603184" y="5085640"/>
              <a:ext cx="357190" cy="177803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4" name="Lightning Bolt 33">
              <a:extLst>
                <a:ext uri="{FF2B5EF4-FFF2-40B4-BE49-F238E27FC236}">
                  <a16:creationId xmlns:a16="http://schemas.microsoft.com/office/drawing/2014/main" id="{636CA22C-613D-4152-A5E3-E592F99B94CB}"/>
                </a:ext>
              </a:extLst>
            </p:cNvPr>
            <p:cNvSpPr/>
            <p:nvPr/>
          </p:nvSpPr>
          <p:spPr>
            <a:xfrm>
              <a:off x="3662302" y="5122416"/>
              <a:ext cx="533795" cy="504555"/>
            </a:xfrm>
            <a:prstGeom prst="lightningBolt">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grpSp>
      <p:sp>
        <p:nvSpPr>
          <p:cNvPr id="6" name="TextBox 15">
            <a:extLst>
              <a:ext uri="{FF2B5EF4-FFF2-40B4-BE49-F238E27FC236}">
                <a16:creationId xmlns:a16="http://schemas.microsoft.com/office/drawing/2014/main" id="{0DC11EA8-AAE5-C28E-E919-16CB66EA4DA4}"/>
              </a:ext>
            </a:extLst>
          </p:cNvPr>
          <p:cNvSpPr txBox="1">
            <a:spLocks noChangeArrowheads="1"/>
          </p:cNvSpPr>
          <p:nvPr/>
        </p:nvSpPr>
        <p:spPr bwMode="auto">
          <a:xfrm>
            <a:off x="6028195" y="2238686"/>
            <a:ext cx="694575" cy="367626"/>
          </a:xfrm>
          <a:prstGeom prst="rect">
            <a:avLst/>
          </a:prstGeom>
          <a:noFill/>
          <a:ln>
            <a:no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1795" b="1" dirty="0">
                <a:solidFill>
                  <a:srgbClr val="7030A0"/>
                </a:solidFill>
                <a:effectLst>
                  <a:outerShdw blurRad="38100" dist="38100" dir="2700000" algn="tl">
                    <a:srgbClr val="000000">
                      <a:alpha val="43137"/>
                    </a:srgbClr>
                  </a:outerShdw>
                </a:effectLst>
              </a:rPr>
              <a:t>False</a:t>
            </a:r>
          </a:p>
        </p:txBody>
      </p:sp>
    </p:spTree>
    <p:extLst>
      <p:ext uri="{BB962C8B-B14F-4D97-AF65-F5344CB8AC3E}">
        <p14:creationId xmlns:p14="http://schemas.microsoft.com/office/powerpoint/2010/main" val="1126516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2339672" y="2362698"/>
            <a:ext cx="4990317" cy="2056828"/>
          </a:xfrm>
          <a:prstGeom prst="rect">
            <a:avLst/>
          </a:prstGeom>
          <a:noFill/>
          <a:ln w="28575">
            <a:solidFill>
              <a:srgbClr val="0070C0"/>
            </a:solidFill>
            <a:miter lim="800000"/>
            <a:headEnd/>
            <a:tailEnd/>
          </a:ln>
          <a:effectLst/>
        </p:spPr>
        <p:txBody>
          <a:bodyPr wrap="square" lIns="91171" tIns="45585" rIns="91171" bIns="45585">
            <a:spAutoFit/>
          </a:bodyPr>
          <a:lstStyle/>
          <a:p>
            <a:pPr>
              <a:defRPr/>
            </a:pPr>
            <a:r>
              <a:rPr lang="en-US" sz="1596" dirty="0">
                <a:latin typeface="Courier New" panose="02070309020205020404" pitchFamily="49" charset="0"/>
                <a:cs typeface="Courier New" panose="02070309020205020404" pitchFamily="49" charset="0"/>
              </a:rPr>
              <a:t>x = 1</a:t>
            </a:r>
          </a:p>
          <a:p>
            <a:pPr>
              <a:defRPr/>
            </a:pPr>
            <a:r>
              <a:rPr lang="en-US" sz="1596" dirty="0">
                <a:latin typeface="Courier New" panose="02070309020205020404" pitchFamily="49" charset="0"/>
                <a:cs typeface="Courier New" panose="02070309020205020404" pitchFamily="49" charset="0"/>
              </a:rPr>
              <a:t>while x &lt; 5 :</a:t>
            </a:r>
          </a:p>
          <a:p>
            <a:pPr>
              <a:defRPr/>
            </a:pPr>
            <a:r>
              <a:rPr lang="en-US" sz="1596" dirty="0">
                <a:latin typeface="Courier New" panose="02070309020205020404" pitchFamily="49" charset="0"/>
                <a:cs typeface="Courier New" panose="02070309020205020404" pitchFamily="49" charset="0"/>
              </a:rPr>
              <a:t>    print (x)</a:t>
            </a:r>
          </a:p>
          <a:p>
            <a:pPr>
              <a:defRPr/>
            </a:pPr>
            <a:r>
              <a:rPr lang="en-US" sz="1596" dirty="0">
                <a:latin typeface="Courier New" panose="02070309020205020404" pitchFamily="49" charset="0"/>
                <a:cs typeface="Courier New" panose="02070309020205020404" pitchFamily="49" charset="0"/>
              </a:rPr>
              <a:t>    x = x + 1</a:t>
            </a:r>
          </a:p>
          <a:p>
            <a:pPr>
              <a:defRPr/>
            </a:pPr>
            <a:r>
              <a:rPr lang="en-US" sz="1596" dirty="0">
                <a:latin typeface="Courier New" panose="02070309020205020404" pitchFamily="49" charset="0"/>
                <a:cs typeface="Courier New" panose="02070309020205020404" pitchFamily="49" charset="0"/>
              </a:rPr>
              <a:t>    break</a:t>
            </a:r>
          </a:p>
          <a:p>
            <a:pPr>
              <a:defRPr/>
            </a:pPr>
            <a:r>
              <a:rPr lang="en-US" sz="1596" dirty="0">
                <a:latin typeface="Courier New" panose="02070309020205020404" pitchFamily="49" charset="0"/>
                <a:cs typeface="Courier New" panose="02070309020205020404" pitchFamily="49" charset="0"/>
              </a:rPr>
              <a:t>else :</a:t>
            </a:r>
          </a:p>
          <a:p>
            <a:pPr>
              <a:defRPr/>
            </a:pPr>
            <a:r>
              <a:rPr lang="en-US" sz="1596" dirty="0">
                <a:latin typeface="Courier New" panose="02070309020205020404" pitchFamily="49" charset="0"/>
                <a:cs typeface="Courier New" panose="02070309020205020404" pitchFamily="49" charset="0"/>
              </a:rPr>
              <a:t>    print (The loop ended normally')</a:t>
            </a:r>
          </a:p>
          <a:p>
            <a:pPr>
              <a:defRPr/>
            </a:pPr>
            <a:r>
              <a:rPr lang="en-US" sz="1596" dirty="0">
                <a:latin typeface="Courier New" panose="02070309020205020404" pitchFamily="49" charset="0"/>
                <a:cs typeface="Courier New" panose="02070309020205020404" pitchFamily="49" charset="0"/>
              </a:rPr>
              <a:t>print("Done!")</a:t>
            </a:r>
          </a:p>
        </p:txBody>
      </p:sp>
      <p:sp>
        <p:nvSpPr>
          <p:cNvPr id="57347" name="Rectangle 5"/>
          <p:cNvSpPr>
            <a:spLocks noChangeArrowheads="1"/>
          </p:cNvSpPr>
          <p:nvPr/>
        </p:nvSpPr>
        <p:spPr bwMode="auto">
          <a:xfrm>
            <a:off x="5294765" y="4891677"/>
            <a:ext cx="1602470" cy="613952"/>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91171" tIns="45585" rIns="91171" bIns="45585">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696"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696" dirty="0">
                <a:latin typeface="Courier New" panose="02070309020205020404" pitchFamily="49" charset="0"/>
                <a:cs typeface="Courier New" panose="02070309020205020404" pitchFamily="49" charset="0"/>
              </a:rPr>
              <a:t>Done!</a:t>
            </a:r>
          </a:p>
        </p:txBody>
      </p:sp>
      <p:sp>
        <p:nvSpPr>
          <p:cNvPr id="57350" name="Title 1"/>
          <p:cNvSpPr>
            <a:spLocks noGrp="1"/>
          </p:cNvSpPr>
          <p:nvPr>
            <p:ph type="title"/>
          </p:nvPr>
        </p:nvSpPr>
        <p:spPr>
          <a:xfrm>
            <a:off x="1069838" y="9269"/>
            <a:ext cx="9779183" cy="925329"/>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break</a:t>
            </a:r>
            <a:r>
              <a:rPr lang="en-US" altLang="ar-KW" b="1" dirty="0"/>
              <a:t> Statement</a:t>
            </a:r>
            <a:endParaRPr lang="ar-KW" altLang="ar-KW" dirty="0"/>
          </a:p>
        </p:txBody>
      </p:sp>
      <p:sp>
        <p:nvSpPr>
          <p:cNvPr id="57348" name="Rectangle 3"/>
          <p:cNvSpPr>
            <a:spLocks noGrp="1" noChangeArrowheads="1"/>
          </p:cNvSpPr>
          <p:nvPr>
            <p:ph idx="1"/>
          </p:nvPr>
        </p:nvSpPr>
        <p:spPr>
          <a:xfrm>
            <a:off x="2162666" y="1515234"/>
            <a:ext cx="4273128" cy="423591"/>
          </a:xfrm>
        </p:spPr>
        <p:txBody>
          <a:bodyPr>
            <a:normAutofit fontScale="92500"/>
          </a:bodyPr>
          <a:lstStyle/>
          <a:p>
            <a:r>
              <a:rPr lang="en-US" altLang="ar-KW" sz="1995" dirty="0"/>
              <a:t>Now, consider this program </a:t>
            </a:r>
            <a:r>
              <a:rPr lang="en-US" altLang="ar-KW" sz="1995" dirty="0">
                <a:solidFill>
                  <a:srgbClr val="002060"/>
                </a:solidFill>
              </a:rPr>
              <a:t>with </a:t>
            </a:r>
            <a:r>
              <a:rPr lang="en-US" altLang="ar-KW" sz="1995" b="1" dirty="0">
                <a:solidFill>
                  <a:srgbClr val="0070C0"/>
                </a:solidFill>
                <a:cs typeface="Courier New" panose="02070309020205020404" pitchFamily="49" charset="0"/>
              </a:rPr>
              <a:t>break</a:t>
            </a:r>
            <a:endParaRPr lang="en-US" altLang="ar-KW" sz="1995" b="1" dirty="0">
              <a:solidFill>
                <a:srgbClr val="0070C0"/>
              </a:solidFill>
            </a:endParaRPr>
          </a:p>
        </p:txBody>
      </p:sp>
      <p:sp>
        <p:nvSpPr>
          <p:cNvPr id="4" name="Footer Placeholder 3">
            <a:extLst>
              <a:ext uri="{FF2B5EF4-FFF2-40B4-BE49-F238E27FC236}">
                <a16:creationId xmlns:a16="http://schemas.microsoft.com/office/drawing/2014/main" id="{6E959767-D7A5-482C-84F8-A1EA9F50C6DC}"/>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7349" name="Slide Number Placeholder 2"/>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CBFAB939-6BD5-470F-8111-56FA1F5C00E5}" type="slidenum">
              <a:rPr lang="en-GB" altLang="ar-KW"/>
              <a:pPr/>
              <a:t>27</a:t>
            </a:fld>
            <a:endParaRPr lang="en-GB" altLang="ar-KW"/>
          </a:p>
        </p:txBody>
      </p:sp>
      <p:grpSp>
        <p:nvGrpSpPr>
          <p:cNvPr id="10" name="Group 9">
            <a:extLst>
              <a:ext uri="{FF2B5EF4-FFF2-40B4-BE49-F238E27FC236}">
                <a16:creationId xmlns:a16="http://schemas.microsoft.com/office/drawing/2014/main" id="{34FA594F-6766-4E4B-AB48-98CF6F4EA504}"/>
              </a:ext>
            </a:extLst>
          </p:cNvPr>
          <p:cNvGrpSpPr/>
          <p:nvPr/>
        </p:nvGrpSpPr>
        <p:grpSpPr>
          <a:xfrm>
            <a:off x="3085860" y="5022762"/>
            <a:ext cx="2070990" cy="278603"/>
            <a:chOff x="889559" y="5524798"/>
            <a:chExt cx="2247562" cy="365694"/>
          </a:xfrm>
        </p:grpSpPr>
        <p:sp>
          <p:nvSpPr>
            <p:cNvPr id="11" name="Rounded Rectangle 7">
              <a:extLst>
                <a:ext uri="{FF2B5EF4-FFF2-40B4-BE49-F238E27FC236}">
                  <a16:creationId xmlns:a16="http://schemas.microsoft.com/office/drawing/2014/main" id="{1DD07C55-BAB7-40B9-8A4E-C199C388B347}"/>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FC0AA549-5422-4C6E-A969-82792546C0E8}"/>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442739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xfrm>
            <a:off x="1367493" y="149586"/>
            <a:ext cx="7685098" cy="589131"/>
          </a:xfrm>
          <a:effectLst/>
        </p:spPr>
        <p:txBody>
          <a:bodyPr vert="horz" lIns="91208" tIns="45604" rIns="91208" bIns="45604" rtlCol="0" anchor="ctr">
            <a:noAutofit/>
          </a:bodyPr>
          <a:lstStyle/>
          <a:p>
            <a:r>
              <a:rPr lang="en-US" sz="3591" b="1" dirty="0"/>
              <a:t>The </a:t>
            </a:r>
            <a:r>
              <a:rPr lang="en-US" sz="3591" b="1" dirty="0">
                <a:solidFill>
                  <a:srgbClr val="7030A0"/>
                </a:solidFill>
                <a:latin typeface="Segoe UI" panose="020B0502040204020203" pitchFamily="34" charset="0"/>
              </a:rPr>
              <a:t>continue</a:t>
            </a:r>
            <a:r>
              <a:rPr lang="en-US" sz="3591" b="1" dirty="0"/>
              <a:t> Statement</a:t>
            </a:r>
          </a:p>
        </p:txBody>
      </p:sp>
      <p:sp>
        <p:nvSpPr>
          <p:cNvPr id="3" name="Content Placeholder 2">
            <a:extLst>
              <a:ext uri="{FF2B5EF4-FFF2-40B4-BE49-F238E27FC236}">
                <a16:creationId xmlns:a16="http://schemas.microsoft.com/office/drawing/2014/main" id="{EE24072E-B74E-4CA0-B5D5-1EDD1E43B391}"/>
              </a:ext>
            </a:extLst>
          </p:cNvPr>
          <p:cNvSpPr>
            <a:spLocks noGrp="1"/>
          </p:cNvSpPr>
          <p:nvPr>
            <p:ph sz="half" idx="1"/>
          </p:nvPr>
        </p:nvSpPr>
        <p:spPr>
          <a:xfrm>
            <a:off x="2226056" y="1051456"/>
            <a:ext cx="7974294" cy="828886"/>
          </a:xfrm>
        </p:spPr>
        <p:txBody>
          <a:bodyPr>
            <a:normAutofit/>
          </a:bodyPr>
          <a:lstStyle/>
          <a:p>
            <a:pPr marL="0" indent="0">
              <a:buNone/>
            </a:pPr>
            <a:r>
              <a:rPr lang="en-US" sz="1995" dirty="0">
                <a:solidFill>
                  <a:srgbClr val="000000"/>
                </a:solidFill>
              </a:rPr>
              <a:t>With the </a:t>
            </a:r>
            <a:r>
              <a:rPr lang="en-US" sz="1995" b="1" dirty="0">
                <a:ln w="3175" cmpd="sng">
                  <a:noFill/>
                </a:ln>
                <a:solidFill>
                  <a:srgbClr val="7030A0"/>
                </a:solidFill>
                <a:ea typeface="+mj-ea"/>
                <a:cs typeface="+mj-cs"/>
              </a:rPr>
              <a:t>continue</a:t>
            </a:r>
            <a:r>
              <a:rPr lang="en-US" sz="1995" dirty="0">
                <a:solidFill>
                  <a:srgbClr val="000000"/>
                </a:solidFill>
              </a:rPr>
              <a:t> statement, we can stop the </a:t>
            </a:r>
            <a:r>
              <a:rPr lang="en-US" sz="1995" u="sng" dirty="0">
                <a:solidFill>
                  <a:srgbClr val="000000"/>
                </a:solidFill>
              </a:rPr>
              <a:t>current iteration</a:t>
            </a:r>
            <a:r>
              <a:rPr lang="en-US" sz="1995" dirty="0">
                <a:solidFill>
                  <a:srgbClr val="000000"/>
                </a:solidFill>
              </a:rPr>
              <a:t> and continue with the next.</a:t>
            </a:r>
            <a:endParaRPr lang="en-US" sz="1995" dirty="0"/>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12"/>
          </p:nvPr>
        </p:nvSpPr>
        <p:spPr>
          <a:xfrm>
            <a:off x="9913656" y="6389122"/>
            <a:ext cx="412433"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z="1197"/>
              <a:pPr/>
              <a:t>28</a:t>
            </a:fld>
            <a:endParaRPr lang="en-US" sz="1197" dirty="0"/>
          </a:p>
        </p:txBody>
      </p:sp>
      <p:grpSp>
        <p:nvGrpSpPr>
          <p:cNvPr id="21" name="Group 20">
            <a:extLst>
              <a:ext uri="{FF2B5EF4-FFF2-40B4-BE49-F238E27FC236}">
                <a16:creationId xmlns:a16="http://schemas.microsoft.com/office/drawing/2014/main" id="{368EC0C8-D8E2-4658-8533-58D313B77EFA}"/>
              </a:ext>
            </a:extLst>
          </p:cNvPr>
          <p:cNvGrpSpPr/>
          <p:nvPr/>
        </p:nvGrpSpPr>
        <p:grpSpPr>
          <a:xfrm>
            <a:off x="1206461" y="1924892"/>
            <a:ext cx="8245555" cy="4646792"/>
            <a:chOff x="323527" y="1264599"/>
            <a:chExt cx="8684508" cy="5236235"/>
          </a:xfrm>
          <a:scene3d>
            <a:camera prst="orthographicFront">
              <a:rot lat="0" lon="0" rev="0"/>
            </a:camera>
            <a:lightRig rig="balanced" dir="t">
              <a:rot lat="0" lon="0" rev="8700000"/>
            </a:lightRig>
          </a:scene3d>
        </p:grpSpPr>
        <p:sp>
          <p:nvSpPr>
            <p:cNvPr id="23" name="Oval Callout 21">
              <a:extLst>
                <a:ext uri="{FF2B5EF4-FFF2-40B4-BE49-F238E27FC236}">
                  <a16:creationId xmlns:a16="http://schemas.microsoft.com/office/drawing/2014/main" id="{33EFB4C2-5433-4B97-A762-5BE80B41D5AF}"/>
                </a:ext>
              </a:extLst>
            </p:cNvPr>
            <p:cNvSpPr/>
            <p:nvPr/>
          </p:nvSpPr>
          <p:spPr>
            <a:xfrm>
              <a:off x="6651618" y="1338757"/>
              <a:ext cx="2356417" cy="2844768"/>
            </a:xfrm>
            <a:prstGeom prst="wedgeEllipseCallout">
              <a:avLst>
                <a:gd name="adj1" fmla="val -126366"/>
                <a:gd name="adj2" fmla="val 59089"/>
              </a:avLst>
            </a:prstGeom>
            <a:solidFill>
              <a:srgbClr val="7030A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96" b="1" dirty="0">
                  <a:solidFill>
                    <a:srgbClr val="FFFF00"/>
                  </a:solidFill>
                  <a:effectLst>
                    <a:outerShdw blurRad="38100" dist="38100" dir="2700000" algn="tl">
                      <a:srgbClr val="000000">
                        <a:alpha val="43137"/>
                      </a:srgbClr>
                    </a:outerShdw>
                  </a:effectLst>
                  <a:latin typeface="Arial" charset="0"/>
                </a:rPr>
                <a:t>continue bypasses the remaining and continues with the next iteration </a:t>
              </a:r>
            </a:p>
          </p:txBody>
        </p:sp>
        <p:sp>
          <p:nvSpPr>
            <p:cNvPr id="24" name="AutoShape 6">
              <a:extLst>
                <a:ext uri="{FF2B5EF4-FFF2-40B4-BE49-F238E27FC236}">
                  <a16:creationId xmlns:a16="http://schemas.microsoft.com/office/drawing/2014/main" id="{F6A6A3A1-CBC5-49AF-BD00-4F9074F1E225}"/>
                </a:ext>
              </a:extLst>
            </p:cNvPr>
            <p:cNvSpPr>
              <a:spLocks noChangeArrowheads="1"/>
            </p:cNvSpPr>
            <p:nvPr/>
          </p:nvSpPr>
          <p:spPr bwMode="auto">
            <a:xfrm>
              <a:off x="3651222" y="1264599"/>
              <a:ext cx="1778034" cy="1736739"/>
            </a:xfrm>
            <a:prstGeom prst="diamond">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995" b="1" dirty="0">
                  <a:solidFill>
                    <a:schemeClr val="tx1"/>
                  </a:solidFill>
                  <a:effectLst>
                    <a:outerShdw blurRad="38100" dist="38100" dir="2700000" algn="tl">
                      <a:srgbClr val="000000">
                        <a:alpha val="43137"/>
                      </a:srgbClr>
                    </a:outerShdw>
                  </a:effectLst>
                </a:rPr>
                <a:t>Condition</a:t>
              </a:r>
              <a:r>
                <a:rPr lang="en-US" sz="2394" b="1" dirty="0">
                  <a:solidFill>
                    <a:schemeClr val="tx1"/>
                  </a:solidFill>
                  <a:effectLst>
                    <a:outerShdw blurRad="38100" dist="38100" dir="2700000" algn="tl">
                      <a:srgbClr val="000000">
                        <a:alpha val="43137"/>
                      </a:srgbClr>
                    </a:outerShdw>
                  </a:effectLst>
                </a:rPr>
                <a:t> </a:t>
              </a:r>
              <a:r>
                <a:rPr lang="en-US" sz="1995" b="1" dirty="0">
                  <a:solidFill>
                    <a:schemeClr val="tx1"/>
                  </a:solidFill>
                  <a:effectLst>
                    <a:outerShdw blurRad="38100" dist="38100" dir="2700000" algn="tl">
                      <a:srgbClr val="000000">
                        <a:alpha val="43137"/>
                      </a:srgbClr>
                    </a:outerShdw>
                  </a:effectLst>
                </a:rPr>
                <a:t>?</a:t>
              </a:r>
              <a:endParaRPr lang="en-US" sz="2394" b="1" dirty="0">
                <a:solidFill>
                  <a:schemeClr val="tx1"/>
                </a:solidFill>
                <a:effectLst>
                  <a:outerShdw blurRad="38100" dist="38100" dir="2700000" algn="tl">
                    <a:srgbClr val="000000">
                      <a:alpha val="43137"/>
                    </a:srgbClr>
                  </a:outerShdw>
                </a:effectLst>
              </a:endParaRPr>
            </a:p>
          </p:txBody>
        </p:sp>
        <p:sp>
          <p:nvSpPr>
            <p:cNvPr id="25" name="AutoShape 9">
              <a:extLst>
                <a:ext uri="{FF2B5EF4-FFF2-40B4-BE49-F238E27FC236}">
                  <a16:creationId xmlns:a16="http://schemas.microsoft.com/office/drawing/2014/main" id="{FEA7B16C-F79C-49D1-BCF4-9E59502F44DE}"/>
                </a:ext>
              </a:extLst>
            </p:cNvPr>
            <p:cNvSpPr>
              <a:spLocks noChangeArrowheads="1"/>
            </p:cNvSpPr>
            <p:nvPr/>
          </p:nvSpPr>
          <p:spPr bwMode="auto">
            <a:xfrm>
              <a:off x="3910025" y="3379106"/>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795" b="1" dirty="0">
                  <a:solidFill>
                    <a:srgbClr val="FFFF00"/>
                  </a:solidFill>
                  <a:latin typeface="Arial" charset="0"/>
                </a:rPr>
                <a:t>Statement 1</a:t>
              </a:r>
            </a:p>
          </p:txBody>
        </p:sp>
        <p:sp>
          <p:nvSpPr>
            <p:cNvPr id="26" name="AutoShape 10">
              <a:extLst>
                <a:ext uri="{FF2B5EF4-FFF2-40B4-BE49-F238E27FC236}">
                  <a16:creationId xmlns:a16="http://schemas.microsoft.com/office/drawing/2014/main" id="{2DCDAFEF-0001-47D8-9592-3D578D63A47D}"/>
                </a:ext>
              </a:extLst>
            </p:cNvPr>
            <p:cNvSpPr>
              <a:spLocks noChangeArrowheads="1"/>
            </p:cNvSpPr>
            <p:nvPr/>
          </p:nvSpPr>
          <p:spPr bwMode="auto">
            <a:xfrm>
              <a:off x="3857620" y="4387168"/>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795" b="1" dirty="0">
                  <a:solidFill>
                    <a:srgbClr val="7030A0"/>
                  </a:solidFill>
                  <a:latin typeface="Arial" charset="0"/>
                </a:rPr>
                <a:t>continue</a:t>
              </a:r>
            </a:p>
          </p:txBody>
        </p:sp>
        <p:sp>
          <p:nvSpPr>
            <p:cNvPr id="27" name="TextBox 14">
              <a:extLst>
                <a:ext uri="{FF2B5EF4-FFF2-40B4-BE49-F238E27FC236}">
                  <a16:creationId xmlns:a16="http://schemas.microsoft.com/office/drawing/2014/main" id="{24A24707-A50B-465F-8CDE-84F81ABD4F74}"/>
                </a:ext>
              </a:extLst>
            </p:cNvPr>
            <p:cNvSpPr txBox="1">
              <a:spLocks noChangeArrowheads="1"/>
            </p:cNvSpPr>
            <p:nvPr/>
          </p:nvSpPr>
          <p:spPr bwMode="auto">
            <a:xfrm>
              <a:off x="2552316" y="1583148"/>
              <a:ext cx="888101" cy="517896"/>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394" b="1" dirty="0">
                  <a:solidFill>
                    <a:srgbClr val="7030A0"/>
                  </a:solidFill>
                  <a:effectLst>
                    <a:outerShdw blurRad="38100" dist="38100" dir="2700000" algn="tl">
                      <a:srgbClr val="000000">
                        <a:alpha val="43137"/>
                      </a:srgbClr>
                    </a:outerShdw>
                  </a:effectLst>
                </a:rPr>
                <a:t>Loop</a:t>
              </a:r>
            </a:p>
          </p:txBody>
        </p:sp>
        <p:sp>
          <p:nvSpPr>
            <p:cNvPr id="28" name="TextBox 15">
              <a:extLst>
                <a:ext uri="{FF2B5EF4-FFF2-40B4-BE49-F238E27FC236}">
                  <a16:creationId xmlns:a16="http://schemas.microsoft.com/office/drawing/2014/main" id="{CEFA8737-C68E-4B74-8365-F1B8A1E918FE}"/>
                </a:ext>
              </a:extLst>
            </p:cNvPr>
            <p:cNvSpPr txBox="1">
              <a:spLocks noChangeArrowheads="1"/>
            </p:cNvSpPr>
            <p:nvPr/>
          </p:nvSpPr>
          <p:spPr bwMode="auto">
            <a:xfrm>
              <a:off x="3654873" y="2857199"/>
              <a:ext cx="801069" cy="517896"/>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394" b="1" dirty="0">
                  <a:solidFill>
                    <a:srgbClr val="7030A0"/>
                  </a:solidFill>
                  <a:effectLst>
                    <a:outerShdw blurRad="38100" dist="38100" dir="2700000" algn="tl">
                      <a:srgbClr val="000000">
                        <a:alpha val="43137"/>
                      </a:srgbClr>
                    </a:outerShdw>
                  </a:effectLst>
                </a:rPr>
                <a:t>True</a:t>
              </a:r>
            </a:p>
          </p:txBody>
        </p:sp>
        <p:sp>
          <p:nvSpPr>
            <p:cNvPr id="29" name="Down Arrow 25">
              <a:extLst>
                <a:ext uri="{FF2B5EF4-FFF2-40B4-BE49-F238E27FC236}">
                  <a16:creationId xmlns:a16="http://schemas.microsoft.com/office/drawing/2014/main" id="{46D50D1D-03D2-4E29-993D-988A11140F56}"/>
                </a:ext>
              </a:extLst>
            </p:cNvPr>
            <p:cNvSpPr/>
            <p:nvPr/>
          </p:nvSpPr>
          <p:spPr>
            <a:xfrm>
              <a:off x="4429124" y="5715016"/>
              <a:ext cx="357190" cy="785818"/>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0" name="Down Arrow 26">
              <a:extLst>
                <a:ext uri="{FF2B5EF4-FFF2-40B4-BE49-F238E27FC236}">
                  <a16:creationId xmlns:a16="http://schemas.microsoft.com/office/drawing/2014/main" id="{431BDED3-465B-4486-BA50-17D67A193A45}"/>
                </a:ext>
              </a:extLst>
            </p:cNvPr>
            <p:cNvSpPr/>
            <p:nvPr/>
          </p:nvSpPr>
          <p:spPr>
            <a:xfrm rot="16200000">
              <a:off x="2865311" y="1559261"/>
              <a:ext cx="370572" cy="124347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1" name="Down Arrow 27">
              <a:extLst>
                <a:ext uri="{FF2B5EF4-FFF2-40B4-BE49-F238E27FC236}">
                  <a16:creationId xmlns:a16="http://schemas.microsoft.com/office/drawing/2014/main" id="{E725684B-9EBC-4D42-B93C-579A5920F6BC}"/>
                </a:ext>
              </a:extLst>
            </p:cNvPr>
            <p:cNvSpPr/>
            <p:nvPr/>
          </p:nvSpPr>
          <p:spPr>
            <a:xfrm rot="10800000">
              <a:off x="2428860" y="2151970"/>
              <a:ext cx="357190" cy="363448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2" name="Down Arrow 28">
              <a:extLst>
                <a:ext uri="{FF2B5EF4-FFF2-40B4-BE49-F238E27FC236}">
                  <a16:creationId xmlns:a16="http://schemas.microsoft.com/office/drawing/2014/main" id="{33E62FA9-FB0B-4547-B7BA-F5B4F6A7F7F3}"/>
                </a:ext>
              </a:extLst>
            </p:cNvPr>
            <p:cNvSpPr/>
            <p:nvPr/>
          </p:nvSpPr>
          <p:spPr>
            <a:xfrm rot="16200000" flipH="1" flipV="1">
              <a:off x="3089769" y="4120464"/>
              <a:ext cx="357190" cy="1143008"/>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3" name="Down Arrow 29">
              <a:extLst>
                <a:ext uri="{FF2B5EF4-FFF2-40B4-BE49-F238E27FC236}">
                  <a16:creationId xmlns:a16="http://schemas.microsoft.com/office/drawing/2014/main" id="{14413217-6EF8-49E0-82D8-2B5BEAEABFF0}"/>
                </a:ext>
              </a:extLst>
            </p:cNvPr>
            <p:cNvSpPr/>
            <p:nvPr/>
          </p:nvSpPr>
          <p:spPr>
            <a:xfrm>
              <a:off x="4429124" y="3929066"/>
              <a:ext cx="285752" cy="508920"/>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4" name="Down Arrow 30">
              <a:extLst>
                <a:ext uri="{FF2B5EF4-FFF2-40B4-BE49-F238E27FC236}">
                  <a16:creationId xmlns:a16="http://schemas.microsoft.com/office/drawing/2014/main" id="{E826F850-B66F-4543-8787-3F01E5295802}"/>
                </a:ext>
              </a:extLst>
            </p:cNvPr>
            <p:cNvSpPr/>
            <p:nvPr/>
          </p:nvSpPr>
          <p:spPr>
            <a:xfrm>
              <a:off x="4414610" y="3010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5" name="Down Arrow 16">
              <a:extLst>
                <a:ext uri="{FF2B5EF4-FFF2-40B4-BE49-F238E27FC236}">
                  <a16:creationId xmlns:a16="http://schemas.microsoft.com/office/drawing/2014/main" id="{2AD4F6CB-DCE6-425D-A54D-6590DFF12587}"/>
                </a:ext>
              </a:extLst>
            </p:cNvPr>
            <p:cNvSpPr/>
            <p:nvPr/>
          </p:nvSpPr>
          <p:spPr>
            <a:xfrm rot="16200000" flipH="1" flipV="1">
              <a:off x="3093007" y="4950404"/>
              <a:ext cx="357190" cy="1314912"/>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6" name="Down Arrow 20">
              <a:extLst>
                <a:ext uri="{FF2B5EF4-FFF2-40B4-BE49-F238E27FC236}">
                  <a16:creationId xmlns:a16="http://schemas.microsoft.com/office/drawing/2014/main" id="{43B5CF54-C964-44C7-B4D3-CC2C828348B8}"/>
                </a:ext>
              </a:extLst>
            </p:cNvPr>
            <p:cNvSpPr/>
            <p:nvPr/>
          </p:nvSpPr>
          <p:spPr>
            <a:xfrm rot="16200000" flipH="1">
              <a:off x="5716978" y="1641080"/>
              <a:ext cx="357190" cy="932633"/>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37" name="AutoShape 9">
              <a:extLst>
                <a:ext uri="{FF2B5EF4-FFF2-40B4-BE49-F238E27FC236}">
                  <a16:creationId xmlns:a16="http://schemas.microsoft.com/office/drawing/2014/main" id="{4DA7B7E5-738F-466E-A176-1E78F37F57F6}"/>
                </a:ext>
              </a:extLst>
            </p:cNvPr>
            <p:cNvSpPr>
              <a:spLocks noChangeArrowheads="1"/>
            </p:cNvSpPr>
            <p:nvPr/>
          </p:nvSpPr>
          <p:spPr bwMode="auto">
            <a:xfrm>
              <a:off x="3929057" y="5214950"/>
              <a:ext cx="1576312" cy="609600"/>
            </a:xfrm>
            <a:prstGeom prst="roundRect">
              <a:avLst>
                <a:gd name="adj" fmla="val 16667"/>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795" b="1" dirty="0">
                  <a:solidFill>
                    <a:srgbClr val="FFFF00"/>
                  </a:solidFill>
                  <a:latin typeface="Arial" charset="0"/>
                </a:rPr>
                <a:t>Statement  n</a:t>
              </a:r>
            </a:p>
          </p:txBody>
        </p:sp>
        <p:sp>
          <p:nvSpPr>
            <p:cNvPr id="38" name="Down Arrow 23">
              <a:extLst>
                <a:ext uri="{FF2B5EF4-FFF2-40B4-BE49-F238E27FC236}">
                  <a16:creationId xmlns:a16="http://schemas.microsoft.com/office/drawing/2014/main" id="{CDCB61C3-6C90-46BC-9339-1B6368AAFD66}"/>
                </a:ext>
              </a:extLst>
            </p:cNvPr>
            <p:cNvSpPr/>
            <p:nvPr/>
          </p:nvSpPr>
          <p:spPr>
            <a:xfrm>
              <a:off x="4429124" y="4929198"/>
              <a:ext cx="285752" cy="428628"/>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40" name="Down Arrow 31">
              <a:extLst>
                <a:ext uri="{FF2B5EF4-FFF2-40B4-BE49-F238E27FC236}">
                  <a16:creationId xmlns:a16="http://schemas.microsoft.com/office/drawing/2014/main" id="{8A438F76-E6ED-4031-8B5F-D169130E77F9}"/>
                </a:ext>
              </a:extLst>
            </p:cNvPr>
            <p:cNvSpPr/>
            <p:nvPr/>
          </p:nvSpPr>
          <p:spPr>
            <a:xfrm rot="16200000" flipH="1" flipV="1">
              <a:off x="5353860" y="5218909"/>
              <a:ext cx="357190" cy="177803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a:p>
          </p:txBody>
        </p:sp>
        <p:sp>
          <p:nvSpPr>
            <p:cNvPr id="41" name="TextBox 15">
              <a:extLst>
                <a:ext uri="{FF2B5EF4-FFF2-40B4-BE49-F238E27FC236}">
                  <a16:creationId xmlns:a16="http://schemas.microsoft.com/office/drawing/2014/main" id="{81242450-3BD7-4CC4-B77E-C9E2373F3CF7}"/>
                </a:ext>
              </a:extLst>
            </p:cNvPr>
            <p:cNvSpPr txBox="1">
              <a:spLocks noChangeArrowheads="1"/>
            </p:cNvSpPr>
            <p:nvPr/>
          </p:nvSpPr>
          <p:spPr bwMode="auto">
            <a:xfrm>
              <a:off x="5399426" y="1548436"/>
              <a:ext cx="909590" cy="517896"/>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394" b="1" dirty="0">
                  <a:solidFill>
                    <a:srgbClr val="7030A0"/>
                  </a:solidFill>
                  <a:effectLst>
                    <a:outerShdw blurRad="38100" dist="38100" dir="2700000" algn="tl">
                      <a:srgbClr val="000000">
                        <a:alpha val="43137"/>
                      </a:srgbClr>
                    </a:outerShdw>
                  </a:effectLst>
                </a:rPr>
                <a:t>False</a:t>
              </a:r>
            </a:p>
          </p:txBody>
        </p:sp>
        <p:sp>
          <p:nvSpPr>
            <p:cNvPr id="22" name="Down Arrow 17">
              <a:extLst>
                <a:ext uri="{FF2B5EF4-FFF2-40B4-BE49-F238E27FC236}">
                  <a16:creationId xmlns:a16="http://schemas.microsoft.com/office/drawing/2014/main" id="{B407AEC7-490D-45F1-BE20-BCD27C5B9D8B}"/>
                </a:ext>
              </a:extLst>
            </p:cNvPr>
            <p:cNvSpPr/>
            <p:nvPr/>
          </p:nvSpPr>
          <p:spPr>
            <a:xfrm rot="10800000" flipV="1">
              <a:off x="6276676" y="2104638"/>
              <a:ext cx="357190" cy="3898968"/>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5" dirty="0"/>
            </a:p>
          </p:txBody>
        </p:sp>
        <p:sp>
          <p:nvSpPr>
            <p:cNvPr id="39" name="Oval Callout 24">
              <a:extLst>
                <a:ext uri="{FF2B5EF4-FFF2-40B4-BE49-F238E27FC236}">
                  <a16:creationId xmlns:a16="http://schemas.microsoft.com/office/drawing/2014/main" id="{33641806-FA4C-4423-AC0E-A59324181BCD}"/>
                </a:ext>
              </a:extLst>
            </p:cNvPr>
            <p:cNvSpPr/>
            <p:nvPr/>
          </p:nvSpPr>
          <p:spPr>
            <a:xfrm>
              <a:off x="323527" y="3789040"/>
              <a:ext cx="2105331" cy="1711662"/>
            </a:xfrm>
            <a:prstGeom prst="wedgeEllipseCallout">
              <a:avLst>
                <a:gd name="adj1" fmla="val 127094"/>
                <a:gd name="adj2" fmla="val 41157"/>
              </a:avLst>
            </a:prstGeom>
            <a:solidFill>
              <a:srgbClr val="7030A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795" b="1" dirty="0">
                  <a:solidFill>
                    <a:srgbClr val="FFC000"/>
                  </a:solidFill>
                  <a:effectLst>
                    <a:outerShdw blurRad="38100" dist="38100" dir="2700000" algn="tl">
                      <a:srgbClr val="000000">
                        <a:alpha val="43137"/>
                      </a:srgbClr>
                    </a:outerShdw>
                  </a:effectLst>
                  <a:latin typeface="Arial" charset="0"/>
                </a:rPr>
                <a:t>Statements ignored or skipped</a:t>
              </a:r>
            </a:p>
          </p:txBody>
        </p:sp>
      </p:grpSp>
      <p:sp>
        <p:nvSpPr>
          <p:cNvPr id="5" name="Footer Placeholder 4">
            <a:extLst>
              <a:ext uri="{FF2B5EF4-FFF2-40B4-BE49-F238E27FC236}">
                <a16:creationId xmlns:a16="http://schemas.microsoft.com/office/drawing/2014/main" id="{EE1D3F9C-1A52-841E-2E3F-0F118A46DF50}"/>
              </a:ext>
            </a:extLst>
          </p:cNvPr>
          <p:cNvSpPr>
            <a:spLocks noGrp="1"/>
          </p:cNvSpPr>
          <p:nvPr>
            <p:ph type="ftr" sz="quarter" idx="11"/>
          </p:nvPr>
        </p:nvSpPr>
        <p:spPr/>
        <p:txBody>
          <a:bodyPr/>
          <a:lstStyle/>
          <a:p>
            <a:pPr defTabSz="684086"/>
            <a:r>
              <a:rPr lang="en-US">
                <a:solidFill>
                  <a:srgbClr val="002D58">
                    <a:tint val="75000"/>
                  </a:srgbClr>
                </a:solidFill>
              </a:rPr>
              <a:t>Lecture 6</a:t>
            </a:r>
          </a:p>
        </p:txBody>
      </p:sp>
    </p:spTree>
    <p:extLst>
      <p:ext uri="{BB962C8B-B14F-4D97-AF65-F5344CB8AC3E}">
        <p14:creationId xmlns:p14="http://schemas.microsoft.com/office/powerpoint/2010/main" val="317040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effectLst/>
        </p:spPr>
        <p:txBody>
          <a:bodyPr vert="horz" lIns="91208" tIns="45604" rIns="91208" bIns="45604" rtlCol="0" anchor="ctr">
            <a:normAutofit/>
          </a:bodyPr>
          <a:lstStyle/>
          <a:p>
            <a:r>
              <a:rPr lang="en-US" b="1" dirty="0"/>
              <a:t>The </a:t>
            </a:r>
            <a:r>
              <a:rPr lang="en-US" sz="3591" dirty="0">
                <a:solidFill>
                  <a:srgbClr val="7030A0"/>
                </a:solidFill>
                <a:latin typeface="+mn-lt"/>
              </a:rPr>
              <a:t>continue</a:t>
            </a:r>
            <a:r>
              <a:rPr lang="en-US" b="1" dirty="0"/>
              <a:t> Statement</a:t>
            </a:r>
            <a:br>
              <a:rPr lang="en-US" b="1" dirty="0"/>
            </a:br>
            <a:endParaRPr lang="en-US" b="1" dirty="0"/>
          </a:p>
        </p:txBody>
      </p:sp>
      <p:sp>
        <p:nvSpPr>
          <p:cNvPr id="8" name="Footer Placeholder 7">
            <a:extLst>
              <a:ext uri="{FF2B5EF4-FFF2-40B4-BE49-F238E27FC236}">
                <a16:creationId xmlns:a16="http://schemas.microsoft.com/office/drawing/2014/main" id="{A00FCD2C-6AC2-49B4-877F-BCE51161189C}"/>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4294967295"/>
          </p:nvPr>
        </p:nvSpPr>
        <p:spPr>
          <a:xfrm>
            <a:off x="10029335" y="6295869"/>
            <a:ext cx="627053" cy="365782"/>
          </a:xfrm>
          <a:prstGeom prst="rect">
            <a:avLst/>
          </a:prstGeom>
        </p:spPr>
        <p:txBody>
          <a:bodyPr/>
          <a:lstStyle/>
          <a:p>
            <a:fld id="{D57F1E4F-1CFF-5643-939E-02111984F565}" type="slidenum">
              <a:rPr lang="en-US" smtClean="0"/>
              <a:t>29</a:t>
            </a:fld>
            <a:endParaRPr lang="en-US" dirty="0"/>
          </a:p>
        </p:txBody>
      </p:sp>
      <p:sp>
        <p:nvSpPr>
          <p:cNvPr id="6" name="TextBox 5">
            <a:extLst>
              <a:ext uri="{FF2B5EF4-FFF2-40B4-BE49-F238E27FC236}">
                <a16:creationId xmlns:a16="http://schemas.microsoft.com/office/drawing/2014/main" id="{90C4B3D7-4AAA-1188-71E9-634DDCBF367D}"/>
              </a:ext>
            </a:extLst>
          </p:cNvPr>
          <p:cNvSpPr txBox="1"/>
          <p:nvPr/>
        </p:nvSpPr>
        <p:spPr>
          <a:xfrm>
            <a:off x="2162666" y="2149249"/>
            <a:ext cx="3693019" cy="285505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795" dirty="0"/>
              <a:t>x = 0</a:t>
            </a:r>
          </a:p>
          <a:p>
            <a:r>
              <a:rPr lang="en-US" sz="1795" dirty="0"/>
              <a:t>while x &lt; 5 :</a:t>
            </a:r>
          </a:p>
          <a:p>
            <a:r>
              <a:rPr lang="en-US" sz="1795" dirty="0"/>
              <a:t>    x+=1</a:t>
            </a:r>
          </a:p>
          <a:p>
            <a:r>
              <a:rPr lang="en-US" sz="1795" dirty="0"/>
              <a:t>    if x==3:</a:t>
            </a:r>
          </a:p>
          <a:p>
            <a:r>
              <a:rPr lang="en-US" sz="1795" dirty="0"/>
              <a:t>        continue</a:t>
            </a:r>
          </a:p>
          <a:p>
            <a:r>
              <a:rPr lang="en-US" sz="1795" dirty="0"/>
              <a:t>    print(x)</a:t>
            </a:r>
          </a:p>
          <a:p>
            <a:r>
              <a:rPr lang="en-US" sz="1795" dirty="0"/>
              <a:t>    </a:t>
            </a:r>
          </a:p>
          <a:p>
            <a:r>
              <a:rPr lang="en-US" sz="1795" dirty="0"/>
              <a:t>else :</a:t>
            </a:r>
          </a:p>
          <a:p>
            <a:r>
              <a:rPr lang="en-US" sz="1795" dirty="0"/>
              <a:t>    print ('The loop ended normally')</a:t>
            </a:r>
          </a:p>
          <a:p>
            <a:r>
              <a:rPr lang="en-US" sz="1795" dirty="0"/>
              <a:t>print("Done!")</a:t>
            </a:r>
          </a:p>
        </p:txBody>
      </p:sp>
      <p:sp>
        <p:nvSpPr>
          <p:cNvPr id="10" name="TextBox 9">
            <a:extLst>
              <a:ext uri="{FF2B5EF4-FFF2-40B4-BE49-F238E27FC236}">
                <a16:creationId xmlns:a16="http://schemas.microsoft.com/office/drawing/2014/main" id="{A7D0748D-914F-590D-8BD0-FE5659E70B73}"/>
              </a:ext>
            </a:extLst>
          </p:cNvPr>
          <p:cNvSpPr txBox="1"/>
          <p:nvPr/>
        </p:nvSpPr>
        <p:spPr>
          <a:xfrm>
            <a:off x="7964864" y="2414324"/>
            <a:ext cx="2959782" cy="1749870"/>
          </a:xfrm>
          <a:prstGeom prst="rect">
            <a:avLst/>
          </a:prstGeom>
          <a:noFill/>
        </p:spPr>
        <p:txBody>
          <a:bodyPr wrap="square">
            <a:spAutoFit/>
          </a:bodyPr>
          <a:lstStyle/>
          <a:p>
            <a:r>
              <a:rPr lang="en-US" sz="1795" dirty="0">
                <a:solidFill>
                  <a:srgbClr val="C00000"/>
                </a:solidFill>
              </a:rPr>
              <a:t>1</a:t>
            </a:r>
          </a:p>
          <a:p>
            <a:r>
              <a:rPr lang="en-US" sz="1795" dirty="0">
                <a:solidFill>
                  <a:srgbClr val="C00000"/>
                </a:solidFill>
              </a:rPr>
              <a:t>2</a:t>
            </a:r>
          </a:p>
          <a:p>
            <a:r>
              <a:rPr lang="en-US" sz="1795" dirty="0">
                <a:solidFill>
                  <a:srgbClr val="C00000"/>
                </a:solidFill>
              </a:rPr>
              <a:t>4</a:t>
            </a:r>
          </a:p>
          <a:p>
            <a:r>
              <a:rPr lang="en-US" sz="1795" dirty="0">
                <a:solidFill>
                  <a:srgbClr val="C00000"/>
                </a:solidFill>
              </a:rPr>
              <a:t>5</a:t>
            </a:r>
          </a:p>
          <a:p>
            <a:r>
              <a:rPr lang="en-US" sz="1795" dirty="0">
                <a:solidFill>
                  <a:srgbClr val="C00000"/>
                </a:solidFill>
              </a:rPr>
              <a:t>The loop ended normally</a:t>
            </a:r>
          </a:p>
          <a:p>
            <a:r>
              <a:rPr lang="en-US" sz="1795" dirty="0">
                <a:solidFill>
                  <a:srgbClr val="C00000"/>
                </a:solidFill>
              </a:rPr>
              <a:t>Done!</a:t>
            </a:r>
          </a:p>
        </p:txBody>
      </p:sp>
      <p:grpSp>
        <p:nvGrpSpPr>
          <p:cNvPr id="11" name="Group 10">
            <a:extLst>
              <a:ext uri="{FF2B5EF4-FFF2-40B4-BE49-F238E27FC236}">
                <a16:creationId xmlns:a16="http://schemas.microsoft.com/office/drawing/2014/main" id="{F1AA8A52-6913-7B44-46FD-1AA05DE5EDB5}"/>
              </a:ext>
            </a:extLst>
          </p:cNvPr>
          <p:cNvGrpSpPr/>
          <p:nvPr/>
        </p:nvGrpSpPr>
        <p:grpSpPr>
          <a:xfrm>
            <a:off x="5986274" y="3161626"/>
            <a:ext cx="1848001" cy="365124"/>
            <a:chOff x="889559" y="5524798"/>
            <a:chExt cx="2247562" cy="365694"/>
          </a:xfrm>
        </p:grpSpPr>
        <p:sp>
          <p:nvSpPr>
            <p:cNvPr id="12" name="Rounded Rectangle 7">
              <a:extLst>
                <a:ext uri="{FF2B5EF4-FFF2-40B4-BE49-F238E27FC236}">
                  <a16:creationId xmlns:a16="http://schemas.microsoft.com/office/drawing/2014/main" id="{91B0045D-E661-6BBF-2891-E8EF996A72E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9F153542-785C-04C0-2C10-D290245ADE1C}"/>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
        <p:nvSpPr>
          <p:cNvPr id="5" name="Rectangle 3">
            <a:extLst>
              <a:ext uri="{FF2B5EF4-FFF2-40B4-BE49-F238E27FC236}">
                <a16:creationId xmlns:a16="http://schemas.microsoft.com/office/drawing/2014/main" id="{07BE7BB9-547F-9837-F2F9-BE0E4188AF8E}"/>
              </a:ext>
            </a:extLst>
          </p:cNvPr>
          <p:cNvSpPr>
            <a:spLocks noGrp="1" noChangeArrowheads="1"/>
          </p:cNvSpPr>
          <p:nvPr>
            <p:ph idx="1"/>
          </p:nvPr>
        </p:nvSpPr>
        <p:spPr>
          <a:xfrm>
            <a:off x="2162666" y="1515234"/>
            <a:ext cx="5542883" cy="423591"/>
          </a:xfrm>
        </p:spPr>
        <p:txBody>
          <a:bodyPr>
            <a:normAutofit/>
          </a:bodyPr>
          <a:lstStyle/>
          <a:p>
            <a:r>
              <a:rPr lang="en-US" altLang="ar-KW" sz="1995" dirty="0"/>
              <a:t>Now, consider this program </a:t>
            </a:r>
            <a:r>
              <a:rPr lang="en-US" altLang="ar-KW" sz="1995" dirty="0">
                <a:solidFill>
                  <a:srgbClr val="002060"/>
                </a:solidFill>
              </a:rPr>
              <a:t>with </a:t>
            </a:r>
            <a:r>
              <a:rPr lang="en-US" altLang="ar-KW" sz="1995" b="1" dirty="0">
                <a:solidFill>
                  <a:srgbClr val="7030A0"/>
                </a:solidFill>
                <a:cs typeface="Courier New" panose="02070309020205020404" pitchFamily="49" charset="0"/>
              </a:rPr>
              <a:t>continue</a:t>
            </a:r>
            <a:endParaRPr lang="en-US" altLang="ar-KW" sz="1995" b="1" dirty="0">
              <a:solidFill>
                <a:srgbClr val="7030A0"/>
              </a:solidFill>
            </a:endParaRPr>
          </a:p>
        </p:txBody>
      </p:sp>
      <p:sp>
        <p:nvSpPr>
          <p:cNvPr id="7" name="Rectangle 3">
            <a:extLst>
              <a:ext uri="{FF2B5EF4-FFF2-40B4-BE49-F238E27FC236}">
                <a16:creationId xmlns:a16="http://schemas.microsoft.com/office/drawing/2014/main" id="{614CF45F-91E0-893A-8A56-273E1D38980B}"/>
              </a:ext>
            </a:extLst>
          </p:cNvPr>
          <p:cNvSpPr txBox="1">
            <a:spLocks noChangeArrowheads="1"/>
          </p:cNvSpPr>
          <p:nvPr/>
        </p:nvSpPr>
        <p:spPr>
          <a:xfrm>
            <a:off x="6300267" y="4339039"/>
            <a:ext cx="4273128" cy="423591"/>
          </a:xfrm>
          <a:prstGeom prst="rect">
            <a:avLst/>
          </a:prstGeom>
        </p:spPr>
        <p:txBody>
          <a:bodyPr vert="horz" lIns="91208" tIns="45604" rIns="91208" bIns="45604"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panose="00000500000000000000" pitchFamily="2" charset="0"/>
                <a:ea typeface="+mn-ea"/>
                <a:cs typeface="Poppins" panose="000005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ar-KW" sz="1596" dirty="0">
                <a:latin typeface="+mn-lt"/>
              </a:rPr>
              <a:t>Notice how the number 3 hasn’t been printed!</a:t>
            </a:r>
            <a:endParaRPr lang="en-US" altLang="ar-KW" sz="1596" b="1" dirty="0">
              <a:solidFill>
                <a:srgbClr val="0070C0"/>
              </a:solidFill>
              <a:latin typeface="+mn-lt"/>
            </a:endParaRPr>
          </a:p>
        </p:txBody>
      </p:sp>
    </p:spTree>
    <p:extLst>
      <p:ext uri="{BB962C8B-B14F-4D97-AF65-F5344CB8AC3E}">
        <p14:creationId xmlns:p14="http://schemas.microsoft.com/office/powerpoint/2010/main" val="60643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8704-E76F-44B1-A781-6DA85F307DC8}"/>
              </a:ext>
            </a:extLst>
          </p:cNvPr>
          <p:cNvSpPr>
            <a:spLocks noGrp="1"/>
          </p:cNvSpPr>
          <p:nvPr>
            <p:ph type="title"/>
          </p:nvPr>
        </p:nvSpPr>
        <p:spPr>
          <a:xfrm>
            <a:off x="1114227" y="62162"/>
            <a:ext cx="6032298" cy="848895"/>
          </a:xfrm>
        </p:spPr>
        <p:txBody>
          <a:bodyPr>
            <a:normAutofit/>
          </a:bodyPr>
          <a:lstStyle/>
          <a:p>
            <a:r>
              <a:rPr lang="en-US" b="1" dirty="0">
                <a:solidFill>
                  <a:srgbClr val="C00000"/>
                </a:solidFill>
              </a:rPr>
              <a:t>Repetition</a:t>
            </a:r>
          </a:p>
        </p:txBody>
      </p:sp>
      <p:sp>
        <p:nvSpPr>
          <p:cNvPr id="8" name="Footer Placeholder 7">
            <a:extLst>
              <a:ext uri="{FF2B5EF4-FFF2-40B4-BE49-F238E27FC236}">
                <a16:creationId xmlns:a16="http://schemas.microsoft.com/office/drawing/2014/main" id="{6CB7ADE8-4493-49A3-8FB9-B0856DEA0B22}"/>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 name="Slide Number Placeholder 3">
            <a:extLst>
              <a:ext uri="{FF2B5EF4-FFF2-40B4-BE49-F238E27FC236}">
                <a16:creationId xmlns:a16="http://schemas.microsoft.com/office/drawing/2014/main" id="{F2C0D261-925C-4074-98E5-408FC3C80642}"/>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A3EEAC1A-A439-4BB9-9EBC-DB3110283CB5}"/>
              </a:ext>
            </a:extLst>
          </p:cNvPr>
          <p:cNvSpPr txBox="1"/>
          <p:nvPr/>
        </p:nvSpPr>
        <p:spPr>
          <a:xfrm>
            <a:off x="2813999" y="1249654"/>
            <a:ext cx="7087603" cy="5051600"/>
          </a:xfrm>
          <a:prstGeom prst="rect">
            <a:avLst/>
          </a:prstGeom>
          <a:noFill/>
        </p:spPr>
        <p:txBody>
          <a:bodyPr wrap="square">
            <a:spAutoFit/>
          </a:bodyPr>
          <a:lstStyle/>
          <a:p>
            <a:r>
              <a:rPr lang="en-US" sz="1795" dirty="0"/>
              <a:t>On many occasions, programmers need to  perform certain tasks repeatedly. It can be tedious to perform such tasks in a sequential way.</a:t>
            </a:r>
          </a:p>
          <a:p>
            <a:r>
              <a:rPr lang="en-US" sz="1795" dirty="0"/>
              <a:t>It would be much easier if the programmer completes such tasks using loop instructions. Almost all programming languages facilitate the use of control loop statements to repeatedly execute a block of code until a certain condition is satisfied.</a:t>
            </a:r>
          </a:p>
          <a:p>
            <a:endParaRPr lang="en-US" sz="1795" dirty="0"/>
          </a:p>
          <a:p>
            <a:r>
              <a:rPr lang="en-US" sz="1795" dirty="0"/>
              <a:t>In this lecture, we will look at two broad categories of loops: </a:t>
            </a:r>
          </a:p>
          <a:p>
            <a:pPr marL="285036" indent="-285036">
              <a:buFont typeface="Wingdings" panose="05000000000000000000" pitchFamily="2" charset="2"/>
              <a:buChar char="Ø"/>
            </a:pPr>
            <a:r>
              <a:rPr lang="en-US" sz="1795" dirty="0"/>
              <a:t>count-controlled</a:t>
            </a:r>
          </a:p>
          <a:p>
            <a:pPr marL="285036" indent="-285036">
              <a:buFont typeface="Wingdings" panose="05000000000000000000" pitchFamily="2" charset="2"/>
              <a:buChar char="Ø"/>
            </a:pPr>
            <a:r>
              <a:rPr lang="en-US" sz="1795" dirty="0"/>
              <a:t>condition-controlled</a:t>
            </a:r>
          </a:p>
          <a:p>
            <a:endParaRPr lang="en-US" sz="1795" dirty="0"/>
          </a:p>
          <a:p>
            <a:r>
              <a:rPr lang="en-US" sz="1795" dirty="0"/>
              <a:t>A </a:t>
            </a:r>
            <a:r>
              <a:rPr lang="en-US" sz="1795" b="1" dirty="0">
                <a:solidFill>
                  <a:srgbClr val="C00000"/>
                </a:solidFill>
              </a:rPr>
              <a:t>count-controlled</a:t>
            </a:r>
            <a:r>
              <a:rPr lang="en-US" sz="1795" dirty="0"/>
              <a:t> loop repeats a specific number of times.</a:t>
            </a:r>
          </a:p>
          <a:p>
            <a:r>
              <a:rPr lang="en-US" sz="1795" dirty="0"/>
              <a:t>A </a:t>
            </a:r>
            <a:r>
              <a:rPr lang="en-US" sz="1795" b="1" dirty="0">
                <a:solidFill>
                  <a:srgbClr val="C00000"/>
                </a:solidFill>
              </a:rPr>
              <a:t>condition-controlled</a:t>
            </a:r>
            <a:r>
              <a:rPr lang="en-US" sz="1795" dirty="0"/>
              <a:t> loop uses a true/false condition to control the</a:t>
            </a:r>
          </a:p>
          <a:p>
            <a:r>
              <a:rPr lang="en-US" sz="1795" dirty="0"/>
              <a:t>number of times that it repeats. </a:t>
            </a:r>
          </a:p>
          <a:p>
            <a:endParaRPr lang="en-US" sz="1795" dirty="0"/>
          </a:p>
          <a:p>
            <a:r>
              <a:rPr lang="en-US" sz="1795" dirty="0">
                <a:solidFill>
                  <a:srgbClr val="7030A0"/>
                </a:solidFill>
              </a:rPr>
              <a:t>In Python, you use the </a:t>
            </a:r>
            <a:r>
              <a:rPr lang="en-US" sz="1795" b="1" i="1" dirty="0">
                <a:solidFill>
                  <a:srgbClr val="7030A0"/>
                </a:solidFill>
              </a:rPr>
              <a:t>for</a:t>
            </a:r>
            <a:r>
              <a:rPr lang="en-US" sz="1795" dirty="0">
                <a:solidFill>
                  <a:srgbClr val="7030A0"/>
                </a:solidFill>
              </a:rPr>
              <a:t> statement to write a count-controlled loop, and you use the </a:t>
            </a:r>
            <a:r>
              <a:rPr lang="en-US" sz="1795" b="1" i="1" dirty="0">
                <a:solidFill>
                  <a:srgbClr val="7030A0"/>
                </a:solidFill>
              </a:rPr>
              <a:t>while</a:t>
            </a:r>
            <a:r>
              <a:rPr lang="en-US" sz="1795" dirty="0">
                <a:solidFill>
                  <a:srgbClr val="7030A0"/>
                </a:solidFill>
              </a:rPr>
              <a:t> statement to write a condition-controlled loop. </a:t>
            </a:r>
          </a:p>
        </p:txBody>
      </p:sp>
    </p:spTree>
    <p:extLst>
      <p:ext uri="{BB962C8B-B14F-4D97-AF65-F5344CB8AC3E}">
        <p14:creationId xmlns:p14="http://schemas.microsoft.com/office/powerpoint/2010/main" val="146982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174FE0-84E2-4742-99D6-1848702C4204}"/>
              </a:ext>
            </a:extLst>
          </p:cNvPr>
          <p:cNvSpPr>
            <a:spLocks noGrp="1"/>
          </p:cNvSpPr>
          <p:nvPr>
            <p:ph type="title"/>
          </p:nvPr>
        </p:nvSpPr>
        <p:spPr>
          <a:effectLst/>
        </p:spPr>
        <p:txBody>
          <a:bodyPr vert="horz" lIns="91208" tIns="45604" rIns="91208" bIns="45604" rtlCol="0" anchor="ctr">
            <a:normAutofit/>
          </a:bodyPr>
          <a:lstStyle/>
          <a:p>
            <a:pPr algn="l"/>
            <a:r>
              <a:rPr lang="en-US" sz="3092" dirty="0">
                <a:latin typeface="Segoe UI" panose="020B0502040204020203" pitchFamily="34" charset="0"/>
              </a:rPr>
              <a:t>Comparison between </a:t>
            </a:r>
            <a:r>
              <a:rPr lang="en-US" sz="3092" dirty="0">
                <a:solidFill>
                  <a:srgbClr val="0070C0"/>
                </a:solidFill>
                <a:latin typeface="Segoe UI" panose="020B0502040204020203" pitchFamily="34" charset="0"/>
              </a:rPr>
              <a:t>break</a:t>
            </a:r>
            <a:r>
              <a:rPr lang="en-US" sz="3092" dirty="0">
                <a:solidFill>
                  <a:srgbClr val="FF0000"/>
                </a:solidFill>
                <a:latin typeface="Segoe UI" panose="020B0502040204020203" pitchFamily="34" charset="0"/>
              </a:rPr>
              <a:t> </a:t>
            </a:r>
            <a:r>
              <a:rPr lang="en-US" sz="3092" dirty="0">
                <a:latin typeface="Segoe UI" panose="020B0502040204020203" pitchFamily="34" charset="0"/>
              </a:rPr>
              <a:t>and </a:t>
            </a:r>
            <a:r>
              <a:rPr lang="en-US" sz="3092" dirty="0">
                <a:solidFill>
                  <a:srgbClr val="7030A0"/>
                </a:solidFill>
                <a:latin typeface="Segoe UI" panose="020B0502040204020203" pitchFamily="34" charset="0"/>
              </a:rPr>
              <a:t>continue</a:t>
            </a:r>
            <a:r>
              <a:rPr lang="en-US" sz="3092" dirty="0">
                <a:solidFill>
                  <a:srgbClr val="FF0000"/>
                </a:solidFill>
                <a:latin typeface="Segoe UI" panose="020B0502040204020203" pitchFamily="34" charset="0"/>
              </a:rPr>
              <a:t> </a:t>
            </a:r>
            <a:endParaRPr lang="en-US" b="1" dirty="0"/>
          </a:p>
        </p:txBody>
      </p:sp>
      <p:sp>
        <p:nvSpPr>
          <p:cNvPr id="6" name="Footer Placeholder 5">
            <a:extLst>
              <a:ext uri="{FF2B5EF4-FFF2-40B4-BE49-F238E27FC236}">
                <a16:creationId xmlns:a16="http://schemas.microsoft.com/office/drawing/2014/main" id="{42FDAFE3-DAF7-4803-8A56-96D573640E1E}"/>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7" name="Slide Number Placeholder 6">
            <a:extLst>
              <a:ext uri="{FF2B5EF4-FFF2-40B4-BE49-F238E27FC236}">
                <a16:creationId xmlns:a16="http://schemas.microsoft.com/office/drawing/2014/main" id="{F8DDA4A0-249E-4CBC-81C9-EC70DF0B8385}"/>
              </a:ext>
            </a:extLst>
          </p:cNvPr>
          <p:cNvSpPr>
            <a:spLocks noGrp="1"/>
          </p:cNvSpPr>
          <p:nvPr>
            <p:ph type="sldNum" sz="quarter" idx="4294967295"/>
          </p:nvPr>
        </p:nvSpPr>
        <p:spPr>
          <a:xfrm>
            <a:off x="9958917" y="6295869"/>
            <a:ext cx="697471" cy="365782"/>
          </a:xfrm>
          <a:prstGeom prst="rect">
            <a:avLst/>
          </a:prstGeom>
        </p:spPr>
        <p:txBody>
          <a:bodyPr/>
          <a:lstStyle/>
          <a:p>
            <a:fld id="{D57F1E4F-1CFF-5643-939E-02111984F565}" type="slidenum">
              <a:rPr lang="en-US" smtClean="0"/>
              <a:t>30</a:t>
            </a:fld>
            <a:endParaRPr lang="en-US" dirty="0"/>
          </a:p>
        </p:txBody>
      </p:sp>
      <p:graphicFrame>
        <p:nvGraphicFramePr>
          <p:cNvPr id="9" name="Table 8">
            <a:extLst>
              <a:ext uri="{FF2B5EF4-FFF2-40B4-BE49-F238E27FC236}">
                <a16:creationId xmlns:a16="http://schemas.microsoft.com/office/drawing/2014/main" id="{3CD8247D-64C0-45DC-BEB6-EC5689F6C538}"/>
              </a:ext>
            </a:extLst>
          </p:cNvPr>
          <p:cNvGraphicFramePr>
            <a:graphicFrameLocks noGrp="1"/>
          </p:cNvGraphicFramePr>
          <p:nvPr>
            <p:extLst>
              <p:ext uri="{D42A27DB-BD31-4B8C-83A1-F6EECF244321}">
                <p14:modId xmlns:p14="http://schemas.microsoft.com/office/powerpoint/2010/main" val="2482975789"/>
              </p:ext>
            </p:extLst>
          </p:nvPr>
        </p:nvGraphicFramePr>
        <p:xfrm>
          <a:off x="1167492" y="1876022"/>
          <a:ext cx="8414362" cy="3402119"/>
        </p:xfrm>
        <a:graphic>
          <a:graphicData uri="http://schemas.openxmlformats.org/drawingml/2006/table">
            <a:tbl>
              <a:tblPr>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effectLst>
                  <a:outerShdw blurRad="40000" dist="20000" dir="5400000" rotWithShape="0">
                    <a:srgbClr val="000000">
                      <a:alpha val="38000"/>
                    </a:srgbClr>
                  </a:outerShdw>
                </a:effectLst>
              </a:tblPr>
              <a:tblGrid>
                <a:gridCol w="3959699">
                  <a:extLst>
                    <a:ext uri="{9D8B030D-6E8A-4147-A177-3AD203B41FA5}">
                      <a16:colId xmlns:a16="http://schemas.microsoft.com/office/drawing/2014/main" val="20000"/>
                    </a:ext>
                  </a:extLst>
                </a:gridCol>
                <a:gridCol w="4454663">
                  <a:extLst>
                    <a:ext uri="{9D8B030D-6E8A-4147-A177-3AD203B41FA5}">
                      <a16:colId xmlns:a16="http://schemas.microsoft.com/office/drawing/2014/main" val="20001"/>
                    </a:ext>
                  </a:extLst>
                </a:gridCol>
              </a:tblGrid>
              <a:tr h="374332">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fontAlgn="ctr"/>
                      <a:r>
                        <a:rPr lang="en-IN" sz="2400" b="1" u="none" strike="noStrike" dirty="0">
                          <a:solidFill>
                            <a:schemeClr val="accent1">
                              <a:lumMod val="75000"/>
                              <a:lumOff val="25000"/>
                            </a:schemeClr>
                          </a:solidFill>
                          <a:effectLst>
                            <a:outerShdw blurRad="38100" dist="38100" dir="2700000" algn="tl">
                              <a:srgbClr val="000000">
                                <a:alpha val="43137"/>
                              </a:srgbClr>
                            </a:outerShdw>
                          </a:effectLst>
                        </a:rPr>
                        <a:t>break</a:t>
                      </a:r>
                      <a:endParaRPr lang="en-IN" sz="2400" b="1" i="0" u="none" strike="noStrike" dirty="0">
                        <a:solidFill>
                          <a:schemeClr val="accent1">
                            <a:lumMod val="75000"/>
                            <a:lumOff val="25000"/>
                          </a:schemeClr>
                        </a:solidFill>
                        <a:effectLst>
                          <a:outerShdw blurRad="38100" dist="38100" dir="2700000" algn="tl">
                            <a:srgbClr val="000000">
                              <a:alpha val="43137"/>
                            </a:srgbClr>
                          </a:outerShdw>
                        </a:effectLst>
                        <a:latin typeface="Calibri"/>
                      </a:endParaRPr>
                    </a:p>
                  </a:txBody>
                  <a:tcPr marL="9501" marR="9501" marT="9501" marB="0" anchor="ctr">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fontAlgn="ctr"/>
                      <a:r>
                        <a:rPr lang="en-IN" sz="2400" b="1" u="none" strike="noStrike" dirty="0">
                          <a:solidFill>
                            <a:srgbClr val="7030A0"/>
                          </a:solidFill>
                          <a:effectLst>
                            <a:outerShdw blurRad="38100" dist="38100" dir="2700000" algn="tl">
                              <a:srgbClr val="000000">
                                <a:alpha val="43137"/>
                              </a:srgbClr>
                            </a:outerShdw>
                          </a:effectLst>
                        </a:rPr>
                        <a:t>continue</a:t>
                      </a:r>
                      <a:endParaRPr lang="en-IN" sz="2400" b="1" i="0" u="none" strike="noStrike" dirty="0">
                        <a:solidFill>
                          <a:srgbClr val="7030A0"/>
                        </a:solidFill>
                        <a:effectLst>
                          <a:outerShdw blurRad="38100" dist="38100" dir="2700000" algn="tl">
                            <a:srgbClr val="000000">
                              <a:alpha val="43137"/>
                            </a:srgbClr>
                          </a:outerShdw>
                        </a:effectLst>
                        <a:latin typeface="Calibri"/>
                      </a:endParaRPr>
                    </a:p>
                  </a:txBody>
                  <a:tcPr marL="9501" marR="9501" marT="9501" marB="0" anchor="ctr">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0"/>
                  </a:ext>
                </a:extLst>
              </a:tr>
              <a:tr h="71140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terminates the execution of remaining iteration of the loop.</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terminates only the current iteration of the loop.</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1"/>
                  </a:ext>
                </a:extLst>
              </a:tr>
              <a:tr h="8674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'break' resumes the control of the program to the </a:t>
                      </a:r>
                      <a:r>
                        <a:rPr lang="en-IN" sz="1800" b="0" u="sng" strike="noStrike" dirty="0">
                          <a:effectLst/>
                        </a:rPr>
                        <a:t>end</a:t>
                      </a:r>
                      <a:r>
                        <a:rPr lang="en-IN" sz="1800" b="0" u="none" strike="noStrike" dirty="0">
                          <a:effectLst/>
                        </a:rPr>
                        <a:t> of loop enclosing that 'break'.</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'continue' resumes the control of the program to the </a:t>
                      </a:r>
                      <a:r>
                        <a:rPr lang="en-IN" sz="1800" b="0" u="sng" strike="noStrike" dirty="0">
                          <a:effectLst/>
                        </a:rPr>
                        <a:t>next iteration </a:t>
                      </a:r>
                      <a:r>
                        <a:rPr lang="en-IN" sz="1800" b="0" u="none" strike="noStrike" dirty="0">
                          <a:effectLst/>
                        </a:rPr>
                        <a:t>of that loop enclosing 'continue'.</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2"/>
                  </a:ext>
                </a:extLst>
              </a:tr>
              <a:tr h="580537">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causes early termination of loop.</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causes early execution of the next iteration.</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3"/>
                  </a:ext>
                </a:extLst>
              </a:tr>
              <a:tr h="8674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'break' stops the continuation of loop.</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'continue’ does not stop the continuation of loop, it only stops the current iteration.</a:t>
                      </a:r>
                      <a:endParaRPr lang="en-IN" sz="1800" b="0" i="0" u="none" strike="noStrike" dirty="0">
                        <a:solidFill>
                          <a:srgbClr val="222222"/>
                        </a:solidFill>
                        <a:effectLst/>
                        <a:latin typeface="Calibri"/>
                      </a:endParaRPr>
                    </a:p>
                  </a:txBody>
                  <a:tcPr marL="9501" marR="9501" marT="9501"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7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174FE0-84E2-4742-99D6-1848702C4204}"/>
              </a:ext>
            </a:extLst>
          </p:cNvPr>
          <p:cNvSpPr>
            <a:spLocks noGrp="1"/>
          </p:cNvSpPr>
          <p:nvPr>
            <p:ph type="title"/>
          </p:nvPr>
        </p:nvSpPr>
        <p:spPr>
          <a:xfrm>
            <a:off x="2162666" y="365126"/>
            <a:ext cx="7866669" cy="898482"/>
          </a:xfrm>
          <a:effectLst/>
        </p:spPr>
        <p:txBody>
          <a:bodyPr vert="horz" lIns="91208" tIns="45604" rIns="91208" bIns="45604" rtlCol="0" anchor="ctr">
            <a:normAutofit/>
          </a:bodyPr>
          <a:lstStyle/>
          <a:p>
            <a:pPr algn="l"/>
            <a:r>
              <a:rPr lang="en-US" sz="3092" dirty="0">
                <a:latin typeface="+mn-lt"/>
              </a:rPr>
              <a:t>Comparison between </a:t>
            </a:r>
            <a:r>
              <a:rPr lang="en-US" sz="3092" dirty="0">
                <a:solidFill>
                  <a:srgbClr val="0070C0"/>
                </a:solidFill>
                <a:latin typeface="+mn-lt"/>
              </a:rPr>
              <a:t>break</a:t>
            </a:r>
            <a:r>
              <a:rPr lang="en-US" sz="3092" dirty="0">
                <a:solidFill>
                  <a:srgbClr val="FF0000"/>
                </a:solidFill>
                <a:latin typeface="+mn-lt"/>
              </a:rPr>
              <a:t> </a:t>
            </a:r>
            <a:r>
              <a:rPr lang="en-US" sz="3092" dirty="0">
                <a:latin typeface="+mn-lt"/>
              </a:rPr>
              <a:t>and </a:t>
            </a:r>
            <a:r>
              <a:rPr lang="en-US" sz="3092" dirty="0">
                <a:solidFill>
                  <a:srgbClr val="7030A0"/>
                </a:solidFill>
                <a:latin typeface="+mn-lt"/>
              </a:rPr>
              <a:t>continue</a:t>
            </a:r>
            <a:r>
              <a:rPr lang="en-US" sz="3092" dirty="0">
                <a:solidFill>
                  <a:srgbClr val="FF0000"/>
                </a:solidFill>
                <a:latin typeface="+mn-lt"/>
              </a:rPr>
              <a:t> </a:t>
            </a:r>
            <a:endParaRPr lang="en-US" b="1" dirty="0">
              <a:latin typeface="+mn-lt"/>
            </a:endParaRPr>
          </a:p>
        </p:txBody>
      </p:sp>
      <p:sp>
        <p:nvSpPr>
          <p:cNvPr id="6" name="Footer Placeholder 5">
            <a:extLst>
              <a:ext uri="{FF2B5EF4-FFF2-40B4-BE49-F238E27FC236}">
                <a16:creationId xmlns:a16="http://schemas.microsoft.com/office/drawing/2014/main" id="{42FDAFE3-DAF7-4803-8A56-96D573640E1E}"/>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7" name="Slide Number Placeholder 6">
            <a:extLst>
              <a:ext uri="{FF2B5EF4-FFF2-40B4-BE49-F238E27FC236}">
                <a16:creationId xmlns:a16="http://schemas.microsoft.com/office/drawing/2014/main" id="{F8DDA4A0-249E-4CBC-81C9-EC70DF0B8385}"/>
              </a:ext>
            </a:extLst>
          </p:cNvPr>
          <p:cNvSpPr>
            <a:spLocks noGrp="1"/>
          </p:cNvSpPr>
          <p:nvPr>
            <p:ph type="sldNum" sz="quarter" idx="4294967295"/>
          </p:nvPr>
        </p:nvSpPr>
        <p:spPr>
          <a:xfrm>
            <a:off x="9958918" y="6309984"/>
            <a:ext cx="482119" cy="365782"/>
          </a:xfrm>
          <a:prstGeom prst="rect">
            <a:avLst/>
          </a:prstGeom>
        </p:spPr>
        <p:txBody>
          <a:bodyPr/>
          <a:lstStyle/>
          <a:p>
            <a:fld id="{D57F1E4F-1CFF-5643-939E-02111984F565}" type="slidenum">
              <a:rPr lang="en-US" smtClean="0"/>
              <a:t>31</a:t>
            </a:fld>
            <a:endParaRPr lang="en-US" dirty="0"/>
          </a:p>
        </p:txBody>
      </p:sp>
      <p:pic>
        <p:nvPicPr>
          <p:cNvPr id="1026" name="Picture 2" descr="break sttement vs continue statement">
            <a:extLst>
              <a:ext uri="{FF2B5EF4-FFF2-40B4-BE49-F238E27FC236}">
                <a16:creationId xmlns:a16="http://schemas.microsoft.com/office/drawing/2014/main" id="{2DA465CE-CD78-AA13-700A-E47099B04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675" y="1632332"/>
            <a:ext cx="7304399" cy="379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51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effectLst/>
        </p:spPr>
        <p:txBody>
          <a:bodyPr vert="horz" lIns="91208" tIns="45604" rIns="91208" bIns="45604" rtlCol="0" anchor="ctr">
            <a:normAutofit/>
          </a:bodyPr>
          <a:lstStyle/>
          <a:p>
            <a:pPr algn="l"/>
            <a:r>
              <a:rPr lang="en-US" sz="3092" dirty="0">
                <a:latin typeface="Segoe UI" panose="020B0502040204020203" pitchFamily="34" charset="0"/>
              </a:rPr>
              <a:t>Comparison between </a:t>
            </a:r>
            <a:r>
              <a:rPr lang="en-US" sz="3092" dirty="0">
                <a:solidFill>
                  <a:srgbClr val="0070C0"/>
                </a:solidFill>
                <a:latin typeface="Segoe UI" panose="020B0502040204020203" pitchFamily="34" charset="0"/>
              </a:rPr>
              <a:t>break</a:t>
            </a:r>
            <a:r>
              <a:rPr lang="en-US" sz="3092" dirty="0">
                <a:solidFill>
                  <a:srgbClr val="FF0000"/>
                </a:solidFill>
                <a:latin typeface="Segoe UI" panose="020B0502040204020203" pitchFamily="34" charset="0"/>
              </a:rPr>
              <a:t> </a:t>
            </a:r>
            <a:r>
              <a:rPr lang="en-US" sz="3092" dirty="0">
                <a:latin typeface="Segoe UI" panose="020B0502040204020203" pitchFamily="34" charset="0"/>
              </a:rPr>
              <a:t>and </a:t>
            </a:r>
            <a:r>
              <a:rPr lang="en-US" sz="3092" dirty="0">
                <a:solidFill>
                  <a:srgbClr val="7030A0"/>
                </a:solidFill>
                <a:latin typeface="Segoe UI" panose="020B0502040204020203" pitchFamily="34" charset="0"/>
              </a:rPr>
              <a:t>continue</a:t>
            </a:r>
            <a:r>
              <a:rPr lang="en-US" sz="3092" dirty="0">
                <a:solidFill>
                  <a:srgbClr val="FF0000"/>
                </a:solidFill>
                <a:latin typeface="Segoe UI" panose="020B0502040204020203" pitchFamily="34" charset="0"/>
              </a:rPr>
              <a:t> </a:t>
            </a:r>
            <a:endParaRPr lang="en-US" b="1" dirty="0"/>
          </a:p>
        </p:txBody>
      </p:sp>
      <p:sp>
        <p:nvSpPr>
          <p:cNvPr id="8" name="Footer Placeholder 7">
            <a:extLst>
              <a:ext uri="{FF2B5EF4-FFF2-40B4-BE49-F238E27FC236}">
                <a16:creationId xmlns:a16="http://schemas.microsoft.com/office/drawing/2014/main" id="{A00FCD2C-6AC2-49B4-877F-BCE51161189C}"/>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4294967295"/>
          </p:nvPr>
        </p:nvSpPr>
        <p:spPr>
          <a:xfrm>
            <a:off x="10189227" y="6295869"/>
            <a:ext cx="467161" cy="365782"/>
          </a:xfrm>
          <a:prstGeom prst="rect">
            <a:avLst/>
          </a:prstGeom>
        </p:spPr>
        <p:txBody>
          <a:bodyPr/>
          <a:lstStyle/>
          <a:p>
            <a:fld id="{D57F1E4F-1CFF-5643-939E-02111984F565}" type="slidenum">
              <a:rPr lang="en-US" smtClean="0"/>
              <a:t>32</a:t>
            </a:fld>
            <a:endParaRPr lang="en-US" dirty="0"/>
          </a:p>
        </p:txBody>
      </p:sp>
      <p:sp>
        <p:nvSpPr>
          <p:cNvPr id="6" name="Rectangle 5">
            <a:extLst>
              <a:ext uri="{FF2B5EF4-FFF2-40B4-BE49-F238E27FC236}">
                <a16:creationId xmlns:a16="http://schemas.microsoft.com/office/drawing/2014/main" id="{809F5DE2-F243-4854-B27A-6CA815AA6795}"/>
              </a:ext>
            </a:extLst>
          </p:cNvPr>
          <p:cNvSpPr/>
          <p:nvPr/>
        </p:nvSpPr>
        <p:spPr>
          <a:xfrm>
            <a:off x="7303953" y="2998311"/>
            <a:ext cx="2115158" cy="1749870"/>
          </a:xfrm>
          <a:prstGeom prst="rect">
            <a:avLst/>
          </a:prstGeom>
          <a:ln>
            <a:solidFill>
              <a:srgbClr val="FF0000"/>
            </a:solidFill>
          </a:ln>
        </p:spPr>
        <p:txBody>
          <a:bodyPr wrap="square">
            <a:spAutoFit/>
          </a:bodyPr>
          <a:lstStyle/>
          <a:p>
            <a:r>
              <a:rPr lang="en-US" sz="1795" dirty="0">
                <a:solidFill>
                  <a:srgbClr val="000000"/>
                </a:solidFill>
                <a:latin typeface="Consolas" panose="020B0609020204030204" pitchFamily="49" charset="0"/>
              </a:rPr>
              <a:t>i = </a:t>
            </a:r>
            <a:r>
              <a:rPr lang="en-US" sz="1795" dirty="0">
                <a:solidFill>
                  <a:srgbClr val="FF0000"/>
                </a:solidFill>
                <a:latin typeface="Consolas" panose="020B0609020204030204" pitchFamily="49" charset="0"/>
              </a:rPr>
              <a:t>0</a:t>
            </a:r>
            <a:br>
              <a:rPr lang="en-US" sz="1795" dirty="0"/>
            </a:br>
            <a:r>
              <a:rPr lang="en-US" sz="1795" dirty="0">
                <a:solidFill>
                  <a:srgbClr val="0000CD"/>
                </a:solidFill>
                <a:latin typeface="Consolas" panose="020B0609020204030204" pitchFamily="49" charset="0"/>
              </a:rPr>
              <a:t>while</a:t>
            </a:r>
            <a:r>
              <a:rPr lang="en-US" sz="1795" dirty="0">
                <a:solidFill>
                  <a:srgbClr val="000000"/>
                </a:solidFill>
                <a:latin typeface="Consolas" panose="020B0609020204030204" pitchFamily="49" charset="0"/>
              </a:rPr>
              <a:t> i &lt; </a:t>
            </a:r>
            <a:r>
              <a:rPr lang="en-US" sz="1795" dirty="0">
                <a:solidFill>
                  <a:srgbClr val="FF0000"/>
                </a:solidFill>
                <a:latin typeface="Consolas" panose="020B0609020204030204" pitchFamily="49" charset="0"/>
              </a:rPr>
              <a:t>6</a:t>
            </a:r>
            <a:r>
              <a:rPr lang="en-US" sz="1795" dirty="0">
                <a:solidFill>
                  <a:srgbClr val="000000"/>
                </a:solidFill>
                <a:latin typeface="Consolas" panose="020B0609020204030204" pitchFamily="49" charset="0"/>
              </a:rPr>
              <a:t>:</a:t>
            </a:r>
            <a:br>
              <a:rPr lang="en-US" sz="1795" dirty="0"/>
            </a:br>
            <a:r>
              <a:rPr lang="en-US" sz="1795" dirty="0">
                <a:solidFill>
                  <a:srgbClr val="000000"/>
                </a:solidFill>
                <a:latin typeface="Consolas" panose="020B0609020204030204" pitchFamily="49" charset="0"/>
              </a:rPr>
              <a:t>  i += </a:t>
            </a:r>
            <a:r>
              <a:rPr lang="en-US" sz="1795" dirty="0">
                <a:solidFill>
                  <a:srgbClr val="FF0000"/>
                </a:solidFill>
                <a:latin typeface="Consolas" panose="020B0609020204030204" pitchFamily="49" charset="0"/>
              </a:rPr>
              <a:t>1 </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if</a:t>
            </a:r>
            <a:r>
              <a:rPr lang="en-US" sz="1795" dirty="0">
                <a:solidFill>
                  <a:srgbClr val="000000"/>
                </a:solidFill>
                <a:latin typeface="Consolas" panose="020B0609020204030204" pitchFamily="49" charset="0"/>
              </a:rPr>
              <a:t> i == </a:t>
            </a:r>
            <a:r>
              <a:rPr lang="en-US" sz="1795" dirty="0">
                <a:solidFill>
                  <a:srgbClr val="FF0000"/>
                </a:solidFill>
                <a:latin typeface="Consolas" panose="020B0609020204030204" pitchFamily="49" charset="0"/>
              </a:rPr>
              <a:t>3</a:t>
            </a:r>
            <a:r>
              <a:rPr lang="en-US" sz="1795" dirty="0">
                <a:solidFill>
                  <a:srgbClr val="000000"/>
                </a:solidFill>
                <a:latin typeface="Consolas" panose="020B0609020204030204" pitchFamily="49" charset="0"/>
              </a:rPr>
              <a:t>:</a:t>
            </a:r>
            <a:br>
              <a:rPr lang="en-US" sz="1795" dirty="0"/>
            </a:br>
            <a:r>
              <a:rPr lang="en-US" sz="1795" dirty="0">
                <a:solidFill>
                  <a:srgbClr val="000000"/>
                </a:solidFill>
                <a:latin typeface="Consolas" panose="020B0609020204030204" pitchFamily="49" charset="0"/>
              </a:rPr>
              <a:t>    </a:t>
            </a:r>
            <a:r>
              <a:rPr lang="en-US" sz="1795" dirty="0">
                <a:solidFill>
                  <a:srgbClr val="7030A0"/>
                </a:solidFill>
                <a:latin typeface="Consolas" panose="020B0609020204030204" pitchFamily="49" charset="0"/>
              </a:rPr>
              <a:t>continue</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(i)</a:t>
            </a:r>
            <a:endParaRPr lang="en-US" sz="1795" dirty="0"/>
          </a:p>
        </p:txBody>
      </p:sp>
      <p:sp>
        <p:nvSpPr>
          <p:cNvPr id="9" name="Rectangle 8">
            <a:extLst>
              <a:ext uri="{FF2B5EF4-FFF2-40B4-BE49-F238E27FC236}">
                <a16:creationId xmlns:a16="http://schemas.microsoft.com/office/drawing/2014/main" id="{F9B2E548-B929-44C5-BEB5-A9574D988213}"/>
              </a:ext>
            </a:extLst>
          </p:cNvPr>
          <p:cNvSpPr/>
          <p:nvPr/>
        </p:nvSpPr>
        <p:spPr>
          <a:xfrm>
            <a:off x="2042797" y="2210402"/>
            <a:ext cx="3086258" cy="644689"/>
          </a:xfrm>
          <a:prstGeom prst="rect">
            <a:avLst/>
          </a:prstGeom>
        </p:spPr>
        <p:txBody>
          <a:bodyPr wrap="none">
            <a:spAutoFit/>
          </a:bodyPr>
          <a:lstStyle/>
          <a:p>
            <a:r>
              <a:rPr lang="en-US" sz="1795" dirty="0">
                <a:solidFill>
                  <a:srgbClr val="000000"/>
                </a:solidFill>
                <a:latin typeface="Verdana" panose="020B0604030504040204" pitchFamily="34" charset="0"/>
              </a:rPr>
              <a:t>Exit the loop when </a:t>
            </a:r>
            <a:r>
              <a:rPr lang="en-US" sz="1795" dirty="0" err="1">
                <a:solidFill>
                  <a:srgbClr val="000000"/>
                </a:solidFill>
                <a:latin typeface="Verdana" panose="020B0604030504040204" pitchFamily="34" charset="0"/>
              </a:rPr>
              <a:t>i</a:t>
            </a:r>
            <a:r>
              <a:rPr lang="en-US" sz="1795" dirty="0">
                <a:solidFill>
                  <a:srgbClr val="000000"/>
                </a:solidFill>
                <a:latin typeface="Verdana" panose="020B0604030504040204" pitchFamily="34" charset="0"/>
              </a:rPr>
              <a:t> is 3:</a:t>
            </a:r>
          </a:p>
          <a:p>
            <a:r>
              <a:rPr lang="en-US" sz="1795" dirty="0">
                <a:solidFill>
                  <a:srgbClr val="000000"/>
                </a:solidFill>
                <a:latin typeface="Verdana" panose="020B0604030504040204" pitchFamily="34" charset="0"/>
              </a:rPr>
              <a:t>        </a:t>
            </a:r>
            <a:r>
              <a:rPr lang="en-US" sz="1795" b="1" dirty="0">
                <a:solidFill>
                  <a:srgbClr val="0070C0"/>
                </a:solidFill>
                <a:latin typeface="Verdana" panose="020B0604030504040204" pitchFamily="34" charset="0"/>
              </a:rPr>
              <a:t>break</a:t>
            </a:r>
            <a:endParaRPr lang="en-US" sz="1795" b="1" dirty="0">
              <a:solidFill>
                <a:srgbClr val="0070C0"/>
              </a:solidFill>
            </a:endParaRPr>
          </a:p>
        </p:txBody>
      </p:sp>
      <p:sp>
        <p:nvSpPr>
          <p:cNvPr id="10" name="Rectangle 9">
            <a:extLst>
              <a:ext uri="{FF2B5EF4-FFF2-40B4-BE49-F238E27FC236}">
                <a16:creationId xmlns:a16="http://schemas.microsoft.com/office/drawing/2014/main" id="{B44D7BAA-9EFA-4D50-AFDF-45FEEB8302E2}"/>
              </a:ext>
            </a:extLst>
          </p:cNvPr>
          <p:cNvSpPr/>
          <p:nvPr/>
        </p:nvSpPr>
        <p:spPr>
          <a:xfrm>
            <a:off x="5942144" y="2221646"/>
            <a:ext cx="4560388" cy="644689"/>
          </a:xfrm>
          <a:prstGeom prst="rect">
            <a:avLst/>
          </a:prstGeom>
        </p:spPr>
        <p:txBody>
          <a:bodyPr>
            <a:spAutoFit/>
          </a:bodyPr>
          <a:lstStyle/>
          <a:p>
            <a:pPr lvl="0"/>
            <a:r>
              <a:rPr lang="en-US" sz="1795" dirty="0">
                <a:solidFill>
                  <a:srgbClr val="FF0000"/>
                </a:solidFill>
                <a:latin typeface="Verdana" panose="020B0604030504040204" pitchFamily="34" charset="0"/>
              </a:rPr>
              <a:t>Continue </a:t>
            </a:r>
            <a:r>
              <a:rPr lang="en-US" sz="1795" dirty="0">
                <a:solidFill>
                  <a:srgbClr val="000000"/>
                </a:solidFill>
                <a:latin typeface="Verdana" panose="020B0604030504040204" pitchFamily="34" charset="0"/>
              </a:rPr>
              <a:t>to the next iteration if </a:t>
            </a:r>
            <a:r>
              <a:rPr lang="en-US" sz="1795" dirty="0" err="1">
                <a:solidFill>
                  <a:srgbClr val="000000"/>
                </a:solidFill>
                <a:latin typeface="Verdana" panose="020B0604030504040204" pitchFamily="34" charset="0"/>
              </a:rPr>
              <a:t>i</a:t>
            </a:r>
            <a:r>
              <a:rPr lang="en-US" sz="1795" dirty="0">
                <a:solidFill>
                  <a:srgbClr val="000000"/>
                </a:solidFill>
                <a:latin typeface="Verdana" panose="020B0604030504040204" pitchFamily="34" charset="0"/>
              </a:rPr>
              <a:t> is 3:</a:t>
            </a:r>
          </a:p>
          <a:p>
            <a:pPr lvl="0"/>
            <a:r>
              <a:rPr lang="en-US" sz="1795" dirty="0">
                <a:solidFill>
                  <a:srgbClr val="000000"/>
                </a:solidFill>
                <a:latin typeface="Verdana" panose="020B0604030504040204" pitchFamily="34" charset="0"/>
              </a:rPr>
              <a:t>                    </a:t>
            </a:r>
            <a:r>
              <a:rPr lang="en-US" sz="1795" b="1" dirty="0">
                <a:solidFill>
                  <a:srgbClr val="7030A0"/>
                </a:solidFill>
                <a:latin typeface="Verdana" panose="020B0604030504040204" pitchFamily="34" charset="0"/>
              </a:rPr>
              <a:t>continue</a:t>
            </a:r>
            <a:r>
              <a:rPr lang="en-US" sz="1795" dirty="0">
                <a:solidFill>
                  <a:srgbClr val="000000"/>
                </a:solidFill>
                <a:latin typeface="Verdana" panose="020B0604030504040204" pitchFamily="34" charset="0"/>
              </a:rPr>
              <a:t>    </a:t>
            </a:r>
          </a:p>
        </p:txBody>
      </p:sp>
      <p:sp>
        <p:nvSpPr>
          <p:cNvPr id="11" name="Rectangle 10">
            <a:extLst>
              <a:ext uri="{FF2B5EF4-FFF2-40B4-BE49-F238E27FC236}">
                <a16:creationId xmlns:a16="http://schemas.microsoft.com/office/drawing/2014/main" id="{F650D3B0-78BA-4D2F-971D-2678E5E1FA22}"/>
              </a:ext>
            </a:extLst>
          </p:cNvPr>
          <p:cNvSpPr/>
          <p:nvPr/>
        </p:nvSpPr>
        <p:spPr>
          <a:xfrm>
            <a:off x="2458468" y="2977703"/>
            <a:ext cx="1990176" cy="1749870"/>
          </a:xfrm>
          <a:prstGeom prst="rect">
            <a:avLst/>
          </a:prstGeom>
          <a:ln>
            <a:solidFill>
              <a:srgbClr val="FF0000"/>
            </a:solidFill>
          </a:ln>
        </p:spPr>
        <p:txBody>
          <a:bodyPr wrap="square">
            <a:spAutoFit/>
          </a:bodyPr>
          <a:lstStyle/>
          <a:p>
            <a:r>
              <a:rPr lang="en-US" sz="1795" dirty="0">
                <a:solidFill>
                  <a:srgbClr val="000000"/>
                </a:solidFill>
                <a:latin typeface="Consolas" panose="020B0609020204030204" pitchFamily="49" charset="0"/>
              </a:rPr>
              <a:t>i = </a:t>
            </a:r>
            <a:r>
              <a:rPr lang="en-US" sz="1795" dirty="0">
                <a:solidFill>
                  <a:srgbClr val="FF0000"/>
                </a:solidFill>
                <a:latin typeface="Consolas" panose="020B0609020204030204" pitchFamily="49" charset="0"/>
              </a:rPr>
              <a:t>0</a:t>
            </a:r>
            <a:br>
              <a:rPr lang="en-US" sz="1795" dirty="0"/>
            </a:br>
            <a:r>
              <a:rPr lang="en-US" sz="1795" dirty="0">
                <a:solidFill>
                  <a:srgbClr val="0000CD"/>
                </a:solidFill>
                <a:latin typeface="Consolas" panose="020B0609020204030204" pitchFamily="49" charset="0"/>
              </a:rPr>
              <a:t>while</a:t>
            </a:r>
            <a:r>
              <a:rPr lang="en-US" sz="1795" dirty="0">
                <a:solidFill>
                  <a:srgbClr val="000000"/>
                </a:solidFill>
                <a:latin typeface="Consolas" panose="020B0609020204030204" pitchFamily="49" charset="0"/>
              </a:rPr>
              <a:t> i &lt; </a:t>
            </a:r>
            <a:r>
              <a:rPr lang="en-US" sz="1795" dirty="0">
                <a:solidFill>
                  <a:srgbClr val="FF0000"/>
                </a:solidFill>
                <a:latin typeface="Consolas" panose="020B0609020204030204" pitchFamily="49" charset="0"/>
              </a:rPr>
              <a:t>6</a:t>
            </a:r>
            <a:r>
              <a:rPr lang="en-US" sz="1795" dirty="0">
                <a:solidFill>
                  <a:srgbClr val="000000"/>
                </a:solidFill>
                <a:latin typeface="Consolas" panose="020B0609020204030204" pitchFamily="49" charset="0"/>
              </a:rPr>
              <a:t>:</a:t>
            </a:r>
            <a:br>
              <a:rPr lang="en-US" sz="1795" dirty="0"/>
            </a:br>
            <a:r>
              <a:rPr lang="en-US" sz="1795" dirty="0">
                <a:solidFill>
                  <a:srgbClr val="000000"/>
                </a:solidFill>
                <a:latin typeface="Consolas" panose="020B0609020204030204" pitchFamily="49" charset="0"/>
              </a:rPr>
              <a:t>  i += </a:t>
            </a:r>
            <a:r>
              <a:rPr lang="en-US" sz="1795" dirty="0">
                <a:solidFill>
                  <a:srgbClr val="FF0000"/>
                </a:solidFill>
                <a:latin typeface="Consolas" panose="020B0609020204030204" pitchFamily="49" charset="0"/>
              </a:rPr>
              <a:t>1 </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if</a:t>
            </a:r>
            <a:r>
              <a:rPr lang="en-US" sz="1795" dirty="0">
                <a:solidFill>
                  <a:srgbClr val="000000"/>
                </a:solidFill>
                <a:latin typeface="Consolas" panose="020B0609020204030204" pitchFamily="49" charset="0"/>
              </a:rPr>
              <a:t> i == </a:t>
            </a:r>
            <a:r>
              <a:rPr lang="en-US" sz="1795" dirty="0">
                <a:solidFill>
                  <a:srgbClr val="FF0000"/>
                </a:solidFill>
                <a:latin typeface="Consolas" panose="020B0609020204030204" pitchFamily="49" charset="0"/>
              </a:rPr>
              <a:t>3</a:t>
            </a:r>
            <a:r>
              <a:rPr lang="en-US" sz="1795" dirty="0">
                <a:solidFill>
                  <a:srgbClr val="000000"/>
                </a:solidFill>
                <a:latin typeface="Consolas" panose="020B0609020204030204" pitchFamily="49" charset="0"/>
              </a:rPr>
              <a:t>:</a:t>
            </a:r>
            <a:br>
              <a:rPr lang="en-US" sz="1795" dirty="0"/>
            </a:br>
            <a:r>
              <a:rPr lang="en-US" sz="1795" dirty="0">
                <a:solidFill>
                  <a:srgbClr val="000000"/>
                </a:solidFill>
                <a:latin typeface="Consolas" panose="020B0609020204030204" pitchFamily="49" charset="0"/>
              </a:rPr>
              <a:t>    </a:t>
            </a:r>
            <a:r>
              <a:rPr lang="en-US" sz="1795" dirty="0">
                <a:solidFill>
                  <a:srgbClr val="7030A0"/>
                </a:solidFill>
                <a:latin typeface="Consolas" panose="020B0609020204030204" pitchFamily="49" charset="0"/>
              </a:rPr>
              <a:t>break</a:t>
            </a:r>
            <a:br>
              <a:rPr lang="en-US" sz="1795" dirty="0"/>
            </a:br>
            <a:r>
              <a:rPr lang="en-US" sz="1795" dirty="0">
                <a:solidFill>
                  <a:srgbClr val="000000"/>
                </a:solidFill>
                <a:latin typeface="Consolas" panose="020B0609020204030204" pitchFamily="49" charset="0"/>
              </a:rPr>
              <a:t>  </a:t>
            </a:r>
            <a:r>
              <a:rPr lang="en-US" sz="1795" dirty="0">
                <a:solidFill>
                  <a:srgbClr val="0000CD"/>
                </a:solidFill>
                <a:latin typeface="Consolas" panose="020B0609020204030204" pitchFamily="49" charset="0"/>
              </a:rPr>
              <a:t>print</a:t>
            </a:r>
            <a:r>
              <a:rPr lang="en-US" sz="1795" dirty="0">
                <a:solidFill>
                  <a:srgbClr val="000000"/>
                </a:solidFill>
                <a:latin typeface="Consolas" panose="020B0609020204030204" pitchFamily="49" charset="0"/>
              </a:rPr>
              <a:t>(i)</a:t>
            </a:r>
            <a:endParaRPr lang="en-US" sz="1795" dirty="0"/>
          </a:p>
        </p:txBody>
      </p:sp>
      <p:sp>
        <p:nvSpPr>
          <p:cNvPr id="12" name="Rectangle 11">
            <a:extLst>
              <a:ext uri="{FF2B5EF4-FFF2-40B4-BE49-F238E27FC236}">
                <a16:creationId xmlns:a16="http://schemas.microsoft.com/office/drawing/2014/main" id="{5BBF93E6-E7BB-432D-9470-5986BFA1EF6F}"/>
              </a:ext>
            </a:extLst>
          </p:cNvPr>
          <p:cNvSpPr/>
          <p:nvPr/>
        </p:nvSpPr>
        <p:spPr>
          <a:xfrm>
            <a:off x="4733248" y="1550092"/>
            <a:ext cx="1575267" cy="460492"/>
          </a:xfrm>
          <a:prstGeom prst="rect">
            <a:avLst/>
          </a:prstGeom>
        </p:spPr>
        <p:txBody>
          <a:bodyPr wrap="none">
            <a:spAutoFit/>
          </a:bodyPr>
          <a:lstStyle/>
          <a:p>
            <a:pPr lvl="0"/>
            <a:r>
              <a:rPr lang="en-US" sz="2394" b="1" dirty="0">
                <a:solidFill>
                  <a:srgbClr val="92D050"/>
                </a:solidFill>
                <a:latin typeface="Segoe UI" panose="020B0502040204020203" pitchFamily="34" charset="0"/>
              </a:rPr>
              <a:t>Example: </a:t>
            </a:r>
          </a:p>
        </p:txBody>
      </p:sp>
      <p:sp>
        <p:nvSpPr>
          <p:cNvPr id="13" name="Rectangle 12">
            <a:extLst>
              <a:ext uri="{FF2B5EF4-FFF2-40B4-BE49-F238E27FC236}">
                <a16:creationId xmlns:a16="http://schemas.microsoft.com/office/drawing/2014/main" id="{FF0DAA95-2723-461C-BD70-D3384197A8DD}"/>
              </a:ext>
            </a:extLst>
          </p:cNvPr>
          <p:cNvSpPr/>
          <p:nvPr/>
        </p:nvSpPr>
        <p:spPr>
          <a:xfrm>
            <a:off x="4471684" y="4953085"/>
            <a:ext cx="412433" cy="644689"/>
          </a:xfrm>
          <a:prstGeom prst="rect">
            <a:avLst/>
          </a:prstGeom>
          <a:ln>
            <a:solidFill>
              <a:srgbClr val="FF0000"/>
            </a:solidFill>
          </a:ln>
        </p:spPr>
        <p:txBody>
          <a:bodyPr wrap="square">
            <a:spAutoFit/>
          </a:bodyPr>
          <a:lstStyle/>
          <a:p>
            <a:r>
              <a:rPr lang="en-US" sz="1795" dirty="0">
                <a:solidFill>
                  <a:srgbClr val="7030A0"/>
                </a:solidFill>
                <a:latin typeface="consolas" panose="020B0609020204030204" pitchFamily="49" charset="0"/>
              </a:rPr>
              <a:t>1</a:t>
            </a:r>
            <a:br>
              <a:rPr lang="en-US" sz="1795" dirty="0">
                <a:solidFill>
                  <a:srgbClr val="7030A0"/>
                </a:solidFill>
              </a:rPr>
            </a:br>
            <a:r>
              <a:rPr lang="en-US" sz="1795" dirty="0">
                <a:solidFill>
                  <a:srgbClr val="7030A0"/>
                </a:solidFill>
                <a:latin typeface="consolas" panose="020B0609020204030204" pitchFamily="49" charset="0"/>
              </a:rPr>
              <a:t>2</a:t>
            </a:r>
            <a:endParaRPr lang="en-US" sz="1795" dirty="0">
              <a:solidFill>
                <a:srgbClr val="7030A0"/>
              </a:solidFill>
            </a:endParaRPr>
          </a:p>
        </p:txBody>
      </p:sp>
      <p:sp>
        <p:nvSpPr>
          <p:cNvPr id="14" name="Rectangle 13">
            <a:extLst>
              <a:ext uri="{FF2B5EF4-FFF2-40B4-BE49-F238E27FC236}">
                <a16:creationId xmlns:a16="http://schemas.microsoft.com/office/drawing/2014/main" id="{4310029F-275D-4DDC-BE6E-CF0B747FD2E9}"/>
              </a:ext>
            </a:extLst>
          </p:cNvPr>
          <p:cNvSpPr/>
          <p:nvPr/>
        </p:nvSpPr>
        <p:spPr>
          <a:xfrm>
            <a:off x="8320847" y="4801399"/>
            <a:ext cx="467161" cy="1473576"/>
          </a:xfrm>
          <a:prstGeom prst="rect">
            <a:avLst/>
          </a:prstGeom>
        </p:spPr>
        <p:txBody>
          <a:bodyPr wrap="square">
            <a:spAutoFit/>
          </a:bodyPr>
          <a:lstStyle/>
          <a:p>
            <a:r>
              <a:rPr lang="en-US" sz="1795" dirty="0">
                <a:solidFill>
                  <a:srgbClr val="7030A0"/>
                </a:solidFill>
                <a:latin typeface="consolas" panose="020B0609020204030204" pitchFamily="49" charset="0"/>
              </a:rPr>
              <a:t>1</a:t>
            </a:r>
            <a:br>
              <a:rPr lang="en-US" sz="1795" dirty="0">
                <a:solidFill>
                  <a:srgbClr val="7030A0"/>
                </a:solidFill>
              </a:rPr>
            </a:br>
            <a:r>
              <a:rPr lang="en-US" sz="1795" dirty="0">
                <a:solidFill>
                  <a:srgbClr val="7030A0"/>
                </a:solidFill>
                <a:latin typeface="consolas" panose="020B0609020204030204" pitchFamily="49" charset="0"/>
              </a:rPr>
              <a:t>2</a:t>
            </a:r>
            <a:br>
              <a:rPr lang="en-US" sz="1795" dirty="0">
                <a:solidFill>
                  <a:srgbClr val="7030A0"/>
                </a:solidFill>
              </a:rPr>
            </a:br>
            <a:r>
              <a:rPr lang="en-US" sz="1795" dirty="0">
                <a:solidFill>
                  <a:srgbClr val="7030A0"/>
                </a:solidFill>
                <a:latin typeface="consolas" panose="020B0609020204030204" pitchFamily="49" charset="0"/>
              </a:rPr>
              <a:t>4</a:t>
            </a:r>
            <a:br>
              <a:rPr lang="en-US" sz="1795" dirty="0">
                <a:solidFill>
                  <a:srgbClr val="7030A0"/>
                </a:solidFill>
              </a:rPr>
            </a:br>
            <a:r>
              <a:rPr lang="en-US" sz="1795" dirty="0">
                <a:solidFill>
                  <a:srgbClr val="7030A0"/>
                </a:solidFill>
                <a:latin typeface="consolas" panose="020B0609020204030204" pitchFamily="49" charset="0"/>
              </a:rPr>
              <a:t>5</a:t>
            </a:r>
            <a:br>
              <a:rPr lang="en-US" sz="1795" dirty="0">
                <a:solidFill>
                  <a:srgbClr val="7030A0"/>
                </a:solidFill>
              </a:rPr>
            </a:br>
            <a:r>
              <a:rPr lang="en-US" sz="1795" dirty="0">
                <a:solidFill>
                  <a:srgbClr val="7030A0"/>
                </a:solidFill>
                <a:latin typeface="consolas" panose="020B0609020204030204" pitchFamily="49" charset="0"/>
              </a:rPr>
              <a:t>6</a:t>
            </a:r>
            <a:endParaRPr lang="en-US" sz="1795" dirty="0">
              <a:solidFill>
                <a:srgbClr val="7030A0"/>
              </a:solidFill>
            </a:endParaRPr>
          </a:p>
        </p:txBody>
      </p:sp>
      <p:grpSp>
        <p:nvGrpSpPr>
          <p:cNvPr id="15" name="Group 14">
            <a:extLst>
              <a:ext uri="{FF2B5EF4-FFF2-40B4-BE49-F238E27FC236}">
                <a16:creationId xmlns:a16="http://schemas.microsoft.com/office/drawing/2014/main" id="{7A0E4D51-79FE-4E8E-8925-53212E191E46}"/>
              </a:ext>
            </a:extLst>
          </p:cNvPr>
          <p:cNvGrpSpPr/>
          <p:nvPr/>
        </p:nvGrpSpPr>
        <p:grpSpPr>
          <a:xfrm>
            <a:off x="2343485" y="5071938"/>
            <a:ext cx="2070990" cy="278603"/>
            <a:chOff x="889559" y="5524798"/>
            <a:chExt cx="2247562" cy="365694"/>
          </a:xfrm>
        </p:grpSpPr>
        <p:sp>
          <p:nvSpPr>
            <p:cNvPr id="16" name="Rounded Rectangle 7">
              <a:extLst>
                <a:ext uri="{FF2B5EF4-FFF2-40B4-BE49-F238E27FC236}">
                  <a16:creationId xmlns:a16="http://schemas.microsoft.com/office/drawing/2014/main" id="{72E1C468-5DA0-4A5F-BCEA-473F194187C8}"/>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7" name="Right Arrow 8">
              <a:extLst>
                <a:ext uri="{FF2B5EF4-FFF2-40B4-BE49-F238E27FC236}">
                  <a16:creationId xmlns:a16="http://schemas.microsoft.com/office/drawing/2014/main" id="{0378EEF7-E41E-463E-A8BC-90123AEFD82E}"/>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grpSp>
        <p:nvGrpSpPr>
          <p:cNvPr id="18" name="Group 17">
            <a:extLst>
              <a:ext uri="{FF2B5EF4-FFF2-40B4-BE49-F238E27FC236}">
                <a16:creationId xmlns:a16="http://schemas.microsoft.com/office/drawing/2014/main" id="{D7EC0BCD-A71E-4FE7-A3DE-319CE9B84E7C}"/>
              </a:ext>
            </a:extLst>
          </p:cNvPr>
          <p:cNvGrpSpPr/>
          <p:nvPr/>
        </p:nvGrpSpPr>
        <p:grpSpPr>
          <a:xfrm>
            <a:off x="5942886" y="5104086"/>
            <a:ext cx="2070990" cy="278603"/>
            <a:chOff x="889559" y="5524798"/>
            <a:chExt cx="2247562" cy="365694"/>
          </a:xfrm>
        </p:grpSpPr>
        <p:sp>
          <p:nvSpPr>
            <p:cNvPr id="19" name="Rounded Rectangle 7">
              <a:extLst>
                <a:ext uri="{FF2B5EF4-FFF2-40B4-BE49-F238E27FC236}">
                  <a16:creationId xmlns:a16="http://schemas.microsoft.com/office/drawing/2014/main" id="{F21C8B2A-2998-4184-8076-96D44EE2D3A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20" name="Right Arrow 8">
              <a:extLst>
                <a:ext uri="{FF2B5EF4-FFF2-40B4-BE49-F238E27FC236}">
                  <a16:creationId xmlns:a16="http://schemas.microsoft.com/office/drawing/2014/main" id="{9608BB27-BB30-4B05-BB3B-2B879024B62D}"/>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99766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1069837" y="-13066"/>
            <a:ext cx="9779183" cy="965028"/>
          </a:xfrm>
        </p:spPr>
        <p:txBody>
          <a:bodyPr/>
          <a:lstStyle/>
          <a:p>
            <a:r>
              <a:rPr lang="en-US" altLang="ar-KW" b="1" dirty="0">
                <a:solidFill>
                  <a:srgbClr val="C00000"/>
                </a:solidFill>
              </a:rPr>
              <a:t>Nested loops</a:t>
            </a:r>
            <a:endParaRPr lang="en-US" dirty="0">
              <a:solidFill>
                <a:srgbClr val="C00000"/>
              </a:solidFill>
            </a:endParaRPr>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33</a:t>
            </a:fld>
            <a:endParaRPr lang="en-US" dirty="0"/>
          </a:p>
        </p:txBody>
      </p:sp>
      <p:sp>
        <p:nvSpPr>
          <p:cNvPr id="14" name="TextBox 13">
            <a:extLst>
              <a:ext uri="{FF2B5EF4-FFF2-40B4-BE49-F238E27FC236}">
                <a16:creationId xmlns:a16="http://schemas.microsoft.com/office/drawing/2014/main" id="{FD7D8579-DF9A-4F7F-816C-4D8CD134421F}"/>
              </a:ext>
            </a:extLst>
          </p:cNvPr>
          <p:cNvSpPr txBox="1"/>
          <p:nvPr/>
        </p:nvSpPr>
        <p:spPr>
          <a:xfrm>
            <a:off x="232874" y="1165557"/>
            <a:ext cx="9645384" cy="4656916"/>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2000" dirty="0"/>
              <a:t>A nested loop is an inner loop in the loop body of the outer loop. The inner or outer loop can be any type, such as a while loop or for loop. For example, the outer for loop can contain a while loop and vice versa.</a:t>
            </a:r>
          </a:p>
          <a:p>
            <a:pPr marL="285750" indent="-285750" algn="just">
              <a:lnSpc>
                <a:spcPct val="150000"/>
              </a:lnSpc>
              <a:buFont typeface="Wingdings" panose="05000000000000000000" pitchFamily="2" charset="2"/>
              <a:buChar char="q"/>
            </a:pPr>
            <a:r>
              <a:rPr lang="en-US" sz="2000" dirty="0"/>
              <a:t>The outer loop can contain more than one inner loop. There is no limitation on the chaining of loops.</a:t>
            </a:r>
          </a:p>
          <a:p>
            <a:pPr marL="285750" indent="-285750" algn="just">
              <a:lnSpc>
                <a:spcPct val="150000"/>
              </a:lnSpc>
              <a:buFont typeface="Wingdings" panose="05000000000000000000" pitchFamily="2" charset="2"/>
              <a:buChar char="q"/>
            </a:pPr>
            <a:r>
              <a:rPr lang="en-US" sz="2000" dirty="0"/>
              <a:t>In the nested loop, the number of iterations will be equal to the number of iterations in the outer loop multiplied by the iterations in the inner loop.</a:t>
            </a:r>
          </a:p>
          <a:p>
            <a:pPr marL="285750" indent="-285750" algn="just">
              <a:lnSpc>
                <a:spcPct val="150000"/>
              </a:lnSpc>
              <a:buFont typeface="Wingdings" panose="05000000000000000000" pitchFamily="2" charset="2"/>
              <a:buChar char="q"/>
            </a:pPr>
            <a:r>
              <a:rPr lang="en-US" sz="2000" dirty="0"/>
              <a:t>In each iteration of the outer loop inner loop execute all its iteration.</a:t>
            </a:r>
          </a:p>
          <a:p>
            <a:pPr marL="285750" indent="-285750" algn="just">
              <a:lnSpc>
                <a:spcPct val="150000"/>
              </a:lnSpc>
              <a:buFont typeface="Wingdings" panose="05000000000000000000" pitchFamily="2" charset="2"/>
              <a:buChar char="q"/>
            </a:pPr>
            <a:r>
              <a:rPr lang="en-US" sz="2000" dirty="0"/>
              <a:t>For each iteration of an outer loop the inner loop re-start and completes its execution before the outer loop can continue to its next iteration.</a:t>
            </a:r>
          </a:p>
        </p:txBody>
      </p:sp>
    </p:spTree>
    <p:extLst>
      <p:ext uri="{BB962C8B-B14F-4D97-AF65-F5344CB8AC3E}">
        <p14:creationId xmlns:p14="http://schemas.microsoft.com/office/powerpoint/2010/main" val="3407131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976245" y="116378"/>
            <a:ext cx="8508041" cy="673783"/>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34</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2738896" y="1032781"/>
            <a:ext cx="2675794" cy="460492"/>
          </a:xfrm>
          <a:prstGeom prst="rect">
            <a:avLst/>
          </a:prstGeom>
          <a:noFill/>
        </p:spPr>
        <p:txBody>
          <a:bodyPr wrap="square">
            <a:spAutoFit/>
          </a:bodyPr>
          <a:lstStyle/>
          <a:p>
            <a:r>
              <a:rPr lang="en-US" sz="2394" b="1" dirty="0">
                <a:solidFill>
                  <a:srgbClr val="0070C0"/>
                </a:solidFill>
              </a:rPr>
              <a:t>Nested for Loop</a:t>
            </a:r>
          </a:p>
        </p:txBody>
      </p:sp>
      <p:sp>
        <p:nvSpPr>
          <p:cNvPr id="10" name="TextBox 9">
            <a:extLst>
              <a:ext uri="{FF2B5EF4-FFF2-40B4-BE49-F238E27FC236}">
                <a16:creationId xmlns:a16="http://schemas.microsoft.com/office/drawing/2014/main" id="{53C3596F-A0D0-4869-824B-5C3034D30B37}"/>
              </a:ext>
            </a:extLst>
          </p:cNvPr>
          <p:cNvSpPr txBox="1"/>
          <p:nvPr/>
        </p:nvSpPr>
        <p:spPr>
          <a:xfrm>
            <a:off x="2738895" y="1682976"/>
            <a:ext cx="6936638" cy="368394"/>
          </a:xfrm>
          <a:prstGeom prst="rect">
            <a:avLst/>
          </a:prstGeom>
          <a:noFill/>
        </p:spPr>
        <p:txBody>
          <a:bodyPr wrap="square">
            <a:spAutoFit/>
          </a:bodyPr>
          <a:lstStyle/>
          <a:p>
            <a:r>
              <a:rPr lang="en-US" sz="1795" dirty="0"/>
              <a:t>In Python, the for loop is used to iterate over a sequence.</a:t>
            </a:r>
          </a:p>
        </p:txBody>
      </p:sp>
      <p:sp>
        <p:nvSpPr>
          <p:cNvPr id="12" name="TextBox 11">
            <a:extLst>
              <a:ext uri="{FF2B5EF4-FFF2-40B4-BE49-F238E27FC236}">
                <a16:creationId xmlns:a16="http://schemas.microsoft.com/office/drawing/2014/main" id="{C13CEAAA-53CB-48A7-A1D8-31D48B21526B}"/>
              </a:ext>
            </a:extLst>
          </p:cNvPr>
          <p:cNvSpPr txBox="1"/>
          <p:nvPr/>
        </p:nvSpPr>
        <p:spPr>
          <a:xfrm>
            <a:off x="2908504" y="2207496"/>
            <a:ext cx="4560388" cy="368394"/>
          </a:xfrm>
          <a:prstGeom prst="rect">
            <a:avLst/>
          </a:prstGeom>
          <a:noFill/>
        </p:spPr>
        <p:txBody>
          <a:bodyPr wrap="square">
            <a:spAutoFit/>
          </a:bodyPr>
          <a:lstStyle/>
          <a:p>
            <a:r>
              <a:rPr lang="en-US" sz="1795" b="1" dirty="0">
                <a:solidFill>
                  <a:srgbClr val="222222"/>
                </a:solidFill>
              </a:rPr>
              <a:t>Syntax of using a nested for loop in Python</a:t>
            </a:r>
            <a:endParaRPr lang="en-US" sz="1795" dirty="0"/>
          </a:p>
        </p:txBody>
      </p:sp>
      <p:sp>
        <p:nvSpPr>
          <p:cNvPr id="15" name="TextBox 14">
            <a:extLst>
              <a:ext uri="{FF2B5EF4-FFF2-40B4-BE49-F238E27FC236}">
                <a16:creationId xmlns:a16="http://schemas.microsoft.com/office/drawing/2014/main" id="{62AD94BE-0E97-4ABD-81C4-F020226021B4}"/>
              </a:ext>
            </a:extLst>
          </p:cNvPr>
          <p:cNvSpPr txBox="1"/>
          <p:nvPr/>
        </p:nvSpPr>
        <p:spPr>
          <a:xfrm>
            <a:off x="2991640" y="2830359"/>
            <a:ext cx="4477253" cy="1749870"/>
          </a:xfrm>
          <a:prstGeom prst="rect">
            <a:avLst/>
          </a:prstGeom>
          <a:solidFill>
            <a:srgbClr val="0070C0"/>
          </a:solidFill>
        </p:spPr>
        <p:txBody>
          <a:bodyPr wrap="square">
            <a:spAutoFit/>
          </a:bodyPr>
          <a:lstStyle/>
          <a:p>
            <a:r>
              <a:rPr lang="en-US" sz="1795" dirty="0">
                <a:solidFill>
                  <a:srgbClr val="9E9E9E"/>
                </a:solidFill>
                <a:latin typeface="Consolas" panose="020B0609020204030204" pitchFamily="49" charset="0"/>
              </a:rPr>
              <a:t># outer for loop</a:t>
            </a:r>
            <a:r>
              <a:rPr lang="en-US" sz="1795" dirty="0">
                <a:solidFill>
                  <a:srgbClr val="E1E1E1"/>
                </a:solidFill>
                <a:latin typeface="Consolas" panose="020B0609020204030204" pitchFamily="49" charset="0"/>
              </a:rPr>
              <a:t> </a:t>
            </a:r>
          </a:p>
          <a:p>
            <a:r>
              <a:rPr lang="en-US" sz="1795" b="1" dirty="0">
                <a:solidFill>
                  <a:srgbClr val="C678DD"/>
                </a:solidFill>
                <a:latin typeface="Consolas" panose="020B0609020204030204" pitchFamily="49" charset="0"/>
              </a:rPr>
              <a:t>for</a:t>
            </a:r>
            <a:r>
              <a:rPr lang="en-US" sz="1795" dirty="0">
                <a:solidFill>
                  <a:srgbClr val="E1E1E1"/>
                </a:solidFill>
                <a:latin typeface="Consolas" panose="020B0609020204030204" pitchFamily="49" charset="0"/>
              </a:rPr>
              <a:t> element </a:t>
            </a:r>
            <a:r>
              <a:rPr lang="en-US" sz="1795" b="1" dirty="0">
                <a:solidFill>
                  <a:srgbClr val="C678DD"/>
                </a:solidFill>
                <a:latin typeface="Consolas" panose="020B0609020204030204" pitchFamily="49" charset="0"/>
              </a:rPr>
              <a:t>in</a:t>
            </a:r>
            <a:r>
              <a:rPr lang="en-US" sz="1795" dirty="0">
                <a:solidFill>
                  <a:srgbClr val="E1E1E1"/>
                </a:solidFill>
                <a:latin typeface="Consolas" panose="020B0609020204030204" pitchFamily="49" charset="0"/>
              </a:rPr>
              <a:t> sequence: </a:t>
            </a:r>
          </a:p>
          <a:p>
            <a:r>
              <a:rPr lang="en-US" sz="1795" dirty="0">
                <a:solidFill>
                  <a:srgbClr val="E1E1E1"/>
                </a:solidFill>
                <a:latin typeface="Consolas" panose="020B0609020204030204" pitchFamily="49" charset="0"/>
              </a:rPr>
              <a:t>    </a:t>
            </a:r>
            <a:r>
              <a:rPr lang="en-US" sz="1795" dirty="0">
                <a:solidFill>
                  <a:srgbClr val="9E9E9E"/>
                </a:solidFill>
                <a:latin typeface="Consolas" panose="020B0609020204030204" pitchFamily="49" charset="0"/>
              </a:rPr>
              <a:t># inner for loop</a:t>
            </a:r>
            <a:r>
              <a:rPr lang="en-US" sz="1795" dirty="0">
                <a:solidFill>
                  <a:srgbClr val="E1E1E1"/>
                </a:solidFill>
                <a:latin typeface="Consolas" panose="020B0609020204030204" pitchFamily="49" charset="0"/>
              </a:rPr>
              <a:t> </a:t>
            </a:r>
          </a:p>
          <a:p>
            <a:r>
              <a:rPr lang="en-US" sz="1795" dirty="0">
                <a:solidFill>
                  <a:srgbClr val="E1E1E1"/>
                </a:solidFill>
                <a:latin typeface="Consolas" panose="020B0609020204030204" pitchFamily="49" charset="0"/>
              </a:rPr>
              <a:t>    </a:t>
            </a:r>
            <a:r>
              <a:rPr lang="en-US" sz="1795" b="1" dirty="0">
                <a:solidFill>
                  <a:srgbClr val="C678DD"/>
                </a:solidFill>
                <a:latin typeface="Consolas" panose="020B0609020204030204" pitchFamily="49" charset="0"/>
              </a:rPr>
              <a:t>for</a:t>
            </a:r>
            <a:r>
              <a:rPr lang="en-US" sz="1795" dirty="0">
                <a:solidFill>
                  <a:srgbClr val="E1E1E1"/>
                </a:solidFill>
                <a:latin typeface="Consolas" panose="020B0609020204030204" pitchFamily="49" charset="0"/>
              </a:rPr>
              <a:t> element </a:t>
            </a:r>
            <a:r>
              <a:rPr lang="en-US" sz="1795" b="1" dirty="0">
                <a:solidFill>
                  <a:srgbClr val="C678DD"/>
                </a:solidFill>
                <a:latin typeface="Consolas" panose="020B0609020204030204" pitchFamily="49" charset="0"/>
              </a:rPr>
              <a:t>in</a:t>
            </a:r>
            <a:r>
              <a:rPr lang="en-US" sz="1795" dirty="0">
                <a:solidFill>
                  <a:srgbClr val="E1E1E1"/>
                </a:solidFill>
                <a:latin typeface="Consolas" panose="020B0609020204030204" pitchFamily="49" charset="0"/>
              </a:rPr>
              <a:t> sequence</a:t>
            </a:r>
            <a:r>
              <a:rPr lang="en-US" sz="1795" dirty="0">
                <a:solidFill>
                  <a:srgbClr val="CCCCCC"/>
                </a:solidFill>
                <a:latin typeface="Consolas" panose="020B0609020204030204" pitchFamily="49" charset="0"/>
              </a:rPr>
              <a:t>:</a:t>
            </a:r>
            <a:r>
              <a:rPr lang="en-US" sz="1795" dirty="0">
                <a:solidFill>
                  <a:srgbClr val="E1E1E1"/>
                </a:solidFill>
                <a:latin typeface="Consolas" panose="020B0609020204030204" pitchFamily="49" charset="0"/>
              </a:rPr>
              <a:t> </a:t>
            </a:r>
          </a:p>
          <a:p>
            <a:r>
              <a:rPr lang="en-US" sz="1795" dirty="0">
                <a:solidFill>
                  <a:srgbClr val="E1E1E1"/>
                </a:solidFill>
                <a:latin typeface="Consolas" panose="020B0609020204030204" pitchFamily="49" charset="0"/>
              </a:rPr>
              <a:t>        body of inner </a:t>
            </a:r>
            <a:r>
              <a:rPr lang="en-US" sz="1795" b="1" dirty="0">
                <a:solidFill>
                  <a:srgbClr val="C678DD"/>
                </a:solidFill>
                <a:latin typeface="Consolas" panose="020B0609020204030204" pitchFamily="49" charset="0"/>
              </a:rPr>
              <a:t>for</a:t>
            </a:r>
            <a:r>
              <a:rPr lang="en-US" sz="1795" dirty="0">
                <a:solidFill>
                  <a:srgbClr val="E1E1E1"/>
                </a:solidFill>
                <a:latin typeface="Consolas" panose="020B0609020204030204" pitchFamily="49" charset="0"/>
              </a:rPr>
              <a:t> loop </a:t>
            </a:r>
          </a:p>
          <a:p>
            <a:r>
              <a:rPr lang="en-US" sz="1795" dirty="0">
                <a:solidFill>
                  <a:srgbClr val="E1E1E1"/>
                </a:solidFill>
                <a:latin typeface="Consolas" panose="020B0609020204030204" pitchFamily="49" charset="0"/>
              </a:rPr>
              <a:t>    body of outer </a:t>
            </a:r>
            <a:r>
              <a:rPr lang="en-US" sz="1795" b="1" dirty="0">
                <a:solidFill>
                  <a:srgbClr val="C678DD"/>
                </a:solidFill>
                <a:latin typeface="Consolas" panose="020B0609020204030204" pitchFamily="49" charset="0"/>
              </a:rPr>
              <a:t>for</a:t>
            </a:r>
            <a:r>
              <a:rPr lang="en-US" sz="1795" dirty="0">
                <a:solidFill>
                  <a:srgbClr val="E1E1E1"/>
                </a:solidFill>
                <a:latin typeface="Consolas" panose="020B0609020204030204" pitchFamily="49" charset="0"/>
              </a:rPr>
              <a:t> loop</a:t>
            </a:r>
            <a:endParaRPr lang="en-US" sz="1795" dirty="0"/>
          </a:p>
        </p:txBody>
      </p:sp>
    </p:spTree>
    <p:extLst>
      <p:ext uri="{BB962C8B-B14F-4D97-AF65-F5344CB8AC3E}">
        <p14:creationId xmlns:p14="http://schemas.microsoft.com/office/powerpoint/2010/main" val="3333182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2515252" y="214804"/>
            <a:ext cx="7685098" cy="784543"/>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35</a:t>
            </a:fld>
            <a:endParaRPr lang="en-US" dirty="0"/>
          </a:p>
        </p:txBody>
      </p:sp>
      <p:sp>
        <p:nvSpPr>
          <p:cNvPr id="10" name="Rectangle 9">
            <a:extLst>
              <a:ext uri="{FF2B5EF4-FFF2-40B4-BE49-F238E27FC236}">
                <a16:creationId xmlns:a16="http://schemas.microsoft.com/office/drawing/2014/main" id="{5BBF93E6-E7BB-432D-9470-5986BFA1EF6F}"/>
              </a:ext>
            </a:extLst>
          </p:cNvPr>
          <p:cNvSpPr/>
          <p:nvPr/>
        </p:nvSpPr>
        <p:spPr>
          <a:xfrm>
            <a:off x="2239955" y="1012255"/>
            <a:ext cx="1537724" cy="520805"/>
          </a:xfrm>
          <a:prstGeom prst="rect">
            <a:avLst/>
          </a:prstGeom>
        </p:spPr>
        <p:txBody>
          <a:bodyPr wrap="none">
            <a:spAutoFit/>
          </a:bodyPr>
          <a:lstStyle/>
          <a:p>
            <a:pPr lvl="0"/>
            <a:r>
              <a:rPr lang="en-US" sz="2394" b="1" dirty="0">
                <a:solidFill>
                  <a:srgbClr val="00B050"/>
                </a:solidFill>
                <a:ea typeface="msmincho"/>
                <a:cs typeface="msmincho"/>
              </a:rPr>
              <a:t>Example</a:t>
            </a:r>
            <a:r>
              <a:rPr lang="en-US" sz="2793" b="1" dirty="0">
                <a:solidFill>
                  <a:srgbClr val="92D050"/>
                </a:solidFill>
              </a:rPr>
              <a:t>: </a:t>
            </a:r>
          </a:p>
        </p:txBody>
      </p:sp>
      <p:grpSp>
        <p:nvGrpSpPr>
          <p:cNvPr id="3" name="Group 2">
            <a:extLst>
              <a:ext uri="{FF2B5EF4-FFF2-40B4-BE49-F238E27FC236}">
                <a16:creationId xmlns:a16="http://schemas.microsoft.com/office/drawing/2014/main" id="{2BF14289-85EF-CAF3-6F0B-D9789BB4A359}"/>
              </a:ext>
            </a:extLst>
          </p:cNvPr>
          <p:cNvGrpSpPr/>
          <p:nvPr/>
        </p:nvGrpSpPr>
        <p:grpSpPr>
          <a:xfrm>
            <a:off x="4770804" y="3868259"/>
            <a:ext cx="4148282" cy="2302461"/>
            <a:chOff x="774697" y="3537379"/>
            <a:chExt cx="4158845" cy="2308324"/>
          </a:xfrm>
        </p:grpSpPr>
        <p:sp>
          <p:nvSpPr>
            <p:cNvPr id="14" name="TextBox 13">
              <a:extLst>
                <a:ext uri="{FF2B5EF4-FFF2-40B4-BE49-F238E27FC236}">
                  <a16:creationId xmlns:a16="http://schemas.microsoft.com/office/drawing/2014/main" id="{BC375376-D499-4DE5-AEEA-F0E231368DBC}"/>
                </a:ext>
              </a:extLst>
            </p:cNvPr>
            <p:cNvSpPr txBox="1"/>
            <p:nvPr/>
          </p:nvSpPr>
          <p:spPr>
            <a:xfrm>
              <a:off x="2381550" y="3537379"/>
              <a:ext cx="1416461" cy="2308324"/>
            </a:xfrm>
            <a:prstGeom prst="rect">
              <a:avLst/>
            </a:prstGeom>
            <a:noFill/>
          </p:spPr>
          <p:txBody>
            <a:bodyPr wrap="square">
              <a:spAutoFit/>
            </a:bodyPr>
            <a:lstStyle/>
            <a:p>
              <a:r>
                <a:rPr lang="en-US" sz="2394" dirty="0">
                  <a:solidFill>
                    <a:srgbClr val="FF0000"/>
                  </a:solidFill>
                </a:rPr>
                <a:t>0   </a:t>
              </a:r>
              <a:r>
                <a:rPr lang="en-US" sz="2394" dirty="0">
                  <a:solidFill>
                    <a:srgbClr val="00B050"/>
                  </a:solidFill>
                </a:rPr>
                <a:t>0</a:t>
              </a:r>
            </a:p>
            <a:p>
              <a:r>
                <a:rPr lang="en-US" sz="2394" dirty="0">
                  <a:solidFill>
                    <a:srgbClr val="FF0000"/>
                  </a:solidFill>
                </a:rPr>
                <a:t>0   </a:t>
              </a:r>
              <a:r>
                <a:rPr lang="en-US" sz="2394" dirty="0">
                  <a:solidFill>
                    <a:srgbClr val="00B050"/>
                  </a:solidFill>
                </a:rPr>
                <a:t>1</a:t>
              </a:r>
            </a:p>
            <a:p>
              <a:r>
                <a:rPr lang="en-US" sz="2394" dirty="0">
                  <a:solidFill>
                    <a:srgbClr val="FF0000"/>
                  </a:solidFill>
                </a:rPr>
                <a:t>0   </a:t>
              </a:r>
              <a:r>
                <a:rPr lang="en-US" sz="2394" dirty="0">
                  <a:solidFill>
                    <a:srgbClr val="00B050"/>
                  </a:solidFill>
                </a:rPr>
                <a:t>2</a:t>
              </a:r>
            </a:p>
            <a:p>
              <a:r>
                <a:rPr lang="en-US" sz="2394" dirty="0">
                  <a:solidFill>
                    <a:srgbClr val="FF0000"/>
                  </a:solidFill>
                </a:rPr>
                <a:t>1   </a:t>
              </a:r>
              <a:r>
                <a:rPr lang="en-US" sz="2394" dirty="0">
                  <a:solidFill>
                    <a:srgbClr val="00B050"/>
                  </a:solidFill>
                </a:rPr>
                <a:t>0</a:t>
              </a:r>
            </a:p>
            <a:p>
              <a:r>
                <a:rPr lang="en-US" sz="2394" dirty="0">
                  <a:solidFill>
                    <a:srgbClr val="FF0000"/>
                  </a:solidFill>
                </a:rPr>
                <a:t>1   </a:t>
              </a:r>
              <a:r>
                <a:rPr lang="en-US" sz="2394" dirty="0">
                  <a:solidFill>
                    <a:srgbClr val="00B050"/>
                  </a:solidFill>
                </a:rPr>
                <a:t>1</a:t>
              </a:r>
            </a:p>
            <a:p>
              <a:r>
                <a:rPr lang="en-US" sz="2394" dirty="0">
                  <a:solidFill>
                    <a:srgbClr val="FF0000"/>
                  </a:solidFill>
                </a:rPr>
                <a:t>1   </a:t>
              </a:r>
              <a:r>
                <a:rPr lang="en-US" sz="2394" dirty="0">
                  <a:solidFill>
                    <a:srgbClr val="00B050"/>
                  </a:solidFill>
                </a:rPr>
                <a:t>2</a:t>
              </a:r>
            </a:p>
          </p:txBody>
        </p:sp>
        <p:sp>
          <p:nvSpPr>
            <p:cNvPr id="7" name="Rectangle 6"/>
            <p:cNvSpPr/>
            <p:nvPr/>
          </p:nvSpPr>
          <p:spPr>
            <a:xfrm>
              <a:off x="2347630" y="3640449"/>
              <a:ext cx="343784" cy="2205254"/>
            </a:xfrm>
            <a:prstGeom prst="rect">
              <a:avLst/>
            </a:prstGeom>
            <a:noFill/>
            <a:ln w="190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cxnSp>
          <p:nvCxnSpPr>
            <p:cNvPr id="9" name="Straight Arrow Connector 8"/>
            <p:cNvCxnSpPr/>
            <p:nvPr/>
          </p:nvCxnSpPr>
          <p:spPr>
            <a:xfrm flipH="1" flipV="1">
              <a:off x="1981198" y="4545629"/>
              <a:ext cx="365760" cy="20121"/>
            </a:xfrm>
            <a:prstGeom prst="straightConnector1">
              <a:avLst/>
            </a:prstGeom>
            <a:noFill/>
            <a:ln w="19050">
              <a:solidFill>
                <a:schemeClr val="accent1">
                  <a:lumMod val="7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a:extLst>
                <a:ext uri="{FF2B5EF4-FFF2-40B4-BE49-F238E27FC236}">
                  <a16:creationId xmlns:a16="http://schemas.microsoft.com/office/drawing/2014/main" id="{5BBF93E6-E7BB-432D-9470-5986BFA1EF6F}"/>
                </a:ext>
              </a:extLst>
            </p:cNvPr>
            <p:cNvSpPr/>
            <p:nvPr/>
          </p:nvSpPr>
          <p:spPr>
            <a:xfrm>
              <a:off x="774697" y="4081728"/>
              <a:ext cx="1380083" cy="923330"/>
            </a:xfrm>
            <a:prstGeom prst="rect">
              <a:avLst/>
            </a:prstGeom>
          </p:spPr>
          <p:txBody>
            <a:bodyPr wrap="square">
              <a:spAutoFit/>
            </a:bodyPr>
            <a:lstStyle/>
            <a:p>
              <a:pPr lvl="0"/>
              <a:r>
                <a:rPr lang="en-US" sz="1795" dirty="0">
                  <a:solidFill>
                    <a:srgbClr val="FF0000"/>
                  </a:solidFill>
                  <a:ea typeface="msmincho"/>
                  <a:cs typeface="msmincho"/>
                </a:rPr>
                <a:t>Number from outer loop</a:t>
              </a:r>
              <a:endParaRPr lang="en-US" sz="1795" dirty="0">
                <a:solidFill>
                  <a:srgbClr val="FF0000"/>
                </a:solidFill>
                <a:latin typeface="Segoe UI" panose="020B0502040204020203" pitchFamily="34" charset="0"/>
              </a:endParaRPr>
            </a:p>
          </p:txBody>
        </p:sp>
        <p:sp>
          <p:nvSpPr>
            <p:cNvPr id="18" name="Rectangle 17"/>
            <p:cNvSpPr/>
            <p:nvPr/>
          </p:nvSpPr>
          <p:spPr>
            <a:xfrm>
              <a:off x="2763275" y="3640443"/>
              <a:ext cx="343784" cy="2205259"/>
            </a:xfrm>
            <a:prstGeom prst="rect">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cxnSp>
          <p:nvCxnSpPr>
            <p:cNvPr id="19" name="Straight Arrow Connector 18"/>
            <p:cNvCxnSpPr/>
            <p:nvPr/>
          </p:nvCxnSpPr>
          <p:spPr>
            <a:xfrm rot="10800000" flipH="1" flipV="1">
              <a:off x="3131140" y="4545624"/>
              <a:ext cx="365760" cy="20121"/>
            </a:xfrm>
            <a:prstGeom prst="straightConnector1">
              <a:avLst/>
            </a:prstGeom>
            <a:noFill/>
            <a:ln w="19050">
              <a:solidFill>
                <a:schemeClr val="accent2">
                  <a:lumMod val="60000"/>
                  <a:lumOff val="4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a:extLst>
                <a:ext uri="{FF2B5EF4-FFF2-40B4-BE49-F238E27FC236}">
                  <a16:creationId xmlns:a16="http://schemas.microsoft.com/office/drawing/2014/main" id="{5BBF93E6-E7BB-432D-9470-5986BFA1EF6F}"/>
                </a:ext>
              </a:extLst>
            </p:cNvPr>
            <p:cNvSpPr/>
            <p:nvPr/>
          </p:nvSpPr>
          <p:spPr>
            <a:xfrm>
              <a:off x="3553459" y="4045210"/>
              <a:ext cx="1380083" cy="923330"/>
            </a:xfrm>
            <a:prstGeom prst="rect">
              <a:avLst/>
            </a:prstGeom>
          </p:spPr>
          <p:txBody>
            <a:bodyPr wrap="square">
              <a:spAutoFit/>
            </a:bodyPr>
            <a:lstStyle/>
            <a:p>
              <a:pPr lvl="0"/>
              <a:r>
                <a:rPr lang="en-US" sz="1795" dirty="0">
                  <a:solidFill>
                    <a:srgbClr val="00B050"/>
                  </a:solidFill>
                  <a:ea typeface="msmincho"/>
                  <a:cs typeface="msmincho"/>
                </a:rPr>
                <a:t>Number from inner loop</a:t>
              </a:r>
              <a:endParaRPr lang="en-US" sz="1795" dirty="0">
                <a:solidFill>
                  <a:srgbClr val="00B050"/>
                </a:solidFill>
                <a:latin typeface="Segoe UI" panose="020B0502040204020203" pitchFamily="34" charset="0"/>
              </a:endParaRPr>
            </a:p>
          </p:txBody>
        </p:sp>
      </p:grpSp>
      <p:grpSp>
        <p:nvGrpSpPr>
          <p:cNvPr id="24" name="Group 23">
            <a:extLst>
              <a:ext uri="{FF2B5EF4-FFF2-40B4-BE49-F238E27FC236}">
                <a16:creationId xmlns:a16="http://schemas.microsoft.com/office/drawing/2014/main" id="{E9B9D0BA-470A-E0C3-CF6D-27A61800C58B}"/>
              </a:ext>
            </a:extLst>
          </p:cNvPr>
          <p:cNvGrpSpPr/>
          <p:nvPr/>
        </p:nvGrpSpPr>
        <p:grpSpPr>
          <a:xfrm>
            <a:off x="2900396" y="1616292"/>
            <a:ext cx="5117391" cy="1197280"/>
            <a:chOff x="354540" y="1826720"/>
            <a:chExt cx="5130421" cy="1200329"/>
          </a:xfrm>
        </p:grpSpPr>
        <p:sp>
          <p:nvSpPr>
            <p:cNvPr id="11" name="TextBox 10">
              <a:extLst>
                <a:ext uri="{FF2B5EF4-FFF2-40B4-BE49-F238E27FC236}">
                  <a16:creationId xmlns:a16="http://schemas.microsoft.com/office/drawing/2014/main" id="{6DBBC99B-56DF-4A3E-945D-5659848DF57D}"/>
                </a:ext>
              </a:extLst>
            </p:cNvPr>
            <p:cNvSpPr txBox="1"/>
            <p:nvPr/>
          </p:nvSpPr>
          <p:spPr>
            <a:xfrm>
              <a:off x="1515557" y="1826720"/>
              <a:ext cx="3820319" cy="1200329"/>
            </a:xfrm>
            <a:prstGeom prst="rect">
              <a:avLst/>
            </a:prstGeom>
            <a:noFill/>
          </p:spPr>
          <p:txBody>
            <a:bodyPr wrap="square">
              <a:spAutoFit/>
            </a:bodyPr>
            <a:lstStyle/>
            <a:p>
              <a:pPr lvl="0"/>
              <a:r>
                <a:rPr lang="en-US" altLang="en-US" sz="2394" dirty="0">
                  <a:solidFill>
                    <a:srgbClr val="0033B3"/>
                  </a:solidFill>
                  <a:latin typeface="JetBrains Mono"/>
                </a:rPr>
                <a:t>for </a:t>
              </a:r>
              <a:r>
                <a:rPr lang="en-US" altLang="en-US" sz="2394" dirty="0" err="1">
                  <a:solidFill>
                    <a:srgbClr val="080808"/>
                  </a:solidFill>
                  <a:latin typeface="JetBrains Mono"/>
                </a:rPr>
                <a:t>i</a:t>
              </a:r>
              <a:r>
                <a:rPr lang="en-US" altLang="en-US" sz="2394" dirty="0">
                  <a:solidFill>
                    <a:srgbClr val="080808"/>
                  </a:solidFill>
                  <a:latin typeface="JetBrains Mono"/>
                </a:rPr>
                <a:t> </a:t>
              </a:r>
              <a:r>
                <a:rPr lang="en-US" altLang="en-US" sz="2394" dirty="0">
                  <a:solidFill>
                    <a:srgbClr val="0033B3"/>
                  </a:solidFill>
                  <a:latin typeface="JetBrains Mono"/>
                </a:rPr>
                <a:t>in </a:t>
              </a:r>
              <a:r>
                <a:rPr lang="en-US" altLang="en-US" sz="2394" dirty="0">
                  <a:solidFill>
                    <a:srgbClr val="000080"/>
                  </a:solidFill>
                  <a:latin typeface="JetBrains Mono"/>
                </a:rPr>
                <a:t>range </a:t>
              </a:r>
              <a:r>
                <a:rPr lang="en-US" altLang="en-US" sz="2394" dirty="0">
                  <a:solidFill>
                    <a:srgbClr val="080808"/>
                  </a:solidFill>
                  <a:latin typeface="JetBrains Mono"/>
                </a:rPr>
                <a:t>(</a:t>
              </a:r>
              <a:r>
                <a:rPr lang="en-US" altLang="en-US" sz="2394" dirty="0">
                  <a:solidFill>
                    <a:srgbClr val="FF0000"/>
                  </a:solidFill>
                  <a:latin typeface="JetBrains Mono"/>
                </a:rPr>
                <a:t>2</a:t>
              </a:r>
              <a:r>
                <a:rPr lang="en-US" altLang="en-US" sz="2394" dirty="0">
                  <a:solidFill>
                    <a:srgbClr val="080808"/>
                  </a:solidFill>
                  <a:latin typeface="JetBrains Mono"/>
                </a:rPr>
                <a:t>):</a:t>
              </a:r>
              <a:br>
                <a:rPr lang="en-US" altLang="en-US" sz="2394" dirty="0">
                  <a:solidFill>
                    <a:srgbClr val="080808"/>
                  </a:solidFill>
                  <a:latin typeface="JetBrains Mono"/>
                </a:rPr>
              </a:br>
              <a:r>
                <a:rPr lang="en-US" altLang="en-US" sz="2394" dirty="0">
                  <a:solidFill>
                    <a:srgbClr val="080808"/>
                  </a:solidFill>
                  <a:latin typeface="JetBrains Mono"/>
                </a:rPr>
                <a:t>    </a:t>
              </a:r>
              <a:r>
                <a:rPr lang="en-US" altLang="en-US" sz="2394" dirty="0">
                  <a:solidFill>
                    <a:srgbClr val="0033B3"/>
                  </a:solidFill>
                  <a:latin typeface="JetBrains Mono"/>
                </a:rPr>
                <a:t>for </a:t>
              </a:r>
              <a:r>
                <a:rPr lang="en-US" altLang="en-US" sz="2394" dirty="0">
                  <a:solidFill>
                    <a:srgbClr val="080808"/>
                  </a:solidFill>
                  <a:latin typeface="JetBrains Mono"/>
                </a:rPr>
                <a:t>j </a:t>
              </a:r>
              <a:r>
                <a:rPr lang="en-US" altLang="en-US" sz="2394" dirty="0">
                  <a:solidFill>
                    <a:srgbClr val="0033B3"/>
                  </a:solidFill>
                  <a:latin typeface="JetBrains Mono"/>
                </a:rPr>
                <a:t>in </a:t>
              </a:r>
              <a:r>
                <a:rPr lang="en-US" altLang="en-US" sz="2394" dirty="0">
                  <a:solidFill>
                    <a:srgbClr val="000080"/>
                  </a:solidFill>
                  <a:latin typeface="JetBrains Mono"/>
                </a:rPr>
                <a:t>range </a:t>
              </a:r>
              <a:r>
                <a:rPr lang="en-US" altLang="en-US" sz="2394" dirty="0">
                  <a:solidFill>
                    <a:srgbClr val="080808"/>
                  </a:solidFill>
                  <a:latin typeface="JetBrains Mono"/>
                </a:rPr>
                <a:t>(</a:t>
              </a:r>
              <a:r>
                <a:rPr lang="en-US" altLang="en-US" sz="2394" dirty="0">
                  <a:solidFill>
                    <a:srgbClr val="00B050"/>
                  </a:solidFill>
                  <a:latin typeface="JetBrains Mono"/>
                </a:rPr>
                <a:t>3</a:t>
              </a:r>
              <a:r>
                <a:rPr lang="en-US" altLang="en-US" sz="2394" dirty="0">
                  <a:solidFill>
                    <a:srgbClr val="080808"/>
                  </a:solidFill>
                  <a:latin typeface="JetBrains Mono"/>
                </a:rPr>
                <a:t>):</a:t>
              </a:r>
              <a:br>
                <a:rPr lang="en-US" altLang="en-US" sz="2394" dirty="0">
                  <a:solidFill>
                    <a:srgbClr val="080808"/>
                  </a:solidFill>
                  <a:latin typeface="JetBrains Mono"/>
                </a:rPr>
              </a:br>
              <a:r>
                <a:rPr lang="en-US" altLang="en-US" sz="2394" dirty="0">
                  <a:solidFill>
                    <a:srgbClr val="080808"/>
                  </a:solidFill>
                  <a:latin typeface="JetBrains Mono"/>
                </a:rPr>
                <a:t>        </a:t>
              </a:r>
              <a:r>
                <a:rPr lang="en-US" altLang="en-US" sz="2394" dirty="0">
                  <a:solidFill>
                    <a:srgbClr val="000080"/>
                  </a:solidFill>
                  <a:latin typeface="JetBrains Mono"/>
                </a:rPr>
                <a:t>print</a:t>
              </a:r>
              <a:r>
                <a:rPr lang="en-US" altLang="en-US" sz="2394" dirty="0">
                  <a:solidFill>
                    <a:srgbClr val="080808"/>
                  </a:solidFill>
                  <a:latin typeface="JetBrains Mono"/>
                </a:rPr>
                <a:t>(</a:t>
              </a:r>
              <a:r>
                <a:rPr lang="en-US" altLang="en-US" sz="2394" dirty="0" err="1">
                  <a:solidFill>
                    <a:srgbClr val="080808"/>
                  </a:solidFill>
                  <a:latin typeface="JetBrains Mono"/>
                </a:rPr>
                <a:t>i</a:t>
              </a:r>
              <a:r>
                <a:rPr lang="en-US" altLang="en-US" sz="2394" dirty="0">
                  <a:solidFill>
                    <a:srgbClr val="080808"/>
                  </a:solidFill>
                  <a:latin typeface="JetBrains Mono"/>
                </a:rPr>
                <a:t>,</a:t>
              </a:r>
              <a:r>
                <a:rPr lang="en-US" altLang="en-US" sz="2394" dirty="0">
                  <a:solidFill>
                    <a:srgbClr val="067D17"/>
                  </a:solidFill>
                  <a:latin typeface="JetBrains Mono"/>
                </a:rPr>
                <a:t>" "</a:t>
              </a:r>
              <a:r>
                <a:rPr lang="en-US" altLang="en-US" sz="2394" dirty="0">
                  <a:solidFill>
                    <a:srgbClr val="080808"/>
                  </a:solidFill>
                  <a:latin typeface="JetBrains Mono"/>
                </a:rPr>
                <a:t>,j)</a:t>
              </a:r>
              <a:endParaRPr lang="en-US" altLang="en-US" sz="5387" dirty="0">
                <a:latin typeface="Arial" panose="020B0604020202020204" pitchFamily="34" charset="0"/>
              </a:endParaRPr>
            </a:p>
          </p:txBody>
        </p:sp>
        <p:sp>
          <p:nvSpPr>
            <p:cNvPr id="16" name="Left Brace 15">
              <a:extLst>
                <a:ext uri="{FF2B5EF4-FFF2-40B4-BE49-F238E27FC236}">
                  <a16:creationId xmlns:a16="http://schemas.microsoft.com/office/drawing/2014/main" id="{218FC61F-C7C7-4D7E-9DA8-B1A559A2FFAF}"/>
                </a:ext>
              </a:extLst>
            </p:cNvPr>
            <p:cNvSpPr/>
            <p:nvPr/>
          </p:nvSpPr>
          <p:spPr>
            <a:xfrm>
              <a:off x="1297196" y="1981259"/>
              <a:ext cx="268362" cy="98677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dirty="0"/>
            </a:p>
          </p:txBody>
        </p:sp>
        <p:sp>
          <p:nvSpPr>
            <p:cNvPr id="21" name="TextBox 20">
              <a:extLst>
                <a:ext uri="{FF2B5EF4-FFF2-40B4-BE49-F238E27FC236}">
                  <a16:creationId xmlns:a16="http://schemas.microsoft.com/office/drawing/2014/main" id="{6E49FC8E-9DF9-4782-8B4F-B904C54E587F}"/>
                </a:ext>
              </a:extLst>
            </p:cNvPr>
            <p:cNvSpPr txBox="1"/>
            <p:nvPr/>
          </p:nvSpPr>
          <p:spPr>
            <a:xfrm>
              <a:off x="354540" y="2296305"/>
              <a:ext cx="1144555" cy="307777"/>
            </a:xfrm>
            <a:prstGeom prst="rect">
              <a:avLst/>
            </a:prstGeom>
            <a:noFill/>
          </p:spPr>
          <p:txBody>
            <a:bodyPr wrap="square" rtlCol="0">
              <a:spAutoFit/>
            </a:bodyPr>
            <a:lstStyle/>
            <a:p>
              <a:r>
                <a:rPr lang="en-US" sz="1397" b="1" dirty="0"/>
                <a:t>Outer loop</a:t>
              </a:r>
            </a:p>
          </p:txBody>
        </p:sp>
        <p:sp>
          <p:nvSpPr>
            <p:cNvPr id="22" name="Left Brace 21">
              <a:extLst>
                <a:ext uri="{FF2B5EF4-FFF2-40B4-BE49-F238E27FC236}">
                  <a16:creationId xmlns:a16="http://schemas.microsoft.com/office/drawing/2014/main" id="{B511E86F-4A1F-4213-BA8D-72E5AD1F3F5E}"/>
                </a:ext>
              </a:extLst>
            </p:cNvPr>
            <p:cNvSpPr/>
            <p:nvPr/>
          </p:nvSpPr>
          <p:spPr>
            <a:xfrm rot="10800000">
              <a:off x="4208108" y="2405491"/>
              <a:ext cx="237150" cy="561861"/>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dirty="0">
                <a:ln>
                  <a:solidFill>
                    <a:srgbClr val="FF0000"/>
                  </a:solidFill>
                </a:ln>
              </a:endParaRPr>
            </a:p>
          </p:txBody>
        </p:sp>
        <p:sp>
          <p:nvSpPr>
            <p:cNvPr id="23" name="TextBox 22">
              <a:extLst>
                <a:ext uri="{FF2B5EF4-FFF2-40B4-BE49-F238E27FC236}">
                  <a16:creationId xmlns:a16="http://schemas.microsoft.com/office/drawing/2014/main" id="{77E49874-A92C-429A-A528-8F1EE4FCF50D}"/>
                </a:ext>
              </a:extLst>
            </p:cNvPr>
            <p:cNvSpPr txBox="1"/>
            <p:nvPr/>
          </p:nvSpPr>
          <p:spPr>
            <a:xfrm>
              <a:off x="4502724" y="2533323"/>
              <a:ext cx="982237" cy="276999"/>
            </a:xfrm>
            <a:prstGeom prst="rect">
              <a:avLst/>
            </a:prstGeom>
            <a:noFill/>
          </p:spPr>
          <p:txBody>
            <a:bodyPr wrap="square" rtlCol="0">
              <a:spAutoFit/>
            </a:bodyPr>
            <a:lstStyle/>
            <a:p>
              <a:r>
                <a:rPr lang="en-US" sz="1197" b="1" dirty="0"/>
                <a:t>Inner loop</a:t>
              </a:r>
            </a:p>
          </p:txBody>
        </p:sp>
      </p:grpSp>
      <p:grpSp>
        <p:nvGrpSpPr>
          <p:cNvPr id="8" name="Group 7">
            <a:extLst>
              <a:ext uri="{FF2B5EF4-FFF2-40B4-BE49-F238E27FC236}">
                <a16:creationId xmlns:a16="http://schemas.microsoft.com/office/drawing/2014/main" id="{1C3F7F32-3CF2-42E3-4AE9-5F2DAE2F53B5}"/>
              </a:ext>
            </a:extLst>
          </p:cNvPr>
          <p:cNvGrpSpPr/>
          <p:nvPr/>
        </p:nvGrpSpPr>
        <p:grpSpPr>
          <a:xfrm>
            <a:off x="6133624" y="3065093"/>
            <a:ext cx="1198165" cy="849751"/>
            <a:chOff x="889559" y="5524798"/>
            <a:chExt cx="1300321" cy="1115383"/>
          </a:xfrm>
        </p:grpSpPr>
        <p:sp>
          <p:nvSpPr>
            <p:cNvPr id="13" name="Rounded Rectangle 7">
              <a:extLst>
                <a:ext uri="{FF2B5EF4-FFF2-40B4-BE49-F238E27FC236}">
                  <a16:creationId xmlns:a16="http://schemas.microsoft.com/office/drawing/2014/main" id="{BA2DEDAE-C82C-BE78-B347-9FF660587869}"/>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5" name="Right Arrow 8">
              <a:extLst>
                <a:ext uri="{FF2B5EF4-FFF2-40B4-BE49-F238E27FC236}">
                  <a16:creationId xmlns:a16="http://schemas.microsoft.com/office/drawing/2014/main" id="{A63BD6FE-481E-343A-DCF5-FE7B63FAD1D9}"/>
                </a:ext>
              </a:extLst>
            </p:cNvPr>
            <p:cNvSpPr/>
            <p:nvPr/>
          </p:nvSpPr>
          <p:spPr>
            <a:xfrm rot="5400000">
              <a:off x="1153378" y="6140057"/>
              <a:ext cx="73733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49240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2515252" y="214804"/>
            <a:ext cx="7685098" cy="784543"/>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36</a:t>
            </a:fld>
            <a:endParaRPr lang="en-US" dirty="0"/>
          </a:p>
        </p:txBody>
      </p:sp>
      <p:sp>
        <p:nvSpPr>
          <p:cNvPr id="10" name="Rectangle 9">
            <a:extLst>
              <a:ext uri="{FF2B5EF4-FFF2-40B4-BE49-F238E27FC236}">
                <a16:creationId xmlns:a16="http://schemas.microsoft.com/office/drawing/2014/main" id="{5BBF93E6-E7BB-432D-9470-5986BFA1EF6F}"/>
              </a:ext>
            </a:extLst>
          </p:cNvPr>
          <p:cNvSpPr/>
          <p:nvPr/>
        </p:nvSpPr>
        <p:spPr>
          <a:xfrm>
            <a:off x="2245757" y="1384254"/>
            <a:ext cx="1191524" cy="399094"/>
          </a:xfrm>
          <a:prstGeom prst="rect">
            <a:avLst/>
          </a:prstGeom>
        </p:spPr>
        <p:txBody>
          <a:bodyPr wrap="none">
            <a:spAutoFit/>
          </a:bodyPr>
          <a:lstStyle/>
          <a:p>
            <a:pPr lvl="0"/>
            <a:r>
              <a:rPr lang="en-US" sz="1795" b="1" dirty="0">
                <a:solidFill>
                  <a:srgbClr val="00B050"/>
                </a:solidFill>
                <a:ea typeface="msmincho"/>
                <a:cs typeface="msmincho"/>
              </a:rPr>
              <a:t>Example</a:t>
            </a:r>
            <a:r>
              <a:rPr lang="en-US" sz="1995" b="1" dirty="0">
                <a:solidFill>
                  <a:srgbClr val="92D050"/>
                </a:solidFill>
                <a:latin typeface="Segoe UI" panose="020B0502040204020203" pitchFamily="34" charset="0"/>
              </a:rPr>
              <a:t>: </a:t>
            </a:r>
          </a:p>
        </p:txBody>
      </p:sp>
      <p:pic>
        <p:nvPicPr>
          <p:cNvPr id="7" name="Picture 6"/>
          <p:cNvPicPr>
            <a:picLocks noChangeAspect="1"/>
          </p:cNvPicPr>
          <p:nvPr/>
        </p:nvPicPr>
        <p:blipFill>
          <a:blip r:embed="rId2"/>
          <a:stretch>
            <a:fillRect/>
          </a:stretch>
        </p:blipFill>
        <p:spPr>
          <a:xfrm>
            <a:off x="2245757" y="1760739"/>
            <a:ext cx="5550000" cy="1984301"/>
          </a:xfrm>
          <a:prstGeom prst="rect">
            <a:avLst/>
          </a:prstGeom>
          <a:ln w="3175">
            <a:solidFill>
              <a:schemeClr val="tx1"/>
            </a:solidFill>
          </a:ln>
        </p:spPr>
      </p:pic>
      <p:pic>
        <p:nvPicPr>
          <p:cNvPr id="8" name="Picture 7"/>
          <p:cNvPicPr>
            <a:picLocks noChangeAspect="1"/>
          </p:cNvPicPr>
          <p:nvPr/>
        </p:nvPicPr>
        <p:blipFill>
          <a:blip r:embed="rId3"/>
          <a:stretch>
            <a:fillRect/>
          </a:stretch>
        </p:blipFill>
        <p:spPr>
          <a:xfrm>
            <a:off x="4579888" y="3732008"/>
            <a:ext cx="2873076" cy="2357727"/>
          </a:xfrm>
          <a:prstGeom prst="rect">
            <a:avLst/>
          </a:prstGeom>
        </p:spPr>
      </p:pic>
      <p:grpSp>
        <p:nvGrpSpPr>
          <p:cNvPr id="3" name="Group 2">
            <a:extLst>
              <a:ext uri="{FF2B5EF4-FFF2-40B4-BE49-F238E27FC236}">
                <a16:creationId xmlns:a16="http://schemas.microsoft.com/office/drawing/2014/main" id="{49F67E4E-4A4F-DD97-A0F2-6F3583356EE2}"/>
              </a:ext>
            </a:extLst>
          </p:cNvPr>
          <p:cNvGrpSpPr/>
          <p:nvPr/>
        </p:nvGrpSpPr>
        <p:grpSpPr>
          <a:xfrm>
            <a:off x="2273912" y="4867521"/>
            <a:ext cx="2070990" cy="278603"/>
            <a:chOff x="889559" y="5524798"/>
            <a:chExt cx="2247562" cy="365694"/>
          </a:xfrm>
        </p:grpSpPr>
        <p:sp>
          <p:nvSpPr>
            <p:cNvPr id="9" name="Rounded Rectangle 7">
              <a:extLst>
                <a:ext uri="{FF2B5EF4-FFF2-40B4-BE49-F238E27FC236}">
                  <a16:creationId xmlns:a16="http://schemas.microsoft.com/office/drawing/2014/main" id="{6B31D2C6-16B2-7AAF-808B-48E81CB399D8}"/>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E96F989C-A5C9-7A44-2C69-F3D352C4723C}"/>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2110636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2162666" y="365126"/>
            <a:ext cx="7866669" cy="667655"/>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37</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2738896" y="1032781"/>
            <a:ext cx="3741715" cy="460492"/>
          </a:xfrm>
          <a:prstGeom prst="rect">
            <a:avLst/>
          </a:prstGeom>
          <a:noFill/>
        </p:spPr>
        <p:txBody>
          <a:bodyPr wrap="square">
            <a:spAutoFit/>
          </a:bodyPr>
          <a:lstStyle/>
          <a:p>
            <a:r>
              <a:rPr lang="en-US" sz="2394" b="1" dirty="0">
                <a:solidFill>
                  <a:srgbClr val="0070C0"/>
                </a:solidFill>
              </a:rPr>
              <a:t>Nested for Loop- Example</a:t>
            </a:r>
          </a:p>
        </p:txBody>
      </p:sp>
      <p:sp>
        <p:nvSpPr>
          <p:cNvPr id="11" name="TextBox 10">
            <a:extLst>
              <a:ext uri="{FF2B5EF4-FFF2-40B4-BE49-F238E27FC236}">
                <a16:creationId xmlns:a16="http://schemas.microsoft.com/office/drawing/2014/main" id="{6DBBC99B-56DF-4A3E-945D-5659848DF57D}"/>
              </a:ext>
            </a:extLst>
          </p:cNvPr>
          <p:cNvSpPr txBox="1"/>
          <p:nvPr/>
        </p:nvSpPr>
        <p:spPr>
          <a:xfrm>
            <a:off x="2618916" y="1752981"/>
            <a:ext cx="2334240" cy="1469738"/>
          </a:xfrm>
          <a:prstGeom prst="rect">
            <a:avLst/>
          </a:prstGeom>
          <a:noFill/>
        </p:spPr>
        <p:txBody>
          <a:bodyPr wrap="square">
            <a:spAutoFit/>
          </a:bodyPr>
          <a:lstStyle/>
          <a:p>
            <a:r>
              <a:rPr lang="en-US" sz="1795" dirty="0"/>
              <a:t>for i in range(1,11):</a:t>
            </a:r>
          </a:p>
          <a:p>
            <a:r>
              <a:rPr lang="en-US" sz="1795" dirty="0"/>
              <a:t>    for j in range(1,11):</a:t>
            </a:r>
          </a:p>
          <a:p>
            <a:r>
              <a:rPr lang="en-US" sz="1795" dirty="0"/>
              <a:t>        print(i*j, end=" ")</a:t>
            </a:r>
          </a:p>
          <a:p>
            <a:r>
              <a:rPr lang="en-US" sz="1795" dirty="0"/>
              <a:t>    print('')</a:t>
            </a:r>
          </a:p>
        </p:txBody>
      </p:sp>
      <p:pic>
        <p:nvPicPr>
          <p:cNvPr id="4098" name="Picture 2" descr="Python nested for loop">
            <a:extLst>
              <a:ext uri="{FF2B5EF4-FFF2-40B4-BE49-F238E27FC236}">
                <a16:creationId xmlns:a16="http://schemas.microsoft.com/office/drawing/2014/main" id="{0409ECF6-CC54-43B6-A0E0-38E6F1EB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8" y="3517654"/>
            <a:ext cx="6451513" cy="25905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C375376-D499-4DE5-AEEA-F0E231368DBC}"/>
              </a:ext>
            </a:extLst>
          </p:cNvPr>
          <p:cNvSpPr txBox="1"/>
          <p:nvPr/>
        </p:nvSpPr>
        <p:spPr>
          <a:xfrm>
            <a:off x="7396555" y="999347"/>
            <a:ext cx="3116978" cy="2609457"/>
          </a:xfrm>
          <a:prstGeom prst="rect">
            <a:avLst/>
          </a:prstGeom>
          <a:noFill/>
        </p:spPr>
        <p:txBody>
          <a:bodyPr wrap="square">
            <a:spAutoFit/>
          </a:bodyPr>
          <a:lstStyle/>
          <a:p>
            <a:r>
              <a:rPr lang="en-US" sz="1596" dirty="0">
                <a:solidFill>
                  <a:srgbClr val="FF0000"/>
                </a:solidFill>
              </a:rPr>
              <a:t>1 2 3 4 5 6 7 8 9 10 </a:t>
            </a:r>
          </a:p>
          <a:p>
            <a:r>
              <a:rPr lang="en-US" sz="1596" dirty="0">
                <a:solidFill>
                  <a:srgbClr val="FF0000"/>
                </a:solidFill>
              </a:rPr>
              <a:t>2 4 6 8 10 12 14 16 18 20 </a:t>
            </a:r>
          </a:p>
          <a:p>
            <a:r>
              <a:rPr lang="en-US" sz="1596" dirty="0">
                <a:solidFill>
                  <a:srgbClr val="FF0000"/>
                </a:solidFill>
              </a:rPr>
              <a:t>3 6 9 12 15 18 21 24 27 30 </a:t>
            </a:r>
          </a:p>
          <a:p>
            <a:r>
              <a:rPr lang="en-US" sz="1596" dirty="0">
                <a:solidFill>
                  <a:srgbClr val="FF0000"/>
                </a:solidFill>
              </a:rPr>
              <a:t>4 8 12 16 20 24 28 32 36 40 </a:t>
            </a:r>
          </a:p>
          <a:p>
            <a:r>
              <a:rPr lang="en-US" sz="1596" dirty="0">
                <a:solidFill>
                  <a:srgbClr val="FF0000"/>
                </a:solidFill>
              </a:rPr>
              <a:t>5 10 15 20 25 30 35 40 45 50 </a:t>
            </a:r>
          </a:p>
          <a:p>
            <a:r>
              <a:rPr lang="en-US" sz="1596" dirty="0">
                <a:solidFill>
                  <a:srgbClr val="FF0000"/>
                </a:solidFill>
              </a:rPr>
              <a:t>6 12 18 24 30 36 42 48 54 60 </a:t>
            </a:r>
          </a:p>
          <a:p>
            <a:r>
              <a:rPr lang="en-US" sz="1596" dirty="0">
                <a:solidFill>
                  <a:srgbClr val="FF0000"/>
                </a:solidFill>
              </a:rPr>
              <a:t>7 14 21 28 35 42 49 56 63 70 </a:t>
            </a:r>
          </a:p>
          <a:p>
            <a:r>
              <a:rPr lang="en-US" sz="1596" dirty="0">
                <a:solidFill>
                  <a:srgbClr val="FF0000"/>
                </a:solidFill>
              </a:rPr>
              <a:t>8 16 24 32 40 48 56 64 72 80 </a:t>
            </a:r>
          </a:p>
          <a:p>
            <a:r>
              <a:rPr lang="en-US" sz="1596" dirty="0">
                <a:solidFill>
                  <a:srgbClr val="FF0000"/>
                </a:solidFill>
              </a:rPr>
              <a:t>9 18 27 36 45 54 63 72 81 90 </a:t>
            </a:r>
          </a:p>
          <a:p>
            <a:r>
              <a:rPr lang="en-US" sz="1596" dirty="0">
                <a:solidFill>
                  <a:srgbClr val="FF0000"/>
                </a:solidFill>
              </a:rPr>
              <a:t>10 20 30 40 50 60 70 80 90 100 </a:t>
            </a:r>
          </a:p>
        </p:txBody>
      </p:sp>
    </p:spTree>
    <p:extLst>
      <p:ext uri="{BB962C8B-B14F-4D97-AF65-F5344CB8AC3E}">
        <p14:creationId xmlns:p14="http://schemas.microsoft.com/office/powerpoint/2010/main" val="3831897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1319288" y="54660"/>
            <a:ext cx="7866669" cy="643154"/>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38</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2100991" y="1159576"/>
            <a:ext cx="2675794" cy="460492"/>
          </a:xfrm>
          <a:prstGeom prst="rect">
            <a:avLst/>
          </a:prstGeom>
          <a:noFill/>
        </p:spPr>
        <p:txBody>
          <a:bodyPr wrap="square">
            <a:spAutoFit/>
          </a:bodyPr>
          <a:lstStyle/>
          <a:p>
            <a:r>
              <a:rPr lang="en-US" sz="2394" b="1" dirty="0">
                <a:solidFill>
                  <a:srgbClr val="0070C0"/>
                </a:solidFill>
              </a:rPr>
              <a:t>Nested while Loop</a:t>
            </a:r>
          </a:p>
        </p:txBody>
      </p:sp>
      <p:sp>
        <p:nvSpPr>
          <p:cNvPr id="10" name="TextBox 9">
            <a:extLst>
              <a:ext uri="{FF2B5EF4-FFF2-40B4-BE49-F238E27FC236}">
                <a16:creationId xmlns:a16="http://schemas.microsoft.com/office/drawing/2014/main" id="{53C3596F-A0D0-4869-824B-5C3034D30B37}"/>
              </a:ext>
            </a:extLst>
          </p:cNvPr>
          <p:cNvSpPr txBox="1"/>
          <p:nvPr/>
        </p:nvSpPr>
        <p:spPr>
          <a:xfrm>
            <a:off x="2171699" y="2155945"/>
            <a:ext cx="6936638" cy="643154"/>
          </a:xfrm>
          <a:prstGeom prst="rect">
            <a:avLst/>
          </a:prstGeom>
          <a:noFill/>
        </p:spPr>
        <p:txBody>
          <a:bodyPr wrap="square">
            <a:spAutoFit/>
          </a:bodyPr>
          <a:lstStyle/>
          <a:p>
            <a:r>
              <a:rPr lang="en-US" sz="1795" dirty="0"/>
              <a:t>In Python, the while loop can be used to iterate over a sequence as well.</a:t>
            </a:r>
          </a:p>
        </p:txBody>
      </p:sp>
      <p:sp>
        <p:nvSpPr>
          <p:cNvPr id="12" name="TextBox 11">
            <a:extLst>
              <a:ext uri="{FF2B5EF4-FFF2-40B4-BE49-F238E27FC236}">
                <a16:creationId xmlns:a16="http://schemas.microsoft.com/office/drawing/2014/main" id="{C13CEAAA-53CB-48A7-A1D8-31D48B21526B}"/>
              </a:ext>
            </a:extLst>
          </p:cNvPr>
          <p:cNvSpPr txBox="1"/>
          <p:nvPr/>
        </p:nvSpPr>
        <p:spPr>
          <a:xfrm>
            <a:off x="2281949" y="3224550"/>
            <a:ext cx="4989673" cy="368394"/>
          </a:xfrm>
          <a:prstGeom prst="rect">
            <a:avLst/>
          </a:prstGeom>
          <a:noFill/>
        </p:spPr>
        <p:txBody>
          <a:bodyPr wrap="square">
            <a:spAutoFit/>
          </a:bodyPr>
          <a:lstStyle/>
          <a:p>
            <a:r>
              <a:rPr lang="en-US" sz="1795" b="1" dirty="0">
                <a:solidFill>
                  <a:srgbClr val="222222"/>
                </a:solidFill>
              </a:rPr>
              <a:t>Syntax of using a nested while loop in Python</a:t>
            </a:r>
            <a:endParaRPr lang="en-US" sz="1795" dirty="0"/>
          </a:p>
        </p:txBody>
      </p:sp>
      <p:sp>
        <p:nvSpPr>
          <p:cNvPr id="15" name="TextBox 14">
            <a:extLst>
              <a:ext uri="{FF2B5EF4-FFF2-40B4-BE49-F238E27FC236}">
                <a16:creationId xmlns:a16="http://schemas.microsoft.com/office/drawing/2014/main" id="{62AD94BE-0E97-4ABD-81C4-F020226021B4}"/>
              </a:ext>
            </a:extLst>
          </p:cNvPr>
          <p:cNvSpPr txBox="1"/>
          <p:nvPr/>
        </p:nvSpPr>
        <p:spPr>
          <a:xfrm>
            <a:off x="2379080" y="4204206"/>
            <a:ext cx="4477253" cy="1749870"/>
          </a:xfrm>
          <a:prstGeom prst="rect">
            <a:avLst/>
          </a:prstGeom>
          <a:solidFill>
            <a:srgbClr val="0070C0"/>
          </a:solidFill>
        </p:spPr>
        <p:txBody>
          <a:bodyPr wrap="square">
            <a:spAutoFit/>
          </a:bodyPr>
          <a:lstStyle/>
          <a:p>
            <a:r>
              <a:rPr lang="en-US" sz="1795" dirty="0">
                <a:solidFill>
                  <a:srgbClr val="9E9E9E"/>
                </a:solidFill>
                <a:latin typeface="Consolas" panose="020B0609020204030204" pitchFamily="49" charset="0"/>
              </a:rPr>
              <a:t># outer while loop</a:t>
            </a:r>
            <a:r>
              <a:rPr lang="en-US" sz="1795" dirty="0">
                <a:solidFill>
                  <a:srgbClr val="E1E1E1"/>
                </a:solidFill>
                <a:latin typeface="Consolas" panose="020B0609020204030204" pitchFamily="49" charset="0"/>
              </a:rPr>
              <a:t> </a:t>
            </a:r>
          </a:p>
          <a:p>
            <a:r>
              <a:rPr lang="en-US" sz="1795" b="1" dirty="0">
                <a:solidFill>
                  <a:srgbClr val="C678DD"/>
                </a:solidFill>
                <a:latin typeface="Consolas" panose="020B0609020204030204" pitchFamily="49" charset="0"/>
              </a:rPr>
              <a:t>while </a:t>
            </a:r>
            <a:r>
              <a:rPr lang="en-US" sz="1795" b="1" dirty="0">
                <a:solidFill>
                  <a:srgbClr val="FFFF00"/>
                </a:solidFill>
                <a:latin typeface="Consolas" panose="020B0609020204030204" pitchFamily="49" charset="0"/>
              </a:rPr>
              <a:t>expression</a:t>
            </a:r>
            <a:r>
              <a:rPr lang="en-US" sz="1795" b="1" dirty="0">
                <a:solidFill>
                  <a:srgbClr val="C678DD"/>
                </a:solidFill>
                <a:latin typeface="Consolas" panose="020B0609020204030204" pitchFamily="49" charset="0"/>
              </a:rPr>
              <a:t>: </a:t>
            </a:r>
          </a:p>
          <a:p>
            <a:r>
              <a:rPr lang="en-US" sz="1795" b="1" dirty="0">
                <a:solidFill>
                  <a:srgbClr val="C678DD"/>
                </a:solidFill>
                <a:latin typeface="Consolas" panose="020B0609020204030204" pitchFamily="49" charset="0"/>
              </a:rPr>
              <a:t>     </a:t>
            </a:r>
            <a:r>
              <a:rPr lang="en-US" sz="1795" dirty="0">
                <a:solidFill>
                  <a:srgbClr val="9E9E9E"/>
                </a:solidFill>
                <a:latin typeface="Consolas" panose="020B0609020204030204" pitchFamily="49" charset="0"/>
              </a:rPr>
              <a:t># inner while loop</a:t>
            </a:r>
            <a:r>
              <a:rPr lang="en-US" sz="1795" dirty="0">
                <a:solidFill>
                  <a:srgbClr val="E1E1E1"/>
                </a:solidFill>
                <a:latin typeface="Consolas" panose="020B0609020204030204" pitchFamily="49" charset="0"/>
              </a:rPr>
              <a:t> </a:t>
            </a:r>
            <a:endParaRPr lang="en-US" sz="1795" b="1" dirty="0">
              <a:solidFill>
                <a:srgbClr val="C678DD"/>
              </a:solidFill>
              <a:latin typeface="Consolas" panose="020B0609020204030204" pitchFamily="49" charset="0"/>
            </a:endParaRPr>
          </a:p>
          <a:p>
            <a:r>
              <a:rPr lang="en-US" sz="1795" b="1" dirty="0">
                <a:solidFill>
                  <a:srgbClr val="C678DD"/>
                </a:solidFill>
                <a:latin typeface="Consolas" panose="020B0609020204030204" pitchFamily="49" charset="0"/>
              </a:rPr>
              <a:t>     while </a:t>
            </a:r>
            <a:r>
              <a:rPr lang="en-US" sz="1795" b="1" dirty="0">
                <a:solidFill>
                  <a:srgbClr val="FFFF00"/>
                </a:solidFill>
                <a:latin typeface="Consolas" panose="020B0609020204030204" pitchFamily="49" charset="0"/>
              </a:rPr>
              <a:t>expression</a:t>
            </a:r>
            <a:r>
              <a:rPr lang="en-US" sz="1795" b="1" dirty="0">
                <a:solidFill>
                  <a:srgbClr val="C678DD"/>
                </a:solidFill>
                <a:latin typeface="Consolas" panose="020B0609020204030204" pitchFamily="49" charset="0"/>
              </a:rPr>
              <a:t>:    </a:t>
            </a:r>
          </a:p>
          <a:p>
            <a:r>
              <a:rPr lang="en-US" sz="1795" b="1" dirty="0">
                <a:solidFill>
                  <a:srgbClr val="C678DD"/>
                </a:solidFill>
                <a:latin typeface="Consolas" panose="020B0609020204030204" pitchFamily="49" charset="0"/>
              </a:rPr>
              <a:t>          </a:t>
            </a:r>
            <a:r>
              <a:rPr lang="en-US" sz="1795" dirty="0">
                <a:solidFill>
                  <a:srgbClr val="E1E1E1"/>
                </a:solidFill>
                <a:latin typeface="Consolas" panose="020B0609020204030204" pitchFamily="49" charset="0"/>
              </a:rPr>
              <a:t>body of inner </a:t>
            </a:r>
            <a:r>
              <a:rPr lang="en-US" sz="1795" b="1" dirty="0">
                <a:solidFill>
                  <a:srgbClr val="C678DD"/>
                </a:solidFill>
                <a:latin typeface="Consolas" panose="020B0609020204030204" pitchFamily="49" charset="0"/>
              </a:rPr>
              <a:t>while</a:t>
            </a:r>
            <a:r>
              <a:rPr lang="en-US" sz="1795" dirty="0">
                <a:solidFill>
                  <a:srgbClr val="E1E1E1"/>
                </a:solidFill>
                <a:latin typeface="Consolas" panose="020B0609020204030204" pitchFamily="49" charset="0"/>
              </a:rPr>
              <a:t> loop </a:t>
            </a:r>
          </a:p>
          <a:p>
            <a:r>
              <a:rPr lang="en-US" sz="1795" dirty="0">
                <a:solidFill>
                  <a:srgbClr val="E1E1E1"/>
                </a:solidFill>
                <a:latin typeface="Consolas" panose="020B0609020204030204" pitchFamily="49" charset="0"/>
              </a:rPr>
              <a:t>     body of outer </a:t>
            </a:r>
            <a:r>
              <a:rPr lang="en-US" sz="1795" b="1" dirty="0">
                <a:solidFill>
                  <a:srgbClr val="C678DD"/>
                </a:solidFill>
                <a:latin typeface="Consolas" panose="020B0609020204030204" pitchFamily="49" charset="0"/>
              </a:rPr>
              <a:t>while</a:t>
            </a:r>
            <a:r>
              <a:rPr lang="en-US" sz="1795" dirty="0">
                <a:solidFill>
                  <a:srgbClr val="E1E1E1"/>
                </a:solidFill>
                <a:latin typeface="Consolas" panose="020B0609020204030204" pitchFamily="49" charset="0"/>
              </a:rPr>
              <a:t> loop</a:t>
            </a:r>
            <a:endParaRPr lang="en-US" sz="1795" dirty="0"/>
          </a:p>
        </p:txBody>
      </p:sp>
    </p:spTree>
    <p:extLst>
      <p:ext uri="{BB962C8B-B14F-4D97-AF65-F5344CB8AC3E}">
        <p14:creationId xmlns:p14="http://schemas.microsoft.com/office/powerpoint/2010/main" val="2011108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2162666" y="365125"/>
            <a:ext cx="7866669" cy="745853"/>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39</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2738895" y="1032781"/>
            <a:ext cx="4181271" cy="460492"/>
          </a:xfrm>
          <a:prstGeom prst="rect">
            <a:avLst/>
          </a:prstGeom>
          <a:noFill/>
        </p:spPr>
        <p:txBody>
          <a:bodyPr wrap="square">
            <a:spAutoFit/>
          </a:bodyPr>
          <a:lstStyle/>
          <a:p>
            <a:r>
              <a:rPr lang="en-US" sz="2394" b="1" dirty="0">
                <a:solidFill>
                  <a:srgbClr val="0070C0"/>
                </a:solidFill>
              </a:rPr>
              <a:t>Nested while Loop- Example</a:t>
            </a:r>
          </a:p>
        </p:txBody>
      </p:sp>
      <p:sp>
        <p:nvSpPr>
          <p:cNvPr id="11" name="TextBox 10">
            <a:extLst>
              <a:ext uri="{FF2B5EF4-FFF2-40B4-BE49-F238E27FC236}">
                <a16:creationId xmlns:a16="http://schemas.microsoft.com/office/drawing/2014/main" id="{6DBBC99B-56DF-4A3E-945D-5659848DF57D}"/>
              </a:ext>
            </a:extLst>
          </p:cNvPr>
          <p:cNvSpPr txBox="1"/>
          <p:nvPr/>
        </p:nvSpPr>
        <p:spPr>
          <a:xfrm>
            <a:off x="2621663" y="1607934"/>
            <a:ext cx="2334240" cy="2571849"/>
          </a:xfrm>
          <a:prstGeom prst="rect">
            <a:avLst/>
          </a:prstGeom>
          <a:noFill/>
        </p:spPr>
        <p:txBody>
          <a:bodyPr wrap="square">
            <a:spAutoFit/>
          </a:bodyPr>
          <a:lstStyle/>
          <a:p>
            <a:r>
              <a:rPr lang="en-US" sz="1795" dirty="0"/>
              <a:t>i=1</a:t>
            </a:r>
          </a:p>
          <a:p>
            <a:r>
              <a:rPr lang="en-US" sz="1795" dirty="0"/>
              <a:t>while i&lt;=10:</a:t>
            </a:r>
          </a:p>
          <a:p>
            <a:r>
              <a:rPr lang="en-US" sz="1795" dirty="0"/>
              <a:t>    j=1</a:t>
            </a:r>
          </a:p>
          <a:p>
            <a:r>
              <a:rPr lang="en-US" sz="1795" dirty="0"/>
              <a:t>    while j&lt;=10:</a:t>
            </a:r>
          </a:p>
          <a:p>
            <a:r>
              <a:rPr lang="en-US" sz="1795" dirty="0"/>
              <a:t>          print (i*j, end=' ')</a:t>
            </a:r>
          </a:p>
          <a:p>
            <a:r>
              <a:rPr lang="en-US" sz="1795" dirty="0"/>
              <a:t>          j+=1</a:t>
            </a:r>
          </a:p>
          <a:p>
            <a:r>
              <a:rPr lang="en-US" sz="1795" dirty="0"/>
              <a:t>    i+=1</a:t>
            </a:r>
          </a:p>
          <a:p>
            <a:r>
              <a:rPr lang="en-US" sz="1795" dirty="0"/>
              <a:t>    print('')</a:t>
            </a:r>
          </a:p>
        </p:txBody>
      </p:sp>
      <p:sp>
        <p:nvSpPr>
          <p:cNvPr id="14" name="TextBox 13">
            <a:extLst>
              <a:ext uri="{FF2B5EF4-FFF2-40B4-BE49-F238E27FC236}">
                <a16:creationId xmlns:a16="http://schemas.microsoft.com/office/drawing/2014/main" id="{BC375376-D499-4DE5-AEEA-F0E231368DBC}"/>
              </a:ext>
            </a:extLst>
          </p:cNvPr>
          <p:cNvSpPr txBox="1"/>
          <p:nvPr/>
        </p:nvSpPr>
        <p:spPr>
          <a:xfrm>
            <a:off x="7393295" y="1212175"/>
            <a:ext cx="3116978" cy="2609457"/>
          </a:xfrm>
          <a:prstGeom prst="rect">
            <a:avLst/>
          </a:prstGeom>
          <a:noFill/>
        </p:spPr>
        <p:txBody>
          <a:bodyPr wrap="square">
            <a:spAutoFit/>
          </a:bodyPr>
          <a:lstStyle/>
          <a:p>
            <a:r>
              <a:rPr lang="en-US" sz="1596" dirty="0">
                <a:solidFill>
                  <a:srgbClr val="FF0000"/>
                </a:solidFill>
              </a:rPr>
              <a:t>1 2 3 4 5 6 7 8 9 10 </a:t>
            </a:r>
          </a:p>
          <a:p>
            <a:r>
              <a:rPr lang="en-US" sz="1596" dirty="0">
                <a:solidFill>
                  <a:srgbClr val="FF0000"/>
                </a:solidFill>
              </a:rPr>
              <a:t>2 4 6 8 10 12 14 16 18 20 </a:t>
            </a:r>
          </a:p>
          <a:p>
            <a:r>
              <a:rPr lang="en-US" sz="1596" dirty="0">
                <a:solidFill>
                  <a:srgbClr val="FF0000"/>
                </a:solidFill>
              </a:rPr>
              <a:t>3 6 9 12 15 18 21 24 27 30 </a:t>
            </a:r>
          </a:p>
          <a:p>
            <a:r>
              <a:rPr lang="en-US" sz="1596" dirty="0">
                <a:solidFill>
                  <a:srgbClr val="FF0000"/>
                </a:solidFill>
              </a:rPr>
              <a:t>4 8 12 16 20 24 28 32 36 40 </a:t>
            </a:r>
          </a:p>
          <a:p>
            <a:r>
              <a:rPr lang="en-US" sz="1596" dirty="0">
                <a:solidFill>
                  <a:srgbClr val="FF0000"/>
                </a:solidFill>
              </a:rPr>
              <a:t>5 10 15 20 25 30 35 40 45 50 </a:t>
            </a:r>
          </a:p>
          <a:p>
            <a:r>
              <a:rPr lang="en-US" sz="1596" dirty="0">
                <a:solidFill>
                  <a:srgbClr val="FF0000"/>
                </a:solidFill>
              </a:rPr>
              <a:t>6 12 18 24 30 36 42 48 54 60 </a:t>
            </a:r>
          </a:p>
          <a:p>
            <a:r>
              <a:rPr lang="en-US" sz="1596" dirty="0">
                <a:solidFill>
                  <a:srgbClr val="FF0000"/>
                </a:solidFill>
              </a:rPr>
              <a:t>7 14 21 28 35 42 49 56 63 70 </a:t>
            </a:r>
          </a:p>
          <a:p>
            <a:r>
              <a:rPr lang="en-US" sz="1596" dirty="0">
                <a:solidFill>
                  <a:srgbClr val="FF0000"/>
                </a:solidFill>
              </a:rPr>
              <a:t>8 16 24 32 40 48 56 64 72 80 </a:t>
            </a:r>
          </a:p>
          <a:p>
            <a:r>
              <a:rPr lang="en-US" sz="1596" dirty="0">
                <a:solidFill>
                  <a:srgbClr val="FF0000"/>
                </a:solidFill>
              </a:rPr>
              <a:t>9 18 27 36 45 54 63 72 81 90 </a:t>
            </a:r>
          </a:p>
          <a:p>
            <a:r>
              <a:rPr lang="en-US" sz="1596" dirty="0">
                <a:solidFill>
                  <a:srgbClr val="FF0000"/>
                </a:solidFill>
              </a:rPr>
              <a:t>10 20 30 40 50 60 70 80 90 100 </a:t>
            </a:r>
          </a:p>
        </p:txBody>
      </p:sp>
      <p:pic>
        <p:nvPicPr>
          <p:cNvPr id="7" name="Picture 6" descr="Text&#10;&#10;Description automatically generated">
            <a:extLst>
              <a:ext uri="{FF2B5EF4-FFF2-40B4-BE49-F238E27FC236}">
                <a16:creationId xmlns:a16="http://schemas.microsoft.com/office/drawing/2014/main" id="{BC73392F-7A4E-43ED-B5F7-A6580E049E0B}"/>
              </a:ext>
            </a:extLst>
          </p:cNvPr>
          <p:cNvPicPr>
            <a:picLocks noChangeAspect="1"/>
          </p:cNvPicPr>
          <p:nvPr/>
        </p:nvPicPr>
        <p:blipFill>
          <a:blip r:embed="rId2"/>
          <a:stretch>
            <a:fillRect/>
          </a:stretch>
        </p:blipFill>
        <p:spPr>
          <a:xfrm>
            <a:off x="3668080" y="4190382"/>
            <a:ext cx="3977353" cy="1951733"/>
          </a:xfrm>
          <a:prstGeom prst="rect">
            <a:avLst/>
          </a:prstGeom>
        </p:spPr>
      </p:pic>
      <p:sp>
        <p:nvSpPr>
          <p:cNvPr id="9" name="Left Brace 8">
            <a:extLst>
              <a:ext uri="{FF2B5EF4-FFF2-40B4-BE49-F238E27FC236}">
                <a16:creationId xmlns:a16="http://schemas.microsoft.com/office/drawing/2014/main" id="{218FC61F-C7C7-4D7E-9DA8-B1A559A2FFAF}"/>
              </a:ext>
            </a:extLst>
          </p:cNvPr>
          <p:cNvSpPr/>
          <p:nvPr/>
        </p:nvSpPr>
        <p:spPr>
          <a:xfrm>
            <a:off x="3244098" y="4518983"/>
            <a:ext cx="384611" cy="1535893"/>
          </a:xfrm>
          <a:prstGeom prst="lef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a:p>
        </p:txBody>
      </p:sp>
      <p:sp>
        <p:nvSpPr>
          <p:cNvPr id="10" name="TextBox 9">
            <a:extLst>
              <a:ext uri="{FF2B5EF4-FFF2-40B4-BE49-F238E27FC236}">
                <a16:creationId xmlns:a16="http://schemas.microsoft.com/office/drawing/2014/main" id="{6E49FC8E-9DF9-4782-8B4F-B904C54E587F}"/>
              </a:ext>
            </a:extLst>
          </p:cNvPr>
          <p:cNvSpPr txBox="1"/>
          <p:nvPr/>
        </p:nvSpPr>
        <p:spPr>
          <a:xfrm>
            <a:off x="2177553" y="5096570"/>
            <a:ext cx="1141648" cy="306995"/>
          </a:xfrm>
          <a:prstGeom prst="rect">
            <a:avLst/>
          </a:prstGeom>
          <a:noFill/>
        </p:spPr>
        <p:txBody>
          <a:bodyPr wrap="square" rtlCol="0">
            <a:spAutoFit/>
          </a:bodyPr>
          <a:lstStyle/>
          <a:p>
            <a:r>
              <a:rPr lang="en-US" sz="1397" b="1" dirty="0"/>
              <a:t>Outer loop</a:t>
            </a:r>
          </a:p>
        </p:txBody>
      </p:sp>
      <p:sp>
        <p:nvSpPr>
          <p:cNvPr id="15" name="Left Brace 14">
            <a:extLst>
              <a:ext uri="{FF2B5EF4-FFF2-40B4-BE49-F238E27FC236}">
                <a16:creationId xmlns:a16="http://schemas.microsoft.com/office/drawing/2014/main" id="{B511E86F-4A1F-4213-BA8D-72E5AD1F3F5E}"/>
              </a:ext>
            </a:extLst>
          </p:cNvPr>
          <p:cNvSpPr/>
          <p:nvPr/>
        </p:nvSpPr>
        <p:spPr>
          <a:xfrm>
            <a:off x="3770679" y="4969777"/>
            <a:ext cx="236548" cy="56043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a:ln>
                <a:solidFill>
                  <a:srgbClr val="FF0000"/>
                </a:solidFill>
              </a:ln>
            </a:endParaRPr>
          </a:p>
        </p:txBody>
      </p:sp>
      <p:sp>
        <p:nvSpPr>
          <p:cNvPr id="16" name="TextBox 15">
            <a:extLst>
              <a:ext uri="{FF2B5EF4-FFF2-40B4-BE49-F238E27FC236}">
                <a16:creationId xmlns:a16="http://schemas.microsoft.com/office/drawing/2014/main" id="{77E49874-A92C-429A-A528-8F1EE4FCF50D}"/>
              </a:ext>
            </a:extLst>
          </p:cNvPr>
          <p:cNvSpPr txBox="1"/>
          <p:nvPr/>
        </p:nvSpPr>
        <p:spPr>
          <a:xfrm>
            <a:off x="3407448" y="5017026"/>
            <a:ext cx="599779" cy="460492"/>
          </a:xfrm>
          <a:prstGeom prst="rect">
            <a:avLst/>
          </a:prstGeom>
          <a:noFill/>
        </p:spPr>
        <p:txBody>
          <a:bodyPr wrap="square" rtlCol="0">
            <a:spAutoFit/>
          </a:bodyPr>
          <a:lstStyle/>
          <a:p>
            <a:r>
              <a:rPr lang="en-US" sz="1197" b="1" dirty="0"/>
              <a:t>Inner loop</a:t>
            </a:r>
          </a:p>
        </p:txBody>
      </p:sp>
      <p:sp>
        <p:nvSpPr>
          <p:cNvPr id="12" name="Right Brace 11">
            <a:extLst>
              <a:ext uri="{FF2B5EF4-FFF2-40B4-BE49-F238E27FC236}">
                <a16:creationId xmlns:a16="http://schemas.microsoft.com/office/drawing/2014/main" id="{73C5582F-A5C2-408E-B9E8-743B6DB09134}"/>
              </a:ext>
            </a:extLst>
          </p:cNvPr>
          <p:cNvSpPr/>
          <p:nvPr/>
        </p:nvSpPr>
        <p:spPr>
          <a:xfrm>
            <a:off x="7329334" y="4722254"/>
            <a:ext cx="386409" cy="1318665"/>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a:p>
        </p:txBody>
      </p:sp>
      <p:sp>
        <p:nvSpPr>
          <p:cNvPr id="17" name="TextBox 16">
            <a:extLst>
              <a:ext uri="{FF2B5EF4-FFF2-40B4-BE49-F238E27FC236}">
                <a16:creationId xmlns:a16="http://schemas.microsoft.com/office/drawing/2014/main" id="{62CB718E-24D4-44F2-A7A4-78139B22361A}"/>
              </a:ext>
            </a:extLst>
          </p:cNvPr>
          <p:cNvSpPr txBox="1"/>
          <p:nvPr/>
        </p:nvSpPr>
        <p:spPr>
          <a:xfrm>
            <a:off x="7668482" y="5121051"/>
            <a:ext cx="1141648" cy="521891"/>
          </a:xfrm>
          <a:prstGeom prst="rect">
            <a:avLst/>
          </a:prstGeom>
          <a:noFill/>
        </p:spPr>
        <p:txBody>
          <a:bodyPr wrap="square" rtlCol="0">
            <a:spAutoFit/>
          </a:bodyPr>
          <a:lstStyle/>
          <a:p>
            <a:r>
              <a:rPr lang="en-US" sz="1397" b="1" dirty="0"/>
              <a:t>Body of Outer loop</a:t>
            </a:r>
          </a:p>
        </p:txBody>
      </p:sp>
      <p:sp>
        <p:nvSpPr>
          <p:cNvPr id="18" name="Left Brace 17">
            <a:extLst>
              <a:ext uri="{FF2B5EF4-FFF2-40B4-BE49-F238E27FC236}">
                <a16:creationId xmlns:a16="http://schemas.microsoft.com/office/drawing/2014/main" id="{5BE8D6D9-DCFA-4980-968B-EF7A4A90B6A0}"/>
              </a:ext>
            </a:extLst>
          </p:cNvPr>
          <p:cNvSpPr/>
          <p:nvPr/>
        </p:nvSpPr>
        <p:spPr>
          <a:xfrm>
            <a:off x="4695254" y="5166248"/>
            <a:ext cx="236548" cy="460493"/>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5">
              <a:ln>
                <a:solidFill>
                  <a:srgbClr val="FF0000"/>
                </a:solidFill>
              </a:ln>
            </a:endParaRPr>
          </a:p>
        </p:txBody>
      </p:sp>
      <p:sp>
        <p:nvSpPr>
          <p:cNvPr id="19" name="TextBox 18">
            <a:extLst>
              <a:ext uri="{FF2B5EF4-FFF2-40B4-BE49-F238E27FC236}">
                <a16:creationId xmlns:a16="http://schemas.microsoft.com/office/drawing/2014/main" id="{9A87B48F-CDFA-4957-AFA2-32CCB9433AAC}"/>
              </a:ext>
            </a:extLst>
          </p:cNvPr>
          <p:cNvSpPr txBox="1"/>
          <p:nvPr/>
        </p:nvSpPr>
        <p:spPr>
          <a:xfrm>
            <a:off x="4046598" y="5158999"/>
            <a:ext cx="909306" cy="429793"/>
          </a:xfrm>
          <a:prstGeom prst="rect">
            <a:avLst/>
          </a:prstGeom>
          <a:noFill/>
        </p:spPr>
        <p:txBody>
          <a:bodyPr wrap="square" rtlCol="0">
            <a:spAutoFit/>
          </a:bodyPr>
          <a:lstStyle/>
          <a:p>
            <a:r>
              <a:rPr lang="en-US" sz="1097" b="1" dirty="0"/>
              <a:t>Body of inner loop</a:t>
            </a:r>
          </a:p>
        </p:txBody>
      </p:sp>
      <p:grpSp>
        <p:nvGrpSpPr>
          <p:cNvPr id="20" name="Group 19">
            <a:extLst>
              <a:ext uri="{FF2B5EF4-FFF2-40B4-BE49-F238E27FC236}">
                <a16:creationId xmlns:a16="http://schemas.microsoft.com/office/drawing/2014/main" id="{6E370662-2564-487A-BCF1-9BB669DE153D}"/>
              </a:ext>
            </a:extLst>
          </p:cNvPr>
          <p:cNvGrpSpPr/>
          <p:nvPr/>
        </p:nvGrpSpPr>
        <p:grpSpPr>
          <a:xfrm>
            <a:off x="5323806" y="2099449"/>
            <a:ext cx="2070990" cy="278603"/>
            <a:chOff x="889559" y="5524798"/>
            <a:chExt cx="2247562" cy="365694"/>
          </a:xfrm>
        </p:grpSpPr>
        <p:sp>
          <p:nvSpPr>
            <p:cNvPr id="21" name="Rounded Rectangle 7">
              <a:extLst>
                <a:ext uri="{FF2B5EF4-FFF2-40B4-BE49-F238E27FC236}">
                  <a16:creationId xmlns:a16="http://schemas.microsoft.com/office/drawing/2014/main" id="{F4E9F8A5-5B02-4728-AA48-AA2AF90D2150}"/>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22" name="Right Arrow 8">
              <a:extLst>
                <a:ext uri="{FF2B5EF4-FFF2-40B4-BE49-F238E27FC236}">
                  <a16:creationId xmlns:a16="http://schemas.microsoft.com/office/drawing/2014/main" id="{4A01EC44-1EE9-4DD0-B278-9A7F9524E14E}"/>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
        <p:nvSpPr>
          <p:cNvPr id="3" name="TextBox 2">
            <a:extLst>
              <a:ext uri="{FF2B5EF4-FFF2-40B4-BE49-F238E27FC236}">
                <a16:creationId xmlns:a16="http://schemas.microsoft.com/office/drawing/2014/main" id="{D07D0CEA-63BB-4E26-A880-1DD22BE7F92F}"/>
              </a:ext>
            </a:extLst>
          </p:cNvPr>
          <p:cNvSpPr txBox="1"/>
          <p:nvPr/>
        </p:nvSpPr>
        <p:spPr>
          <a:xfrm>
            <a:off x="7987426" y="3812376"/>
            <a:ext cx="2212924" cy="58329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596" b="1" dirty="0">
                <a:solidFill>
                  <a:srgbClr val="7030A0"/>
                </a:solidFill>
              </a:rPr>
              <a:t>Try to enhance the layout of the output!</a:t>
            </a:r>
          </a:p>
        </p:txBody>
      </p:sp>
    </p:spTree>
    <p:extLst>
      <p:ext uri="{BB962C8B-B14F-4D97-AF65-F5344CB8AC3E}">
        <p14:creationId xmlns:p14="http://schemas.microsoft.com/office/powerpoint/2010/main" val="230222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633" y="58575"/>
            <a:ext cx="7866669" cy="717758"/>
          </a:xfrm>
        </p:spPr>
        <p:txBody>
          <a:bodyPr>
            <a:normAutofit fontScale="90000"/>
          </a:bodyPr>
          <a:lstStyle/>
          <a:p>
            <a:r>
              <a:rPr lang="en-US" b="1" dirty="0"/>
              <a:t>The</a:t>
            </a:r>
            <a:r>
              <a:rPr lang="en-US" b="1" dirty="0">
                <a:solidFill>
                  <a:srgbClr val="0070C0"/>
                </a:solidFill>
              </a:rPr>
              <a:t> For </a:t>
            </a:r>
            <a:r>
              <a:rPr lang="en-US" b="1" dirty="0"/>
              <a:t>Loop</a:t>
            </a:r>
          </a:p>
        </p:txBody>
      </p:sp>
      <p:sp>
        <p:nvSpPr>
          <p:cNvPr id="3" name="Content Placeholder 2"/>
          <p:cNvSpPr>
            <a:spLocks noGrp="1"/>
          </p:cNvSpPr>
          <p:nvPr>
            <p:ph idx="1"/>
          </p:nvPr>
        </p:nvSpPr>
        <p:spPr>
          <a:xfrm>
            <a:off x="2162666" y="2379345"/>
            <a:ext cx="7866669" cy="3648075"/>
          </a:xfrm>
        </p:spPr>
        <p:txBody>
          <a:bodyPr>
            <a:normAutofit fontScale="62500" lnSpcReduction="20000"/>
          </a:bodyPr>
          <a:lstStyle/>
          <a:p>
            <a:r>
              <a:rPr lang="en-US" sz="2594" dirty="0"/>
              <a:t>The structure of a for loop is as follows:</a:t>
            </a:r>
            <a:endParaRPr lang="en-US" sz="2294" b="1" dirty="0">
              <a:solidFill>
                <a:srgbClr val="7030A0"/>
              </a:solidFill>
            </a:endParaRPr>
          </a:p>
          <a:p>
            <a:pPr algn="ctr"/>
            <a:r>
              <a:rPr lang="en-US" sz="3591" b="1" dirty="0">
                <a:solidFill>
                  <a:srgbClr val="7030A0"/>
                </a:solidFill>
              </a:rPr>
              <a:t>         for</a:t>
            </a:r>
            <a:r>
              <a:rPr lang="en-US" sz="3591" b="1" dirty="0"/>
              <a:t> &lt;</a:t>
            </a:r>
            <a:r>
              <a:rPr lang="en-US" sz="2594" b="1" i="1" dirty="0"/>
              <a:t>variable name&gt; </a:t>
            </a:r>
            <a:r>
              <a:rPr lang="en-US" sz="3591" b="1" dirty="0">
                <a:solidFill>
                  <a:srgbClr val="7030A0"/>
                </a:solidFill>
              </a:rPr>
              <a:t>in </a:t>
            </a:r>
            <a:r>
              <a:rPr lang="en-US" sz="3591" dirty="0"/>
              <a:t>&lt;</a:t>
            </a:r>
            <a:r>
              <a:rPr lang="en-US" sz="2594" b="1" i="1" dirty="0"/>
              <a:t>sequence</a:t>
            </a:r>
            <a:r>
              <a:rPr lang="en-US" sz="3591" dirty="0"/>
              <a:t>&gt;</a:t>
            </a:r>
            <a:r>
              <a:rPr lang="en-US" sz="3591" b="1" dirty="0">
                <a:solidFill>
                  <a:srgbClr val="7030A0"/>
                </a:solidFill>
              </a:rPr>
              <a:t>:</a:t>
            </a:r>
          </a:p>
          <a:p>
            <a:pPr algn="ctr"/>
            <a:r>
              <a:rPr lang="en-US" sz="3591" dirty="0"/>
              <a:t>             statements to be repeated</a:t>
            </a:r>
          </a:p>
          <a:p>
            <a:endParaRPr lang="en-US" sz="798" b="1" dirty="0"/>
          </a:p>
          <a:p>
            <a:r>
              <a:rPr lang="en-US" sz="2594" b="1" dirty="0">
                <a:solidFill>
                  <a:srgbClr val="00B050"/>
                </a:solidFill>
              </a:rPr>
              <a:t>Example 1: </a:t>
            </a:r>
          </a:p>
          <a:p>
            <a:r>
              <a:rPr lang="en-US" sz="2594" dirty="0"/>
              <a:t>The following program will print the characters of the string:</a:t>
            </a:r>
          </a:p>
          <a:p>
            <a:pPr marL="456057" lvl="1"/>
            <a:r>
              <a:rPr lang="en-US" sz="2594" b="1" dirty="0"/>
              <a:t>for</a:t>
            </a:r>
            <a:r>
              <a:rPr lang="en-US" sz="2594" dirty="0"/>
              <a:t> i </a:t>
            </a:r>
            <a:r>
              <a:rPr lang="en-US" sz="2594" b="1" dirty="0"/>
              <a:t>in</a:t>
            </a:r>
            <a:r>
              <a:rPr lang="en-US" sz="2594" dirty="0"/>
              <a:t> "Stars":</a:t>
            </a:r>
          </a:p>
          <a:p>
            <a:pPr marL="456057" lvl="1"/>
            <a:r>
              <a:rPr lang="en-US" sz="2594" dirty="0"/>
              <a:t>    </a:t>
            </a:r>
            <a:r>
              <a:rPr lang="en-US" sz="2594" b="1" dirty="0"/>
              <a:t>print</a:t>
            </a:r>
            <a:r>
              <a:rPr lang="en-US" sz="2594" dirty="0"/>
              <a:t>(i)</a:t>
            </a:r>
          </a:p>
          <a:p>
            <a:endParaRPr lang="en-US" sz="2594" dirty="0"/>
          </a:p>
          <a:p>
            <a:endParaRPr lang="en-US" sz="2594" dirty="0"/>
          </a:p>
          <a:p>
            <a:r>
              <a:rPr lang="en-US" sz="2594" dirty="0"/>
              <a:t>The following program will print Hello, along with the value of i, 5 times:</a:t>
            </a:r>
          </a:p>
          <a:p>
            <a:pPr marL="456057" lvl="1"/>
            <a:r>
              <a:rPr lang="en-US" sz="2195" b="1" dirty="0"/>
              <a:t> </a:t>
            </a:r>
            <a:r>
              <a:rPr lang="en-US" sz="2594" b="1" dirty="0"/>
              <a:t>for </a:t>
            </a:r>
            <a:r>
              <a:rPr lang="en-US" sz="2594" dirty="0"/>
              <a:t>i </a:t>
            </a:r>
            <a:r>
              <a:rPr lang="en-US" sz="2594" b="1" dirty="0"/>
              <a:t>in </a:t>
            </a:r>
            <a:r>
              <a:rPr lang="en-US" sz="2594" b="1" dirty="0">
                <a:solidFill>
                  <a:srgbClr val="7030A0"/>
                </a:solidFill>
              </a:rPr>
              <a:t>range</a:t>
            </a:r>
            <a:r>
              <a:rPr lang="en-US" sz="2594" dirty="0"/>
              <a:t>(5): </a:t>
            </a:r>
            <a:r>
              <a:rPr lang="en-US" sz="1696" dirty="0"/>
              <a:t>#(</a:t>
            </a:r>
            <a:r>
              <a:rPr lang="en-US" sz="1696" b="1" dirty="0">
                <a:solidFill>
                  <a:srgbClr val="7030A0"/>
                </a:solidFill>
              </a:rPr>
              <a:t>range</a:t>
            </a:r>
            <a:r>
              <a:rPr lang="en-US" sz="1696" dirty="0"/>
              <a:t> will be explained in the next slides)</a:t>
            </a:r>
          </a:p>
          <a:p>
            <a:pPr marL="456057" lvl="1"/>
            <a:r>
              <a:rPr lang="en-US" sz="2594" b="1" dirty="0"/>
              <a:t>     print</a:t>
            </a:r>
            <a:r>
              <a:rPr lang="en-US" sz="2594" dirty="0"/>
              <a:t>('Hello’, </a:t>
            </a:r>
            <a:r>
              <a:rPr lang="en-US" sz="2594" dirty="0" err="1"/>
              <a:t>i</a:t>
            </a:r>
            <a:r>
              <a:rPr lang="en-US" sz="2594" dirty="0"/>
              <a:t>)</a:t>
            </a:r>
          </a:p>
        </p:txBody>
      </p:sp>
      <p:sp>
        <p:nvSpPr>
          <p:cNvPr id="9" name="Footer Placeholder 8">
            <a:extLst>
              <a:ext uri="{FF2B5EF4-FFF2-40B4-BE49-F238E27FC236}">
                <a16:creationId xmlns:a16="http://schemas.microsoft.com/office/drawing/2014/main" id="{A007DCE5-0BBA-4DE3-8660-AADCADF1DE6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5" name="Slide Number Placeholder 4"/>
          <p:cNvSpPr>
            <a:spLocks noGrp="1"/>
          </p:cNvSpPr>
          <p:nvPr>
            <p:ph type="sldNum" sz="quarter" idx="4294967295"/>
          </p:nvPr>
        </p:nvSpPr>
        <p:spPr>
          <a:xfrm>
            <a:off x="10301691" y="6400378"/>
            <a:ext cx="354697" cy="364198"/>
          </a:xfrm>
          <a:prstGeom prst="rect">
            <a:avLst/>
          </a:prstGeom>
        </p:spPr>
        <p:txBody>
          <a:bodyPr/>
          <a:lstStyle/>
          <a:p>
            <a:fld id="{2C6B1FF6-39B9-40F5-8B67-33C6354A3D4F}" type="slidenum">
              <a:rPr kumimoji="0" lang="en-US" smtClean="0"/>
              <a:pPr/>
              <a:t>4</a:t>
            </a:fld>
            <a:endParaRPr kumimoji="0" lang="en-US" dirty="0"/>
          </a:p>
        </p:txBody>
      </p:sp>
      <p:sp>
        <p:nvSpPr>
          <p:cNvPr id="8" name="Rectangle 7"/>
          <p:cNvSpPr/>
          <p:nvPr/>
        </p:nvSpPr>
        <p:spPr>
          <a:xfrm>
            <a:off x="4128775" y="2636571"/>
            <a:ext cx="4769963" cy="782754"/>
          </a:xfrm>
          <a:prstGeom prst="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394">
              <a:solidFill>
                <a:srgbClr val="FF0000"/>
              </a:solidFill>
            </a:endParaRPr>
          </a:p>
        </p:txBody>
      </p:sp>
      <p:sp>
        <p:nvSpPr>
          <p:cNvPr id="6" name="Rectangle 5">
            <a:extLst>
              <a:ext uri="{FF2B5EF4-FFF2-40B4-BE49-F238E27FC236}">
                <a16:creationId xmlns:a16="http://schemas.microsoft.com/office/drawing/2014/main" id="{2190444C-D349-452E-80BA-22784D20A60E}"/>
              </a:ext>
            </a:extLst>
          </p:cNvPr>
          <p:cNvSpPr/>
          <p:nvPr/>
        </p:nvSpPr>
        <p:spPr>
          <a:xfrm>
            <a:off x="1966218" y="1082885"/>
            <a:ext cx="8335473" cy="1197280"/>
          </a:xfrm>
          <a:prstGeom prst="rect">
            <a:avLst/>
          </a:prstGeom>
        </p:spPr>
        <p:txBody>
          <a:bodyPr wrap="square">
            <a:spAutoFit/>
          </a:bodyPr>
          <a:lstStyle/>
          <a:p>
            <a:r>
              <a:rPr lang="en-US" sz="1795" dirty="0">
                <a:solidFill>
                  <a:srgbClr val="002060"/>
                </a:solidFill>
              </a:rPr>
              <a:t>As we have said, a count-controlled loop iterates a specific number of times. </a:t>
            </a:r>
          </a:p>
          <a:p>
            <a:r>
              <a:rPr lang="en-US" sz="1795" dirty="0">
                <a:solidFill>
                  <a:srgbClr val="002060"/>
                </a:solidFill>
              </a:rPr>
              <a:t>In Python, we use the for statement to write a count-controlled loop.</a:t>
            </a:r>
          </a:p>
          <a:p>
            <a:r>
              <a:rPr lang="en-US" sz="1795" dirty="0">
                <a:solidFill>
                  <a:srgbClr val="002060"/>
                </a:solidFill>
              </a:rPr>
              <a:t>A for loop is used for iterating over a sequence (a string, a list, a tuple, a range object, etc..), and execute a set of statements, once for each item in a sequence.</a:t>
            </a:r>
          </a:p>
        </p:txBody>
      </p:sp>
      <p:pic>
        <p:nvPicPr>
          <p:cNvPr id="7" name="Picture 6">
            <a:extLst>
              <a:ext uri="{FF2B5EF4-FFF2-40B4-BE49-F238E27FC236}">
                <a16:creationId xmlns:a16="http://schemas.microsoft.com/office/drawing/2014/main" id="{59DBBAFB-D902-4867-BE89-A1DACC5BB1F8}"/>
              </a:ext>
            </a:extLst>
          </p:cNvPr>
          <p:cNvPicPr>
            <a:picLocks noChangeAspect="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0829156" y="3445903"/>
            <a:ext cx="313527" cy="1007086"/>
          </a:xfrm>
          <a:prstGeom prst="rect">
            <a:avLst/>
          </a:prstGeom>
        </p:spPr>
      </p:pic>
      <p:pic>
        <p:nvPicPr>
          <p:cNvPr id="10" name="Picture 9">
            <a:extLst>
              <a:ext uri="{FF2B5EF4-FFF2-40B4-BE49-F238E27FC236}">
                <a16:creationId xmlns:a16="http://schemas.microsoft.com/office/drawing/2014/main" id="{B6BC667D-882A-4676-A683-4350993FE035}"/>
              </a:ext>
            </a:extLst>
          </p:cNvPr>
          <p:cNvPicPr>
            <a:picLocks noChangeAspect="1"/>
          </p:cNvPicPr>
          <p:nvPr/>
        </p:nvPicPr>
        <p:blipFill>
          <a:blip r:embed="rId4">
            <a:duotone>
              <a:prstClr val="black"/>
              <a:schemeClr val="tx2">
                <a:tint val="45000"/>
                <a:satMod val="400000"/>
              </a:schemeClr>
            </a:duotone>
          </a:blip>
          <a:stretch>
            <a:fillRect/>
          </a:stretch>
        </p:blipFill>
        <p:spPr>
          <a:xfrm>
            <a:off x="10837968" y="4841760"/>
            <a:ext cx="779066" cy="1016586"/>
          </a:xfrm>
          <a:prstGeom prst="rect">
            <a:avLst/>
          </a:prstGeom>
        </p:spPr>
      </p:pic>
      <p:grpSp>
        <p:nvGrpSpPr>
          <p:cNvPr id="11" name="Group 10">
            <a:extLst>
              <a:ext uri="{FF2B5EF4-FFF2-40B4-BE49-F238E27FC236}">
                <a16:creationId xmlns:a16="http://schemas.microsoft.com/office/drawing/2014/main" id="{81603C4E-B474-4927-B26F-64E353858732}"/>
              </a:ext>
            </a:extLst>
          </p:cNvPr>
          <p:cNvGrpSpPr/>
          <p:nvPr/>
        </p:nvGrpSpPr>
        <p:grpSpPr>
          <a:xfrm>
            <a:off x="8585398" y="3763555"/>
            <a:ext cx="2070990" cy="278603"/>
            <a:chOff x="889559" y="5524798"/>
            <a:chExt cx="2247562" cy="365694"/>
          </a:xfrm>
        </p:grpSpPr>
        <p:sp>
          <p:nvSpPr>
            <p:cNvPr id="12" name="Rounded Rectangle 7">
              <a:extLst>
                <a:ext uri="{FF2B5EF4-FFF2-40B4-BE49-F238E27FC236}">
                  <a16:creationId xmlns:a16="http://schemas.microsoft.com/office/drawing/2014/main" id="{B298C8C0-DB46-4AB0-A18D-065034D7DA9E}"/>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397"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C77078B3-8F31-46B1-B23D-03DEC936A78F}"/>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grpSp>
        <p:nvGrpSpPr>
          <p:cNvPr id="14" name="Group 13">
            <a:extLst>
              <a:ext uri="{FF2B5EF4-FFF2-40B4-BE49-F238E27FC236}">
                <a16:creationId xmlns:a16="http://schemas.microsoft.com/office/drawing/2014/main" id="{EFD5DB57-1BC0-4B65-8732-8B62280D5655}"/>
              </a:ext>
            </a:extLst>
          </p:cNvPr>
          <p:cNvGrpSpPr/>
          <p:nvPr/>
        </p:nvGrpSpPr>
        <p:grpSpPr>
          <a:xfrm>
            <a:off x="8758166" y="5203097"/>
            <a:ext cx="2070990" cy="278603"/>
            <a:chOff x="889559" y="5524798"/>
            <a:chExt cx="2247562" cy="365694"/>
          </a:xfrm>
        </p:grpSpPr>
        <p:sp>
          <p:nvSpPr>
            <p:cNvPr id="15" name="Rounded Rectangle 7">
              <a:extLst>
                <a:ext uri="{FF2B5EF4-FFF2-40B4-BE49-F238E27FC236}">
                  <a16:creationId xmlns:a16="http://schemas.microsoft.com/office/drawing/2014/main" id="{075ECFEB-7ABC-49F1-95A2-DE0842A0471A}"/>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397" b="1" dirty="0">
                  <a:effectLst>
                    <a:outerShdw blurRad="38100" dist="38100" dir="2700000" algn="tl">
                      <a:srgbClr val="000000">
                        <a:alpha val="43137"/>
                      </a:srgbClr>
                    </a:outerShdw>
                  </a:effectLst>
                </a:rPr>
                <a:t>OUTPUT</a:t>
              </a:r>
            </a:p>
          </p:txBody>
        </p:sp>
        <p:sp>
          <p:nvSpPr>
            <p:cNvPr id="16" name="Right Arrow 8">
              <a:extLst>
                <a:ext uri="{FF2B5EF4-FFF2-40B4-BE49-F238E27FC236}">
                  <a16:creationId xmlns:a16="http://schemas.microsoft.com/office/drawing/2014/main" id="{7C6E68FB-3F2E-441E-A31B-EDD627BEAE97}"/>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1403260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123104" y="0"/>
            <a:ext cx="9779183" cy="854308"/>
          </a:xfrm>
        </p:spPr>
        <p:txBody>
          <a:bodyPr>
            <a:normAutofit/>
          </a:bodyPr>
          <a:lstStyle/>
          <a:p>
            <a:r>
              <a:rPr lang="en-US" dirty="0"/>
              <a:t>Exercise 1</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40</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2515251" y="1262273"/>
            <a:ext cx="7851941" cy="2578757"/>
          </a:xfrm>
          <a:prstGeom prst="rect">
            <a:avLst/>
          </a:prstGeom>
          <a:noFill/>
        </p:spPr>
        <p:txBody>
          <a:bodyPr wrap="square">
            <a:spAutoFit/>
          </a:bodyPr>
          <a:lstStyle/>
          <a:p>
            <a:pPr marL="342043" indent="-342043">
              <a:buFont typeface="+mj-lt"/>
              <a:buAutoNum type="arabicPeriod"/>
            </a:pPr>
            <a:r>
              <a:rPr lang="en-US" sz="1795" dirty="0">
                <a:latin typeface="SabonLTPro-Roman"/>
              </a:rPr>
              <a:t>The distance a vehicle travels can be calculated as follows:</a:t>
            </a:r>
          </a:p>
          <a:p>
            <a:pPr algn="ctr"/>
            <a:r>
              <a:rPr lang="en-US" sz="1795" b="1" i="1" dirty="0">
                <a:latin typeface="SabonLTPro-Italic"/>
              </a:rPr>
              <a:t>distance </a:t>
            </a:r>
            <a:r>
              <a:rPr lang="en-US" sz="1795" b="1" dirty="0">
                <a:latin typeface="MathematicalPiLTStd-1"/>
              </a:rPr>
              <a:t>= </a:t>
            </a:r>
            <a:r>
              <a:rPr lang="en-US" sz="1795" b="1" i="1" dirty="0">
                <a:latin typeface="SabonLTPro-Italic"/>
              </a:rPr>
              <a:t>speed </a:t>
            </a:r>
            <a:r>
              <a:rPr lang="en-US" sz="1795" b="1" dirty="0">
                <a:latin typeface="MathematicalPiLTStd-1"/>
              </a:rPr>
              <a:t>* </a:t>
            </a:r>
            <a:r>
              <a:rPr lang="en-US" sz="1795" b="1" i="1" dirty="0">
                <a:latin typeface="SabonLTPro-Italic"/>
              </a:rPr>
              <a:t>time</a:t>
            </a:r>
          </a:p>
          <a:p>
            <a:pPr algn="l"/>
            <a:r>
              <a:rPr lang="en-US" sz="1795" dirty="0">
                <a:latin typeface="SabonLTPro-Roman"/>
              </a:rPr>
              <a:t>For example, if a train travels 40 miles per hour for three hours, the distance traveled is 120 miles. </a:t>
            </a:r>
          </a:p>
          <a:p>
            <a:pPr algn="l"/>
            <a:r>
              <a:rPr lang="en-US" sz="1795" dirty="0">
                <a:latin typeface="SabonLTPro-Roman"/>
              </a:rPr>
              <a:t>Write a program that asks the user for the speed of a vehicle (in miles per hour)</a:t>
            </a:r>
          </a:p>
          <a:p>
            <a:pPr algn="l"/>
            <a:r>
              <a:rPr lang="en-US" sz="1795" dirty="0">
                <a:latin typeface="SabonLTPro-Roman"/>
              </a:rPr>
              <a:t>and the number of hours it has traveled. It should then use a loop to display the distance the vehicle has traveled for each hour of that time period. </a:t>
            </a:r>
          </a:p>
          <a:p>
            <a:pPr algn="l"/>
            <a:endParaRPr lang="en-US" sz="1795" dirty="0">
              <a:latin typeface="SabonLTPro-Roman"/>
            </a:endParaRPr>
          </a:p>
          <a:p>
            <a:pPr algn="l"/>
            <a:r>
              <a:rPr lang="en-US" sz="1795" dirty="0">
                <a:latin typeface="SabonLTPro-Roman"/>
              </a:rPr>
              <a:t>Here is an example of the desired output:</a:t>
            </a:r>
          </a:p>
        </p:txBody>
      </p:sp>
      <p:sp>
        <p:nvSpPr>
          <p:cNvPr id="10" name="TextBox 9">
            <a:extLst>
              <a:ext uri="{FF2B5EF4-FFF2-40B4-BE49-F238E27FC236}">
                <a16:creationId xmlns:a16="http://schemas.microsoft.com/office/drawing/2014/main" id="{2F91C7BE-ECC0-467F-87AD-51464C1BF9F6}"/>
              </a:ext>
            </a:extLst>
          </p:cNvPr>
          <p:cNvSpPr txBox="1"/>
          <p:nvPr/>
        </p:nvSpPr>
        <p:spPr>
          <a:xfrm>
            <a:off x="2937096" y="3841030"/>
            <a:ext cx="6050857" cy="2026166"/>
          </a:xfrm>
          <a:prstGeom prst="rect">
            <a:avLst/>
          </a:prstGeom>
          <a:noFill/>
        </p:spPr>
        <p:txBody>
          <a:bodyPr wrap="square">
            <a:spAutoFit/>
          </a:bodyPr>
          <a:lstStyle/>
          <a:p>
            <a:pPr algn="l"/>
            <a:r>
              <a:rPr lang="en-US" sz="1795" dirty="0">
                <a:solidFill>
                  <a:srgbClr val="0070C0"/>
                </a:solidFill>
                <a:latin typeface="ArialMonoMTPro"/>
              </a:rPr>
              <a:t>What is the speed of the vehicle in mph? </a:t>
            </a:r>
            <a:r>
              <a:rPr lang="en-US" sz="1795" b="1" dirty="0">
                <a:solidFill>
                  <a:srgbClr val="0070C0"/>
                </a:solidFill>
                <a:latin typeface="StoneSansITCStd-Bold"/>
              </a:rPr>
              <a:t>40 </a:t>
            </a:r>
            <a:r>
              <a:rPr lang="en-US" sz="898" b="1" dirty="0">
                <a:solidFill>
                  <a:srgbClr val="0070C0"/>
                </a:solidFill>
                <a:latin typeface="ArialMonoMTPro-Bold"/>
              </a:rPr>
              <a:t>Enter</a:t>
            </a:r>
          </a:p>
          <a:p>
            <a:pPr algn="l"/>
            <a:r>
              <a:rPr lang="en-US" sz="1795" dirty="0">
                <a:solidFill>
                  <a:srgbClr val="0070C0"/>
                </a:solidFill>
                <a:latin typeface="ArialMonoMTPro"/>
              </a:rPr>
              <a:t>How many hours has it traveled? </a:t>
            </a:r>
            <a:r>
              <a:rPr lang="en-US" sz="1795" b="1" dirty="0">
                <a:solidFill>
                  <a:srgbClr val="0070C0"/>
                </a:solidFill>
                <a:latin typeface="StoneSansITCStd-Bold"/>
              </a:rPr>
              <a:t>3 </a:t>
            </a:r>
            <a:r>
              <a:rPr lang="en-US" sz="898" b="1" dirty="0">
                <a:solidFill>
                  <a:srgbClr val="0070C0"/>
                </a:solidFill>
                <a:latin typeface="ArialMonoMTPro-Bold"/>
              </a:rPr>
              <a:t>Enter</a:t>
            </a:r>
          </a:p>
          <a:p>
            <a:pPr algn="l"/>
            <a:r>
              <a:rPr lang="en-US" sz="1795" dirty="0">
                <a:solidFill>
                  <a:srgbClr val="0070C0"/>
                </a:solidFill>
                <a:latin typeface="ArialMonoMTPro"/>
              </a:rPr>
              <a:t>Hour	Distance Traveled</a:t>
            </a:r>
          </a:p>
          <a:p>
            <a:pPr algn="l"/>
            <a:r>
              <a:rPr lang="en-US" sz="1795" dirty="0">
                <a:solidFill>
                  <a:srgbClr val="0070C0"/>
                </a:solidFill>
                <a:latin typeface="ArialMonoMTPro"/>
              </a:rPr>
              <a:t>------------------------------------</a:t>
            </a:r>
          </a:p>
          <a:p>
            <a:pPr algn="l"/>
            <a:r>
              <a:rPr lang="en-US" sz="1795" dirty="0">
                <a:solidFill>
                  <a:srgbClr val="0070C0"/>
                </a:solidFill>
                <a:latin typeface="ArialMonoMTPro"/>
              </a:rPr>
              <a:t>1 	40</a:t>
            </a:r>
          </a:p>
          <a:p>
            <a:pPr algn="l"/>
            <a:r>
              <a:rPr lang="en-US" sz="1795" dirty="0">
                <a:solidFill>
                  <a:srgbClr val="0070C0"/>
                </a:solidFill>
                <a:latin typeface="ArialMonoMTPro"/>
              </a:rPr>
              <a:t>2 	80</a:t>
            </a:r>
          </a:p>
          <a:p>
            <a:pPr algn="l"/>
            <a:r>
              <a:rPr lang="en-US" sz="1795" dirty="0">
                <a:solidFill>
                  <a:srgbClr val="0070C0"/>
                </a:solidFill>
                <a:latin typeface="ArialMonoMTPro"/>
              </a:rPr>
              <a:t>3 	120</a:t>
            </a:r>
            <a:endParaRPr lang="en-US" sz="1795" dirty="0"/>
          </a:p>
        </p:txBody>
      </p:sp>
    </p:spTree>
    <p:extLst>
      <p:ext uri="{BB962C8B-B14F-4D97-AF65-F5344CB8AC3E}">
        <p14:creationId xmlns:p14="http://schemas.microsoft.com/office/powerpoint/2010/main" val="3160050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131981" y="-22634"/>
            <a:ext cx="9779183" cy="987473"/>
          </a:xfrm>
        </p:spPr>
        <p:txBody>
          <a:bodyPr>
            <a:normAutofit/>
          </a:bodyPr>
          <a:lstStyle/>
          <a:p>
            <a:r>
              <a:rPr lang="en-US" dirty="0"/>
              <a:t>Exercise 1- </a:t>
            </a:r>
            <a:r>
              <a:rPr lang="en-US" dirty="0">
                <a:solidFill>
                  <a:srgbClr val="FF0000"/>
                </a:solidFill>
              </a:rPr>
              <a:t>Solution</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41</a:t>
            </a:fld>
            <a:endParaRPr lang="en-US" dirty="0"/>
          </a:p>
        </p:txBody>
      </p:sp>
      <p:sp>
        <p:nvSpPr>
          <p:cNvPr id="9" name="TextBox 8">
            <a:extLst>
              <a:ext uri="{FF2B5EF4-FFF2-40B4-BE49-F238E27FC236}">
                <a16:creationId xmlns:a16="http://schemas.microsoft.com/office/drawing/2014/main" id="{E1096816-7BBF-47DD-845F-B172935972A8}"/>
              </a:ext>
            </a:extLst>
          </p:cNvPr>
          <p:cNvSpPr txBox="1"/>
          <p:nvPr/>
        </p:nvSpPr>
        <p:spPr>
          <a:xfrm>
            <a:off x="3349149" y="1321482"/>
            <a:ext cx="7685098" cy="5065415"/>
          </a:xfrm>
          <a:prstGeom prst="rect">
            <a:avLst/>
          </a:prstGeom>
          <a:noFill/>
        </p:spPr>
        <p:txBody>
          <a:bodyPr wrap="square">
            <a:spAutoFit/>
          </a:bodyPr>
          <a:lstStyle/>
          <a:p>
            <a:r>
              <a:rPr lang="en-US" sz="1795" dirty="0">
                <a:solidFill>
                  <a:schemeClr val="tx1">
                    <a:lumMod val="50000"/>
                    <a:lumOff val="50000"/>
                  </a:schemeClr>
                </a:solidFill>
              </a:rPr>
              <a:t># Declare variables for the distance, speed, and time.</a:t>
            </a:r>
          </a:p>
          <a:p>
            <a:r>
              <a:rPr lang="en-US" sz="1795" dirty="0"/>
              <a:t>distance = 0</a:t>
            </a:r>
          </a:p>
          <a:p>
            <a:r>
              <a:rPr lang="en-US" sz="1795" dirty="0"/>
              <a:t>speed = 0.0</a:t>
            </a:r>
          </a:p>
          <a:p>
            <a:r>
              <a:rPr lang="en-US" sz="1795" dirty="0"/>
              <a:t>time = 0</a:t>
            </a:r>
          </a:p>
          <a:p>
            <a:endParaRPr lang="en-US" sz="1795" dirty="0"/>
          </a:p>
          <a:p>
            <a:r>
              <a:rPr lang="en-US" sz="1795" dirty="0">
                <a:solidFill>
                  <a:schemeClr val="tx1">
                    <a:lumMod val="50000"/>
                    <a:lumOff val="50000"/>
                  </a:schemeClr>
                </a:solidFill>
              </a:rPr>
              <a:t># Get the speed as input from the user.</a:t>
            </a:r>
          </a:p>
          <a:p>
            <a:r>
              <a:rPr lang="en-US" sz="1795" dirty="0"/>
              <a:t>speed = float(input('Enter the speed of the vehicle in mph: '))</a:t>
            </a:r>
          </a:p>
          <a:p>
            <a:r>
              <a:rPr lang="en-US" sz="1795" dirty="0"/>
              <a:t>    </a:t>
            </a:r>
          </a:p>
          <a:p>
            <a:r>
              <a:rPr lang="en-US" sz="1795" dirty="0">
                <a:solidFill>
                  <a:schemeClr val="tx1">
                    <a:lumMod val="50000"/>
                    <a:lumOff val="50000"/>
                  </a:schemeClr>
                </a:solidFill>
              </a:rPr>
              <a:t># Get time traveled and convert to integer for full hours.</a:t>
            </a:r>
          </a:p>
          <a:p>
            <a:r>
              <a:rPr lang="en-US" sz="1795" dirty="0"/>
              <a:t>time = int(float(input('Enter the number of hours traveled: ')))</a:t>
            </a:r>
          </a:p>
          <a:p>
            <a:endParaRPr lang="en-US" sz="1795" dirty="0"/>
          </a:p>
          <a:p>
            <a:r>
              <a:rPr lang="en-US" sz="1795" dirty="0">
                <a:solidFill>
                  <a:schemeClr val="tx1">
                    <a:lumMod val="50000"/>
                    <a:lumOff val="50000"/>
                  </a:schemeClr>
                </a:solidFill>
              </a:rPr>
              <a:t># Display the distance traveled by hour.</a:t>
            </a:r>
          </a:p>
          <a:p>
            <a:r>
              <a:rPr lang="en-US" sz="1795" dirty="0"/>
              <a:t>print ('Hour\</a:t>
            </a:r>
            <a:r>
              <a:rPr lang="en-US" sz="1795" dirty="0" err="1"/>
              <a:t>tDistance</a:t>
            </a:r>
            <a:r>
              <a:rPr lang="en-US" sz="1795" dirty="0"/>
              <a:t> Traveled')</a:t>
            </a:r>
          </a:p>
          <a:p>
            <a:r>
              <a:rPr lang="en-US" sz="1795" dirty="0"/>
              <a:t>print ('------------------------')</a:t>
            </a:r>
          </a:p>
          <a:p>
            <a:endParaRPr lang="en-US" sz="1795" dirty="0"/>
          </a:p>
          <a:p>
            <a:r>
              <a:rPr lang="en-US" sz="1795" dirty="0"/>
              <a:t>for hour in range(1, time + 1):</a:t>
            </a:r>
          </a:p>
          <a:p>
            <a:r>
              <a:rPr lang="en-US" sz="1795" dirty="0"/>
              <a:t>    distance = hour * speed</a:t>
            </a:r>
          </a:p>
          <a:p>
            <a:r>
              <a:rPr lang="en-US" sz="1795" dirty="0"/>
              <a:t>    print (hour, '\</a:t>
            </a:r>
            <a:r>
              <a:rPr lang="en-US" sz="1795" dirty="0" err="1"/>
              <a:t>t',distance</a:t>
            </a:r>
            <a:r>
              <a:rPr lang="en-US" sz="1795" dirty="0"/>
              <a:t>)</a:t>
            </a:r>
          </a:p>
        </p:txBody>
      </p:sp>
    </p:spTree>
    <p:extLst>
      <p:ext uri="{BB962C8B-B14F-4D97-AF65-F5344CB8AC3E}">
        <p14:creationId xmlns:p14="http://schemas.microsoft.com/office/powerpoint/2010/main" val="3205857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115101" y="0"/>
            <a:ext cx="7866669" cy="806268"/>
          </a:xfrm>
        </p:spPr>
        <p:txBody>
          <a:bodyPr>
            <a:normAutofit/>
          </a:bodyPr>
          <a:lstStyle/>
          <a:p>
            <a:r>
              <a:rPr lang="en-US" dirty="0"/>
              <a:t>Exercise 2</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42</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2515251" y="990806"/>
            <a:ext cx="7851941" cy="2578757"/>
          </a:xfrm>
          <a:prstGeom prst="rect">
            <a:avLst/>
          </a:prstGeom>
          <a:noFill/>
        </p:spPr>
        <p:txBody>
          <a:bodyPr wrap="square">
            <a:spAutoFit/>
          </a:bodyPr>
          <a:lstStyle/>
          <a:p>
            <a:pPr algn="l"/>
            <a:r>
              <a:rPr lang="en-US" sz="1795" dirty="0">
                <a:latin typeface="SabonLTPro-Roman"/>
              </a:rPr>
              <a:t>2. Write a program that predicts the approximate size of a population of organisms. The application should use text boxes to allow the user to enter the starting number of organisms, the average daily population increase (as a percentage), and the number of days the organisms will be left to multiply. </a:t>
            </a:r>
          </a:p>
          <a:p>
            <a:pPr algn="l"/>
            <a:r>
              <a:rPr lang="en-US" sz="1795" dirty="0">
                <a:latin typeface="SabonLTPro-Roman"/>
              </a:rPr>
              <a:t>For example, assume the user enters the following values:</a:t>
            </a:r>
          </a:p>
          <a:p>
            <a:pPr algn="l"/>
            <a:r>
              <a:rPr lang="en-US" sz="1795" dirty="0">
                <a:latin typeface="SabonLTPro-Roman"/>
              </a:rPr>
              <a:t>Starting number of organisms: 2</a:t>
            </a:r>
          </a:p>
          <a:p>
            <a:pPr algn="l"/>
            <a:r>
              <a:rPr lang="en-US" sz="1795" dirty="0">
                <a:latin typeface="SabonLTPro-Roman"/>
              </a:rPr>
              <a:t>Average daily increase: 30</a:t>
            </a:r>
          </a:p>
          <a:p>
            <a:pPr algn="l"/>
            <a:r>
              <a:rPr lang="en-US" sz="1795" dirty="0">
                <a:latin typeface="SabonLTPro-Roman"/>
              </a:rPr>
              <a:t>Number of days to multiply: 10</a:t>
            </a:r>
          </a:p>
          <a:p>
            <a:pPr algn="l"/>
            <a:r>
              <a:rPr lang="en-US" sz="1795" dirty="0">
                <a:latin typeface="SabonLTPro-Roman"/>
              </a:rPr>
              <a:t>The program should display the following table of data:</a:t>
            </a:r>
            <a:endParaRPr lang="en-US" sz="1795" dirty="0">
              <a:solidFill>
                <a:srgbClr val="0070C0"/>
              </a:solidFill>
            </a:endParaRPr>
          </a:p>
        </p:txBody>
      </p:sp>
      <p:sp>
        <p:nvSpPr>
          <p:cNvPr id="9" name="TextBox 8">
            <a:extLst>
              <a:ext uri="{FF2B5EF4-FFF2-40B4-BE49-F238E27FC236}">
                <a16:creationId xmlns:a16="http://schemas.microsoft.com/office/drawing/2014/main" id="{2E5D79A2-7870-402E-99E1-D844FF5F0823}"/>
              </a:ext>
            </a:extLst>
          </p:cNvPr>
          <p:cNvSpPr txBox="1"/>
          <p:nvPr/>
        </p:nvSpPr>
        <p:spPr>
          <a:xfrm>
            <a:off x="3592332" y="3522256"/>
            <a:ext cx="4560388" cy="279365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sz="1596" b="1" dirty="0">
                <a:latin typeface="SabonLTPro-Bold"/>
              </a:rPr>
              <a:t>Day Approximate Population</a:t>
            </a:r>
          </a:p>
          <a:p>
            <a:pPr algn="l"/>
            <a:r>
              <a:rPr lang="en-US" sz="1596" dirty="0">
                <a:latin typeface="SabonLTPro-Roman"/>
              </a:rPr>
              <a:t>1 		2</a:t>
            </a:r>
          </a:p>
          <a:p>
            <a:pPr algn="l"/>
            <a:r>
              <a:rPr lang="en-US" sz="1596" dirty="0">
                <a:latin typeface="SabonLTPro-Roman"/>
              </a:rPr>
              <a:t>2		 2.6</a:t>
            </a:r>
          </a:p>
          <a:p>
            <a:pPr algn="l"/>
            <a:r>
              <a:rPr lang="en-US" sz="1596" dirty="0">
                <a:latin typeface="SabonLTPro-Roman"/>
              </a:rPr>
              <a:t>3 		3.38</a:t>
            </a:r>
          </a:p>
          <a:p>
            <a:pPr algn="l"/>
            <a:r>
              <a:rPr lang="en-US" sz="1596" dirty="0">
                <a:latin typeface="SabonLTPro-Roman"/>
              </a:rPr>
              <a:t>4		 4.394</a:t>
            </a:r>
          </a:p>
          <a:p>
            <a:pPr algn="l"/>
            <a:r>
              <a:rPr lang="en-US" sz="1596" dirty="0">
                <a:latin typeface="SabonLTPro-Roman"/>
              </a:rPr>
              <a:t>5 		5.7122</a:t>
            </a:r>
          </a:p>
          <a:p>
            <a:pPr algn="l"/>
            <a:r>
              <a:rPr lang="en-US" sz="1596" dirty="0">
                <a:latin typeface="SabonLTPro-Roman"/>
              </a:rPr>
              <a:t>6 		7.42586</a:t>
            </a:r>
          </a:p>
          <a:p>
            <a:pPr algn="l"/>
            <a:r>
              <a:rPr lang="en-US" sz="1596" dirty="0">
                <a:latin typeface="SabonLTPro-Roman"/>
              </a:rPr>
              <a:t>7 		9.653619</a:t>
            </a:r>
          </a:p>
          <a:p>
            <a:pPr algn="l"/>
            <a:r>
              <a:rPr lang="en-US" sz="1596" dirty="0">
                <a:latin typeface="SabonLTPro-Roman"/>
              </a:rPr>
              <a:t>8 		12.5497</a:t>
            </a:r>
          </a:p>
          <a:p>
            <a:pPr algn="l"/>
            <a:r>
              <a:rPr lang="en-US" sz="1596" dirty="0">
                <a:latin typeface="SabonLTPro-Roman"/>
              </a:rPr>
              <a:t>9 		16.31462</a:t>
            </a:r>
          </a:p>
          <a:p>
            <a:pPr algn="l"/>
            <a:r>
              <a:rPr lang="en-US" sz="1596" dirty="0">
                <a:latin typeface="SabonLTPro-Roman"/>
              </a:rPr>
              <a:t>10 		21.209</a:t>
            </a:r>
            <a:endParaRPr lang="en-US" sz="1596" dirty="0"/>
          </a:p>
        </p:txBody>
      </p:sp>
    </p:spTree>
    <p:extLst>
      <p:ext uri="{BB962C8B-B14F-4D97-AF65-F5344CB8AC3E}">
        <p14:creationId xmlns:p14="http://schemas.microsoft.com/office/powerpoint/2010/main" val="2066995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987398" y="0"/>
            <a:ext cx="7866669" cy="788385"/>
          </a:xfrm>
        </p:spPr>
        <p:txBody>
          <a:bodyPr>
            <a:normAutofit/>
          </a:bodyPr>
          <a:lstStyle/>
          <a:p>
            <a:r>
              <a:rPr lang="en-US" dirty="0"/>
              <a:t>Exercise 2- </a:t>
            </a:r>
            <a:r>
              <a:rPr lang="en-US" dirty="0">
                <a:solidFill>
                  <a:srgbClr val="FF0000"/>
                </a:solidFill>
              </a:rPr>
              <a:t>Solution</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43</a:t>
            </a:fld>
            <a:endParaRPr lang="en-US" dirty="0"/>
          </a:p>
        </p:txBody>
      </p:sp>
      <p:pic>
        <p:nvPicPr>
          <p:cNvPr id="12" name="Picture 11">
            <a:extLst>
              <a:ext uri="{FF2B5EF4-FFF2-40B4-BE49-F238E27FC236}">
                <a16:creationId xmlns:a16="http://schemas.microsoft.com/office/drawing/2014/main" id="{72B9D92C-238D-4A5A-A46E-F1117249CC3C}"/>
              </a:ext>
            </a:extLst>
          </p:cNvPr>
          <p:cNvPicPr>
            <a:picLocks noChangeAspect="1"/>
          </p:cNvPicPr>
          <p:nvPr/>
        </p:nvPicPr>
        <p:blipFill>
          <a:blip r:embed="rId2"/>
          <a:stretch>
            <a:fillRect/>
          </a:stretch>
        </p:blipFill>
        <p:spPr>
          <a:xfrm>
            <a:off x="7124359" y="2753575"/>
            <a:ext cx="2983254" cy="2242191"/>
          </a:xfrm>
          <a:prstGeom prst="rect">
            <a:avLst/>
          </a:prstGeom>
        </p:spPr>
      </p:pic>
      <p:pic>
        <p:nvPicPr>
          <p:cNvPr id="14" name="Picture 13">
            <a:extLst>
              <a:ext uri="{FF2B5EF4-FFF2-40B4-BE49-F238E27FC236}">
                <a16:creationId xmlns:a16="http://schemas.microsoft.com/office/drawing/2014/main" id="{A0577811-615B-4CE0-88F2-35B1BEB46F08}"/>
              </a:ext>
            </a:extLst>
          </p:cNvPr>
          <p:cNvPicPr>
            <a:picLocks noChangeAspect="1"/>
          </p:cNvPicPr>
          <p:nvPr/>
        </p:nvPicPr>
        <p:blipFill>
          <a:blip r:embed="rId3"/>
          <a:stretch>
            <a:fillRect/>
          </a:stretch>
        </p:blipFill>
        <p:spPr>
          <a:xfrm>
            <a:off x="2950191" y="1012185"/>
            <a:ext cx="3941084" cy="5103074"/>
          </a:xfrm>
          <a:prstGeom prst="rect">
            <a:avLst/>
          </a:prstGeom>
        </p:spPr>
      </p:pic>
    </p:spTree>
    <p:extLst>
      <p:ext uri="{BB962C8B-B14F-4D97-AF65-F5344CB8AC3E}">
        <p14:creationId xmlns:p14="http://schemas.microsoft.com/office/powerpoint/2010/main" val="291793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283777" y="62739"/>
            <a:ext cx="7866669" cy="771789"/>
          </a:xfrm>
        </p:spPr>
        <p:txBody>
          <a:bodyPr>
            <a:normAutofit/>
          </a:bodyPr>
          <a:lstStyle/>
          <a:p>
            <a:r>
              <a:rPr lang="en-US" dirty="0"/>
              <a:t>Exercise 3</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44</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2515251" y="990805"/>
            <a:ext cx="7851941" cy="920985"/>
          </a:xfrm>
          <a:prstGeom prst="rect">
            <a:avLst/>
          </a:prstGeom>
          <a:noFill/>
        </p:spPr>
        <p:txBody>
          <a:bodyPr wrap="square">
            <a:spAutoFit/>
          </a:bodyPr>
          <a:lstStyle/>
          <a:p>
            <a:pPr algn="l"/>
            <a:r>
              <a:rPr lang="en-US" sz="1795" dirty="0">
                <a:latin typeface="SabonLTPro-Roman"/>
              </a:rPr>
              <a:t>3. Running on a particular treadmill you burn 4.2 calories per minute. </a:t>
            </a:r>
          </a:p>
          <a:p>
            <a:pPr algn="l"/>
            <a:r>
              <a:rPr lang="en-US" sz="1795" dirty="0">
                <a:latin typeface="SabonLTPro-Roman"/>
              </a:rPr>
              <a:t>Write a program that uses a loop to display the number of calories burned after 10, 15, 20, 25, and 30 minutes.</a:t>
            </a:r>
            <a:endParaRPr lang="en-US" sz="1795" dirty="0">
              <a:solidFill>
                <a:srgbClr val="0070C0"/>
              </a:solidFill>
            </a:endParaRPr>
          </a:p>
        </p:txBody>
      </p:sp>
      <p:sp>
        <p:nvSpPr>
          <p:cNvPr id="10" name="TextBox 9">
            <a:extLst>
              <a:ext uri="{FF2B5EF4-FFF2-40B4-BE49-F238E27FC236}">
                <a16:creationId xmlns:a16="http://schemas.microsoft.com/office/drawing/2014/main" id="{6BB7E0D8-B61F-45CD-8957-BBD5FA3C8850}"/>
              </a:ext>
            </a:extLst>
          </p:cNvPr>
          <p:cNvSpPr txBox="1"/>
          <p:nvPr/>
        </p:nvSpPr>
        <p:spPr>
          <a:xfrm>
            <a:off x="3910586" y="2017981"/>
            <a:ext cx="4746995" cy="42563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596" dirty="0">
                <a:solidFill>
                  <a:schemeClr val="bg1">
                    <a:lumMod val="50000"/>
                  </a:schemeClr>
                </a:solidFill>
              </a:rPr>
              <a:t># Declare and initialize a variable</a:t>
            </a:r>
          </a:p>
          <a:p>
            <a:r>
              <a:rPr lang="en-US" sz="1596" dirty="0">
                <a:solidFill>
                  <a:schemeClr val="bg1">
                    <a:lumMod val="50000"/>
                  </a:schemeClr>
                </a:solidFill>
              </a:rPr>
              <a:t># for the calories burned per minute.</a:t>
            </a:r>
          </a:p>
          <a:p>
            <a:r>
              <a:rPr lang="en-US" sz="1596" dirty="0" err="1"/>
              <a:t>caloriesPerMinute</a:t>
            </a:r>
            <a:r>
              <a:rPr lang="en-US" sz="1596" dirty="0"/>
              <a:t> = 4.2</a:t>
            </a:r>
          </a:p>
          <a:p>
            <a:endParaRPr lang="en-US" sz="1596" dirty="0"/>
          </a:p>
          <a:p>
            <a:r>
              <a:rPr lang="en-US" sz="1596" dirty="0">
                <a:solidFill>
                  <a:schemeClr val="bg1">
                    <a:lumMod val="50000"/>
                  </a:schemeClr>
                </a:solidFill>
              </a:rPr>
              <a:t># Declare variables for the number of calories burned,</a:t>
            </a:r>
          </a:p>
          <a:p>
            <a:r>
              <a:rPr lang="en-US" sz="1596" dirty="0">
                <a:solidFill>
                  <a:schemeClr val="bg1">
                    <a:lumMod val="50000"/>
                  </a:schemeClr>
                </a:solidFill>
              </a:rPr>
              <a:t># and the number of minutes.</a:t>
            </a:r>
          </a:p>
          <a:p>
            <a:r>
              <a:rPr lang="en-US" sz="1596" dirty="0" err="1"/>
              <a:t>caloriesBurned</a:t>
            </a:r>
            <a:r>
              <a:rPr lang="en-US" sz="1596" dirty="0"/>
              <a:t> = 0.0</a:t>
            </a:r>
          </a:p>
          <a:p>
            <a:r>
              <a:rPr lang="en-US" sz="1596" dirty="0"/>
              <a:t>minutes = 0</a:t>
            </a:r>
          </a:p>
          <a:p>
            <a:endParaRPr lang="en-US" sz="1596" dirty="0"/>
          </a:p>
          <a:p>
            <a:r>
              <a:rPr lang="en-US" sz="1596" dirty="0"/>
              <a:t>print ('Minutes\t\</a:t>
            </a:r>
            <a:r>
              <a:rPr lang="en-US" sz="1596" dirty="0" err="1"/>
              <a:t>tCalories</a:t>
            </a:r>
            <a:r>
              <a:rPr lang="en-US" sz="1596" dirty="0"/>
              <a:t> Burned')</a:t>
            </a:r>
          </a:p>
          <a:p>
            <a:r>
              <a:rPr lang="en-US" sz="1596" dirty="0"/>
              <a:t>print ('-------------------------------')</a:t>
            </a:r>
          </a:p>
          <a:p>
            <a:endParaRPr lang="en-US" sz="1596" dirty="0"/>
          </a:p>
          <a:p>
            <a:r>
              <a:rPr lang="en-US" sz="1596" dirty="0">
                <a:solidFill>
                  <a:schemeClr val="bg1">
                    <a:lumMod val="50000"/>
                  </a:schemeClr>
                </a:solidFill>
              </a:rPr>
              <a:t># Execute the for loop to display calories burned.</a:t>
            </a:r>
          </a:p>
          <a:p>
            <a:r>
              <a:rPr lang="en-US" sz="1596" dirty="0"/>
              <a:t>for minutes in range(10, 31, 5):</a:t>
            </a:r>
          </a:p>
          <a:p>
            <a:r>
              <a:rPr lang="en-US" sz="1596" dirty="0"/>
              <a:t>    </a:t>
            </a:r>
            <a:r>
              <a:rPr lang="en-US" sz="1596" dirty="0" err="1"/>
              <a:t>caloriesBurned</a:t>
            </a:r>
            <a:r>
              <a:rPr lang="en-US" sz="1596" dirty="0"/>
              <a:t> = </a:t>
            </a:r>
            <a:r>
              <a:rPr lang="en-US" sz="1596" dirty="0" err="1"/>
              <a:t>caloriesPerMinute</a:t>
            </a:r>
            <a:r>
              <a:rPr lang="en-US" sz="1596" dirty="0"/>
              <a:t> * minutes</a:t>
            </a:r>
          </a:p>
          <a:p>
            <a:r>
              <a:rPr lang="en-US" sz="1596" dirty="0"/>
              <a:t>    print (minutes, "\t\t", </a:t>
            </a:r>
            <a:r>
              <a:rPr lang="en-US" sz="1596" dirty="0" err="1"/>
              <a:t>caloriesBurned</a:t>
            </a:r>
            <a:r>
              <a:rPr lang="en-US" sz="1596" dirty="0"/>
              <a:t>)</a:t>
            </a:r>
          </a:p>
        </p:txBody>
      </p:sp>
      <p:sp>
        <p:nvSpPr>
          <p:cNvPr id="11" name="TextBox 10">
            <a:extLst>
              <a:ext uri="{FF2B5EF4-FFF2-40B4-BE49-F238E27FC236}">
                <a16:creationId xmlns:a16="http://schemas.microsoft.com/office/drawing/2014/main" id="{581F62F7-33B3-47C1-B90E-B0FFB5BE66B1}"/>
              </a:ext>
            </a:extLst>
          </p:cNvPr>
          <p:cNvSpPr txBox="1"/>
          <p:nvPr/>
        </p:nvSpPr>
        <p:spPr>
          <a:xfrm>
            <a:off x="2051000" y="3506907"/>
            <a:ext cx="1989105" cy="583290"/>
          </a:xfrm>
          <a:prstGeom prst="rect">
            <a:avLst/>
          </a:prstGeom>
          <a:noFill/>
        </p:spPr>
        <p:txBody>
          <a:bodyPr wrap="square">
            <a:spAutoFit/>
          </a:bodyPr>
          <a:lstStyle/>
          <a:p>
            <a:r>
              <a:rPr lang="en-US" sz="3192" dirty="0">
                <a:solidFill>
                  <a:srgbClr val="FF0000"/>
                </a:solidFill>
              </a:rPr>
              <a:t>Solution</a:t>
            </a:r>
            <a:endParaRPr lang="en-US" sz="3192" dirty="0"/>
          </a:p>
        </p:txBody>
      </p:sp>
    </p:spTree>
    <p:extLst>
      <p:ext uri="{BB962C8B-B14F-4D97-AF65-F5344CB8AC3E}">
        <p14:creationId xmlns:p14="http://schemas.microsoft.com/office/powerpoint/2010/main" val="2302575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1163312" y="88786"/>
            <a:ext cx="7866669" cy="687860"/>
          </a:xfrm>
        </p:spPr>
        <p:txBody>
          <a:bodyPr>
            <a:normAutofit fontScale="90000"/>
          </a:bodyPr>
          <a:lstStyle/>
          <a:p>
            <a:r>
              <a:rPr lang="en-US" dirty="0"/>
              <a:t>Exercise 4</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45</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2177394" y="1032793"/>
            <a:ext cx="7851941" cy="1473576"/>
          </a:xfrm>
          <a:prstGeom prst="rect">
            <a:avLst/>
          </a:prstGeom>
          <a:noFill/>
        </p:spPr>
        <p:txBody>
          <a:bodyPr wrap="square">
            <a:spAutoFit/>
          </a:bodyPr>
          <a:lstStyle/>
          <a:p>
            <a:pPr algn="l"/>
            <a:r>
              <a:rPr lang="en-US" sz="1795" dirty="0">
                <a:latin typeface="SabonLTPro-Roman"/>
              </a:rPr>
              <a:t>4. At one college, the tuition for a full-time student is $8,000 per semester. </a:t>
            </a:r>
          </a:p>
          <a:p>
            <a:pPr algn="l"/>
            <a:r>
              <a:rPr lang="en-US" sz="1795" dirty="0">
                <a:latin typeface="SabonLTPro-Roman"/>
              </a:rPr>
              <a:t>It has been announced that the tuition will increase by 3 percent each year for the next 5 years. </a:t>
            </a:r>
          </a:p>
          <a:p>
            <a:pPr algn="l"/>
            <a:r>
              <a:rPr lang="en-US" sz="1795" dirty="0">
                <a:latin typeface="SabonLTPro-Roman"/>
              </a:rPr>
              <a:t>Write a program with a loop that displays the projected semester tuition amount for the next 5 years.</a:t>
            </a:r>
            <a:endParaRPr lang="en-US" sz="1795" dirty="0">
              <a:solidFill>
                <a:srgbClr val="0070C0"/>
              </a:solidFill>
            </a:endParaRPr>
          </a:p>
        </p:txBody>
      </p:sp>
      <p:sp>
        <p:nvSpPr>
          <p:cNvPr id="10" name="TextBox 9">
            <a:extLst>
              <a:ext uri="{FF2B5EF4-FFF2-40B4-BE49-F238E27FC236}">
                <a16:creationId xmlns:a16="http://schemas.microsoft.com/office/drawing/2014/main" id="{6BB7E0D8-B61F-45CD-8957-BBD5FA3C8850}"/>
              </a:ext>
            </a:extLst>
          </p:cNvPr>
          <p:cNvSpPr txBox="1"/>
          <p:nvPr/>
        </p:nvSpPr>
        <p:spPr>
          <a:xfrm>
            <a:off x="3424826" y="2486178"/>
            <a:ext cx="4010182" cy="395217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97" dirty="0">
                <a:solidFill>
                  <a:schemeClr val="bg1">
                    <a:lumMod val="50000"/>
                  </a:schemeClr>
                </a:solidFill>
              </a:rPr>
              <a:t># Constants for the increase in tuition per year,</a:t>
            </a:r>
          </a:p>
          <a:p>
            <a:r>
              <a:rPr lang="en-US" sz="1397" dirty="0">
                <a:solidFill>
                  <a:schemeClr val="bg1">
                    <a:lumMod val="50000"/>
                  </a:schemeClr>
                </a:solidFill>
              </a:rPr>
              <a:t># and the starting tuition amount.</a:t>
            </a:r>
          </a:p>
          <a:p>
            <a:r>
              <a:rPr lang="en-US" sz="1397" dirty="0"/>
              <a:t>INCREASE_PER_YEAR = 0.03</a:t>
            </a:r>
          </a:p>
          <a:p>
            <a:r>
              <a:rPr lang="en-US" sz="1397" dirty="0"/>
              <a:t>STARTING_AMOUNT = 8000.0</a:t>
            </a:r>
          </a:p>
          <a:p>
            <a:endParaRPr lang="en-US" sz="1397" dirty="0"/>
          </a:p>
          <a:p>
            <a:r>
              <a:rPr lang="en-US" sz="1397" dirty="0">
                <a:solidFill>
                  <a:schemeClr val="bg1">
                    <a:lumMod val="50000"/>
                  </a:schemeClr>
                </a:solidFill>
              </a:rPr>
              <a:t># Declare a variable to store the tuition.</a:t>
            </a:r>
          </a:p>
          <a:p>
            <a:r>
              <a:rPr lang="en-US" sz="1397" dirty="0"/>
              <a:t>tuition = STARTING_AMOUNT</a:t>
            </a:r>
          </a:p>
          <a:p>
            <a:endParaRPr lang="en-US" sz="1397" dirty="0"/>
          </a:p>
          <a:p>
            <a:r>
              <a:rPr lang="en-US" sz="1397" dirty="0">
                <a:solidFill>
                  <a:schemeClr val="bg1">
                    <a:lumMod val="50000"/>
                  </a:schemeClr>
                </a:solidFill>
              </a:rPr>
              <a:t># Calculate and print amount of increase each year.</a:t>
            </a:r>
          </a:p>
          <a:p>
            <a:r>
              <a:rPr lang="en-US" sz="1397" dirty="0"/>
              <a:t>print ('Year\t Projected Tuition (per Semester)')</a:t>
            </a:r>
          </a:p>
          <a:p>
            <a:r>
              <a:rPr lang="en-US" sz="1397" dirty="0"/>
              <a:t>print ('------------------------------------------')</a:t>
            </a:r>
          </a:p>
          <a:p>
            <a:endParaRPr lang="en-US" sz="1397" dirty="0"/>
          </a:p>
          <a:p>
            <a:r>
              <a:rPr lang="en-US" sz="1397" dirty="0"/>
              <a:t>for year in range(5):</a:t>
            </a:r>
          </a:p>
          <a:p>
            <a:r>
              <a:rPr lang="en-US" sz="1397" dirty="0"/>
              <a:t>    tuition += (tuition * INCREASE_PER_YEAR)</a:t>
            </a:r>
          </a:p>
          <a:p>
            <a:r>
              <a:rPr lang="en-US" sz="1397" dirty="0"/>
              <a:t>    print ((year + 1), '\t', '$', \</a:t>
            </a:r>
          </a:p>
          <a:p>
            <a:r>
              <a:rPr lang="en-US" sz="1397" dirty="0"/>
              <a:t>           format(tuition, '.2f'))</a:t>
            </a:r>
            <a:endParaRPr lang="en-US" sz="1596" dirty="0"/>
          </a:p>
        </p:txBody>
      </p:sp>
      <p:sp>
        <p:nvSpPr>
          <p:cNvPr id="11" name="TextBox 10">
            <a:extLst>
              <a:ext uri="{FF2B5EF4-FFF2-40B4-BE49-F238E27FC236}">
                <a16:creationId xmlns:a16="http://schemas.microsoft.com/office/drawing/2014/main" id="{581F62F7-33B3-47C1-B90E-B0FFB5BE66B1}"/>
              </a:ext>
            </a:extLst>
          </p:cNvPr>
          <p:cNvSpPr txBox="1"/>
          <p:nvPr/>
        </p:nvSpPr>
        <p:spPr>
          <a:xfrm>
            <a:off x="1645672" y="3969849"/>
            <a:ext cx="1650273" cy="583290"/>
          </a:xfrm>
          <a:prstGeom prst="rect">
            <a:avLst/>
          </a:prstGeom>
          <a:noFill/>
        </p:spPr>
        <p:txBody>
          <a:bodyPr wrap="square">
            <a:spAutoFit/>
          </a:bodyPr>
          <a:lstStyle/>
          <a:p>
            <a:r>
              <a:rPr lang="en-US" sz="3192" dirty="0">
                <a:solidFill>
                  <a:srgbClr val="FF0000"/>
                </a:solidFill>
              </a:rPr>
              <a:t>Solution</a:t>
            </a:r>
            <a:endParaRPr lang="en-US" sz="3192" dirty="0"/>
          </a:p>
        </p:txBody>
      </p:sp>
      <p:sp>
        <p:nvSpPr>
          <p:cNvPr id="12" name="TextBox 11">
            <a:extLst>
              <a:ext uri="{FF2B5EF4-FFF2-40B4-BE49-F238E27FC236}">
                <a16:creationId xmlns:a16="http://schemas.microsoft.com/office/drawing/2014/main" id="{2C725A82-6256-4B79-A5C6-ECEEAE9482EA}"/>
              </a:ext>
            </a:extLst>
          </p:cNvPr>
          <p:cNvSpPr txBox="1"/>
          <p:nvPr/>
        </p:nvSpPr>
        <p:spPr>
          <a:xfrm>
            <a:off x="7563889" y="3429000"/>
            <a:ext cx="2932185" cy="1538620"/>
          </a:xfrm>
          <a:prstGeom prst="rect">
            <a:avLst/>
          </a:prstGeom>
          <a:noFill/>
        </p:spPr>
        <p:txBody>
          <a:bodyPr wrap="square">
            <a:spAutoFit/>
          </a:bodyPr>
          <a:lstStyle/>
          <a:p>
            <a:r>
              <a:rPr lang="en-US" sz="1047" dirty="0"/>
              <a:t>Year                         Projected Tuition (per Semester)</a:t>
            </a:r>
          </a:p>
          <a:p>
            <a:r>
              <a:rPr lang="en-US" sz="1047" dirty="0"/>
              <a:t>-------------------------------------------------------------</a:t>
            </a:r>
          </a:p>
          <a:p>
            <a:r>
              <a:rPr lang="en-US" sz="1047" dirty="0"/>
              <a:t>1 	 $ 8240.00</a:t>
            </a:r>
          </a:p>
          <a:p>
            <a:r>
              <a:rPr lang="en-US" sz="1047" dirty="0"/>
              <a:t>2 	 $ 8487.20</a:t>
            </a:r>
          </a:p>
          <a:p>
            <a:r>
              <a:rPr lang="en-US" sz="1047" dirty="0"/>
              <a:t>3 	 $ 8741.82</a:t>
            </a:r>
          </a:p>
          <a:p>
            <a:r>
              <a:rPr lang="en-US" sz="1047" dirty="0"/>
              <a:t>4 	 $ 9004.07</a:t>
            </a:r>
          </a:p>
          <a:p>
            <a:r>
              <a:rPr lang="en-US" sz="1047" dirty="0"/>
              <a:t>5 	 $ 9274.19</a:t>
            </a:r>
          </a:p>
        </p:txBody>
      </p:sp>
    </p:spTree>
    <p:extLst>
      <p:ext uri="{BB962C8B-B14F-4D97-AF65-F5344CB8AC3E}">
        <p14:creationId xmlns:p14="http://schemas.microsoft.com/office/powerpoint/2010/main" val="3292195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2515252" y="146707"/>
            <a:ext cx="7685098" cy="862401"/>
          </a:xfrm>
        </p:spPr>
        <p:txBody>
          <a:bodyPr/>
          <a:lstStyle/>
          <a:p>
            <a:r>
              <a:rPr lang="en-US" altLang="ar-KW" b="1" dirty="0"/>
              <a:t>Extra Exercises</a:t>
            </a:r>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46</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2515253" y="1211863"/>
            <a:ext cx="7685097" cy="429793"/>
          </a:xfrm>
          <a:prstGeom prst="rect">
            <a:avLst/>
          </a:prstGeom>
          <a:noFill/>
        </p:spPr>
        <p:txBody>
          <a:bodyPr wrap="square">
            <a:spAutoFit/>
          </a:bodyPr>
          <a:lstStyle/>
          <a:p>
            <a:pPr marL="456057" indent="-456057" algn="just">
              <a:buFont typeface="+mj-lt"/>
              <a:buAutoNum type="arabicPeriod"/>
            </a:pPr>
            <a:r>
              <a:rPr lang="en-US" sz="2195" dirty="0"/>
              <a:t>Find the output of the following code:</a:t>
            </a:r>
          </a:p>
        </p:txBody>
      </p:sp>
      <p:graphicFrame>
        <p:nvGraphicFramePr>
          <p:cNvPr id="3" name="Table 2"/>
          <p:cNvGraphicFramePr>
            <a:graphicFrameLocks noGrp="1"/>
          </p:cNvGraphicFramePr>
          <p:nvPr/>
        </p:nvGraphicFramePr>
        <p:xfrm>
          <a:off x="3021193" y="1957931"/>
          <a:ext cx="6149616" cy="2729301"/>
        </p:xfrm>
        <a:graphic>
          <a:graphicData uri="http://schemas.openxmlformats.org/drawingml/2006/table">
            <a:tbl>
              <a:tblPr firstRow="1" bandRow="1">
                <a:tableStyleId>{5940675A-B579-460E-94D1-54222C63F5DA}</a:tableStyleId>
              </a:tblPr>
              <a:tblGrid>
                <a:gridCol w="3074808">
                  <a:extLst>
                    <a:ext uri="{9D8B030D-6E8A-4147-A177-3AD203B41FA5}">
                      <a16:colId xmlns:a16="http://schemas.microsoft.com/office/drawing/2014/main" val="4172449523"/>
                    </a:ext>
                  </a:extLst>
                </a:gridCol>
                <a:gridCol w="3074808">
                  <a:extLst>
                    <a:ext uri="{9D8B030D-6E8A-4147-A177-3AD203B41FA5}">
                      <a16:colId xmlns:a16="http://schemas.microsoft.com/office/drawing/2014/main" val="2094047383"/>
                    </a:ext>
                  </a:extLst>
                </a:gridCol>
              </a:tblGrid>
              <a:tr h="1347365">
                <a:tc>
                  <a:txBody>
                    <a:bodyPr/>
                    <a:lstStyle/>
                    <a:p>
                      <a:r>
                        <a:rPr lang="en-US" sz="1600" kern="1200" dirty="0">
                          <a:solidFill>
                            <a:schemeClr val="tx1"/>
                          </a:solidFill>
                          <a:effectLst/>
                          <a:latin typeface="Consolas" panose="020B0609020204030204" pitchFamily="49" charset="0"/>
                          <a:ea typeface="+mn-ea"/>
                          <a:cs typeface="+mn-cs"/>
                        </a:rPr>
                        <a:t>for </a:t>
                      </a:r>
                      <a:r>
                        <a:rPr lang="en-US" sz="1600" kern="1200" dirty="0" err="1">
                          <a:solidFill>
                            <a:schemeClr val="tx1"/>
                          </a:solidFill>
                          <a:effectLst/>
                          <a:latin typeface="Consolas" panose="020B0609020204030204" pitchFamily="49" charset="0"/>
                          <a:ea typeface="+mn-ea"/>
                          <a:cs typeface="+mn-cs"/>
                        </a:rPr>
                        <a:t>i</a:t>
                      </a:r>
                      <a:r>
                        <a:rPr lang="en-US" sz="1600" kern="1200" dirty="0">
                          <a:solidFill>
                            <a:schemeClr val="tx1"/>
                          </a:solidFill>
                          <a:effectLst/>
                          <a:latin typeface="Consolas" panose="020B0609020204030204" pitchFamily="49" charset="0"/>
                          <a:ea typeface="+mn-ea"/>
                          <a:cs typeface="+mn-cs"/>
                        </a:rPr>
                        <a:t> in range (3):</a:t>
                      </a:r>
                    </a:p>
                    <a:p>
                      <a:r>
                        <a:rPr lang="en-US" sz="1600" kern="1200" dirty="0">
                          <a:solidFill>
                            <a:schemeClr val="tx1"/>
                          </a:solidFill>
                          <a:effectLst/>
                          <a:latin typeface="Consolas" panose="020B0609020204030204" pitchFamily="49" charset="0"/>
                          <a:ea typeface="+mn-ea"/>
                          <a:cs typeface="+mn-cs"/>
                        </a:rPr>
                        <a:t>    for j in range (5):</a:t>
                      </a:r>
                    </a:p>
                    <a:p>
                      <a:r>
                        <a:rPr lang="en-US" sz="1600" kern="1200" dirty="0">
                          <a:solidFill>
                            <a:schemeClr val="tx1"/>
                          </a:solidFill>
                          <a:effectLst/>
                          <a:latin typeface="Consolas" panose="020B0609020204030204" pitchFamily="49" charset="0"/>
                          <a:ea typeface="+mn-ea"/>
                          <a:cs typeface="+mn-cs"/>
                        </a:rPr>
                        <a:t>        print("*",end=" ")</a:t>
                      </a:r>
                    </a:p>
                    <a:p>
                      <a:r>
                        <a:rPr lang="en-US" sz="1600" kern="1200" dirty="0">
                          <a:solidFill>
                            <a:schemeClr val="tx1"/>
                          </a:solidFill>
                          <a:effectLst/>
                          <a:latin typeface="Consolas" panose="020B0609020204030204" pitchFamily="49" charset="0"/>
                          <a:ea typeface="+mn-ea"/>
                          <a:cs typeface="+mn-cs"/>
                        </a:rPr>
                        <a:t>    print()</a:t>
                      </a:r>
                      <a:endParaRPr lang="en-US" sz="1600" dirty="0">
                        <a:latin typeface="Consolas" panose="020B0609020204030204" pitchFamily="49" charset="0"/>
                      </a:endParaRPr>
                    </a:p>
                  </a:txBody>
                  <a:tcPr marL="91208" marR="91208" marT="45604" marB="45604">
                    <a:solidFill>
                      <a:schemeClr val="bg1"/>
                    </a:solidFill>
                  </a:tcPr>
                </a:tc>
                <a:tc>
                  <a:txBody>
                    <a:bodyPr/>
                    <a:lstStyle/>
                    <a:p>
                      <a:r>
                        <a:rPr lang="en-US" sz="1600" kern="1200" dirty="0">
                          <a:solidFill>
                            <a:schemeClr val="tx1"/>
                          </a:solidFill>
                          <a:effectLst/>
                          <a:latin typeface="Consolas" panose="020B0609020204030204" pitchFamily="49" charset="0"/>
                          <a:ea typeface="+mn-ea"/>
                          <a:cs typeface="+mn-cs"/>
                        </a:rPr>
                        <a:t>for </a:t>
                      </a:r>
                      <a:r>
                        <a:rPr lang="en-US" sz="1600" kern="1200" dirty="0" err="1">
                          <a:solidFill>
                            <a:schemeClr val="tx1"/>
                          </a:solidFill>
                          <a:effectLst/>
                          <a:latin typeface="Consolas" panose="020B0609020204030204" pitchFamily="49" charset="0"/>
                          <a:ea typeface="+mn-ea"/>
                          <a:cs typeface="+mn-cs"/>
                        </a:rPr>
                        <a:t>i</a:t>
                      </a:r>
                      <a:r>
                        <a:rPr lang="en-US" sz="1600" kern="1200" dirty="0">
                          <a:solidFill>
                            <a:schemeClr val="tx1"/>
                          </a:solidFill>
                          <a:effectLst/>
                          <a:latin typeface="Consolas" panose="020B0609020204030204" pitchFamily="49" charset="0"/>
                          <a:ea typeface="+mn-ea"/>
                          <a:cs typeface="+mn-cs"/>
                        </a:rPr>
                        <a:t> in range (5):</a:t>
                      </a:r>
                    </a:p>
                    <a:p>
                      <a:r>
                        <a:rPr lang="en-US" sz="1600" kern="1200" dirty="0">
                          <a:solidFill>
                            <a:schemeClr val="tx1"/>
                          </a:solidFill>
                          <a:effectLst/>
                          <a:latin typeface="Consolas" panose="020B0609020204030204" pitchFamily="49" charset="0"/>
                          <a:ea typeface="+mn-ea"/>
                          <a:cs typeface="+mn-cs"/>
                        </a:rPr>
                        <a:t>    for j in range (</a:t>
                      </a:r>
                      <a:r>
                        <a:rPr lang="en-US" sz="1600" kern="1200" dirty="0" err="1">
                          <a:solidFill>
                            <a:schemeClr val="tx1"/>
                          </a:solidFill>
                          <a:effectLst/>
                          <a:latin typeface="Consolas" panose="020B0609020204030204" pitchFamily="49" charset="0"/>
                          <a:ea typeface="+mn-ea"/>
                          <a:cs typeface="+mn-cs"/>
                        </a:rPr>
                        <a:t>i</a:t>
                      </a:r>
                      <a:r>
                        <a:rPr lang="en-US" sz="1600" kern="1200" dirty="0">
                          <a:solidFill>
                            <a:schemeClr val="tx1"/>
                          </a:solidFill>
                          <a:effectLst/>
                          <a:latin typeface="Consolas" panose="020B0609020204030204" pitchFamily="49" charset="0"/>
                          <a:ea typeface="+mn-ea"/>
                          <a:cs typeface="+mn-cs"/>
                        </a:rPr>
                        <a:t>):</a:t>
                      </a:r>
                    </a:p>
                    <a:p>
                      <a:r>
                        <a:rPr lang="en-US" sz="1600" kern="1200" dirty="0">
                          <a:solidFill>
                            <a:schemeClr val="tx1"/>
                          </a:solidFill>
                          <a:effectLst/>
                          <a:latin typeface="Consolas" panose="020B0609020204030204" pitchFamily="49" charset="0"/>
                          <a:ea typeface="+mn-ea"/>
                          <a:cs typeface="+mn-cs"/>
                        </a:rPr>
                        <a:t>        print("*",end=" ")</a:t>
                      </a:r>
                    </a:p>
                    <a:p>
                      <a:r>
                        <a:rPr lang="en-US" sz="1600" kern="1200" dirty="0">
                          <a:solidFill>
                            <a:schemeClr val="tx1"/>
                          </a:solidFill>
                          <a:effectLst/>
                          <a:latin typeface="Consolas" panose="020B0609020204030204" pitchFamily="49" charset="0"/>
                          <a:ea typeface="+mn-ea"/>
                          <a:cs typeface="+mn-cs"/>
                        </a:rPr>
                        <a:t>    print()</a:t>
                      </a:r>
                      <a:endParaRPr lang="en-US" sz="1600" dirty="0">
                        <a:latin typeface="Consolas" panose="020B0609020204030204" pitchFamily="49" charset="0"/>
                      </a:endParaRPr>
                    </a:p>
                  </a:txBody>
                  <a:tcPr marL="91208" marR="91208" marT="45604" marB="45604">
                    <a:solidFill>
                      <a:schemeClr val="bg1"/>
                    </a:solidFill>
                  </a:tcPr>
                </a:tc>
                <a:extLst>
                  <a:ext uri="{0D108BD9-81ED-4DB2-BD59-A6C34878D82A}">
                    <a16:rowId xmlns:a16="http://schemas.microsoft.com/office/drawing/2014/main" val="567877072"/>
                  </a:ext>
                </a:extLst>
              </a:tr>
              <a:tr h="1381936">
                <a:tc>
                  <a:txBody>
                    <a:bodyPr/>
                    <a:lstStyle/>
                    <a:p>
                      <a:r>
                        <a:rPr lang="en-US" sz="1600" kern="1200" dirty="0">
                          <a:solidFill>
                            <a:schemeClr val="tx1"/>
                          </a:solidFill>
                          <a:effectLst/>
                          <a:latin typeface="Consolas" panose="020B0609020204030204" pitchFamily="49" charset="0"/>
                          <a:ea typeface="+mn-ea"/>
                          <a:cs typeface="+mn-cs"/>
                        </a:rPr>
                        <a:t>for </a:t>
                      </a:r>
                      <a:r>
                        <a:rPr lang="en-US" sz="1600" kern="1200" dirty="0" err="1">
                          <a:solidFill>
                            <a:schemeClr val="tx1"/>
                          </a:solidFill>
                          <a:effectLst/>
                          <a:latin typeface="Consolas" panose="020B0609020204030204" pitchFamily="49" charset="0"/>
                          <a:ea typeface="+mn-ea"/>
                          <a:cs typeface="+mn-cs"/>
                        </a:rPr>
                        <a:t>i</a:t>
                      </a:r>
                      <a:r>
                        <a:rPr lang="en-US" sz="1600" kern="1200" dirty="0">
                          <a:solidFill>
                            <a:schemeClr val="tx1"/>
                          </a:solidFill>
                          <a:effectLst/>
                          <a:latin typeface="Consolas" panose="020B0609020204030204" pitchFamily="49" charset="0"/>
                          <a:ea typeface="+mn-ea"/>
                          <a:cs typeface="+mn-cs"/>
                        </a:rPr>
                        <a:t> in range (4):</a:t>
                      </a:r>
                    </a:p>
                    <a:p>
                      <a:r>
                        <a:rPr lang="en-US" sz="1600" kern="1200" dirty="0">
                          <a:solidFill>
                            <a:schemeClr val="tx1"/>
                          </a:solidFill>
                          <a:effectLst/>
                          <a:latin typeface="Consolas" panose="020B0609020204030204" pitchFamily="49" charset="0"/>
                          <a:ea typeface="+mn-ea"/>
                          <a:cs typeface="+mn-cs"/>
                        </a:rPr>
                        <a:t>    for j in range (3):</a:t>
                      </a:r>
                    </a:p>
                    <a:p>
                      <a:r>
                        <a:rPr lang="en-US" sz="1600" kern="1200" dirty="0">
                          <a:solidFill>
                            <a:schemeClr val="tx1"/>
                          </a:solidFill>
                          <a:effectLst/>
                          <a:latin typeface="Consolas" panose="020B0609020204030204" pitchFamily="49" charset="0"/>
                          <a:ea typeface="+mn-ea"/>
                          <a:cs typeface="+mn-cs"/>
                        </a:rPr>
                        <a:t>        print(</a:t>
                      </a:r>
                      <a:r>
                        <a:rPr lang="en-US" sz="1600" kern="1200" dirty="0" err="1">
                          <a:solidFill>
                            <a:schemeClr val="tx1"/>
                          </a:solidFill>
                          <a:effectLst/>
                          <a:latin typeface="Consolas" panose="020B0609020204030204" pitchFamily="49" charset="0"/>
                          <a:ea typeface="+mn-ea"/>
                          <a:cs typeface="+mn-cs"/>
                        </a:rPr>
                        <a:t>i+j,end</a:t>
                      </a:r>
                      <a:r>
                        <a:rPr lang="en-US" sz="1600" kern="1200" dirty="0">
                          <a:solidFill>
                            <a:schemeClr val="tx1"/>
                          </a:solidFill>
                          <a:effectLst/>
                          <a:latin typeface="Consolas" panose="020B0609020204030204" pitchFamily="49" charset="0"/>
                          <a:ea typeface="+mn-ea"/>
                          <a:cs typeface="+mn-cs"/>
                        </a:rPr>
                        <a:t>=" ")</a:t>
                      </a:r>
                    </a:p>
                    <a:p>
                      <a:r>
                        <a:rPr lang="en-US" sz="1600" kern="1200" dirty="0">
                          <a:solidFill>
                            <a:schemeClr val="tx1"/>
                          </a:solidFill>
                          <a:effectLst/>
                          <a:latin typeface="Consolas" panose="020B0609020204030204" pitchFamily="49" charset="0"/>
                          <a:ea typeface="+mn-ea"/>
                          <a:cs typeface="+mn-cs"/>
                        </a:rPr>
                        <a:t>    print()</a:t>
                      </a:r>
                      <a:endParaRPr lang="en-US" sz="1600" dirty="0">
                        <a:latin typeface="Consolas" panose="020B0609020204030204" pitchFamily="49" charset="0"/>
                      </a:endParaRPr>
                    </a:p>
                  </a:txBody>
                  <a:tcPr marL="91208" marR="91208" marT="45604" marB="45604">
                    <a:solidFill>
                      <a:schemeClr val="bg1"/>
                    </a:solidFill>
                  </a:tcPr>
                </a:tc>
                <a:tc>
                  <a:txBody>
                    <a:bodyPr/>
                    <a:lstStyle/>
                    <a:p>
                      <a:r>
                        <a:rPr lang="en-US" sz="1600" dirty="0">
                          <a:latin typeface="Consolas" panose="020B0609020204030204" pitchFamily="49" charset="0"/>
                        </a:rPr>
                        <a:t>for </a:t>
                      </a:r>
                      <a:r>
                        <a:rPr lang="en-US" sz="1600" dirty="0" err="1">
                          <a:latin typeface="Consolas" panose="020B0609020204030204" pitchFamily="49" charset="0"/>
                        </a:rPr>
                        <a:t>i</a:t>
                      </a:r>
                      <a:r>
                        <a:rPr lang="en-US" sz="1600" dirty="0">
                          <a:latin typeface="Consolas" panose="020B0609020204030204" pitchFamily="49" charset="0"/>
                        </a:rPr>
                        <a:t> in range (5):</a:t>
                      </a:r>
                    </a:p>
                    <a:p>
                      <a:r>
                        <a:rPr lang="en-US" sz="1600" dirty="0">
                          <a:latin typeface="Consolas" panose="020B0609020204030204" pitchFamily="49" charset="0"/>
                        </a:rPr>
                        <a:t>    for j in range (i+1):</a:t>
                      </a:r>
                    </a:p>
                    <a:p>
                      <a:r>
                        <a:rPr lang="en-US" sz="1600" dirty="0">
                          <a:latin typeface="Consolas" panose="020B0609020204030204" pitchFamily="49" charset="0"/>
                        </a:rPr>
                        <a:t>        print("*",end=" ")</a:t>
                      </a:r>
                    </a:p>
                    <a:p>
                      <a:r>
                        <a:rPr lang="en-US" sz="1600" dirty="0">
                          <a:latin typeface="Consolas" panose="020B0609020204030204" pitchFamily="49" charset="0"/>
                        </a:rPr>
                        <a:t>    print()</a:t>
                      </a:r>
                    </a:p>
                  </a:txBody>
                  <a:tcPr marL="91208" marR="91208" marT="45604" marB="45604">
                    <a:solidFill>
                      <a:schemeClr val="bg1"/>
                    </a:solidFill>
                  </a:tcPr>
                </a:tc>
                <a:extLst>
                  <a:ext uri="{0D108BD9-81ED-4DB2-BD59-A6C34878D82A}">
                    <a16:rowId xmlns:a16="http://schemas.microsoft.com/office/drawing/2014/main" val="921489591"/>
                  </a:ext>
                </a:extLst>
              </a:tr>
            </a:tbl>
          </a:graphicData>
        </a:graphic>
      </p:graphicFrame>
    </p:spTree>
    <p:extLst>
      <p:ext uri="{BB962C8B-B14F-4D97-AF65-F5344CB8AC3E}">
        <p14:creationId xmlns:p14="http://schemas.microsoft.com/office/powerpoint/2010/main" val="4163830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2515252" y="146707"/>
            <a:ext cx="7685098" cy="862401"/>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47</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606553" y="1093287"/>
            <a:ext cx="7685097" cy="5618006"/>
          </a:xfrm>
          <a:prstGeom prst="rect">
            <a:avLst/>
          </a:prstGeom>
          <a:noFill/>
        </p:spPr>
        <p:txBody>
          <a:bodyPr wrap="square">
            <a:spAutoFit/>
          </a:bodyPr>
          <a:lstStyle/>
          <a:p>
            <a:pPr marL="456057" indent="-456057" algn="just">
              <a:buFont typeface="+mj-lt"/>
              <a:buAutoNum type="arabicPeriod" startAt="2"/>
            </a:pPr>
            <a:r>
              <a:rPr lang="en-US" sz="1795" dirty="0"/>
              <a:t>Write a program that prints the multiplication table for 6 as follows:</a:t>
            </a:r>
          </a:p>
          <a:p>
            <a:pPr lvl="1" algn="just"/>
            <a:r>
              <a:rPr lang="en-US" sz="1795" dirty="0"/>
              <a:t>1 x 6 = 6</a:t>
            </a:r>
          </a:p>
          <a:p>
            <a:pPr lvl="1" algn="just"/>
            <a:r>
              <a:rPr lang="en-US" sz="1795" dirty="0"/>
              <a:t>2 x 6 = 12</a:t>
            </a:r>
          </a:p>
          <a:p>
            <a:pPr lvl="1" algn="just"/>
            <a:r>
              <a:rPr lang="en-US" sz="1795" dirty="0"/>
              <a:t>3 x 6 = 18</a:t>
            </a:r>
          </a:p>
          <a:p>
            <a:pPr lvl="1" algn="just"/>
            <a:r>
              <a:rPr lang="en-US" sz="1795" dirty="0"/>
              <a:t>…</a:t>
            </a:r>
          </a:p>
          <a:p>
            <a:pPr lvl="1" algn="just"/>
            <a:r>
              <a:rPr lang="en-US" sz="1795" dirty="0"/>
              <a:t>10 x 6 = 60</a:t>
            </a:r>
          </a:p>
          <a:p>
            <a:pPr marL="456057" indent="-456057" algn="just">
              <a:buFont typeface="+mj-lt"/>
              <a:buAutoNum type="arabicPeriod" startAt="2"/>
            </a:pPr>
            <a:endParaRPr lang="en-US" sz="1795" dirty="0"/>
          </a:p>
          <a:p>
            <a:pPr marL="456057" indent="-456057" algn="just">
              <a:buFont typeface="+mj-lt"/>
              <a:buAutoNum type="arabicPeriod" startAt="2"/>
            </a:pPr>
            <a:r>
              <a:rPr lang="en-US" sz="1795" dirty="0"/>
              <a:t>Write a program that prints all odd numbers from 1 to 100.</a:t>
            </a:r>
          </a:p>
          <a:p>
            <a:pPr marL="456057" indent="-456057" algn="just">
              <a:buFont typeface="+mj-lt"/>
              <a:buAutoNum type="arabicPeriod" startAt="2"/>
            </a:pPr>
            <a:r>
              <a:rPr lang="en-US" sz="1795" dirty="0"/>
              <a:t>Write a program that prompts the user to enter 10 positive numbers, finds and prints the smallest number entered by the user.</a:t>
            </a:r>
          </a:p>
          <a:p>
            <a:pPr marL="456057" indent="-456057" algn="just">
              <a:buFont typeface="+mj-lt"/>
              <a:buAutoNum type="arabicPeriod" startAt="2"/>
            </a:pPr>
            <a:r>
              <a:rPr lang="en-US" sz="1795" dirty="0"/>
              <a:t>Write a program that prompts the user to enter 10 numbers, counts and prints the number of positive numbers, negative numbers are zeros entered by the user. </a:t>
            </a:r>
          </a:p>
          <a:p>
            <a:pPr marL="456057" indent="-456057" algn="just">
              <a:buFont typeface="+mj-lt"/>
              <a:buAutoNum type="arabicPeriod" startAt="2"/>
            </a:pPr>
            <a:r>
              <a:rPr lang="en-US" sz="1795" dirty="0"/>
              <a:t>Write a program that prompts the user to enter positive integers (0 to stop). The program should count and print the maximum integer and the minimum integer entered by the user.</a:t>
            </a:r>
          </a:p>
          <a:p>
            <a:pPr marL="456057" indent="-456057" algn="just">
              <a:buFont typeface="+mj-lt"/>
              <a:buAutoNum type="arabicPeriod" startAt="2"/>
            </a:pPr>
            <a:r>
              <a:rPr lang="en-US" sz="1795" dirty="0"/>
              <a:t>Write a program that prompts the user to enter positive integers (0 to stop). The program then should count and print the number of odd integers and even integers entered by the user.</a:t>
            </a:r>
          </a:p>
          <a:p>
            <a:pPr marL="456057" indent="-456057" algn="just">
              <a:buFont typeface="+mj-lt"/>
              <a:buAutoNum type="arabicPeriod" startAt="2"/>
            </a:pPr>
            <a:endParaRPr lang="en-US" sz="1795" dirty="0"/>
          </a:p>
        </p:txBody>
      </p:sp>
      <p:sp>
        <p:nvSpPr>
          <p:cNvPr id="3" name="Footer Placeholder 2">
            <a:extLst>
              <a:ext uri="{FF2B5EF4-FFF2-40B4-BE49-F238E27FC236}">
                <a16:creationId xmlns:a16="http://schemas.microsoft.com/office/drawing/2014/main" id="{99193D82-344D-597A-465B-718B51F4BA75}"/>
              </a:ext>
            </a:extLst>
          </p:cNvPr>
          <p:cNvSpPr>
            <a:spLocks noGrp="1"/>
          </p:cNvSpPr>
          <p:nvPr>
            <p:ph type="ftr" sz="quarter" idx="3"/>
          </p:nvPr>
        </p:nvSpPr>
        <p:spPr/>
        <p:txBody>
          <a:bodyPr/>
          <a:lstStyle/>
          <a:p>
            <a:r>
              <a:rPr lang="en-US"/>
              <a:t>Lecture 6</a:t>
            </a:r>
            <a:endParaRPr lang="en-US" dirty="0"/>
          </a:p>
        </p:txBody>
      </p:sp>
    </p:spTree>
    <p:extLst>
      <p:ext uri="{BB962C8B-B14F-4D97-AF65-F5344CB8AC3E}">
        <p14:creationId xmlns:p14="http://schemas.microsoft.com/office/powerpoint/2010/main" val="3527137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2515252" y="146707"/>
            <a:ext cx="7685098" cy="862401"/>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9773604" y="6268604"/>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1"/>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48</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260323" y="1641213"/>
            <a:ext cx="7685097" cy="4083031"/>
          </a:xfrm>
          <a:prstGeom prst="rect">
            <a:avLst/>
          </a:prstGeom>
          <a:noFill/>
        </p:spPr>
        <p:txBody>
          <a:bodyPr wrap="square">
            <a:spAutoFit/>
          </a:bodyPr>
          <a:lstStyle/>
          <a:p>
            <a:pPr marL="456057" indent="-456057" algn="just">
              <a:buFont typeface="+mj-lt"/>
              <a:buAutoNum type="arabicPeriod" startAt="8"/>
            </a:pPr>
            <a:r>
              <a:rPr lang="en-US" sz="1995" dirty="0"/>
              <a:t>Write a program that reads from the user a sentence. The program should count the number of occurrences of the character ‘a’ in the sentence.</a:t>
            </a:r>
          </a:p>
          <a:p>
            <a:pPr marL="456057" indent="-456057" algn="just">
              <a:buFont typeface="+mj-lt"/>
              <a:buAutoNum type="arabicPeriod" startAt="8"/>
            </a:pPr>
            <a:r>
              <a:rPr lang="en-US" sz="1995" dirty="0"/>
              <a:t>Write a program that reads from the user 10 words. The program then should count and print the number of words that start with character ‘a’.</a:t>
            </a:r>
          </a:p>
          <a:p>
            <a:pPr marL="456057" indent="-456057" algn="just">
              <a:buFont typeface="+mj-lt"/>
              <a:buAutoNum type="arabicPeriod" startAt="8"/>
            </a:pPr>
            <a:r>
              <a:rPr lang="en-US" sz="1995" dirty="0"/>
              <a:t>Write a program that reads words (“finish” to stop). The program then should count and print the number of words that start with character ‘a’.</a:t>
            </a:r>
          </a:p>
          <a:p>
            <a:pPr marL="456057" indent="-456057" algn="just">
              <a:buFont typeface="+mj-lt"/>
              <a:buAutoNum type="arabicPeriod" startAt="8"/>
            </a:pPr>
            <a:r>
              <a:rPr lang="en-US" sz="1995" dirty="0"/>
              <a:t>Write a program that reads from the user 10 words. The program then should find and print the longest word.</a:t>
            </a:r>
          </a:p>
          <a:p>
            <a:pPr marL="456057" indent="-456057" algn="just">
              <a:buFont typeface="+mj-lt"/>
              <a:buAutoNum type="arabicPeriod" startAt="8"/>
            </a:pPr>
            <a:r>
              <a:rPr lang="en-US" sz="1995" dirty="0"/>
              <a:t>Write a program that reads from the user 10 words. The program then should find and print the shortest word.</a:t>
            </a:r>
          </a:p>
        </p:txBody>
      </p:sp>
      <p:sp>
        <p:nvSpPr>
          <p:cNvPr id="3" name="Footer Placeholder 2">
            <a:extLst>
              <a:ext uri="{FF2B5EF4-FFF2-40B4-BE49-F238E27FC236}">
                <a16:creationId xmlns:a16="http://schemas.microsoft.com/office/drawing/2014/main" id="{2B8373C7-1854-C9E3-1BEC-CDFA91FA8C7A}"/>
              </a:ext>
            </a:extLst>
          </p:cNvPr>
          <p:cNvSpPr>
            <a:spLocks noGrp="1"/>
          </p:cNvSpPr>
          <p:nvPr>
            <p:ph type="ftr" sz="quarter" idx="3"/>
          </p:nvPr>
        </p:nvSpPr>
        <p:spPr/>
        <p:txBody>
          <a:bodyPr/>
          <a:lstStyle/>
          <a:p>
            <a:r>
              <a:rPr lang="en-US"/>
              <a:t>Lecture 6</a:t>
            </a:r>
            <a:endParaRPr lang="en-US" dirty="0"/>
          </a:p>
        </p:txBody>
      </p:sp>
    </p:spTree>
    <p:extLst>
      <p:ext uri="{BB962C8B-B14F-4D97-AF65-F5344CB8AC3E}">
        <p14:creationId xmlns:p14="http://schemas.microsoft.com/office/powerpoint/2010/main" val="183280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035202" y="230819"/>
            <a:ext cx="7866669" cy="522254"/>
          </a:xfrm>
        </p:spPr>
        <p:txBody>
          <a:bodyPr/>
          <a:lstStyle/>
          <a:p>
            <a:r>
              <a:rPr lang="en-US" sz="3192" dirty="0">
                <a:ln w="3175" cmpd="sng">
                  <a:noFill/>
                </a:ln>
                <a:solidFill>
                  <a:srgbClr val="0070C0"/>
                </a:solidFill>
                <a:latin typeface="StoneSansITCStd-Bold"/>
              </a:rPr>
              <a:t>Using the </a:t>
            </a:r>
            <a:r>
              <a:rPr lang="en-US" sz="3192" dirty="0">
                <a:ln w="3175" cmpd="sng">
                  <a:noFill/>
                </a:ln>
                <a:solidFill>
                  <a:srgbClr val="0070C0"/>
                </a:solidFill>
                <a:latin typeface="ArialMonoMTPro-Bold"/>
              </a:rPr>
              <a:t>range </a:t>
            </a:r>
            <a:r>
              <a:rPr lang="en-US" sz="3192" dirty="0">
                <a:ln w="3175" cmpd="sng">
                  <a:noFill/>
                </a:ln>
                <a:solidFill>
                  <a:srgbClr val="0070C0"/>
                </a:solidFill>
                <a:latin typeface="StoneSansITCStd-Bold"/>
              </a:rPr>
              <a:t>Function with the </a:t>
            </a:r>
            <a:r>
              <a:rPr lang="en-US" sz="3192" dirty="0">
                <a:ln w="3175" cmpd="sng">
                  <a:noFill/>
                </a:ln>
                <a:solidFill>
                  <a:srgbClr val="0070C0"/>
                </a:solidFill>
                <a:latin typeface="ArialMonoMTPro-Bold"/>
              </a:rPr>
              <a:t>for </a:t>
            </a:r>
            <a:r>
              <a:rPr lang="en-US" sz="3192" dirty="0">
                <a:ln w="3175" cmpd="sng">
                  <a:noFill/>
                </a:ln>
                <a:solidFill>
                  <a:srgbClr val="0070C0"/>
                </a:solidFill>
                <a:latin typeface="StoneSansITCStd-Bold"/>
              </a:rPr>
              <a:t>Loop</a:t>
            </a:r>
            <a:endParaRPr lang="en-US" altLang="ar-KW" dirty="0"/>
          </a:p>
        </p:txBody>
      </p:sp>
      <p:sp>
        <p:nvSpPr>
          <p:cNvPr id="41987" name="Content Placeholder 2"/>
          <p:cNvSpPr>
            <a:spLocks noGrp="1"/>
          </p:cNvSpPr>
          <p:nvPr>
            <p:ph idx="1"/>
          </p:nvPr>
        </p:nvSpPr>
        <p:spPr>
          <a:xfrm>
            <a:off x="649478" y="5392906"/>
            <a:ext cx="8155885" cy="1234275"/>
          </a:xfrm>
        </p:spPr>
        <p:txBody>
          <a:bodyPr>
            <a:noAutofit/>
          </a:bodyPr>
          <a:lstStyle/>
          <a:p>
            <a:pPr algn="just">
              <a:lnSpc>
                <a:spcPct val="100000"/>
              </a:lnSpc>
            </a:pPr>
            <a:r>
              <a:rPr lang="en-US" altLang="ar-KW" sz="1600" dirty="0"/>
              <a:t>The values we put in the </a:t>
            </a:r>
            <a:r>
              <a:rPr lang="en-US" altLang="ar-KW" sz="1600" b="1" dirty="0"/>
              <a:t>range </a:t>
            </a:r>
            <a:r>
              <a:rPr lang="en-US" altLang="ar-KW" sz="1600" dirty="0"/>
              <a:t>function determines how many times we will loop. </a:t>
            </a:r>
          </a:p>
          <a:p>
            <a:pPr algn="just">
              <a:lnSpc>
                <a:spcPct val="100000"/>
              </a:lnSpc>
            </a:pPr>
            <a:r>
              <a:rPr lang="en-US" altLang="ar-KW" sz="1600" dirty="0"/>
              <a:t>The </a:t>
            </a:r>
            <a:r>
              <a:rPr lang="en-US" altLang="ar-KW" sz="1600" b="1" dirty="0"/>
              <a:t>range </a:t>
            </a:r>
            <a:r>
              <a:rPr lang="en-US" altLang="ar-KW" sz="1600" dirty="0"/>
              <a:t>function produces a list of numbers from </a:t>
            </a:r>
            <a:r>
              <a:rPr lang="en-US" altLang="ar-KW" sz="1600" u="sng" dirty="0"/>
              <a:t>zero</a:t>
            </a:r>
            <a:r>
              <a:rPr lang="en-US" altLang="ar-KW" sz="1600" dirty="0"/>
              <a:t> (by default, unless other is</a:t>
            </a:r>
          </a:p>
          <a:p>
            <a:pPr algn="just">
              <a:lnSpc>
                <a:spcPct val="100000"/>
              </a:lnSpc>
            </a:pPr>
            <a:r>
              <a:rPr lang="en-US" altLang="ar-KW" sz="1600" dirty="0"/>
              <a:t> specified) to the </a:t>
            </a:r>
            <a:r>
              <a:rPr lang="en-US" altLang="ar-KW" sz="1600" u="sng" dirty="0"/>
              <a:t>value minus one</a:t>
            </a:r>
            <a:r>
              <a:rPr lang="en-US" altLang="ar-KW" sz="1600" dirty="0"/>
              <a:t>. </a:t>
            </a:r>
          </a:p>
        </p:txBody>
      </p:sp>
      <p:sp>
        <p:nvSpPr>
          <p:cNvPr id="4" name="Footer Placeholder 3">
            <a:extLst>
              <a:ext uri="{FF2B5EF4-FFF2-40B4-BE49-F238E27FC236}">
                <a16:creationId xmlns:a16="http://schemas.microsoft.com/office/drawing/2014/main" id="{2CB06A1B-E21A-435B-9774-902A00282330}"/>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1988" name="Slide Number Placeholder 3"/>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B5C71537-A2DA-44E7-9D4D-A6A92A6345A6}" type="slidenum">
              <a:rPr lang="en-GB" altLang="ar-KW"/>
              <a:pPr/>
              <a:t>5</a:t>
            </a:fld>
            <a:endParaRPr lang="en-GB" altLang="ar-KW"/>
          </a:p>
        </p:txBody>
      </p:sp>
      <p:sp>
        <p:nvSpPr>
          <p:cNvPr id="3" name="Rectangle 2">
            <a:extLst>
              <a:ext uri="{FF2B5EF4-FFF2-40B4-BE49-F238E27FC236}">
                <a16:creationId xmlns:a16="http://schemas.microsoft.com/office/drawing/2014/main" id="{1FF47CDE-8313-4142-84AD-F8034CE14FEB}"/>
              </a:ext>
            </a:extLst>
          </p:cNvPr>
          <p:cNvSpPr/>
          <p:nvPr/>
        </p:nvSpPr>
        <p:spPr>
          <a:xfrm>
            <a:off x="734349" y="934058"/>
            <a:ext cx="7673480" cy="1601618"/>
          </a:xfrm>
          <a:prstGeom prst="rect">
            <a:avLst/>
          </a:prstGeom>
        </p:spPr>
        <p:txBody>
          <a:bodyPr wrap="square">
            <a:spAutoFit/>
          </a:bodyPr>
          <a:lstStyle/>
          <a:p>
            <a:pPr marL="285036" indent="-285036" algn="just" defTabSz="456057">
              <a:spcBef>
                <a:spcPct val="20000"/>
              </a:spcBef>
              <a:spcAft>
                <a:spcPts val="599"/>
              </a:spcAft>
              <a:buClr>
                <a:schemeClr val="accent1">
                  <a:lumMod val="75000"/>
                </a:schemeClr>
              </a:buClr>
              <a:buSzPct val="145000"/>
              <a:buFont typeface="Arial"/>
              <a:buChar char="•"/>
            </a:pPr>
            <a:r>
              <a:rPr lang="en-US" sz="1795" dirty="0"/>
              <a:t>To loop through a set of code a specified number of times, we can use the</a:t>
            </a:r>
            <a:r>
              <a:rPr lang="en-US" sz="1795" dirty="0">
                <a:solidFill>
                  <a:srgbClr val="C00000"/>
                </a:solidFill>
              </a:rPr>
              <a:t> range()</a:t>
            </a:r>
            <a:r>
              <a:rPr lang="en-US" sz="1795" dirty="0"/>
              <a:t> function.</a:t>
            </a:r>
          </a:p>
          <a:p>
            <a:pPr marL="285036" indent="-285036" algn="just" defTabSz="456057">
              <a:spcBef>
                <a:spcPct val="20000"/>
              </a:spcBef>
              <a:spcAft>
                <a:spcPts val="599"/>
              </a:spcAft>
              <a:buClr>
                <a:schemeClr val="accent1">
                  <a:lumMod val="75000"/>
                </a:schemeClr>
              </a:buClr>
              <a:buSzPct val="145000"/>
              <a:buFont typeface="Arial"/>
              <a:buChar char="•"/>
            </a:pPr>
            <a:r>
              <a:rPr lang="en-US" sz="1795" dirty="0"/>
              <a:t>The </a:t>
            </a:r>
            <a:r>
              <a:rPr lang="en-US" sz="1795" dirty="0">
                <a:solidFill>
                  <a:srgbClr val="C00000"/>
                </a:solidFill>
              </a:rPr>
              <a:t>range()</a:t>
            </a:r>
            <a:r>
              <a:rPr lang="en-US" sz="1795" dirty="0"/>
              <a:t> </a:t>
            </a:r>
            <a:r>
              <a:rPr lang="en-US" sz="1795" dirty="0">
                <a:solidFill>
                  <a:srgbClr val="7030A0"/>
                </a:solidFill>
              </a:rPr>
              <a:t>function returns a sequence of numbers, starting from 0 by default, and increments by 1 (by default), and ends at a specified number.</a:t>
            </a:r>
          </a:p>
        </p:txBody>
      </p:sp>
      <p:sp>
        <p:nvSpPr>
          <p:cNvPr id="6" name="TextBox 5">
            <a:extLst>
              <a:ext uri="{FF2B5EF4-FFF2-40B4-BE49-F238E27FC236}">
                <a16:creationId xmlns:a16="http://schemas.microsoft.com/office/drawing/2014/main" id="{920038BD-77D3-1B06-80EC-CFF15754956C}"/>
              </a:ext>
            </a:extLst>
          </p:cNvPr>
          <p:cNvSpPr txBox="1"/>
          <p:nvPr/>
        </p:nvSpPr>
        <p:spPr>
          <a:xfrm>
            <a:off x="734349" y="2717769"/>
            <a:ext cx="988084" cy="368394"/>
          </a:xfrm>
          <a:prstGeom prst="rect">
            <a:avLst/>
          </a:prstGeom>
          <a:noFill/>
        </p:spPr>
        <p:txBody>
          <a:bodyPr wrap="square">
            <a:spAutoFit/>
          </a:bodyPr>
          <a:lstStyle/>
          <a:p>
            <a:pPr algn="l"/>
            <a:r>
              <a:rPr lang="en-US" sz="1795" b="1" dirty="0">
                <a:solidFill>
                  <a:srgbClr val="000000"/>
                </a:solidFill>
                <a:latin typeface="Segoe UI" panose="020B0502040204020203" pitchFamily="34" charset="0"/>
              </a:rPr>
              <a:t>Syntax:</a:t>
            </a:r>
          </a:p>
        </p:txBody>
      </p:sp>
      <p:sp>
        <p:nvSpPr>
          <p:cNvPr id="8" name="TextBox 7">
            <a:extLst>
              <a:ext uri="{FF2B5EF4-FFF2-40B4-BE49-F238E27FC236}">
                <a16:creationId xmlns:a16="http://schemas.microsoft.com/office/drawing/2014/main" id="{8664A759-5EED-4495-DEB3-FDFF5A9634F5}"/>
              </a:ext>
            </a:extLst>
          </p:cNvPr>
          <p:cNvSpPr txBox="1"/>
          <p:nvPr/>
        </p:nvSpPr>
        <p:spPr>
          <a:xfrm>
            <a:off x="1722433" y="2717215"/>
            <a:ext cx="4560388" cy="399094"/>
          </a:xfrm>
          <a:prstGeom prst="rect">
            <a:avLst/>
          </a:prstGeom>
          <a:noFill/>
        </p:spPr>
        <p:txBody>
          <a:bodyPr wrap="square">
            <a:spAutoFit/>
          </a:bodyPr>
          <a:lstStyle/>
          <a:p>
            <a:r>
              <a:rPr lang="en-US" sz="1995" dirty="0">
                <a:solidFill>
                  <a:srgbClr val="C00000"/>
                </a:solidFill>
                <a:latin typeface="Consolas" panose="020B0609020204030204" pitchFamily="49" charset="0"/>
              </a:rPr>
              <a:t>range</a:t>
            </a:r>
            <a:r>
              <a:rPr lang="en-US" sz="1995" i="1" dirty="0">
                <a:solidFill>
                  <a:srgbClr val="C00000"/>
                </a:solidFill>
                <a:latin typeface="Consolas" panose="020B0609020204030204" pitchFamily="49" charset="0"/>
              </a:rPr>
              <a:t>(start, stop, step</a:t>
            </a:r>
            <a:r>
              <a:rPr lang="en-US" sz="1995" dirty="0">
                <a:solidFill>
                  <a:srgbClr val="C00000"/>
                </a:solidFill>
                <a:latin typeface="Consolas" panose="020B0609020204030204" pitchFamily="49" charset="0"/>
              </a:rPr>
              <a:t>)</a:t>
            </a:r>
            <a:endParaRPr lang="en-US" sz="1995" dirty="0">
              <a:solidFill>
                <a:srgbClr val="C00000"/>
              </a:solidFill>
            </a:endParaRPr>
          </a:p>
        </p:txBody>
      </p:sp>
      <p:graphicFrame>
        <p:nvGraphicFramePr>
          <p:cNvPr id="9" name="Table 8">
            <a:extLst>
              <a:ext uri="{FF2B5EF4-FFF2-40B4-BE49-F238E27FC236}">
                <a16:creationId xmlns:a16="http://schemas.microsoft.com/office/drawing/2014/main" id="{8A2A42A0-7CBF-38D5-C838-3833DECC5379}"/>
              </a:ext>
            </a:extLst>
          </p:cNvPr>
          <p:cNvGraphicFramePr>
            <a:graphicFrameLocks noGrp="1"/>
          </p:cNvGraphicFramePr>
          <p:nvPr>
            <p:extLst>
              <p:ext uri="{D42A27DB-BD31-4B8C-83A1-F6EECF244321}">
                <p14:modId xmlns:p14="http://schemas.microsoft.com/office/powerpoint/2010/main" val="1681790991"/>
              </p:ext>
            </p:extLst>
          </p:nvPr>
        </p:nvGraphicFramePr>
        <p:xfrm>
          <a:off x="750902" y="3175745"/>
          <a:ext cx="7904181" cy="1841341"/>
        </p:xfrm>
        <a:graphic>
          <a:graphicData uri="http://schemas.openxmlformats.org/drawingml/2006/table">
            <a:tbl>
              <a:tblPr/>
              <a:tblGrid>
                <a:gridCol w="1223380">
                  <a:extLst>
                    <a:ext uri="{9D8B030D-6E8A-4147-A177-3AD203B41FA5}">
                      <a16:colId xmlns:a16="http://schemas.microsoft.com/office/drawing/2014/main" val="3610678969"/>
                    </a:ext>
                  </a:extLst>
                </a:gridCol>
                <a:gridCol w="6680801">
                  <a:extLst>
                    <a:ext uri="{9D8B030D-6E8A-4147-A177-3AD203B41FA5}">
                      <a16:colId xmlns:a16="http://schemas.microsoft.com/office/drawing/2014/main" val="2984613229"/>
                    </a:ext>
                  </a:extLst>
                </a:gridCol>
              </a:tblGrid>
              <a:tr h="374373">
                <a:tc>
                  <a:txBody>
                    <a:bodyPr/>
                    <a:lstStyle/>
                    <a:p>
                      <a:pPr algn="l" fontAlgn="t"/>
                      <a:r>
                        <a:rPr lang="en-US" sz="1600">
                          <a:effectLst/>
                        </a:rPr>
                        <a:t>Parameter</a:t>
                      </a:r>
                    </a:p>
                  </a:txBody>
                  <a:tcPr marL="131152"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600">
                          <a:effectLst/>
                        </a:rPr>
                        <a:t>Description</a:t>
                      </a:r>
                    </a:p>
                  </a:txBody>
                  <a:tcPr marL="65576"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70385143"/>
                  </a:ext>
                </a:extLst>
              </a:tr>
              <a:tr h="617593">
                <a:tc>
                  <a:txBody>
                    <a:bodyPr/>
                    <a:lstStyle/>
                    <a:p>
                      <a:pPr algn="l" fontAlgn="t"/>
                      <a:r>
                        <a:rPr lang="en-US" sz="1800" b="1" i="1" dirty="0">
                          <a:solidFill>
                            <a:srgbClr val="C00000"/>
                          </a:solidFill>
                          <a:effectLst/>
                        </a:rPr>
                        <a:t>start</a:t>
                      </a:r>
                      <a:endParaRPr lang="en-US" sz="1800" b="1" dirty="0">
                        <a:solidFill>
                          <a:srgbClr val="C00000"/>
                        </a:solidFill>
                        <a:effectLst/>
                      </a:endParaRPr>
                    </a:p>
                  </a:txBody>
                  <a:tcPr marL="131152"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tc>
                  <a:txBody>
                    <a:bodyPr/>
                    <a:lstStyle/>
                    <a:p>
                      <a:pPr algn="l" fontAlgn="t"/>
                      <a:r>
                        <a:rPr lang="en-US" sz="1600" dirty="0">
                          <a:effectLst/>
                        </a:rPr>
                        <a:t>Optional. An integer number specifying at which position to start. </a:t>
                      </a:r>
                      <a:r>
                        <a:rPr lang="en-US" sz="1600" dirty="0">
                          <a:solidFill>
                            <a:srgbClr val="7030A0"/>
                          </a:solidFill>
                          <a:effectLst/>
                        </a:rPr>
                        <a:t>Default is 0</a:t>
                      </a:r>
                    </a:p>
                  </a:txBody>
                  <a:tcPr marL="65576"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extLst>
                  <a:ext uri="{0D108BD9-81ED-4DB2-BD59-A6C34878D82A}">
                    <a16:rowId xmlns:a16="http://schemas.microsoft.com/office/drawing/2014/main" val="2964055275"/>
                  </a:ext>
                </a:extLst>
              </a:tr>
              <a:tr h="442045">
                <a:tc>
                  <a:txBody>
                    <a:bodyPr/>
                    <a:lstStyle/>
                    <a:p>
                      <a:pPr algn="l" fontAlgn="t"/>
                      <a:r>
                        <a:rPr lang="en-US" sz="1800" b="1" i="1" dirty="0">
                          <a:solidFill>
                            <a:srgbClr val="C00000"/>
                          </a:solidFill>
                          <a:effectLst/>
                        </a:rPr>
                        <a:t>stop</a:t>
                      </a:r>
                      <a:endParaRPr lang="en-US" sz="1800" b="1" dirty="0">
                        <a:solidFill>
                          <a:srgbClr val="C00000"/>
                        </a:solidFill>
                        <a:effectLst/>
                      </a:endParaRPr>
                    </a:p>
                  </a:txBody>
                  <a:tcPr marL="131152"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b="0" i="0" kern="1200" dirty="0">
                          <a:solidFill>
                            <a:schemeClr val="tx1"/>
                          </a:solidFill>
                          <a:effectLst/>
                          <a:latin typeface="+mn-lt"/>
                          <a:ea typeface="+mn-ea"/>
                          <a:cs typeface="+mn-cs"/>
                        </a:rPr>
                        <a:t>Required. </a:t>
                      </a:r>
                      <a:r>
                        <a:rPr lang="en-US" sz="1600" dirty="0">
                          <a:effectLst/>
                        </a:rPr>
                        <a:t>An integer number specifying at which position to stop.</a:t>
                      </a:r>
                    </a:p>
                  </a:txBody>
                  <a:tcPr marL="65576"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80121026"/>
                  </a:ext>
                </a:extLst>
              </a:tr>
              <a:tr h="404775">
                <a:tc>
                  <a:txBody>
                    <a:bodyPr/>
                    <a:lstStyle/>
                    <a:p>
                      <a:pPr algn="l" fontAlgn="t"/>
                      <a:r>
                        <a:rPr lang="en-US" sz="1800" b="1" i="1" dirty="0">
                          <a:solidFill>
                            <a:srgbClr val="C00000"/>
                          </a:solidFill>
                          <a:effectLst/>
                        </a:rPr>
                        <a:t>step</a:t>
                      </a:r>
                      <a:endParaRPr lang="en-US" sz="1800" b="1" dirty="0">
                        <a:solidFill>
                          <a:srgbClr val="C00000"/>
                        </a:solidFill>
                        <a:effectLst/>
                      </a:endParaRPr>
                    </a:p>
                  </a:txBody>
                  <a:tcPr marL="131152"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tc>
                  <a:txBody>
                    <a:bodyPr/>
                    <a:lstStyle/>
                    <a:p>
                      <a:pPr algn="l" fontAlgn="t"/>
                      <a:r>
                        <a:rPr lang="en-US" sz="1600" dirty="0">
                          <a:effectLst/>
                        </a:rPr>
                        <a:t>Optional. An integer number specifying the incrementation. </a:t>
                      </a:r>
                      <a:r>
                        <a:rPr lang="en-US" sz="1600" dirty="0">
                          <a:solidFill>
                            <a:srgbClr val="7030A0"/>
                          </a:solidFill>
                          <a:effectLst/>
                        </a:rPr>
                        <a:t>Default is 1</a:t>
                      </a:r>
                    </a:p>
                  </a:txBody>
                  <a:tcPr marL="65576" marR="65576" marT="65576" marB="65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extLst>
                  <a:ext uri="{0D108BD9-81ED-4DB2-BD59-A6C34878D82A}">
                    <a16:rowId xmlns:a16="http://schemas.microsoft.com/office/drawing/2014/main" val="497969031"/>
                  </a:ext>
                </a:extLst>
              </a:tr>
            </a:tbl>
          </a:graphicData>
        </a:graphic>
      </p:graphicFrame>
    </p:spTree>
    <p:extLst>
      <p:ext uri="{BB962C8B-B14F-4D97-AF65-F5344CB8AC3E}">
        <p14:creationId xmlns:p14="http://schemas.microsoft.com/office/powerpoint/2010/main" val="163448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A12F-FA53-489D-98E9-BF422298832F}"/>
              </a:ext>
            </a:extLst>
          </p:cNvPr>
          <p:cNvSpPr>
            <a:spLocks noGrp="1"/>
          </p:cNvSpPr>
          <p:nvPr>
            <p:ph type="title"/>
          </p:nvPr>
        </p:nvSpPr>
        <p:spPr>
          <a:xfrm>
            <a:off x="1407071" y="56556"/>
            <a:ext cx="7866669" cy="788385"/>
          </a:xfrm>
        </p:spPr>
        <p:txBody>
          <a:bodyPr>
            <a:normAutofit/>
          </a:bodyPr>
          <a:lstStyle/>
          <a:p>
            <a:r>
              <a:rPr lang="en-US" sz="3192" dirty="0">
                <a:solidFill>
                  <a:srgbClr val="0070C0"/>
                </a:solidFill>
                <a:latin typeface="StoneSansITCStd-Bold"/>
              </a:rPr>
              <a:t>Using the </a:t>
            </a:r>
            <a:r>
              <a:rPr lang="en-US" sz="3192" dirty="0">
                <a:solidFill>
                  <a:srgbClr val="0070C0"/>
                </a:solidFill>
                <a:latin typeface="ArialMonoMTPro-Bold"/>
              </a:rPr>
              <a:t>range </a:t>
            </a:r>
            <a:r>
              <a:rPr lang="en-US" sz="3192" dirty="0">
                <a:solidFill>
                  <a:srgbClr val="0070C0"/>
                </a:solidFill>
                <a:latin typeface="StoneSansITCStd-Bold"/>
              </a:rPr>
              <a:t>Function with the </a:t>
            </a:r>
            <a:r>
              <a:rPr lang="en-US" sz="3192" dirty="0">
                <a:solidFill>
                  <a:srgbClr val="0070C0"/>
                </a:solidFill>
                <a:latin typeface="ArialMonoMTPro-Bold"/>
              </a:rPr>
              <a:t>for </a:t>
            </a:r>
            <a:r>
              <a:rPr lang="en-US" sz="3192" dirty="0">
                <a:solidFill>
                  <a:srgbClr val="0070C0"/>
                </a:solidFill>
                <a:latin typeface="StoneSansITCStd-Bold"/>
              </a:rPr>
              <a:t>Loop</a:t>
            </a:r>
            <a:endParaRPr lang="en-US" sz="3192" dirty="0">
              <a:solidFill>
                <a:srgbClr val="0070C0"/>
              </a:solidFill>
            </a:endParaRPr>
          </a:p>
        </p:txBody>
      </p:sp>
      <p:sp>
        <p:nvSpPr>
          <p:cNvPr id="10" name="Footer Placeholder 9">
            <a:extLst>
              <a:ext uri="{FF2B5EF4-FFF2-40B4-BE49-F238E27FC236}">
                <a16:creationId xmlns:a16="http://schemas.microsoft.com/office/drawing/2014/main" id="{A19D9234-7BB5-4FD1-98D6-43DF67B0D784}"/>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 name="Slide Number Placeholder 3">
            <a:extLst>
              <a:ext uri="{FF2B5EF4-FFF2-40B4-BE49-F238E27FC236}">
                <a16:creationId xmlns:a16="http://schemas.microsoft.com/office/drawing/2014/main" id="{5E9093E0-DBF4-4E2B-98E3-E41DC6C060A6}"/>
              </a:ext>
            </a:extLst>
          </p:cNvPr>
          <p:cNvSpPr>
            <a:spLocks noGrp="1"/>
          </p:cNvSpPr>
          <p:nvPr>
            <p:ph type="sldNum" sz="quarter" idx="4294967295"/>
          </p:nvPr>
        </p:nvSpPr>
        <p:spPr>
          <a:xfrm>
            <a:off x="10228852" y="6268951"/>
            <a:ext cx="427536" cy="364198"/>
          </a:xfrm>
          <a:prstGeom prst="rect">
            <a:avLst/>
          </a:prstGeom>
        </p:spPr>
        <p:txBody>
          <a:bodyPr/>
          <a:lstStyle/>
          <a:p>
            <a:fld id="{D57F1E4F-1CFF-5643-939E-02111984F565}" type="slidenum">
              <a:rPr lang="en-US" smtClean="0"/>
              <a:t>6</a:t>
            </a:fld>
            <a:endParaRPr lang="en-US" dirty="0"/>
          </a:p>
        </p:txBody>
      </p:sp>
      <p:sp>
        <p:nvSpPr>
          <p:cNvPr id="8" name="TextBox 7">
            <a:extLst>
              <a:ext uri="{FF2B5EF4-FFF2-40B4-BE49-F238E27FC236}">
                <a16:creationId xmlns:a16="http://schemas.microsoft.com/office/drawing/2014/main" id="{DBACC68C-6A52-4FEE-8D59-E48A45DFDF98}"/>
              </a:ext>
            </a:extLst>
          </p:cNvPr>
          <p:cNvSpPr txBox="1"/>
          <p:nvPr/>
        </p:nvSpPr>
        <p:spPr>
          <a:xfrm>
            <a:off x="2344237" y="1153510"/>
            <a:ext cx="7685097" cy="4267228"/>
          </a:xfrm>
          <a:prstGeom prst="rect">
            <a:avLst/>
          </a:prstGeom>
          <a:noFill/>
        </p:spPr>
        <p:txBody>
          <a:bodyPr wrap="square">
            <a:spAutoFit/>
          </a:bodyPr>
          <a:lstStyle/>
          <a:p>
            <a:pPr algn="l"/>
            <a:r>
              <a:rPr lang="en-US" sz="1795" dirty="0"/>
              <a:t>Here is an example of a </a:t>
            </a:r>
            <a:r>
              <a:rPr lang="en-US" sz="1995" dirty="0">
                <a:solidFill>
                  <a:srgbClr val="C00000"/>
                </a:solidFill>
              </a:rPr>
              <a:t>for</a:t>
            </a:r>
            <a:r>
              <a:rPr lang="en-US" sz="1596" dirty="0"/>
              <a:t> </a:t>
            </a:r>
            <a:r>
              <a:rPr lang="en-US" sz="1795" dirty="0"/>
              <a:t>loop that uses the </a:t>
            </a:r>
            <a:r>
              <a:rPr lang="en-US" sz="1795" dirty="0">
                <a:solidFill>
                  <a:srgbClr val="C00000"/>
                </a:solidFill>
              </a:rPr>
              <a:t>range</a:t>
            </a:r>
            <a:r>
              <a:rPr lang="en-US" sz="1596" dirty="0"/>
              <a:t> </a:t>
            </a:r>
            <a:r>
              <a:rPr lang="en-US" sz="1795" dirty="0"/>
              <a:t>function:</a:t>
            </a:r>
          </a:p>
          <a:p>
            <a:pPr algn="l"/>
            <a:endParaRPr lang="en-US" sz="1795" dirty="0">
              <a:solidFill>
                <a:srgbClr val="00B050"/>
              </a:solidFill>
            </a:endParaRPr>
          </a:p>
          <a:p>
            <a:pPr algn="l"/>
            <a:r>
              <a:rPr lang="en-US" sz="1795" dirty="0">
                <a:solidFill>
                  <a:srgbClr val="00B050"/>
                </a:solidFill>
              </a:rPr>
              <a:t>for num in range(5):</a:t>
            </a:r>
          </a:p>
          <a:p>
            <a:pPr algn="l"/>
            <a:r>
              <a:rPr lang="en-US" sz="1795" dirty="0">
                <a:solidFill>
                  <a:srgbClr val="00B050"/>
                </a:solidFill>
              </a:rPr>
              <a:t>   print(num)</a:t>
            </a:r>
          </a:p>
          <a:p>
            <a:pPr algn="l"/>
            <a:endParaRPr lang="en-US" sz="1795" dirty="0"/>
          </a:p>
          <a:p>
            <a:pPr algn="l"/>
            <a:endParaRPr lang="en-US" sz="1795" dirty="0"/>
          </a:p>
          <a:p>
            <a:pPr algn="l"/>
            <a:endParaRPr lang="en-US" sz="1795" dirty="0"/>
          </a:p>
          <a:p>
            <a:pPr algn="l"/>
            <a:r>
              <a:rPr lang="en-US" sz="1795" dirty="0"/>
              <a:t>Notice instead of using a list of values, we call to the </a:t>
            </a:r>
            <a:r>
              <a:rPr lang="en-US" sz="1795" b="1" dirty="0">
                <a:solidFill>
                  <a:srgbClr val="7030A0"/>
                </a:solidFill>
              </a:rPr>
              <a:t>range</a:t>
            </a:r>
            <a:r>
              <a:rPr lang="en-US" sz="1596" dirty="0"/>
              <a:t> </a:t>
            </a:r>
            <a:r>
              <a:rPr lang="en-US" sz="1795" dirty="0"/>
              <a:t>function passing 5 as an argument. In this statement, the </a:t>
            </a:r>
            <a:r>
              <a:rPr lang="en-US" sz="1795" b="1" dirty="0">
                <a:solidFill>
                  <a:srgbClr val="7030A0"/>
                </a:solidFill>
                <a:latin typeface="Corbel" panose="020B0503020204020204"/>
              </a:rPr>
              <a:t>range</a:t>
            </a:r>
            <a:r>
              <a:rPr lang="en-US" sz="1596" dirty="0"/>
              <a:t> </a:t>
            </a:r>
            <a:r>
              <a:rPr lang="en-US" sz="1795" dirty="0"/>
              <a:t>function will generate an </a:t>
            </a:r>
            <a:r>
              <a:rPr lang="en-US" sz="1795" dirty="0" err="1"/>
              <a:t>iterable</a:t>
            </a:r>
            <a:r>
              <a:rPr lang="en-US" sz="1795" dirty="0"/>
              <a:t> sequence of integers in the range of 0 up to (but not including) 5. </a:t>
            </a:r>
          </a:p>
          <a:p>
            <a:pPr algn="l"/>
            <a:endParaRPr lang="en-US" sz="1795" dirty="0"/>
          </a:p>
          <a:p>
            <a:pPr algn="l"/>
            <a:r>
              <a:rPr lang="en-US" sz="1795" dirty="0"/>
              <a:t>This code works the same as the following:</a:t>
            </a:r>
          </a:p>
          <a:p>
            <a:pPr algn="l"/>
            <a:endParaRPr lang="en-US" sz="1795" b="1" dirty="0">
              <a:solidFill>
                <a:srgbClr val="00B050"/>
              </a:solidFill>
            </a:endParaRPr>
          </a:p>
          <a:p>
            <a:pPr algn="l"/>
            <a:r>
              <a:rPr lang="en-US" sz="1795" b="1" dirty="0">
                <a:solidFill>
                  <a:srgbClr val="00B050"/>
                </a:solidFill>
              </a:rPr>
              <a:t>for num in [0, 1, 2, 3, 4]:</a:t>
            </a:r>
          </a:p>
          <a:p>
            <a:pPr algn="l"/>
            <a:r>
              <a:rPr lang="en-US" sz="1795" b="1" dirty="0">
                <a:solidFill>
                  <a:srgbClr val="00B050"/>
                </a:solidFill>
              </a:rPr>
              <a:t>print(num)</a:t>
            </a:r>
            <a:endParaRPr lang="en-US" sz="1995" b="1" dirty="0">
              <a:solidFill>
                <a:srgbClr val="00B050"/>
              </a:solidFill>
            </a:endParaRPr>
          </a:p>
        </p:txBody>
      </p:sp>
      <p:pic>
        <p:nvPicPr>
          <p:cNvPr id="3" name="Picture 2">
            <a:extLst>
              <a:ext uri="{FF2B5EF4-FFF2-40B4-BE49-F238E27FC236}">
                <a16:creationId xmlns:a16="http://schemas.microsoft.com/office/drawing/2014/main" id="{08BE2718-760F-9899-C25C-A34651889F71}"/>
              </a:ext>
            </a:extLst>
          </p:cNvPr>
          <p:cNvPicPr>
            <a:picLocks noChangeAspect="1"/>
          </p:cNvPicPr>
          <p:nvPr/>
        </p:nvPicPr>
        <p:blipFill rotWithShape="1">
          <a:blip r:embed="rId2">
            <a:duotone>
              <a:prstClr val="black"/>
              <a:schemeClr val="accent5">
                <a:tint val="45000"/>
                <a:satMod val="400000"/>
              </a:schemeClr>
            </a:duotone>
          </a:blip>
          <a:srcRect l="71882"/>
          <a:stretch/>
        </p:blipFill>
        <p:spPr>
          <a:xfrm>
            <a:off x="6008410" y="1593818"/>
            <a:ext cx="291856" cy="1354449"/>
          </a:xfrm>
          <a:prstGeom prst="rect">
            <a:avLst/>
          </a:prstGeom>
          <a:solidFill>
            <a:schemeClr val="tx1"/>
          </a:solidFill>
        </p:spPr>
      </p:pic>
      <p:sp>
        <p:nvSpPr>
          <p:cNvPr id="5" name="Arrow: Right 4">
            <a:extLst>
              <a:ext uri="{FF2B5EF4-FFF2-40B4-BE49-F238E27FC236}">
                <a16:creationId xmlns:a16="http://schemas.microsoft.com/office/drawing/2014/main" id="{BBC155CE-D72C-44C0-40F2-D18427F8D259}"/>
              </a:ext>
            </a:extLst>
          </p:cNvPr>
          <p:cNvSpPr/>
          <p:nvPr/>
        </p:nvSpPr>
        <p:spPr>
          <a:xfrm>
            <a:off x="4790477" y="2119668"/>
            <a:ext cx="885252" cy="339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pic>
        <p:nvPicPr>
          <p:cNvPr id="6" name="Picture 5">
            <a:extLst>
              <a:ext uri="{FF2B5EF4-FFF2-40B4-BE49-F238E27FC236}">
                <a16:creationId xmlns:a16="http://schemas.microsoft.com/office/drawing/2014/main" id="{88A546B9-49C1-1458-2F6B-7F3314DC7CA0}"/>
              </a:ext>
            </a:extLst>
          </p:cNvPr>
          <p:cNvPicPr>
            <a:picLocks noChangeAspect="1"/>
          </p:cNvPicPr>
          <p:nvPr/>
        </p:nvPicPr>
        <p:blipFill rotWithShape="1">
          <a:blip r:embed="rId2">
            <a:duotone>
              <a:prstClr val="black"/>
              <a:schemeClr val="accent5">
                <a:tint val="45000"/>
                <a:satMod val="400000"/>
              </a:schemeClr>
            </a:duotone>
          </a:blip>
          <a:srcRect l="71882"/>
          <a:stretch/>
        </p:blipFill>
        <p:spPr>
          <a:xfrm>
            <a:off x="6040858" y="4658610"/>
            <a:ext cx="291856" cy="1354449"/>
          </a:xfrm>
          <a:prstGeom prst="rect">
            <a:avLst/>
          </a:prstGeom>
          <a:solidFill>
            <a:schemeClr val="tx1"/>
          </a:solidFill>
        </p:spPr>
      </p:pic>
      <p:sp>
        <p:nvSpPr>
          <p:cNvPr id="7" name="Arrow: Right 6">
            <a:extLst>
              <a:ext uri="{FF2B5EF4-FFF2-40B4-BE49-F238E27FC236}">
                <a16:creationId xmlns:a16="http://schemas.microsoft.com/office/drawing/2014/main" id="{EE8069AD-0C0C-B605-DCF2-9C21EEAE6131}"/>
              </a:ext>
            </a:extLst>
          </p:cNvPr>
          <p:cNvSpPr/>
          <p:nvPr/>
        </p:nvSpPr>
        <p:spPr>
          <a:xfrm>
            <a:off x="4897780" y="4996470"/>
            <a:ext cx="885252" cy="339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Tree>
    <p:extLst>
      <p:ext uri="{BB962C8B-B14F-4D97-AF65-F5344CB8AC3E}">
        <p14:creationId xmlns:p14="http://schemas.microsoft.com/office/powerpoint/2010/main" val="69174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31754" y="-9896"/>
            <a:ext cx="9779183" cy="935225"/>
          </a:xfrm>
        </p:spPr>
        <p:txBody>
          <a:bodyPr/>
          <a:lstStyle/>
          <a:p>
            <a:r>
              <a:rPr lang="en-US" altLang="ar-KW" b="1" dirty="0"/>
              <a:t>The range function</a:t>
            </a:r>
            <a:endParaRPr lang="en-US" altLang="ar-KW" dirty="0"/>
          </a:p>
        </p:txBody>
      </p:sp>
      <p:sp>
        <p:nvSpPr>
          <p:cNvPr id="43011" name="Content Placeholder 2"/>
          <p:cNvSpPr>
            <a:spLocks noGrp="1"/>
          </p:cNvSpPr>
          <p:nvPr>
            <p:ph idx="1"/>
          </p:nvPr>
        </p:nvSpPr>
        <p:spPr/>
        <p:txBody>
          <a:bodyPr>
            <a:normAutofit/>
          </a:bodyPr>
          <a:lstStyle/>
          <a:p>
            <a:endParaRPr lang="en-US" altLang="ar-KW" dirty="0"/>
          </a:p>
          <a:p>
            <a:endParaRPr lang="en-US" altLang="ar-KW" dirty="0"/>
          </a:p>
          <a:p>
            <a:r>
              <a:rPr lang="en-US" altLang="ar-KW" dirty="0"/>
              <a:t>Prints the numbers from 0 to 99.</a:t>
            </a:r>
          </a:p>
        </p:txBody>
      </p:sp>
      <p:sp>
        <p:nvSpPr>
          <p:cNvPr id="3" name="Footer Placeholder 2">
            <a:extLst>
              <a:ext uri="{FF2B5EF4-FFF2-40B4-BE49-F238E27FC236}">
                <a16:creationId xmlns:a16="http://schemas.microsoft.com/office/drawing/2014/main" id="{C902F2D0-A189-4CC0-BB79-8267A4880350}"/>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3013"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E8F8BBFF-4D73-42B6-8F61-0513B217F0A3}" type="slidenum">
              <a:rPr lang="en-GB" altLang="ar-KW"/>
              <a:pPr/>
              <a:t>7</a:t>
            </a:fld>
            <a:endParaRPr lang="en-GB" altLang="ar-KW"/>
          </a:p>
        </p:txBody>
      </p:sp>
      <p:sp>
        <p:nvSpPr>
          <p:cNvPr id="43014" name="Rectangle 6"/>
          <p:cNvSpPr>
            <a:spLocks noChangeArrowheads="1"/>
          </p:cNvSpPr>
          <p:nvPr/>
        </p:nvSpPr>
        <p:spPr bwMode="auto">
          <a:xfrm>
            <a:off x="8484322" y="1276834"/>
            <a:ext cx="479790" cy="3683900"/>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171" tIns="45585" rIns="91171" bIns="45585">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0</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2</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3</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ar-KW" sz="1795" b="1" dirty="0">
                <a:latin typeface="Courier New" panose="02070309020205020404" pitchFamily="49" charset="0"/>
                <a:cs typeface="Courier New" panose="02070309020205020404" pitchFamily="49" charset="0"/>
              </a:rPr>
              <a:t>99</a:t>
            </a:r>
          </a:p>
        </p:txBody>
      </p:sp>
      <p:pic>
        <p:nvPicPr>
          <p:cNvPr id="4" name="Picture 3">
            <a:extLst>
              <a:ext uri="{FF2B5EF4-FFF2-40B4-BE49-F238E27FC236}">
                <a16:creationId xmlns:a16="http://schemas.microsoft.com/office/drawing/2014/main" id="{D645BB72-752F-4F46-BE49-5CBE530CA652}"/>
              </a:ext>
            </a:extLst>
          </p:cNvPr>
          <p:cNvPicPr>
            <a:picLocks noChangeAspect="1"/>
          </p:cNvPicPr>
          <p:nvPr/>
        </p:nvPicPr>
        <p:blipFill>
          <a:blip r:embed="rId2"/>
          <a:stretch>
            <a:fillRect/>
          </a:stretch>
        </p:blipFill>
        <p:spPr>
          <a:xfrm>
            <a:off x="2735407" y="1790216"/>
            <a:ext cx="2756915" cy="714141"/>
          </a:xfrm>
          <a:prstGeom prst="rect">
            <a:avLst/>
          </a:prstGeom>
        </p:spPr>
      </p:pic>
      <p:grpSp>
        <p:nvGrpSpPr>
          <p:cNvPr id="9" name="Group 8">
            <a:extLst>
              <a:ext uri="{FF2B5EF4-FFF2-40B4-BE49-F238E27FC236}">
                <a16:creationId xmlns:a16="http://schemas.microsoft.com/office/drawing/2014/main" id="{BB2521B4-2C76-4A34-8ED1-107DC8E2498F}"/>
              </a:ext>
            </a:extLst>
          </p:cNvPr>
          <p:cNvGrpSpPr/>
          <p:nvPr/>
        </p:nvGrpSpPr>
        <p:grpSpPr>
          <a:xfrm>
            <a:off x="6346379" y="2504357"/>
            <a:ext cx="2070990" cy="278603"/>
            <a:chOff x="889559" y="5524798"/>
            <a:chExt cx="2247562" cy="365694"/>
          </a:xfrm>
        </p:grpSpPr>
        <p:sp>
          <p:nvSpPr>
            <p:cNvPr id="10" name="Rounded Rectangle 7">
              <a:extLst>
                <a:ext uri="{FF2B5EF4-FFF2-40B4-BE49-F238E27FC236}">
                  <a16:creationId xmlns:a16="http://schemas.microsoft.com/office/drawing/2014/main" id="{BE24724A-9253-4DAC-9BB9-697DA52E7C6E}"/>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795"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6FD69874-26B1-4D96-A7B5-BCAADE198811}"/>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31829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034327" y="-53376"/>
            <a:ext cx="9779183" cy="960840"/>
          </a:xfrm>
        </p:spPr>
        <p:txBody>
          <a:bodyPr/>
          <a:lstStyle/>
          <a:p>
            <a:r>
              <a:rPr lang="en-US" altLang="ar-KW" b="1" dirty="0"/>
              <a:t>The range function</a:t>
            </a:r>
            <a:endParaRPr lang="en-US" altLang="ar-KW" dirty="0"/>
          </a:p>
        </p:txBody>
      </p:sp>
      <p:sp>
        <p:nvSpPr>
          <p:cNvPr id="3" name="Content Placeholder 2"/>
          <p:cNvSpPr>
            <a:spLocks noGrp="1"/>
          </p:cNvSpPr>
          <p:nvPr>
            <p:ph idx="1"/>
          </p:nvPr>
        </p:nvSpPr>
        <p:spPr>
          <a:xfrm>
            <a:off x="2162666" y="1604963"/>
            <a:ext cx="7866669" cy="1408471"/>
          </a:xfrm>
        </p:spPr>
        <p:txBody>
          <a:bodyPr>
            <a:normAutofit lnSpcReduction="10000"/>
          </a:bodyPr>
          <a:lstStyle/>
          <a:p>
            <a:pPr algn="just">
              <a:defRPr/>
            </a:pPr>
            <a:r>
              <a:rPr lang="en-US" b="1" dirty="0">
                <a:latin typeface="+mn-lt"/>
              </a:rPr>
              <a:t>Example</a:t>
            </a:r>
          </a:p>
          <a:p>
            <a:pPr algn="just">
              <a:defRPr/>
            </a:pPr>
            <a:r>
              <a:rPr lang="en-US" sz="1995" dirty="0"/>
              <a:t>Since the loop variable </a:t>
            </a:r>
            <a:r>
              <a:rPr lang="en-US" sz="1995" dirty="0" err="1">
                <a:cs typeface="Courier New" panose="02070309020205020404" pitchFamily="49" charset="0"/>
              </a:rPr>
              <a:t>i</a:t>
            </a:r>
            <a:r>
              <a:rPr lang="en-US" sz="1995" dirty="0"/>
              <a:t>, gets increased by 1 each time through the loop, it can be used to keep track of where we are in the looping process. Consider the example below:</a:t>
            </a:r>
          </a:p>
          <a:p>
            <a:pPr algn="just">
              <a:defRPr/>
            </a:pPr>
            <a:endParaRPr lang="en-US" dirty="0">
              <a:latin typeface="+mn-lt"/>
            </a:endParaRPr>
          </a:p>
        </p:txBody>
      </p:sp>
      <p:sp>
        <p:nvSpPr>
          <p:cNvPr id="4" name="Footer Placeholder 3">
            <a:extLst>
              <a:ext uri="{FF2B5EF4-FFF2-40B4-BE49-F238E27FC236}">
                <a16:creationId xmlns:a16="http://schemas.microsoft.com/office/drawing/2014/main" id="{FCB8BBF1-D6A7-4EAF-B1F9-67BEB0F82401}"/>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44037" name="Slide Number Placeholder 4"/>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4453F859-AC6F-4239-A578-915620221B50}" type="slidenum">
              <a:rPr lang="en-GB" altLang="ar-KW"/>
              <a:pPr/>
              <a:t>8</a:t>
            </a:fld>
            <a:endParaRPr lang="en-GB" altLang="ar-KW"/>
          </a:p>
        </p:txBody>
      </p:sp>
      <p:pic>
        <p:nvPicPr>
          <p:cNvPr id="44036" name="Picture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725773" y="3285350"/>
            <a:ext cx="4169271" cy="20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61E05A6E-EB87-49C6-8507-84F1A17BA653}"/>
              </a:ext>
            </a:extLst>
          </p:cNvPr>
          <p:cNvGrpSpPr/>
          <p:nvPr/>
        </p:nvGrpSpPr>
        <p:grpSpPr>
          <a:xfrm>
            <a:off x="1852723" y="4635431"/>
            <a:ext cx="2070990" cy="278603"/>
            <a:chOff x="889559" y="5524798"/>
            <a:chExt cx="2247562" cy="365694"/>
          </a:xfrm>
        </p:grpSpPr>
        <p:sp>
          <p:nvSpPr>
            <p:cNvPr id="9" name="Rounded Rectangle 7">
              <a:extLst>
                <a:ext uri="{FF2B5EF4-FFF2-40B4-BE49-F238E27FC236}">
                  <a16:creationId xmlns:a16="http://schemas.microsoft.com/office/drawing/2014/main" id="{31FA01C0-3D1B-4DC2-9F96-7766649B8CCE}"/>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397" b="1" dirty="0">
                  <a:effectLst>
                    <a:outerShdw blurRad="38100" dist="38100" dir="2700000" algn="tl">
                      <a:srgbClr val="000000">
                        <a:alpha val="43137"/>
                      </a:srgbClr>
                    </a:outerShdw>
                  </a:effectLst>
                </a:rPr>
                <a:t>OUTPUT</a:t>
              </a:r>
            </a:p>
          </p:txBody>
        </p:sp>
        <p:sp>
          <p:nvSpPr>
            <p:cNvPr id="10" name="Right Arrow 8">
              <a:extLst>
                <a:ext uri="{FF2B5EF4-FFF2-40B4-BE49-F238E27FC236}">
                  <a16:creationId xmlns:a16="http://schemas.microsoft.com/office/drawing/2014/main" id="{436E8649-3E1C-4CDF-9ABC-9D0A1189C258}"/>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sz="1795"/>
            </a:p>
          </p:txBody>
        </p:sp>
      </p:grpSp>
    </p:spTree>
    <p:extLst>
      <p:ext uri="{BB962C8B-B14F-4D97-AF65-F5344CB8AC3E}">
        <p14:creationId xmlns:p14="http://schemas.microsoft.com/office/powerpoint/2010/main" val="10018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9635" y="2160140"/>
            <a:ext cx="7473969" cy="151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0160" y="4474029"/>
            <a:ext cx="4525353" cy="182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ChangeArrowheads="1"/>
          </p:cNvSpPr>
          <p:nvPr/>
        </p:nvSpPr>
        <p:spPr bwMode="auto">
          <a:xfrm>
            <a:off x="5262259" y="3926057"/>
            <a:ext cx="2801155" cy="46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spcBef>
                <a:spcPct val="0"/>
              </a:spcBef>
              <a:buClrTx/>
              <a:buNone/>
            </a:pPr>
            <a:r>
              <a:rPr lang="en-US" altLang="ar-KW" sz="2394" b="1" dirty="0"/>
              <a:t>The output:</a:t>
            </a:r>
            <a:endParaRPr lang="ar-KW" altLang="ar-KW" sz="1995" dirty="0"/>
          </a:p>
        </p:txBody>
      </p:sp>
      <p:sp>
        <p:nvSpPr>
          <p:cNvPr id="39943" name="Title 8"/>
          <p:cNvSpPr>
            <a:spLocks noGrp="1"/>
          </p:cNvSpPr>
          <p:nvPr>
            <p:ph type="title"/>
          </p:nvPr>
        </p:nvSpPr>
        <p:spPr>
          <a:xfrm>
            <a:off x="1054572" y="44405"/>
            <a:ext cx="7008842" cy="605733"/>
          </a:xfrm>
        </p:spPr>
        <p:txBody>
          <a:bodyPr>
            <a:normAutofit fontScale="90000"/>
          </a:bodyPr>
          <a:lstStyle/>
          <a:p>
            <a:r>
              <a:rPr lang="en-US" altLang="ar-KW" b="1" dirty="0">
                <a:cs typeface="Courier New" panose="02070309020205020404" pitchFamily="49" charset="0"/>
              </a:rPr>
              <a:t>   For</a:t>
            </a:r>
            <a:r>
              <a:rPr lang="en-US" altLang="ar-KW" b="1" dirty="0"/>
              <a:t> Loop</a:t>
            </a:r>
            <a:endParaRPr lang="ar-KW" altLang="ar-KW" dirty="0"/>
          </a:p>
        </p:txBody>
      </p:sp>
      <p:sp>
        <p:nvSpPr>
          <p:cNvPr id="5" name="Footer Placeholder 4">
            <a:extLst>
              <a:ext uri="{FF2B5EF4-FFF2-40B4-BE49-F238E27FC236}">
                <a16:creationId xmlns:a16="http://schemas.microsoft.com/office/drawing/2014/main" id="{3903A651-DF65-42FB-9281-53841F6634C8}"/>
              </a:ext>
            </a:extLst>
          </p:cNvPr>
          <p:cNvSpPr>
            <a:spLocks noGrp="1"/>
          </p:cNvSpPr>
          <p:nvPr>
            <p:ph type="ftr" sz="quarter" idx="11"/>
          </p:nvPr>
        </p:nvSpPr>
        <p:spPr>
          <a:xfrm>
            <a:off x="2171699" y="6403159"/>
            <a:ext cx="5210175" cy="366055"/>
          </a:xfrm>
          <a:prstGeom prst="rect">
            <a:avLst/>
          </a:prstGeom>
        </p:spPr>
        <p:txBody>
          <a:bodyPr vert="horz" lIns="91440" tIns="45720" rIns="91440" bIns="45720" rtlCol="0" anchor="ctr"/>
          <a:lstStyle>
            <a:defPPr>
              <a:defRPr lang="en-US"/>
            </a:defPPr>
            <a:lvl1pPr marL="0" algn="ct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6</a:t>
            </a:r>
            <a:endParaRPr lang="en-US" dirty="0"/>
          </a:p>
        </p:txBody>
      </p:sp>
      <p:sp>
        <p:nvSpPr>
          <p:cNvPr id="39942" name="Slide Number Placeholder 1"/>
          <p:cNvSpPr>
            <a:spLocks noGrp="1"/>
          </p:cNvSpPr>
          <p:nvPr>
            <p:ph type="sldNum" sz="quarter" idx="4294967295"/>
          </p:nvPr>
        </p:nvSpPr>
        <p:spPr>
          <a:xfrm>
            <a:off x="10228852" y="6268951"/>
            <a:ext cx="427536" cy="364198"/>
          </a:xfrm>
          <a:prstGeom prst="rect">
            <a:avLst/>
          </a:prstGeom>
        </p:spPr>
        <p:txBody>
          <a:bodyPr vert="horz" lIns="91208" tIns="45604" rIns="91208" bIns="45604" rtlCol="0" anchor="ctr">
            <a:noAutofit/>
          </a:bodyPr>
          <a:lstStyle/>
          <a:p>
            <a:fld id="{6D8B8672-ECD1-4FBE-BB5F-3FABAC3E1BD7}" type="slidenum">
              <a:rPr lang="en-GB" altLang="ar-KW"/>
              <a:pPr/>
              <a:t>9</a:t>
            </a:fld>
            <a:endParaRPr lang="en-GB" altLang="ar-KW"/>
          </a:p>
        </p:txBody>
      </p:sp>
      <p:sp>
        <p:nvSpPr>
          <p:cNvPr id="3" name="Speech Bubble: Rectangle 2">
            <a:extLst>
              <a:ext uri="{FF2B5EF4-FFF2-40B4-BE49-F238E27FC236}">
                <a16:creationId xmlns:a16="http://schemas.microsoft.com/office/drawing/2014/main" id="{289F47F0-781C-455E-8725-F29A8E2BEF40}"/>
              </a:ext>
            </a:extLst>
          </p:cNvPr>
          <p:cNvSpPr/>
          <p:nvPr/>
        </p:nvSpPr>
        <p:spPr>
          <a:xfrm>
            <a:off x="2299635" y="4156452"/>
            <a:ext cx="1578080" cy="1510629"/>
          </a:xfrm>
          <a:prstGeom prst="wedgeRectCallout">
            <a:avLst>
              <a:gd name="adj1" fmla="val -27293"/>
              <a:gd name="adj2" fmla="val -919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5" dirty="0"/>
              <a:t>No indentation here; so, it is outside the loop</a:t>
            </a:r>
          </a:p>
        </p:txBody>
      </p:sp>
      <p:sp>
        <p:nvSpPr>
          <p:cNvPr id="11" name="TextBox 10">
            <a:extLst>
              <a:ext uri="{FF2B5EF4-FFF2-40B4-BE49-F238E27FC236}">
                <a16:creationId xmlns:a16="http://schemas.microsoft.com/office/drawing/2014/main" id="{2B6A8745-375F-4BB8-AD78-7590259197D5}"/>
              </a:ext>
            </a:extLst>
          </p:cNvPr>
          <p:cNvSpPr txBox="1"/>
          <p:nvPr/>
        </p:nvSpPr>
        <p:spPr>
          <a:xfrm>
            <a:off x="2418396" y="1313745"/>
            <a:ext cx="7196358" cy="920985"/>
          </a:xfrm>
          <a:prstGeom prst="rect">
            <a:avLst/>
          </a:prstGeom>
          <a:noFill/>
        </p:spPr>
        <p:txBody>
          <a:bodyPr wrap="square">
            <a:spAutoFit/>
          </a:bodyPr>
          <a:lstStyle/>
          <a:p>
            <a:pPr algn="just"/>
            <a:r>
              <a:rPr lang="en-US" altLang="ar-KW" sz="1795" b="1" dirty="0">
                <a:solidFill>
                  <a:srgbClr val="00B050"/>
                </a:solidFill>
              </a:rPr>
              <a:t>Example 2 </a:t>
            </a:r>
            <a:r>
              <a:rPr lang="en-US" altLang="ar-KW" sz="1795" dirty="0"/>
              <a:t>The program below asks the user for a number and prints its square. It does this three times and then prints: ‘The loop is done’.</a:t>
            </a:r>
          </a:p>
          <a:p>
            <a:pPr algn="just"/>
            <a:endParaRPr lang="en-US" altLang="ar-KW" sz="1795" dirty="0"/>
          </a:p>
        </p:txBody>
      </p:sp>
    </p:spTree>
    <p:extLst>
      <p:ext uri="{BB962C8B-B14F-4D97-AF65-F5344CB8AC3E}">
        <p14:creationId xmlns:p14="http://schemas.microsoft.com/office/powerpoint/2010/main" val="59877844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{BD9109FD-F597-45AD-91C9-DDE61552B62C}tf45331398_win32</Template>
  <TotalTime>1872</TotalTime>
  <Words>4571</Words>
  <Application>Microsoft Office PowerPoint</Application>
  <PresentationFormat>Widescreen</PresentationFormat>
  <Paragraphs>702</Paragraphs>
  <Slides>48</Slides>
  <Notes>9</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48</vt:i4>
      </vt:variant>
    </vt:vector>
  </HeadingPairs>
  <TitlesOfParts>
    <vt:vector size="71" baseType="lpstr">
      <vt:lpstr>Arial</vt:lpstr>
      <vt:lpstr>ArialMonoMTPro</vt:lpstr>
      <vt:lpstr>ArialMonoMTPro-Bold</vt:lpstr>
      <vt:lpstr>Calibri</vt:lpstr>
      <vt:lpstr>Consolas</vt:lpstr>
      <vt:lpstr>Consolas</vt:lpstr>
      <vt:lpstr>Corbel</vt:lpstr>
      <vt:lpstr>Courier New</vt:lpstr>
      <vt:lpstr>JetBrains Mono</vt:lpstr>
      <vt:lpstr>MathematicalPiLTStd-1</vt:lpstr>
      <vt:lpstr>SabonLTPro-Bold</vt:lpstr>
      <vt:lpstr>SabonLTPro-Italic</vt:lpstr>
      <vt:lpstr>SabonLTPro-Roman</vt:lpstr>
      <vt:lpstr>Segoe UI</vt:lpstr>
      <vt:lpstr>StoneSansITCStd-Bold</vt:lpstr>
      <vt:lpstr>StoneSansITCStd-Medium</vt:lpstr>
      <vt:lpstr>Tenorite</vt:lpstr>
      <vt:lpstr>Tenorite (Body)</vt:lpstr>
      <vt:lpstr>Tenorite (Headings)</vt:lpstr>
      <vt:lpstr>URWPalladioL-Roma</vt:lpstr>
      <vt:lpstr>Verdana</vt:lpstr>
      <vt:lpstr>Wingdings</vt:lpstr>
      <vt:lpstr>Custom</vt:lpstr>
      <vt:lpstr>Selected topics 1</vt:lpstr>
      <vt:lpstr>Agenda</vt:lpstr>
      <vt:lpstr>Repetition</vt:lpstr>
      <vt:lpstr>The For Loop</vt:lpstr>
      <vt:lpstr>Using the range Function with the for Loop</vt:lpstr>
      <vt:lpstr>Using the range Function with the for Loop</vt:lpstr>
      <vt:lpstr>The range function</vt:lpstr>
      <vt:lpstr>The range function</vt:lpstr>
      <vt:lpstr>   For Loop</vt:lpstr>
      <vt:lpstr>For Loop</vt:lpstr>
      <vt:lpstr>More about the range function</vt:lpstr>
      <vt:lpstr>The range function</vt:lpstr>
      <vt:lpstr>The range function</vt:lpstr>
      <vt:lpstr>The range function</vt:lpstr>
      <vt:lpstr>The range function</vt:lpstr>
      <vt:lpstr>The while Loop</vt:lpstr>
      <vt:lpstr>The while Loop</vt:lpstr>
      <vt:lpstr>The while loop</vt:lpstr>
      <vt:lpstr>The while loop</vt:lpstr>
      <vt:lpstr>The while loop</vt:lpstr>
      <vt:lpstr>The while loop</vt:lpstr>
      <vt:lpstr> eval() function </vt:lpstr>
      <vt:lpstr>The while loop</vt:lpstr>
      <vt:lpstr>The while loop</vt:lpstr>
      <vt:lpstr>The while Loop</vt:lpstr>
      <vt:lpstr>The break statement</vt:lpstr>
      <vt:lpstr>The break Statement</vt:lpstr>
      <vt:lpstr>The continue Statement</vt:lpstr>
      <vt:lpstr>The continue Statement </vt:lpstr>
      <vt:lpstr>Comparison between break and continue </vt:lpstr>
      <vt:lpstr>Comparison between break and continue </vt:lpstr>
      <vt:lpstr>Comparison between break and continue </vt:lpstr>
      <vt:lpstr>Nested loops</vt:lpstr>
      <vt:lpstr>Nested loops</vt:lpstr>
      <vt:lpstr>Nested loops</vt:lpstr>
      <vt:lpstr>Nested loops</vt:lpstr>
      <vt:lpstr>Nested loops</vt:lpstr>
      <vt:lpstr>Nested loops</vt:lpstr>
      <vt:lpstr>Nested loops</vt:lpstr>
      <vt:lpstr>Exercise 1</vt:lpstr>
      <vt:lpstr>Exercise 1- Solution</vt:lpstr>
      <vt:lpstr>Exercise 2</vt:lpstr>
      <vt:lpstr>Exercise 2- Solution</vt:lpstr>
      <vt:lpstr>Exercise 3</vt:lpstr>
      <vt:lpstr>Exercise 4</vt:lpstr>
      <vt:lpstr>Extra Exercises</vt:lpstr>
      <vt:lpstr>Extra Exercises</vt:lpstr>
      <vt:lpstr>Extra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Nashwa nageh</cp:lastModifiedBy>
  <cp:revision>20</cp:revision>
  <dcterms:created xsi:type="dcterms:W3CDTF">2023-10-04T08:20:24Z</dcterms:created>
  <dcterms:modified xsi:type="dcterms:W3CDTF">2023-11-14T21:55:32Z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