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2" r:id="rId22"/>
    <p:sldId id="274" r:id="rId23"/>
    <p:sldId id="275" r:id="rId24"/>
    <p:sldId id="276" r:id="rId25"/>
    <p:sldId id="277" r:id="rId26"/>
    <p:sldId id="279" r:id="rId27"/>
    <p:sldId id="281" r:id="rId28"/>
    <p:sldId id="278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20E8458-708E-4965-9D82-9B5792DF3517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F50C90C8-90C4-4BA4-A13A-FD4F75861123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B24FEC16-8C4A-4954-9312-8DB59B9EBDF4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C06D9D5F-017F-483A-9A43-8F221A4A0062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D198107-2EC1-4C0B-A5C6-E38653E198CB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8E4672BD-1498-4E7E-A752-CEEE90B0307A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399FC0B9-2697-4314-BA99-7D3192699AD2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53A1997-4BEE-4D01-9383-14BD3CA208C7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A4A01A21-E7CF-4E10-91E1-3B86358C8BAE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487E137F-711C-4173-9609-6D3ABB409A63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5B43116F-57F8-4D51-97AD-3C15E82C53E6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610" y="504551"/>
            <a:ext cx="7096933" cy="2418010"/>
          </a:xfrm>
        </p:spPr>
        <p:txBody>
          <a:bodyPr/>
          <a:lstStyle/>
          <a:p>
            <a:r>
              <a:rPr lang="en-US" sz="5000" dirty="0"/>
              <a:t>Selected topics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10" y="3491470"/>
            <a:ext cx="3040523" cy="621603"/>
          </a:xfrm>
        </p:spPr>
        <p:txBody>
          <a:bodyPr/>
          <a:lstStyle/>
          <a:p>
            <a:r>
              <a:rPr lang="en-US" sz="4000" b="1" dirty="0"/>
              <a:t>Python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6131C3-F2C3-3D61-EB93-76A0F79116F0}"/>
              </a:ext>
            </a:extLst>
          </p:cNvPr>
          <p:cNvSpPr txBox="1">
            <a:spLocks/>
          </p:cNvSpPr>
          <p:nvPr/>
        </p:nvSpPr>
        <p:spPr>
          <a:xfrm>
            <a:off x="2136639" y="5457636"/>
            <a:ext cx="9857014" cy="62160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Dr: Nashwa Nageh 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9DD54-B7BB-A228-7767-E94F94C1F0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FE4E8-F990-A78C-D1CF-9122539F8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821BC-BC55-A95D-8A87-30DEE8BB3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9832C-141D-283E-838C-8AF565F2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495481"/>
            <a:ext cx="2743200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FA2B76-539F-B992-25E0-451A0386F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3429000"/>
            <a:ext cx="2867025" cy="277727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F153DE9-9A1C-00BB-95D4-FAF74B6B6405}"/>
              </a:ext>
            </a:extLst>
          </p:cNvPr>
          <p:cNvSpPr txBox="1">
            <a:spLocks/>
          </p:cNvSpPr>
          <p:nvPr/>
        </p:nvSpPr>
        <p:spPr>
          <a:xfrm>
            <a:off x="1167492" y="136525"/>
            <a:ext cx="2871108" cy="5648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Set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637A5-8EFE-2222-454B-767F87F59B43}"/>
              </a:ext>
            </a:extLst>
          </p:cNvPr>
          <p:cNvSpPr txBox="1"/>
          <p:nvPr/>
        </p:nvSpPr>
        <p:spPr>
          <a:xfrm flipH="1">
            <a:off x="629909" y="913742"/>
            <a:ext cx="178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remove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AAD90-B566-8B00-279E-A6F57FB86702}"/>
              </a:ext>
            </a:extLst>
          </p:cNvPr>
          <p:cNvSpPr txBox="1"/>
          <p:nvPr/>
        </p:nvSpPr>
        <p:spPr>
          <a:xfrm flipH="1">
            <a:off x="6373278" y="951776"/>
            <a:ext cx="178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Discard method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964755-F5EB-EBEF-2371-176A13679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277" y="1378848"/>
            <a:ext cx="2326839" cy="1419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CE77CD-B524-8A8F-7FE9-FD899290D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277" y="3402358"/>
            <a:ext cx="2657475" cy="14382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74EF64-0A5C-C571-BFE5-050CC3268580}"/>
              </a:ext>
            </a:extLst>
          </p:cNvPr>
          <p:cNvSpPr txBox="1"/>
          <p:nvPr/>
        </p:nvSpPr>
        <p:spPr>
          <a:xfrm flipH="1">
            <a:off x="3501593" y="1283074"/>
            <a:ext cx="215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the item exist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C8A0A6-6EAD-7B07-E9B2-8888762B26C2}"/>
              </a:ext>
            </a:extLst>
          </p:cNvPr>
          <p:cNvSpPr txBox="1"/>
          <p:nvPr/>
        </p:nvSpPr>
        <p:spPr>
          <a:xfrm flipH="1">
            <a:off x="3522998" y="3635046"/>
            <a:ext cx="245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the item not exist</a:t>
            </a:r>
          </a:p>
        </p:txBody>
      </p:sp>
    </p:spTree>
    <p:extLst>
      <p:ext uri="{BB962C8B-B14F-4D97-AF65-F5344CB8AC3E}">
        <p14:creationId xmlns:p14="http://schemas.microsoft.com/office/powerpoint/2010/main" val="34739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DD08C-D699-926E-56B1-BFBD1B27F9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6388C-3EC9-2EC5-8247-426891C32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F6F7-E52D-7DE1-995E-B7857943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785402-E127-3C4C-1D8E-90905500E82C}"/>
              </a:ext>
            </a:extLst>
          </p:cNvPr>
          <p:cNvSpPr txBox="1">
            <a:spLocks/>
          </p:cNvSpPr>
          <p:nvPr/>
        </p:nvSpPr>
        <p:spPr>
          <a:xfrm>
            <a:off x="1167492" y="136525"/>
            <a:ext cx="2871108" cy="5648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Set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F9821-A752-952F-2D5D-B21041414FDA}"/>
              </a:ext>
            </a:extLst>
          </p:cNvPr>
          <p:cNvSpPr txBox="1"/>
          <p:nvPr/>
        </p:nvSpPr>
        <p:spPr>
          <a:xfrm flipH="1">
            <a:off x="381000" y="2863359"/>
            <a:ext cx="204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difference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C1A25-D7BC-98F1-A0C2-C8BDC71F8FB7}"/>
              </a:ext>
            </a:extLst>
          </p:cNvPr>
          <p:cNvSpPr txBox="1"/>
          <p:nvPr/>
        </p:nvSpPr>
        <p:spPr>
          <a:xfrm flipH="1">
            <a:off x="8244934" y="2885739"/>
            <a:ext cx="289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Difference_update</a:t>
            </a:r>
            <a:r>
              <a:rPr lang="en-US" b="1" dirty="0"/>
              <a:t> method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7EFCB-0ED3-AA9F-4BBD-04776FEF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934" y="3537566"/>
            <a:ext cx="2857500" cy="2066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9CB798-0346-0028-4DB7-233E4D62E7FE}"/>
              </a:ext>
            </a:extLst>
          </p:cNvPr>
          <p:cNvSpPr txBox="1"/>
          <p:nvPr/>
        </p:nvSpPr>
        <p:spPr>
          <a:xfrm>
            <a:off x="333375" y="888924"/>
            <a:ext cx="9594543" cy="1555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difference() method returns a new set, without the unwanted items</a:t>
            </a:r>
          </a:p>
          <a:p>
            <a:pPr>
              <a:lnSpc>
                <a:spcPct val="150000"/>
              </a:lnSpc>
            </a:pPr>
            <a:r>
              <a:rPr lang="en-US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difference_update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 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removes the items that exist in both sets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difference_update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removes the unwanted items from the original set</a:t>
            </a:r>
            <a:r>
              <a:rPr lang="en-US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DC8DAB-8ED7-72D6-907D-0FAF708B0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580" y="3374761"/>
            <a:ext cx="2838450" cy="15430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0CB92C-1CB5-2904-1177-91CAB853832E}"/>
              </a:ext>
            </a:extLst>
          </p:cNvPr>
          <p:cNvSpPr txBox="1"/>
          <p:nvPr/>
        </p:nvSpPr>
        <p:spPr>
          <a:xfrm>
            <a:off x="4150580" y="2885739"/>
            <a:ext cx="2669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difference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dirty="0"/>
              <a:t>operator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 (-) 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F1EFB5D-0031-9229-685F-76C269718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3375641"/>
            <a:ext cx="25146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2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4006-318E-28B3-7F4C-9871F4828C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2D41-28BA-DD90-8DC6-973F169AD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EB41-DD72-AFF5-30BE-1F6E00B4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385A-B27C-8A5F-73C5-61745887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84877"/>
            <a:ext cx="2800350" cy="2257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D00D91-A72B-F31D-F041-61B70B9E8BC6}"/>
              </a:ext>
            </a:extLst>
          </p:cNvPr>
          <p:cNvSpPr txBox="1"/>
          <p:nvPr/>
        </p:nvSpPr>
        <p:spPr>
          <a:xfrm flipH="1">
            <a:off x="576308" y="1584975"/>
            <a:ext cx="228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intersection method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1D6BAF3-C815-6B44-9464-9DA94A525114}"/>
              </a:ext>
            </a:extLst>
          </p:cNvPr>
          <p:cNvSpPr txBox="1">
            <a:spLocks/>
          </p:cNvSpPr>
          <p:nvPr/>
        </p:nvSpPr>
        <p:spPr>
          <a:xfrm>
            <a:off x="1167492" y="136525"/>
            <a:ext cx="2871108" cy="5648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Set Methods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7F6B8C-24FA-1911-F785-F182DC1F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123988"/>
            <a:ext cx="2771775" cy="1581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E86DC9-4A24-0BE2-6904-22B958F83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702" y="1954307"/>
            <a:ext cx="2952750" cy="20478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B15385-7A3F-7416-7D71-DCAC8CD70F9E}"/>
              </a:ext>
            </a:extLst>
          </p:cNvPr>
          <p:cNvSpPr txBox="1"/>
          <p:nvPr/>
        </p:nvSpPr>
        <p:spPr>
          <a:xfrm>
            <a:off x="4217124" y="1560561"/>
            <a:ext cx="3089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intersection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dirty="0"/>
              <a:t>operator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 (&amp;) 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A0860-F0F1-611A-4248-229712F9C051}"/>
              </a:ext>
            </a:extLst>
          </p:cNvPr>
          <p:cNvSpPr txBox="1"/>
          <p:nvPr/>
        </p:nvSpPr>
        <p:spPr>
          <a:xfrm flipH="1">
            <a:off x="7371701" y="1560561"/>
            <a:ext cx="30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Intersection_update</a:t>
            </a:r>
            <a:r>
              <a:rPr lang="en-US" b="1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64392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4006-318E-28B3-7F4C-9871F4828C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2D41-28BA-DD90-8DC6-973F169AD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EB41-DD72-AFF5-30BE-1F6E00B4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00D91-A72B-F31D-F041-61B70B9E8BC6}"/>
              </a:ext>
            </a:extLst>
          </p:cNvPr>
          <p:cNvSpPr txBox="1"/>
          <p:nvPr/>
        </p:nvSpPr>
        <p:spPr>
          <a:xfrm flipH="1">
            <a:off x="51045" y="1225297"/>
            <a:ext cx="2938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Symmertic_difference</a:t>
            </a:r>
            <a:r>
              <a:rPr lang="en-US" sz="1600" b="1" dirty="0"/>
              <a:t> method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1D6BAF3-C815-6B44-9464-9DA94A525114}"/>
              </a:ext>
            </a:extLst>
          </p:cNvPr>
          <p:cNvSpPr txBox="1">
            <a:spLocks/>
          </p:cNvSpPr>
          <p:nvPr/>
        </p:nvSpPr>
        <p:spPr>
          <a:xfrm>
            <a:off x="1167492" y="136525"/>
            <a:ext cx="2871108" cy="5648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Set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15385-7A3F-7416-7D71-DCAC8CD70F9E}"/>
              </a:ext>
            </a:extLst>
          </p:cNvPr>
          <p:cNvSpPr txBox="1"/>
          <p:nvPr/>
        </p:nvSpPr>
        <p:spPr>
          <a:xfrm>
            <a:off x="3537195" y="1207234"/>
            <a:ext cx="411480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 err="1"/>
              <a:t>Symmertic_difference</a:t>
            </a:r>
            <a:r>
              <a:rPr lang="en-US" sz="1500" b="1" dirty="0"/>
              <a:t> method operator</a:t>
            </a:r>
            <a:r>
              <a:rPr lang="en-US" sz="15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 (^) </a:t>
            </a:r>
            <a:endParaRPr 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A0860-F0F1-611A-4248-229712F9C051}"/>
              </a:ext>
            </a:extLst>
          </p:cNvPr>
          <p:cNvSpPr txBox="1"/>
          <p:nvPr/>
        </p:nvSpPr>
        <p:spPr>
          <a:xfrm flipH="1">
            <a:off x="7989904" y="1199539"/>
            <a:ext cx="3666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Symmertic_difference</a:t>
            </a:r>
            <a:r>
              <a:rPr lang="en-US" sz="1600" b="1" dirty="0"/>
              <a:t> _update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0D2F8-6809-2CA5-2E4B-AD2BF14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" y="1733128"/>
            <a:ext cx="3486150" cy="2181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E396D8-3EFD-E2ED-09AA-C23B8531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428" y="1629581"/>
            <a:ext cx="3038475" cy="1628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444064-B77F-0E5B-882C-7E2E95310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521" y="1664842"/>
            <a:ext cx="3429000" cy="19240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B34D59-6243-41B7-9260-35BC500F4CAA}"/>
              </a:ext>
            </a:extLst>
          </p:cNvPr>
          <p:cNvSpPr txBox="1"/>
          <p:nvPr/>
        </p:nvSpPr>
        <p:spPr>
          <a:xfrm>
            <a:off x="51045" y="4165403"/>
            <a:ext cx="7228644" cy="21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Google Sans"/>
              </a:rPr>
              <a:t>symmetric_difference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()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method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returns a set that contains all items from both set, but not the items that are present in both sets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Meaning: The returned set contains a mix of items that are not present in both sets.</a:t>
            </a:r>
          </a:p>
          <a:p>
            <a:pPr>
              <a:lnSpc>
                <a:spcPct val="150000"/>
              </a:lnSpc>
            </a:pPr>
            <a:r>
              <a:rPr lang="en-US" b="1" i="0" dirty="0" err="1">
                <a:solidFill>
                  <a:srgbClr val="202124"/>
                </a:solidFill>
                <a:effectLst/>
                <a:latin typeface="Google Sans"/>
              </a:rPr>
              <a:t>symmetric_difference_update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() </a:t>
            </a:r>
            <a:r>
              <a:rPr lang="en-US" i="0" dirty="0">
                <a:solidFill>
                  <a:srgbClr val="202124"/>
                </a:solidFill>
                <a:effectLst/>
                <a:latin typeface="Google Sans"/>
              </a:rPr>
              <a:t>update the original set with th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e </a:t>
            </a:r>
            <a:r>
              <a:rPr lang="en-US" i="0" dirty="0" err="1">
                <a:solidFill>
                  <a:srgbClr val="202124"/>
                </a:solidFill>
                <a:effectLst/>
                <a:latin typeface="Google Sans"/>
              </a:rPr>
              <a:t>symmetric_difference</a:t>
            </a:r>
            <a:r>
              <a:rPr lang="en-US" i="0" dirty="0">
                <a:solidFill>
                  <a:srgbClr val="202124"/>
                </a:solidFill>
                <a:effectLst/>
                <a:latin typeface="Google Sans"/>
              </a:rPr>
              <a:t>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7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9BCE0-51FC-3C89-E6E6-A8181DA2CF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14E64-918A-80EE-79E6-CBD67BBFE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880A-C7CE-4EB5-67DC-76B5A8410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43318C-EE95-5ED8-AD19-4A54B6E54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1" y="1442798"/>
            <a:ext cx="3695700" cy="2371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6DF93E-A5B2-F12A-3EDD-F899B4F50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160" y="1385648"/>
            <a:ext cx="3714750" cy="2428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346D94-AFA8-A5CC-21A0-38BE51585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365" y="3945067"/>
            <a:ext cx="3638550" cy="242887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22A6431-3DC6-3E11-A085-E0B0A5AA328D}"/>
              </a:ext>
            </a:extLst>
          </p:cNvPr>
          <p:cNvSpPr txBox="1">
            <a:spLocks/>
          </p:cNvSpPr>
          <p:nvPr/>
        </p:nvSpPr>
        <p:spPr>
          <a:xfrm>
            <a:off x="1167492" y="136525"/>
            <a:ext cx="2871108" cy="5648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Set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EB604-EF53-E2F1-95FA-0D0FE81BA227}"/>
              </a:ext>
            </a:extLst>
          </p:cNvPr>
          <p:cNvSpPr txBox="1"/>
          <p:nvPr/>
        </p:nvSpPr>
        <p:spPr>
          <a:xfrm flipH="1">
            <a:off x="164421" y="1000356"/>
            <a:ext cx="204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issuperset</a:t>
            </a:r>
            <a:r>
              <a:rPr lang="en-US" b="1" dirty="0"/>
              <a:t>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0DF84F-4FAD-6F1B-AC52-9441A6A0AC02}"/>
              </a:ext>
            </a:extLst>
          </p:cNvPr>
          <p:cNvSpPr txBox="1"/>
          <p:nvPr/>
        </p:nvSpPr>
        <p:spPr>
          <a:xfrm flipH="1">
            <a:off x="7434106" y="938212"/>
            <a:ext cx="204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issubset</a:t>
            </a:r>
            <a:r>
              <a:rPr lang="en-US" b="1" dirty="0"/>
              <a:t> 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5083D7-96E5-F99C-AED2-EACEFBB539C9}"/>
              </a:ext>
            </a:extLst>
          </p:cNvPr>
          <p:cNvSpPr txBox="1"/>
          <p:nvPr/>
        </p:nvSpPr>
        <p:spPr>
          <a:xfrm flipH="1">
            <a:off x="4567505" y="3427599"/>
            <a:ext cx="204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Isdisjoint</a:t>
            </a:r>
            <a:r>
              <a:rPr lang="en-US" b="1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7825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03D2-46EA-ACF6-03A8-DA4A8678B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21" y="943269"/>
            <a:ext cx="9779182" cy="3366815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enclosed in curly braces</a:t>
            </a:r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contains key: value</a:t>
            </a:r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need to be immutable data types (number, string, tuples) List are not allowed</a:t>
            </a:r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can have any data types</a:t>
            </a:r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need to be unique</a:t>
            </a:r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ordered you can access its element with key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5938-C21E-AA15-4086-217DC2E7CF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4013-C602-DB23-A638-A69120763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8575E-2CFC-3461-3669-5C0FF45A0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00755-5585-2FBC-AEA5-A28E1CDF2970}"/>
              </a:ext>
            </a:extLst>
          </p:cNvPr>
          <p:cNvSpPr txBox="1"/>
          <p:nvPr/>
        </p:nvSpPr>
        <p:spPr>
          <a:xfrm>
            <a:off x="952130" y="136525"/>
            <a:ext cx="22793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F0F0F"/>
                </a:solidFill>
                <a:effectLst/>
                <a:latin typeface="YouTube Sans"/>
              </a:rPr>
              <a:t> Dictionary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E1F2AE-7946-D740-7A59-73C660A5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3" y="4580742"/>
            <a:ext cx="10648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0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58FC-16F0-11F4-C7DD-2CF205535D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7D7D6-8C6E-03E5-595F-C33327A3B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A537-E544-15E4-0D25-2E5EAE86F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34A92-59F6-B3F3-96EB-A2A68FEB96F1}"/>
              </a:ext>
            </a:extLst>
          </p:cNvPr>
          <p:cNvSpPr txBox="1"/>
          <p:nvPr/>
        </p:nvSpPr>
        <p:spPr>
          <a:xfrm>
            <a:off x="952130" y="136525"/>
            <a:ext cx="22793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F0F0F"/>
                </a:solidFill>
                <a:effectLst/>
                <a:latin typeface="YouTube Sans"/>
              </a:rPr>
              <a:t> Dictionary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A34A6B-6590-9EAF-96CC-5B877BA8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86" y="1179507"/>
            <a:ext cx="6096000" cy="21406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67A3C2-22B4-3D49-EE9B-A402CB36C802}"/>
              </a:ext>
            </a:extLst>
          </p:cNvPr>
          <p:cNvSpPr txBox="1"/>
          <p:nvPr/>
        </p:nvSpPr>
        <p:spPr>
          <a:xfrm>
            <a:off x="472736" y="594732"/>
            <a:ext cx="8848818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need to be immutable data types (number, string, tuples) List are not allowed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57BE59-0911-EB37-6AC3-C173EA98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36" y="3863389"/>
            <a:ext cx="6829610" cy="2140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8DE836-B8BB-8C9C-63E5-C5346438201C}"/>
              </a:ext>
            </a:extLst>
          </p:cNvPr>
          <p:cNvSpPr txBox="1"/>
          <p:nvPr/>
        </p:nvSpPr>
        <p:spPr>
          <a:xfrm>
            <a:off x="8081450" y="4207374"/>
            <a:ext cx="2071826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are not allowed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AE25AA-6E56-D97C-A9BC-3E41BA046A2A}"/>
              </a:ext>
            </a:extLst>
          </p:cNvPr>
          <p:cNvSpPr txBox="1"/>
          <p:nvPr/>
        </p:nvSpPr>
        <p:spPr>
          <a:xfrm>
            <a:off x="7419232" y="1730164"/>
            <a:ext cx="3584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(number, string, tuples)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1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58FC-16F0-11F4-C7DD-2CF205535D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7D7D6-8C6E-03E5-595F-C33327A3B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A537-E544-15E4-0D25-2E5EAE86F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34A92-59F6-B3F3-96EB-A2A68FEB96F1}"/>
              </a:ext>
            </a:extLst>
          </p:cNvPr>
          <p:cNvSpPr txBox="1"/>
          <p:nvPr/>
        </p:nvSpPr>
        <p:spPr>
          <a:xfrm>
            <a:off x="952130" y="136525"/>
            <a:ext cx="22793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F0F0F"/>
                </a:solidFill>
                <a:effectLst/>
                <a:latin typeface="YouTube Sans"/>
              </a:rPr>
              <a:t> Dictionary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A4C1B7-5B1E-4F06-60FF-C370C4A06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1" y="1438830"/>
            <a:ext cx="10905986" cy="1352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F101D5-2FED-F569-0549-6AD89AE09AEA}"/>
              </a:ext>
            </a:extLst>
          </p:cNvPr>
          <p:cNvSpPr txBox="1"/>
          <p:nvPr/>
        </p:nvSpPr>
        <p:spPr>
          <a:xfrm>
            <a:off x="381000" y="840640"/>
            <a:ext cx="6094520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can have any data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B3111-BBDA-E3DD-AAB5-9A6C5A48A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0" y="4286270"/>
            <a:ext cx="10772587" cy="1285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DF54C6-4AED-373E-3E7F-0B37E6D6FAA9}"/>
              </a:ext>
            </a:extLst>
          </p:cNvPr>
          <p:cNvSpPr txBox="1"/>
          <p:nvPr/>
        </p:nvSpPr>
        <p:spPr>
          <a:xfrm>
            <a:off x="120540" y="3415318"/>
            <a:ext cx="3687980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need to be unique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E9582A-EA77-14DC-9D11-434329399857}"/>
              </a:ext>
            </a:extLst>
          </p:cNvPr>
          <p:cNvSpPr/>
          <p:nvPr/>
        </p:nvSpPr>
        <p:spPr>
          <a:xfrm>
            <a:off x="1024631" y="5104971"/>
            <a:ext cx="727969" cy="5681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999A021-3375-9E2E-F7A8-636E994E73E1}"/>
              </a:ext>
            </a:extLst>
          </p:cNvPr>
          <p:cNvCxnSpPr>
            <a:stCxn id="13" idx="4"/>
          </p:cNvCxnSpPr>
          <p:nvPr/>
        </p:nvCxnSpPr>
        <p:spPr>
          <a:xfrm rot="16200000" flipH="1">
            <a:off x="1599986" y="5461771"/>
            <a:ext cx="372551" cy="7952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8F12326-751E-3C0D-3198-50556DAF8A14}"/>
              </a:ext>
            </a:extLst>
          </p:cNvPr>
          <p:cNvSpPr/>
          <p:nvPr/>
        </p:nvSpPr>
        <p:spPr>
          <a:xfrm>
            <a:off x="2183907" y="5788179"/>
            <a:ext cx="1999875" cy="5681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70B1E1-2FD1-AAF8-D419-3780BB98B9F1}"/>
              </a:ext>
            </a:extLst>
          </p:cNvPr>
          <p:cNvSpPr txBox="1"/>
          <p:nvPr/>
        </p:nvSpPr>
        <p:spPr>
          <a:xfrm>
            <a:off x="2334827" y="5882803"/>
            <a:ext cx="179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last value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6450C-3F43-D53A-A7EE-0D301A82FDC9}"/>
              </a:ext>
            </a:extLst>
          </p:cNvPr>
          <p:cNvSpPr txBox="1"/>
          <p:nvPr/>
        </p:nvSpPr>
        <p:spPr>
          <a:xfrm>
            <a:off x="962488" y="136525"/>
            <a:ext cx="22793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F0F0F"/>
                </a:solidFill>
                <a:effectLst/>
                <a:latin typeface="YouTube Sans"/>
              </a:rPr>
              <a:t> Dictionary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EE072C-FD39-FCE6-9583-518CD9924809}"/>
              </a:ext>
            </a:extLst>
          </p:cNvPr>
          <p:cNvSpPr txBox="1"/>
          <p:nvPr/>
        </p:nvSpPr>
        <p:spPr>
          <a:xfrm>
            <a:off x="381000" y="838079"/>
            <a:ext cx="6094520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can have any data types</a:t>
            </a:r>
          </a:p>
        </p:txBody>
      </p:sp>
    </p:spTree>
    <p:extLst>
      <p:ext uri="{BB962C8B-B14F-4D97-AF65-F5344CB8AC3E}">
        <p14:creationId xmlns:p14="http://schemas.microsoft.com/office/powerpoint/2010/main" val="277544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8F3F-2955-1F28-7D11-943530EE70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49A94-B596-8420-5176-A9CE7FAC4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85034-0607-8816-81DB-4452A76D8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D1347-B601-CDC4-EA00-FF0AEBAEEF02}"/>
              </a:ext>
            </a:extLst>
          </p:cNvPr>
          <p:cNvSpPr txBox="1"/>
          <p:nvPr/>
        </p:nvSpPr>
        <p:spPr>
          <a:xfrm>
            <a:off x="962488" y="136525"/>
            <a:ext cx="22793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F0F0F"/>
                </a:solidFill>
                <a:effectLst/>
                <a:latin typeface="YouTube Sans"/>
              </a:rPr>
              <a:t> Dictionary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F3127-40B6-C79A-34D4-D48ED31D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66" y="2105907"/>
            <a:ext cx="11187540" cy="3150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E250B-E04E-09DD-6C7A-CF9417569EDD}"/>
              </a:ext>
            </a:extLst>
          </p:cNvPr>
          <p:cNvSpPr txBox="1"/>
          <p:nvPr/>
        </p:nvSpPr>
        <p:spPr>
          <a:xfrm>
            <a:off x="381000" y="1340196"/>
            <a:ext cx="6094520" cy="481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ordered you can access its element with key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017AAF-652A-6582-FB41-A63438875F82}"/>
              </a:ext>
            </a:extLst>
          </p:cNvPr>
          <p:cNvSpPr txBox="1"/>
          <p:nvPr/>
        </p:nvSpPr>
        <p:spPr>
          <a:xfrm>
            <a:off x="381000" y="1361124"/>
            <a:ext cx="6094520" cy="481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ordered you can access its element with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80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364AA-8580-901B-1B4E-1544C26A94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8412F-3CDE-866B-F278-83AF4310B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6AC85-39B3-7AE0-5BAC-5D77B98E0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F426D-8899-4028-D750-EEB83CAAA1DE}"/>
              </a:ext>
            </a:extLst>
          </p:cNvPr>
          <p:cNvSpPr txBox="1"/>
          <p:nvPr/>
        </p:nvSpPr>
        <p:spPr>
          <a:xfrm>
            <a:off x="962487" y="136525"/>
            <a:ext cx="51335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F0F0F"/>
                </a:solidFill>
                <a:effectLst/>
                <a:latin typeface="YouTube Sans"/>
              </a:rPr>
              <a:t> Two-dimensional Dictionary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4CB384-E748-D799-A4E7-6507AA31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1" y="1047864"/>
            <a:ext cx="10946907" cy="43441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3E12C0-C2C9-796B-AFAC-C1A6499D5E58}"/>
              </a:ext>
            </a:extLst>
          </p:cNvPr>
          <p:cNvSpPr txBox="1"/>
          <p:nvPr/>
        </p:nvSpPr>
        <p:spPr>
          <a:xfrm>
            <a:off x="62513" y="5719843"/>
            <a:ext cx="4704796" cy="481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Dictionary value is also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95" y="136525"/>
            <a:ext cx="5437494" cy="66116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71" y="1511440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latin typeface="YouTube Sans"/>
              </a:rPr>
              <a:t>Set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latin typeface="YouTube Sans"/>
              </a:rPr>
              <a:t>Set Methods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 Dictionary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Dictionary methods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F0F0F"/>
                </a:solidFill>
                <a:latin typeface="YouTube Sans"/>
              </a:rPr>
              <a:t>Boolean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F0F0F"/>
                </a:solidFill>
                <a:latin typeface="YouTube Sans"/>
              </a:rPr>
              <a:t>Boolean operator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i="0" dirty="0">
              <a:solidFill>
                <a:srgbClr val="0F0F0F"/>
              </a:solidFill>
              <a:effectLst/>
              <a:latin typeface="YouTube 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i="0" dirty="0">
              <a:solidFill>
                <a:srgbClr val="0F0F0F"/>
              </a:solidFill>
              <a:effectLst/>
              <a:latin typeface="YouTube 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>
              <a:latin typeface="YouTube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118D-F5CF-9264-E1A0-8E3B7AEC8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DF252B55-E052-43B3-AE56-ADDEC0EF9DF7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364AA-8580-901B-1B4E-1544C26A94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8412F-3CDE-866B-F278-83AF4310B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6AC85-39B3-7AE0-5BAC-5D77B98E0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D83B7-00D4-84EC-C8A4-E3726F1BD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7" y="3982425"/>
            <a:ext cx="10527436" cy="2051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4AC76B-867D-CCB0-278B-7FC08942FCCC}"/>
              </a:ext>
            </a:extLst>
          </p:cNvPr>
          <p:cNvSpPr txBox="1"/>
          <p:nvPr/>
        </p:nvSpPr>
        <p:spPr>
          <a:xfrm>
            <a:off x="90257" y="3254806"/>
            <a:ext cx="3002133" cy="521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length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2C157-E2AA-571B-4DC6-8490522BDDEF}"/>
              </a:ext>
            </a:extLst>
          </p:cNvPr>
          <p:cNvSpPr txBox="1"/>
          <p:nvPr/>
        </p:nvSpPr>
        <p:spPr>
          <a:xfrm>
            <a:off x="962488" y="136525"/>
            <a:ext cx="2295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F0F0F"/>
                </a:solidFill>
                <a:effectLst/>
                <a:latin typeface="YouTube Sans"/>
              </a:rPr>
              <a:t> Dictionary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D266DC-32A3-084B-A6A6-266D562F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7" y="919406"/>
            <a:ext cx="10891421" cy="20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8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364AA-8580-901B-1B4E-1544C26A94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8412F-3CDE-866B-F278-83AF4310B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6AC85-39B3-7AE0-5BAC-5D77B98E0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AC76B-867D-CCB0-278B-7FC08942FCCC}"/>
              </a:ext>
            </a:extLst>
          </p:cNvPr>
          <p:cNvSpPr txBox="1"/>
          <p:nvPr/>
        </p:nvSpPr>
        <p:spPr>
          <a:xfrm>
            <a:off x="381000" y="3512241"/>
            <a:ext cx="3002133" cy="521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2C157-E2AA-571B-4DC6-8490522BDDEF}"/>
              </a:ext>
            </a:extLst>
          </p:cNvPr>
          <p:cNvSpPr txBox="1"/>
          <p:nvPr/>
        </p:nvSpPr>
        <p:spPr>
          <a:xfrm>
            <a:off x="962487" y="136525"/>
            <a:ext cx="39468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F0F0F"/>
                </a:solidFill>
                <a:effectLst/>
                <a:latin typeface="YouTube Sans"/>
              </a:rPr>
              <a:t> Dictionary 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F7F0AE-F0DC-8D70-12F5-FA980A458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34" y="1589224"/>
            <a:ext cx="4200525" cy="1762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0B7D09-FDC1-4F95-8E23-4643C9B1F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68" y="4390757"/>
            <a:ext cx="3571875" cy="1304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C854DF-D7B6-7D81-6DF8-E51F2C3AD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68" y="1662954"/>
            <a:ext cx="5295900" cy="1295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D13B8A-33E8-407C-72BE-F2756ABBDB26}"/>
              </a:ext>
            </a:extLst>
          </p:cNvPr>
          <p:cNvSpPr txBox="1"/>
          <p:nvPr/>
        </p:nvSpPr>
        <p:spPr>
          <a:xfrm>
            <a:off x="6652333" y="1067478"/>
            <a:ext cx="3002133" cy="521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method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02854-C4C3-A461-0113-6778267A7C45}"/>
              </a:ext>
            </a:extLst>
          </p:cNvPr>
          <p:cNvSpPr txBox="1"/>
          <p:nvPr/>
        </p:nvSpPr>
        <p:spPr>
          <a:xfrm>
            <a:off x="615519" y="1001357"/>
            <a:ext cx="3002133" cy="521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update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07BD22-BA34-BFE8-E30E-1B76F9121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333" y="4249630"/>
            <a:ext cx="4048125" cy="1714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28B162-DFD4-9D14-5668-31872B1641CA}"/>
              </a:ext>
            </a:extLst>
          </p:cNvPr>
          <p:cNvSpPr txBox="1"/>
          <p:nvPr/>
        </p:nvSpPr>
        <p:spPr>
          <a:xfrm>
            <a:off x="6724834" y="3482696"/>
            <a:ext cx="3002133" cy="521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method</a:t>
            </a:r>
          </a:p>
        </p:txBody>
      </p:sp>
    </p:spTree>
    <p:extLst>
      <p:ext uri="{BB962C8B-B14F-4D97-AF65-F5344CB8AC3E}">
        <p14:creationId xmlns:p14="http://schemas.microsoft.com/office/powerpoint/2010/main" val="3503513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E905F-9EEC-4C6E-A479-9F6FF23685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0E241-F63A-3CE2-AE34-941337A9F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39E9-2587-CE45-452A-91397CA2B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80EEF-2148-BC15-DEC6-77336EEE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370" y="1637611"/>
            <a:ext cx="4162425" cy="1924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22CC3B-CEE7-083A-603A-25A74EE8C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84968"/>
            <a:ext cx="3857625" cy="1971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9F609A-3D93-7630-8876-2FE2A9D4A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370" y="3827818"/>
            <a:ext cx="3571875" cy="2028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51F7F2-27AC-E96B-43F4-BAFB907964B0}"/>
              </a:ext>
            </a:extLst>
          </p:cNvPr>
          <p:cNvSpPr txBox="1"/>
          <p:nvPr/>
        </p:nvSpPr>
        <p:spPr>
          <a:xfrm>
            <a:off x="962487" y="136525"/>
            <a:ext cx="39468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F0F0F"/>
                </a:solidFill>
                <a:effectLst/>
                <a:latin typeface="YouTube Sans"/>
              </a:rPr>
              <a:t> Dictionary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FBED76-A958-0CE6-DCEC-C504771CF1C1}"/>
              </a:ext>
            </a:extLst>
          </p:cNvPr>
          <p:cNvSpPr txBox="1"/>
          <p:nvPr/>
        </p:nvSpPr>
        <p:spPr>
          <a:xfrm>
            <a:off x="615519" y="1001357"/>
            <a:ext cx="3002133" cy="521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Setdefault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61EDC08-5DDC-58E8-9BD0-64C3F273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47352"/>
            <a:ext cx="5276014" cy="17045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setdefault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returns the value of the item with the specified key.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key does not exist, insert the key, with the specified value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328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E905F-9EEC-4C6E-A479-9F6FF23685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0E241-F63A-3CE2-AE34-941337A9F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39E9-2587-CE45-452A-91397CA2B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51F7F2-27AC-E96B-43F4-BAFB907964B0}"/>
              </a:ext>
            </a:extLst>
          </p:cNvPr>
          <p:cNvSpPr txBox="1"/>
          <p:nvPr/>
        </p:nvSpPr>
        <p:spPr>
          <a:xfrm>
            <a:off x="962487" y="136525"/>
            <a:ext cx="39468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F0F0F"/>
                </a:solidFill>
                <a:effectLst/>
                <a:latin typeface="YouTube Sans"/>
              </a:rPr>
              <a:t> Dictionary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FBED76-A958-0CE6-DCEC-C504771CF1C1}"/>
              </a:ext>
            </a:extLst>
          </p:cNvPr>
          <p:cNvSpPr txBox="1"/>
          <p:nvPr/>
        </p:nvSpPr>
        <p:spPr>
          <a:xfrm>
            <a:off x="251533" y="814188"/>
            <a:ext cx="3002133" cy="521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0E7F8-44F1-BCEF-64A7-7C1FE4677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1" y="3887072"/>
            <a:ext cx="3495675" cy="226695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FFDC6D6-7DDC-A009-2BE2-11479A57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5419"/>
            <a:ext cx="5237826" cy="17045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removes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item from the dictionary.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removed item is the return value of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9E4E02-573F-C2EF-0AE6-98982EE3E293}"/>
              </a:ext>
            </a:extLst>
          </p:cNvPr>
          <p:cNvSpPr txBox="1"/>
          <p:nvPr/>
        </p:nvSpPr>
        <p:spPr>
          <a:xfrm>
            <a:off x="7437269" y="952363"/>
            <a:ext cx="3002133" cy="521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fromkeys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650541-F4BD-16C0-8BC2-CA5998D68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953" y="3859938"/>
            <a:ext cx="4695825" cy="1333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0A0361E-C1EB-5E88-DE51-B73056884B01}"/>
              </a:ext>
            </a:extLst>
          </p:cNvPr>
          <p:cNvSpPr txBox="1"/>
          <p:nvPr/>
        </p:nvSpPr>
        <p:spPr>
          <a:xfrm>
            <a:off x="6394512" y="1599202"/>
            <a:ext cx="5300708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dictionary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fromkeys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 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the dictionary with key mapped and specific value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creates a new dictionary from the given sequence with the specific value.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6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1F675-053E-E9CA-42DC-00E63141D1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54C1-BA64-147B-C439-340CF6EE2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C7B5-F041-EF4E-E30F-AEEEB8555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95FCF-8E85-220C-9739-0A5A11E776D7}"/>
              </a:ext>
            </a:extLst>
          </p:cNvPr>
          <p:cNvSpPr txBox="1"/>
          <p:nvPr/>
        </p:nvSpPr>
        <p:spPr>
          <a:xfrm>
            <a:off x="962487" y="136525"/>
            <a:ext cx="39468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F0F0F"/>
                </a:solidFill>
                <a:effectLst/>
                <a:latin typeface="YouTube Sans"/>
              </a:rPr>
              <a:t> Boolean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723A5-0AC1-A37B-C0F3-F6AFE1C5E63D}"/>
              </a:ext>
            </a:extLst>
          </p:cNvPr>
          <p:cNvSpPr txBox="1"/>
          <p:nvPr/>
        </p:nvSpPr>
        <p:spPr>
          <a:xfrm flipH="1">
            <a:off x="258782" y="994298"/>
            <a:ext cx="7970817" cy="1291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 programming you need to known if your code output is True or False (control flow, as if conditions)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Boolean values are the two constants' objects False and True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A912E-6546-6251-E099-071545612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559253"/>
            <a:ext cx="260032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3EBA07-65A1-5947-B691-3EFC886FE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437" y="2559253"/>
            <a:ext cx="16478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1F675-053E-E9CA-42DC-00E63141D1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54C1-BA64-147B-C439-340CF6EE2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4909" y="6529973"/>
            <a:ext cx="2543175" cy="365125"/>
          </a:xfrm>
        </p:spPr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C7B5-F041-EF4E-E30F-AEEEB8555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95FCF-8E85-220C-9739-0A5A11E776D7}"/>
              </a:ext>
            </a:extLst>
          </p:cNvPr>
          <p:cNvSpPr txBox="1"/>
          <p:nvPr/>
        </p:nvSpPr>
        <p:spPr>
          <a:xfrm>
            <a:off x="962487" y="136525"/>
            <a:ext cx="39468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F0F0F"/>
                </a:solidFill>
                <a:effectLst/>
                <a:latin typeface="YouTube Sans"/>
              </a:rPr>
              <a:t> Boolean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D3E37-E601-7159-6CD3-4BC129B87BA1}"/>
              </a:ext>
            </a:extLst>
          </p:cNvPr>
          <p:cNvSpPr txBox="1"/>
          <p:nvPr/>
        </p:nvSpPr>
        <p:spPr>
          <a:xfrm>
            <a:off x="371637" y="1306075"/>
            <a:ext cx="609452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bool()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Python. Python bool() function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return or convert a value to a Boolean value.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or False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using the standard truth testing procedure.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3E21A-5FA8-9A26-42C7-3FF22137239B}"/>
              </a:ext>
            </a:extLst>
          </p:cNvPr>
          <p:cNvSpPr txBox="1"/>
          <p:nvPr/>
        </p:nvSpPr>
        <p:spPr>
          <a:xfrm>
            <a:off x="426127" y="721300"/>
            <a:ext cx="3002133" cy="521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method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EB7912-C093-B294-5A9B-DF5CFBAF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20" y="2993275"/>
            <a:ext cx="2543175" cy="3457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E8ACDB-240F-A2DD-102E-66EEAEA86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92" y="3007999"/>
            <a:ext cx="2047875" cy="36099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BE4450-8515-CFEA-9156-37B74DFCB8EA}"/>
              </a:ext>
            </a:extLst>
          </p:cNvPr>
          <p:cNvSpPr txBox="1"/>
          <p:nvPr/>
        </p:nvSpPr>
        <p:spPr>
          <a:xfrm>
            <a:off x="530440" y="4148791"/>
            <a:ext cx="1866531" cy="521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values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55671-8D09-1D5A-8E9F-EF80DE6B62DA}"/>
              </a:ext>
            </a:extLst>
          </p:cNvPr>
          <p:cNvSpPr txBox="1"/>
          <p:nvPr/>
        </p:nvSpPr>
        <p:spPr>
          <a:xfrm>
            <a:off x="8433046" y="3986367"/>
            <a:ext cx="1866531" cy="521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values</a:t>
            </a:r>
          </a:p>
        </p:txBody>
      </p:sp>
    </p:spTree>
    <p:extLst>
      <p:ext uri="{BB962C8B-B14F-4D97-AF65-F5344CB8AC3E}">
        <p14:creationId xmlns:p14="http://schemas.microsoft.com/office/powerpoint/2010/main" val="1115768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1F675-053E-E9CA-42DC-00E63141D1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54C1-BA64-147B-C439-340CF6EE2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C7B5-F041-EF4E-E30F-AEEEB8555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95FCF-8E85-220C-9739-0A5A11E776D7}"/>
              </a:ext>
            </a:extLst>
          </p:cNvPr>
          <p:cNvSpPr txBox="1"/>
          <p:nvPr/>
        </p:nvSpPr>
        <p:spPr>
          <a:xfrm>
            <a:off x="962487" y="136525"/>
            <a:ext cx="39468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F0F0F"/>
                </a:solidFill>
                <a:effectLst/>
                <a:latin typeface="YouTube Sans"/>
              </a:rPr>
              <a:t> Boolean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FF64F7-BBD4-1BCC-3949-54E6CF2C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607" y="3508375"/>
            <a:ext cx="4851554" cy="2943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E2B2B7-53EC-3E62-6476-273CDA74C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5" y="1270000"/>
            <a:ext cx="5838825" cy="1628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47F31B-4865-B413-62BE-733A3C53C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70" y="3508375"/>
            <a:ext cx="5373025" cy="2847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A27F74-B477-E2AD-0D5D-2D9D7EA615CA}"/>
              </a:ext>
            </a:extLst>
          </p:cNvPr>
          <p:cNvSpPr txBox="1"/>
          <p:nvPr/>
        </p:nvSpPr>
        <p:spPr>
          <a:xfrm>
            <a:off x="134370" y="831845"/>
            <a:ext cx="2632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Multiple condition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2FEF8-56DB-59E2-7B97-170E12C699A1}"/>
              </a:ext>
            </a:extLst>
          </p:cNvPr>
          <p:cNvSpPr txBox="1"/>
          <p:nvPr/>
        </p:nvSpPr>
        <p:spPr>
          <a:xfrm>
            <a:off x="6684607" y="3108265"/>
            <a:ext cx="2104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 operator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C7E2FF-3ACE-FDEC-CC2A-33D534F712F5}"/>
              </a:ext>
            </a:extLst>
          </p:cNvPr>
          <p:cNvSpPr txBox="1"/>
          <p:nvPr/>
        </p:nvSpPr>
        <p:spPr>
          <a:xfrm>
            <a:off x="196415" y="3169165"/>
            <a:ext cx="2104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And operator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62E16E-802A-DA75-4A0F-36D6239A4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9419" y="1231955"/>
            <a:ext cx="2152650" cy="1533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8C9CBB-8FF4-19F1-A69E-26DE7F869C7E}"/>
              </a:ext>
            </a:extLst>
          </p:cNvPr>
          <p:cNvSpPr txBox="1"/>
          <p:nvPr/>
        </p:nvSpPr>
        <p:spPr>
          <a:xfrm>
            <a:off x="6912007" y="762025"/>
            <a:ext cx="312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 to reverse the logic</a:t>
            </a:r>
          </a:p>
        </p:txBody>
      </p:sp>
    </p:spTree>
    <p:extLst>
      <p:ext uri="{BB962C8B-B14F-4D97-AF65-F5344CB8AC3E}">
        <p14:creationId xmlns:p14="http://schemas.microsoft.com/office/powerpoint/2010/main" val="64222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6C2A-8CBC-E43B-71DB-1C486F88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2294799" cy="564810"/>
          </a:xfrm>
        </p:spPr>
        <p:txBody>
          <a:bodyPr/>
          <a:lstStyle/>
          <a:p>
            <a:r>
              <a:rPr lang="en-US" sz="3200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8C37-3985-E661-B63F-6BC1502F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79" y="1182966"/>
            <a:ext cx="9779182" cy="336681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are enclosed in curly braces</a:t>
            </a:r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are not ordered and not indexed</a:t>
            </a:r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indexing and slicing can’t be done</a:t>
            </a:r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has only immutable data types (number, string, tuples) List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</a:t>
            </a:r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items is unique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0655C-F4E7-AE72-6E99-26BB4C5611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41A81B-2838-4A73-9215-A046F0E88EB9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5C4F4-1733-44DD-BD9F-0305FA1DD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7631F-AF1A-DF04-4D26-F308C5D7B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6662B-B759-649E-7D4E-AB20D9C2D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36" y="4700590"/>
            <a:ext cx="5570922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48C6-B933-787F-24AB-CA260C6E31D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3DF9-0FA2-0431-BC45-4685231A6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6288D-F6F1-FBC1-55D8-19A67EF7B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C41E8-51D4-8885-3E55-D5ABCDAD6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99" y="943769"/>
            <a:ext cx="6770795" cy="21193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ED5F60-CBB8-A675-EEB4-DA1BC2AB7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15" y="4099719"/>
            <a:ext cx="6875570" cy="18145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207171-89BB-00E8-B4DF-A003F4E4A28D}"/>
              </a:ext>
            </a:extLst>
          </p:cNvPr>
          <p:cNvSpPr txBox="1"/>
          <p:nvPr/>
        </p:nvSpPr>
        <p:spPr>
          <a:xfrm>
            <a:off x="7779057" y="4168557"/>
            <a:ext cx="4214674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indexing and slicing can’t be done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2A4877-D38E-C9ED-2842-CE99EFBF93C8}"/>
              </a:ext>
            </a:extLst>
          </p:cNvPr>
          <p:cNvSpPr txBox="1"/>
          <p:nvPr/>
        </p:nvSpPr>
        <p:spPr>
          <a:xfrm>
            <a:off x="7551292" y="1083288"/>
            <a:ext cx="4074109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are not ordered and not indexed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50D61A8-D7CA-BB40-CB0B-367FFDA7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2294799" cy="564810"/>
          </a:xfrm>
        </p:spPr>
        <p:txBody>
          <a:bodyPr/>
          <a:lstStyle/>
          <a:p>
            <a:r>
              <a:rPr lang="en-US" sz="3200" dirty="0"/>
              <a:t>Set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B3049B7-CCAC-49DF-FE55-B8315C41D885}"/>
              </a:ext>
            </a:extLst>
          </p:cNvPr>
          <p:cNvSpPr txBox="1">
            <a:spLocks/>
          </p:cNvSpPr>
          <p:nvPr/>
        </p:nvSpPr>
        <p:spPr>
          <a:xfrm>
            <a:off x="1167492" y="136525"/>
            <a:ext cx="2294799" cy="5648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Set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240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A946A-7FE6-1AA5-209F-F3F48215D0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0165-33EC-3B6C-F30E-59F86B6FF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B2761-45EE-7338-5670-F0B7F4933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DACBBE-AD6A-969E-5724-91A658633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71581"/>
            <a:ext cx="7886700" cy="2419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725DCF-269B-6966-B9AA-EFD55557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251843"/>
            <a:ext cx="5448300" cy="10763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60F1992-2BF9-28C7-8BA1-BEFD7B345D86}"/>
              </a:ext>
            </a:extLst>
          </p:cNvPr>
          <p:cNvSpPr txBox="1">
            <a:spLocks/>
          </p:cNvSpPr>
          <p:nvPr/>
        </p:nvSpPr>
        <p:spPr>
          <a:xfrm>
            <a:off x="1167492" y="136525"/>
            <a:ext cx="2294799" cy="5648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E78D2-07EE-7514-0D81-1A851D498DBA}"/>
              </a:ext>
            </a:extLst>
          </p:cNvPr>
          <p:cNvSpPr txBox="1"/>
          <p:nvPr/>
        </p:nvSpPr>
        <p:spPr>
          <a:xfrm>
            <a:off x="6096000" y="1420673"/>
            <a:ext cx="564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has only immutable data types (number, string, tuples)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B5663-9537-99FF-DA13-341E1F745333}"/>
              </a:ext>
            </a:extLst>
          </p:cNvPr>
          <p:cNvSpPr txBox="1"/>
          <p:nvPr/>
        </p:nvSpPr>
        <p:spPr>
          <a:xfrm flipH="1">
            <a:off x="9021041" y="3755254"/>
            <a:ext cx="2715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Unhashable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type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3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08F4-5706-F27C-CFDC-0B2D2B29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39697"/>
            <a:ext cx="9779182" cy="585038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hashing?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Hashing is the process of transforming any given key or a string of  characters into another value. This is usually represented by a shorter, fixed-length value or key that represents and makes it easier to find or employ the original string.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hash function generates new values according to a mathematical hashing algorithm, known as a hash value or simply a hash.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B1B0-C1EE-A1B6-0DD5-681ECF9067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0D61-F8BE-7473-975B-32EBAB275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207CA-8DFE-4616-098D-6950FC193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5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7795-5702-1D4C-1D3A-7B45F05B20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ACC29-43FA-FA7E-1571-19DB70167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CCDF-5A71-4FA9-358B-8EBE403F8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B35EE-9CDF-376A-A1CD-B8E042D86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70" y="1495748"/>
            <a:ext cx="4629150" cy="11144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0ACFA9C-6EDC-D4C9-94AC-A15B1B394440}"/>
              </a:ext>
            </a:extLst>
          </p:cNvPr>
          <p:cNvSpPr txBox="1">
            <a:spLocks/>
          </p:cNvSpPr>
          <p:nvPr/>
        </p:nvSpPr>
        <p:spPr>
          <a:xfrm>
            <a:off x="1167492" y="136525"/>
            <a:ext cx="2294799" cy="5648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F2A95-8A4A-6C15-67FC-A1361111A8CA}"/>
              </a:ext>
            </a:extLst>
          </p:cNvPr>
          <p:cNvSpPr txBox="1"/>
          <p:nvPr/>
        </p:nvSpPr>
        <p:spPr>
          <a:xfrm>
            <a:off x="6438531" y="2845154"/>
            <a:ext cx="3122721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items is unique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C7763A-FC80-C1C8-E620-F38254096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62" y="3784893"/>
            <a:ext cx="41910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0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C1DF-E96B-2F72-8EE4-A991DE0B43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7EE66-1195-4DE2-46A1-00A24C323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E652-0EB3-6D06-CBDE-216FA0365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35B70A-69D5-0B70-89BD-2794CAE301F6}"/>
              </a:ext>
            </a:extLst>
          </p:cNvPr>
          <p:cNvSpPr txBox="1">
            <a:spLocks/>
          </p:cNvSpPr>
          <p:nvPr/>
        </p:nvSpPr>
        <p:spPr>
          <a:xfrm>
            <a:off x="1167492" y="136525"/>
            <a:ext cx="2871108" cy="5648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Set Methods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B7CB09-1A89-C10E-C9AE-4ED4BE84F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1" y="1589606"/>
            <a:ext cx="4686300" cy="2628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9EDCD3-AF74-2672-3087-229E551ADDA7}"/>
              </a:ext>
            </a:extLst>
          </p:cNvPr>
          <p:cNvSpPr txBox="1"/>
          <p:nvPr/>
        </p:nvSpPr>
        <p:spPr>
          <a:xfrm flipH="1">
            <a:off x="1712985" y="1035608"/>
            <a:ext cx="178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Union method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AB850C-F3B5-8F2A-B36E-B19EF4A4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6" y="4647684"/>
            <a:ext cx="4933950" cy="152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2DE37E-E1EE-9F84-80B5-AD82777C7088}"/>
              </a:ext>
            </a:extLst>
          </p:cNvPr>
          <p:cNvSpPr txBox="1"/>
          <p:nvPr/>
        </p:nvSpPr>
        <p:spPr>
          <a:xfrm flipH="1">
            <a:off x="6795532" y="1220274"/>
            <a:ext cx="178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Update method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3666EF-F2BC-716E-ECCF-ABE8AA09A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651" y="1589606"/>
            <a:ext cx="3857625" cy="15335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E1734D-342A-FF6B-EBCD-718A3CF84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503" y="3608078"/>
            <a:ext cx="4686301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1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C1DF-E96B-2F72-8EE4-A991DE0B43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56209-04EB-4FD1-9397-BDE78966A1E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7EE66-1195-4DE2-46A1-00A24C323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E652-0EB3-6D06-CBDE-216FA0365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35B70A-69D5-0B70-89BD-2794CAE301F6}"/>
              </a:ext>
            </a:extLst>
          </p:cNvPr>
          <p:cNvSpPr txBox="1">
            <a:spLocks/>
          </p:cNvSpPr>
          <p:nvPr/>
        </p:nvSpPr>
        <p:spPr>
          <a:xfrm>
            <a:off x="1167492" y="136525"/>
            <a:ext cx="2871108" cy="5648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Set Methods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EDCD3-AF74-2672-3087-229E551ADDA7}"/>
              </a:ext>
            </a:extLst>
          </p:cNvPr>
          <p:cNvSpPr txBox="1"/>
          <p:nvPr/>
        </p:nvSpPr>
        <p:spPr>
          <a:xfrm flipH="1">
            <a:off x="238958" y="2965623"/>
            <a:ext cx="340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takes exactly one argument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00BFBA-5DE4-B9A9-51FC-AE7073DFF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3E5B4-43D9-7B1B-61D7-AA6533B8E37D}"/>
              </a:ext>
            </a:extLst>
          </p:cNvPr>
          <p:cNvSpPr txBox="1"/>
          <p:nvPr/>
        </p:nvSpPr>
        <p:spPr>
          <a:xfrm flipH="1">
            <a:off x="629909" y="913742"/>
            <a:ext cx="178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1BB9A3-DA52-C406-A96E-B85978C8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2" y="1275959"/>
            <a:ext cx="245745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80A56A-65B9-9809-7446-3C7073A60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95" y="4239283"/>
            <a:ext cx="2343150" cy="1704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51B274-8373-49DB-F0A0-F4C62A3C7450}"/>
              </a:ext>
            </a:extLst>
          </p:cNvPr>
          <p:cNvSpPr txBox="1"/>
          <p:nvPr/>
        </p:nvSpPr>
        <p:spPr>
          <a:xfrm flipH="1">
            <a:off x="466263" y="3628961"/>
            <a:ext cx="178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Copy method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871896-30A9-583D-AE0E-4A2419BCD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0" y="1410827"/>
            <a:ext cx="2476500" cy="13239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B2C9B8-EFEF-385D-16A0-8BD3898831C4}"/>
              </a:ext>
            </a:extLst>
          </p:cNvPr>
          <p:cNvSpPr txBox="1"/>
          <p:nvPr/>
        </p:nvSpPr>
        <p:spPr>
          <a:xfrm flipH="1">
            <a:off x="6961167" y="931811"/>
            <a:ext cx="178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 method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E6ABB24-9B71-17BA-49D8-2E0A53108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532" y="2819426"/>
            <a:ext cx="41148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removes a random item from the set.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66F80E-E4F9-3A82-DF85-F1A3D90EE535}"/>
              </a:ext>
            </a:extLst>
          </p:cNvPr>
          <p:cNvSpPr txBox="1"/>
          <p:nvPr/>
        </p:nvSpPr>
        <p:spPr>
          <a:xfrm flipH="1">
            <a:off x="7080930" y="3429000"/>
            <a:ext cx="178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Clear method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076A79-C8B0-BD1E-4C22-1A13DFD3A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732" y="4091629"/>
            <a:ext cx="3057525" cy="16859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E29E39B-A11E-9891-DBD1-E2C34CA0693F}"/>
              </a:ext>
            </a:extLst>
          </p:cNvPr>
          <p:cNvSpPr txBox="1"/>
          <p:nvPr/>
        </p:nvSpPr>
        <p:spPr>
          <a:xfrm flipH="1">
            <a:off x="10012272" y="4418611"/>
            <a:ext cx="178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set</a:t>
            </a:r>
          </a:p>
        </p:txBody>
      </p:sp>
    </p:spTree>
    <p:extLst>
      <p:ext uri="{BB962C8B-B14F-4D97-AF65-F5344CB8AC3E}">
        <p14:creationId xmlns:p14="http://schemas.microsoft.com/office/powerpoint/2010/main" val="22535613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3" id="{4076E796-F1D4-4536-92F3-AFC92AB14B6B}" vid="{57967FCE-8768-4968-B994-8B7812D48F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A3ACD8C-D672-4B38-852F-3C3D35FA4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8D935D-389D-40E1-8AE8-5A46931C4E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25C03C-2AB9-472A-B845-6A8AF27BB7F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{BD9109FD-F597-45AD-91C9-DDE61552B62C}tf45331398_win32</Template>
  <TotalTime>1820</TotalTime>
  <Words>825</Words>
  <Application>Microsoft Office PowerPoint</Application>
  <PresentationFormat>Widescreen</PresentationFormat>
  <Paragraphs>196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Google Sans</vt:lpstr>
      <vt:lpstr>Open Sans</vt:lpstr>
      <vt:lpstr>Tenorite</vt:lpstr>
      <vt:lpstr>Times New Roman</vt:lpstr>
      <vt:lpstr>Wingdings</vt:lpstr>
      <vt:lpstr>YouTube Sans</vt:lpstr>
      <vt:lpstr>Custom</vt:lpstr>
      <vt:lpstr>Selected topics 1</vt:lpstr>
      <vt:lpstr>Agenda</vt:lpstr>
      <vt:lpstr>Set</vt:lpstr>
      <vt:lpstr>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Nashwa nageh</dc:creator>
  <cp:lastModifiedBy>Nashwa nageh</cp:lastModifiedBy>
  <cp:revision>18</cp:revision>
  <dcterms:created xsi:type="dcterms:W3CDTF">2023-10-04T08:20:24Z</dcterms:created>
  <dcterms:modified xsi:type="dcterms:W3CDTF">2023-10-29T22:14:10Z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