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Poppins ExtraBold" charset="1" panose="00000900000000000000"/>
      <p:regular r:id="rId12"/>
    </p:embeddedFont>
    <p:embeddedFont>
      <p:font typeface="Poppins ExtraBold Bold" charset="1" panose="00000A00000000000000"/>
      <p:regular r:id="rId13"/>
    </p:embeddedFont>
    <p:embeddedFont>
      <p:font typeface="Poppins Medium Bold" charset="1" panose="00000700000000000000"/>
      <p:regular r:id="rId14"/>
    </p:embeddedFont>
    <p:embeddedFont>
      <p:font typeface="Droid Arabic Naskh Bold" charset="1" panose="020B0806030804020204"/>
      <p:regular r:id="rId15"/>
    </p:embeddedFont>
    <p:embeddedFont>
      <p:font typeface="Droid Arabic Naskh" charset="1" panose="020B0606030804020204"/>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jpeg" Type="http://schemas.openxmlformats.org/officeDocument/2006/relationships/image"/><Relationship Id="rId14" Target="../media/image13.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3846962" y="4131361"/>
            <a:ext cx="4996443" cy="4750680"/>
            <a:chOff x="0" y="0"/>
            <a:chExt cx="1293983" cy="1230335"/>
          </a:xfrm>
        </p:grpSpPr>
        <p:sp>
          <p:nvSpPr>
            <p:cNvPr name="Freeform 4" id="4"/>
            <p:cNvSpPr/>
            <p:nvPr/>
          </p:nvSpPr>
          <p:spPr>
            <a:xfrm flipH="false" flipV="false" rot="0">
              <a:off x="0" y="0"/>
              <a:ext cx="1293983" cy="1230335"/>
            </a:xfrm>
            <a:custGeom>
              <a:avLst/>
              <a:gdLst/>
              <a:ahLst/>
              <a:cxnLst/>
              <a:rect r="r" b="b" t="t" l="l"/>
              <a:pathLst>
                <a:path h="1230335" w="1293983">
                  <a:moveTo>
                    <a:pt x="646992" y="0"/>
                  </a:moveTo>
                  <a:cubicBezTo>
                    <a:pt x="289668" y="0"/>
                    <a:pt x="0" y="275420"/>
                    <a:pt x="0" y="615167"/>
                  </a:cubicBezTo>
                  <a:cubicBezTo>
                    <a:pt x="0" y="954915"/>
                    <a:pt x="289668" y="1230335"/>
                    <a:pt x="646992" y="1230335"/>
                  </a:cubicBezTo>
                  <a:cubicBezTo>
                    <a:pt x="1004315" y="1230335"/>
                    <a:pt x="1293983" y="954915"/>
                    <a:pt x="1293983" y="615167"/>
                  </a:cubicBezTo>
                  <a:cubicBezTo>
                    <a:pt x="1293983" y="275420"/>
                    <a:pt x="1004315" y="0"/>
                    <a:pt x="646992" y="0"/>
                  </a:cubicBezTo>
                  <a:close/>
                </a:path>
              </a:pathLst>
            </a:custGeom>
            <a:solidFill>
              <a:srgbClr val="0063C8"/>
            </a:solidFill>
          </p:spPr>
        </p:sp>
        <p:sp>
          <p:nvSpPr>
            <p:cNvPr name="TextBox 5" id="5"/>
            <p:cNvSpPr txBox="true"/>
            <p:nvPr/>
          </p:nvSpPr>
          <p:spPr>
            <a:xfrm>
              <a:off x="121311" y="77244"/>
              <a:ext cx="1051361" cy="103774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724007" y="5963633"/>
            <a:ext cx="7854157" cy="7627620"/>
            <a:chOff x="0" y="0"/>
            <a:chExt cx="1027471" cy="997836"/>
          </a:xfrm>
        </p:grpSpPr>
        <p:sp>
          <p:nvSpPr>
            <p:cNvPr name="Freeform 7" id="7"/>
            <p:cNvSpPr/>
            <p:nvPr/>
          </p:nvSpPr>
          <p:spPr>
            <a:xfrm flipH="false" flipV="false" rot="0">
              <a:off x="0" y="0"/>
              <a:ext cx="1027471" cy="997836"/>
            </a:xfrm>
            <a:custGeom>
              <a:avLst/>
              <a:gdLst/>
              <a:ahLst/>
              <a:cxnLst/>
              <a:rect r="r" b="b" t="t" l="l"/>
              <a:pathLst>
                <a:path h="997836" w="1027471">
                  <a:moveTo>
                    <a:pt x="513735" y="0"/>
                  </a:moveTo>
                  <a:cubicBezTo>
                    <a:pt x="230007" y="0"/>
                    <a:pt x="0" y="223373"/>
                    <a:pt x="0" y="498918"/>
                  </a:cubicBezTo>
                  <a:cubicBezTo>
                    <a:pt x="0" y="774463"/>
                    <a:pt x="230007" y="997836"/>
                    <a:pt x="513735" y="997836"/>
                  </a:cubicBezTo>
                  <a:cubicBezTo>
                    <a:pt x="797464" y="997836"/>
                    <a:pt x="1027471" y="774463"/>
                    <a:pt x="1027471" y="498918"/>
                  </a:cubicBezTo>
                  <a:cubicBezTo>
                    <a:pt x="1027471" y="223373"/>
                    <a:pt x="797464" y="0"/>
                    <a:pt x="513735" y="0"/>
                  </a:cubicBezTo>
                  <a:close/>
                </a:path>
              </a:pathLst>
            </a:custGeom>
            <a:solidFill>
              <a:srgbClr val="124A87"/>
            </a:solidFill>
          </p:spPr>
        </p:sp>
        <p:sp>
          <p:nvSpPr>
            <p:cNvPr name="TextBox 8" id="8"/>
            <p:cNvSpPr txBox="true"/>
            <p:nvPr/>
          </p:nvSpPr>
          <p:spPr>
            <a:xfrm>
              <a:off x="96325" y="55447"/>
              <a:ext cx="834820" cy="848841"/>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744293" y="-2576106"/>
            <a:ext cx="7203777" cy="5740737"/>
            <a:chOff x="0" y="0"/>
            <a:chExt cx="1019944" cy="812800"/>
          </a:xfrm>
        </p:grpSpPr>
        <p:sp>
          <p:nvSpPr>
            <p:cNvPr name="Freeform 10" id="10"/>
            <p:cNvSpPr/>
            <p:nvPr/>
          </p:nvSpPr>
          <p:spPr>
            <a:xfrm flipH="false" flipV="false" rot="0">
              <a:off x="0" y="0"/>
              <a:ext cx="1019944" cy="812800"/>
            </a:xfrm>
            <a:custGeom>
              <a:avLst/>
              <a:gdLst/>
              <a:ahLst/>
              <a:cxnLst/>
              <a:rect r="r" b="b" t="t" l="l"/>
              <a:pathLst>
                <a:path h="812800" w="1019944">
                  <a:moveTo>
                    <a:pt x="509972" y="0"/>
                  </a:moveTo>
                  <a:cubicBezTo>
                    <a:pt x="228322" y="0"/>
                    <a:pt x="0" y="181951"/>
                    <a:pt x="0" y="406400"/>
                  </a:cubicBezTo>
                  <a:cubicBezTo>
                    <a:pt x="0" y="630849"/>
                    <a:pt x="228322" y="812800"/>
                    <a:pt x="509972" y="812800"/>
                  </a:cubicBezTo>
                  <a:cubicBezTo>
                    <a:pt x="791622" y="812800"/>
                    <a:pt x="1019944" y="630849"/>
                    <a:pt x="1019944" y="406400"/>
                  </a:cubicBezTo>
                  <a:cubicBezTo>
                    <a:pt x="1019944" y="181951"/>
                    <a:pt x="791622" y="0"/>
                    <a:pt x="509972" y="0"/>
                  </a:cubicBezTo>
                  <a:close/>
                </a:path>
              </a:pathLst>
            </a:custGeom>
            <a:solidFill>
              <a:srgbClr val="124A87"/>
            </a:solidFill>
          </p:spPr>
        </p:sp>
        <p:sp>
          <p:nvSpPr>
            <p:cNvPr name="TextBox 11" id="11"/>
            <p:cNvSpPr txBox="true"/>
            <p:nvPr/>
          </p:nvSpPr>
          <p:spPr>
            <a:xfrm>
              <a:off x="95620" y="38100"/>
              <a:ext cx="828704" cy="6985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34893" y="1030836"/>
            <a:ext cx="8225327" cy="8225327"/>
          </a:xfrm>
          <a:custGeom>
            <a:avLst/>
            <a:gdLst/>
            <a:ahLst/>
            <a:cxnLst/>
            <a:rect r="r" b="b" t="t" l="l"/>
            <a:pathLst>
              <a:path h="8225327" w="8225327">
                <a:moveTo>
                  <a:pt x="0" y="0"/>
                </a:moveTo>
                <a:lnTo>
                  <a:pt x="8225327" y="0"/>
                </a:lnTo>
                <a:lnTo>
                  <a:pt x="8225327" y="8225328"/>
                </a:lnTo>
                <a:lnTo>
                  <a:pt x="0" y="82253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5400000">
            <a:off x="-964351" y="3536512"/>
            <a:ext cx="6637719" cy="3318859"/>
          </a:xfrm>
          <a:custGeom>
            <a:avLst/>
            <a:gdLst/>
            <a:ahLst/>
            <a:cxnLst/>
            <a:rect r="r" b="b" t="t" l="l"/>
            <a:pathLst>
              <a:path h="3318859" w="6637719">
                <a:moveTo>
                  <a:pt x="0" y="0"/>
                </a:moveTo>
                <a:lnTo>
                  <a:pt x="6637718" y="0"/>
                </a:lnTo>
                <a:lnTo>
                  <a:pt x="6637718" y="3318859"/>
                </a:lnTo>
                <a:lnTo>
                  <a:pt x="0" y="331885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5400000">
            <a:off x="2426034" y="3459994"/>
            <a:ext cx="6651061" cy="3458552"/>
          </a:xfrm>
          <a:custGeom>
            <a:avLst/>
            <a:gdLst/>
            <a:ahLst/>
            <a:cxnLst/>
            <a:rect r="r" b="b" t="t" l="l"/>
            <a:pathLst>
              <a:path h="3458552" w="6651061">
                <a:moveTo>
                  <a:pt x="0" y="0"/>
                </a:moveTo>
                <a:lnTo>
                  <a:pt x="6651061" y="0"/>
                </a:lnTo>
                <a:lnTo>
                  <a:pt x="6651061" y="3458552"/>
                </a:lnTo>
                <a:lnTo>
                  <a:pt x="0" y="345855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false" flipV="false" rot="0">
            <a:off x="801758" y="1686917"/>
            <a:ext cx="6404641" cy="6404641"/>
          </a:xfrm>
          <a:custGeom>
            <a:avLst/>
            <a:gdLst/>
            <a:ahLst/>
            <a:cxnLst/>
            <a:rect r="r" b="b" t="t" l="l"/>
            <a:pathLst>
              <a:path h="6404641" w="6404641">
                <a:moveTo>
                  <a:pt x="0" y="0"/>
                </a:moveTo>
                <a:lnTo>
                  <a:pt x="6404641" y="0"/>
                </a:lnTo>
                <a:lnTo>
                  <a:pt x="6404641" y="6404641"/>
                </a:lnTo>
                <a:lnTo>
                  <a:pt x="0" y="64046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6" id="16"/>
          <p:cNvSpPr/>
          <p:nvPr/>
        </p:nvSpPr>
        <p:spPr>
          <a:xfrm flipH="false" flipV="false" rot="0">
            <a:off x="1232092" y="2296990"/>
            <a:ext cx="5616761" cy="2808381"/>
          </a:xfrm>
          <a:custGeom>
            <a:avLst/>
            <a:gdLst/>
            <a:ahLst/>
            <a:cxnLst/>
            <a:rect r="r" b="b" t="t" l="l"/>
            <a:pathLst>
              <a:path h="2808381" w="5616761">
                <a:moveTo>
                  <a:pt x="0" y="0"/>
                </a:moveTo>
                <a:lnTo>
                  <a:pt x="5616762" y="0"/>
                </a:lnTo>
                <a:lnTo>
                  <a:pt x="5616762" y="2808381"/>
                </a:lnTo>
                <a:lnTo>
                  <a:pt x="0" y="280838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7" id="17"/>
          <p:cNvSpPr/>
          <p:nvPr/>
        </p:nvSpPr>
        <p:spPr>
          <a:xfrm flipH="false" flipV="false" rot="-10800000">
            <a:off x="2203071" y="6885441"/>
            <a:ext cx="3621733" cy="1512074"/>
          </a:xfrm>
          <a:custGeom>
            <a:avLst/>
            <a:gdLst/>
            <a:ahLst/>
            <a:cxnLst/>
            <a:rect r="r" b="b" t="t" l="l"/>
            <a:pathLst>
              <a:path h="1512074" w="3621733">
                <a:moveTo>
                  <a:pt x="0" y="0"/>
                </a:moveTo>
                <a:lnTo>
                  <a:pt x="3621733" y="0"/>
                </a:lnTo>
                <a:lnTo>
                  <a:pt x="3621733" y="1512074"/>
                </a:lnTo>
                <a:lnTo>
                  <a:pt x="0" y="151207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8" id="18"/>
          <p:cNvGrpSpPr>
            <a:grpSpLocks noChangeAspect="true"/>
          </p:cNvGrpSpPr>
          <p:nvPr/>
        </p:nvGrpSpPr>
        <p:grpSpPr>
          <a:xfrm rot="0">
            <a:off x="1568391" y="2750404"/>
            <a:ext cx="4891093" cy="4891073"/>
            <a:chOff x="0" y="0"/>
            <a:chExt cx="6350000" cy="6349975"/>
          </a:xfrm>
        </p:grpSpPr>
        <p:sp>
          <p:nvSpPr>
            <p:cNvPr name="Freeform 19" id="19"/>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13"/>
              <a:stretch>
                <a:fillRect l="-24906" t="0" r="-24906" b="0"/>
              </a:stretch>
            </a:blipFill>
          </p:spPr>
        </p:sp>
      </p:grpSp>
      <p:grpSp>
        <p:nvGrpSpPr>
          <p:cNvPr name="Group 20" id="20"/>
          <p:cNvGrpSpPr/>
          <p:nvPr/>
        </p:nvGrpSpPr>
        <p:grpSpPr>
          <a:xfrm rot="0">
            <a:off x="8852931" y="5689575"/>
            <a:ext cx="12416390" cy="1634252"/>
            <a:chOff x="0" y="0"/>
            <a:chExt cx="3270160" cy="430420"/>
          </a:xfrm>
        </p:grpSpPr>
        <p:sp>
          <p:nvSpPr>
            <p:cNvPr name="Freeform 21" id="21"/>
            <p:cNvSpPr/>
            <p:nvPr/>
          </p:nvSpPr>
          <p:spPr>
            <a:xfrm flipH="false" flipV="false" rot="0">
              <a:off x="0" y="0"/>
              <a:ext cx="3270160" cy="430420"/>
            </a:xfrm>
            <a:custGeom>
              <a:avLst/>
              <a:gdLst/>
              <a:ahLst/>
              <a:cxnLst/>
              <a:rect r="r" b="b" t="t" l="l"/>
              <a:pathLst>
                <a:path h="430420" w="3270160">
                  <a:moveTo>
                    <a:pt x="62352" y="0"/>
                  </a:moveTo>
                  <a:lnTo>
                    <a:pt x="3207808" y="0"/>
                  </a:lnTo>
                  <a:cubicBezTo>
                    <a:pt x="3224345" y="0"/>
                    <a:pt x="3240205" y="6569"/>
                    <a:pt x="3251898" y="18263"/>
                  </a:cubicBezTo>
                  <a:cubicBezTo>
                    <a:pt x="3263591" y="29956"/>
                    <a:pt x="3270160" y="45816"/>
                    <a:pt x="3270160" y="62352"/>
                  </a:cubicBezTo>
                  <a:lnTo>
                    <a:pt x="3270160" y="368068"/>
                  </a:lnTo>
                  <a:cubicBezTo>
                    <a:pt x="3270160" y="384605"/>
                    <a:pt x="3263591" y="400464"/>
                    <a:pt x="3251898" y="412158"/>
                  </a:cubicBezTo>
                  <a:cubicBezTo>
                    <a:pt x="3240205" y="423851"/>
                    <a:pt x="3224345" y="430420"/>
                    <a:pt x="3207808" y="430420"/>
                  </a:cubicBezTo>
                  <a:lnTo>
                    <a:pt x="62352" y="430420"/>
                  </a:lnTo>
                  <a:cubicBezTo>
                    <a:pt x="27916" y="430420"/>
                    <a:pt x="0" y="402504"/>
                    <a:pt x="0" y="368068"/>
                  </a:cubicBezTo>
                  <a:lnTo>
                    <a:pt x="0" y="62352"/>
                  </a:lnTo>
                  <a:cubicBezTo>
                    <a:pt x="0" y="45816"/>
                    <a:pt x="6569" y="29956"/>
                    <a:pt x="18263" y="18263"/>
                  </a:cubicBezTo>
                  <a:cubicBezTo>
                    <a:pt x="29956" y="6569"/>
                    <a:pt x="45816" y="0"/>
                    <a:pt x="62352" y="0"/>
                  </a:cubicBezTo>
                  <a:close/>
                </a:path>
              </a:pathLst>
            </a:custGeom>
            <a:solidFill>
              <a:srgbClr val="0E4D8D"/>
            </a:solidFill>
          </p:spPr>
        </p:sp>
        <p:sp>
          <p:nvSpPr>
            <p:cNvPr name="TextBox 22" id="22"/>
            <p:cNvSpPr txBox="true"/>
            <p:nvPr/>
          </p:nvSpPr>
          <p:spPr>
            <a:xfrm>
              <a:off x="0" y="-38100"/>
              <a:ext cx="3270160" cy="468520"/>
            </a:xfrm>
            <a:prstGeom prst="rect">
              <a:avLst/>
            </a:prstGeom>
          </p:spPr>
          <p:txBody>
            <a:bodyPr anchor="ctr" rtlCol="false" tIns="50800" lIns="50800" bIns="50800" rIns="50800"/>
            <a:lstStyle/>
            <a:p>
              <a:pPr algn="ctr">
                <a:lnSpc>
                  <a:spcPts val="2659"/>
                </a:lnSpc>
                <a:spcBef>
                  <a:spcPct val="0"/>
                </a:spcBef>
              </a:pPr>
            </a:p>
          </p:txBody>
        </p:sp>
      </p:grpSp>
      <p:sp>
        <p:nvSpPr>
          <p:cNvPr name="Freeform 23" id="23"/>
          <p:cNvSpPr/>
          <p:nvPr/>
        </p:nvSpPr>
        <p:spPr>
          <a:xfrm flipH="false" flipV="false" rot="0">
            <a:off x="16742355" y="705411"/>
            <a:ext cx="560099" cy="646578"/>
          </a:xfrm>
          <a:custGeom>
            <a:avLst/>
            <a:gdLst/>
            <a:ahLst/>
            <a:cxnLst/>
            <a:rect r="r" b="b" t="t" l="l"/>
            <a:pathLst>
              <a:path h="646578" w="560099">
                <a:moveTo>
                  <a:pt x="0" y="0"/>
                </a:moveTo>
                <a:lnTo>
                  <a:pt x="560098" y="0"/>
                </a:lnTo>
                <a:lnTo>
                  <a:pt x="560098" y="646578"/>
                </a:lnTo>
                <a:lnTo>
                  <a:pt x="0" y="646578"/>
                </a:lnTo>
                <a:lnTo>
                  <a:pt x="0" y="0"/>
                </a:lnTo>
                <a:close/>
              </a:path>
            </a:pathLst>
          </a:custGeom>
          <a:blipFill>
            <a:blip r:embed="rId14"/>
            <a:stretch>
              <a:fillRect l="0" t="0" r="0" b="0"/>
            </a:stretch>
          </a:blipFill>
        </p:spPr>
      </p:sp>
      <p:sp>
        <p:nvSpPr>
          <p:cNvPr name="TextBox 24" id="24"/>
          <p:cNvSpPr txBox="true"/>
          <p:nvPr/>
        </p:nvSpPr>
        <p:spPr>
          <a:xfrm rot="0">
            <a:off x="8793620" y="2887231"/>
            <a:ext cx="9383463" cy="1244130"/>
          </a:xfrm>
          <a:prstGeom prst="rect">
            <a:avLst/>
          </a:prstGeom>
        </p:spPr>
        <p:txBody>
          <a:bodyPr anchor="t" rtlCol="false" tIns="0" lIns="0" bIns="0" rIns="0">
            <a:spAutoFit/>
          </a:bodyPr>
          <a:lstStyle/>
          <a:p>
            <a:pPr algn="r">
              <a:lnSpc>
                <a:spcPts val="8511"/>
              </a:lnSpc>
            </a:pPr>
            <a:r>
              <a:rPr lang="en-US" sz="9054">
                <a:solidFill>
                  <a:srgbClr val="124A87"/>
                </a:solidFill>
                <a:latin typeface="Poppins ExtraBold"/>
              </a:rPr>
              <a:t>characteristics </a:t>
            </a:r>
          </a:p>
        </p:txBody>
      </p:sp>
      <p:sp>
        <p:nvSpPr>
          <p:cNvPr name="TextBox 25" id="25"/>
          <p:cNvSpPr txBox="true"/>
          <p:nvPr/>
        </p:nvSpPr>
        <p:spPr>
          <a:xfrm rot="0">
            <a:off x="10051680" y="9478830"/>
            <a:ext cx="7878404" cy="663901"/>
          </a:xfrm>
          <a:prstGeom prst="rect">
            <a:avLst/>
          </a:prstGeom>
        </p:spPr>
        <p:txBody>
          <a:bodyPr anchor="t" rtlCol="false" tIns="0" lIns="0" bIns="0" rIns="0">
            <a:spAutoFit/>
          </a:bodyPr>
          <a:lstStyle/>
          <a:p>
            <a:pPr algn="r">
              <a:lnSpc>
                <a:spcPts val="4514"/>
              </a:lnSpc>
            </a:pPr>
            <a:r>
              <a:rPr lang="en-US" sz="4802">
                <a:solidFill>
                  <a:srgbClr val="124A87"/>
                </a:solidFill>
                <a:latin typeface="Poppins ExtraBold"/>
              </a:rPr>
              <a:t>Dr. Tawfik A. Attiatalla</a:t>
            </a:r>
          </a:p>
        </p:txBody>
      </p:sp>
      <p:sp>
        <p:nvSpPr>
          <p:cNvPr name="TextBox 26" id="26"/>
          <p:cNvSpPr txBox="true"/>
          <p:nvPr/>
        </p:nvSpPr>
        <p:spPr>
          <a:xfrm rot="0">
            <a:off x="7206399" y="4264711"/>
            <a:ext cx="9383463" cy="1244130"/>
          </a:xfrm>
          <a:prstGeom prst="rect">
            <a:avLst/>
          </a:prstGeom>
        </p:spPr>
        <p:txBody>
          <a:bodyPr anchor="t" rtlCol="false" tIns="0" lIns="0" bIns="0" rIns="0">
            <a:spAutoFit/>
          </a:bodyPr>
          <a:lstStyle/>
          <a:p>
            <a:pPr algn="r">
              <a:lnSpc>
                <a:spcPts val="8511"/>
              </a:lnSpc>
            </a:pPr>
            <a:r>
              <a:rPr lang="en-US" sz="9054">
                <a:solidFill>
                  <a:srgbClr val="124A87"/>
                </a:solidFill>
                <a:latin typeface="Poppins ExtraBold"/>
              </a:rPr>
              <a:t>of a good </a:t>
            </a:r>
          </a:p>
        </p:txBody>
      </p:sp>
      <p:sp>
        <p:nvSpPr>
          <p:cNvPr name="TextBox 27" id="27"/>
          <p:cNvSpPr txBox="true"/>
          <p:nvPr/>
        </p:nvSpPr>
        <p:spPr>
          <a:xfrm rot="0">
            <a:off x="7824525" y="6077933"/>
            <a:ext cx="10463475" cy="979405"/>
          </a:xfrm>
          <a:prstGeom prst="rect">
            <a:avLst/>
          </a:prstGeom>
        </p:spPr>
        <p:txBody>
          <a:bodyPr anchor="t" rtlCol="false" tIns="0" lIns="0" bIns="0" rIns="0">
            <a:spAutoFit/>
          </a:bodyPr>
          <a:lstStyle/>
          <a:p>
            <a:pPr algn="r">
              <a:lnSpc>
                <a:spcPts val="6768"/>
              </a:lnSpc>
            </a:pPr>
            <a:r>
              <a:rPr lang="en-US" sz="7200">
                <a:solidFill>
                  <a:srgbClr val="FFFFFF"/>
                </a:solidFill>
                <a:latin typeface="Poppins ExtraBold"/>
              </a:rPr>
              <a:t>computer program</a:t>
            </a:r>
          </a:p>
        </p:txBody>
      </p:sp>
      <p:grpSp>
        <p:nvGrpSpPr>
          <p:cNvPr name="Group 28" id="28"/>
          <p:cNvGrpSpPr/>
          <p:nvPr/>
        </p:nvGrpSpPr>
        <p:grpSpPr>
          <a:xfrm rot="0">
            <a:off x="-1026495" y="2561143"/>
            <a:ext cx="1721573" cy="1636893"/>
            <a:chOff x="0" y="0"/>
            <a:chExt cx="1293983" cy="1230335"/>
          </a:xfrm>
        </p:grpSpPr>
        <p:sp>
          <p:nvSpPr>
            <p:cNvPr name="Freeform 29" id="29"/>
            <p:cNvSpPr/>
            <p:nvPr/>
          </p:nvSpPr>
          <p:spPr>
            <a:xfrm flipH="false" flipV="false" rot="0">
              <a:off x="0" y="0"/>
              <a:ext cx="1293983" cy="1230335"/>
            </a:xfrm>
            <a:custGeom>
              <a:avLst/>
              <a:gdLst/>
              <a:ahLst/>
              <a:cxnLst/>
              <a:rect r="r" b="b" t="t" l="l"/>
              <a:pathLst>
                <a:path h="1230335" w="1293983">
                  <a:moveTo>
                    <a:pt x="646992" y="0"/>
                  </a:moveTo>
                  <a:cubicBezTo>
                    <a:pt x="289668" y="0"/>
                    <a:pt x="0" y="275420"/>
                    <a:pt x="0" y="615167"/>
                  </a:cubicBezTo>
                  <a:cubicBezTo>
                    <a:pt x="0" y="954915"/>
                    <a:pt x="289668" y="1230335"/>
                    <a:pt x="646992" y="1230335"/>
                  </a:cubicBezTo>
                  <a:cubicBezTo>
                    <a:pt x="1004315" y="1230335"/>
                    <a:pt x="1293983" y="954915"/>
                    <a:pt x="1293983" y="615167"/>
                  </a:cubicBezTo>
                  <a:cubicBezTo>
                    <a:pt x="1293983" y="275420"/>
                    <a:pt x="1004315" y="0"/>
                    <a:pt x="646992" y="0"/>
                  </a:cubicBezTo>
                  <a:close/>
                </a:path>
              </a:pathLst>
            </a:custGeom>
            <a:solidFill>
              <a:srgbClr val="0063C8"/>
            </a:solidFill>
          </p:spPr>
        </p:sp>
        <p:sp>
          <p:nvSpPr>
            <p:cNvPr name="TextBox 30" id="30"/>
            <p:cNvSpPr txBox="true"/>
            <p:nvPr/>
          </p:nvSpPr>
          <p:spPr>
            <a:xfrm>
              <a:off x="121311" y="77244"/>
              <a:ext cx="1051361" cy="1037747"/>
            </a:xfrm>
            <a:prstGeom prst="rect">
              <a:avLst/>
            </a:prstGeom>
          </p:spPr>
          <p:txBody>
            <a:bodyPr anchor="ctr" rtlCol="false" tIns="50800" lIns="50800" bIns="50800" rIns="50800"/>
            <a:lstStyle/>
            <a:p>
              <a:pPr algn="ctr">
                <a:lnSpc>
                  <a:spcPts val="2659"/>
                </a:lnSpc>
              </a:pPr>
            </a:p>
          </p:txBody>
        </p:sp>
      </p:grpSp>
      <p:grpSp>
        <p:nvGrpSpPr>
          <p:cNvPr name="Group 31" id="31"/>
          <p:cNvGrpSpPr/>
          <p:nvPr/>
        </p:nvGrpSpPr>
        <p:grpSpPr>
          <a:xfrm rot="0">
            <a:off x="6452293" y="9468554"/>
            <a:ext cx="1721573" cy="1636893"/>
            <a:chOff x="0" y="0"/>
            <a:chExt cx="1293983" cy="1230335"/>
          </a:xfrm>
        </p:grpSpPr>
        <p:sp>
          <p:nvSpPr>
            <p:cNvPr name="Freeform 32" id="32"/>
            <p:cNvSpPr/>
            <p:nvPr/>
          </p:nvSpPr>
          <p:spPr>
            <a:xfrm flipH="false" flipV="false" rot="0">
              <a:off x="0" y="0"/>
              <a:ext cx="1293983" cy="1230335"/>
            </a:xfrm>
            <a:custGeom>
              <a:avLst/>
              <a:gdLst/>
              <a:ahLst/>
              <a:cxnLst/>
              <a:rect r="r" b="b" t="t" l="l"/>
              <a:pathLst>
                <a:path h="1230335" w="1293983">
                  <a:moveTo>
                    <a:pt x="646992" y="0"/>
                  </a:moveTo>
                  <a:cubicBezTo>
                    <a:pt x="289668" y="0"/>
                    <a:pt x="0" y="275420"/>
                    <a:pt x="0" y="615167"/>
                  </a:cubicBezTo>
                  <a:cubicBezTo>
                    <a:pt x="0" y="954915"/>
                    <a:pt x="289668" y="1230335"/>
                    <a:pt x="646992" y="1230335"/>
                  </a:cubicBezTo>
                  <a:cubicBezTo>
                    <a:pt x="1004315" y="1230335"/>
                    <a:pt x="1293983" y="954915"/>
                    <a:pt x="1293983" y="615167"/>
                  </a:cubicBezTo>
                  <a:cubicBezTo>
                    <a:pt x="1293983" y="275420"/>
                    <a:pt x="1004315" y="0"/>
                    <a:pt x="646992" y="0"/>
                  </a:cubicBezTo>
                  <a:close/>
                </a:path>
              </a:pathLst>
            </a:custGeom>
            <a:solidFill>
              <a:srgbClr val="0063C8"/>
            </a:solidFill>
          </p:spPr>
        </p:sp>
        <p:sp>
          <p:nvSpPr>
            <p:cNvPr name="TextBox 33" id="33"/>
            <p:cNvSpPr txBox="true"/>
            <p:nvPr/>
          </p:nvSpPr>
          <p:spPr>
            <a:xfrm>
              <a:off x="121311" y="77244"/>
              <a:ext cx="1051361" cy="1037747"/>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TextBox 3" id="3"/>
          <p:cNvSpPr txBox="true"/>
          <p:nvPr/>
        </p:nvSpPr>
        <p:spPr>
          <a:xfrm rot="0">
            <a:off x="788238" y="2418102"/>
            <a:ext cx="4194791" cy="509366"/>
          </a:xfrm>
          <a:prstGeom prst="rect">
            <a:avLst/>
          </a:prstGeom>
        </p:spPr>
        <p:txBody>
          <a:bodyPr anchor="t" rtlCol="false" tIns="0" lIns="0" bIns="0" rIns="0">
            <a:spAutoFit/>
          </a:bodyPr>
          <a:lstStyle/>
          <a:p>
            <a:pPr algn="l" marL="609105" indent="-304553" lvl="1">
              <a:lnSpc>
                <a:spcPts val="3949"/>
              </a:lnSpc>
              <a:buFont typeface="Arial"/>
              <a:buChar char="•"/>
            </a:pPr>
            <a:r>
              <a:rPr lang="en-US" sz="2821">
                <a:solidFill>
                  <a:srgbClr val="124A87"/>
                </a:solidFill>
                <a:latin typeface="Poppins ExtraBold"/>
              </a:rPr>
              <a:t>Cost effectiveness</a:t>
            </a:r>
          </a:p>
        </p:txBody>
      </p:sp>
      <p:sp>
        <p:nvSpPr>
          <p:cNvPr name="TextBox 4" id="4"/>
          <p:cNvSpPr txBox="true"/>
          <p:nvPr/>
        </p:nvSpPr>
        <p:spPr>
          <a:xfrm rot="0">
            <a:off x="13990882" y="2418102"/>
            <a:ext cx="4194791" cy="509366"/>
          </a:xfrm>
          <a:prstGeom prst="rect">
            <a:avLst/>
          </a:prstGeom>
        </p:spPr>
        <p:txBody>
          <a:bodyPr anchor="t" rtlCol="false" tIns="0" lIns="0" bIns="0" rIns="0">
            <a:spAutoFit/>
          </a:bodyPr>
          <a:lstStyle/>
          <a:p>
            <a:pPr algn="r" rtl="true" marL="609105" indent="-304553" lvl="1">
              <a:lnSpc>
                <a:spcPts val="3949"/>
              </a:lnSpc>
              <a:buFont typeface="Arial"/>
              <a:buChar char="•"/>
            </a:pPr>
            <a:r>
              <a:rPr lang="ar-EG" sz="2821">
                <a:solidFill>
                  <a:srgbClr val="124A87"/>
                </a:solidFill>
                <a:cs typeface="Poppins ExtraBold Bold"/>
                <a:rtl val="true"/>
              </a:rPr>
              <a:t>الكفاءة التكلفية</a:t>
            </a:r>
          </a:p>
        </p:txBody>
      </p:sp>
      <p:sp>
        <p:nvSpPr>
          <p:cNvPr name="TextBox 5" id="5"/>
          <p:cNvSpPr txBox="true"/>
          <p:nvPr/>
        </p:nvSpPr>
        <p:spPr>
          <a:xfrm rot="0">
            <a:off x="788238" y="4763833"/>
            <a:ext cx="3605282" cy="509366"/>
          </a:xfrm>
          <a:prstGeom prst="rect">
            <a:avLst/>
          </a:prstGeom>
        </p:spPr>
        <p:txBody>
          <a:bodyPr anchor="t" rtlCol="false" tIns="0" lIns="0" bIns="0" rIns="0">
            <a:spAutoFit/>
          </a:bodyPr>
          <a:lstStyle/>
          <a:p>
            <a:pPr algn="l" marL="609105" indent="-304553" lvl="1">
              <a:lnSpc>
                <a:spcPts val="3949"/>
              </a:lnSpc>
              <a:buFont typeface="Arial"/>
              <a:buChar char="•"/>
            </a:pPr>
            <a:r>
              <a:rPr lang="en-US" sz="2821">
                <a:solidFill>
                  <a:srgbClr val="124A87"/>
                </a:solidFill>
                <a:latin typeface="Poppins ExtraBold"/>
              </a:rPr>
              <a:t>Efficiency</a:t>
            </a:r>
          </a:p>
        </p:txBody>
      </p:sp>
      <p:sp>
        <p:nvSpPr>
          <p:cNvPr name="TextBox 6" id="6"/>
          <p:cNvSpPr txBox="true"/>
          <p:nvPr/>
        </p:nvSpPr>
        <p:spPr>
          <a:xfrm rot="0">
            <a:off x="14580391" y="4763833"/>
            <a:ext cx="3605282" cy="509366"/>
          </a:xfrm>
          <a:prstGeom prst="rect">
            <a:avLst/>
          </a:prstGeom>
        </p:spPr>
        <p:txBody>
          <a:bodyPr anchor="t" rtlCol="false" tIns="0" lIns="0" bIns="0" rIns="0">
            <a:spAutoFit/>
          </a:bodyPr>
          <a:lstStyle/>
          <a:p>
            <a:pPr algn="r" rtl="true" marL="609105" indent="-304553" lvl="1">
              <a:lnSpc>
                <a:spcPts val="3949"/>
              </a:lnSpc>
              <a:buFont typeface="Arial"/>
              <a:buChar char="•"/>
            </a:pPr>
            <a:r>
              <a:rPr lang="ar-EG" sz="2821">
                <a:solidFill>
                  <a:srgbClr val="124A87"/>
                </a:solidFill>
                <a:cs typeface="Poppins ExtraBold Bold"/>
                <a:rtl val="true"/>
              </a:rPr>
              <a:t>الكفاءة</a:t>
            </a:r>
          </a:p>
        </p:txBody>
      </p:sp>
      <p:sp>
        <p:nvSpPr>
          <p:cNvPr name="TextBox 7" id="7"/>
          <p:cNvSpPr txBox="true"/>
          <p:nvPr/>
        </p:nvSpPr>
        <p:spPr>
          <a:xfrm rot="0">
            <a:off x="9665501" y="5539898"/>
            <a:ext cx="8147157" cy="333325"/>
          </a:xfrm>
          <a:prstGeom prst="rect">
            <a:avLst/>
          </a:prstGeom>
        </p:spPr>
        <p:txBody>
          <a:bodyPr anchor="t" rtlCol="false" tIns="0" lIns="0" bIns="0" rIns="0">
            <a:spAutoFit/>
          </a:bodyPr>
          <a:lstStyle/>
          <a:p>
            <a:pPr algn="just" rtl="true">
              <a:lnSpc>
                <a:spcPts val="2698"/>
              </a:lnSpc>
              <a:spcBef>
                <a:spcPct val="0"/>
              </a:spcBef>
            </a:pPr>
            <a:r>
              <a:rPr lang="ar-EG" sz="1927">
                <a:solidFill>
                  <a:srgbClr val="000000"/>
                </a:solidFill>
                <a:latin typeface="Poppins Medium Bold"/>
                <a:cs typeface="Poppins Medium Bold"/>
                <a:rtl val="true"/>
              </a:rPr>
              <a:t> يجب أن يكون البرنامج فعالاً ويؤدي مهامه بشكل سريع وفعال.</a:t>
            </a:r>
          </a:p>
        </p:txBody>
      </p:sp>
      <p:sp>
        <p:nvSpPr>
          <p:cNvPr name="TextBox 8" id="8"/>
          <p:cNvSpPr txBox="true"/>
          <p:nvPr/>
        </p:nvSpPr>
        <p:spPr>
          <a:xfrm rot="0">
            <a:off x="9665501" y="7756348"/>
            <a:ext cx="8147157" cy="1002630"/>
          </a:xfrm>
          <a:prstGeom prst="rect">
            <a:avLst/>
          </a:prstGeom>
        </p:spPr>
        <p:txBody>
          <a:bodyPr anchor="t" rtlCol="false" tIns="0" lIns="0" bIns="0" rIns="0">
            <a:spAutoFit/>
          </a:bodyPr>
          <a:lstStyle/>
          <a:p>
            <a:pPr algn="just" rtl="true">
              <a:lnSpc>
                <a:spcPts val="2698"/>
              </a:lnSpc>
              <a:spcBef>
                <a:spcPct val="0"/>
              </a:spcBef>
            </a:pPr>
            <a:r>
              <a:rPr lang="ar-EG" sz="1927">
                <a:solidFill>
                  <a:srgbClr val="000000"/>
                </a:solidFill>
                <a:latin typeface="Poppins Medium Bold"/>
                <a:cs typeface="Poppins Medium Bold"/>
                <a:rtl val="true"/>
              </a:rPr>
              <a:t>يمكن نقل البرنامج وتنفيذه بسهولة على منصات مختلفة دون الحاجة إلى تعديلات كبيرة. يتطلب ذلك استخدام لغات البرمجة وأدوات التطوير التي تدعم قابلية النقل </a:t>
            </a:r>
          </a:p>
        </p:txBody>
      </p:sp>
      <p:sp>
        <p:nvSpPr>
          <p:cNvPr name="TextBox 9" id="9"/>
          <p:cNvSpPr txBox="true"/>
          <p:nvPr/>
        </p:nvSpPr>
        <p:spPr>
          <a:xfrm rot="0">
            <a:off x="9665501" y="3196568"/>
            <a:ext cx="8147157" cy="667977"/>
          </a:xfrm>
          <a:prstGeom prst="rect">
            <a:avLst/>
          </a:prstGeom>
        </p:spPr>
        <p:txBody>
          <a:bodyPr anchor="t" rtlCol="false" tIns="0" lIns="0" bIns="0" rIns="0">
            <a:spAutoFit/>
          </a:bodyPr>
          <a:lstStyle/>
          <a:p>
            <a:pPr algn="just" rtl="true">
              <a:lnSpc>
                <a:spcPts val="2698"/>
              </a:lnSpc>
              <a:spcBef>
                <a:spcPct val="0"/>
              </a:spcBef>
            </a:pPr>
            <a:r>
              <a:rPr lang="ar-EG" sz="1927">
                <a:solidFill>
                  <a:srgbClr val="000000"/>
                </a:solidFill>
                <a:latin typeface="Poppins Medium Bold"/>
                <a:cs typeface="Poppins Medium Bold"/>
                <a:rtl val="true"/>
              </a:rPr>
              <a:t>يجب أن يكون البرنامج فعالاً من حيث تكلفة الوقت والموارد اللازمة لتشغيله ويمكن تشغيله بأقل تكلفة ممكنة.</a:t>
            </a:r>
          </a:p>
        </p:txBody>
      </p:sp>
      <p:sp>
        <p:nvSpPr>
          <p:cNvPr name="TextBox 10" id="10"/>
          <p:cNvSpPr txBox="true"/>
          <p:nvPr/>
        </p:nvSpPr>
        <p:spPr>
          <a:xfrm rot="0">
            <a:off x="788238" y="6980282"/>
            <a:ext cx="2840034" cy="509366"/>
          </a:xfrm>
          <a:prstGeom prst="rect">
            <a:avLst/>
          </a:prstGeom>
        </p:spPr>
        <p:txBody>
          <a:bodyPr anchor="t" rtlCol="false" tIns="0" lIns="0" bIns="0" rIns="0">
            <a:spAutoFit/>
          </a:bodyPr>
          <a:lstStyle/>
          <a:p>
            <a:pPr algn="l" marL="609105" indent="-304553" lvl="1">
              <a:lnSpc>
                <a:spcPts val="3949"/>
              </a:lnSpc>
              <a:buFont typeface="Arial"/>
              <a:buChar char="•"/>
            </a:pPr>
            <a:r>
              <a:rPr lang="en-US" sz="2821">
                <a:solidFill>
                  <a:srgbClr val="124A87"/>
                </a:solidFill>
                <a:latin typeface="Poppins ExtraBold"/>
              </a:rPr>
              <a:t>Portability</a:t>
            </a:r>
          </a:p>
        </p:txBody>
      </p:sp>
      <p:sp>
        <p:nvSpPr>
          <p:cNvPr name="TextBox 11" id="11"/>
          <p:cNvSpPr txBox="true"/>
          <p:nvPr/>
        </p:nvSpPr>
        <p:spPr>
          <a:xfrm rot="0">
            <a:off x="15149930" y="6980282"/>
            <a:ext cx="3035743" cy="509366"/>
          </a:xfrm>
          <a:prstGeom prst="rect">
            <a:avLst/>
          </a:prstGeom>
        </p:spPr>
        <p:txBody>
          <a:bodyPr anchor="t" rtlCol="false" tIns="0" lIns="0" bIns="0" rIns="0">
            <a:spAutoFit/>
          </a:bodyPr>
          <a:lstStyle/>
          <a:p>
            <a:pPr algn="r" rtl="true" marL="609105" indent="-304553" lvl="1">
              <a:lnSpc>
                <a:spcPts val="3949"/>
              </a:lnSpc>
              <a:buFont typeface="Arial"/>
              <a:buChar char="•"/>
            </a:pPr>
            <a:r>
              <a:rPr lang="ar-EG" sz="2821">
                <a:solidFill>
                  <a:srgbClr val="124A87"/>
                </a:solidFill>
                <a:cs typeface="Poppins ExtraBold Bold"/>
                <a:rtl val="true"/>
              </a:rPr>
              <a:t>قابلية النقل</a:t>
            </a:r>
          </a:p>
        </p:txBody>
      </p:sp>
      <p:sp>
        <p:nvSpPr>
          <p:cNvPr name="TextBox 12" id="12"/>
          <p:cNvSpPr txBox="true"/>
          <p:nvPr/>
        </p:nvSpPr>
        <p:spPr>
          <a:xfrm rot="0">
            <a:off x="1028700" y="7498278"/>
            <a:ext cx="7761580" cy="1913877"/>
          </a:xfrm>
          <a:prstGeom prst="rect">
            <a:avLst/>
          </a:prstGeom>
        </p:spPr>
        <p:txBody>
          <a:bodyPr anchor="t" rtlCol="false" tIns="0" lIns="0" bIns="0" rIns="0">
            <a:spAutoFit/>
          </a:bodyPr>
          <a:lstStyle/>
          <a:p>
            <a:pPr algn="just">
              <a:lnSpc>
                <a:spcPts val="2570"/>
              </a:lnSpc>
              <a:spcBef>
                <a:spcPct val="0"/>
              </a:spcBef>
            </a:pPr>
            <a:r>
              <a:rPr lang="en-US" sz="1836">
                <a:solidFill>
                  <a:srgbClr val="000000"/>
                </a:solidFill>
                <a:latin typeface="Poppins Medium Bold"/>
              </a:rPr>
              <a:t>A good program should be portable, meaning it can be easily run on different platforms or environments without significant modifications. This includes compatibility with different operating systems, hardware configurations, and software dependencies.</a:t>
            </a:r>
          </a:p>
          <a:p>
            <a:pPr algn="just">
              <a:lnSpc>
                <a:spcPts val="2570"/>
              </a:lnSpc>
              <a:spcBef>
                <a:spcPct val="0"/>
              </a:spcBef>
            </a:pPr>
          </a:p>
        </p:txBody>
      </p:sp>
      <p:sp>
        <p:nvSpPr>
          <p:cNvPr name="TextBox 13" id="13"/>
          <p:cNvSpPr txBox="true"/>
          <p:nvPr/>
        </p:nvSpPr>
        <p:spPr>
          <a:xfrm rot="0">
            <a:off x="1028700" y="5436867"/>
            <a:ext cx="7761580" cy="1276248"/>
          </a:xfrm>
          <a:prstGeom prst="rect">
            <a:avLst/>
          </a:prstGeom>
        </p:spPr>
        <p:txBody>
          <a:bodyPr anchor="t" rtlCol="false" tIns="0" lIns="0" bIns="0" rIns="0">
            <a:spAutoFit/>
          </a:bodyPr>
          <a:lstStyle/>
          <a:p>
            <a:pPr algn="just">
              <a:lnSpc>
                <a:spcPts val="2570"/>
              </a:lnSpc>
              <a:spcBef>
                <a:spcPct val="0"/>
              </a:spcBef>
            </a:pPr>
            <a:r>
              <a:rPr lang="en-US" sz="1836">
                <a:solidFill>
                  <a:srgbClr val="000000"/>
                </a:solidFill>
                <a:latin typeface="Poppins Medium Bold"/>
              </a:rPr>
              <a:t>A good program should be efficient in terms of its use of resources, such as memory and processing power. It should be designed to minimize wasteful use of these resources and operate smoothly under typical workloads.</a:t>
            </a:r>
          </a:p>
        </p:txBody>
      </p:sp>
      <p:sp>
        <p:nvSpPr>
          <p:cNvPr name="TextBox 14" id="14"/>
          <p:cNvSpPr txBox="true"/>
          <p:nvPr/>
        </p:nvSpPr>
        <p:spPr>
          <a:xfrm rot="0">
            <a:off x="1028700" y="3043201"/>
            <a:ext cx="7761580" cy="1595063"/>
          </a:xfrm>
          <a:prstGeom prst="rect">
            <a:avLst/>
          </a:prstGeom>
        </p:spPr>
        <p:txBody>
          <a:bodyPr anchor="t" rtlCol="false" tIns="0" lIns="0" bIns="0" rIns="0">
            <a:spAutoFit/>
          </a:bodyPr>
          <a:lstStyle/>
          <a:p>
            <a:pPr algn="just">
              <a:lnSpc>
                <a:spcPts val="2570"/>
              </a:lnSpc>
              <a:spcBef>
                <a:spcPct val="0"/>
              </a:spcBef>
            </a:pPr>
            <a:r>
              <a:rPr lang="en-US" sz="1836">
                <a:solidFill>
                  <a:srgbClr val="000000"/>
                </a:solidFill>
                <a:latin typeface="Poppins Medium Bold"/>
              </a:rPr>
              <a:t>is another important characteristic of a good computer program. It should be affordable to develop, maintain, and use, while still meeting the needs of its intended users. This means that the program should be designed to use resources efficiently, minimize waste, and avoid unnecessary complexity.</a:t>
            </a:r>
          </a:p>
        </p:txBody>
      </p:sp>
      <p:sp>
        <p:nvSpPr>
          <p:cNvPr name="TextBox 15" id="15"/>
          <p:cNvSpPr txBox="true"/>
          <p:nvPr/>
        </p:nvSpPr>
        <p:spPr>
          <a:xfrm rot="0">
            <a:off x="670813" y="611179"/>
            <a:ext cx="9769192" cy="1473548"/>
          </a:xfrm>
          <a:prstGeom prst="rect">
            <a:avLst/>
          </a:prstGeom>
        </p:spPr>
        <p:txBody>
          <a:bodyPr anchor="t" rtlCol="false" tIns="0" lIns="0" bIns="0" rIns="0">
            <a:spAutoFit/>
          </a:bodyPr>
          <a:lstStyle/>
          <a:p>
            <a:pPr algn="ctr">
              <a:lnSpc>
                <a:spcPts val="5724"/>
              </a:lnSpc>
              <a:spcBef>
                <a:spcPct val="0"/>
              </a:spcBef>
            </a:pPr>
            <a:r>
              <a:rPr lang="en-US" sz="4089">
                <a:solidFill>
                  <a:srgbClr val="0E4D8D"/>
                </a:solidFill>
                <a:latin typeface="Poppins ExtraBold"/>
              </a:rPr>
              <a:t>characteristics of a good computer program</a:t>
            </a:r>
          </a:p>
        </p:txBody>
      </p:sp>
      <p:sp>
        <p:nvSpPr>
          <p:cNvPr name="TextBox 16" id="16"/>
          <p:cNvSpPr txBox="true"/>
          <p:nvPr/>
        </p:nvSpPr>
        <p:spPr>
          <a:xfrm rot="0">
            <a:off x="10207267" y="748084"/>
            <a:ext cx="8236320" cy="1228313"/>
          </a:xfrm>
          <a:prstGeom prst="rect">
            <a:avLst/>
          </a:prstGeom>
        </p:spPr>
        <p:txBody>
          <a:bodyPr anchor="t" rtlCol="false" tIns="0" lIns="0" bIns="0" rIns="0">
            <a:spAutoFit/>
          </a:bodyPr>
          <a:lstStyle/>
          <a:p>
            <a:pPr algn="ctr">
              <a:lnSpc>
                <a:spcPts val="4826"/>
              </a:lnSpc>
            </a:pPr>
            <a:r>
              <a:rPr lang="ar-EG" sz="3447">
                <a:solidFill>
                  <a:srgbClr val="0E4D8D"/>
                </a:solidFill>
                <a:cs typeface="Poppins ExtraBold Bold"/>
                <a:rtl val="true"/>
              </a:rPr>
              <a:t>الخصائص المميزة لبرنامج حاسوب جيد</a:t>
            </a:r>
          </a:p>
          <a:p>
            <a:pPr algn="ctr">
              <a:lnSpc>
                <a:spcPts val="4826"/>
              </a:lnSpc>
              <a:spcBef>
                <a:spcPct val="0"/>
              </a:spcBef>
            </a:pPr>
          </a:p>
        </p:txBody>
      </p:sp>
      <p:sp>
        <p:nvSpPr>
          <p:cNvPr name="TextBox 17" id="17"/>
          <p:cNvSpPr txBox="true"/>
          <p:nvPr/>
        </p:nvSpPr>
        <p:spPr>
          <a:xfrm rot="0">
            <a:off x="10051680" y="9478830"/>
            <a:ext cx="7878404" cy="663901"/>
          </a:xfrm>
          <a:prstGeom prst="rect">
            <a:avLst/>
          </a:prstGeom>
        </p:spPr>
        <p:txBody>
          <a:bodyPr anchor="t" rtlCol="false" tIns="0" lIns="0" bIns="0" rIns="0">
            <a:spAutoFit/>
          </a:bodyPr>
          <a:lstStyle/>
          <a:p>
            <a:pPr algn="r">
              <a:lnSpc>
                <a:spcPts val="4514"/>
              </a:lnSpc>
            </a:pPr>
            <a:r>
              <a:rPr lang="en-US" sz="4802">
                <a:solidFill>
                  <a:srgbClr val="124A87"/>
                </a:solidFill>
                <a:latin typeface="Poppins ExtraBold"/>
              </a:rPr>
              <a:t>Dr. Tawfik A. Attiatalla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5267" r="-6180" b="-53498"/>
            </a:stretch>
          </a:blipFill>
        </p:spPr>
      </p:sp>
      <p:sp>
        <p:nvSpPr>
          <p:cNvPr name="TextBox 3" id="3"/>
          <p:cNvSpPr txBox="true"/>
          <p:nvPr/>
        </p:nvSpPr>
        <p:spPr>
          <a:xfrm rot="0">
            <a:off x="740429" y="2213260"/>
            <a:ext cx="3246450" cy="509366"/>
          </a:xfrm>
          <a:prstGeom prst="rect">
            <a:avLst/>
          </a:prstGeom>
        </p:spPr>
        <p:txBody>
          <a:bodyPr anchor="t" rtlCol="false" tIns="0" lIns="0" bIns="0" rIns="0">
            <a:spAutoFit/>
          </a:bodyPr>
          <a:lstStyle/>
          <a:p>
            <a:pPr algn="l" marL="609105" indent="-304553" lvl="1">
              <a:lnSpc>
                <a:spcPts val="3949"/>
              </a:lnSpc>
              <a:buFont typeface="Arial"/>
              <a:buChar char="•"/>
            </a:pPr>
            <a:r>
              <a:rPr lang="en-US" sz="2821">
                <a:solidFill>
                  <a:srgbClr val="124A87"/>
                </a:solidFill>
                <a:latin typeface="Poppins ExtraBold"/>
              </a:rPr>
              <a:t>Accuracy</a:t>
            </a:r>
          </a:p>
        </p:txBody>
      </p:sp>
      <p:sp>
        <p:nvSpPr>
          <p:cNvPr name="TextBox 4" id="4"/>
          <p:cNvSpPr txBox="true"/>
          <p:nvPr/>
        </p:nvSpPr>
        <p:spPr>
          <a:xfrm rot="0">
            <a:off x="14722396" y="2213260"/>
            <a:ext cx="3246450" cy="509366"/>
          </a:xfrm>
          <a:prstGeom prst="rect">
            <a:avLst/>
          </a:prstGeom>
        </p:spPr>
        <p:txBody>
          <a:bodyPr anchor="t" rtlCol="false" tIns="0" lIns="0" bIns="0" rIns="0">
            <a:spAutoFit/>
          </a:bodyPr>
          <a:lstStyle/>
          <a:p>
            <a:pPr algn="r" rtl="true">
              <a:lnSpc>
                <a:spcPts val="3949"/>
              </a:lnSpc>
              <a:spcBef>
                <a:spcPct val="0"/>
              </a:spcBef>
            </a:pPr>
            <a:r>
              <a:rPr lang="ar-EG" sz="2821">
                <a:solidFill>
                  <a:srgbClr val="124A87"/>
                </a:solidFill>
                <a:cs typeface="Poppins ExtraBold Bold"/>
                <a:rtl val="true"/>
              </a:rPr>
              <a:t>الدقة</a:t>
            </a:r>
          </a:p>
        </p:txBody>
      </p:sp>
      <p:sp>
        <p:nvSpPr>
          <p:cNvPr name="TextBox 5" id="5"/>
          <p:cNvSpPr txBox="true"/>
          <p:nvPr/>
        </p:nvSpPr>
        <p:spPr>
          <a:xfrm rot="0">
            <a:off x="14722396" y="4396431"/>
            <a:ext cx="3246450" cy="509366"/>
          </a:xfrm>
          <a:prstGeom prst="rect">
            <a:avLst/>
          </a:prstGeom>
        </p:spPr>
        <p:txBody>
          <a:bodyPr anchor="t" rtlCol="false" tIns="0" lIns="0" bIns="0" rIns="0">
            <a:spAutoFit/>
          </a:bodyPr>
          <a:lstStyle/>
          <a:p>
            <a:pPr algn="r" rtl="true">
              <a:lnSpc>
                <a:spcPts val="3949"/>
              </a:lnSpc>
              <a:spcBef>
                <a:spcPct val="0"/>
              </a:spcBef>
            </a:pPr>
            <a:r>
              <a:rPr lang="ar-EG" sz="2821">
                <a:solidFill>
                  <a:srgbClr val="124A87"/>
                </a:solidFill>
                <a:cs typeface="Poppins ExtraBold Bold"/>
                <a:rtl val="true"/>
              </a:rPr>
              <a:t>قابلية الصيانة</a:t>
            </a:r>
          </a:p>
        </p:txBody>
      </p:sp>
      <p:sp>
        <p:nvSpPr>
          <p:cNvPr name="TextBox 6" id="6"/>
          <p:cNvSpPr txBox="true"/>
          <p:nvPr/>
        </p:nvSpPr>
        <p:spPr>
          <a:xfrm rot="0">
            <a:off x="14722396" y="6701864"/>
            <a:ext cx="3246450" cy="509366"/>
          </a:xfrm>
          <a:prstGeom prst="rect">
            <a:avLst/>
          </a:prstGeom>
        </p:spPr>
        <p:txBody>
          <a:bodyPr anchor="t" rtlCol="false" tIns="0" lIns="0" bIns="0" rIns="0">
            <a:spAutoFit/>
          </a:bodyPr>
          <a:lstStyle/>
          <a:p>
            <a:pPr algn="r" rtl="true">
              <a:lnSpc>
                <a:spcPts val="3949"/>
              </a:lnSpc>
              <a:spcBef>
                <a:spcPct val="0"/>
              </a:spcBef>
            </a:pPr>
            <a:r>
              <a:rPr lang="ar-EG" sz="2821">
                <a:solidFill>
                  <a:srgbClr val="124A87"/>
                </a:solidFill>
                <a:cs typeface="Poppins ExtraBold Bold"/>
                <a:rtl val="true"/>
              </a:rPr>
              <a:t>الإستقلالية عن الجهاز</a:t>
            </a:r>
          </a:p>
        </p:txBody>
      </p:sp>
      <p:sp>
        <p:nvSpPr>
          <p:cNvPr name="TextBox 7" id="7"/>
          <p:cNvSpPr txBox="true"/>
          <p:nvPr/>
        </p:nvSpPr>
        <p:spPr>
          <a:xfrm rot="0">
            <a:off x="740429" y="4404892"/>
            <a:ext cx="3637868" cy="509366"/>
          </a:xfrm>
          <a:prstGeom prst="rect">
            <a:avLst/>
          </a:prstGeom>
        </p:spPr>
        <p:txBody>
          <a:bodyPr anchor="t" rtlCol="false" tIns="0" lIns="0" bIns="0" rIns="0">
            <a:spAutoFit/>
          </a:bodyPr>
          <a:lstStyle/>
          <a:p>
            <a:pPr algn="l" marL="609105" indent="-304553" lvl="1">
              <a:lnSpc>
                <a:spcPts val="3949"/>
              </a:lnSpc>
              <a:buFont typeface="Arial"/>
              <a:buChar char="•"/>
            </a:pPr>
            <a:r>
              <a:rPr lang="en-US" sz="2821">
                <a:solidFill>
                  <a:srgbClr val="124A87"/>
                </a:solidFill>
                <a:latin typeface="Poppins ExtraBold"/>
              </a:rPr>
              <a:t>Maintainability</a:t>
            </a:r>
          </a:p>
        </p:txBody>
      </p:sp>
      <p:sp>
        <p:nvSpPr>
          <p:cNvPr name="TextBox 8" id="8"/>
          <p:cNvSpPr txBox="true"/>
          <p:nvPr/>
        </p:nvSpPr>
        <p:spPr>
          <a:xfrm rot="0">
            <a:off x="740429" y="6701864"/>
            <a:ext cx="5916359" cy="509366"/>
          </a:xfrm>
          <a:prstGeom prst="rect">
            <a:avLst/>
          </a:prstGeom>
        </p:spPr>
        <p:txBody>
          <a:bodyPr anchor="t" rtlCol="false" tIns="0" lIns="0" bIns="0" rIns="0">
            <a:spAutoFit/>
          </a:bodyPr>
          <a:lstStyle/>
          <a:p>
            <a:pPr algn="l" marL="609105" indent="-304553" lvl="1">
              <a:lnSpc>
                <a:spcPts val="3949"/>
              </a:lnSpc>
              <a:buFont typeface="Arial"/>
              <a:buChar char="•"/>
            </a:pPr>
            <a:r>
              <a:rPr lang="en-US" sz="2821">
                <a:solidFill>
                  <a:srgbClr val="124A87"/>
                </a:solidFill>
                <a:latin typeface="Poppins ExtraBold"/>
              </a:rPr>
              <a:t>Machine independence </a:t>
            </a:r>
          </a:p>
        </p:txBody>
      </p:sp>
      <p:sp>
        <p:nvSpPr>
          <p:cNvPr name="TextBox 9" id="9"/>
          <p:cNvSpPr txBox="true"/>
          <p:nvPr/>
        </p:nvSpPr>
        <p:spPr>
          <a:xfrm rot="0">
            <a:off x="10051680" y="9478830"/>
            <a:ext cx="7878404" cy="663901"/>
          </a:xfrm>
          <a:prstGeom prst="rect">
            <a:avLst/>
          </a:prstGeom>
        </p:spPr>
        <p:txBody>
          <a:bodyPr anchor="t" rtlCol="false" tIns="0" lIns="0" bIns="0" rIns="0">
            <a:spAutoFit/>
          </a:bodyPr>
          <a:lstStyle/>
          <a:p>
            <a:pPr algn="r">
              <a:lnSpc>
                <a:spcPts val="4514"/>
              </a:lnSpc>
            </a:pPr>
            <a:r>
              <a:rPr lang="en-US" sz="4802">
                <a:solidFill>
                  <a:srgbClr val="124A87"/>
                </a:solidFill>
                <a:latin typeface="Poppins ExtraBold"/>
              </a:rPr>
              <a:t>Dr. Tawfik A. Attiatalla</a:t>
            </a:r>
          </a:p>
        </p:txBody>
      </p:sp>
      <p:sp>
        <p:nvSpPr>
          <p:cNvPr name="TextBox 10" id="10"/>
          <p:cNvSpPr txBox="true"/>
          <p:nvPr/>
        </p:nvSpPr>
        <p:spPr>
          <a:xfrm rot="0">
            <a:off x="670813" y="611179"/>
            <a:ext cx="9769192" cy="1473548"/>
          </a:xfrm>
          <a:prstGeom prst="rect">
            <a:avLst/>
          </a:prstGeom>
        </p:spPr>
        <p:txBody>
          <a:bodyPr anchor="t" rtlCol="false" tIns="0" lIns="0" bIns="0" rIns="0">
            <a:spAutoFit/>
          </a:bodyPr>
          <a:lstStyle/>
          <a:p>
            <a:pPr algn="ctr">
              <a:lnSpc>
                <a:spcPts val="5724"/>
              </a:lnSpc>
              <a:spcBef>
                <a:spcPct val="0"/>
              </a:spcBef>
            </a:pPr>
            <a:r>
              <a:rPr lang="en-US" sz="4089">
                <a:solidFill>
                  <a:srgbClr val="0E4D8D"/>
                </a:solidFill>
                <a:latin typeface="Poppins ExtraBold"/>
              </a:rPr>
              <a:t>characteristics of a good computer program</a:t>
            </a:r>
          </a:p>
        </p:txBody>
      </p:sp>
      <p:sp>
        <p:nvSpPr>
          <p:cNvPr name="TextBox 11" id="11"/>
          <p:cNvSpPr txBox="true"/>
          <p:nvPr/>
        </p:nvSpPr>
        <p:spPr>
          <a:xfrm rot="0">
            <a:off x="10207267" y="748084"/>
            <a:ext cx="8236320" cy="1228313"/>
          </a:xfrm>
          <a:prstGeom prst="rect">
            <a:avLst/>
          </a:prstGeom>
        </p:spPr>
        <p:txBody>
          <a:bodyPr anchor="t" rtlCol="false" tIns="0" lIns="0" bIns="0" rIns="0">
            <a:spAutoFit/>
          </a:bodyPr>
          <a:lstStyle/>
          <a:p>
            <a:pPr algn="ctr">
              <a:lnSpc>
                <a:spcPts val="4826"/>
              </a:lnSpc>
            </a:pPr>
            <a:r>
              <a:rPr lang="ar-EG" sz="3447">
                <a:solidFill>
                  <a:srgbClr val="0E4D8D"/>
                </a:solidFill>
                <a:cs typeface="Poppins ExtraBold Bold"/>
                <a:rtl val="true"/>
              </a:rPr>
              <a:t>الخصائص المميزة لبرنامج حاسوب جيد</a:t>
            </a:r>
          </a:p>
          <a:p>
            <a:pPr algn="ctr">
              <a:lnSpc>
                <a:spcPts val="4826"/>
              </a:lnSpc>
              <a:spcBef>
                <a:spcPct val="0"/>
              </a:spcBef>
            </a:pPr>
          </a:p>
        </p:txBody>
      </p:sp>
      <p:sp>
        <p:nvSpPr>
          <p:cNvPr name="TextBox 12" id="12"/>
          <p:cNvSpPr txBox="true"/>
          <p:nvPr/>
        </p:nvSpPr>
        <p:spPr>
          <a:xfrm rot="0">
            <a:off x="1028700" y="2781047"/>
            <a:ext cx="7761580" cy="1595063"/>
          </a:xfrm>
          <a:prstGeom prst="rect">
            <a:avLst/>
          </a:prstGeom>
        </p:spPr>
        <p:txBody>
          <a:bodyPr anchor="t" rtlCol="false" tIns="0" lIns="0" bIns="0" rIns="0">
            <a:spAutoFit/>
          </a:bodyPr>
          <a:lstStyle/>
          <a:p>
            <a:pPr algn="just">
              <a:lnSpc>
                <a:spcPts val="2570"/>
              </a:lnSpc>
              <a:spcBef>
                <a:spcPct val="0"/>
              </a:spcBef>
            </a:pPr>
            <a:r>
              <a:rPr lang="en-US" sz="1836">
                <a:solidFill>
                  <a:srgbClr val="000000"/>
                </a:solidFill>
                <a:latin typeface="Poppins Medium Bold"/>
              </a:rPr>
              <a:t>A good program should be reliable and accurate in its results, ensuring that it produces the desired outputs with a high degree of precision and correctness. This is especially important in programs that deal with sensitive or critical information, such as medical or financial data.</a:t>
            </a:r>
            <a:r>
              <a:rPr lang="en-US" sz="1836">
                <a:solidFill>
                  <a:srgbClr val="000000"/>
                </a:solidFill>
                <a:latin typeface="Poppins Medium Bold"/>
              </a:rPr>
              <a:t> </a:t>
            </a:r>
          </a:p>
        </p:txBody>
      </p:sp>
      <p:sp>
        <p:nvSpPr>
          <p:cNvPr name="TextBox 13" id="13"/>
          <p:cNvSpPr txBox="true"/>
          <p:nvPr/>
        </p:nvSpPr>
        <p:spPr>
          <a:xfrm rot="0">
            <a:off x="1028700" y="4981139"/>
            <a:ext cx="7761580" cy="1595063"/>
          </a:xfrm>
          <a:prstGeom prst="rect">
            <a:avLst/>
          </a:prstGeom>
        </p:spPr>
        <p:txBody>
          <a:bodyPr anchor="t" rtlCol="false" tIns="0" lIns="0" bIns="0" rIns="0">
            <a:spAutoFit/>
          </a:bodyPr>
          <a:lstStyle/>
          <a:p>
            <a:pPr algn="just">
              <a:lnSpc>
                <a:spcPts val="2570"/>
              </a:lnSpc>
              <a:spcBef>
                <a:spcPct val="0"/>
              </a:spcBef>
            </a:pPr>
            <a:r>
              <a:rPr lang="en-US" sz="1836">
                <a:solidFill>
                  <a:srgbClr val="000000"/>
                </a:solidFill>
                <a:latin typeface="Poppins Medium Bold"/>
              </a:rPr>
              <a:t>A good program should be easy to maintain, meaning it can be easily modified and updated over time. This includes having clean and modular code, clear documentation, and a well-defined architecture that can be easily understood by new developers.</a:t>
            </a:r>
          </a:p>
        </p:txBody>
      </p:sp>
      <p:sp>
        <p:nvSpPr>
          <p:cNvPr name="TextBox 14" id="14"/>
          <p:cNvSpPr txBox="true"/>
          <p:nvPr/>
        </p:nvSpPr>
        <p:spPr>
          <a:xfrm rot="0">
            <a:off x="1028700" y="7373155"/>
            <a:ext cx="7761580" cy="1595063"/>
          </a:xfrm>
          <a:prstGeom prst="rect">
            <a:avLst/>
          </a:prstGeom>
        </p:spPr>
        <p:txBody>
          <a:bodyPr anchor="t" rtlCol="false" tIns="0" lIns="0" bIns="0" rIns="0">
            <a:spAutoFit/>
          </a:bodyPr>
          <a:lstStyle/>
          <a:p>
            <a:pPr algn="just">
              <a:lnSpc>
                <a:spcPts val="2570"/>
              </a:lnSpc>
              <a:spcBef>
                <a:spcPct val="0"/>
              </a:spcBef>
            </a:pPr>
            <a:r>
              <a:rPr lang="en-US" sz="1836">
                <a:solidFill>
                  <a:srgbClr val="000000"/>
                </a:solidFill>
                <a:latin typeface="Poppins Medium Bold"/>
              </a:rPr>
              <a:t>refers to the ability of a program to run on different hardware and operating systems without requiring significant modifications. A good computer program should be designed to be as machine-independent as possible, meaning it can be run on different computer systems with minimal changes or adaptations.</a:t>
            </a:r>
          </a:p>
        </p:txBody>
      </p:sp>
      <p:sp>
        <p:nvSpPr>
          <p:cNvPr name="TextBox 15" id="15"/>
          <p:cNvSpPr txBox="true"/>
          <p:nvPr/>
        </p:nvSpPr>
        <p:spPr>
          <a:xfrm rot="0">
            <a:off x="10207267" y="7283290"/>
            <a:ext cx="7761580" cy="972539"/>
          </a:xfrm>
          <a:prstGeom prst="rect">
            <a:avLst/>
          </a:prstGeom>
        </p:spPr>
        <p:txBody>
          <a:bodyPr anchor="t" rtlCol="false" tIns="0" lIns="0" bIns="0" rIns="0">
            <a:spAutoFit/>
          </a:bodyPr>
          <a:lstStyle/>
          <a:p>
            <a:pPr algn="just" rtl="true">
              <a:lnSpc>
                <a:spcPts val="2570"/>
              </a:lnSpc>
              <a:spcBef>
                <a:spcPct val="0"/>
              </a:spcBef>
            </a:pPr>
            <a:r>
              <a:rPr lang="ar-EG" sz="1836">
                <a:solidFill>
                  <a:srgbClr val="000000"/>
                </a:solidFill>
                <a:latin typeface="Poppins Medium Bold"/>
                <a:cs typeface="Poppins Medium Bold"/>
                <a:rtl val="true"/>
              </a:rPr>
              <a:t>قدرة البرنامج على العمل بشكل مستقل عن الجهاز الذي يعمل عليه. يعني هذا أن البرنامج يجب أن يعمل على مجموعة متنوعة من أنظمة التشغيل وأجهزة الكمبيوتر المختلفة بدون الحاجة إلى تعديلات كبيرة</a:t>
            </a:r>
          </a:p>
        </p:txBody>
      </p:sp>
      <p:sp>
        <p:nvSpPr>
          <p:cNvPr name="TextBox 16" id="16"/>
          <p:cNvSpPr txBox="true"/>
          <p:nvPr/>
        </p:nvSpPr>
        <p:spPr>
          <a:xfrm rot="0">
            <a:off x="9782926" y="2781047"/>
            <a:ext cx="8147157" cy="667977"/>
          </a:xfrm>
          <a:prstGeom prst="rect">
            <a:avLst/>
          </a:prstGeom>
        </p:spPr>
        <p:txBody>
          <a:bodyPr anchor="t" rtlCol="false" tIns="0" lIns="0" bIns="0" rIns="0">
            <a:spAutoFit/>
          </a:bodyPr>
          <a:lstStyle/>
          <a:p>
            <a:pPr algn="just" rtl="true">
              <a:lnSpc>
                <a:spcPts val="2698"/>
              </a:lnSpc>
              <a:spcBef>
                <a:spcPct val="0"/>
              </a:spcBef>
            </a:pPr>
            <a:r>
              <a:rPr lang="ar-EG" sz="1927">
                <a:solidFill>
                  <a:srgbClr val="000000"/>
                </a:solidFill>
                <a:latin typeface="Poppins Medium Bold"/>
                <a:cs typeface="Poppins Medium Bold"/>
                <a:rtl val="true"/>
              </a:rPr>
              <a:t>يجب أن يكون البرنامج دقيقاً ويعمل كما هو متوقع بدون وجود أخطاء أو سلوك غير متوقع.</a:t>
            </a:r>
          </a:p>
        </p:txBody>
      </p:sp>
      <p:sp>
        <p:nvSpPr>
          <p:cNvPr name="TextBox 17" id="17"/>
          <p:cNvSpPr txBox="true"/>
          <p:nvPr/>
        </p:nvSpPr>
        <p:spPr>
          <a:xfrm rot="0">
            <a:off x="9782926" y="5067722"/>
            <a:ext cx="8147157" cy="1002630"/>
          </a:xfrm>
          <a:prstGeom prst="rect">
            <a:avLst/>
          </a:prstGeom>
        </p:spPr>
        <p:txBody>
          <a:bodyPr anchor="t" rtlCol="false" tIns="0" lIns="0" bIns="0" rIns="0">
            <a:spAutoFit/>
          </a:bodyPr>
          <a:lstStyle/>
          <a:p>
            <a:pPr algn="just" rtl="true">
              <a:lnSpc>
                <a:spcPts val="2698"/>
              </a:lnSpc>
              <a:spcBef>
                <a:spcPct val="0"/>
              </a:spcBef>
            </a:pPr>
            <a:r>
              <a:rPr lang="ar-EG" sz="1927">
                <a:solidFill>
                  <a:srgbClr val="000000"/>
                </a:solidFill>
                <a:latin typeface="Poppins Medium Bold"/>
                <a:cs typeface="Poppins Medium Bold"/>
                <a:rtl val="true"/>
              </a:rPr>
              <a:t>قدرة البرنامج على التعديل والإصلاح بسهولة وفي وقت قصير. يجب أن يكون البرنامج مكتوباً بطريقة موحدة وواضحة ومنظمة، بحيث يمكن للمطورين الآخرين فهم البرنامج وإجراء التعديلات اللازمة</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7536" t="0" r="-19164" b="-6557"/>
            </a:stretch>
          </a:blipFill>
        </p:spPr>
      </p:sp>
      <p:sp>
        <p:nvSpPr>
          <p:cNvPr name="TextBox 3" id="3"/>
          <p:cNvSpPr txBox="true"/>
          <p:nvPr/>
        </p:nvSpPr>
        <p:spPr>
          <a:xfrm rot="0">
            <a:off x="670813" y="1958010"/>
            <a:ext cx="3246450" cy="509366"/>
          </a:xfrm>
          <a:prstGeom prst="rect">
            <a:avLst/>
          </a:prstGeom>
        </p:spPr>
        <p:txBody>
          <a:bodyPr anchor="t" rtlCol="false" tIns="0" lIns="0" bIns="0" rIns="0">
            <a:spAutoFit/>
          </a:bodyPr>
          <a:lstStyle/>
          <a:p>
            <a:pPr algn="l" marL="609105" indent="-304553" lvl="1">
              <a:lnSpc>
                <a:spcPts val="3949"/>
              </a:lnSpc>
              <a:buFont typeface="Arial"/>
              <a:buChar char="•"/>
            </a:pPr>
            <a:r>
              <a:rPr lang="en-US" sz="2821">
                <a:solidFill>
                  <a:srgbClr val="124A87"/>
                </a:solidFill>
                <a:latin typeface="Poppins ExtraBold"/>
              </a:rPr>
              <a:t>Generality </a:t>
            </a:r>
          </a:p>
        </p:txBody>
      </p:sp>
      <p:sp>
        <p:nvSpPr>
          <p:cNvPr name="TextBox 4" id="4"/>
          <p:cNvSpPr txBox="true"/>
          <p:nvPr/>
        </p:nvSpPr>
        <p:spPr>
          <a:xfrm rot="0">
            <a:off x="670813" y="5740662"/>
            <a:ext cx="3246450" cy="509366"/>
          </a:xfrm>
          <a:prstGeom prst="rect">
            <a:avLst/>
          </a:prstGeom>
        </p:spPr>
        <p:txBody>
          <a:bodyPr anchor="t" rtlCol="false" tIns="0" lIns="0" bIns="0" rIns="0">
            <a:spAutoFit/>
          </a:bodyPr>
          <a:lstStyle/>
          <a:p>
            <a:pPr algn="l" marL="609105" indent="-304553" lvl="1">
              <a:lnSpc>
                <a:spcPts val="3949"/>
              </a:lnSpc>
              <a:buFont typeface="Arial"/>
              <a:buChar char="•"/>
            </a:pPr>
            <a:r>
              <a:rPr lang="en-US" sz="2821">
                <a:solidFill>
                  <a:srgbClr val="124A87"/>
                </a:solidFill>
                <a:latin typeface="Poppins ExtraBold"/>
              </a:rPr>
              <a:t>Flexibility</a:t>
            </a:r>
          </a:p>
        </p:txBody>
      </p:sp>
      <p:sp>
        <p:nvSpPr>
          <p:cNvPr name="TextBox 5" id="5"/>
          <p:cNvSpPr txBox="true"/>
          <p:nvPr/>
        </p:nvSpPr>
        <p:spPr>
          <a:xfrm rot="0">
            <a:off x="15041550" y="5740662"/>
            <a:ext cx="3246450" cy="509366"/>
          </a:xfrm>
          <a:prstGeom prst="rect">
            <a:avLst/>
          </a:prstGeom>
        </p:spPr>
        <p:txBody>
          <a:bodyPr anchor="t" rtlCol="false" tIns="0" lIns="0" bIns="0" rIns="0">
            <a:spAutoFit/>
          </a:bodyPr>
          <a:lstStyle/>
          <a:p>
            <a:pPr algn="r" rtl="true" marL="609105" indent="-304553" lvl="1">
              <a:lnSpc>
                <a:spcPts val="3949"/>
              </a:lnSpc>
              <a:buFont typeface="Arial"/>
              <a:buChar char="•"/>
            </a:pPr>
            <a:r>
              <a:rPr lang="ar-EG" sz="2821">
                <a:solidFill>
                  <a:srgbClr val="124A87"/>
                </a:solidFill>
                <a:cs typeface="Poppins ExtraBold Bold"/>
                <a:rtl val="true"/>
              </a:rPr>
              <a:t>المرونة</a:t>
            </a:r>
          </a:p>
        </p:txBody>
      </p:sp>
      <p:sp>
        <p:nvSpPr>
          <p:cNvPr name="TextBox 6" id="6"/>
          <p:cNvSpPr txBox="true"/>
          <p:nvPr/>
        </p:nvSpPr>
        <p:spPr>
          <a:xfrm rot="0">
            <a:off x="10051680" y="9478830"/>
            <a:ext cx="7878404" cy="663901"/>
          </a:xfrm>
          <a:prstGeom prst="rect">
            <a:avLst/>
          </a:prstGeom>
        </p:spPr>
        <p:txBody>
          <a:bodyPr anchor="t" rtlCol="false" tIns="0" lIns="0" bIns="0" rIns="0">
            <a:spAutoFit/>
          </a:bodyPr>
          <a:lstStyle/>
          <a:p>
            <a:pPr algn="r">
              <a:lnSpc>
                <a:spcPts val="4514"/>
              </a:lnSpc>
            </a:pPr>
            <a:r>
              <a:rPr lang="en-US" sz="4802">
                <a:solidFill>
                  <a:srgbClr val="124A87"/>
                </a:solidFill>
                <a:latin typeface="Poppins ExtraBold"/>
              </a:rPr>
              <a:t>Dr. Tawfik A. Attiatalla</a:t>
            </a:r>
          </a:p>
        </p:txBody>
      </p:sp>
      <p:sp>
        <p:nvSpPr>
          <p:cNvPr name="TextBox 7" id="7"/>
          <p:cNvSpPr txBox="true"/>
          <p:nvPr/>
        </p:nvSpPr>
        <p:spPr>
          <a:xfrm rot="0">
            <a:off x="670813" y="611179"/>
            <a:ext cx="9769192" cy="1473548"/>
          </a:xfrm>
          <a:prstGeom prst="rect">
            <a:avLst/>
          </a:prstGeom>
        </p:spPr>
        <p:txBody>
          <a:bodyPr anchor="t" rtlCol="false" tIns="0" lIns="0" bIns="0" rIns="0">
            <a:spAutoFit/>
          </a:bodyPr>
          <a:lstStyle/>
          <a:p>
            <a:pPr algn="ctr">
              <a:lnSpc>
                <a:spcPts val="5724"/>
              </a:lnSpc>
              <a:spcBef>
                <a:spcPct val="0"/>
              </a:spcBef>
            </a:pPr>
            <a:r>
              <a:rPr lang="en-US" sz="4089">
                <a:solidFill>
                  <a:srgbClr val="0E4D8D"/>
                </a:solidFill>
                <a:latin typeface="Poppins ExtraBold"/>
              </a:rPr>
              <a:t>characteristics of a good computer program</a:t>
            </a:r>
          </a:p>
        </p:txBody>
      </p:sp>
      <p:sp>
        <p:nvSpPr>
          <p:cNvPr name="TextBox 8" id="8"/>
          <p:cNvSpPr txBox="true"/>
          <p:nvPr/>
        </p:nvSpPr>
        <p:spPr>
          <a:xfrm rot="0">
            <a:off x="10207267" y="748084"/>
            <a:ext cx="8236320" cy="1228313"/>
          </a:xfrm>
          <a:prstGeom prst="rect">
            <a:avLst/>
          </a:prstGeom>
        </p:spPr>
        <p:txBody>
          <a:bodyPr anchor="t" rtlCol="false" tIns="0" lIns="0" bIns="0" rIns="0">
            <a:spAutoFit/>
          </a:bodyPr>
          <a:lstStyle/>
          <a:p>
            <a:pPr algn="ctr">
              <a:lnSpc>
                <a:spcPts val="4826"/>
              </a:lnSpc>
            </a:pPr>
            <a:r>
              <a:rPr lang="ar-EG" sz="3447">
                <a:solidFill>
                  <a:srgbClr val="0E4D8D"/>
                </a:solidFill>
                <a:cs typeface="Poppins ExtraBold Bold"/>
                <a:rtl val="true"/>
              </a:rPr>
              <a:t>الخصائص المميزة لبرنامج حاسوب جيد</a:t>
            </a:r>
          </a:p>
          <a:p>
            <a:pPr algn="ctr">
              <a:lnSpc>
                <a:spcPts val="4826"/>
              </a:lnSpc>
              <a:spcBef>
                <a:spcPct val="0"/>
              </a:spcBef>
            </a:pPr>
          </a:p>
        </p:txBody>
      </p:sp>
      <p:sp>
        <p:nvSpPr>
          <p:cNvPr name="TextBox 9" id="9"/>
          <p:cNvSpPr txBox="true"/>
          <p:nvPr/>
        </p:nvSpPr>
        <p:spPr>
          <a:xfrm rot="0">
            <a:off x="9782926" y="6579777"/>
            <a:ext cx="8147157" cy="1002630"/>
          </a:xfrm>
          <a:prstGeom prst="rect">
            <a:avLst/>
          </a:prstGeom>
        </p:spPr>
        <p:txBody>
          <a:bodyPr anchor="t" rtlCol="false" tIns="0" lIns="0" bIns="0" rIns="0">
            <a:spAutoFit/>
          </a:bodyPr>
          <a:lstStyle/>
          <a:p>
            <a:pPr algn="just" rtl="true">
              <a:lnSpc>
                <a:spcPts val="2698"/>
              </a:lnSpc>
              <a:spcBef>
                <a:spcPct val="0"/>
              </a:spcBef>
            </a:pPr>
            <a:r>
              <a:rPr lang="ar-EG" sz="1927">
                <a:solidFill>
                  <a:srgbClr val="000000"/>
                </a:solidFill>
                <a:latin typeface="Poppins Medium Bold"/>
                <a:cs typeface="Poppins Medium Bold"/>
                <a:rtl val="true"/>
              </a:rPr>
              <a:t>يجب أن يكون البرنامج مرناً وقابلاً للتكيف مع سيناريوهات مختلفة ومتغيرات مختلفة. يجب أن يكون للبرنامج قابلية الاستدعاء لتغيير الإعدادات والتكوينات لتلبية احتياجات المستخدم.</a:t>
            </a:r>
          </a:p>
        </p:txBody>
      </p:sp>
      <p:sp>
        <p:nvSpPr>
          <p:cNvPr name="TextBox 10" id="10"/>
          <p:cNvSpPr txBox="true"/>
          <p:nvPr/>
        </p:nvSpPr>
        <p:spPr>
          <a:xfrm rot="0">
            <a:off x="9782926" y="2834014"/>
            <a:ext cx="8147157" cy="667977"/>
          </a:xfrm>
          <a:prstGeom prst="rect">
            <a:avLst/>
          </a:prstGeom>
        </p:spPr>
        <p:txBody>
          <a:bodyPr anchor="t" rtlCol="false" tIns="0" lIns="0" bIns="0" rIns="0">
            <a:spAutoFit/>
          </a:bodyPr>
          <a:lstStyle/>
          <a:p>
            <a:pPr algn="just" rtl="true">
              <a:lnSpc>
                <a:spcPts val="2698"/>
              </a:lnSpc>
              <a:spcBef>
                <a:spcPct val="0"/>
              </a:spcBef>
            </a:pPr>
            <a:r>
              <a:rPr lang="ar-EG" sz="1927">
                <a:solidFill>
                  <a:srgbClr val="000000"/>
                </a:solidFill>
                <a:latin typeface="Poppins Medium Bold"/>
                <a:cs typeface="Poppins Medium Bold"/>
                <a:rtl val="true"/>
              </a:rPr>
              <a:t>يجب أن يكون البرنامج قادراً على التعامل مع مجموعة واسعة من المدخلات ويؤدي وظائفه بطريقة مرنة ومتكيفة.</a:t>
            </a:r>
          </a:p>
        </p:txBody>
      </p:sp>
      <p:sp>
        <p:nvSpPr>
          <p:cNvPr name="TextBox 11" id="11"/>
          <p:cNvSpPr txBox="true"/>
          <p:nvPr/>
        </p:nvSpPr>
        <p:spPr>
          <a:xfrm rot="0">
            <a:off x="15041550" y="1999002"/>
            <a:ext cx="3246450" cy="509366"/>
          </a:xfrm>
          <a:prstGeom prst="rect">
            <a:avLst/>
          </a:prstGeom>
        </p:spPr>
        <p:txBody>
          <a:bodyPr anchor="t" rtlCol="false" tIns="0" lIns="0" bIns="0" rIns="0">
            <a:spAutoFit/>
          </a:bodyPr>
          <a:lstStyle/>
          <a:p>
            <a:pPr algn="r" rtl="true" marL="609105" indent="-304553" lvl="1">
              <a:lnSpc>
                <a:spcPts val="3949"/>
              </a:lnSpc>
              <a:buFont typeface="Arial"/>
              <a:buChar char="•"/>
            </a:pPr>
            <a:r>
              <a:rPr lang="ar-EG" sz="2821">
                <a:solidFill>
                  <a:srgbClr val="124A87"/>
                </a:solidFill>
                <a:cs typeface="Poppins ExtraBold Bold"/>
                <a:rtl val="true"/>
              </a:rPr>
              <a:t>العمومية</a:t>
            </a:r>
          </a:p>
        </p:txBody>
      </p:sp>
      <p:sp>
        <p:nvSpPr>
          <p:cNvPr name="TextBox 12" id="12"/>
          <p:cNvSpPr txBox="true"/>
          <p:nvPr/>
        </p:nvSpPr>
        <p:spPr>
          <a:xfrm rot="0">
            <a:off x="1028700" y="2657876"/>
            <a:ext cx="7761580" cy="2551507"/>
          </a:xfrm>
          <a:prstGeom prst="rect">
            <a:avLst/>
          </a:prstGeom>
        </p:spPr>
        <p:txBody>
          <a:bodyPr anchor="t" rtlCol="false" tIns="0" lIns="0" bIns="0" rIns="0">
            <a:spAutoFit/>
          </a:bodyPr>
          <a:lstStyle/>
          <a:p>
            <a:pPr algn="just">
              <a:lnSpc>
                <a:spcPts val="2570"/>
              </a:lnSpc>
              <a:spcBef>
                <a:spcPct val="0"/>
              </a:spcBef>
            </a:pPr>
            <a:r>
              <a:rPr lang="en-US" sz="1836">
                <a:solidFill>
                  <a:srgbClr val="000000"/>
                </a:solidFill>
                <a:latin typeface="Poppins Medium Bold"/>
              </a:rPr>
              <a:t>refers to the ability of a program to handle a wide range of input and perform a variety of tasks. A good program should not be limited to a specific set of inputs or tasks, but should be flexible and adaptable to different situations. This allows for greater versatility and utility, as well as the potential for future expansion or modification. A program that is too specialized may be less useful in the long run, as it may not be able to adapt to changing needs or advances in technology.</a:t>
            </a:r>
          </a:p>
        </p:txBody>
      </p:sp>
      <p:sp>
        <p:nvSpPr>
          <p:cNvPr name="TextBox 13" id="13"/>
          <p:cNvSpPr txBox="true"/>
          <p:nvPr/>
        </p:nvSpPr>
        <p:spPr>
          <a:xfrm rot="0">
            <a:off x="1028700" y="6442248"/>
            <a:ext cx="7761580" cy="2232692"/>
          </a:xfrm>
          <a:prstGeom prst="rect">
            <a:avLst/>
          </a:prstGeom>
        </p:spPr>
        <p:txBody>
          <a:bodyPr anchor="t" rtlCol="false" tIns="0" lIns="0" bIns="0" rIns="0">
            <a:spAutoFit/>
          </a:bodyPr>
          <a:lstStyle/>
          <a:p>
            <a:pPr algn="just">
              <a:lnSpc>
                <a:spcPts val="2570"/>
              </a:lnSpc>
              <a:spcBef>
                <a:spcPct val="0"/>
              </a:spcBef>
            </a:pPr>
            <a:r>
              <a:rPr lang="en-US" sz="1836">
                <a:solidFill>
                  <a:srgbClr val="000000"/>
                </a:solidFill>
                <a:latin typeface="Poppins Medium Bold"/>
              </a:rPr>
              <a:t>A good program should be flexible and adaptable to different scenarios and changing requirements. This means that the program should be designed with modularity in mind, allowing for easy modifications or updates without breaking the entire system. A flexible program should also have configurable settings or parameters that can be adjusted to meet different user needs.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6499" t="-29969" r="-23486" b="-35939"/>
            </a:stretch>
          </a:blipFill>
        </p:spPr>
      </p:sp>
      <p:sp>
        <p:nvSpPr>
          <p:cNvPr name="TextBox 3" id="3"/>
          <p:cNvSpPr txBox="true"/>
          <p:nvPr/>
        </p:nvSpPr>
        <p:spPr>
          <a:xfrm rot="0">
            <a:off x="670813" y="5153016"/>
            <a:ext cx="3246450" cy="509366"/>
          </a:xfrm>
          <a:prstGeom prst="rect">
            <a:avLst/>
          </a:prstGeom>
        </p:spPr>
        <p:txBody>
          <a:bodyPr anchor="t" rtlCol="false" tIns="0" lIns="0" bIns="0" rIns="0">
            <a:spAutoFit/>
          </a:bodyPr>
          <a:lstStyle/>
          <a:p>
            <a:pPr algn="l" marL="609105" indent="-304553" lvl="1">
              <a:lnSpc>
                <a:spcPts val="3949"/>
              </a:lnSpc>
              <a:buFont typeface="Arial"/>
              <a:buChar char="•"/>
            </a:pPr>
            <a:r>
              <a:rPr lang="en-US" sz="2821">
                <a:solidFill>
                  <a:srgbClr val="124A87"/>
                </a:solidFill>
                <a:latin typeface="Poppins ExtraBold"/>
              </a:rPr>
              <a:t>Reliability</a:t>
            </a:r>
          </a:p>
        </p:txBody>
      </p:sp>
      <p:sp>
        <p:nvSpPr>
          <p:cNvPr name="TextBox 4" id="4"/>
          <p:cNvSpPr txBox="true"/>
          <p:nvPr/>
        </p:nvSpPr>
        <p:spPr>
          <a:xfrm rot="0">
            <a:off x="670813" y="2865263"/>
            <a:ext cx="3246450" cy="509366"/>
          </a:xfrm>
          <a:prstGeom prst="rect">
            <a:avLst/>
          </a:prstGeom>
        </p:spPr>
        <p:txBody>
          <a:bodyPr anchor="t" rtlCol="false" tIns="0" lIns="0" bIns="0" rIns="0">
            <a:spAutoFit/>
          </a:bodyPr>
          <a:lstStyle/>
          <a:p>
            <a:pPr algn="l" marL="609105" indent="-304553" lvl="1">
              <a:lnSpc>
                <a:spcPts val="3949"/>
              </a:lnSpc>
              <a:buFont typeface="Arial"/>
              <a:buChar char="•"/>
            </a:pPr>
            <a:r>
              <a:rPr lang="en-US" sz="2821">
                <a:solidFill>
                  <a:srgbClr val="124A87"/>
                </a:solidFill>
                <a:latin typeface="Poppins ExtraBold"/>
              </a:rPr>
              <a:t>Readability</a:t>
            </a:r>
          </a:p>
        </p:txBody>
      </p:sp>
      <p:sp>
        <p:nvSpPr>
          <p:cNvPr name="TextBox 5" id="5"/>
          <p:cNvSpPr txBox="true"/>
          <p:nvPr/>
        </p:nvSpPr>
        <p:spPr>
          <a:xfrm rot="0">
            <a:off x="15041550" y="5153016"/>
            <a:ext cx="3246450" cy="509366"/>
          </a:xfrm>
          <a:prstGeom prst="rect">
            <a:avLst/>
          </a:prstGeom>
        </p:spPr>
        <p:txBody>
          <a:bodyPr anchor="t" rtlCol="false" tIns="0" lIns="0" bIns="0" rIns="0">
            <a:spAutoFit/>
          </a:bodyPr>
          <a:lstStyle/>
          <a:p>
            <a:pPr algn="r" rtl="true" marL="609105" indent="-304553" lvl="1">
              <a:lnSpc>
                <a:spcPts val="3949"/>
              </a:lnSpc>
              <a:buFont typeface="Arial"/>
              <a:buChar char="•"/>
            </a:pPr>
            <a:r>
              <a:rPr lang="ar-EG" sz="2821">
                <a:solidFill>
                  <a:srgbClr val="124A87"/>
                </a:solidFill>
                <a:cs typeface="Poppins ExtraBold Bold"/>
                <a:rtl val="true"/>
              </a:rPr>
              <a:t>الموثوقية</a:t>
            </a:r>
          </a:p>
        </p:txBody>
      </p:sp>
      <p:sp>
        <p:nvSpPr>
          <p:cNvPr name="TextBox 6" id="6"/>
          <p:cNvSpPr txBox="true"/>
          <p:nvPr/>
        </p:nvSpPr>
        <p:spPr>
          <a:xfrm rot="0">
            <a:off x="15041550" y="2865263"/>
            <a:ext cx="3246450" cy="509366"/>
          </a:xfrm>
          <a:prstGeom prst="rect">
            <a:avLst/>
          </a:prstGeom>
        </p:spPr>
        <p:txBody>
          <a:bodyPr anchor="t" rtlCol="false" tIns="0" lIns="0" bIns="0" rIns="0">
            <a:spAutoFit/>
          </a:bodyPr>
          <a:lstStyle/>
          <a:p>
            <a:pPr algn="r" rtl="true" marL="609105" indent="-304553" lvl="1">
              <a:lnSpc>
                <a:spcPts val="3949"/>
              </a:lnSpc>
              <a:buFont typeface="Arial"/>
              <a:buChar char="•"/>
            </a:pPr>
            <a:r>
              <a:rPr lang="ar-EG" sz="2821">
                <a:solidFill>
                  <a:srgbClr val="124A87"/>
                </a:solidFill>
                <a:cs typeface="Poppins ExtraBold Bold"/>
                <a:rtl val="true"/>
              </a:rPr>
              <a:t>القراءة السلسة</a:t>
            </a:r>
          </a:p>
        </p:txBody>
      </p:sp>
      <p:sp>
        <p:nvSpPr>
          <p:cNvPr name="TextBox 7" id="7"/>
          <p:cNvSpPr txBox="true"/>
          <p:nvPr/>
        </p:nvSpPr>
        <p:spPr>
          <a:xfrm rot="0">
            <a:off x="10051680" y="9478830"/>
            <a:ext cx="7878404" cy="663901"/>
          </a:xfrm>
          <a:prstGeom prst="rect">
            <a:avLst/>
          </a:prstGeom>
        </p:spPr>
        <p:txBody>
          <a:bodyPr anchor="t" rtlCol="false" tIns="0" lIns="0" bIns="0" rIns="0">
            <a:spAutoFit/>
          </a:bodyPr>
          <a:lstStyle/>
          <a:p>
            <a:pPr algn="r">
              <a:lnSpc>
                <a:spcPts val="4514"/>
              </a:lnSpc>
            </a:pPr>
            <a:r>
              <a:rPr lang="en-US" sz="4802">
                <a:solidFill>
                  <a:srgbClr val="124A87"/>
                </a:solidFill>
                <a:latin typeface="Poppins ExtraBold"/>
              </a:rPr>
              <a:t>Dr. Tawfik A. Attiatalla</a:t>
            </a:r>
          </a:p>
        </p:txBody>
      </p:sp>
      <p:sp>
        <p:nvSpPr>
          <p:cNvPr name="TextBox 8" id="8"/>
          <p:cNvSpPr txBox="true"/>
          <p:nvPr/>
        </p:nvSpPr>
        <p:spPr>
          <a:xfrm rot="0">
            <a:off x="670813" y="611179"/>
            <a:ext cx="9769192" cy="1473548"/>
          </a:xfrm>
          <a:prstGeom prst="rect">
            <a:avLst/>
          </a:prstGeom>
        </p:spPr>
        <p:txBody>
          <a:bodyPr anchor="t" rtlCol="false" tIns="0" lIns="0" bIns="0" rIns="0">
            <a:spAutoFit/>
          </a:bodyPr>
          <a:lstStyle/>
          <a:p>
            <a:pPr algn="ctr">
              <a:lnSpc>
                <a:spcPts val="5724"/>
              </a:lnSpc>
              <a:spcBef>
                <a:spcPct val="0"/>
              </a:spcBef>
            </a:pPr>
            <a:r>
              <a:rPr lang="en-US" sz="4089">
                <a:solidFill>
                  <a:srgbClr val="0E4D8D"/>
                </a:solidFill>
                <a:latin typeface="Poppins ExtraBold"/>
              </a:rPr>
              <a:t>characteristics of a good computer program</a:t>
            </a:r>
          </a:p>
        </p:txBody>
      </p:sp>
      <p:sp>
        <p:nvSpPr>
          <p:cNvPr name="TextBox 9" id="9"/>
          <p:cNvSpPr txBox="true"/>
          <p:nvPr/>
        </p:nvSpPr>
        <p:spPr>
          <a:xfrm rot="0">
            <a:off x="10207267" y="748084"/>
            <a:ext cx="8236320" cy="1228313"/>
          </a:xfrm>
          <a:prstGeom prst="rect">
            <a:avLst/>
          </a:prstGeom>
        </p:spPr>
        <p:txBody>
          <a:bodyPr anchor="t" rtlCol="false" tIns="0" lIns="0" bIns="0" rIns="0">
            <a:spAutoFit/>
          </a:bodyPr>
          <a:lstStyle/>
          <a:p>
            <a:pPr algn="ctr">
              <a:lnSpc>
                <a:spcPts val="4826"/>
              </a:lnSpc>
            </a:pPr>
            <a:r>
              <a:rPr lang="ar-EG" sz="3447">
                <a:solidFill>
                  <a:srgbClr val="0E4D8D"/>
                </a:solidFill>
                <a:cs typeface="Poppins ExtraBold Bold"/>
                <a:rtl val="true"/>
              </a:rPr>
              <a:t>الخصائص المميزة لبرنامج حاسوب جيد</a:t>
            </a:r>
          </a:p>
          <a:p>
            <a:pPr algn="ctr">
              <a:lnSpc>
                <a:spcPts val="4826"/>
              </a:lnSpc>
              <a:spcBef>
                <a:spcPct val="0"/>
              </a:spcBef>
            </a:pPr>
          </a:p>
        </p:txBody>
      </p:sp>
      <p:sp>
        <p:nvSpPr>
          <p:cNvPr name="TextBox 10" id="10"/>
          <p:cNvSpPr txBox="true"/>
          <p:nvPr/>
        </p:nvSpPr>
        <p:spPr>
          <a:xfrm rot="0">
            <a:off x="9917303" y="6164198"/>
            <a:ext cx="8147157" cy="1002630"/>
          </a:xfrm>
          <a:prstGeom prst="rect">
            <a:avLst/>
          </a:prstGeom>
        </p:spPr>
        <p:txBody>
          <a:bodyPr anchor="t" rtlCol="false" tIns="0" lIns="0" bIns="0" rIns="0">
            <a:spAutoFit/>
          </a:bodyPr>
          <a:lstStyle/>
          <a:p>
            <a:pPr algn="just" rtl="true">
              <a:lnSpc>
                <a:spcPts val="2698"/>
              </a:lnSpc>
              <a:spcBef>
                <a:spcPct val="0"/>
              </a:spcBef>
            </a:pPr>
            <a:r>
              <a:rPr lang="ar-EG" sz="1927">
                <a:solidFill>
                  <a:srgbClr val="000000"/>
                </a:solidFill>
                <a:latin typeface="Poppins Medium Bold"/>
                <a:cs typeface="Poppins Medium Bold"/>
                <a:rtl val="true"/>
              </a:rPr>
              <a:t>قدرة البرنامج على العمل بشكل صحيح وموثوق به دون وقوع أخطاء أو انهيارات. يجب أن يكون البرنامج قادراً على التعامل مع جميع الحالات المتوقعة والمفاجئة التي يمكن أن تواجهها أثناء تشغيله وإصلاحها قبل الإصدار النهائي للبرنامج</a:t>
            </a:r>
          </a:p>
        </p:txBody>
      </p:sp>
      <p:sp>
        <p:nvSpPr>
          <p:cNvPr name="TextBox 11" id="11"/>
          <p:cNvSpPr txBox="true"/>
          <p:nvPr/>
        </p:nvSpPr>
        <p:spPr>
          <a:xfrm rot="0">
            <a:off x="9782926" y="3531636"/>
            <a:ext cx="8147157" cy="1002630"/>
          </a:xfrm>
          <a:prstGeom prst="rect">
            <a:avLst/>
          </a:prstGeom>
        </p:spPr>
        <p:txBody>
          <a:bodyPr anchor="t" rtlCol="false" tIns="0" lIns="0" bIns="0" rIns="0">
            <a:spAutoFit/>
          </a:bodyPr>
          <a:lstStyle/>
          <a:p>
            <a:pPr algn="just" rtl="true">
              <a:lnSpc>
                <a:spcPts val="2698"/>
              </a:lnSpc>
              <a:spcBef>
                <a:spcPct val="0"/>
              </a:spcBef>
            </a:pPr>
            <a:r>
              <a:rPr lang="ar-EG" sz="1927">
                <a:solidFill>
                  <a:srgbClr val="000000"/>
                </a:solidFill>
                <a:latin typeface="Poppins Medium Bold"/>
                <a:cs typeface="Poppins Medium Bold"/>
                <a:rtl val="true"/>
              </a:rPr>
              <a:t>تتعلق القراءة السلسة بقدرة المبرمج على فهم وتحليل البرنامج بسهولة وبدون تعقيدات. يجب أن يكون البرنامج مكتوباً بأسلوب بسيط وواضح، مع استخدام التعليقات والوثائق التوضيحية لتسهيل فهمه</a:t>
            </a:r>
          </a:p>
        </p:txBody>
      </p:sp>
      <p:sp>
        <p:nvSpPr>
          <p:cNvPr name="TextBox 12" id="12"/>
          <p:cNvSpPr txBox="true"/>
          <p:nvPr/>
        </p:nvSpPr>
        <p:spPr>
          <a:xfrm rot="0">
            <a:off x="872790" y="3531636"/>
            <a:ext cx="7761580" cy="1276248"/>
          </a:xfrm>
          <a:prstGeom prst="rect">
            <a:avLst/>
          </a:prstGeom>
        </p:spPr>
        <p:txBody>
          <a:bodyPr anchor="t" rtlCol="false" tIns="0" lIns="0" bIns="0" rIns="0">
            <a:spAutoFit/>
          </a:bodyPr>
          <a:lstStyle/>
          <a:p>
            <a:pPr algn="just">
              <a:lnSpc>
                <a:spcPts val="2570"/>
              </a:lnSpc>
              <a:spcBef>
                <a:spcPct val="0"/>
              </a:spcBef>
            </a:pPr>
            <a:r>
              <a:rPr lang="en-US" sz="1836">
                <a:solidFill>
                  <a:srgbClr val="000000"/>
                </a:solidFill>
                <a:latin typeface="Poppins Medium Bold"/>
              </a:rPr>
              <a:t> </a:t>
            </a:r>
            <a:r>
              <a:rPr lang="en-US" sz="1836">
                <a:solidFill>
                  <a:srgbClr val="000000"/>
                </a:solidFill>
                <a:latin typeface="Poppins Medium Bold"/>
              </a:rPr>
              <a:t>A good program should be readable and easy to understand. The code should be well-organized, with clear and concise naming conventions, comments, and documentation. This makes it easier for other developers to understand the code and </a:t>
            </a:r>
          </a:p>
        </p:txBody>
      </p:sp>
      <p:sp>
        <p:nvSpPr>
          <p:cNvPr name="TextBox 13" id="13"/>
          <p:cNvSpPr txBox="true"/>
          <p:nvPr/>
        </p:nvSpPr>
        <p:spPr>
          <a:xfrm rot="0">
            <a:off x="872790" y="6164198"/>
            <a:ext cx="7761580" cy="1913877"/>
          </a:xfrm>
          <a:prstGeom prst="rect">
            <a:avLst/>
          </a:prstGeom>
        </p:spPr>
        <p:txBody>
          <a:bodyPr anchor="t" rtlCol="false" tIns="0" lIns="0" bIns="0" rIns="0">
            <a:spAutoFit/>
          </a:bodyPr>
          <a:lstStyle/>
          <a:p>
            <a:pPr algn="just">
              <a:lnSpc>
                <a:spcPts val="2570"/>
              </a:lnSpc>
              <a:spcBef>
                <a:spcPct val="0"/>
              </a:spcBef>
            </a:pPr>
            <a:r>
              <a:rPr lang="en-US" sz="1836">
                <a:solidFill>
                  <a:srgbClr val="000000"/>
                </a:solidFill>
                <a:latin typeface="Poppins Medium Bold"/>
              </a:rPr>
              <a:t>A good program should be reliable and produce consistent and accurate results. This means that the program should be thoroughly tested and validated to ensure that it behaves as intended. The program should also handle errors and exceptions gracefully, with clear error messages and logging to help identify and resolve issues.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530" t="-5662" r="0" b="-76614"/>
            </a:stretch>
          </a:blipFill>
        </p:spPr>
      </p:sp>
      <p:sp>
        <p:nvSpPr>
          <p:cNvPr name="TextBox 3" id="3"/>
          <p:cNvSpPr txBox="true"/>
          <p:nvPr/>
        </p:nvSpPr>
        <p:spPr>
          <a:xfrm rot="0">
            <a:off x="10811116" y="516163"/>
            <a:ext cx="6273324" cy="1315516"/>
          </a:xfrm>
          <a:prstGeom prst="rect">
            <a:avLst/>
          </a:prstGeom>
        </p:spPr>
        <p:txBody>
          <a:bodyPr anchor="t" rtlCol="false" tIns="0" lIns="0" bIns="0" rIns="0">
            <a:spAutoFit/>
          </a:bodyPr>
          <a:lstStyle/>
          <a:p>
            <a:pPr algn="ctr" rtl="true">
              <a:lnSpc>
                <a:spcPts val="10738"/>
              </a:lnSpc>
            </a:pPr>
            <a:r>
              <a:rPr lang="ar-EG" sz="7670">
                <a:solidFill>
                  <a:srgbClr val="000000"/>
                </a:solidFill>
                <a:latin typeface="Droid Arabic Naskh Bold"/>
                <a:cs typeface="Droid Arabic Naskh Bold"/>
                <a:rtl val="true"/>
              </a:rPr>
              <a:t>أسماء الفريق:- </a:t>
            </a:r>
          </a:p>
        </p:txBody>
      </p:sp>
      <p:sp>
        <p:nvSpPr>
          <p:cNvPr name="TextBox 4" id="4"/>
          <p:cNvSpPr txBox="true"/>
          <p:nvPr/>
        </p:nvSpPr>
        <p:spPr>
          <a:xfrm rot="0">
            <a:off x="9730030" y="2072453"/>
            <a:ext cx="7824930" cy="8825712"/>
          </a:xfrm>
          <a:prstGeom prst="rect">
            <a:avLst/>
          </a:prstGeom>
        </p:spPr>
        <p:txBody>
          <a:bodyPr anchor="t" rtlCol="false" tIns="0" lIns="0" bIns="0" rIns="0">
            <a:spAutoFit/>
          </a:bodyPr>
          <a:lstStyle/>
          <a:p>
            <a:pPr algn="r" rtl="true" marL="1086199" indent="-543100" lvl="1">
              <a:lnSpc>
                <a:spcPts val="7043"/>
              </a:lnSpc>
              <a:buFont typeface="Arial"/>
              <a:buChar char="•"/>
            </a:pPr>
            <a:r>
              <a:rPr lang="ar-EG" sz="5031">
                <a:solidFill>
                  <a:srgbClr val="000000"/>
                </a:solidFill>
                <a:cs typeface="Droid Arabic Naskh Bold"/>
                <a:rtl val="true"/>
              </a:rPr>
              <a:t>علي عربي علي </a:t>
            </a:r>
          </a:p>
          <a:p>
            <a:pPr algn="r" rtl="true" marL="1086199" indent="-543100" lvl="1">
              <a:lnSpc>
                <a:spcPts val="7043"/>
              </a:lnSpc>
              <a:buFont typeface="Arial"/>
              <a:buChar char="•"/>
            </a:pPr>
            <a:r>
              <a:rPr lang="ar-EG" sz="5031">
                <a:solidFill>
                  <a:srgbClr val="000000"/>
                </a:solidFill>
                <a:cs typeface="Droid Arabic Naskh Bold"/>
                <a:rtl val="true"/>
              </a:rPr>
              <a:t>محمد هاني المسيري </a:t>
            </a:r>
          </a:p>
          <a:p>
            <a:pPr algn="r" rtl="true" marL="1086199" indent="-543100" lvl="1">
              <a:lnSpc>
                <a:spcPts val="7043"/>
              </a:lnSpc>
              <a:buFont typeface="Arial"/>
              <a:buChar char="•"/>
            </a:pPr>
            <a:r>
              <a:rPr lang="ar-EG" sz="5031">
                <a:solidFill>
                  <a:srgbClr val="000000"/>
                </a:solidFill>
                <a:cs typeface="Droid Arabic Naskh Bold"/>
                <a:rtl val="true"/>
              </a:rPr>
              <a:t>محمد السيد إبراهيم </a:t>
            </a:r>
          </a:p>
          <a:p>
            <a:pPr algn="r" rtl="true" marL="1086199" indent="-543100" lvl="1">
              <a:lnSpc>
                <a:spcPts val="7043"/>
              </a:lnSpc>
              <a:buFont typeface="Arial"/>
              <a:buChar char="•"/>
            </a:pPr>
            <a:r>
              <a:rPr lang="ar-EG" sz="5031">
                <a:solidFill>
                  <a:srgbClr val="000000"/>
                </a:solidFill>
                <a:cs typeface="Droid Arabic Naskh Bold"/>
                <a:rtl val="true"/>
              </a:rPr>
              <a:t>إيناس إبراهيم إبراهيم </a:t>
            </a:r>
          </a:p>
          <a:p>
            <a:pPr algn="r" rtl="true" marL="1086199" indent="-543100" lvl="1">
              <a:lnSpc>
                <a:spcPts val="7043"/>
              </a:lnSpc>
              <a:buFont typeface="Arial"/>
              <a:buChar char="•"/>
            </a:pPr>
            <a:r>
              <a:rPr lang="ar-EG" sz="5031">
                <a:solidFill>
                  <a:srgbClr val="000000"/>
                </a:solidFill>
                <a:cs typeface="Droid Arabic Naskh Bold"/>
                <a:rtl val="true"/>
              </a:rPr>
              <a:t>رودان محمد </a:t>
            </a:r>
          </a:p>
          <a:p>
            <a:pPr algn="r" rtl="true" marL="1086199" indent="-543100" lvl="1">
              <a:lnSpc>
                <a:spcPts val="7043"/>
              </a:lnSpc>
              <a:buFont typeface="Arial"/>
              <a:buChar char="•"/>
            </a:pPr>
            <a:r>
              <a:rPr lang="ar-EG" sz="5031">
                <a:solidFill>
                  <a:srgbClr val="000000"/>
                </a:solidFill>
                <a:cs typeface="Droid Arabic Naskh Bold"/>
                <a:rtl val="true"/>
              </a:rPr>
              <a:t>روان إبراهيم </a:t>
            </a:r>
          </a:p>
          <a:p>
            <a:pPr algn="r" rtl="true" marL="1086199" indent="-543100" lvl="1">
              <a:lnSpc>
                <a:spcPts val="7043"/>
              </a:lnSpc>
              <a:buFont typeface="Arial"/>
              <a:buChar char="•"/>
            </a:pPr>
            <a:r>
              <a:rPr lang="ar-EG" sz="5031">
                <a:solidFill>
                  <a:srgbClr val="000000"/>
                </a:solidFill>
                <a:cs typeface="Droid Arabic Naskh Bold"/>
                <a:rtl val="true"/>
              </a:rPr>
              <a:t>منار أحمد عبده</a:t>
            </a:r>
          </a:p>
          <a:p>
            <a:pPr algn="r" rtl="true" marL="1086199" indent="-543100" lvl="1">
              <a:lnSpc>
                <a:spcPts val="7043"/>
              </a:lnSpc>
              <a:buFont typeface="Arial"/>
              <a:buChar char="•"/>
            </a:pPr>
            <a:r>
              <a:rPr lang="ar-EG" sz="5031">
                <a:solidFill>
                  <a:srgbClr val="000000"/>
                </a:solidFill>
                <a:cs typeface="Droid Arabic Naskh Bold"/>
                <a:rtl val="true"/>
              </a:rPr>
              <a:t>منة الله هشام</a:t>
            </a:r>
          </a:p>
          <a:p>
            <a:pPr algn="r" rtl="true" marL="1086199" indent="-543100" lvl="1">
              <a:lnSpc>
                <a:spcPts val="7043"/>
              </a:lnSpc>
              <a:buFont typeface="Arial"/>
              <a:buChar char="•"/>
            </a:pPr>
            <a:r>
              <a:rPr lang="ar-EG" sz="5031">
                <a:solidFill>
                  <a:srgbClr val="000000"/>
                </a:solidFill>
                <a:cs typeface="Droid Arabic Naskh Bold"/>
                <a:rtl val="true"/>
              </a:rPr>
              <a:t>يارا فتوح </a:t>
            </a:r>
            <a:r>
              <a:rPr lang="ar-EG" sz="5031">
                <a:solidFill>
                  <a:srgbClr val="0E4D8D"/>
                </a:solidFill>
                <a:latin typeface="Droid Arabic Naskh Bold"/>
                <a:rtl val="true"/>
              </a:rPr>
              <a:t> </a:t>
            </a:r>
            <a:r>
              <a:rPr lang="ar-EG" sz="5031">
                <a:solidFill>
                  <a:srgbClr val="0E4D8D"/>
                </a:solidFill>
                <a:latin typeface="Droid Arabic Naskh"/>
                <a:rtl val="true"/>
              </a:rPr>
              <a:t> </a:t>
            </a:r>
          </a:p>
          <a:p>
            <a:pPr algn="ctr" rtl="true">
              <a:lnSpc>
                <a:spcPts val="7043"/>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DAFdJkQ5BIs</dc:identifier>
  <dcterms:modified xsi:type="dcterms:W3CDTF">2011-08-01T06:04:30Z</dcterms:modified>
  <cp:revision>1</cp:revision>
  <dc:title> characteristics of a good computer program  </dc:title>
</cp:coreProperties>
</file>