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7556500" cy="10693400"/>
  <p:notesSz cx="6858000" cy="9144000"/>
  <p:embeddedFontLst>
    <p:embeddedFont>
      <p:font typeface="Poppins Bold" charset="1" panose="02000000000000000000"/>
      <p:regular r:id="rId19"/>
    </p:embeddedFont>
    <p:embeddedFont>
      <p:font typeface="Aleo" charset="1" panose="020F0502020204030203"/>
      <p:regular r:id="rId20"/>
    </p:embeddedFont>
    <p:embeddedFont>
      <p:font typeface="Aleo Bold" charset="1" panose="020F0802020204030203"/>
      <p:regular r:id="rId21"/>
    </p:embeddedFont>
    <p:embeddedFont>
      <p:font typeface="Alef Bold" charset="1" panose="00000800000000000000"/>
      <p:regular r:id="rId22"/>
    </p:embeddedFont>
    <p:embeddedFont>
      <p:font typeface="Alef" charset="1" panose="00000500000000000000"/>
      <p:regular r:id="rId23"/>
    </p:embeddedFont>
    <p:embeddedFont>
      <p:font typeface="Arial" charset="1" panose="020B0502020202020204"/>
      <p:regular r:id="rId24"/>
    </p:embeddedFont>
    <p:embeddedFont>
      <p:font typeface="Canva Sans Bold" charset="1" panose="020B08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jpeg" Type="http://schemas.openxmlformats.org/officeDocument/2006/relationships/image"/><Relationship Id="rId4" Target="https://www.google.com/search?q=chest+x-ray+images+%28pneumonia%29+dataset&amp;sca_esv=590933568&amp;rlz=1C5CHFA_enEG1034EG1035&amp;sxsrf=AM9HkKm0D8zqWXz3wT1ccPjT5rZUQLazJQ%3A1702572358113&amp;ei=RjF7Zee4Bs2pkdUPpeSm2Aw&amp;oq=Kaggle+-+Pneumonia+images&amp;gs_lp=Egxnd3Mtd2l6LXNlcnAiGUthZ2dsZSAtIFBuZXVtb25pYSBpbWFnZXMqAggAMgoQABhHGNYEGLADMgoQABhHGNYEGLADMgoQABhHGNYEGLADMgoQABhHGNYEGLADMgoQABhHGNYEGLADMgoQABhHGNYEGLADMgoQABhHGNYEGLADMgoQABhHGNYEGLADSOARUABYAHABeAGQAQCYAQCgAQCqAQC4AQHIAQDiAwQYACBBiAYBkAYI&amp;sclient=gws-wiz-serp#:~:text=Search%20Results-,Chest%20X%2DRay%20Images%20(Pneumonia),https%3A//www.kaggle.com%20%E2%80%BA%20paultimothymooney%20%E2%80%BA%20chest...,-The%20normal%20chest" TargetMode="External" Type="http://schemas.openxmlformats.org/officeDocument/2006/relationships/hyperlink"/><Relationship Id="rId5" Target="https://www.google.com/search?q=chest+x-ray+images+%28pneumonia%29+dataset&amp;sca_esv=590933568&amp;rlz=1C5CHFA_enEG1034EG1035&amp;sxsrf=AM9HkKm0D8zqWXz3wT1ccPjT5rZUQLazJQ%3A1702572358113&amp;ei=RjF7Zee4Bs2pkdUPpeSm2Aw&amp;oq=Kaggle+-+Pneumonia+images&amp;gs_lp=Egxnd3Mtd2l6LXNlcnAiGUthZ2dsZSAtIFBuZXVtb25pYSBpbWFnZXMqAggAMgoQABhHGNYEGLADMgoQABhHGNYEGLADMgoQABhHGNYEGLADMgoQABhHGNYEGLADMgoQABhHGNYEGLADMgoQABhHGNYEGLADMgoQABhHGNYEGLADMgoQABhHGNYEGLADSOARUABYAHABeAGQAQCYAQCgAQCqAQC4AQHIAQDiAwQYACBBiAYBkAYI&amp;sclient=gws-wiz-serp#:~:text=Search%20Results-,Chest%20X%2DRay%20Images%20(Pneumonia),https%3A//www.kaggle.com%20%E2%80%BA%20paultimothymooney%20%E2%80%BA%20chest...,-The%20normal%20chest"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86345" y="2086022"/>
            <a:ext cx="4558057" cy="595643"/>
            <a:chOff x="0" y="0"/>
            <a:chExt cx="2098032" cy="274169"/>
          </a:xfrm>
        </p:grpSpPr>
        <p:sp>
          <p:nvSpPr>
            <p:cNvPr name="Freeform 3" id="3"/>
            <p:cNvSpPr/>
            <p:nvPr/>
          </p:nvSpPr>
          <p:spPr>
            <a:xfrm flipH="false" flipV="false" rot="0">
              <a:off x="0" y="0"/>
              <a:ext cx="2098032" cy="274169"/>
            </a:xfrm>
            <a:custGeom>
              <a:avLst/>
              <a:gdLst/>
              <a:ahLst/>
              <a:cxnLst/>
              <a:rect r="r" b="b" t="t" l="l"/>
              <a:pathLst>
                <a:path h="274169" w="2098032">
                  <a:moveTo>
                    <a:pt x="0" y="0"/>
                  </a:moveTo>
                  <a:lnTo>
                    <a:pt x="2098032" y="0"/>
                  </a:lnTo>
                  <a:lnTo>
                    <a:pt x="2098032" y="274169"/>
                  </a:lnTo>
                  <a:lnTo>
                    <a:pt x="0" y="274169"/>
                  </a:lnTo>
                  <a:close/>
                </a:path>
              </a:pathLst>
            </a:custGeom>
            <a:solidFill>
              <a:srgbClr val="CEE1FF"/>
            </a:solidFill>
          </p:spPr>
        </p:sp>
      </p:grpSp>
      <p:sp>
        <p:nvSpPr>
          <p:cNvPr name="Freeform 4" id="4"/>
          <p:cNvSpPr/>
          <p:nvPr/>
        </p:nvSpPr>
        <p:spPr>
          <a:xfrm flipH="false" flipV="false" rot="0">
            <a:off x="0" y="3627595"/>
            <a:ext cx="8019000" cy="5346000"/>
          </a:xfrm>
          <a:custGeom>
            <a:avLst/>
            <a:gdLst/>
            <a:ahLst/>
            <a:cxnLst/>
            <a:rect r="r" b="b" t="t" l="l"/>
            <a:pathLst>
              <a:path h="5346000" w="8019000">
                <a:moveTo>
                  <a:pt x="0" y="0"/>
                </a:moveTo>
                <a:lnTo>
                  <a:pt x="8019000" y="0"/>
                </a:lnTo>
                <a:lnTo>
                  <a:pt x="8019000" y="5346000"/>
                </a:lnTo>
                <a:lnTo>
                  <a:pt x="0" y="5346000"/>
                </a:lnTo>
                <a:lnTo>
                  <a:pt x="0" y="0"/>
                </a:lnTo>
                <a:close/>
              </a:path>
            </a:pathLst>
          </a:custGeom>
          <a:blipFill>
            <a:blip r:embed="rId2"/>
            <a:stretch>
              <a:fillRect l="0" t="0" r="0" b="0"/>
            </a:stretch>
          </a:blipFill>
        </p:spPr>
      </p:sp>
      <p:sp>
        <p:nvSpPr>
          <p:cNvPr name="TextBox 5" id="5"/>
          <p:cNvSpPr txBox="true"/>
          <p:nvPr/>
        </p:nvSpPr>
        <p:spPr>
          <a:xfrm rot="0">
            <a:off x="447418" y="1854876"/>
            <a:ext cx="4235911" cy="1124611"/>
          </a:xfrm>
          <a:prstGeom prst="rect">
            <a:avLst/>
          </a:prstGeom>
        </p:spPr>
        <p:txBody>
          <a:bodyPr anchor="t" rtlCol="false" tIns="0" lIns="0" bIns="0" rIns="0">
            <a:spAutoFit/>
          </a:bodyPr>
          <a:lstStyle/>
          <a:p>
            <a:pPr algn="l">
              <a:lnSpc>
                <a:spcPts val="4420"/>
              </a:lnSpc>
            </a:pPr>
            <a:r>
              <a:rPr lang="en-US" sz="4250">
                <a:solidFill>
                  <a:srgbClr val="000000"/>
                </a:solidFill>
                <a:latin typeface="Poppins Bold"/>
              </a:rPr>
              <a:t>PNEUMONIA DIGNOSIS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8675"/>
            <a:ext cx="7803336" cy="3854491"/>
          </a:xfrm>
          <a:custGeom>
            <a:avLst/>
            <a:gdLst/>
            <a:ahLst/>
            <a:cxnLst/>
            <a:rect r="r" b="b" t="t" l="l"/>
            <a:pathLst>
              <a:path h="3854491" w="7803336">
                <a:moveTo>
                  <a:pt x="0" y="0"/>
                </a:moveTo>
                <a:lnTo>
                  <a:pt x="7803336" y="0"/>
                </a:lnTo>
                <a:lnTo>
                  <a:pt x="7803336" y="3854491"/>
                </a:lnTo>
                <a:lnTo>
                  <a:pt x="0" y="3854491"/>
                </a:lnTo>
                <a:lnTo>
                  <a:pt x="0" y="0"/>
                </a:lnTo>
                <a:close/>
              </a:path>
            </a:pathLst>
          </a:custGeom>
          <a:blipFill>
            <a:blip r:embed="rId2"/>
            <a:stretch>
              <a:fillRect l="-425" t="0" r="-425" b="0"/>
            </a:stretch>
          </a:blipFill>
        </p:spPr>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78000" y="1962555"/>
            <a:ext cx="6804000" cy="6129822"/>
          </a:xfrm>
          <a:prstGeom prst="rect">
            <a:avLst/>
          </a:prstGeom>
        </p:spPr>
        <p:txBody>
          <a:bodyPr anchor="t" rtlCol="false" tIns="0" lIns="0" bIns="0" rIns="0">
            <a:spAutoFit/>
          </a:bodyPr>
          <a:lstStyle/>
          <a:p>
            <a:pPr algn="l">
              <a:lnSpc>
                <a:spcPts val="2713"/>
              </a:lnSpc>
              <a:spcBef>
                <a:spcPct val="0"/>
              </a:spcBef>
            </a:pPr>
            <a:r>
              <a:rPr lang="en-US" sz="2609">
                <a:solidFill>
                  <a:srgbClr val="000000"/>
                </a:solidFill>
                <a:latin typeface="Arial"/>
              </a:rPr>
              <a:t>EPOCHS: 20</a:t>
            </a:r>
          </a:p>
          <a:p>
            <a:pPr algn="l">
              <a:lnSpc>
                <a:spcPts val="2713"/>
              </a:lnSpc>
              <a:spcBef>
                <a:spcPct val="0"/>
              </a:spcBef>
            </a:pPr>
            <a:r>
              <a:rPr lang="en-US" sz="2609">
                <a:solidFill>
                  <a:srgbClr val="000000"/>
                </a:solidFill>
                <a:latin typeface="Arial"/>
              </a:rPr>
              <a:t>LEARNING RATE: 0.01</a:t>
            </a:r>
          </a:p>
          <a:p>
            <a:pPr algn="l">
              <a:lnSpc>
                <a:spcPts val="2713"/>
              </a:lnSpc>
              <a:spcBef>
                <a:spcPct val="0"/>
              </a:spcBef>
            </a:pPr>
            <a:r>
              <a:rPr lang="en-US" sz="2609">
                <a:solidFill>
                  <a:srgbClr val="000000"/>
                </a:solidFill>
                <a:latin typeface="Arial"/>
              </a:rPr>
              <a:t>BATCH SIZE: 16</a:t>
            </a:r>
          </a:p>
          <a:p>
            <a:pPr algn="l">
              <a:lnSpc>
                <a:spcPts val="2713"/>
              </a:lnSpc>
              <a:spcBef>
                <a:spcPct val="0"/>
              </a:spcBef>
            </a:pPr>
            <a:r>
              <a:rPr lang="en-US" sz="2609">
                <a:solidFill>
                  <a:srgbClr val="000000"/>
                </a:solidFill>
                <a:latin typeface="Arial"/>
              </a:rPr>
              <a:t>IMAGE SIZE: 224X224 PIXELS</a:t>
            </a:r>
          </a:p>
          <a:p>
            <a:pPr algn="l">
              <a:lnSpc>
                <a:spcPts val="2713"/>
              </a:lnSpc>
              <a:spcBef>
                <a:spcPct val="0"/>
              </a:spcBef>
            </a:pPr>
            <a:r>
              <a:rPr lang="en-US" sz="2609">
                <a:solidFill>
                  <a:srgbClr val="000000"/>
                </a:solidFill>
                <a:latin typeface="Arial"/>
              </a:rPr>
              <a:t>DATA AUGMENTATION: APPLY RANDOM HORIZONTAL FLIPS AND ROTATIONS DURING TRAINING.</a:t>
            </a:r>
          </a:p>
          <a:p>
            <a:pPr algn="l">
              <a:lnSpc>
                <a:spcPts val="2713"/>
              </a:lnSpc>
              <a:spcBef>
                <a:spcPct val="0"/>
              </a:spcBef>
            </a:pPr>
            <a:r>
              <a:rPr lang="en-US" sz="2609">
                <a:solidFill>
                  <a:srgbClr val="000000"/>
                </a:solidFill>
                <a:latin typeface="Arial"/>
              </a:rPr>
              <a:t>VALIDATION SPLIT: 85% TRAINING, 15% VALIDATION</a:t>
            </a:r>
          </a:p>
          <a:p>
            <a:pPr algn="l">
              <a:lnSpc>
                <a:spcPts val="2713"/>
              </a:lnSpc>
              <a:spcBef>
                <a:spcPct val="0"/>
              </a:spcBef>
            </a:pPr>
            <a:r>
              <a:rPr lang="en-US" sz="2609">
                <a:solidFill>
                  <a:srgbClr val="000000"/>
                </a:solidFill>
                <a:latin typeface="Arial"/>
              </a:rPr>
              <a:t>MODEL ARCHITECTURE: USE A PRE-TRAINED CNN </a:t>
            </a:r>
          </a:p>
          <a:p>
            <a:pPr algn="l">
              <a:lnSpc>
                <a:spcPts val="2713"/>
              </a:lnSpc>
              <a:spcBef>
                <a:spcPct val="0"/>
              </a:spcBef>
            </a:pPr>
            <a:r>
              <a:rPr lang="en-US" sz="2609">
                <a:solidFill>
                  <a:srgbClr val="000000"/>
                </a:solidFill>
                <a:latin typeface="Arial"/>
              </a:rPr>
              <a:t>LOSS FUNCTION: BINARY CROSSENTROPY</a:t>
            </a:r>
          </a:p>
          <a:p>
            <a:pPr algn="l">
              <a:lnSpc>
                <a:spcPts val="2713"/>
              </a:lnSpc>
              <a:spcBef>
                <a:spcPct val="0"/>
              </a:spcBef>
            </a:pPr>
            <a:r>
              <a:rPr lang="en-US" sz="2609">
                <a:solidFill>
                  <a:srgbClr val="000000"/>
                </a:solidFill>
                <a:latin typeface="Arial"/>
              </a:rPr>
              <a:t>METRICS: ACCURACY, PRECISION, RECALL, F1 SCORE</a:t>
            </a:r>
          </a:p>
          <a:p>
            <a:pPr algn="l">
              <a:lnSpc>
                <a:spcPts val="2713"/>
              </a:lnSpc>
              <a:spcBef>
                <a:spcPct val="0"/>
              </a:spcBef>
            </a:pPr>
            <a:r>
              <a:rPr lang="en-US" sz="2609">
                <a:solidFill>
                  <a:srgbClr val="000000"/>
                </a:solidFill>
                <a:latin typeface="Arial"/>
              </a:rPr>
              <a:t>OPTIMIZER: ADAM</a:t>
            </a:r>
          </a:p>
          <a:p>
            <a:pPr algn="l">
              <a:lnSpc>
                <a:spcPts val="2713"/>
              </a:lnSpc>
              <a:spcBef>
                <a:spcPct val="0"/>
              </a:spcBef>
            </a:pPr>
            <a:r>
              <a:rPr lang="en-US" sz="2609">
                <a:solidFill>
                  <a:srgbClr val="000000"/>
                </a:solidFill>
                <a:latin typeface="Arial"/>
              </a:rPr>
              <a:t>WEIGHT INITIALIZATION: GLOROT INITIALIZATION</a:t>
            </a:r>
          </a:p>
        </p:txBody>
      </p:sp>
      <p:grpSp>
        <p:nvGrpSpPr>
          <p:cNvPr name="Group 3" id="3"/>
          <p:cNvGrpSpPr/>
          <p:nvPr/>
        </p:nvGrpSpPr>
        <p:grpSpPr>
          <a:xfrm rot="0">
            <a:off x="1228911" y="458179"/>
            <a:ext cx="4558057" cy="595643"/>
            <a:chOff x="0" y="0"/>
            <a:chExt cx="2098032" cy="274169"/>
          </a:xfrm>
        </p:grpSpPr>
        <p:sp>
          <p:nvSpPr>
            <p:cNvPr name="Freeform 4" id="4"/>
            <p:cNvSpPr/>
            <p:nvPr/>
          </p:nvSpPr>
          <p:spPr>
            <a:xfrm flipH="false" flipV="false" rot="0">
              <a:off x="0" y="0"/>
              <a:ext cx="2098032" cy="274169"/>
            </a:xfrm>
            <a:custGeom>
              <a:avLst/>
              <a:gdLst/>
              <a:ahLst/>
              <a:cxnLst/>
              <a:rect r="r" b="b" t="t" l="l"/>
              <a:pathLst>
                <a:path h="274169" w="2098032">
                  <a:moveTo>
                    <a:pt x="0" y="0"/>
                  </a:moveTo>
                  <a:lnTo>
                    <a:pt x="2098032" y="0"/>
                  </a:lnTo>
                  <a:lnTo>
                    <a:pt x="2098032" y="274169"/>
                  </a:lnTo>
                  <a:lnTo>
                    <a:pt x="0" y="274169"/>
                  </a:lnTo>
                  <a:close/>
                </a:path>
              </a:pathLst>
            </a:custGeom>
            <a:solidFill>
              <a:srgbClr val="CEE1FF"/>
            </a:solidFill>
          </p:spPr>
        </p:sp>
      </p:grpSp>
      <p:sp>
        <p:nvSpPr>
          <p:cNvPr name="TextBox 5" id="5"/>
          <p:cNvSpPr txBox="true"/>
          <p:nvPr/>
        </p:nvSpPr>
        <p:spPr>
          <a:xfrm rot="0">
            <a:off x="1823818" y="801600"/>
            <a:ext cx="3912363" cy="571117"/>
          </a:xfrm>
          <a:prstGeom prst="rect">
            <a:avLst/>
          </a:prstGeom>
        </p:spPr>
        <p:txBody>
          <a:bodyPr anchor="t" rtlCol="false" tIns="0" lIns="0" bIns="0" rIns="0">
            <a:spAutoFit/>
          </a:bodyPr>
          <a:lstStyle/>
          <a:p>
            <a:pPr algn="ctr">
              <a:lnSpc>
                <a:spcPts val="4367"/>
              </a:lnSpc>
              <a:spcBef>
                <a:spcPct val="0"/>
              </a:spcBef>
            </a:pPr>
            <a:r>
              <a:rPr lang="en-US" sz="4199">
                <a:solidFill>
                  <a:srgbClr val="000000"/>
                </a:solidFill>
                <a:latin typeface="Poppins Bold"/>
              </a:rPr>
              <a:t>OUR MODEL</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28911" y="458179"/>
            <a:ext cx="4558057" cy="595643"/>
            <a:chOff x="0" y="0"/>
            <a:chExt cx="2098032" cy="274169"/>
          </a:xfrm>
        </p:grpSpPr>
        <p:sp>
          <p:nvSpPr>
            <p:cNvPr name="Freeform 3" id="3"/>
            <p:cNvSpPr/>
            <p:nvPr/>
          </p:nvSpPr>
          <p:spPr>
            <a:xfrm flipH="false" flipV="false" rot="0">
              <a:off x="0" y="0"/>
              <a:ext cx="2098032" cy="274169"/>
            </a:xfrm>
            <a:custGeom>
              <a:avLst/>
              <a:gdLst/>
              <a:ahLst/>
              <a:cxnLst/>
              <a:rect r="r" b="b" t="t" l="l"/>
              <a:pathLst>
                <a:path h="274169" w="2098032">
                  <a:moveTo>
                    <a:pt x="0" y="0"/>
                  </a:moveTo>
                  <a:lnTo>
                    <a:pt x="2098032" y="0"/>
                  </a:lnTo>
                  <a:lnTo>
                    <a:pt x="2098032" y="274169"/>
                  </a:lnTo>
                  <a:lnTo>
                    <a:pt x="0" y="274169"/>
                  </a:lnTo>
                  <a:close/>
                </a:path>
              </a:pathLst>
            </a:custGeom>
            <a:solidFill>
              <a:srgbClr val="CEE1FF"/>
            </a:solidFill>
          </p:spPr>
        </p:sp>
      </p:grpSp>
      <p:sp>
        <p:nvSpPr>
          <p:cNvPr name="TextBox 4" id="4"/>
          <p:cNvSpPr txBox="true"/>
          <p:nvPr/>
        </p:nvSpPr>
        <p:spPr>
          <a:xfrm rot="0">
            <a:off x="1319139" y="801080"/>
            <a:ext cx="4921722" cy="572157"/>
          </a:xfrm>
          <a:prstGeom prst="rect">
            <a:avLst/>
          </a:prstGeom>
        </p:spPr>
        <p:txBody>
          <a:bodyPr anchor="t" rtlCol="false" tIns="0" lIns="0" bIns="0" rIns="0">
            <a:spAutoFit/>
          </a:bodyPr>
          <a:lstStyle/>
          <a:p>
            <a:pPr algn="l">
              <a:lnSpc>
                <a:spcPts val="4420"/>
              </a:lnSpc>
            </a:pPr>
            <a:r>
              <a:rPr lang="en-US" sz="4250">
                <a:solidFill>
                  <a:srgbClr val="000000"/>
                </a:solidFill>
                <a:latin typeface="Poppins Bold"/>
              </a:rPr>
              <a:t>CONCLUSION</a:t>
            </a:r>
          </a:p>
        </p:txBody>
      </p:sp>
      <p:sp>
        <p:nvSpPr>
          <p:cNvPr name="TextBox 5" id="5"/>
          <p:cNvSpPr txBox="true"/>
          <p:nvPr/>
        </p:nvSpPr>
        <p:spPr>
          <a:xfrm rot="0">
            <a:off x="95252" y="2223765"/>
            <a:ext cx="7464748" cy="2431469"/>
          </a:xfrm>
          <a:prstGeom prst="rect">
            <a:avLst/>
          </a:prstGeom>
        </p:spPr>
        <p:txBody>
          <a:bodyPr anchor="t" rtlCol="false" tIns="0" lIns="0" bIns="0" rIns="0">
            <a:spAutoFit/>
          </a:bodyPr>
          <a:lstStyle/>
          <a:p>
            <a:pPr algn="l">
              <a:lnSpc>
                <a:spcPts val="1595"/>
              </a:lnSpc>
              <a:spcBef>
                <a:spcPct val="0"/>
              </a:spcBef>
            </a:pPr>
            <a:r>
              <a:rPr lang="en-US" sz="1533">
                <a:solidFill>
                  <a:srgbClr val="000000"/>
                </a:solidFill>
                <a:latin typeface="Arial"/>
              </a:rPr>
              <a:t>IN CONCLUSION,  THE DEVELOPMENT AND IMPLEMENTATION OF OUR PNEUMONIA DETECTION MODEL ON THE WEBSITE REPRESENT A SIGNIFICANT STEP FORWARD IN LEVERAGING MACHINE LEARNING FOR MEDICAL DIAGNOSIS. THE WEBSITE EFFECTIVELY PROCESSES CHEST X-RAY IMAGES, DISTINGUISHING BETWEEN NORMAL AND PNEUMONIA CASES WITH PROMISING ACCURACY.</a:t>
            </a:r>
          </a:p>
          <a:p>
            <a:pPr algn="l">
              <a:lnSpc>
                <a:spcPts val="1595"/>
              </a:lnSpc>
              <a:spcBef>
                <a:spcPct val="0"/>
              </a:spcBef>
            </a:pPr>
          </a:p>
          <a:p>
            <a:pPr algn="l">
              <a:lnSpc>
                <a:spcPts val="1595"/>
              </a:lnSpc>
              <a:spcBef>
                <a:spcPct val="0"/>
              </a:spcBef>
            </a:pPr>
          </a:p>
          <a:p>
            <a:pPr algn="l">
              <a:lnSpc>
                <a:spcPts val="1595"/>
              </a:lnSpc>
              <a:spcBef>
                <a:spcPct val="0"/>
              </a:spcBef>
            </a:pPr>
            <a:r>
              <a:rPr lang="en-US" sz="1533">
                <a:solidFill>
                  <a:srgbClr val="000000"/>
                </a:solidFill>
                <a:latin typeface="Arial"/>
              </a:rPr>
              <a:t>OVERALL, THE WEBSITE STANDS AS A TESTAMENT TO THE SYNERGY BETWEEN TECHNOLOGY AND HEALTHCARE, OFFERING A USER-FRIENDLY INTERFACE FOR ACCURATE AND TIMELY IDENTIFICATION OF PNEUMONIA CASES, ULTIMATELY CONTRIBUTING TO ENHANCED PATIENT OUTCOMES.</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00972" y="1264097"/>
            <a:ext cx="4558057" cy="595643"/>
            <a:chOff x="0" y="0"/>
            <a:chExt cx="2098032" cy="274169"/>
          </a:xfrm>
        </p:grpSpPr>
        <p:sp>
          <p:nvSpPr>
            <p:cNvPr name="Freeform 3" id="3"/>
            <p:cNvSpPr/>
            <p:nvPr/>
          </p:nvSpPr>
          <p:spPr>
            <a:xfrm flipH="false" flipV="false" rot="0">
              <a:off x="0" y="0"/>
              <a:ext cx="2098032" cy="274169"/>
            </a:xfrm>
            <a:custGeom>
              <a:avLst/>
              <a:gdLst/>
              <a:ahLst/>
              <a:cxnLst/>
              <a:rect r="r" b="b" t="t" l="l"/>
              <a:pathLst>
                <a:path h="274169" w="2098032">
                  <a:moveTo>
                    <a:pt x="0" y="0"/>
                  </a:moveTo>
                  <a:lnTo>
                    <a:pt x="2098032" y="0"/>
                  </a:lnTo>
                  <a:lnTo>
                    <a:pt x="2098032" y="274169"/>
                  </a:lnTo>
                  <a:lnTo>
                    <a:pt x="0" y="274169"/>
                  </a:lnTo>
                  <a:close/>
                </a:path>
              </a:pathLst>
            </a:custGeom>
            <a:solidFill>
              <a:srgbClr val="CEE1FF"/>
            </a:solidFill>
          </p:spPr>
        </p:sp>
      </p:grpSp>
      <p:sp>
        <p:nvSpPr>
          <p:cNvPr name="TextBox 4" id="4"/>
          <p:cNvSpPr txBox="true"/>
          <p:nvPr/>
        </p:nvSpPr>
        <p:spPr>
          <a:xfrm rot="0">
            <a:off x="2481021" y="1532412"/>
            <a:ext cx="5291315" cy="515096"/>
          </a:xfrm>
          <a:prstGeom prst="rect">
            <a:avLst/>
          </a:prstGeom>
        </p:spPr>
        <p:txBody>
          <a:bodyPr anchor="t" rtlCol="false" tIns="0" lIns="0" bIns="0" rIns="0">
            <a:spAutoFit/>
          </a:bodyPr>
          <a:lstStyle/>
          <a:p>
            <a:pPr algn="l">
              <a:lnSpc>
                <a:spcPts val="3938"/>
              </a:lnSpc>
            </a:pPr>
            <a:r>
              <a:rPr lang="en-US" sz="3786">
                <a:solidFill>
                  <a:srgbClr val="000000"/>
                </a:solidFill>
                <a:latin typeface="Poppins Bold"/>
              </a:rPr>
              <a:t>MADE BY:</a:t>
            </a:r>
          </a:p>
        </p:txBody>
      </p:sp>
      <p:sp>
        <p:nvSpPr>
          <p:cNvPr name="TextBox 5" id="5"/>
          <p:cNvSpPr txBox="true"/>
          <p:nvPr/>
        </p:nvSpPr>
        <p:spPr>
          <a:xfrm rot="0">
            <a:off x="2097089" y="2392605"/>
            <a:ext cx="3365822" cy="3347720"/>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Bold"/>
              </a:rPr>
              <a:t>Rawan Ebrahem</a:t>
            </a:r>
          </a:p>
          <a:p>
            <a:pPr algn="ctr">
              <a:lnSpc>
                <a:spcPts val="4480"/>
              </a:lnSpc>
            </a:pPr>
            <a:r>
              <a:rPr lang="en-US" sz="3200">
                <a:solidFill>
                  <a:srgbClr val="000000"/>
                </a:solidFill>
                <a:latin typeface="Canva Sans Bold"/>
              </a:rPr>
              <a:t>Rodan Mohamed</a:t>
            </a:r>
          </a:p>
          <a:p>
            <a:pPr algn="ctr">
              <a:lnSpc>
                <a:spcPts val="4480"/>
              </a:lnSpc>
            </a:pPr>
            <a:r>
              <a:rPr lang="en-US" sz="3200">
                <a:solidFill>
                  <a:srgbClr val="000000"/>
                </a:solidFill>
                <a:latin typeface="Canva Sans Bold"/>
              </a:rPr>
              <a:t>Salwa Ali</a:t>
            </a:r>
          </a:p>
          <a:p>
            <a:pPr algn="ctr">
              <a:lnSpc>
                <a:spcPts val="4480"/>
              </a:lnSpc>
            </a:pPr>
            <a:r>
              <a:rPr lang="en-US" sz="3200">
                <a:solidFill>
                  <a:srgbClr val="000000"/>
                </a:solidFill>
                <a:latin typeface="Canva Sans Bold"/>
              </a:rPr>
              <a:t>Ali Araby</a:t>
            </a:r>
          </a:p>
          <a:p>
            <a:pPr algn="ctr">
              <a:lnSpc>
                <a:spcPts val="4480"/>
              </a:lnSpc>
            </a:pPr>
            <a:r>
              <a:rPr lang="en-US" sz="3200">
                <a:solidFill>
                  <a:srgbClr val="000000"/>
                </a:solidFill>
                <a:latin typeface="Canva Sans Bold"/>
              </a:rPr>
              <a:t>Yara Fatouh</a:t>
            </a:r>
          </a:p>
          <a:p>
            <a:pPr algn="ctr">
              <a:lnSpc>
                <a:spcPts val="4480"/>
              </a:lnSpc>
            </a:pP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09705" y="3899421"/>
            <a:ext cx="2782648" cy="691261"/>
          </a:xfrm>
          <a:prstGeom prst="rect">
            <a:avLst/>
          </a:prstGeom>
        </p:spPr>
        <p:txBody>
          <a:bodyPr anchor="t" rtlCol="false" tIns="0" lIns="0" bIns="0" rIns="0">
            <a:spAutoFit/>
          </a:bodyPr>
          <a:lstStyle/>
          <a:p>
            <a:pPr algn="l">
              <a:lnSpc>
                <a:spcPts val="2822"/>
              </a:lnSpc>
            </a:pPr>
            <a:r>
              <a:rPr lang="en-US" sz="1700" spc="44">
                <a:solidFill>
                  <a:srgbClr val="000000"/>
                </a:solidFill>
                <a:latin typeface="Aleo"/>
              </a:rPr>
              <a:t>Introduction</a:t>
            </a:r>
          </a:p>
          <a:p>
            <a:pPr algn="l">
              <a:lnSpc>
                <a:spcPts val="2822"/>
              </a:lnSpc>
            </a:pPr>
          </a:p>
        </p:txBody>
      </p:sp>
      <p:sp>
        <p:nvSpPr>
          <p:cNvPr name="TextBox 3" id="3"/>
          <p:cNvSpPr txBox="true"/>
          <p:nvPr/>
        </p:nvSpPr>
        <p:spPr>
          <a:xfrm rot="0">
            <a:off x="2709705" y="6480050"/>
            <a:ext cx="2782648" cy="338836"/>
          </a:xfrm>
          <a:prstGeom prst="rect">
            <a:avLst/>
          </a:prstGeom>
        </p:spPr>
        <p:txBody>
          <a:bodyPr anchor="t" rtlCol="false" tIns="0" lIns="0" bIns="0" rIns="0">
            <a:spAutoFit/>
          </a:bodyPr>
          <a:lstStyle/>
          <a:p>
            <a:pPr algn="l">
              <a:lnSpc>
                <a:spcPts val="2822"/>
              </a:lnSpc>
            </a:pPr>
            <a:r>
              <a:rPr lang="en-US" sz="1700" spc="44">
                <a:solidFill>
                  <a:srgbClr val="000000"/>
                </a:solidFill>
                <a:latin typeface="Aleo"/>
              </a:rPr>
              <a:t>Our code</a:t>
            </a:r>
          </a:p>
        </p:txBody>
      </p:sp>
      <p:sp>
        <p:nvSpPr>
          <p:cNvPr name="TextBox 4" id="4"/>
          <p:cNvSpPr txBox="true"/>
          <p:nvPr/>
        </p:nvSpPr>
        <p:spPr>
          <a:xfrm rot="0">
            <a:off x="2709705" y="5188541"/>
            <a:ext cx="3307396" cy="338836"/>
          </a:xfrm>
          <a:prstGeom prst="rect">
            <a:avLst/>
          </a:prstGeom>
        </p:spPr>
        <p:txBody>
          <a:bodyPr anchor="t" rtlCol="false" tIns="0" lIns="0" bIns="0" rIns="0">
            <a:spAutoFit/>
          </a:bodyPr>
          <a:lstStyle/>
          <a:p>
            <a:pPr algn="l">
              <a:lnSpc>
                <a:spcPts val="2822"/>
              </a:lnSpc>
            </a:pPr>
            <a:r>
              <a:rPr lang="en-US" sz="1700" spc="44">
                <a:solidFill>
                  <a:srgbClr val="000000"/>
                </a:solidFill>
                <a:latin typeface="Aleo"/>
              </a:rPr>
              <a:t>Problems we faced</a:t>
            </a:r>
          </a:p>
        </p:txBody>
      </p:sp>
      <p:sp>
        <p:nvSpPr>
          <p:cNvPr name="TextBox 5" id="5"/>
          <p:cNvSpPr txBox="true"/>
          <p:nvPr/>
        </p:nvSpPr>
        <p:spPr>
          <a:xfrm rot="0">
            <a:off x="2709705" y="4542931"/>
            <a:ext cx="2782648" cy="338836"/>
          </a:xfrm>
          <a:prstGeom prst="rect">
            <a:avLst/>
          </a:prstGeom>
        </p:spPr>
        <p:txBody>
          <a:bodyPr anchor="t" rtlCol="false" tIns="0" lIns="0" bIns="0" rIns="0">
            <a:spAutoFit/>
          </a:bodyPr>
          <a:lstStyle/>
          <a:p>
            <a:pPr algn="l">
              <a:lnSpc>
                <a:spcPts val="2822"/>
              </a:lnSpc>
            </a:pPr>
            <a:r>
              <a:rPr lang="en-US" sz="1700" spc="44">
                <a:solidFill>
                  <a:srgbClr val="000000"/>
                </a:solidFill>
                <a:latin typeface="Aleo"/>
              </a:rPr>
              <a:t>Data Collection</a:t>
            </a:r>
          </a:p>
        </p:txBody>
      </p:sp>
      <p:sp>
        <p:nvSpPr>
          <p:cNvPr name="TextBox 6" id="6"/>
          <p:cNvSpPr txBox="true"/>
          <p:nvPr/>
        </p:nvSpPr>
        <p:spPr>
          <a:xfrm rot="0">
            <a:off x="2709705" y="7159560"/>
            <a:ext cx="2782648" cy="338836"/>
          </a:xfrm>
          <a:prstGeom prst="rect">
            <a:avLst/>
          </a:prstGeom>
        </p:spPr>
        <p:txBody>
          <a:bodyPr anchor="t" rtlCol="false" tIns="0" lIns="0" bIns="0" rIns="0">
            <a:spAutoFit/>
          </a:bodyPr>
          <a:lstStyle/>
          <a:p>
            <a:pPr algn="l">
              <a:lnSpc>
                <a:spcPts val="2822"/>
              </a:lnSpc>
            </a:pPr>
            <a:r>
              <a:rPr lang="en-US" sz="1700" spc="44">
                <a:solidFill>
                  <a:srgbClr val="000000"/>
                </a:solidFill>
                <a:latin typeface="Aleo"/>
              </a:rPr>
              <a:t>conclusion</a:t>
            </a:r>
          </a:p>
        </p:txBody>
      </p:sp>
      <p:sp>
        <p:nvSpPr>
          <p:cNvPr name="TextBox 7" id="7"/>
          <p:cNvSpPr txBox="true"/>
          <p:nvPr/>
        </p:nvSpPr>
        <p:spPr>
          <a:xfrm rot="0">
            <a:off x="2709705" y="5832050"/>
            <a:ext cx="3164262" cy="338836"/>
          </a:xfrm>
          <a:prstGeom prst="rect">
            <a:avLst/>
          </a:prstGeom>
        </p:spPr>
        <p:txBody>
          <a:bodyPr anchor="t" rtlCol="false" tIns="0" lIns="0" bIns="0" rIns="0">
            <a:spAutoFit/>
          </a:bodyPr>
          <a:lstStyle/>
          <a:p>
            <a:pPr algn="l">
              <a:lnSpc>
                <a:spcPts val="2822"/>
              </a:lnSpc>
            </a:pPr>
            <a:r>
              <a:rPr lang="en-US" sz="1700" spc="44">
                <a:solidFill>
                  <a:srgbClr val="000000"/>
                </a:solidFill>
                <a:latin typeface="Aleo"/>
              </a:rPr>
              <a:t>Solution to solve this problems</a:t>
            </a:r>
          </a:p>
        </p:txBody>
      </p:sp>
      <p:grpSp>
        <p:nvGrpSpPr>
          <p:cNvPr name="Group 8" id="8"/>
          <p:cNvGrpSpPr/>
          <p:nvPr/>
        </p:nvGrpSpPr>
        <p:grpSpPr>
          <a:xfrm rot="0">
            <a:off x="2067646" y="2733844"/>
            <a:ext cx="3424708" cy="595643"/>
            <a:chOff x="0" y="0"/>
            <a:chExt cx="1576362" cy="274169"/>
          </a:xfrm>
        </p:grpSpPr>
        <p:sp>
          <p:nvSpPr>
            <p:cNvPr name="Freeform 9" id="9"/>
            <p:cNvSpPr/>
            <p:nvPr/>
          </p:nvSpPr>
          <p:spPr>
            <a:xfrm flipH="false" flipV="false" rot="0">
              <a:off x="0" y="0"/>
              <a:ext cx="1576362" cy="274169"/>
            </a:xfrm>
            <a:custGeom>
              <a:avLst/>
              <a:gdLst/>
              <a:ahLst/>
              <a:cxnLst/>
              <a:rect r="r" b="b" t="t" l="l"/>
              <a:pathLst>
                <a:path h="274169" w="1576362">
                  <a:moveTo>
                    <a:pt x="0" y="0"/>
                  </a:moveTo>
                  <a:lnTo>
                    <a:pt x="1576362" y="0"/>
                  </a:lnTo>
                  <a:lnTo>
                    <a:pt x="1576362" y="274169"/>
                  </a:lnTo>
                  <a:lnTo>
                    <a:pt x="0" y="274169"/>
                  </a:lnTo>
                  <a:close/>
                </a:path>
              </a:pathLst>
            </a:custGeom>
            <a:solidFill>
              <a:srgbClr val="CEE1FF"/>
            </a:solidFill>
          </p:spPr>
        </p:sp>
      </p:grpSp>
      <p:sp>
        <p:nvSpPr>
          <p:cNvPr name="TextBox 10" id="10"/>
          <p:cNvSpPr txBox="true"/>
          <p:nvPr/>
        </p:nvSpPr>
        <p:spPr>
          <a:xfrm rot="0">
            <a:off x="2166878" y="2502697"/>
            <a:ext cx="3226244" cy="1124611"/>
          </a:xfrm>
          <a:prstGeom prst="rect">
            <a:avLst/>
          </a:prstGeom>
        </p:spPr>
        <p:txBody>
          <a:bodyPr anchor="t" rtlCol="false" tIns="0" lIns="0" bIns="0" rIns="0">
            <a:spAutoFit/>
          </a:bodyPr>
          <a:lstStyle/>
          <a:p>
            <a:pPr algn="ctr">
              <a:lnSpc>
                <a:spcPts val="4420"/>
              </a:lnSpc>
            </a:pPr>
            <a:r>
              <a:rPr lang="en-US" sz="4250">
                <a:solidFill>
                  <a:srgbClr val="000000"/>
                </a:solidFill>
                <a:latin typeface="Poppins Bold"/>
              </a:rPr>
              <a:t>TABLE OF CONTENTS</a:t>
            </a:r>
          </a:p>
        </p:txBody>
      </p:sp>
      <p:sp>
        <p:nvSpPr>
          <p:cNvPr name="TextBox 11" id="11"/>
          <p:cNvSpPr txBox="true"/>
          <p:nvPr/>
        </p:nvSpPr>
        <p:spPr>
          <a:xfrm rot="0">
            <a:off x="2067646" y="3997984"/>
            <a:ext cx="429104" cy="280244"/>
          </a:xfrm>
          <a:prstGeom prst="rect">
            <a:avLst/>
          </a:prstGeom>
        </p:spPr>
        <p:txBody>
          <a:bodyPr anchor="t" rtlCol="false" tIns="0" lIns="0" bIns="0" rIns="0">
            <a:spAutoFit/>
          </a:bodyPr>
          <a:lstStyle/>
          <a:p>
            <a:pPr algn="l">
              <a:lnSpc>
                <a:spcPts val="2155"/>
              </a:lnSpc>
            </a:pPr>
            <a:r>
              <a:rPr lang="en-US" sz="2072" spc="103">
                <a:solidFill>
                  <a:srgbClr val="000000"/>
                </a:solidFill>
                <a:latin typeface="Poppins Bold"/>
              </a:rPr>
              <a:t>01</a:t>
            </a:r>
          </a:p>
        </p:txBody>
      </p:sp>
      <p:sp>
        <p:nvSpPr>
          <p:cNvPr name="TextBox 12" id="12"/>
          <p:cNvSpPr txBox="true"/>
          <p:nvPr/>
        </p:nvSpPr>
        <p:spPr>
          <a:xfrm rot="0">
            <a:off x="2067646" y="6578613"/>
            <a:ext cx="429104" cy="280244"/>
          </a:xfrm>
          <a:prstGeom prst="rect">
            <a:avLst/>
          </a:prstGeom>
        </p:spPr>
        <p:txBody>
          <a:bodyPr anchor="t" rtlCol="false" tIns="0" lIns="0" bIns="0" rIns="0">
            <a:spAutoFit/>
          </a:bodyPr>
          <a:lstStyle/>
          <a:p>
            <a:pPr algn="l">
              <a:lnSpc>
                <a:spcPts val="2155"/>
              </a:lnSpc>
            </a:pPr>
            <a:r>
              <a:rPr lang="en-US" sz="2072" spc="103">
                <a:solidFill>
                  <a:srgbClr val="000000"/>
                </a:solidFill>
                <a:latin typeface="Poppins Bold"/>
              </a:rPr>
              <a:t>05</a:t>
            </a:r>
          </a:p>
        </p:txBody>
      </p:sp>
      <p:sp>
        <p:nvSpPr>
          <p:cNvPr name="TextBox 13" id="13"/>
          <p:cNvSpPr txBox="true"/>
          <p:nvPr/>
        </p:nvSpPr>
        <p:spPr>
          <a:xfrm rot="0">
            <a:off x="2067646" y="5287104"/>
            <a:ext cx="429104" cy="280244"/>
          </a:xfrm>
          <a:prstGeom prst="rect">
            <a:avLst/>
          </a:prstGeom>
        </p:spPr>
        <p:txBody>
          <a:bodyPr anchor="t" rtlCol="false" tIns="0" lIns="0" bIns="0" rIns="0">
            <a:spAutoFit/>
          </a:bodyPr>
          <a:lstStyle/>
          <a:p>
            <a:pPr algn="l">
              <a:lnSpc>
                <a:spcPts val="2155"/>
              </a:lnSpc>
            </a:pPr>
            <a:r>
              <a:rPr lang="en-US" sz="2072" spc="103">
                <a:solidFill>
                  <a:srgbClr val="000000"/>
                </a:solidFill>
                <a:latin typeface="Poppins Bold"/>
              </a:rPr>
              <a:t>03</a:t>
            </a:r>
          </a:p>
        </p:txBody>
      </p:sp>
      <p:sp>
        <p:nvSpPr>
          <p:cNvPr name="TextBox 14" id="14"/>
          <p:cNvSpPr txBox="true"/>
          <p:nvPr/>
        </p:nvSpPr>
        <p:spPr>
          <a:xfrm rot="0">
            <a:off x="2067646" y="4641494"/>
            <a:ext cx="429104" cy="280244"/>
          </a:xfrm>
          <a:prstGeom prst="rect">
            <a:avLst/>
          </a:prstGeom>
        </p:spPr>
        <p:txBody>
          <a:bodyPr anchor="t" rtlCol="false" tIns="0" lIns="0" bIns="0" rIns="0">
            <a:spAutoFit/>
          </a:bodyPr>
          <a:lstStyle/>
          <a:p>
            <a:pPr algn="l">
              <a:lnSpc>
                <a:spcPts val="2155"/>
              </a:lnSpc>
            </a:pPr>
            <a:r>
              <a:rPr lang="en-US" sz="2072" spc="103">
                <a:solidFill>
                  <a:srgbClr val="000000"/>
                </a:solidFill>
                <a:latin typeface="Poppins Bold"/>
              </a:rPr>
              <a:t>02</a:t>
            </a:r>
          </a:p>
        </p:txBody>
      </p:sp>
      <p:sp>
        <p:nvSpPr>
          <p:cNvPr name="TextBox 15" id="15"/>
          <p:cNvSpPr txBox="true"/>
          <p:nvPr/>
        </p:nvSpPr>
        <p:spPr>
          <a:xfrm rot="0">
            <a:off x="2067646" y="7258123"/>
            <a:ext cx="429104" cy="280244"/>
          </a:xfrm>
          <a:prstGeom prst="rect">
            <a:avLst/>
          </a:prstGeom>
        </p:spPr>
        <p:txBody>
          <a:bodyPr anchor="t" rtlCol="false" tIns="0" lIns="0" bIns="0" rIns="0">
            <a:spAutoFit/>
          </a:bodyPr>
          <a:lstStyle/>
          <a:p>
            <a:pPr algn="l">
              <a:lnSpc>
                <a:spcPts val="2155"/>
              </a:lnSpc>
            </a:pPr>
            <a:r>
              <a:rPr lang="en-US" sz="2072" spc="103">
                <a:solidFill>
                  <a:srgbClr val="000000"/>
                </a:solidFill>
                <a:latin typeface="Poppins Bold"/>
              </a:rPr>
              <a:t>06</a:t>
            </a:r>
          </a:p>
        </p:txBody>
      </p:sp>
      <p:sp>
        <p:nvSpPr>
          <p:cNvPr name="TextBox 16" id="16"/>
          <p:cNvSpPr txBox="true"/>
          <p:nvPr/>
        </p:nvSpPr>
        <p:spPr>
          <a:xfrm rot="0">
            <a:off x="2067646" y="5930613"/>
            <a:ext cx="429104" cy="280244"/>
          </a:xfrm>
          <a:prstGeom prst="rect">
            <a:avLst/>
          </a:prstGeom>
        </p:spPr>
        <p:txBody>
          <a:bodyPr anchor="t" rtlCol="false" tIns="0" lIns="0" bIns="0" rIns="0">
            <a:spAutoFit/>
          </a:bodyPr>
          <a:lstStyle/>
          <a:p>
            <a:pPr algn="l">
              <a:lnSpc>
                <a:spcPts val="2155"/>
              </a:lnSpc>
            </a:pPr>
            <a:r>
              <a:rPr lang="en-US" sz="2072" spc="103">
                <a:solidFill>
                  <a:srgbClr val="000000"/>
                </a:solidFill>
                <a:latin typeface="Poppins Bold"/>
              </a:rPr>
              <a:t>04</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38352" y="973930"/>
            <a:ext cx="4558057" cy="595643"/>
            <a:chOff x="0" y="0"/>
            <a:chExt cx="2098032" cy="274169"/>
          </a:xfrm>
        </p:grpSpPr>
        <p:sp>
          <p:nvSpPr>
            <p:cNvPr name="Freeform 3" id="3"/>
            <p:cNvSpPr/>
            <p:nvPr/>
          </p:nvSpPr>
          <p:spPr>
            <a:xfrm flipH="false" flipV="false" rot="0">
              <a:off x="0" y="0"/>
              <a:ext cx="2098032" cy="274169"/>
            </a:xfrm>
            <a:custGeom>
              <a:avLst/>
              <a:gdLst/>
              <a:ahLst/>
              <a:cxnLst/>
              <a:rect r="r" b="b" t="t" l="l"/>
              <a:pathLst>
                <a:path h="274169" w="2098032">
                  <a:moveTo>
                    <a:pt x="0" y="0"/>
                  </a:moveTo>
                  <a:lnTo>
                    <a:pt x="2098032" y="0"/>
                  </a:lnTo>
                  <a:lnTo>
                    <a:pt x="2098032" y="274169"/>
                  </a:lnTo>
                  <a:lnTo>
                    <a:pt x="0" y="274169"/>
                  </a:lnTo>
                  <a:close/>
                </a:path>
              </a:pathLst>
            </a:custGeom>
            <a:solidFill>
              <a:srgbClr val="CEE1FF"/>
            </a:solidFill>
          </p:spPr>
        </p:sp>
      </p:grpSp>
      <p:grpSp>
        <p:nvGrpSpPr>
          <p:cNvPr name="Group 4" id="4"/>
          <p:cNvGrpSpPr/>
          <p:nvPr/>
        </p:nvGrpSpPr>
        <p:grpSpPr>
          <a:xfrm rot="0">
            <a:off x="5014975" y="9638179"/>
            <a:ext cx="2805427" cy="595643"/>
            <a:chOff x="0" y="0"/>
            <a:chExt cx="1291313" cy="274169"/>
          </a:xfrm>
        </p:grpSpPr>
        <p:sp>
          <p:nvSpPr>
            <p:cNvPr name="Freeform 5" id="5"/>
            <p:cNvSpPr/>
            <p:nvPr/>
          </p:nvSpPr>
          <p:spPr>
            <a:xfrm flipH="false" flipV="false" rot="0">
              <a:off x="0" y="0"/>
              <a:ext cx="1291313" cy="274169"/>
            </a:xfrm>
            <a:custGeom>
              <a:avLst/>
              <a:gdLst/>
              <a:ahLst/>
              <a:cxnLst/>
              <a:rect r="r" b="b" t="t" l="l"/>
              <a:pathLst>
                <a:path h="274169" w="1291313">
                  <a:moveTo>
                    <a:pt x="0" y="0"/>
                  </a:moveTo>
                  <a:lnTo>
                    <a:pt x="1291313" y="0"/>
                  </a:lnTo>
                  <a:lnTo>
                    <a:pt x="1291313" y="274169"/>
                  </a:lnTo>
                  <a:lnTo>
                    <a:pt x="0" y="274169"/>
                  </a:lnTo>
                  <a:close/>
                </a:path>
              </a:pathLst>
            </a:custGeom>
            <a:solidFill>
              <a:srgbClr val="FFFFFF"/>
            </a:solidFill>
          </p:spPr>
        </p:sp>
      </p:grpSp>
      <p:sp>
        <p:nvSpPr>
          <p:cNvPr name="TextBox 6" id="6"/>
          <p:cNvSpPr txBox="true"/>
          <p:nvPr/>
        </p:nvSpPr>
        <p:spPr>
          <a:xfrm rot="0">
            <a:off x="756000" y="1316832"/>
            <a:ext cx="4921722" cy="572157"/>
          </a:xfrm>
          <a:prstGeom prst="rect">
            <a:avLst/>
          </a:prstGeom>
        </p:spPr>
        <p:txBody>
          <a:bodyPr anchor="t" rtlCol="false" tIns="0" lIns="0" bIns="0" rIns="0">
            <a:spAutoFit/>
          </a:bodyPr>
          <a:lstStyle/>
          <a:p>
            <a:pPr algn="l">
              <a:lnSpc>
                <a:spcPts val="4420"/>
              </a:lnSpc>
            </a:pPr>
            <a:r>
              <a:rPr lang="en-US" sz="4250">
                <a:solidFill>
                  <a:srgbClr val="000000"/>
                </a:solidFill>
                <a:latin typeface="Poppins Bold"/>
              </a:rPr>
              <a:t>INTRODUCTION</a:t>
            </a:r>
          </a:p>
        </p:txBody>
      </p:sp>
      <p:sp>
        <p:nvSpPr>
          <p:cNvPr name="TextBox 7" id="7"/>
          <p:cNvSpPr txBox="true"/>
          <p:nvPr/>
        </p:nvSpPr>
        <p:spPr>
          <a:xfrm rot="0">
            <a:off x="83756" y="1973381"/>
            <a:ext cx="6959157" cy="8127680"/>
          </a:xfrm>
          <a:prstGeom prst="rect">
            <a:avLst/>
          </a:prstGeom>
        </p:spPr>
        <p:txBody>
          <a:bodyPr anchor="t" rtlCol="false" tIns="0" lIns="0" bIns="0" rIns="0">
            <a:spAutoFit/>
          </a:bodyPr>
          <a:lstStyle/>
          <a:p>
            <a:pPr algn="l">
              <a:lnSpc>
                <a:spcPts val="2501"/>
              </a:lnSpc>
            </a:pPr>
            <a:r>
              <a:rPr lang="en-US" sz="1667">
                <a:solidFill>
                  <a:srgbClr val="000000"/>
                </a:solidFill>
                <a:latin typeface="Aleo Bold"/>
              </a:rPr>
              <a:t>P</a:t>
            </a:r>
            <a:r>
              <a:rPr lang="en-US" sz="1667">
                <a:solidFill>
                  <a:srgbClr val="000000"/>
                </a:solidFill>
                <a:latin typeface="Aleo Bold"/>
              </a:rPr>
              <a:t>neumonia</a:t>
            </a:r>
            <a:r>
              <a:rPr lang="en-US" sz="1667">
                <a:solidFill>
                  <a:srgbClr val="000000"/>
                </a:solidFill>
                <a:latin typeface="Aleo"/>
              </a:rPr>
              <a:t> is an infection that inflames the air sacs in one or both lungs, making it difficult to breathe. The air sacs fill with fluid or pus, hindering oxygen exchange and causing various symptoms. Various organisms can cause pneumonia, including bacteria, viruses, and fungi.</a:t>
            </a:r>
          </a:p>
          <a:p>
            <a:pPr algn="l">
              <a:lnSpc>
                <a:spcPts val="2501"/>
              </a:lnSpc>
            </a:pPr>
            <a:r>
              <a:rPr lang="en-US" sz="1667">
                <a:solidFill>
                  <a:srgbClr val="000000"/>
                </a:solidFill>
                <a:latin typeface="Aleo Bold"/>
              </a:rPr>
              <a:t>Causes:</a:t>
            </a:r>
          </a:p>
          <a:p>
            <a:pPr algn="l" marL="336324" indent="-168162" lvl="1">
              <a:lnSpc>
                <a:spcPts val="2336"/>
              </a:lnSpc>
              <a:buFont typeface="Arial"/>
              <a:buChar char="•"/>
            </a:pPr>
            <a:r>
              <a:rPr lang="en-US" sz="1557">
                <a:solidFill>
                  <a:srgbClr val="000000"/>
                </a:solidFill>
                <a:latin typeface="Aleo"/>
              </a:rPr>
              <a:t>Bacteria: The most common cause.</a:t>
            </a:r>
          </a:p>
          <a:p>
            <a:pPr algn="l" marL="336324" indent="-168162" lvl="1">
              <a:lnSpc>
                <a:spcPts val="2336"/>
              </a:lnSpc>
              <a:buFont typeface="Arial"/>
              <a:buChar char="•"/>
            </a:pPr>
            <a:r>
              <a:rPr lang="en-US" sz="1557">
                <a:solidFill>
                  <a:srgbClr val="000000"/>
                </a:solidFill>
                <a:latin typeface="Aleo"/>
              </a:rPr>
              <a:t>Viruses: Responsible for about one-third of cases.</a:t>
            </a:r>
          </a:p>
          <a:p>
            <a:pPr algn="l" marL="336324" indent="-168162" lvl="1">
              <a:lnSpc>
                <a:spcPts val="2336"/>
              </a:lnSpc>
              <a:buFont typeface="Arial"/>
              <a:buChar char="•"/>
            </a:pPr>
            <a:r>
              <a:rPr lang="en-US" sz="1557">
                <a:solidFill>
                  <a:srgbClr val="000000"/>
                </a:solidFill>
                <a:latin typeface="Aleo"/>
              </a:rPr>
              <a:t>Fungi: Less common.</a:t>
            </a:r>
          </a:p>
          <a:p>
            <a:pPr algn="l">
              <a:lnSpc>
                <a:spcPts val="2501"/>
              </a:lnSpc>
            </a:pPr>
            <a:r>
              <a:rPr lang="en-US" sz="1667">
                <a:solidFill>
                  <a:srgbClr val="000000"/>
                </a:solidFill>
                <a:latin typeface="Aleo Bold"/>
              </a:rPr>
              <a:t>Symptoms</a:t>
            </a:r>
            <a:r>
              <a:rPr lang="en-US" sz="1667">
                <a:solidFill>
                  <a:srgbClr val="000000"/>
                </a:solidFill>
                <a:latin typeface="Aleo"/>
              </a:rPr>
              <a:t>:</a:t>
            </a:r>
          </a:p>
          <a:p>
            <a:pPr algn="l" marL="336324" indent="-168162" lvl="1">
              <a:lnSpc>
                <a:spcPts val="2336"/>
              </a:lnSpc>
              <a:buFont typeface="Arial"/>
              <a:buChar char="•"/>
            </a:pPr>
            <a:r>
              <a:rPr lang="en-US" sz="1557">
                <a:solidFill>
                  <a:srgbClr val="000000"/>
                </a:solidFill>
                <a:latin typeface="Aleo"/>
              </a:rPr>
              <a:t>Fever</a:t>
            </a:r>
          </a:p>
          <a:p>
            <a:pPr algn="l" marL="336324" indent="-168162" lvl="1">
              <a:lnSpc>
                <a:spcPts val="2336"/>
              </a:lnSpc>
              <a:buFont typeface="Arial"/>
              <a:buChar char="•"/>
            </a:pPr>
            <a:r>
              <a:rPr lang="en-US" sz="1557">
                <a:solidFill>
                  <a:srgbClr val="000000"/>
                </a:solidFill>
                <a:latin typeface="Aleo"/>
              </a:rPr>
              <a:t>Cough (with or without mucus)</a:t>
            </a:r>
          </a:p>
          <a:p>
            <a:pPr algn="l" marL="336324" indent="-168162" lvl="1">
              <a:lnSpc>
                <a:spcPts val="2336"/>
              </a:lnSpc>
              <a:buFont typeface="Arial"/>
              <a:buChar char="•"/>
            </a:pPr>
            <a:r>
              <a:rPr lang="en-US" sz="1557">
                <a:solidFill>
                  <a:srgbClr val="000000"/>
                </a:solidFill>
                <a:latin typeface="Aleo"/>
              </a:rPr>
              <a:t>Shortness of breath</a:t>
            </a:r>
          </a:p>
          <a:p>
            <a:pPr algn="l" marL="336324" indent="-168162" lvl="1">
              <a:lnSpc>
                <a:spcPts val="2336"/>
              </a:lnSpc>
              <a:buFont typeface="Arial"/>
              <a:buChar char="•"/>
            </a:pPr>
            <a:r>
              <a:rPr lang="en-US" sz="1557">
                <a:solidFill>
                  <a:srgbClr val="000000"/>
                </a:solidFill>
                <a:latin typeface="Aleo"/>
              </a:rPr>
              <a:t>Chest pain</a:t>
            </a:r>
          </a:p>
          <a:p>
            <a:pPr algn="l" marL="336324" indent="-168162" lvl="1">
              <a:lnSpc>
                <a:spcPts val="2336"/>
              </a:lnSpc>
              <a:buFont typeface="Arial"/>
              <a:buChar char="•"/>
            </a:pPr>
            <a:r>
              <a:rPr lang="en-US" sz="1557">
                <a:solidFill>
                  <a:srgbClr val="000000"/>
                </a:solidFill>
                <a:latin typeface="Aleo"/>
              </a:rPr>
              <a:t>Chills</a:t>
            </a:r>
          </a:p>
          <a:p>
            <a:pPr algn="l" marL="336322" indent="-168161" lvl="1">
              <a:lnSpc>
                <a:spcPts val="2336"/>
              </a:lnSpc>
              <a:buFont typeface="Arial"/>
              <a:buChar char="•"/>
            </a:pPr>
            <a:r>
              <a:rPr lang="en-US" sz="1557">
                <a:solidFill>
                  <a:srgbClr val="000000"/>
                </a:solidFill>
                <a:latin typeface="Aleo"/>
              </a:rPr>
              <a:t>Muscle aches</a:t>
            </a:r>
          </a:p>
          <a:p>
            <a:pPr algn="l" marL="336324" indent="-168162" lvl="1">
              <a:lnSpc>
                <a:spcPts val="2336"/>
              </a:lnSpc>
              <a:buFont typeface="Arial"/>
              <a:buChar char="•"/>
            </a:pPr>
            <a:r>
              <a:rPr lang="en-US" sz="1557">
                <a:solidFill>
                  <a:srgbClr val="000000"/>
                </a:solidFill>
                <a:latin typeface="Aleo"/>
              </a:rPr>
              <a:t>Fatigue</a:t>
            </a:r>
          </a:p>
          <a:p>
            <a:pPr algn="l" marL="336324" indent="-168162" lvl="1">
              <a:lnSpc>
                <a:spcPts val="2336"/>
              </a:lnSpc>
              <a:buFont typeface="Arial"/>
              <a:buChar char="•"/>
            </a:pPr>
            <a:r>
              <a:rPr lang="en-US" sz="1557">
                <a:solidFill>
                  <a:srgbClr val="000000"/>
                </a:solidFill>
                <a:latin typeface="Aleo"/>
              </a:rPr>
              <a:t>Confusion (in older adults)</a:t>
            </a:r>
          </a:p>
          <a:p>
            <a:pPr algn="l">
              <a:lnSpc>
                <a:spcPts val="2501"/>
              </a:lnSpc>
            </a:pPr>
            <a:r>
              <a:rPr lang="en-US" sz="1667">
                <a:solidFill>
                  <a:srgbClr val="000000"/>
                </a:solidFill>
                <a:latin typeface="Aleo Bold"/>
              </a:rPr>
              <a:t>Diagnosis:</a:t>
            </a:r>
          </a:p>
          <a:p>
            <a:pPr algn="l" marL="336324" indent="-168162" lvl="1">
              <a:lnSpc>
                <a:spcPts val="2336"/>
              </a:lnSpc>
              <a:buFont typeface="Arial"/>
              <a:buChar char="•"/>
            </a:pPr>
            <a:r>
              <a:rPr lang="en-US" sz="1557">
                <a:solidFill>
                  <a:srgbClr val="000000"/>
                </a:solidFill>
                <a:latin typeface="Aleo"/>
              </a:rPr>
              <a:t>Physical examination</a:t>
            </a:r>
          </a:p>
          <a:p>
            <a:pPr algn="l" marL="336324" indent="-168162" lvl="1">
              <a:lnSpc>
                <a:spcPts val="2336"/>
              </a:lnSpc>
              <a:buFont typeface="Arial"/>
              <a:buChar char="•"/>
            </a:pPr>
            <a:r>
              <a:rPr lang="en-US" sz="1557">
                <a:solidFill>
                  <a:srgbClr val="821A1A"/>
                </a:solidFill>
                <a:latin typeface="Aleo"/>
              </a:rPr>
              <a:t>Chest X-ray</a:t>
            </a:r>
          </a:p>
          <a:p>
            <a:pPr algn="l" marL="336324" indent="-168162" lvl="1">
              <a:lnSpc>
                <a:spcPts val="2336"/>
              </a:lnSpc>
              <a:buFont typeface="Arial"/>
              <a:buChar char="•"/>
            </a:pPr>
            <a:r>
              <a:rPr lang="en-US" sz="1557">
                <a:solidFill>
                  <a:srgbClr val="000000"/>
                </a:solidFill>
                <a:latin typeface="Aleo"/>
              </a:rPr>
              <a:t>Blood tests</a:t>
            </a:r>
          </a:p>
          <a:p>
            <a:pPr algn="l" marL="336322" indent="-168161" lvl="1">
              <a:lnSpc>
                <a:spcPts val="2336"/>
              </a:lnSpc>
              <a:buFont typeface="Arial"/>
              <a:buChar char="•"/>
            </a:pPr>
            <a:r>
              <a:rPr lang="en-US" sz="1557">
                <a:solidFill>
                  <a:srgbClr val="000000"/>
                </a:solidFill>
                <a:latin typeface="Aleo"/>
              </a:rPr>
              <a:t>Sputum test to identify the causative organism</a:t>
            </a:r>
          </a:p>
          <a:p>
            <a:pPr algn="l">
              <a:lnSpc>
                <a:spcPts val="2336"/>
              </a:lnSpc>
            </a:pPr>
          </a:p>
          <a:p>
            <a:pPr algn="l">
              <a:lnSpc>
                <a:spcPts val="3112"/>
              </a:lnSpc>
            </a:pPr>
            <a:r>
              <a:rPr lang="en-US" sz="2074">
                <a:solidFill>
                  <a:srgbClr val="000000"/>
                </a:solidFill>
                <a:latin typeface="Aleo"/>
              </a:rPr>
              <a:t>So we decided to make a simple website to detect whether the chest x-ray that the user entered has a pneumonia disease or not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56000" y="1178942"/>
            <a:ext cx="4771501" cy="595643"/>
            <a:chOff x="0" y="0"/>
            <a:chExt cx="2196279" cy="274169"/>
          </a:xfrm>
        </p:grpSpPr>
        <p:sp>
          <p:nvSpPr>
            <p:cNvPr name="Freeform 3" id="3"/>
            <p:cNvSpPr/>
            <p:nvPr/>
          </p:nvSpPr>
          <p:spPr>
            <a:xfrm flipH="false" flipV="false" rot="0">
              <a:off x="0" y="0"/>
              <a:ext cx="2196279" cy="274169"/>
            </a:xfrm>
            <a:custGeom>
              <a:avLst/>
              <a:gdLst/>
              <a:ahLst/>
              <a:cxnLst/>
              <a:rect r="r" b="b" t="t" l="l"/>
              <a:pathLst>
                <a:path h="274169" w="2196279">
                  <a:moveTo>
                    <a:pt x="0" y="0"/>
                  </a:moveTo>
                  <a:lnTo>
                    <a:pt x="2196279" y="0"/>
                  </a:lnTo>
                  <a:lnTo>
                    <a:pt x="2196279" y="274169"/>
                  </a:lnTo>
                  <a:lnTo>
                    <a:pt x="0" y="274169"/>
                  </a:lnTo>
                  <a:close/>
                </a:path>
              </a:pathLst>
            </a:custGeom>
            <a:solidFill>
              <a:srgbClr val="CEE1FF"/>
            </a:solidFill>
          </p:spPr>
        </p:sp>
      </p:grpSp>
      <p:sp>
        <p:nvSpPr>
          <p:cNvPr name="Freeform 4" id="4"/>
          <p:cNvSpPr/>
          <p:nvPr/>
        </p:nvSpPr>
        <p:spPr>
          <a:xfrm flipH="false" flipV="false" rot="0">
            <a:off x="478591" y="2204424"/>
            <a:ext cx="6845007" cy="2254690"/>
          </a:xfrm>
          <a:custGeom>
            <a:avLst/>
            <a:gdLst/>
            <a:ahLst/>
            <a:cxnLst/>
            <a:rect r="r" b="b" t="t" l="l"/>
            <a:pathLst>
              <a:path h="2254690" w="6845007">
                <a:moveTo>
                  <a:pt x="0" y="0"/>
                </a:moveTo>
                <a:lnTo>
                  <a:pt x="6845007" y="0"/>
                </a:lnTo>
                <a:lnTo>
                  <a:pt x="6845007" y="2254690"/>
                </a:lnTo>
                <a:lnTo>
                  <a:pt x="0" y="2254690"/>
                </a:lnTo>
                <a:lnTo>
                  <a:pt x="0" y="0"/>
                </a:lnTo>
                <a:close/>
              </a:path>
            </a:pathLst>
          </a:custGeom>
          <a:blipFill>
            <a:blip r:embed="rId2"/>
            <a:stretch>
              <a:fillRect l="0" t="0" r="0" b="0"/>
            </a:stretch>
          </a:blipFill>
        </p:spPr>
      </p:sp>
      <p:sp>
        <p:nvSpPr>
          <p:cNvPr name="Freeform 5" id="5"/>
          <p:cNvSpPr/>
          <p:nvPr/>
        </p:nvSpPr>
        <p:spPr>
          <a:xfrm flipH="false" flipV="false" rot="0">
            <a:off x="3141751" y="8660591"/>
            <a:ext cx="4002329" cy="1867753"/>
          </a:xfrm>
          <a:custGeom>
            <a:avLst/>
            <a:gdLst/>
            <a:ahLst/>
            <a:cxnLst/>
            <a:rect r="r" b="b" t="t" l="l"/>
            <a:pathLst>
              <a:path h="1867753" w="4002329">
                <a:moveTo>
                  <a:pt x="0" y="0"/>
                </a:moveTo>
                <a:lnTo>
                  <a:pt x="4002329" y="0"/>
                </a:lnTo>
                <a:lnTo>
                  <a:pt x="4002329" y="1867754"/>
                </a:lnTo>
                <a:lnTo>
                  <a:pt x="0" y="1867754"/>
                </a:lnTo>
                <a:lnTo>
                  <a:pt x="0" y="0"/>
                </a:lnTo>
                <a:close/>
              </a:path>
            </a:pathLst>
          </a:custGeom>
          <a:blipFill>
            <a:blip r:embed="rId3"/>
            <a:stretch>
              <a:fillRect l="0" t="0" r="0" b="0"/>
            </a:stretch>
          </a:blipFill>
        </p:spPr>
      </p:sp>
      <p:sp>
        <p:nvSpPr>
          <p:cNvPr name="TextBox 6" id="6"/>
          <p:cNvSpPr txBox="true"/>
          <p:nvPr/>
        </p:nvSpPr>
        <p:spPr>
          <a:xfrm rot="0">
            <a:off x="1138899" y="1413191"/>
            <a:ext cx="4921722" cy="572157"/>
          </a:xfrm>
          <a:prstGeom prst="rect">
            <a:avLst/>
          </a:prstGeom>
        </p:spPr>
        <p:txBody>
          <a:bodyPr anchor="t" rtlCol="false" tIns="0" lIns="0" bIns="0" rIns="0">
            <a:spAutoFit/>
          </a:bodyPr>
          <a:lstStyle/>
          <a:p>
            <a:pPr algn="l">
              <a:lnSpc>
                <a:spcPts val="4420"/>
              </a:lnSpc>
            </a:pPr>
            <a:r>
              <a:rPr lang="en-US" sz="4250">
                <a:solidFill>
                  <a:srgbClr val="000000"/>
                </a:solidFill>
                <a:latin typeface="Poppins Bold"/>
              </a:rPr>
              <a:t>OUR DATA SET</a:t>
            </a:r>
          </a:p>
        </p:txBody>
      </p:sp>
      <p:sp>
        <p:nvSpPr>
          <p:cNvPr name="TextBox 7" id="7"/>
          <p:cNvSpPr txBox="true"/>
          <p:nvPr/>
        </p:nvSpPr>
        <p:spPr>
          <a:xfrm rot="0">
            <a:off x="210107" y="4821064"/>
            <a:ext cx="6779308" cy="2853438"/>
          </a:xfrm>
          <a:prstGeom prst="rect">
            <a:avLst/>
          </a:prstGeom>
        </p:spPr>
        <p:txBody>
          <a:bodyPr anchor="t" rtlCol="false" tIns="0" lIns="0" bIns="0" rIns="0">
            <a:spAutoFit/>
          </a:bodyPr>
          <a:lstStyle/>
          <a:p>
            <a:pPr algn="l">
              <a:lnSpc>
                <a:spcPts val="2859"/>
              </a:lnSpc>
            </a:pPr>
            <a:r>
              <a:rPr lang="en-US" sz="1906">
                <a:solidFill>
                  <a:srgbClr val="000000"/>
                </a:solidFill>
                <a:latin typeface="Aleo"/>
              </a:rPr>
              <a:t>Our source for the data set of Chest X-Ray Images (Pneumonia) is from </a:t>
            </a:r>
            <a:r>
              <a:rPr lang="en-US" sz="1906">
                <a:solidFill>
                  <a:srgbClr val="000000"/>
                </a:solidFill>
                <a:latin typeface="Aleo Bold"/>
              </a:rPr>
              <a:t>Kaggle</a:t>
            </a:r>
            <a:r>
              <a:rPr lang="en-US" sz="1906">
                <a:solidFill>
                  <a:srgbClr val="000000"/>
                </a:solidFill>
                <a:latin typeface="Aleo"/>
              </a:rPr>
              <a:t> website.</a:t>
            </a:r>
          </a:p>
          <a:p>
            <a:pPr algn="l">
              <a:lnSpc>
                <a:spcPts val="2859"/>
              </a:lnSpc>
            </a:pPr>
            <a:r>
              <a:rPr lang="en-US" sz="1906">
                <a:solidFill>
                  <a:srgbClr val="000000"/>
                </a:solidFill>
                <a:latin typeface="Aleo"/>
              </a:rPr>
              <a:t>This data set contains 5,863 images ,2 categories(NORMAL(1341),PNEUMONIA(3875))</a:t>
            </a:r>
          </a:p>
          <a:p>
            <a:pPr algn="l">
              <a:lnSpc>
                <a:spcPts val="2859"/>
              </a:lnSpc>
            </a:pPr>
          </a:p>
          <a:p>
            <a:pPr algn="l">
              <a:lnSpc>
                <a:spcPts val="2859"/>
              </a:lnSpc>
            </a:pPr>
            <a:r>
              <a:rPr lang="en-US" sz="1906">
                <a:solidFill>
                  <a:srgbClr val="000000"/>
                </a:solidFill>
                <a:latin typeface="Aleo"/>
              </a:rPr>
              <a:t>and this is its </a:t>
            </a:r>
            <a:r>
              <a:rPr lang="en-US" sz="1906">
                <a:solidFill>
                  <a:srgbClr val="821A1A"/>
                </a:solidFill>
                <a:latin typeface="Aleo"/>
              </a:rPr>
              <a:t>LINK</a:t>
            </a:r>
          </a:p>
          <a:p>
            <a:pPr algn="l">
              <a:lnSpc>
                <a:spcPts val="2709"/>
              </a:lnSpc>
            </a:pPr>
            <a:r>
              <a:rPr lang="en-US" sz="1806" u="sng">
                <a:solidFill>
                  <a:srgbClr val="000000"/>
                </a:solidFill>
                <a:latin typeface="Aleo"/>
                <a:hlinkClick r:id="rId4" tooltip="https://www.google.com/search?q=chest+x-ray+images+%28pneumonia%29+dataset&amp;sca_esv=590933568&amp;rlz=1C5CHFA_enEG1034EG1035&amp;sxsrf=AM9HkKm0D8zqWXz3wT1ccPjT5rZUQLazJQ%3A1702572358113&amp;ei=RjF7Zee4Bs2pkdUPpeSm2Aw&amp;oq=Kaggle+-+Pneumonia+images&amp;gs_lp=Egxnd3Mtd2l6LXNlcnAiGUthZ2dsZSAtIFBuZXVtb25pYSBpbWFnZXMqAggAMgoQABhHGNYEGLADMgoQABhHGNYEGLADMgoQABhHGNYEGLADMgoQABhHGNYEGLADMgoQABhHGNYEGLADMgoQABhHGNYEGLADMgoQABhHGNYEGLADMgoQABhHGNYEGLADSOARUABYAHABeAGQAQCYAQCgAQCqAQC4AQHIAQDiAwQYACBBiAYBkAYI&amp;sclient=gws-wiz-serp#:~:text=Search%20Results-,Chest%20X%2DRay%20Images%20(Pneumonia),https%3A//www.kaggle.com%20%E2%80%BA%20paultimothymooney%20%E2%80%BA%20chest...,-The%20normal%20chest"/>
              </a:rPr>
              <a:t>https://www.kaggle.com/datasets/paultimothymooney/chest-xray-pneumonia</a:t>
            </a:r>
          </a:p>
        </p:txBody>
      </p:sp>
      <p:sp>
        <p:nvSpPr>
          <p:cNvPr name="TextBox 8" id="8"/>
          <p:cNvSpPr txBox="true"/>
          <p:nvPr/>
        </p:nvSpPr>
        <p:spPr>
          <a:xfrm rot="0">
            <a:off x="349138" y="7836572"/>
            <a:ext cx="6861723" cy="604800"/>
          </a:xfrm>
          <a:prstGeom prst="rect">
            <a:avLst/>
          </a:prstGeom>
        </p:spPr>
        <p:txBody>
          <a:bodyPr anchor="t" rtlCol="false" tIns="0" lIns="0" bIns="0" rIns="0">
            <a:spAutoFit/>
          </a:bodyPr>
          <a:lstStyle/>
          <a:p>
            <a:pPr algn="l">
              <a:lnSpc>
                <a:spcPts val="2504"/>
              </a:lnSpc>
            </a:pPr>
          </a:p>
          <a:p>
            <a:pPr algn="l">
              <a:lnSpc>
                <a:spcPts val="2373"/>
              </a:lnSpc>
            </a:pPr>
            <a:r>
              <a:rPr lang="en-US" sz="1582" u="sng">
                <a:solidFill>
                  <a:srgbClr val="000000"/>
                </a:solidFill>
                <a:latin typeface="Aleo Bold"/>
                <a:hlinkClick r:id="rId5" tooltip="https://www.google.com/search?q=chest+x-ray+images+%28pneumonia%29+dataset&amp;sca_esv=590933568&amp;rlz=1C5CHFA_enEG1034EG1035&amp;sxsrf=AM9HkKm0D8zqWXz3wT1ccPjT5rZUQLazJQ%3A1702572358113&amp;ei=RjF7Zee4Bs2pkdUPpeSm2Aw&amp;oq=Kaggle+-+Pneumonia+images&amp;gs_lp=Egxnd3Mtd2l6LXNlcnAiGUthZ2dsZSAtIFBuZXVtb25pYSBpbWFnZXMqAggAMgoQABhHGNYEGLADMgoQABhHGNYEGLADMgoQABhHGNYEGLADMgoQABhHGNYEGLADMgoQABhHGNYEGLADMgoQABhHGNYEGLADMgoQABhHGNYEGLADMgoQABhHGNYEGLADSOARUABYAHABeAGQAQCYAQCgAQCqAQC4AQHIAQDiAwQYACBBiAYBkAYI&amp;sclient=gws-wiz-serp#:~:text=Search%20Results-,Chest%20X%2DRay%20Images%20(Pneumonia),https%3A//www.kaggle.com%20%E2%80%BA%20paultimothymooney%20%E2%80%BA%20chest...,-The%20normal%20chest"/>
              </a:rPr>
              <a:t>accuracy = (number of correct predictions) / (number of total predictions)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38352" y="973930"/>
            <a:ext cx="4558057" cy="595643"/>
            <a:chOff x="0" y="0"/>
            <a:chExt cx="2098032" cy="274169"/>
          </a:xfrm>
        </p:grpSpPr>
        <p:sp>
          <p:nvSpPr>
            <p:cNvPr name="Freeform 3" id="3"/>
            <p:cNvSpPr/>
            <p:nvPr/>
          </p:nvSpPr>
          <p:spPr>
            <a:xfrm flipH="false" flipV="false" rot="0">
              <a:off x="0" y="0"/>
              <a:ext cx="2098032" cy="274169"/>
            </a:xfrm>
            <a:custGeom>
              <a:avLst/>
              <a:gdLst/>
              <a:ahLst/>
              <a:cxnLst/>
              <a:rect r="r" b="b" t="t" l="l"/>
              <a:pathLst>
                <a:path h="274169" w="2098032">
                  <a:moveTo>
                    <a:pt x="0" y="0"/>
                  </a:moveTo>
                  <a:lnTo>
                    <a:pt x="2098032" y="0"/>
                  </a:lnTo>
                  <a:lnTo>
                    <a:pt x="2098032" y="274169"/>
                  </a:lnTo>
                  <a:lnTo>
                    <a:pt x="0" y="274169"/>
                  </a:lnTo>
                  <a:close/>
                </a:path>
              </a:pathLst>
            </a:custGeom>
            <a:solidFill>
              <a:srgbClr val="CEE1FF"/>
            </a:solidFill>
          </p:spPr>
        </p:sp>
      </p:grpSp>
      <p:sp>
        <p:nvSpPr>
          <p:cNvPr name="TextBox 4" id="4"/>
          <p:cNvSpPr txBox="true"/>
          <p:nvPr/>
        </p:nvSpPr>
        <p:spPr>
          <a:xfrm rot="0">
            <a:off x="756000" y="1243867"/>
            <a:ext cx="4921722" cy="572157"/>
          </a:xfrm>
          <a:prstGeom prst="rect">
            <a:avLst/>
          </a:prstGeom>
        </p:spPr>
        <p:txBody>
          <a:bodyPr anchor="t" rtlCol="false" tIns="0" lIns="0" bIns="0" rIns="0">
            <a:spAutoFit/>
          </a:bodyPr>
          <a:lstStyle/>
          <a:p>
            <a:pPr algn="l">
              <a:lnSpc>
                <a:spcPts val="4420"/>
              </a:lnSpc>
            </a:pPr>
            <a:r>
              <a:rPr lang="en-US" sz="4250">
                <a:solidFill>
                  <a:srgbClr val="000000"/>
                </a:solidFill>
                <a:latin typeface="Poppins Bold"/>
              </a:rPr>
              <a:t>PROBLEMS</a:t>
            </a:r>
          </a:p>
        </p:txBody>
      </p:sp>
      <p:sp>
        <p:nvSpPr>
          <p:cNvPr name="TextBox 5" id="5"/>
          <p:cNvSpPr txBox="true"/>
          <p:nvPr/>
        </p:nvSpPr>
        <p:spPr>
          <a:xfrm rot="0">
            <a:off x="144045" y="1935087"/>
            <a:ext cx="6515226" cy="9940691"/>
          </a:xfrm>
          <a:prstGeom prst="rect">
            <a:avLst/>
          </a:prstGeom>
        </p:spPr>
        <p:txBody>
          <a:bodyPr anchor="t" rtlCol="false" tIns="0" lIns="0" bIns="0" rIns="0">
            <a:spAutoFit/>
          </a:bodyPr>
          <a:lstStyle/>
          <a:p>
            <a:pPr algn="l">
              <a:lnSpc>
                <a:spcPts val="2759"/>
              </a:lnSpc>
            </a:pPr>
            <a:r>
              <a:rPr lang="en-US" sz="1839">
                <a:solidFill>
                  <a:srgbClr val="000000"/>
                </a:solidFill>
                <a:latin typeface="Aleo Bold"/>
              </a:rPr>
              <a:t>first</a:t>
            </a:r>
            <a:r>
              <a:rPr lang="en-US" sz="1839">
                <a:solidFill>
                  <a:srgbClr val="000000"/>
                </a:solidFill>
                <a:latin typeface="Aleo"/>
              </a:rPr>
              <a:t>:Sometimes we faced problems like if we enter data of 100 image of both Normal and Pneumonia the system can read only 80 of them and thus there is an error of 20%.</a:t>
            </a:r>
          </a:p>
          <a:p>
            <a:pPr algn="l">
              <a:lnSpc>
                <a:spcPts val="2759"/>
              </a:lnSpc>
            </a:pPr>
          </a:p>
          <a:p>
            <a:pPr algn="l">
              <a:lnSpc>
                <a:spcPts val="2759"/>
              </a:lnSpc>
            </a:pPr>
            <a:r>
              <a:rPr lang="en-US" sz="1839">
                <a:solidFill>
                  <a:srgbClr val="000000"/>
                </a:solidFill>
                <a:latin typeface="Aleo Bold"/>
              </a:rPr>
              <a:t>second</a:t>
            </a:r>
            <a:r>
              <a:rPr lang="en-US" sz="1839">
                <a:solidFill>
                  <a:srgbClr val="000000"/>
                </a:solidFill>
                <a:latin typeface="Aleo"/>
              </a:rPr>
              <a:t>:data quality</a:t>
            </a:r>
          </a:p>
          <a:p>
            <a:pPr algn="l">
              <a:lnSpc>
                <a:spcPts val="2759"/>
              </a:lnSpc>
            </a:pPr>
            <a:r>
              <a:rPr lang="en-US" sz="1839">
                <a:solidFill>
                  <a:srgbClr val="000000"/>
                </a:solidFill>
                <a:latin typeface="Aleo"/>
              </a:rPr>
              <a:t>Ensuring the quality of medical imaging data is crucial. Variability in image resolution, noise, and artifacts can impact the model's performance.</a:t>
            </a:r>
          </a:p>
          <a:p>
            <a:pPr algn="l">
              <a:lnSpc>
                <a:spcPts val="2759"/>
              </a:lnSpc>
            </a:pPr>
          </a:p>
          <a:p>
            <a:pPr algn="l">
              <a:lnSpc>
                <a:spcPts val="2759"/>
              </a:lnSpc>
            </a:pPr>
            <a:r>
              <a:rPr lang="en-US" sz="1839">
                <a:solidFill>
                  <a:srgbClr val="000000"/>
                </a:solidFill>
                <a:latin typeface="Alef Bold"/>
              </a:rPr>
              <a:t>third</a:t>
            </a:r>
            <a:r>
              <a:rPr lang="en-US" sz="1839">
                <a:solidFill>
                  <a:srgbClr val="000000"/>
                </a:solidFill>
                <a:latin typeface="Alef"/>
              </a:rPr>
              <a:t>: overfitting</a:t>
            </a:r>
          </a:p>
          <a:p>
            <a:pPr algn="l">
              <a:lnSpc>
                <a:spcPts val="2759"/>
              </a:lnSpc>
            </a:pPr>
            <a:r>
              <a:rPr lang="en-US" sz="1839">
                <a:solidFill>
                  <a:srgbClr val="000000"/>
                </a:solidFill>
                <a:latin typeface="Aleo"/>
              </a:rPr>
              <a:t> With complex machine learning models, there is a risk of overfitting, where the model performs well on training data but fails to generalize to new, unseen data.</a:t>
            </a:r>
          </a:p>
          <a:p>
            <a:pPr algn="l">
              <a:lnSpc>
                <a:spcPts val="2759"/>
              </a:lnSpc>
            </a:pPr>
          </a:p>
          <a:p>
            <a:pPr algn="l">
              <a:lnSpc>
                <a:spcPts val="2759"/>
              </a:lnSpc>
            </a:pPr>
            <a:r>
              <a:rPr lang="en-US" sz="1839">
                <a:solidFill>
                  <a:srgbClr val="000000"/>
                </a:solidFill>
                <a:latin typeface="Aleo Bold"/>
              </a:rPr>
              <a:t>fourth:</a:t>
            </a:r>
            <a:r>
              <a:rPr lang="en-US" sz="1839">
                <a:solidFill>
                  <a:srgbClr val="000000"/>
                </a:solidFill>
                <a:latin typeface="Aleo"/>
              </a:rPr>
              <a:t> transferability</a:t>
            </a:r>
          </a:p>
          <a:p>
            <a:pPr algn="l">
              <a:lnSpc>
                <a:spcPts val="2759"/>
              </a:lnSpc>
            </a:pPr>
            <a:r>
              <a:rPr lang="en-US" sz="1839">
                <a:solidFill>
                  <a:srgbClr val="000000"/>
                </a:solidFill>
                <a:latin typeface="Aleo"/>
              </a:rPr>
              <a:t>The model's ability to generalize across different populations or datasets is essential for its practical utility in diverse healthcare settings.</a:t>
            </a:r>
          </a:p>
          <a:p>
            <a:pPr algn="l">
              <a:lnSpc>
                <a:spcPts val="2759"/>
              </a:lnSpc>
            </a:pPr>
          </a:p>
          <a:p>
            <a:pPr algn="l">
              <a:lnSpc>
                <a:spcPts val="2759"/>
              </a:lnSpc>
            </a:pPr>
            <a:r>
              <a:rPr lang="en-US" sz="1839">
                <a:solidFill>
                  <a:srgbClr val="000000"/>
                </a:solidFill>
                <a:latin typeface="Aleo Bold"/>
              </a:rPr>
              <a:t>fifth:</a:t>
            </a:r>
            <a:r>
              <a:rPr lang="en-US" sz="1839">
                <a:solidFill>
                  <a:srgbClr val="000000"/>
                </a:solidFill>
                <a:latin typeface="Aleo"/>
              </a:rPr>
              <a:t>Integration with Clinical Workflow</a:t>
            </a:r>
          </a:p>
          <a:p>
            <a:pPr algn="l">
              <a:lnSpc>
                <a:spcPts val="2759"/>
              </a:lnSpc>
            </a:pPr>
            <a:r>
              <a:rPr lang="en-US" sz="1839">
                <a:solidFill>
                  <a:srgbClr val="000000"/>
                </a:solidFill>
                <a:latin typeface="Aleo"/>
              </a:rPr>
              <a:t>Implementing a machine learning model into clinical practice requires seamless integration with existing workflows and diagnostic processes, which can be complex and time-consuming.</a:t>
            </a:r>
          </a:p>
          <a:p>
            <a:pPr algn="l">
              <a:lnSpc>
                <a:spcPts val="2759"/>
              </a:lnSpc>
            </a:pPr>
          </a:p>
          <a:p>
            <a:pPr algn="l">
              <a:lnSpc>
                <a:spcPts val="2759"/>
              </a:lnSpc>
            </a:pPr>
          </a:p>
          <a:p>
            <a:pPr algn="l">
              <a:lnSpc>
                <a:spcPts val="2759"/>
              </a:lnSpc>
            </a:pPr>
          </a:p>
          <a:p>
            <a:pPr algn="l">
              <a:lnSpc>
                <a:spcPts val="2759"/>
              </a:lnSpc>
            </a:pPr>
          </a:p>
          <a:p>
            <a:pPr algn="l">
              <a:lnSpc>
                <a:spcPts val="2759"/>
              </a:lnSpc>
            </a:pPr>
          </a:p>
        </p:txBody>
      </p:sp>
      <p:grpSp>
        <p:nvGrpSpPr>
          <p:cNvPr name="Group 6" id="6"/>
          <p:cNvGrpSpPr/>
          <p:nvPr/>
        </p:nvGrpSpPr>
        <p:grpSpPr>
          <a:xfrm rot="0">
            <a:off x="1988557" y="3829333"/>
            <a:ext cx="4815443" cy="469054"/>
            <a:chOff x="0" y="0"/>
            <a:chExt cx="6420591" cy="625405"/>
          </a:xfrm>
        </p:grpSpPr>
        <p:sp>
          <p:nvSpPr>
            <p:cNvPr name="TextBox 7" id="7"/>
            <p:cNvSpPr txBox="true"/>
            <p:nvPr/>
          </p:nvSpPr>
          <p:spPr>
            <a:xfrm rot="0">
              <a:off x="1089417" y="-66675"/>
              <a:ext cx="2274824" cy="368756"/>
            </a:xfrm>
            <a:prstGeom prst="rect">
              <a:avLst/>
            </a:prstGeom>
          </p:spPr>
          <p:txBody>
            <a:bodyPr anchor="t" rtlCol="false" tIns="0" lIns="0" bIns="0" rIns="0">
              <a:spAutoFit/>
            </a:bodyPr>
            <a:lstStyle/>
            <a:p>
              <a:pPr algn="l">
                <a:lnSpc>
                  <a:spcPts val="2490"/>
                </a:lnSpc>
              </a:pPr>
            </a:p>
          </p:txBody>
        </p:sp>
        <p:sp>
          <p:nvSpPr>
            <p:cNvPr name="TextBox 8" id="8"/>
            <p:cNvSpPr txBox="true"/>
            <p:nvPr/>
          </p:nvSpPr>
          <p:spPr>
            <a:xfrm rot="0">
              <a:off x="0" y="363785"/>
              <a:ext cx="6420591" cy="261620"/>
            </a:xfrm>
            <a:prstGeom prst="rect">
              <a:avLst/>
            </a:prstGeom>
          </p:spPr>
          <p:txBody>
            <a:bodyPr anchor="t" rtlCol="false" tIns="0" lIns="0" bIns="0" rIns="0">
              <a:spAutoFit/>
            </a:bodyPr>
            <a:lstStyle/>
            <a:p>
              <a:pPr algn="l">
                <a:lnSpc>
                  <a:spcPts val="1650"/>
                </a:lnSpc>
              </a:pPr>
              <a:r>
                <a:rPr lang="en-US" sz="1100">
                  <a:solidFill>
                    <a:srgbClr val="000000"/>
                  </a:solidFill>
                  <a:latin typeface="Aleo"/>
                </a:rPr>
                <a:t>\</a:t>
              </a:r>
            </a:p>
          </p:txBody>
        </p:sp>
      </p:grpSp>
      <p:sp>
        <p:nvSpPr>
          <p:cNvPr name="Freeform 9" id="9"/>
          <p:cNvSpPr/>
          <p:nvPr/>
        </p:nvSpPr>
        <p:spPr>
          <a:xfrm flipH="false" flipV="false" rot="0">
            <a:off x="952416" y="6914586"/>
            <a:ext cx="487358" cy="342923"/>
          </a:xfrm>
          <a:custGeom>
            <a:avLst/>
            <a:gdLst/>
            <a:ahLst/>
            <a:cxnLst/>
            <a:rect r="r" b="b" t="t" l="l"/>
            <a:pathLst>
              <a:path h="342923" w="487358">
                <a:moveTo>
                  <a:pt x="0" y="0"/>
                </a:moveTo>
                <a:lnTo>
                  <a:pt x="487359" y="0"/>
                </a:lnTo>
                <a:lnTo>
                  <a:pt x="487359" y="342923"/>
                </a:lnTo>
                <a:lnTo>
                  <a:pt x="0" y="3429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89352" y="756000"/>
            <a:ext cx="4558057" cy="580411"/>
            <a:chOff x="0" y="0"/>
            <a:chExt cx="2098032" cy="267158"/>
          </a:xfrm>
        </p:grpSpPr>
        <p:sp>
          <p:nvSpPr>
            <p:cNvPr name="Freeform 3" id="3"/>
            <p:cNvSpPr/>
            <p:nvPr/>
          </p:nvSpPr>
          <p:spPr>
            <a:xfrm flipH="false" flipV="false" rot="0">
              <a:off x="0" y="0"/>
              <a:ext cx="2098032" cy="267158"/>
            </a:xfrm>
            <a:custGeom>
              <a:avLst/>
              <a:gdLst/>
              <a:ahLst/>
              <a:cxnLst/>
              <a:rect r="r" b="b" t="t" l="l"/>
              <a:pathLst>
                <a:path h="267158" w="2098032">
                  <a:moveTo>
                    <a:pt x="0" y="0"/>
                  </a:moveTo>
                  <a:lnTo>
                    <a:pt x="2098032" y="0"/>
                  </a:lnTo>
                  <a:lnTo>
                    <a:pt x="2098032" y="267158"/>
                  </a:lnTo>
                  <a:lnTo>
                    <a:pt x="0" y="267158"/>
                  </a:lnTo>
                  <a:close/>
                </a:path>
              </a:pathLst>
            </a:custGeom>
            <a:solidFill>
              <a:srgbClr val="CEE1FF"/>
            </a:solidFill>
          </p:spPr>
        </p:sp>
      </p:grpSp>
      <p:sp>
        <p:nvSpPr>
          <p:cNvPr name="TextBox 4" id="4"/>
          <p:cNvSpPr txBox="true"/>
          <p:nvPr/>
        </p:nvSpPr>
        <p:spPr>
          <a:xfrm rot="0">
            <a:off x="756000" y="569582"/>
            <a:ext cx="5291315" cy="1010396"/>
          </a:xfrm>
          <a:prstGeom prst="rect">
            <a:avLst/>
          </a:prstGeom>
        </p:spPr>
        <p:txBody>
          <a:bodyPr anchor="t" rtlCol="false" tIns="0" lIns="0" bIns="0" rIns="0">
            <a:spAutoFit/>
          </a:bodyPr>
          <a:lstStyle/>
          <a:p>
            <a:pPr algn="l">
              <a:lnSpc>
                <a:spcPts val="3938"/>
              </a:lnSpc>
            </a:pPr>
            <a:r>
              <a:rPr lang="en-US" sz="3786">
                <a:solidFill>
                  <a:srgbClr val="000000"/>
                </a:solidFill>
                <a:latin typeface="Poppins Bold"/>
              </a:rPr>
              <a:t>SOLUTION TO SOLVE PROBLEMS</a:t>
            </a:r>
          </a:p>
        </p:txBody>
      </p:sp>
      <p:sp>
        <p:nvSpPr>
          <p:cNvPr name="TextBox 5" id="5"/>
          <p:cNvSpPr txBox="true"/>
          <p:nvPr/>
        </p:nvSpPr>
        <p:spPr>
          <a:xfrm rot="0">
            <a:off x="144045" y="1800967"/>
            <a:ext cx="7019228" cy="8858250"/>
          </a:xfrm>
          <a:prstGeom prst="rect">
            <a:avLst/>
          </a:prstGeom>
        </p:spPr>
        <p:txBody>
          <a:bodyPr anchor="t" rtlCol="false" tIns="0" lIns="0" bIns="0" rIns="0">
            <a:spAutoFit/>
          </a:bodyPr>
          <a:lstStyle/>
          <a:p>
            <a:pPr algn="l">
              <a:lnSpc>
                <a:spcPts val="2450"/>
              </a:lnSpc>
              <a:spcBef>
                <a:spcPct val="0"/>
              </a:spcBef>
            </a:pPr>
            <a:r>
              <a:rPr lang="en-US" sz="1750" spc="54">
                <a:solidFill>
                  <a:srgbClr val="000000"/>
                </a:solidFill>
                <a:latin typeface="Aleo"/>
              </a:rPr>
              <a:t> We increased our data set to  5,863 so we get good predictive results with our model.</a:t>
            </a:r>
          </a:p>
          <a:p>
            <a:pPr algn="l">
              <a:lnSpc>
                <a:spcPts val="2450"/>
              </a:lnSpc>
              <a:spcBef>
                <a:spcPct val="0"/>
              </a:spcBef>
            </a:pPr>
            <a:r>
              <a:rPr lang="en-US" sz="1750" spc="54">
                <a:solidFill>
                  <a:srgbClr val="000000"/>
                </a:solidFill>
                <a:latin typeface="Aleo"/>
              </a:rPr>
              <a:t>Generally the larger the number, the better your model will learn to predict the data.</a:t>
            </a:r>
          </a:p>
          <a:p>
            <a:pPr algn="l">
              <a:lnSpc>
                <a:spcPts val="2450"/>
              </a:lnSpc>
              <a:spcBef>
                <a:spcPct val="0"/>
              </a:spcBef>
            </a:pPr>
          </a:p>
          <a:p>
            <a:pPr algn="l">
              <a:lnSpc>
                <a:spcPts val="2450"/>
              </a:lnSpc>
              <a:spcBef>
                <a:spcPct val="0"/>
              </a:spcBef>
            </a:pPr>
            <a:r>
              <a:rPr lang="en-US" sz="1750" spc="54">
                <a:solidFill>
                  <a:srgbClr val="000000"/>
                </a:solidFill>
                <a:latin typeface="Aleo Bold"/>
              </a:rPr>
              <a:t>Data Quality</a:t>
            </a:r>
            <a:r>
              <a:rPr lang="en-US" sz="1750" spc="54">
                <a:solidFill>
                  <a:srgbClr val="000000"/>
                </a:solidFill>
                <a:latin typeface="Aleo"/>
              </a:rPr>
              <a:t>:</a:t>
            </a:r>
          </a:p>
          <a:p>
            <a:pPr algn="l">
              <a:lnSpc>
                <a:spcPts val="2450"/>
              </a:lnSpc>
              <a:spcBef>
                <a:spcPct val="0"/>
              </a:spcBef>
            </a:pPr>
            <a:r>
              <a:rPr lang="en-US" sz="1750" spc="54">
                <a:solidFill>
                  <a:srgbClr val="000000"/>
                </a:solidFill>
                <a:latin typeface="Aleo"/>
              </a:rPr>
              <a:t>Apply pre-processing techniques to standardize image resolution and reduce noise.</a:t>
            </a:r>
          </a:p>
          <a:p>
            <a:pPr algn="l">
              <a:lnSpc>
                <a:spcPts val="2450"/>
              </a:lnSpc>
              <a:spcBef>
                <a:spcPct val="0"/>
              </a:spcBef>
            </a:pPr>
            <a:r>
              <a:rPr lang="en-US" sz="1750" spc="54">
                <a:solidFill>
                  <a:srgbClr val="000000"/>
                </a:solidFill>
                <a:latin typeface="Aleo"/>
              </a:rPr>
              <a:t>Collaborate with radiologists to ensure the dataset's accuracy and reliability.</a:t>
            </a:r>
          </a:p>
          <a:p>
            <a:pPr algn="l">
              <a:lnSpc>
                <a:spcPts val="2450"/>
              </a:lnSpc>
              <a:spcBef>
                <a:spcPct val="0"/>
              </a:spcBef>
            </a:pPr>
          </a:p>
          <a:p>
            <a:pPr algn="l">
              <a:lnSpc>
                <a:spcPts val="2450"/>
              </a:lnSpc>
              <a:spcBef>
                <a:spcPct val="0"/>
              </a:spcBef>
            </a:pPr>
            <a:r>
              <a:rPr lang="en-US" sz="1750" spc="54">
                <a:solidFill>
                  <a:srgbClr val="000000"/>
                </a:solidFill>
                <a:latin typeface="Aleo Bold"/>
              </a:rPr>
              <a:t>Overfitting:</a:t>
            </a:r>
          </a:p>
          <a:p>
            <a:pPr algn="l">
              <a:lnSpc>
                <a:spcPts val="2450"/>
              </a:lnSpc>
              <a:spcBef>
                <a:spcPct val="0"/>
              </a:spcBef>
            </a:pPr>
            <a:r>
              <a:rPr lang="en-US" sz="1750" spc="54">
                <a:solidFill>
                  <a:srgbClr val="000000"/>
                </a:solidFill>
                <a:latin typeface="Aleo"/>
              </a:rPr>
              <a:t>Employ techniques like dropout, regularization, and cross-validation to prevent overfitting.</a:t>
            </a:r>
          </a:p>
          <a:p>
            <a:pPr algn="l">
              <a:lnSpc>
                <a:spcPts val="2450"/>
              </a:lnSpc>
              <a:spcBef>
                <a:spcPct val="0"/>
              </a:spcBef>
            </a:pPr>
            <a:r>
              <a:rPr lang="en-US" sz="1750" spc="54">
                <a:solidFill>
                  <a:srgbClr val="000000"/>
                </a:solidFill>
                <a:latin typeface="Aleo"/>
              </a:rPr>
              <a:t>Consider using simpler models or ensemble methods</a:t>
            </a:r>
          </a:p>
          <a:p>
            <a:pPr algn="l">
              <a:lnSpc>
                <a:spcPts val="2450"/>
              </a:lnSpc>
              <a:spcBef>
                <a:spcPct val="0"/>
              </a:spcBef>
            </a:pPr>
          </a:p>
          <a:p>
            <a:pPr algn="l">
              <a:lnSpc>
                <a:spcPts val="2450"/>
              </a:lnSpc>
              <a:spcBef>
                <a:spcPct val="0"/>
              </a:spcBef>
            </a:pPr>
            <a:r>
              <a:rPr lang="en-US" sz="1750" spc="54">
                <a:solidFill>
                  <a:srgbClr val="000000"/>
                </a:solidFill>
                <a:latin typeface="Aleo Bold"/>
              </a:rPr>
              <a:t>Transferability:</a:t>
            </a:r>
          </a:p>
          <a:p>
            <a:pPr algn="l">
              <a:lnSpc>
                <a:spcPts val="2450"/>
              </a:lnSpc>
              <a:spcBef>
                <a:spcPct val="0"/>
              </a:spcBef>
            </a:pPr>
            <a:r>
              <a:rPr lang="en-US" sz="1750" spc="54">
                <a:solidFill>
                  <a:srgbClr val="000000"/>
                </a:solidFill>
                <a:latin typeface="Aleo"/>
              </a:rPr>
              <a:t>Use transfer learning with pre-trained models on large datasets to improve generalization.</a:t>
            </a:r>
          </a:p>
          <a:p>
            <a:pPr algn="l">
              <a:lnSpc>
                <a:spcPts val="2450"/>
              </a:lnSpc>
              <a:spcBef>
                <a:spcPct val="0"/>
              </a:spcBef>
            </a:pPr>
            <a:r>
              <a:rPr lang="en-US" sz="1750" spc="54">
                <a:solidFill>
                  <a:srgbClr val="000000"/>
                </a:solidFill>
                <a:latin typeface="Aleo"/>
              </a:rPr>
              <a:t>Validate the model's performance on diverse datasets representative of different populations.</a:t>
            </a:r>
          </a:p>
          <a:p>
            <a:pPr algn="l">
              <a:lnSpc>
                <a:spcPts val="2450"/>
              </a:lnSpc>
              <a:spcBef>
                <a:spcPct val="0"/>
              </a:spcBef>
            </a:pPr>
          </a:p>
          <a:p>
            <a:pPr algn="l">
              <a:lnSpc>
                <a:spcPts val="2450"/>
              </a:lnSpc>
              <a:spcBef>
                <a:spcPct val="0"/>
              </a:spcBef>
            </a:pPr>
            <a:r>
              <a:rPr lang="en-US" sz="1750" spc="54">
                <a:solidFill>
                  <a:srgbClr val="000000"/>
                </a:solidFill>
                <a:latin typeface="Aleo Bold"/>
              </a:rPr>
              <a:t>Integration with Clinical Workflow:</a:t>
            </a:r>
          </a:p>
          <a:p>
            <a:pPr algn="l">
              <a:lnSpc>
                <a:spcPts val="2450"/>
              </a:lnSpc>
              <a:spcBef>
                <a:spcPct val="0"/>
              </a:spcBef>
            </a:pPr>
            <a:r>
              <a:rPr lang="en-US" sz="1750" spc="54">
                <a:solidFill>
                  <a:srgbClr val="000000"/>
                </a:solidFill>
                <a:latin typeface="Aleo"/>
              </a:rPr>
              <a:t>Involve healthcare professionals in the development process to ensure practicality.</a:t>
            </a:r>
          </a:p>
          <a:p>
            <a:pPr algn="l">
              <a:lnSpc>
                <a:spcPts val="2450"/>
              </a:lnSpc>
              <a:spcBef>
                <a:spcPct val="0"/>
              </a:spcBef>
            </a:pPr>
            <a:r>
              <a:rPr lang="en-US" sz="1750" spc="54">
                <a:solidFill>
                  <a:srgbClr val="000000"/>
                </a:solidFill>
                <a:latin typeface="Aleo"/>
              </a:rPr>
              <a:t>Develop user-friendly interfaces for seamless integration into existing workflows.</a:t>
            </a:r>
          </a:p>
          <a:p>
            <a:pPr algn="l">
              <a:lnSpc>
                <a:spcPts val="2450"/>
              </a:lnSpc>
              <a:spcBef>
                <a:spcPct val="0"/>
              </a:spcBef>
            </a:pPr>
          </a:p>
          <a:p>
            <a:pPr algn="l">
              <a:lnSpc>
                <a:spcPts val="245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8385" y="3866148"/>
            <a:ext cx="7049972" cy="2261646"/>
          </a:xfrm>
          <a:custGeom>
            <a:avLst/>
            <a:gdLst/>
            <a:ahLst/>
            <a:cxnLst/>
            <a:rect r="r" b="b" t="t" l="l"/>
            <a:pathLst>
              <a:path h="2261646" w="7049972">
                <a:moveTo>
                  <a:pt x="0" y="0"/>
                </a:moveTo>
                <a:lnTo>
                  <a:pt x="7049972" y="0"/>
                </a:lnTo>
                <a:lnTo>
                  <a:pt x="7049972" y="2261645"/>
                </a:lnTo>
                <a:lnTo>
                  <a:pt x="0" y="2261645"/>
                </a:lnTo>
                <a:lnTo>
                  <a:pt x="0" y="0"/>
                </a:lnTo>
                <a:close/>
              </a:path>
            </a:pathLst>
          </a:custGeom>
          <a:blipFill>
            <a:blip r:embed="rId2"/>
            <a:stretch>
              <a:fillRect l="-2656" t="-3764" r="0" b="0"/>
            </a:stretch>
          </a:blipFill>
        </p:spPr>
      </p:sp>
      <p:sp>
        <p:nvSpPr>
          <p:cNvPr name="Freeform 3" id="3"/>
          <p:cNvSpPr/>
          <p:nvPr/>
        </p:nvSpPr>
        <p:spPr>
          <a:xfrm flipH="false" flipV="false" rot="0">
            <a:off x="306529" y="7327404"/>
            <a:ext cx="6991828" cy="1996232"/>
          </a:xfrm>
          <a:custGeom>
            <a:avLst/>
            <a:gdLst/>
            <a:ahLst/>
            <a:cxnLst/>
            <a:rect r="r" b="b" t="t" l="l"/>
            <a:pathLst>
              <a:path h="1996232" w="6991828">
                <a:moveTo>
                  <a:pt x="0" y="0"/>
                </a:moveTo>
                <a:lnTo>
                  <a:pt x="6991828" y="0"/>
                </a:lnTo>
                <a:lnTo>
                  <a:pt x="6991828" y="1996232"/>
                </a:lnTo>
                <a:lnTo>
                  <a:pt x="0" y="1996232"/>
                </a:lnTo>
                <a:lnTo>
                  <a:pt x="0" y="0"/>
                </a:lnTo>
                <a:close/>
              </a:path>
            </a:pathLst>
          </a:custGeom>
          <a:blipFill>
            <a:blip r:embed="rId3"/>
            <a:stretch>
              <a:fillRect l="0" t="0" r="0" b="0"/>
            </a:stretch>
          </a:blipFill>
        </p:spPr>
      </p:sp>
      <p:grpSp>
        <p:nvGrpSpPr>
          <p:cNvPr name="Group 4" id="4"/>
          <p:cNvGrpSpPr/>
          <p:nvPr/>
        </p:nvGrpSpPr>
        <p:grpSpPr>
          <a:xfrm rot="0">
            <a:off x="1262831" y="475367"/>
            <a:ext cx="5385271" cy="685747"/>
            <a:chOff x="0" y="0"/>
            <a:chExt cx="2098032" cy="267158"/>
          </a:xfrm>
        </p:grpSpPr>
        <p:sp>
          <p:nvSpPr>
            <p:cNvPr name="Freeform 5" id="5"/>
            <p:cNvSpPr/>
            <p:nvPr/>
          </p:nvSpPr>
          <p:spPr>
            <a:xfrm flipH="false" flipV="false" rot="0">
              <a:off x="0" y="0"/>
              <a:ext cx="2098032" cy="267158"/>
            </a:xfrm>
            <a:custGeom>
              <a:avLst/>
              <a:gdLst/>
              <a:ahLst/>
              <a:cxnLst/>
              <a:rect r="r" b="b" t="t" l="l"/>
              <a:pathLst>
                <a:path h="267158" w="2098032">
                  <a:moveTo>
                    <a:pt x="0" y="0"/>
                  </a:moveTo>
                  <a:lnTo>
                    <a:pt x="2098032" y="0"/>
                  </a:lnTo>
                  <a:lnTo>
                    <a:pt x="2098032" y="267158"/>
                  </a:lnTo>
                  <a:lnTo>
                    <a:pt x="0" y="267158"/>
                  </a:lnTo>
                  <a:close/>
                </a:path>
              </a:pathLst>
            </a:custGeom>
            <a:solidFill>
              <a:srgbClr val="CEE1FF"/>
            </a:solidFill>
          </p:spPr>
        </p:sp>
      </p:grpSp>
      <p:sp>
        <p:nvSpPr>
          <p:cNvPr name="TextBox 6" id="6"/>
          <p:cNvSpPr txBox="true"/>
          <p:nvPr/>
        </p:nvSpPr>
        <p:spPr>
          <a:xfrm rot="0">
            <a:off x="1411138" y="875390"/>
            <a:ext cx="5887219" cy="515096"/>
          </a:xfrm>
          <a:prstGeom prst="rect">
            <a:avLst/>
          </a:prstGeom>
        </p:spPr>
        <p:txBody>
          <a:bodyPr anchor="t" rtlCol="false" tIns="0" lIns="0" bIns="0" rIns="0">
            <a:spAutoFit/>
          </a:bodyPr>
          <a:lstStyle/>
          <a:p>
            <a:pPr algn="l">
              <a:lnSpc>
                <a:spcPts val="3938"/>
              </a:lnSpc>
            </a:pPr>
            <a:r>
              <a:rPr lang="en-US" sz="3786">
                <a:solidFill>
                  <a:srgbClr val="000000"/>
                </a:solidFill>
                <a:latin typeface="Poppins Bold"/>
              </a:rPr>
              <a:t>IMAGE ENHANCEMENT </a:t>
            </a:r>
          </a:p>
        </p:txBody>
      </p:sp>
      <p:sp>
        <p:nvSpPr>
          <p:cNvPr name="TextBox 7" id="7"/>
          <p:cNvSpPr txBox="true"/>
          <p:nvPr/>
        </p:nvSpPr>
        <p:spPr>
          <a:xfrm rot="0">
            <a:off x="756000" y="2482063"/>
            <a:ext cx="5273015" cy="915442"/>
          </a:xfrm>
          <a:prstGeom prst="rect">
            <a:avLst/>
          </a:prstGeom>
        </p:spPr>
        <p:txBody>
          <a:bodyPr anchor="t" rtlCol="false" tIns="0" lIns="0" bIns="0" rIns="0">
            <a:spAutoFit/>
          </a:bodyPr>
          <a:lstStyle/>
          <a:p>
            <a:pPr algn="l" marL="548223" indent="-274111" lvl="1">
              <a:lnSpc>
                <a:spcPts val="3808"/>
              </a:lnSpc>
              <a:buFont typeface="Arial"/>
              <a:buChar char="•"/>
            </a:pPr>
            <a:r>
              <a:rPr lang="en-US" sz="2539">
                <a:solidFill>
                  <a:srgbClr val="000000"/>
                </a:solidFill>
                <a:latin typeface="Aleo"/>
              </a:rPr>
              <a:t>Histogram Equalization</a:t>
            </a:r>
          </a:p>
          <a:p>
            <a:pPr algn="l">
              <a:lnSpc>
                <a:spcPts val="3609"/>
              </a:lnSpc>
            </a:pPr>
          </a:p>
        </p:txBody>
      </p:sp>
      <p:sp>
        <p:nvSpPr>
          <p:cNvPr name="TextBox 8" id="8"/>
          <p:cNvSpPr txBox="true"/>
          <p:nvPr/>
        </p:nvSpPr>
        <p:spPr>
          <a:xfrm rot="0">
            <a:off x="756000" y="3076317"/>
            <a:ext cx="3536381" cy="915442"/>
          </a:xfrm>
          <a:prstGeom prst="rect">
            <a:avLst/>
          </a:prstGeom>
        </p:spPr>
        <p:txBody>
          <a:bodyPr anchor="t" rtlCol="false" tIns="0" lIns="0" bIns="0" rIns="0">
            <a:spAutoFit/>
          </a:bodyPr>
          <a:lstStyle/>
          <a:p>
            <a:pPr algn="l" marL="548223" indent="-274111" lvl="1">
              <a:lnSpc>
                <a:spcPts val="3808"/>
              </a:lnSpc>
              <a:buFont typeface="Arial"/>
              <a:buChar char="•"/>
            </a:pPr>
            <a:r>
              <a:rPr lang="en-US" sz="2539">
                <a:solidFill>
                  <a:srgbClr val="000000"/>
                </a:solidFill>
                <a:latin typeface="Aleo"/>
              </a:rPr>
              <a:t>CLAHE</a:t>
            </a:r>
          </a:p>
          <a:p>
            <a:pPr algn="l">
              <a:lnSpc>
                <a:spcPts val="3609"/>
              </a:lnSpc>
            </a:pPr>
          </a:p>
        </p:txBody>
      </p:sp>
      <p:sp>
        <p:nvSpPr>
          <p:cNvPr name="TextBox 9" id="9"/>
          <p:cNvSpPr txBox="true"/>
          <p:nvPr/>
        </p:nvSpPr>
        <p:spPr>
          <a:xfrm rot="0">
            <a:off x="679385" y="6311168"/>
            <a:ext cx="3536381" cy="915442"/>
          </a:xfrm>
          <a:prstGeom prst="rect">
            <a:avLst/>
          </a:prstGeom>
        </p:spPr>
        <p:txBody>
          <a:bodyPr anchor="t" rtlCol="false" tIns="0" lIns="0" bIns="0" rIns="0">
            <a:spAutoFit/>
          </a:bodyPr>
          <a:lstStyle/>
          <a:p>
            <a:pPr algn="l" marL="548223" indent="-274111" lvl="1">
              <a:lnSpc>
                <a:spcPts val="3808"/>
              </a:lnSpc>
              <a:buFont typeface="Arial"/>
              <a:buChar char="•"/>
            </a:pPr>
            <a:r>
              <a:rPr lang="en-US" sz="2539">
                <a:solidFill>
                  <a:srgbClr val="000000"/>
                </a:solidFill>
                <a:latin typeface="Aleo"/>
              </a:rPr>
              <a:t>Rayleigh Noise</a:t>
            </a:r>
          </a:p>
          <a:p>
            <a:pPr algn="l" marL="519470" indent="-259735" lvl="1">
              <a:lnSpc>
                <a:spcPts val="3609"/>
              </a:lnSpc>
              <a:buFont typeface="Arial"/>
              <a:buChar char="•"/>
            </a:pPr>
            <a:r>
              <a:rPr lang="en-US" sz="2406">
                <a:solidFill>
                  <a:srgbClr val="000000"/>
                </a:solidFill>
                <a:latin typeface="Aleo"/>
              </a:rPr>
              <a:t>Brightened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0354" y="3685504"/>
            <a:ext cx="3924616" cy="4467308"/>
          </a:xfrm>
          <a:custGeom>
            <a:avLst/>
            <a:gdLst/>
            <a:ahLst/>
            <a:cxnLst/>
            <a:rect r="r" b="b" t="t" l="l"/>
            <a:pathLst>
              <a:path h="4467308" w="3924616">
                <a:moveTo>
                  <a:pt x="0" y="0"/>
                </a:moveTo>
                <a:lnTo>
                  <a:pt x="3924616" y="0"/>
                </a:lnTo>
                <a:lnTo>
                  <a:pt x="3924616" y="4467308"/>
                </a:lnTo>
                <a:lnTo>
                  <a:pt x="0" y="4467308"/>
                </a:lnTo>
                <a:lnTo>
                  <a:pt x="0" y="0"/>
                </a:lnTo>
                <a:close/>
              </a:path>
            </a:pathLst>
          </a:custGeom>
          <a:blipFill>
            <a:blip r:embed="rId2"/>
            <a:stretch>
              <a:fillRect l="-14873" t="-4192" r="-6507" b="0"/>
            </a:stretch>
          </a:blipFill>
        </p:spPr>
      </p:sp>
      <p:sp>
        <p:nvSpPr>
          <p:cNvPr name="Freeform 3" id="3"/>
          <p:cNvSpPr/>
          <p:nvPr/>
        </p:nvSpPr>
        <p:spPr>
          <a:xfrm flipH="false" flipV="false" rot="0">
            <a:off x="4081776" y="3614608"/>
            <a:ext cx="3478224" cy="4609100"/>
          </a:xfrm>
          <a:custGeom>
            <a:avLst/>
            <a:gdLst/>
            <a:ahLst/>
            <a:cxnLst/>
            <a:rect r="r" b="b" t="t" l="l"/>
            <a:pathLst>
              <a:path h="4609100" w="3478224">
                <a:moveTo>
                  <a:pt x="0" y="0"/>
                </a:moveTo>
                <a:lnTo>
                  <a:pt x="3478224" y="0"/>
                </a:lnTo>
                <a:lnTo>
                  <a:pt x="3478224" y="4609100"/>
                </a:lnTo>
                <a:lnTo>
                  <a:pt x="0" y="4609100"/>
                </a:lnTo>
                <a:lnTo>
                  <a:pt x="0" y="0"/>
                </a:lnTo>
                <a:close/>
              </a:path>
            </a:pathLst>
          </a:custGeom>
          <a:blipFill>
            <a:blip r:embed="rId3"/>
            <a:stretch>
              <a:fillRect l="-13560" t="0" r="0" b="0"/>
            </a:stretch>
          </a:blipFill>
        </p:spPr>
      </p:sp>
      <p:grpSp>
        <p:nvGrpSpPr>
          <p:cNvPr name="Group 4" id="4"/>
          <p:cNvGrpSpPr/>
          <p:nvPr/>
        </p:nvGrpSpPr>
        <p:grpSpPr>
          <a:xfrm rot="0">
            <a:off x="1113479" y="1174827"/>
            <a:ext cx="5255860" cy="669268"/>
            <a:chOff x="0" y="0"/>
            <a:chExt cx="2098032" cy="267158"/>
          </a:xfrm>
        </p:grpSpPr>
        <p:sp>
          <p:nvSpPr>
            <p:cNvPr name="Freeform 5" id="5"/>
            <p:cNvSpPr/>
            <p:nvPr/>
          </p:nvSpPr>
          <p:spPr>
            <a:xfrm flipH="false" flipV="false" rot="0">
              <a:off x="0" y="0"/>
              <a:ext cx="2098032" cy="267158"/>
            </a:xfrm>
            <a:custGeom>
              <a:avLst/>
              <a:gdLst/>
              <a:ahLst/>
              <a:cxnLst/>
              <a:rect r="r" b="b" t="t" l="l"/>
              <a:pathLst>
                <a:path h="267158" w="2098032">
                  <a:moveTo>
                    <a:pt x="0" y="0"/>
                  </a:moveTo>
                  <a:lnTo>
                    <a:pt x="2098032" y="0"/>
                  </a:lnTo>
                  <a:lnTo>
                    <a:pt x="2098032" y="267158"/>
                  </a:lnTo>
                  <a:lnTo>
                    <a:pt x="0" y="267158"/>
                  </a:lnTo>
                  <a:close/>
                </a:path>
              </a:pathLst>
            </a:custGeom>
            <a:solidFill>
              <a:srgbClr val="CEE1FF"/>
            </a:solidFill>
          </p:spPr>
        </p:sp>
      </p:grpSp>
      <p:sp>
        <p:nvSpPr>
          <p:cNvPr name="TextBox 6" id="6"/>
          <p:cNvSpPr txBox="true"/>
          <p:nvPr/>
        </p:nvSpPr>
        <p:spPr>
          <a:xfrm rot="0">
            <a:off x="1450454" y="1566611"/>
            <a:ext cx="5887219" cy="515096"/>
          </a:xfrm>
          <a:prstGeom prst="rect">
            <a:avLst/>
          </a:prstGeom>
        </p:spPr>
        <p:txBody>
          <a:bodyPr anchor="t" rtlCol="false" tIns="0" lIns="0" bIns="0" rIns="0">
            <a:spAutoFit/>
          </a:bodyPr>
          <a:lstStyle/>
          <a:p>
            <a:pPr algn="l">
              <a:lnSpc>
                <a:spcPts val="3938"/>
              </a:lnSpc>
            </a:pPr>
            <a:r>
              <a:rPr lang="en-US" sz="3786">
                <a:solidFill>
                  <a:srgbClr val="000000"/>
                </a:solidFill>
                <a:latin typeface="Poppins Bold"/>
              </a:rPr>
              <a:t>OUTPUT OF THE MODEL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9352" y="602876"/>
            <a:ext cx="5760561" cy="733535"/>
            <a:chOff x="0" y="0"/>
            <a:chExt cx="2098032" cy="267158"/>
          </a:xfrm>
        </p:grpSpPr>
        <p:sp>
          <p:nvSpPr>
            <p:cNvPr name="Freeform 3" id="3"/>
            <p:cNvSpPr/>
            <p:nvPr/>
          </p:nvSpPr>
          <p:spPr>
            <a:xfrm flipH="false" flipV="false" rot="0">
              <a:off x="0" y="0"/>
              <a:ext cx="2098032" cy="267158"/>
            </a:xfrm>
            <a:custGeom>
              <a:avLst/>
              <a:gdLst/>
              <a:ahLst/>
              <a:cxnLst/>
              <a:rect r="r" b="b" t="t" l="l"/>
              <a:pathLst>
                <a:path h="267158" w="2098032">
                  <a:moveTo>
                    <a:pt x="0" y="0"/>
                  </a:moveTo>
                  <a:lnTo>
                    <a:pt x="2098032" y="0"/>
                  </a:lnTo>
                  <a:lnTo>
                    <a:pt x="2098032" y="267158"/>
                  </a:lnTo>
                  <a:lnTo>
                    <a:pt x="0" y="267158"/>
                  </a:lnTo>
                  <a:close/>
                </a:path>
              </a:pathLst>
            </a:custGeom>
            <a:solidFill>
              <a:srgbClr val="CEE1FF"/>
            </a:solidFill>
          </p:spPr>
        </p:sp>
      </p:grpSp>
      <p:sp>
        <p:nvSpPr>
          <p:cNvPr name="Freeform 4" id="4"/>
          <p:cNvSpPr/>
          <p:nvPr/>
        </p:nvSpPr>
        <p:spPr>
          <a:xfrm flipH="false" flipV="false" rot="0">
            <a:off x="0" y="2121511"/>
            <a:ext cx="9881526" cy="5101964"/>
          </a:xfrm>
          <a:custGeom>
            <a:avLst/>
            <a:gdLst/>
            <a:ahLst/>
            <a:cxnLst/>
            <a:rect r="r" b="b" t="t" l="l"/>
            <a:pathLst>
              <a:path h="5101964" w="9881526">
                <a:moveTo>
                  <a:pt x="0" y="0"/>
                </a:moveTo>
                <a:lnTo>
                  <a:pt x="9881526" y="0"/>
                </a:lnTo>
                <a:lnTo>
                  <a:pt x="9881526" y="5101963"/>
                </a:lnTo>
                <a:lnTo>
                  <a:pt x="0" y="5101963"/>
                </a:lnTo>
                <a:lnTo>
                  <a:pt x="0" y="0"/>
                </a:lnTo>
                <a:close/>
              </a:path>
            </a:pathLst>
          </a:custGeom>
          <a:blipFill>
            <a:blip r:embed="rId2"/>
            <a:stretch>
              <a:fillRect l="-2630" t="0" r="-2630" b="-1416"/>
            </a:stretch>
          </a:blipFill>
        </p:spPr>
      </p:sp>
      <p:sp>
        <p:nvSpPr>
          <p:cNvPr name="Freeform 5" id="5"/>
          <p:cNvSpPr/>
          <p:nvPr/>
        </p:nvSpPr>
        <p:spPr>
          <a:xfrm flipH="false" flipV="false" rot="0">
            <a:off x="-154588" y="7137184"/>
            <a:ext cx="8858154" cy="563126"/>
          </a:xfrm>
          <a:custGeom>
            <a:avLst/>
            <a:gdLst/>
            <a:ahLst/>
            <a:cxnLst/>
            <a:rect r="r" b="b" t="t" l="l"/>
            <a:pathLst>
              <a:path h="563126" w="8858154">
                <a:moveTo>
                  <a:pt x="0" y="0"/>
                </a:moveTo>
                <a:lnTo>
                  <a:pt x="8858154" y="0"/>
                </a:lnTo>
                <a:lnTo>
                  <a:pt x="8858154" y="563126"/>
                </a:lnTo>
                <a:lnTo>
                  <a:pt x="0" y="563126"/>
                </a:lnTo>
                <a:lnTo>
                  <a:pt x="0" y="0"/>
                </a:lnTo>
                <a:close/>
              </a:path>
            </a:pathLst>
          </a:custGeom>
          <a:blipFill>
            <a:blip r:embed="rId3"/>
            <a:stretch>
              <a:fillRect l="0" t="-22924" r="0" b="-607869"/>
            </a:stretch>
          </a:blipFill>
        </p:spPr>
      </p:sp>
      <p:sp>
        <p:nvSpPr>
          <p:cNvPr name="TextBox 6" id="6"/>
          <p:cNvSpPr txBox="true"/>
          <p:nvPr/>
        </p:nvSpPr>
        <p:spPr>
          <a:xfrm rot="0">
            <a:off x="228604" y="669551"/>
            <a:ext cx="7102792" cy="1123567"/>
          </a:xfrm>
          <a:prstGeom prst="rect">
            <a:avLst/>
          </a:prstGeom>
        </p:spPr>
        <p:txBody>
          <a:bodyPr anchor="t" rtlCol="false" tIns="0" lIns="0" bIns="0" rIns="0">
            <a:spAutoFit/>
          </a:bodyPr>
          <a:lstStyle/>
          <a:p>
            <a:pPr algn="ctr">
              <a:lnSpc>
                <a:spcPts val="4367"/>
              </a:lnSpc>
              <a:spcBef>
                <a:spcPct val="0"/>
              </a:spcBef>
            </a:pPr>
            <a:r>
              <a:rPr lang="en-US" sz="4199">
                <a:solidFill>
                  <a:srgbClr val="000000"/>
                </a:solidFill>
                <a:latin typeface="Poppins Bold"/>
              </a:rPr>
              <a:t>PNEUMONIA DETECTION ALGORITHM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DAF2-KN-VyY</dc:identifier>
  <dcterms:modified xsi:type="dcterms:W3CDTF">2011-08-01T06:04:30Z</dcterms:modified>
  <cp:revision>1</cp:revision>
  <dc:title> Chest Check documentation</dc:title>
</cp:coreProperties>
</file>