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Now Heavy" charset="1" panose="00000A00000000000000"/>
      <p:regular r:id="rId12"/>
    </p:embeddedFont>
    <p:embeddedFont>
      <p:font typeface="DM Sans Bold" charset="1" panose="00000000000000000000"/>
      <p:regular r:id="rId13"/>
    </p:embeddedFont>
    <p:embeddedFont>
      <p:font typeface="Roboto Condensed Bold" charset="1" panose="02000000000000000000"/>
      <p:regular r:id="rId14"/>
    </p:embeddedFont>
    <p:embeddedFont>
      <p:font typeface="Montserrat Light Bold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61936" y="1427539"/>
            <a:ext cx="482144" cy="467032"/>
          </a:xfrm>
          <a:custGeom>
            <a:avLst/>
            <a:gdLst/>
            <a:ahLst/>
            <a:cxnLst/>
            <a:rect r="r" b="b" t="t" l="l"/>
            <a:pathLst>
              <a:path h="467032" w="482144">
                <a:moveTo>
                  <a:pt x="0" y="0"/>
                </a:moveTo>
                <a:lnTo>
                  <a:pt x="482145" y="0"/>
                </a:lnTo>
                <a:lnTo>
                  <a:pt x="482145" y="467031"/>
                </a:lnTo>
                <a:lnTo>
                  <a:pt x="0" y="467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40307" y="3153323"/>
            <a:ext cx="15222592" cy="3439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156"/>
              </a:lnSpc>
            </a:pPr>
            <a:r>
              <a:rPr lang="en-US" sz="13156">
                <a:solidFill>
                  <a:srgbClr val="000000"/>
                </a:solidFill>
                <a:latin typeface="Now Heavy"/>
              </a:rPr>
              <a:t>PRIORITY SCHEDULING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712551" y="6592650"/>
            <a:ext cx="11609711" cy="7831278"/>
          </a:xfrm>
          <a:custGeom>
            <a:avLst/>
            <a:gdLst/>
            <a:ahLst/>
            <a:cxnLst/>
            <a:rect r="r" b="b" t="t" l="l"/>
            <a:pathLst>
              <a:path h="7831278" w="11609711">
                <a:moveTo>
                  <a:pt x="0" y="0"/>
                </a:moveTo>
                <a:lnTo>
                  <a:pt x="11609711" y="0"/>
                </a:lnTo>
                <a:lnTo>
                  <a:pt x="11609711" y="7831278"/>
                </a:lnTo>
                <a:lnTo>
                  <a:pt x="0" y="78312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649538">
            <a:off x="13134625" y="-2021069"/>
            <a:ext cx="11609711" cy="7831278"/>
          </a:xfrm>
          <a:custGeom>
            <a:avLst/>
            <a:gdLst/>
            <a:ahLst/>
            <a:cxnLst/>
            <a:rect r="r" b="b" t="t" l="l"/>
            <a:pathLst>
              <a:path h="7831278" w="11609711">
                <a:moveTo>
                  <a:pt x="0" y="0"/>
                </a:moveTo>
                <a:lnTo>
                  <a:pt x="11609711" y="0"/>
                </a:lnTo>
                <a:lnTo>
                  <a:pt x="11609711" y="7831278"/>
                </a:lnTo>
                <a:lnTo>
                  <a:pt x="0" y="78312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7649538">
            <a:off x="-5279285" y="-5867946"/>
            <a:ext cx="11609711" cy="7831278"/>
          </a:xfrm>
          <a:custGeom>
            <a:avLst/>
            <a:gdLst/>
            <a:ahLst/>
            <a:cxnLst/>
            <a:rect r="r" b="b" t="t" l="l"/>
            <a:pathLst>
              <a:path h="7831278" w="11609711">
                <a:moveTo>
                  <a:pt x="11609711" y="0"/>
                </a:moveTo>
                <a:lnTo>
                  <a:pt x="0" y="0"/>
                </a:lnTo>
                <a:lnTo>
                  <a:pt x="0" y="7831277"/>
                </a:lnTo>
                <a:lnTo>
                  <a:pt x="11609711" y="7831277"/>
                </a:lnTo>
                <a:lnTo>
                  <a:pt x="1160971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3092010" y="7282397"/>
            <a:ext cx="11609711" cy="7831278"/>
          </a:xfrm>
          <a:custGeom>
            <a:avLst/>
            <a:gdLst/>
            <a:ahLst/>
            <a:cxnLst/>
            <a:rect r="r" b="b" t="t" l="l"/>
            <a:pathLst>
              <a:path h="7831278" w="11609711">
                <a:moveTo>
                  <a:pt x="11609712" y="0"/>
                </a:moveTo>
                <a:lnTo>
                  <a:pt x="0" y="0"/>
                </a:lnTo>
                <a:lnTo>
                  <a:pt x="0" y="7831278"/>
                </a:lnTo>
                <a:lnTo>
                  <a:pt x="11609712" y="7831278"/>
                </a:lnTo>
                <a:lnTo>
                  <a:pt x="1160971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00666" y="5748976"/>
            <a:ext cx="1686668" cy="1622268"/>
          </a:xfrm>
          <a:custGeom>
            <a:avLst/>
            <a:gdLst/>
            <a:ahLst/>
            <a:cxnLst/>
            <a:rect r="r" b="b" t="t" l="l"/>
            <a:pathLst>
              <a:path h="1622268" w="1686668">
                <a:moveTo>
                  <a:pt x="0" y="0"/>
                </a:moveTo>
                <a:lnTo>
                  <a:pt x="1686668" y="0"/>
                </a:lnTo>
                <a:lnTo>
                  <a:pt x="1686668" y="1622268"/>
                </a:lnTo>
                <a:lnTo>
                  <a:pt x="0" y="1622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75256" y="5899004"/>
            <a:ext cx="1472241" cy="1472241"/>
          </a:xfrm>
          <a:custGeom>
            <a:avLst/>
            <a:gdLst/>
            <a:ahLst/>
            <a:cxnLst/>
            <a:rect r="r" b="b" t="t" l="l"/>
            <a:pathLst>
              <a:path h="1472241" w="1472241">
                <a:moveTo>
                  <a:pt x="0" y="0"/>
                </a:moveTo>
                <a:lnTo>
                  <a:pt x="1472241" y="0"/>
                </a:lnTo>
                <a:lnTo>
                  <a:pt x="1472241" y="1472240"/>
                </a:lnTo>
                <a:lnTo>
                  <a:pt x="0" y="14722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72809" y="5899004"/>
            <a:ext cx="1524920" cy="1472241"/>
          </a:xfrm>
          <a:custGeom>
            <a:avLst/>
            <a:gdLst/>
            <a:ahLst/>
            <a:cxnLst/>
            <a:rect r="r" b="b" t="t" l="l"/>
            <a:pathLst>
              <a:path h="1472241" w="1524920">
                <a:moveTo>
                  <a:pt x="0" y="0"/>
                </a:moveTo>
                <a:lnTo>
                  <a:pt x="1524920" y="0"/>
                </a:lnTo>
                <a:lnTo>
                  <a:pt x="1524920" y="1472240"/>
                </a:lnTo>
                <a:lnTo>
                  <a:pt x="0" y="14722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321937" y="7624792"/>
            <a:ext cx="2788221" cy="436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554" spc="89">
                <a:solidFill>
                  <a:srgbClr val="FFFBFB"/>
                </a:solidFill>
                <a:latin typeface="DM Sans Bold"/>
              </a:rPr>
              <a:t>Objective nº 3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359952" y="7672417"/>
            <a:ext cx="11609711" cy="7831278"/>
          </a:xfrm>
          <a:custGeom>
            <a:avLst/>
            <a:gdLst/>
            <a:ahLst/>
            <a:cxnLst/>
            <a:rect r="r" b="b" t="t" l="l"/>
            <a:pathLst>
              <a:path h="7831278" w="11609711">
                <a:moveTo>
                  <a:pt x="0" y="0"/>
                </a:moveTo>
                <a:lnTo>
                  <a:pt x="11609712" y="0"/>
                </a:lnTo>
                <a:lnTo>
                  <a:pt x="11609712" y="7831277"/>
                </a:lnTo>
                <a:lnTo>
                  <a:pt x="0" y="78312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250941">
            <a:off x="-1900553" y="-3915639"/>
            <a:ext cx="11609711" cy="7831278"/>
          </a:xfrm>
          <a:custGeom>
            <a:avLst/>
            <a:gdLst/>
            <a:ahLst/>
            <a:cxnLst/>
            <a:rect r="r" b="b" t="t" l="l"/>
            <a:pathLst>
              <a:path h="7831278" w="11609711">
                <a:moveTo>
                  <a:pt x="0" y="0"/>
                </a:moveTo>
                <a:lnTo>
                  <a:pt x="11609711" y="0"/>
                </a:lnTo>
                <a:lnTo>
                  <a:pt x="11609711" y="7831278"/>
                </a:lnTo>
                <a:lnTo>
                  <a:pt x="0" y="78312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720864" y="-240032"/>
            <a:ext cx="8906863" cy="890686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0"/>
              <a:stretch>
                <a:fillRect l="-39225" t="0" r="-39225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933374" y="7624792"/>
            <a:ext cx="2788221" cy="436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554" spc="89">
                <a:solidFill>
                  <a:srgbClr val="FFFBFB"/>
                </a:solidFill>
                <a:latin typeface="DM Sans Bold"/>
              </a:rPr>
              <a:t>Objective nº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49890" y="7624792"/>
            <a:ext cx="2788221" cy="436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554" spc="89">
                <a:solidFill>
                  <a:srgbClr val="FFFBFB"/>
                </a:solidFill>
                <a:latin typeface="DM Sans Bold"/>
              </a:rPr>
              <a:t>Objective nº 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9712" y="4137199"/>
            <a:ext cx="9736033" cy="4712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8204" indent="-414102" lvl="1">
              <a:lnSpc>
                <a:spcPts val="5370"/>
              </a:lnSpc>
              <a:buFont typeface="Arial"/>
              <a:buChar char="•"/>
            </a:pPr>
            <a:r>
              <a:rPr lang="en-US" sz="3836">
                <a:solidFill>
                  <a:srgbClr val="000000"/>
                </a:solidFill>
                <a:latin typeface="Roboto Condensed Bold"/>
              </a:rPr>
              <a:t>Prioritizing patient treatment </a:t>
            </a:r>
            <a:r>
              <a:rPr lang="en-US" sz="3836">
                <a:solidFill>
                  <a:srgbClr val="FF9F29"/>
                </a:solidFill>
                <a:latin typeface="Roboto Condensed Bold"/>
              </a:rPr>
              <a:t>using priority scheduling algorithm </a:t>
            </a:r>
            <a:r>
              <a:rPr lang="en-US" sz="3836">
                <a:solidFill>
                  <a:srgbClr val="000000"/>
                </a:solidFill>
                <a:latin typeface="Roboto Condensed Bold"/>
              </a:rPr>
              <a:t>in medical emergencies.</a:t>
            </a:r>
          </a:p>
          <a:p>
            <a:pPr algn="l" marL="828204" indent="-414102" lvl="1">
              <a:lnSpc>
                <a:spcPts val="5370"/>
              </a:lnSpc>
              <a:buFont typeface="Arial"/>
              <a:buChar char="•"/>
            </a:pPr>
            <a:r>
              <a:rPr lang="en-US" sz="3836">
                <a:solidFill>
                  <a:srgbClr val="000000"/>
                </a:solidFill>
                <a:latin typeface="Roboto Condensed Bold"/>
              </a:rPr>
              <a:t>Giving priority to patients with </a:t>
            </a:r>
            <a:r>
              <a:rPr lang="en-US" sz="3836">
                <a:solidFill>
                  <a:srgbClr val="FF9F29"/>
                </a:solidFill>
                <a:latin typeface="Roboto Condensed Bold"/>
              </a:rPr>
              <a:t>critical conditions</a:t>
            </a:r>
            <a:r>
              <a:rPr lang="en-US" sz="3836">
                <a:solidFill>
                  <a:srgbClr val="000000"/>
                </a:solidFill>
                <a:latin typeface="Roboto Condensed Bold"/>
              </a:rPr>
              <a:t> such as respiratory distress or severe bleeding.</a:t>
            </a:r>
          </a:p>
          <a:p>
            <a:pPr algn="l">
              <a:lnSpc>
                <a:spcPts val="537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23213" y="63951"/>
            <a:ext cx="6143918" cy="2100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14"/>
              </a:lnSpc>
            </a:pPr>
            <a:r>
              <a:rPr lang="en-US" sz="6010">
                <a:solidFill>
                  <a:srgbClr val="FFFFFF"/>
                </a:solidFill>
                <a:latin typeface="Roboto Condensed Bold"/>
              </a:rPr>
              <a:t>Emergency Medical </a:t>
            </a:r>
          </a:p>
          <a:p>
            <a:pPr algn="ctr">
              <a:lnSpc>
                <a:spcPts val="8414"/>
              </a:lnSpc>
              <a:spcBef>
                <a:spcPct val="0"/>
              </a:spcBef>
            </a:pPr>
            <a:r>
              <a:rPr lang="en-US" sz="6010">
                <a:solidFill>
                  <a:srgbClr val="FFFFFF"/>
                </a:solidFill>
                <a:latin typeface="Roboto Condensed Bold"/>
              </a:rPr>
              <a:t>Center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00666" y="5748976"/>
            <a:ext cx="1686668" cy="1622268"/>
          </a:xfrm>
          <a:custGeom>
            <a:avLst/>
            <a:gdLst/>
            <a:ahLst/>
            <a:cxnLst/>
            <a:rect r="r" b="b" t="t" l="l"/>
            <a:pathLst>
              <a:path h="1622268" w="1686668">
                <a:moveTo>
                  <a:pt x="0" y="0"/>
                </a:moveTo>
                <a:lnTo>
                  <a:pt x="1686668" y="0"/>
                </a:lnTo>
                <a:lnTo>
                  <a:pt x="1686668" y="1622268"/>
                </a:lnTo>
                <a:lnTo>
                  <a:pt x="0" y="1622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75256" y="5899004"/>
            <a:ext cx="1472241" cy="1472241"/>
          </a:xfrm>
          <a:custGeom>
            <a:avLst/>
            <a:gdLst/>
            <a:ahLst/>
            <a:cxnLst/>
            <a:rect r="r" b="b" t="t" l="l"/>
            <a:pathLst>
              <a:path h="1472241" w="1472241">
                <a:moveTo>
                  <a:pt x="0" y="0"/>
                </a:moveTo>
                <a:lnTo>
                  <a:pt x="1472241" y="0"/>
                </a:lnTo>
                <a:lnTo>
                  <a:pt x="1472241" y="1472240"/>
                </a:lnTo>
                <a:lnTo>
                  <a:pt x="0" y="14722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72809" y="5899004"/>
            <a:ext cx="1524920" cy="1472241"/>
          </a:xfrm>
          <a:custGeom>
            <a:avLst/>
            <a:gdLst/>
            <a:ahLst/>
            <a:cxnLst/>
            <a:rect r="r" b="b" t="t" l="l"/>
            <a:pathLst>
              <a:path h="1472241" w="1524920">
                <a:moveTo>
                  <a:pt x="0" y="0"/>
                </a:moveTo>
                <a:lnTo>
                  <a:pt x="1524920" y="0"/>
                </a:lnTo>
                <a:lnTo>
                  <a:pt x="1524920" y="1472240"/>
                </a:lnTo>
                <a:lnTo>
                  <a:pt x="0" y="14722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33374" y="7624792"/>
            <a:ext cx="2788221" cy="436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554" spc="89">
                <a:solidFill>
                  <a:srgbClr val="FFFBFB"/>
                </a:solidFill>
                <a:latin typeface="DM Sans Bold"/>
              </a:rPr>
              <a:t>Objective nº 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49890" y="7624792"/>
            <a:ext cx="2788221" cy="436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554" spc="89">
                <a:solidFill>
                  <a:srgbClr val="FFFBFB"/>
                </a:solidFill>
                <a:latin typeface="DM Sans Bold"/>
              </a:rPr>
              <a:t>Objective nº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21937" y="7624792"/>
            <a:ext cx="2788221" cy="436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554" spc="89">
                <a:solidFill>
                  <a:srgbClr val="FFFBFB"/>
                </a:solidFill>
                <a:latin typeface="DM Sans Bold"/>
              </a:rPr>
              <a:t>Objective nº 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4089" y="313020"/>
            <a:ext cx="13344520" cy="9268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7"/>
              </a:lnSpc>
            </a:pPr>
            <a:r>
              <a:rPr lang="en-US" sz="2454" spc="240">
                <a:solidFill>
                  <a:srgbClr val="5C41D9"/>
                </a:solidFill>
                <a:latin typeface="Montserrat Light Bold"/>
              </a:rPr>
              <a:t>ALGORITHM:</a:t>
            </a:r>
          </a:p>
          <a:p>
            <a:pPr algn="l">
              <a:lnSpc>
                <a:spcPts val="3387"/>
              </a:lnSpc>
            </a:pPr>
          </a:p>
          <a:p>
            <a:pPr algn="l">
              <a:lnSpc>
                <a:spcPts val="3387"/>
              </a:lnSpc>
            </a:pPr>
            <a:r>
              <a:rPr lang="en-US" sz="2454" spc="240">
                <a:solidFill>
                  <a:srgbClr val="000000"/>
                </a:solidFill>
                <a:latin typeface="Montserrat Light Bold"/>
              </a:rPr>
              <a:t>1.START THE PROGRAM.</a:t>
            </a:r>
          </a:p>
          <a:p>
            <a:pPr algn="l">
              <a:lnSpc>
                <a:spcPts val="3387"/>
              </a:lnSpc>
            </a:pPr>
          </a:p>
          <a:p>
            <a:pPr algn="l">
              <a:lnSpc>
                <a:spcPts val="3387"/>
              </a:lnSpc>
            </a:pPr>
            <a:r>
              <a:rPr lang="en-US" sz="2454" spc="240">
                <a:solidFill>
                  <a:srgbClr val="000000"/>
                </a:solidFill>
                <a:latin typeface="Montserrat Light Bold"/>
              </a:rPr>
              <a:t>2.CREATE A PROCESS CLASS TO REPRESENT EACH CREATION WITH VARIABLES SUCH AS STYLE NUMBER, IDEA, AND EXECUTION TIME.</a:t>
            </a:r>
          </a:p>
          <a:p>
            <a:pPr algn="l">
              <a:lnSpc>
                <a:spcPts val="3387"/>
              </a:lnSpc>
            </a:pPr>
          </a:p>
          <a:p>
            <a:pPr algn="l">
              <a:lnSpc>
                <a:spcPts val="3387"/>
              </a:lnSpc>
            </a:pPr>
            <a:r>
              <a:rPr lang="en-US" sz="2454" spc="240">
                <a:solidFill>
                  <a:srgbClr val="000000"/>
                </a:solidFill>
                <a:latin typeface="Montserrat Light Bold"/>
              </a:rPr>
              <a:t>3.DEFINE THE PRIORITY_SCHEDULING FUNCTION FOR THE PRIORITY SCHEDULE PATTERN, WHERE OPERATIONS ARE EXECUTED ACCORDING TO THE FOLLOWING AND THEN THE WAITING TIME AND COMPLETION TIME ARE CALCULATED.</a:t>
            </a:r>
          </a:p>
          <a:p>
            <a:pPr algn="l">
              <a:lnSpc>
                <a:spcPts val="3387"/>
              </a:lnSpc>
            </a:pPr>
          </a:p>
          <a:p>
            <a:pPr algn="l">
              <a:lnSpc>
                <a:spcPts val="3387"/>
              </a:lnSpc>
            </a:pPr>
            <a:r>
              <a:rPr lang="en-US" sz="2454" spc="240">
                <a:solidFill>
                  <a:srgbClr val="000000"/>
                </a:solidFill>
                <a:latin typeface="Montserrat Light Bold"/>
              </a:rPr>
              <a:t>4.THIS IS DONE BY THE MAIN FUNCTION THAT ASKS THE USER FOR THE SIZE OF THE NUMBER OF OPERATIONS AND THEIR INFORMATION, AND THEN DOES THIS THROUGH A PRIORITY SYSTEM.</a:t>
            </a:r>
          </a:p>
          <a:p>
            <a:pPr algn="l">
              <a:lnSpc>
                <a:spcPts val="3387"/>
              </a:lnSpc>
            </a:pPr>
          </a:p>
          <a:p>
            <a:pPr algn="l">
              <a:lnSpc>
                <a:spcPts val="3387"/>
              </a:lnSpc>
            </a:pPr>
            <a:r>
              <a:rPr lang="en-US" sz="2454" spc="240">
                <a:solidFill>
                  <a:srgbClr val="000000"/>
                </a:solidFill>
                <a:latin typeface="Montserrat Light Bold"/>
              </a:rPr>
              <a:t>5.RUN THE EXECUTION OF THE PROGRAM THROUGH THE MAIN FUNCTION WHEN THE PROGRAM RUNS.</a:t>
            </a:r>
          </a:p>
          <a:p>
            <a:pPr algn="l">
              <a:lnSpc>
                <a:spcPts val="3387"/>
              </a:lnSpc>
            </a:pPr>
          </a:p>
          <a:p>
            <a:pPr algn="l">
              <a:lnSpc>
                <a:spcPts val="3387"/>
              </a:lnSpc>
            </a:pPr>
            <a:r>
              <a:rPr lang="en-US" sz="2454" spc="240">
                <a:solidFill>
                  <a:srgbClr val="000000"/>
                </a:solidFill>
                <a:latin typeface="Montserrat Light Bold"/>
              </a:rPr>
              <a:t>6.THESE STEPS ARE THE MAIN STEPS THAT THE SIMPLE PROGRAM PERFORMS PRIORITY SCHEDULING.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447497" y="5556100"/>
            <a:ext cx="11609711" cy="7831278"/>
          </a:xfrm>
          <a:custGeom>
            <a:avLst/>
            <a:gdLst/>
            <a:ahLst/>
            <a:cxnLst/>
            <a:rect r="r" b="b" t="t" l="l"/>
            <a:pathLst>
              <a:path h="7831278" w="11609711">
                <a:moveTo>
                  <a:pt x="0" y="0"/>
                </a:moveTo>
                <a:lnTo>
                  <a:pt x="11609711" y="0"/>
                </a:lnTo>
                <a:lnTo>
                  <a:pt x="11609711" y="7831278"/>
                </a:lnTo>
                <a:lnTo>
                  <a:pt x="0" y="78312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7649538">
            <a:off x="13031754" y="-3376532"/>
            <a:ext cx="11609711" cy="7831278"/>
          </a:xfrm>
          <a:custGeom>
            <a:avLst/>
            <a:gdLst/>
            <a:ahLst/>
            <a:cxnLst/>
            <a:rect r="r" b="b" t="t" l="l"/>
            <a:pathLst>
              <a:path h="7831278" w="11609711">
                <a:moveTo>
                  <a:pt x="0" y="0"/>
                </a:moveTo>
                <a:lnTo>
                  <a:pt x="11609711" y="0"/>
                </a:lnTo>
                <a:lnTo>
                  <a:pt x="11609711" y="7831278"/>
                </a:lnTo>
                <a:lnTo>
                  <a:pt x="0" y="78312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542076">
            <a:off x="16231754" y="-1528439"/>
            <a:ext cx="8638815" cy="5811567"/>
          </a:xfrm>
          <a:custGeom>
            <a:avLst/>
            <a:gdLst/>
            <a:ahLst/>
            <a:cxnLst/>
            <a:rect r="r" b="b" t="t" l="l"/>
            <a:pathLst>
              <a:path h="5811567" w="8638815">
                <a:moveTo>
                  <a:pt x="0" y="0"/>
                </a:moveTo>
                <a:lnTo>
                  <a:pt x="8638816" y="0"/>
                </a:lnTo>
                <a:lnTo>
                  <a:pt x="8638816" y="5811567"/>
                </a:lnTo>
                <a:lnTo>
                  <a:pt x="0" y="5811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987067">
            <a:off x="-4486275" y="7454715"/>
            <a:ext cx="7746525" cy="5211299"/>
          </a:xfrm>
          <a:custGeom>
            <a:avLst/>
            <a:gdLst/>
            <a:ahLst/>
            <a:cxnLst/>
            <a:rect r="r" b="b" t="t" l="l"/>
            <a:pathLst>
              <a:path h="5211299" w="7746525">
                <a:moveTo>
                  <a:pt x="0" y="0"/>
                </a:moveTo>
                <a:lnTo>
                  <a:pt x="7746525" y="0"/>
                </a:lnTo>
                <a:lnTo>
                  <a:pt x="7746525" y="5211298"/>
                </a:lnTo>
                <a:lnTo>
                  <a:pt x="0" y="52112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9554" y="0"/>
            <a:ext cx="17528892" cy="10287000"/>
          </a:xfrm>
          <a:custGeom>
            <a:avLst/>
            <a:gdLst/>
            <a:ahLst/>
            <a:cxnLst/>
            <a:rect r="r" b="b" t="t" l="l"/>
            <a:pathLst>
              <a:path h="10287000" w="17528892">
                <a:moveTo>
                  <a:pt x="0" y="0"/>
                </a:moveTo>
                <a:lnTo>
                  <a:pt x="17528892" y="0"/>
                </a:lnTo>
                <a:lnTo>
                  <a:pt x="1752889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542076">
            <a:off x="16711819" y="-1734181"/>
            <a:ext cx="8638815" cy="5811567"/>
          </a:xfrm>
          <a:custGeom>
            <a:avLst/>
            <a:gdLst/>
            <a:ahLst/>
            <a:cxnLst/>
            <a:rect r="r" b="b" t="t" l="l"/>
            <a:pathLst>
              <a:path h="5811567" w="8638815">
                <a:moveTo>
                  <a:pt x="0" y="0"/>
                </a:moveTo>
                <a:lnTo>
                  <a:pt x="8638815" y="0"/>
                </a:lnTo>
                <a:lnTo>
                  <a:pt x="8638815" y="5811567"/>
                </a:lnTo>
                <a:lnTo>
                  <a:pt x="0" y="5811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987067">
            <a:off x="-5154937" y="7681351"/>
            <a:ext cx="7746525" cy="5211299"/>
          </a:xfrm>
          <a:custGeom>
            <a:avLst/>
            <a:gdLst/>
            <a:ahLst/>
            <a:cxnLst/>
            <a:rect r="r" b="b" t="t" l="l"/>
            <a:pathLst>
              <a:path h="5211299" w="7746525">
                <a:moveTo>
                  <a:pt x="0" y="0"/>
                </a:moveTo>
                <a:lnTo>
                  <a:pt x="7746525" y="0"/>
                </a:lnTo>
                <a:lnTo>
                  <a:pt x="7746525" y="5211298"/>
                </a:lnTo>
                <a:lnTo>
                  <a:pt x="0" y="52112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1010" y="1298502"/>
            <a:ext cx="17385980" cy="7689995"/>
          </a:xfrm>
          <a:custGeom>
            <a:avLst/>
            <a:gdLst/>
            <a:ahLst/>
            <a:cxnLst/>
            <a:rect r="r" b="b" t="t" l="l"/>
            <a:pathLst>
              <a:path h="7689995" w="17385980">
                <a:moveTo>
                  <a:pt x="0" y="0"/>
                </a:moveTo>
                <a:lnTo>
                  <a:pt x="17385980" y="0"/>
                </a:lnTo>
                <a:lnTo>
                  <a:pt x="17385980" y="7689996"/>
                </a:lnTo>
                <a:lnTo>
                  <a:pt x="0" y="76899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620" t="0" r="-862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20156" y="7836312"/>
            <a:ext cx="3188056" cy="318805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45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43891" y="-1594028"/>
            <a:ext cx="3188056" cy="318805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45EE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83195" y="-614342"/>
            <a:ext cx="1643042" cy="164304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73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099910" y="9258300"/>
            <a:ext cx="2790777" cy="279077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806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49922" y="8123812"/>
            <a:ext cx="767800" cy="7678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806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7318502" y="207179"/>
            <a:ext cx="3650997" cy="2283532"/>
          </a:xfrm>
          <a:custGeom>
            <a:avLst/>
            <a:gdLst/>
            <a:ahLst/>
            <a:cxnLst/>
            <a:rect r="r" b="b" t="t" l="l"/>
            <a:pathLst>
              <a:path h="2283532" w="3650997">
                <a:moveTo>
                  <a:pt x="0" y="0"/>
                </a:moveTo>
                <a:lnTo>
                  <a:pt x="3650996" y="0"/>
                </a:lnTo>
                <a:lnTo>
                  <a:pt x="3650996" y="2283532"/>
                </a:lnTo>
                <a:lnTo>
                  <a:pt x="0" y="2283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3529596"/>
            <a:ext cx="7944594" cy="3402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04"/>
              </a:lnSpc>
            </a:pPr>
            <a:r>
              <a:rPr lang="en-US" sz="19788">
                <a:solidFill>
                  <a:srgbClr val="000000"/>
                </a:solidFill>
                <a:latin typeface="Roboto Condensed Bold"/>
              </a:rPr>
              <a:t>Thanks</a:t>
            </a:r>
            <a:r>
              <a:rPr lang="en-US" sz="19788">
                <a:solidFill>
                  <a:srgbClr val="000000"/>
                </a:solidFill>
                <a:latin typeface="Roboto Condensed Bold"/>
              </a:rPr>
              <a:t> </a:t>
            </a:r>
          </a:p>
        </p:txBody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9304322" y="-178833"/>
            <a:ext cx="10644708" cy="10644665"/>
            <a:chOff x="0" y="0"/>
            <a:chExt cx="6350000" cy="63499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DAGFRIh8-sY</dc:identifier>
  <dcterms:modified xsi:type="dcterms:W3CDTF">2011-08-01T06:04:30Z</dcterms:modified>
  <cp:revision>1</cp:revision>
  <dc:title>Blue modern marketing proposal presentation </dc:title>
</cp:coreProperties>
</file>