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69" r:id="rId5"/>
    <p:sldId id="262" r:id="rId6"/>
    <p:sldId id="270" r:id="rId7"/>
    <p:sldId id="263" r:id="rId8"/>
    <p:sldId id="265"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5988B-AF14-004D-A973-04E42BF22DE9}"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8640D-9ECC-5944-8FEA-C77393D480FD}" type="slidenum">
              <a:rPr lang="en-US" smtClean="0"/>
              <a:t>‹#›</a:t>
            </a:fld>
            <a:endParaRPr lang="en-US"/>
          </a:p>
        </p:txBody>
      </p:sp>
    </p:spTree>
    <p:extLst>
      <p:ext uri="{BB962C8B-B14F-4D97-AF65-F5344CB8AC3E}">
        <p14:creationId xmlns:p14="http://schemas.microsoft.com/office/powerpoint/2010/main" val="2401588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C263-086C-DE45-BDC7-71F9177E022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4B4395E-B7AE-FB4B-B4C2-048B17248429}"/>
              </a:ext>
            </a:extLst>
          </p:cNvPr>
          <p:cNvSpPr>
            <a:spLocks noGrp="1"/>
          </p:cNvSpPr>
          <p:nvPr>
            <p:ph type="subTitle" idx="1"/>
          </p:nvPr>
        </p:nvSpPr>
        <p:spPr/>
        <p:txBody>
          <a:bodyPr/>
          <a:lstStyle/>
          <a:p>
            <a:endParaRPr lang="en-US"/>
          </a:p>
        </p:txBody>
      </p:sp>
      <p:pic>
        <p:nvPicPr>
          <p:cNvPr id="4" name="Picture 4">
            <a:extLst>
              <a:ext uri="{FF2B5EF4-FFF2-40B4-BE49-F238E27FC236}">
                <a16:creationId xmlns:a16="http://schemas.microsoft.com/office/drawing/2014/main" id="{96B4EC71-B64D-BE48-80E9-18B07A3C6B87}"/>
              </a:ext>
            </a:extLst>
          </p:cNvPr>
          <p:cNvPicPr>
            <a:picLocks noChangeAspect="1"/>
          </p:cNvPicPr>
          <p:nvPr/>
        </p:nvPicPr>
        <p:blipFill>
          <a:blip r:embed="rId2"/>
          <a:stretch>
            <a:fillRect/>
          </a:stretch>
        </p:blipFill>
        <p:spPr>
          <a:xfrm>
            <a:off x="-428624" y="0"/>
            <a:ext cx="14055329" cy="6857999"/>
          </a:xfrm>
          <a:prstGeom prst="rect">
            <a:avLst/>
          </a:prstGeom>
        </p:spPr>
      </p:pic>
    </p:spTree>
    <p:extLst>
      <p:ext uri="{BB962C8B-B14F-4D97-AF65-F5344CB8AC3E}">
        <p14:creationId xmlns:p14="http://schemas.microsoft.com/office/powerpoint/2010/main" val="25597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A16F-496C-5A4A-825C-EAE824BA425E}"/>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E4B657D1-9895-C447-8BC1-833E524EF112}"/>
              </a:ext>
            </a:extLst>
          </p:cNvPr>
          <p:cNvSpPr>
            <a:spLocks noGrp="1"/>
          </p:cNvSpPr>
          <p:nvPr>
            <p:ph idx="1"/>
          </p:nvPr>
        </p:nvSpPr>
        <p:spPr/>
        <p:txBody>
          <a:bodyPr/>
          <a:lstStyle/>
          <a:p>
            <a:endParaRPr lang="en-US" dirty="0"/>
          </a:p>
        </p:txBody>
      </p:sp>
      <p:sp>
        <p:nvSpPr>
          <p:cNvPr id="7" name="Teardrop 6">
            <a:extLst>
              <a:ext uri="{FF2B5EF4-FFF2-40B4-BE49-F238E27FC236}">
                <a16:creationId xmlns:a16="http://schemas.microsoft.com/office/drawing/2014/main" id="{1A39CC29-2038-A24A-8DA0-3C70D82E3B2B}"/>
              </a:ext>
            </a:extLst>
          </p:cNvPr>
          <p:cNvSpPr/>
          <p:nvPr/>
        </p:nvSpPr>
        <p:spPr>
          <a:xfrm>
            <a:off x="2589610" y="2160589"/>
            <a:ext cx="6522243" cy="3676352"/>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tx1"/>
                </a:solidFill>
              </a:rPr>
              <a:t>Thank you</a:t>
            </a:r>
          </a:p>
        </p:txBody>
      </p:sp>
    </p:spTree>
    <p:extLst>
      <p:ext uri="{BB962C8B-B14F-4D97-AF65-F5344CB8AC3E}">
        <p14:creationId xmlns:p14="http://schemas.microsoft.com/office/powerpoint/2010/main" val="30743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35EB-9758-E347-BD6C-70EA7FE310E4}"/>
              </a:ext>
            </a:extLst>
          </p:cNvPr>
          <p:cNvSpPr>
            <a:spLocks noGrp="1"/>
          </p:cNvSpPr>
          <p:nvPr>
            <p:ph type="title"/>
          </p:nvPr>
        </p:nvSpPr>
        <p:spPr>
          <a:xfrm>
            <a:off x="0" y="0"/>
            <a:ext cx="12191999" cy="6858000"/>
          </a:xfrm>
        </p:spPr>
        <p:txBody>
          <a:bodyPr>
            <a:noAutofit/>
          </a:bodyPr>
          <a:lstStyle/>
          <a:p>
            <a:r>
              <a:rPr lang="en-US" sz="3200" b="1" i="1" dirty="0">
                <a:solidFill>
                  <a:schemeClr val="tx1"/>
                </a:solidFill>
              </a:rPr>
              <a:t>    </a:t>
            </a:r>
            <a:r>
              <a:rPr lang="en-US" sz="3200" b="1" i="1" u="sng" dirty="0">
                <a:solidFill>
                  <a:schemeClr val="tx1"/>
                </a:solidFill>
              </a:rPr>
              <a:t>Financial Mathematics</a:t>
            </a:r>
            <a:br>
              <a:rPr lang="en-US" sz="3200" b="1" i="1" u="sng" dirty="0">
                <a:solidFill>
                  <a:schemeClr val="tx1"/>
                </a:solidFill>
              </a:rPr>
            </a:br>
            <a:br>
              <a:rPr lang="en-US" sz="3200" b="1" i="1" u="sng" dirty="0">
                <a:solidFill>
                  <a:schemeClr val="tx1"/>
                </a:solidFill>
              </a:rPr>
            </a:br>
            <a:r>
              <a:rPr lang="en-US" sz="3200" b="1" i="1" dirty="0">
                <a:solidFill>
                  <a:schemeClr val="tx1"/>
                </a:solidFill>
              </a:rPr>
              <a:t>    </a:t>
            </a:r>
            <a:r>
              <a:rPr lang="en-US" sz="2400" b="1" i="1" dirty="0">
                <a:solidFill>
                  <a:schemeClr val="tx1"/>
                </a:solidFill>
              </a:rPr>
              <a:t>submitted to:       </a:t>
            </a:r>
            <a:br>
              <a:rPr lang="en-US" sz="2400" b="1" i="1" dirty="0">
                <a:solidFill>
                  <a:schemeClr val="tx1"/>
                </a:solidFill>
              </a:rPr>
            </a:br>
            <a:r>
              <a:rPr lang="en-US" sz="2400" b="1" i="1" dirty="0">
                <a:solidFill>
                  <a:schemeClr val="tx1"/>
                </a:solidFill>
              </a:rPr>
              <a:t>                                 </a:t>
            </a:r>
            <a:br>
              <a:rPr lang="en-US" sz="2400" i="1" dirty="0">
                <a:solidFill>
                  <a:schemeClr val="tx1"/>
                </a:solidFill>
              </a:rPr>
            </a:br>
            <a:r>
              <a:rPr lang="en-US" sz="2400" b="1" i="1" dirty="0">
                <a:solidFill>
                  <a:schemeClr val="tx1"/>
                </a:solidFill>
              </a:rPr>
              <a:t>     submitted by:</a:t>
            </a:r>
            <a:br>
              <a:rPr lang="en-US" sz="2400" b="1" i="1" dirty="0">
                <a:solidFill>
                  <a:schemeClr val="tx1"/>
                </a:solidFill>
              </a:rPr>
            </a:br>
            <a:r>
              <a:rPr lang="en-US" sz="2400" b="1" i="1" dirty="0">
                <a:solidFill>
                  <a:schemeClr val="tx1"/>
                </a:solidFill>
              </a:rPr>
              <a:t>                               </a:t>
            </a:r>
            <a:r>
              <a:rPr lang="en-US" sz="2400" b="1" i="1" dirty="0"/>
              <a:t>•</a:t>
            </a:r>
            <a:r>
              <a:rPr lang="en-US" sz="2400" b="1" i="1" dirty="0">
                <a:solidFill>
                  <a:schemeClr val="tx1"/>
                </a:solidFill>
              </a:rPr>
              <a:t>Ali Raza </a:t>
            </a:r>
            <a:br>
              <a:rPr lang="en-US" sz="2400" i="1" dirty="0">
                <a:solidFill>
                  <a:schemeClr val="tx1"/>
                </a:solidFill>
              </a:rPr>
            </a:br>
            <a:r>
              <a:rPr lang="en-US" sz="2400" i="1" dirty="0">
                <a:solidFill>
                  <a:schemeClr val="tx1"/>
                </a:solidFill>
              </a:rPr>
              <a:t>                               </a:t>
            </a:r>
            <a:r>
              <a:rPr lang="en-US" sz="2400" i="1" dirty="0"/>
              <a:t>•</a:t>
            </a:r>
            <a:br>
              <a:rPr lang="en-US" sz="2400" i="1" dirty="0">
                <a:solidFill>
                  <a:schemeClr val="tx1"/>
                </a:solidFill>
              </a:rPr>
            </a:br>
            <a:r>
              <a:rPr lang="en-US" sz="2400" i="1" dirty="0">
                <a:solidFill>
                  <a:schemeClr val="tx1"/>
                </a:solidFill>
              </a:rPr>
              <a:t>                               </a:t>
            </a:r>
            <a:r>
              <a:rPr lang="en-US" sz="2400" i="1" dirty="0"/>
              <a:t>•</a:t>
            </a:r>
            <a:br>
              <a:rPr lang="en-US" sz="2400" i="1" dirty="0">
                <a:solidFill>
                  <a:schemeClr val="tx1"/>
                </a:solidFill>
              </a:rPr>
            </a:br>
            <a:r>
              <a:rPr lang="en-US" sz="2400" i="1" dirty="0">
                <a:solidFill>
                  <a:schemeClr val="tx1"/>
                </a:solidFill>
              </a:rPr>
              <a:t> </a:t>
            </a:r>
            <a:br>
              <a:rPr lang="en-US" sz="2400" b="1" i="1" dirty="0">
                <a:solidFill>
                  <a:schemeClr val="tx1"/>
                </a:solidFill>
              </a:rPr>
            </a:br>
            <a:r>
              <a:rPr lang="en-US" sz="2400" b="1" i="1" dirty="0">
                <a:solidFill>
                  <a:schemeClr val="tx1"/>
                </a:solidFill>
              </a:rPr>
              <a:t>      Group No:        </a:t>
            </a:r>
            <a:br>
              <a:rPr lang="en-US" sz="2400" i="1" dirty="0">
                <a:solidFill>
                  <a:schemeClr val="tx1"/>
                </a:solidFill>
              </a:rPr>
            </a:br>
            <a:r>
              <a:rPr lang="en-US" sz="2400" i="1" dirty="0">
                <a:solidFill>
                  <a:schemeClr val="tx1"/>
                </a:solidFill>
              </a:rPr>
              <a:t>                                0</a:t>
            </a:r>
            <a:br>
              <a:rPr lang="en-US" sz="2400" i="1" dirty="0">
                <a:solidFill>
                  <a:schemeClr val="tx1"/>
                </a:solidFill>
              </a:rPr>
            </a:br>
            <a:r>
              <a:rPr lang="en-US" sz="2400" b="1" i="1" dirty="0">
                <a:solidFill>
                  <a:schemeClr val="tx1"/>
                </a:solidFill>
              </a:rPr>
              <a:t>      presentation Topic:</a:t>
            </a:r>
            <a:br>
              <a:rPr lang="en-US" sz="2400" b="1" i="1" dirty="0">
                <a:solidFill>
                  <a:schemeClr val="tx1"/>
                </a:solidFill>
              </a:rPr>
            </a:br>
            <a:r>
              <a:rPr lang="en-US" sz="2400" b="1" i="1" dirty="0">
                <a:solidFill>
                  <a:schemeClr val="tx1"/>
                </a:solidFill>
              </a:rPr>
              <a:t>                              “ </a:t>
            </a:r>
            <a:br>
              <a:rPr lang="en-US" sz="2400" b="1" i="1" dirty="0">
                <a:solidFill>
                  <a:schemeClr val="tx1"/>
                </a:solidFill>
              </a:rPr>
            </a:br>
            <a:r>
              <a:rPr lang="en-US" sz="2400" b="1" i="1" dirty="0">
                <a:solidFill>
                  <a:schemeClr val="tx1"/>
                </a:solidFill>
              </a:rPr>
              <a:t>      Date:</a:t>
            </a:r>
            <a:br>
              <a:rPr lang="en-US" sz="2400" b="1" i="1" dirty="0">
                <a:solidFill>
                  <a:schemeClr val="tx1"/>
                </a:solidFill>
              </a:rPr>
            </a:br>
            <a:r>
              <a:rPr lang="en-US" sz="2400" b="1" i="1" dirty="0">
                <a:solidFill>
                  <a:schemeClr val="tx1"/>
                </a:solidFill>
              </a:rPr>
              <a:t>                               </a:t>
            </a:r>
            <a:r>
              <a:rPr lang="en-US" sz="2400" i="1" dirty="0">
                <a:solidFill>
                  <a:schemeClr val="tx1"/>
                </a:solidFill>
              </a:rPr>
              <a:t>17-11-24</a:t>
            </a:r>
            <a:br>
              <a:rPr lang="en-US" sz="2400" b="1" i="1" dirty="0">
                <a:solidFill>
                  <a:schemeClr val="tx1"/>
                </a:solidFill>
              </a:rPr>
            </a:br>
            <a:r>
              <a:rPr lang="en-US" sz="2400" b="1" i="1" dirty="0">
                <a:solidFill>
                  <a:schemeClr val="tx1"/>
                </a:solidFill>
              </a:rPr>
              <a:t>    </a:t>
            </a:r>
            <a:r>
              <a:rPr lang="en-US" sz="3200" b="1" i="1" u="sng" dirty="0" err="1">
                <a:solidFill>
                  <a:schemeClr val="tx1"/>
                </a:solidFill>
              </a:rPr>
              <a:t>Islamia</a:t>
            </a:r>
            <a:r>
              <a:rPr lang="en-US" sz="3200" b="1" i="1" u="sng" dirty="0">
                <a:solidFill>
                  <a:schemeClr val="tx1"/>
                </a:solidFill>
              </a:rPr>
              <a:t> university of Bahawalpur(</a:t>
            </a:r>
            <a:r>
              <a:rPr lang="en-US" sz="3200" b="1" i="1" u="sng" dirty="0" err="1">
                <a:solidFill>
                  <a:schemeClr val="tx1"/>
                </a:solidFill>
              </a:rPr>
              <a:t>Bwn</a:t>
            </a:r>
            <a:r>
              <a:rPr lang="en-US" sz="3200" b="1" i="1" u="sng" dirty="0">
                <a:solidFill>
                  <a:schemeClr val="tx1"/>
                </a:solidFill>
              </a:rPr>
              <a:t> Campus)</a:t>
            </a:r>
            <a:br>
              <a:rPr lang="en-US" sz="2400" b="1" i="1" dirty="0">
                <a:solidFill>
                  <a:schemeClr val="tx1"/>
                </a:solidFill>
              </a:rPr>
            </a:br>
            <a:r>
              <a:rPr lang="en-US" sz="2400" b="1" i="1" dirty="0">
                <a:solidFill>
                  <a:schemeClr val="tx1"/>
                </a:solidFill>
              </a:rPr>
              <a:t>        </a:t>
            </a:r>
            <a:br>
              <a:rPr lang="en-US" sz="2400" b="1" i="1" dirty="0">
                <a:solidFill>
                  <a:schemeClr val="tx1"/>
                </a:solidFill>
              </a:rPr>
            </a:br>
            <a:endParaRPr lang="en-US" sz="3200" b="1" i="1" u="sng" dirty="0">
              <a:solidFill>
                <a:schemeClr val="tx1"/>
              </a:solidFill>
            </a:endParaRPr>
          </a:p>
        </p:txBody>
      </p:sp>
      <p:pic>
        <p:nvPicPr>
          <p:cNvPr id="4" name="Picture 4">
            <a:extLst>
              <a:ext uri="{FF2B5EF4-FFF2-40B4-BE49-F238E27FC236}">
                <a16:creationId xmlns:a16="http://schemas.microsoft.com/office/drawing/2014/main" id="{CCD8C143-7AA2-DE47-B468-FB8C1877E59D}"/>
              </a:ext>
            </a:extLst>
          </p:cNvPr>
          <p:cNvPicPr>
            <a:picLocks noGrp="1" noChangeAspect="1"/>
          </p:cNvPicPr>
          <p:nvPr>
            <p:ph idx="1"/>
          </p:nvPr>
        </p:nvPicPr>
        <p:blipFill>
          <a:blip r:embed="rId2"/>
          <a:stretch>
            <a:fillRect/>
          </a:stretch>
        </p:blipFill>
        <p:spPr>
          <a:xfrm>
            <a:off x="6944315" y="1270000"/>
            <a:ext cx="5247685" cy="3195242"/>
          </a:xfrm>
        </p:spPr>
      </p:pic>
    </p:spTree>
    <p:extLst>
      <p:ext uri="{BB962C8B-B14F-4D97-AF65-F5344CB8AC3E}">
        <p14:creationId xmlns:p14="http://schemas.microsoft.com/office/powerpoint/2010/main" val="4291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0BA06-7F13-9B44-BE12-68EC48150301}"/>
              </a:ext>
            </a:extLst>
          </p:cNvPr>
          <p:cNvSpPr>
            <a:spLocks noGrp="1"/>
          </p:cNvSpPr>
          <p:nvPr>
            <p:ph idx="1"/>
          </p:nvPr>
        </p:nvSpPr>
        <p:spPr>
          <a:xfrm>
            <a:off x="0" y="0"/>
            <a:ext cx="12001500" cy="6857999"/>
          </a:xfrm>
        </p:spPr>
        <p:txBody>
          <a:bodyPr>
            <a:normAutofit/>
          </a:bodyPr>
          <a:lstStyle/>
          <a:p>
            <a:pPr marL="0" indent="0">
              <a:buNone/>
            </a:pPr>
            <a:endParaRPr lang="en-US" sz="3600" b="1"/>
          </a:p>
          <a:p>
            <a:endParaRPr lang="en-US" sz="3600" b="1"/>
          </a:p>
          <a:p>
            <a:pPr marL="0" indent="0">
              <a:buNone/>
            </a:pPr>
            <a:r>
              <a:rPr lang="en-US" sz="3600" b="1"/>
              <a:t>       </a:t>
            </a:r>
          </a:p>
          <a:p>
            <a:pPr marL="0" indent="0">
              <a:buNone/>
            </a:pPr>
            <a:endParaRPr lang="en-US" sz="3600" b="1"/>
          </a:p>
        </p:txBody>
      </p:sp>
      <p:sp>
        <p:nvSpPr>
          <p:cNvPr id="5" name="Title 1">
            <a:extLst>
              <a:ext uri="{FF2B5EF4-FFF2-40B4-BE49-F238E27FC236}">
                <a16:creationId xmlns:a16="http://schemas.microsoft.com/office/drawing/2014/main" id="{DBBA0692-7A78-F24E-927C-2E37D64DDADC}"/>
              </a:ext>
            </a:extLst>
          </p:cNvPr>
          <p:cNvSpPr>
            <a:spLocks noGrp="1"/>
          </p:cNvSpPr>
          <p:nvPr>
            <p:ph type="title"/>
          </p:nvPr>
        </p:nvSpPr>
        <p:spPr>
          <a:xfrm>
            <a:off x="695193" y="821531"/>
            <a:ext cx="8596668" cy="5214937"/>
          </a:xfrm>
          <a:ln/>
        </p:spPr>
        <p:style>
          <a:lnRef idx="2">
            <a:schemeClr val="accent1">
              <a:shade val="50000"/>
            </a:schemeClr>
          </a:lnRef>
          <a:fillRef idx="1">
            <a:schemeClr val="accent1"/>
          </a:fillRef>
          <a:effectRef idx="0">
            <a:schemeClr val="accent1"/>
          </a:effectRef>
          <a:fontRef idx="minor">
            <a:schemeClr val="lt1"/>
          </a:fontRef>
        </p:style>
        <p:txBody>
          <a:bodyPr anchor="t">
            <a:normAutofit/>
          </a:bodyPr>
          <a:lstStyle/>
          <a:p>
            <a:pPr rtl="1"/>
            <a:br>
              <a:rPr lang="en-US" b="1" dirty="0">
                <a:solidFill>
                  <a:schemeClr val="tx1"/>
                </a:solidFill>
              </a:rPr>
            </a:br>
            <a:r>
              <a:rPr lang="en-US" b="1" dirty="0">
                <a:solidFill>
                  <a:schemeClr val="tx1"/>
                </a:solidFill>
              </a:rPr>
              <a:t>   </a:t>
            </a:r>
            <a:r>
              <a:rPr lang="en-US" b="1" u="sng" dirty="0">
                <a:solidFill>
                  <a:schemeClr val="tx1"/>
                </a:solidFill>
              </a:rPr>
              <a:t>Contents:</a:t>
            </a:r>
            <a:br>
              <a:rPr lang="en-US" b="1" u="sng" dirty="0">
                <a:solidFill>
                  <a:schemeClr val="tx1"/>
                </a:solidFill>
              </a:rPr>
            </a:br>
            <a:r>
              <a:rPr lang="en-US" b="1" dirty="0">
                <a:solidFill>
                  <a:schemeClr val="tx1"/>
                </a:solidFill>
              </a:rPr>
              <a:t>                  </a:t>
            </a:r>
            <a:br>
              <a:rPr lang="en-US" b="1" dirty="0">
                <a:solidFill>
                  <a:schemeClr val="tx1"/>
                </a:solidFill>
              </a:rPr>
            </a:br>
            <a:r>
              <a:rPr lang="en-US" b="1" dirty="0">
                <a:solidFill>
                  <a:schemeClr val="tx1"/>
                </a:solidFill>
              </a:rPr>
              <a:t>                </a:t>
            </a:r>
            <a:r>
              <a:rPr lang="en-US" b="1" dirty="0">
                <a:solidFill>
                  <a:schemeClr val="accent2"/>
                </a:solidFill>
              </a:rPr>
              <a:t>•</a:t>
            </a:r>
            <a:r>
              <a:rPr lang="en-US" sz="2400" b="1" dirty="0">
                <a:solidFill>
                  <a:schemeClr val="tx1"/>
                </a:solidFill>
              </a:rPr>
              <a:t>Software Engineering | Challenges in              eliciting requirements.   </a:t>
            </a:r>
          </a:p>
        </p:txBody>
      </p:sp>
    </p:spTree>
    <p:extLst>
      <p:ext uri="{BB962C8B-B14F-4D97-AF65-F5344CB8AC3E}">
        <p14:creationId xmlns:p14="http://schemas.microsoft.com/office/powerpoint/2010/main" val="390750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3536-AE8B-7844-A0FD-69F4D212A77C}"/>
              </a:ext>
            </a:extLst>
          </p:cNvPr>
          <p:cNvSpPr>
            <a:spLocks noGrp="1"/>
          </p:cNvSpPr>
          <p:nvPr>
            <p:ph type="title"/>
          </p:nvPr>
        </p:nvSpPr>
        <p:spPr>
          <a:xfrm>
            <a:off x="0" y="0"/>
            <a:ext cx="12192000" cy="6858000"/>
          </a:xfrm>
        </p:spPr>
        <p:txBody>
          <a:bodyPr/>
          <a:lstStyle/>
          <a:p>
            <a:endParaRPr lang="en-US"/>
          </a:p>
        </p:txBody>
      </p:sp>
      <p:sp>
        <p:nvSpPr>
          <p:cNvPr id="3" name="Content Placeholder 2">
            <a:extLst>
              <a:ext uri="{FF2B5EF4-FFF2-40B4-BE49-F238E27FC236}">
                <a16:creationId xmlns:a16="http://schemas.microsoft.com/office/drawing/2014/main" id="{37455D2B-DEE7-384D-A385-AEDD6356209E}"/>
              </a:ext>
            </a:extLst>
          </p:cNvPr>
          <p:cNvSpPr>
            <a:spLocks noGrp="1"/>
          </p:cNvSpPr>
          <p:nvPr>
            <p:ph idx="1"/>
          </p:nvPr>
        </p:nvSpPr>
        <p:spPr>
          <a:xfrm>
            <a:off x="0" y="1"/>
            <a:ext cx="12192000" cy="6858000"/>
          </a:xfrm>
        </p:spPr>
        <p:txBody>
          <a:bodyPr>
            <a:normAutofit lnSpcReduction="10000"/>
          </a:bodyPr>
          <a:lstStyle/>
          <a:p>
            <a:pPr marL="0" indent="0">
              <a:buNone/>
            </a:pPr>
            <a:r>
              <a:rPr lang="en-US" sz="2400" b="1" u="sng" dirty="0">
                <a:solidFill>
                  <a:schemeClr val="tx1"/>
                </a:solidFill>
              </a:rPr>
              <a:t>Eliciting requirements is one of the most challenging aspects of software engineering. Some common challenges include:</a:t>
            </a:r>
            <a:r>
              <a:rPr lang="en-US" sz="2400" dirty="0">
                <a:solidFill>
                  <a:schemeClr val="tx1"/>
                </a:solidFill>
              </a:rPr>
              <a:t>
</a:t>
            </a:r>
            <a:r>
              <a:rPr lang="en-US" sz="2400" dirty="0">
                <a:solidFill>
                  <a:schemeClr val="accent1"/>
                </a:solidFill>
              </a:rPr>
              <a:t>1.</a:t>
            </a:r>
            <a:r>
              <a:rPr lang="en-US" sz="2000" b="1" u="sng" dirty="0">
                <a:solidFill>
                  <a:schemeClr val="tx1"/>
                </a:solidFill>
              </a:rPr>
              <a:t>Understanding the user’s needs:</a:t>
            </a:r>
          </a:p>
          <a:p>
            <a:pPr marL="0" indent="0">
              <a:buNone/>
            </a:pPr>
            <a:r>
              <a:rPr lang="en-US" sz="2000" u="sng" dirty="0">
                <a:solidFill>
                  <a:schemeClr val="tx1"/>
                </a:solidFill>
              </a:rPr>
              <a:t> </a:t>
            </a:r>
            <a:r>
              <a:rPr lang="en-US" sz="2000" dirty="0">
                <a:solidFill>
                  <a:schemeClr val="tx1"/>
                </a:solidFill>
              </a:rPr>
              <a:t>Requirements are often poorly defined and may change over time, making it difficult for engineers to understand the user’s true needs.</a:t>
            </a:r>
            <a:r>
              <a:rPr lang="en-US" sz="2400" dirty="0">
                <a:solidFill>
                  <a:schemeClr val="tx1"/>
                </a:solidFill>
              </a:rPr>
              <a:t>
</a:t>
            </a:r>
            <a:r>
              <a:rPr lang="en-US" sz="2400" dirty="0">
                <a:solidFill>
                  <a:schemeClr val="accent1"/>
                </a:solidFill>
              </a:rPr>
              <a:t>2.</a:t>
            </a:r>
            <a:r>
              <a:rPr lang="en-US" sz="2400" dirty="0">
                <a:solidFill>
                  <a:schemeClr val="tx1"/>
                </a:solidFill>
              </a:rPr>
              <a:t>Managing</a:t>
            </a:r>
            <a:r>
              <a:rPr lang="en-US" sz="2000" b="1" u="sng" dirty="0">
                <a:solidFill>
                  <a:schemeClr val="tx1"/>
                </a:solidFill>
              </a:rPr>
              <a:t> stakeholders:</a:t>
            </a:r>
            <a:r>
              <a:rPr lang="en-US" sz="2400" dirty="0">
                <a:solidFill>
                  <a:schemeClr val="tx1"/>
                </a:solidFill>
              </a:rPr>
              <a:t> </a:t>
            </a:r>
          </a:p>
          <a:p>
            <a:pPr marL="0" indent="0">
              <a:buNone/>
            </a:pPr>
            <a:r>
              <a:rPr lang="en-US" sz="2000" dirty="0">
                <a:solidFill>
                  <a:schemeClr val="tx1"/>
                </a:solidFill>
              </a:rPr>
              <a:t>There may be multiple stakeholders with different goals and priorities, making it difficult to satisfy everyone’s requirements.</a:t>
            </a:r>
            <a:r>
              <a:rPr lang="en-US" sz="2400" dirty="0">
                <a:solidFill>
                  <a:schemeClr val="tx1"/>
                </a:solidFill>
              </a:rPr>
              <a:t>
</a:t>
            </a:r>
            <a:r>
              <a:rPr lang="en-US" sz="2400" dirty="0">
                <a:solidFill>
                  <a:schemeClr val="accent1"/>
                </a:solidFill>
              </a:rPr>
              <a:t>3.</a:t>
            </a:r>
            <a:r>
              <a:rPr lang="en-US" sz="2000" b="1" u="sng" dirty="0">
                <a:solidFill>
                  <a:schemeClr val="tx1"/>
                </a:solidFill>
              </a:rPr>
              <a:t>Identifying and mitigating risks:</a:t>
            </a:r>
          </a:p>
          <a:p>
            <a:pPr marL="0" indent="0">
              <a:buNone/>
            </a:pPr>
            <a:r>
              <a:rPr lang="en-US" sz="2000" dirty="0">
                <a:solidFill>
                  <a:schemeClr val="tx1"/>
                </a:solidFill>
              </a:rPr>
              <a:t>Engineers must identify and mitigate potential risks associated with the requirements, such as security vulnerabilities or scalability issues.</a:t>
            </a:r>
          </a:p>
          <a:p>
            <a:pPr marL="0" indent="0">
              <a:buNone/>
            </a:pPr>
            <a:r>
              <a:rPr lang="en-US" sz="2000" b="1" u="sng" dirty="0">
                <a:solidFill>
                  <a:schemeClr val="accent1"/>
                </a:solidFill>
              </a:rPr>
              <a:t>4.</a:t>
            </a:r>
            <a:r>
              <a:rPr lang="en-US" sz="2000" b="1" u="sng" dirty="0">
                <a:solidFill>
                  <a:schemeClr val="tx1"/>
                </a:solidFill>
              </a:rPr>
              <a:t>Handling ambiguity:</a:t>
            </a:r>
          </a:p>
          <a:p>
            <a:pPr marL="0" indent="0">
              <a:buNone/>
            </a:pPr>
            <a:r>
              <a:rPr lang="en-US" sz="2400" dirty="0">
                <a:solidFill>
                  <a:schemeClr val="tx1"/>
                </a:solidFill>
              </a:rPr>
              <a:t> </a:t>
            </a:r>
            <a:r>
              <a:rPr lang="en-US" sz="2000" dirty="0">
                <a:solidFill>
                  <a:schemeClr val="tx1"/>
                </a:solidFill>
              </a:rPr>
              <a:t>Requirements may be ambiguous, inconsistent, or incomplete, making it difficult for engineers to understand what the system should do.</a:t>
            </a:r>
            <a:r>
              <a:rPr lang="en-US" sz="2400" dirty="0">
                <a:solidFill>
                  <a:schemeClr val="tx1"/>
                </a:solidFill>
              </a:rPr>
              <a:t>
</a:t>
            </a:r>
            <a:r>
              <a:rPr lang="en-US" sz="2400" dirty="0">
                <a:solidFill>
                  <a:schemeClr val="accent1"/>
                </a:solidFill>
              </a:rPr>
              <a:t>4.</a:t>
            </a:r>
            <a:r>
              <a:rPr lang="en-US" sz="2400" dirty="0">
                <a:solidFill>
                  <a:schemeClr val="tx1"/>
                </a:solidFill>
              </a:rPr>
              <a:t>Keeping</a:t>
            </a:r>
            <a:r>
              <a:rPr lang="en-US" sz="2000" b="1" u="sng" dirty="0">
                <a:solidFill>
                  <a:schemeClr val="tx1"/>
                </a:solidFill>
              </a:rPr>
              <a:t> up with changing technology:</a:t>
            </a:r>
          </a:p>
          <a:p>
            <a:pPr marL="0" indent="0">
              <a:buNone/>
            </a:pPr>
            <a:r>
              <a:rPr lang="en-US" sz="2000" b="1" u="sng" dirty="0">
                <a:solidFill>
                  <a:schemeClr val="tx1"/>
                </a:solidFill>
              </a:rPr>
              <a:t> </a:t>
            </a:r>
            <a:r>
              <a:rPr lang="en-US" sz="2000" dirty="0">
                <a:solidFill>
                  <a:schemeClr val="tx1"/>
                </a:solidFill>
              </a:rPr>
              <a:t>Requirements must be aligned with the latest technology trends and innovations, which can be difficult to predict and keep up with.</a:t>
            </a:r>
          </a:p>
        </p:txBody>
      </p:sp>
    </p:spTree>
    <p:extLst>
      <p:ext uri="{BB962C8B-B14F-4D97-AF65-F5344CB8AC3E}">
        <p14:creationId xmlns:p14="http://schemas.microsoft.com/office/powerpoint/2010/main" val="128977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EDF3-0B91-AC47-94A5-0AD3616FB4D9}"/>
              </a:ext>
            </a:extLst>
          </p:cNvPr>
          <p:cNvSpPr>
            <a:spLocks noGrp="1"/>
          </p:cNvSpPr>
          <p:nvPr>
            <p:ph type="title"/>
          </p:nvPr>
        </p:nvSpPr>
        <p:spPr>
          <a:xfrm>
            <a:off x="0" y="-1"/>
            <a:ext cx="12192000" cy="6857999"/>
          </a:xfrm>
        </p:spPr>
        <p:txBody>
          <a:bodyPr/>
          <a:lstStyle/>
          <a:p>
            <a:endParaRPr lang="en-US"/>
          </a:p>
        </p:txBody>
      </p:sp>
      <p:sp>
        <p:nvSpPr>
          <p:cNvPr id="3" name="Content Placeholder 2">
            <a:extLst>
              <a:ext uri="{FF2B5EF4-FFF2-40B4-BE49-F238E27FC236}">
                <a16:creationId xmlns:a16="http://schemas.microsoft.com/office/drawing/2014/main" id="{D921F313-5B2A-DE45-9317-6839C51EFEB4}"/>
              </a:ext>
            </a:extLst>
          </p:cNvPr>
          <p:cNvSpPr>
            <a:spLocks noGrp="1"/>
          </p:cNvSpPr>
          <p:nvPr>
            <p:ph idx="1"/>
          </p:nvPr>
        </p:nvSpPr>
        <p:spPr>
          <a:xfrm>
            <a:off x="0" y="0"/>
            <a:ext cx="12192000" cy="6858000"/>
          </a:xfrm>
        </p:spPr>
        <p:txBody>
          <a:bodyPr>
            <a:normAutofit fontScale="92500" lnSpcReduction="20000"/>
          </a:bodyPr>
          <a:lstStyle/>
          <a:p>
            <a:pPr marL="0" indent="0">
              <a:buNone/>
            </a:pPr>
            <a:endParaRPr lang="en-US" sz="3200" b="1" i="1" u="sng" dirty="0">
              <a:solidFill>
                <a:schemeClr val="tx1"/>
              </a:solidFill>
            </a:endParaRPr>
          </a:p>
          <a:p>
            <a:pPr marL="0" indent="0">
              <a:buNone/>
            </a:pPr>
            <a:endParaRPr lang="en-US" sz="2400" b="1" i="1" dirty="0">
              <a:solidFill>
                <a:schemeClr val="tx1"/>
              </a:solidFill>
            </a:endParaRPr>
          </a:p>
          <a:p>
            <a:pPr marL="0" indent="0">
              <a:buNone/>
            </a:pPr>
            <a:r>
              <a:rPr lang="en-US" sz="2000" b="1" u="sng" dirty="0">
                <a:solidFill>
                  <a:schemeClr val="accent1"/>
                </a:solidFill>
              </a:rPr>
              <a:t>6.</a:t>
            </a:r>
            <a:r>
              <a:rPr lang="en-US" sz="2000" b="1" u="sng" dirty="0">
                <a:solidFill>
                  <a:schemeClr val="tx1"/>
                </a:solidFill>
              </a:rPr>
              <a:t>Maintaining a balance between feasibility, cost and time: </a:t>
            </a:r>
          </a:p>
          <a:p>
            <a:pPr marL="0" indent="0">
              <a:buNone/>
            </a:pPr>
            <a:r>
              <a:rPr lang="en-US" sz="2000" dirty="0">
                <a:solidFill>
                  <a:schemeClr val="tx1"/>
                </a:solidFill>
              </a:rPr>
              <a:t>Engineers need to balance the feasibility of implementing a requirement, the cost of implementation, and the time required to implement it.
</a:t>
            </a:r>
            <a:r>
              <a:rPr lang="en-US" sz="2000" dirty="0">
                <a:solidFill>
                  <a:schemeClr val="accent1"/>
                </a:solidFill>
              </a:rPr>
              <a:t>7.</a:t>
            </a:r>
            <a:r>
              <a:rPr lang="en-US" sz="2000" b="1" u="sng" dirty="0">
                <a:solidFill>
                  <a:schemeClr val="tx1"/>
                </a:solidFill>
              </a:rPr>
              <a:t>Maintaining traceability:</a:t>
            </a:r>
          </a:p>
          <a:p>
            <a:pPr marL="0" indent="0">
              <a:buNone/>
            </a:pPr>
            <a:r>
              <a:rPr lang="en-US" sz="2000" dirty="0">
                <a:solidFill>
                  <a:schemeClr val="tx1"/>
                </a:solidFill>
              </a:rPr>
              <a:t> Engineers need to maintain traceability of requirements throughout the development process to ensure that all requirements are met and any changes are tracked.
</a:t>
            </a:r>
            <a:r>
              <a:rPr lang="en-US" sz="2000" b="1" dirty="0">
                <a:solidFill>
                  <a:schemeClr val="tx1"/>
                </a:solidFill>
              </a:rPr>
              <a:t>Eliciting</a:t>
            </a:r>
            <a:r>
              <a:rPr lang="en-US" sz="2000" dirty="0">
                <a:solidFill>
                  <a:schemeClr val="tx1"/>
                </a:solidFill>
              </a:rPr>
              <a:t> requirements is the first step of the Requirement Engineering process. It helps the analyst to gain knowledge about the problem domain which in turn is used to produce a formal specification of the software. There are a number of issues and challenges encountered during this process. </a:t>
            </a:r>
          </a:p>
          <a:p>
            <a:pPr marL="0" indent="0">
              <a:buNone/>
            </a:pPr>
            <a:r>
              <a:rPr lang="en-US" sz="2000" b="1" u="sng" dirty="0">
                <a:solidFill>
                  <a:schemeClr val="tx1"/>
                </a:solidFill>
              </a:rPr>
              <a:t>Some of them are as follows: </a:t>
            </a:r>
            <a:r>
              <a:rPr lang="en-US" sz="2000" dirty="0">
                <a:solidFill>
                  <a:schemeClr val="tx1"/>
                </a:solidFill>
              </a:rPr>
              <a:t>
</a:t>
            </a:r>
            <a:r>
              <a:rPr lang="en-US" sz="2000" dirty="0">
                <a:solidFill>
                  <a:schemeClr val="accent1"/>
                </a:solidFill>
              </a:rPr>
              <a:t>1.</a:t>
            </a:r>
            <a:r>
              <a:rPr lang="en-US" sz="2000" b="1" u="sng" dirty="0">
                <a:solidFill>
                  <a:schemeClr val="tx1"/>
                </a:solidFill>
              </a:rPr>
              <a:t>Understanding large and complex system requirements is difficult:</a:t>
            </a:r>
            <a:r>
              <a:rPr lang="en-US" sz="2000" dirty="0">
                <a:solidFill>
                  <a:schemeClr val="tx1"/>
                </a:solidFill>
              </a:rPr>
              <a:t> </a:t>
            </a:r>
          </a:p>
          <a:p>
            <a:pPr marL="0" indent="0">
              <a:buNone/>
            </a:pPr>
            <a:r>
              <a:rPr lang="en-US" sz="2000" dirty="0">
                <a:solidFill>
                  <a:schemeClr val="tx1"/>
                </a:solidFill>
              </a:rPr>
              <a:t>The word ‘large’ represents 2 aspects: 
</a:t>
            </a:r>
            <a:r>
              <a:rPr lang="en-US" sz="2000" dirty="0">
                <a:solidFill>
                  <a:schemeClr val="accent1"/>
                </a:solidFill>
              </a:rPr>
              <a:t>(</a:t>
            </a:r>
            <a:r>
              <a:rPr lang="en-US" sz="2000" dirty="0" err="1">
                <a:solidFill>
                  <a:schemeClr val="accent1"/>
                </a:solidFill>
              </a:rPr>
              <a:t>i</a:t>
            </a:r>
            <a:r>
              <a:rPr lang="en-US" sz="2000" dirty="0">
                <a:solidFill>
                  <a:schemeClr val="accent1"/>
                </a:solidFill>
              </a:rPr>
              <a:t>) </a:t>
            </a:r>
            <a:r>
              <a:rPr lang="en-US" sz="2000" dirty="0">
                <a:solidFill>
                  <a:schemeClr val="tx1"/>
                </a:solidFill>
              </a:rPr>
              <a:t>Large constraints in terms of security, etc. due to a large number of users.
</a:t>
            </a:r>
            <a:r>
              <a:rPr lang="en-US" sz="2000" dirty="0">
                <a:solidFill>
                  <a:schemeClr val="accent1"/>
                </a:solidFill>
              </a:rPr>
              <a:t>(ii) </a:t>
            </a:r>
            <a:r>
              <a:rPr lang="en-US" sz="2000" dirty="0">
                <a:solidFill>
                  <a:schemeClr val="tx1"/>
                </a:solidFill>
              </a:rPr>
              <a:t>a Large number of functions to be implemented.
</a:t>
            </a:r>
            <a:r>
              <a:rPr lang="en-US" sz="2000" dirty="0">
                <a:solidFill>
                  <a:schemeClr val="accent1"/>
                </a:solidFill>
              </a:rPr>
              <a:t>2.</a:t>
            </a:r>
            <a:r>
              <a:rPr lang="en-US" sz="2000" b="1" u="sng" dirty="0">
                <a:solidFill>
                  <a:schemeClr val="tx1"/>
                </a:solidFill>
              </a:rPr>
              <a:t>Undefined system boundaries: </a:t>
            </a:r>
          </a:p>
          <a:p>
            <a:pPr marL="0" indent="0">
              <a:buNone/>
            </a:pPr>
            <a:r>
              <a:rPr lang="en-US" sz="2000" dirty="0">
                <a:solidFill>
                  <a:schemeClr val="tx1"/>
                </a:solidFill>
              </a:rPr>
              <a:t>There might be no defined set of implementation requirements. The customer may go on to include several unrelated and unnecessary functions besides the important ones, resulting in an extremely large implementation cost that may exceed the decided budget.  </a:t>
            </a:r>
          </a:p>
        </p:txBody>
      </p:sp>
    </p:spTree>
    <p:extLst>
      <p:ext uri="{BB962C8B-B14F-4D97-AF65-F5344CB8AC3E}">
        <p14:creationId xmlns:p14="http://schemas.microsoft.com/office/powerpoint/2010/main" val="101653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EA39-D6BD-7343-8487-A970B167748B}"/>
              </a:ext>
            </a:extLst>
          </p:cNvPr>
          <p:cNvSpPr>
            <a:spLocks noGrp="1"/>
          </p:cNvSpPr>
          <p:nvPr>
            <p:ph type="title"/>
          </p:nvPr>
        </p:nvSpPr>
        <p:spPr>
          <a:xfrm rot="14323155">
            <a:off x="7797605" y="-10858109"/>
            <a:ext cx="4691289" cy="871544"/>
          </a:xfrm>
        </p:spPr>
        <p:txBody>
          <a:bodyPr/>
          <a:lstStyle/>
          <a:p>
            <a:endParaRPr lang="en-US"/>
          </a:p>
        </p:txBody>
      </p:sp>
      <p:sp>
        <p:nvSpPr>
          <p:cNvPr id="5" name="Content Placeholder 2">
            <a:extLst>
              <a:ext uri="{FF2B5EF4-FFF2-40B4-BE49-F238E27FC236}">
                <a16:creationId xmlns:a16="http://schemas.microsoft.com/office/drawing/2014/main" id="{F5C5FDC2-088C-373E-5827-BA55D7CD94EB}"/>
              </a:ext>
            </a:extLst>
          </p:cNvPr>
          <p:cNvSpPr>
            <a:spLocks noGrp="1"/>
          </p:cNvSpPr>
          <p:nvPr>
            <p:ph idx="1"/>
          </p:nvPr>
        </p:nvSpPr>
        <p:spPr>
          <a:xfrm>
            <a:off x="0" y="1"/>
            <a:ext cx="12192000" cy="6858000"/>
          </a:xfrm>
        </p:spPr>
        <p:txBody>
          <a:bodyPr>
            <a:normAutofit fontScale="92500" lnSpcReduction="10000"/>
          </a:bodyPr>
          <a:lstStyle/>
          <a:p>
            <a:pPr marL="0" indent="0">
              <a:buNone/>
            </a:pPr>
            <a:r>
              <a:rPr lang="en-US" sz="2000" b="1" u="sng" dirty="0">
                <a:solidFill>
                  <a:schemeClr val="accent1"/>
                </a:solidFill>
              </a:rPr>
              <a:t>3.</a:t>
            </a:r>
            <a:r>
              <a:rPr lang="en-US" sz="2000" b="1" u="sng" dirty="0"/>
              <a:t>Customers/Stakeholders are not clear about their needs:</a:t>
            </a:r>
            <a:r>
              <a:rPr lang="en-US" sz="2000" dirty="0"/>
              <a:t> </a:t>
            </a:r>
          </a:p>
          <a:p>
            <a:pPr marL="0" indent="0">
              <a:buNone/>
            </a:pPr>
            <a:r>
              <a:rPr lang="en-US" sz="2000" dirty="0"/>
              <a:t>Sometimes, the customers themselves may be unsure about the exhaustive list of functionalities they wish to see in the software. This might happen when they have a very basic idea about their needs but haven’t planned much about the implementation part. 
</a:t>
            </a:r>
            <a:r>
              <a:rPr lang="en-US" sz="2000" dirty="0">
                <a:solidFill>
                  <a:schemeClr val="accent1"/>
                </a:solidFill>
              </a:rPr>
              <a:t>4.</a:t>
            </a:r>
            <a:r>
              <a:rPr lang="en-US" sz="2000" b="1" dirty="0"/>
              <a:t>Conflicting requirements are there: </a:t>
            </a:r>
          </a:p>
          <a:p>
            <a:pPr marL="0" indent="0">
              <a:buNone/>
            </a:pPr>
            <a:r>
              <a:rPr lang="en-US" sz="2000" dirty="0"/>
              <a:t>There is a possibility that two different stakeholders of the project express demands which contradict each other’s implementation. Also, a single stakeholder might also sometimes express two incompatible requirements.  
</a:t>
            </a:r>
            <a:r>
              <a:rPr lang="en-US" sz="2000" dirty="0">
                <a:solidFill>
                  <a:schemeClr val="accent1"/>
                </a:solidFill>
              </a:rPr>
              <a:t>5.</a:t>
            </a:r>
            <a:r>
              <a:rPr lang="en-US" sz="2000" b="1" dirty="0"/>
              <a:t>Changing requirements is another issue:</a:t>
            </a:r>
          </a:p>
          <a:p>
            <a:pPr marL="0" indent="0">
              <a:buNone/>
            </a:pPr>
            <a:r>
              <a:rPr lang="en-US" sz="2000" dirty="0"/>
              <a:t> In the case of successive interviews or reviews from the customer, there is a possibility that the customer expresses a change in the initial set of specified requirements. While it is easy to accommodate some of the requirements, it is often difficult to deal with such changing requirements. 
</a:t>
            </a:r>
            <a:r>
              <a:rPr lang="en-US" sz="2000" dirty="0">
                <a:solidFill>
                  <a:schemeClr val="accent1"/>
                </a:solidFill>
              </a:rPr>
              <a:t> 6.</a:t>
            </a:r>
            <a:r>
              <a:rPr lang="en-US" sz="2000" b="1" dirty="0"/>
              <a:t>Partitioning the system suitably to reduce complexity:</a:t>
            </a:r>
          </a:p>
          <a:p>
            <a:pPr marL="0" indent="0">
              <a:buNone/>
            </a:pPr>
            <a:r>
              <a:rPr lang="en-US" sz="2000" dirty="0"/>
              <a:t> The projects can sometimes be broken down into small modules or functionalities which are then handled by separate teams. Often, more complex and large projects require more partitioning. It needs to be ensured that the partitions are non-overlapping and independent of each other. 
</a:t>
            </a:r>
            <a:r>
              <a:rPr lang="en-US" sz="2000" dirty="0">
                <a:solidFill>
                  <a:schemeClr val="accent1"/>
                </a:solidFill>
              </a:rPr>
              <a:t>7.</a:t>
            </a:r>
            <a:r>
              <a:rPr lang="en-US" sz="2000" b="1" dirty="0"/>
              <a:t>Validating and Tracing requirements:</a:t>
            </a:r>
          </a:p>
          <a:p>
            <a:pPr marL="0" indent="0">
              <a:buNone/>
            </a:pPr>
            <a:r>
              <a:rPr lang="en-US" sz="2000" b="1" dirty="0"/>
              <a:t> </a:t>
            </a:r>
            <a:r>
              <a:rPr lang="en-US" sz="2000" dirty="0"/>
              <a:t>Cross-checking the listed requirements before starting the implementation part is very important. Also, there should be forward as well as backward traceability. For example, all the entity names should be the same everywhere, i.e., there shouldn’t be a case where ‘STUDENT’ and ‘STUDENTS’ are used at separate places to refer to the same entity. </a:t>
            </a:r>
          </a:p>
        </p:txBody>
      </p:sp>
    </p:spTree>
    <p:extLst>
      <p:ext uri="{BB962C8B-B14F-4D97-AF65-F5344CB8AC3E}">
        <p14:creationId xmlns:p14="http://schemas.microsoft.com/office/powerpoint/2010/main" val="219299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120C-5FEC-B041-875D-9EEF5829842E}"/>
              </a:ext>
            </a:extLst>
          </p:cNvPr>
          <p:cNvSpPr>
            <a:spLocks noGrp="1"/>
          </p:cNvSpPr>
          <p:nvPr>
            <p:ph type="title"/>
          </p:nvPr>
        </p:nvSpPr>
        <p:spPr>
          <a:xfrm flipV="1">
            <a:off x="677334" y="-9018984"/>
            <a:ext cx="8596668" cy="2536031"/>
          </a:xfrm>
        </p:spPr>
        <p:txBody>
          <a:bodyPr/>
          <a:lstStyle/>
          <a:p>
            <a:endParaRPr lang="en-US" dirty="0"/>
          </a:p>
        </p:txBody>
      </p:sp>
      <p:sp>
        <p:nvSpPr>
          <p:cNvPr id="5" name="Content Placeholder 2">
            <a:extLst>
              <a:ext uri="{FF2B5EF4-FFF2-40B4-BE49-F238E27FC236}">
                <a16:creationId xmlns:a16="http://schemas.microsoft.com/office/drawing/2014/main" id="{A11B47C0-2CC0-F451-AB79-E4F25F21C973}"/>
              </a:ext>
            </a:extLst>
          </p:cNvPr>
          <p:cNvSpPr>
            <a:spLocks noGrp="1"/>
          </p:cNvSpPr>
          <p:nvPr>
            <p:ph idx="1"/>
          </p:nvPr>
        </p:nvSpPr>
        <p:spPr>
          <a:xfrm>
            <a:off x="0" y="0"/>
            <a:ext cx="12192000" cy="6858000"/>
          </a:xfrm>
        </p:spPr>
        <p:txBody>
          <a:bodyPr>
            <a:normAutofit lnSpcReduction="10000"/>
          </a:bodyPr>
          <a:lstStyle/>
          <a:p>
            <a:pPr marL="0" indent="0">
              <a:buNone/>
            </a:pPr>
            <a:r>
              <a:rPr lang="en-US" sz="2000" b="1" dirty="0">
                <a:solidFill>
                  <a:schemeClr val="accent1"/>
                </a:solidFill>
              </a:rPr>
              <a:t>8.</a:t>
            </a:r>
            <a:r>
              <a:rPr lang="en-US" sz="2000" b="1" dirty="0">
                <a:solidFill>
                  <a:schemeClr val="tx1"/>
                </a:solidFill>
              </a:rPr>
              <a:t>Identifying critical requirements: </a:t>
            </a:r>
          </a:p>
          <a:p>
            <a:pPr marL="0" indent="0">
              <a:buNone/>
            </a:pPr>
            <a:r>
              <a:rPr lang="en-US" sz="2000" dirty="0"/>
              <a:t>Identifying the set of requirements that have to be implemented at any cost is very important. The requirements should be prioritized so that crucial ones can be implemented first with the highest priority. 
</a:t>
            </a:r>
            <a:r>
              <a:rPr lang="en-US" sz="2000" dirty="0">
                <a:solidFill>
                  <a:schemeClr val="accent1"/>
                </a:solidFill>
              </a:rPr>
              <a:t>9.</a:t>
            </a:r>
            <a:r>
              <a:rPr lang="en-US" sz="2000" b="1" dirty="0"/>
              <a:t>Resolving the “to be determined” part of the requirements:</a:t>
            </a:r>
            <a:r>
              <a:rPr lang="en-US" sz="2000" dirty="0"/>
              <a:t> </a:t>
            </a:r>
          </a:p>
          <a:p>
            <a:pPr marL="0" indent="0">
              <a:buNone/>
            </a:pPr>
            <a:r>
              <a:rPr lang="en-US" sz="2000" dirty="0"/>
              <a:t>The TBD set of requirements include those requirements which are yet to be resolved in the future. The number of such requirements should be kept as low as possible. 
</a:t>
            </a:r>
            <a:r>
              <a:rPr lang="en-US" sz="2000" dirty="0">
                <a:solidFill>
                  <a:schemeClr val="accent1"/>
                </a:solidFill>
              </a:rPr>
              <a:t>10.</a:t>
            </a:r>
            <a:r>
              <a:rPr lang="en-US" sz="2000" b="1" dirty="0"/>
              <a:t>Proper documentation, proper meeting time, and budget constraints – 
</a:t>
            </a:r>
            <a:r>
              <a:rPr lang="en-US" sz="2000" dirty="0"/>
              <a:t>Ensuring proper documentation is an inherent challenge, especially in the case of changing requirements. The time and budget constraints too need to be handled carefully and systematically.</a:t>
            </a:r>
          </a:p>
          <a:p>
            <a:pPr marL="0" indent="0">
              <a:buNone/>
            </a:pPr>
            <a:r>
              <a:rPr lang="en-US" sz="2000" b="1" dirty="0"/>
              <a:t>Solutions to Overcome Challenges in Eliciting Requirements:</a:t>
            </a:r>
            <a:r>
              <a:rPr lang="en-US" sz="2000" dirty="0"/>
              <a:t>
</a:t>
            </a:r>
          </a:p>
          <a:p>
            <a:pPr marL="0" indent="0">
              <a:buNone/>
            </a:pPr>
            <a:r>
              <a:rPr lang="en-US" sz="2000" dirty="0">
                <a:solidFill>
                  <a:schemeClr val="accent1"/>
                </a:solidFill>
              </a:rPr>
              <a:t>1.</a:t>
            </a:r>
            <a:r>
              <a:rPr lang="en-US" sz="2000" dirty="0"/>
              <a:t>Maintaining proper documentation.
</a:t>
            </a:r>
            <a:r>
              <a:rPr lang="en-US" sz="2000" dirty="0">
                <a:solidFill>
                  <a:schemeClr val="accent1"/>
                </a:solidFill>
              </a:rPr>
              <a:t>2.</a:t>
            </a:r>
            <a:r>
              <a:rPr lang="en-US" sz="2000" dirty="0"/>
              <a:t>Trying to understand from a stakeholder’s perspective.
</a:t>
            </a:r>
            <a:r>
              <a:rPr lang="en-US" sz="2000" dirty="0">
                <a:solidFill>
                  <a:schemeClr val="accent1"/>
                </a:solidFill>
              </a:rPr>
              <a:t>3.</a:t>
            </a:r>
            <a:r>
              <a:rPr lang="en-US" sz="2000" dirty="0"/>
              <a:t>Establishing proper communication with stakeholders.
</a:t>
            </a:r>
            <a:r>
              <a:rPr lang="en-US" sz="2000" dirty="0">
                <a:solidFill>
                  <a:schemeClr val="accent1"/>
                </a:solidFill>
              </a:rPr>
              <a:t>4.</a:t>
            </a:r>
            <a:r>
              <a:rPr lang="en-US" sz="2000" dirty="0"/>
              <a:t>Identifying conflicting requirements from the stakeholder side.
</a:t>
            </a:r>
            <a:r>
              <a:rPr lang="en-US" sz="2000" dirty="0">
                <a:solidFill>
                  <a:schemeClr val="accent1"/>
                </a:solidFill>
              </a:rPr>
              <a:t>5.</a:t>
            </a:r>
            <a:r>
              <a:rPr lang="en-US" sz="2000" dirty="0"/>
              <a:t> Establishing structured and insightful discussions with end-users.
</a:t>
            </a:r>
            <a:r>
              <a:rPr lang="en-US" sz="2000" dirty="0">
                <a:solidFill>
                  <a:schemeClr val="accent1"/>
                </a:solidFill>
              </a:rPr>
              <a:t>6.</a:t>
            </a:r>
            <a:r>
              <a:rPr lang="en-US" sz="2000" dirty="0"/>
              <a:t>Performing proper market research and competitor analysis.</a:t>
            </a:r>
          </a:p>
        </p:txBody>
      </p:sp>
    </p:spTree>
    <p:extLst>
      <p:ext uri="{BB962C8B-B14F-4D97-AF65-F5344CB8AC3E}">
        <p14:creationId xmlns:p14="http://schemas.microsoft.com/office/powerpoint/2010/main" val="309256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CCD8-46A3-0C48-9CBA-2EE6E1C348D4}"/>
              </a:ext>
            </a:extLst>
          </p:cNvPr>
          <p:cNvSpPr>
            <a:spLocks noGrp="1"/>
          </p:cNvSpPr>
          <p:nvPr>
            <p:ph type="title"/>
          </p:nvPr>
        </p:nvSpPr>
        <p:spPr>
          <a:xfrm>
            <a:off x="677334" y="-9064703"/>
            <a:ext cx="8596668" cy="45719"/>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94163E75-73C5-5646-BDB2-D38294CDC375}"/>
              </a:ext>
            </a:extLst>
          </p:cNvPr>
          <p:cNvSpPr>
            <a:spLocks noGrp="1"/>
          </p:cNvSpPr>
          <p:nvPr>
            <p:ph idx="1"/>
          </p:nvPr>
        </p:nvSpPr>
        <p:spPr>
          <a:xfrm flipV="1">
            <a:off x="677334" y="-9018984"/>
            <a:ext cx="8596668" cy="1956673"/>
          </a:xfrm>
        </p:spPr>
        <p:txBody>
          <a:bodyPr>
            <a:normAutofit/>
          </a:bodyPr>
          <a:lstStyle/>
          <a:p>
            <a:pPr marL="0" indent="0">
              <a:buNone/>
            </a:pPr>
            <a:endParaRPr lang="en-US" sz="3200" b="1" dirty="0"/>
          </a:p>
        </p:txBody>
      </p:sp>
      <p:sp>
        <p:nvSpPr>
          <p:cNvPr id="5" name="TextBox 4">
            <a:extLst>
              <a:ext uri="{FF2B5EF4-FFF2-40B4-BE49-F238E27FC236}">
                <a16:creationId xmlns:a16="http://schemas.microsoft.com/office/drawing/2014/main" id="{1024FC04-45FA-FE41-9243-BE1ED4F12AA1}"/>
              </a:ext>
            </a:extLst>
          </p:cNvPr>
          <p:cNvSpPr txBox="1"/>
          <p:nvPr/>
        </p:nvSpPr>
        <p:spPr>
          <a:xfrm>
            <a:off x="236345" y="0"/>
            <a:ext cx="11955655" cy="7171194"/>
          </a:xfrm>
          <a:prstGeom prst="rect">
            <a:avLst/>
          </a:prstGeom>
          <a:noFill/>
        </p:spPr>
        <p:txBody>
          <a:bodyPr wrap="square">
            <a:spAutoFit/>
          </a:bodyPr>
          <a:lstStyle/>
          <a:p>
            <a:r>
              <a:rPr lang="en-US" sz="2000" b="1" u="sng" dirty="0"/>
              <a:t>Advantages or Disadvantages:</a:t>
            </a:r>
            <a:r>
              <a:rPr lang="en-US" sz="2000" dirty="0"/>
              <a:t>
</a:t>
            </a:r>
            <a:r>
              <a:rPr lang="en-US" sz="2000" b="1" dirty="0"/>
              <a:t>Advantages of eliciting requirements in software engineering include:</a:t>
            </a:r>
            <a:r>
              <a:rPr lang="en-US" sz="2000" dirty="0"/>
              <a:t>
</a:t>
            </a:r>
            <a:r>
              <a:rPr lang="en-US" sz="2000" dirty="0">
                <a:solidFill>
                  <a:schemeClr val="accent1"/>
                </a:solidFill>
              </a:rPr>
              <a:t>1.</a:t>
            </a:r>
            <a:r>
              <a:rPr lang="en-US" sz="2000" b="1" dirty="0"/>
              <a:t>Improved communication:</a:t>
            </a:r>
          </a:p>
          <a:p>
            <a:r>
              <a:rPr lang="en-US" sz="2000" b="1" dirty="0"/>
              <a:t> </a:t>
            </a:r>
            <a:r>
              <a:rPr lang="en-US" sz="2000" dirty="0"/>
              <a:t>Eliciting requirements helps to improve communication between stakeholders, developers, and users, which can result in a better understanding of the user’s needs and a more successful end product.
</a:t>
            </a:r>
            <a:r>
              <a:rPr lang="en-US" sz="2000" dirty="0">
                <a:solidFill>
                  <a:schemeClr val="accent1"/>
                </a:solidFill>
              </a:rPr>
              <a:t>2.</a:t>
            </a:r>
            <a:r>
              <a:rPr lang="en-US" sz="2000" b="1" dirty="0"/>
              <a:t>Reduced rework: </a:t>
            </a:r>
          </a:p>
          <a:p>
            <a:r>
              <a:rPr lang="en-US" sz="2000" dirty="0"/>
              <a:t>By identifying and addressing requirements early on in the development process, engineers can reduce the likelihood of costly rework later on.
</a:t>
            </a:r>
            <a:r>
              <a:rPr lang="en-US" sz="2000" dirty="0">
                <a:solidFill>
                  <a:schemeClr val="accent1"/>
                </a:solidFill>
              </a:rPr>
              <a:t>3.</a:t>
            </a:r>
            <a:r>
              <a:rPr lang="en-US" sz="2000" b="1" dirty="0"/>
              <a:t>Increased user satisfaction:</a:t>
            </a:r>
          </a:p>
          <a:p>
            <a:r>
              <a:rPr lang="en-US" sz="2000" dirty="0"/>
              <a:t> By thoroughly understanding and addressing the user’s needs, engineers can create software that is more likely to meet the user’s expectations and result in increased satisfaction.
</a:t>
            </a:r>
            <a:r>
              <a:rPr lang="en-US" sz="2000" dirty="0">
                <a:solidFill>
                  <a:schemeClr val="accent1"/>
                </a:solidFill>
              </a:rPr>
              <a:t>4.</a:t>
            </a:r>
            <a:r>
              <a:rPr lang="en-US" sz="2000" b="1" dirty="0"/>
              <a:t>Improved system quality:</a:t>
            </a:r>
            <a:r>
              <a:rPr lang="en-US" sz="2000" dirty="0"/>
              <a:t> </a:t>
            </a:r>
          </a:p>
          <a:p>
            <a:r>
              <a:rPr lang="en-US" sz="2000" dirty="0"/>
              <a:t>By identifying and mitigating risks associated with the requirements, engineers can improve the overall quality of the system.
</a:t>
            </a:r>
            <a:r>
              <a:rPr lang="en-US" sz="2000" dirty="0">
                <a:solidFill>
                  <a:schemeClr val="accent1"/>
                </a:solidFill>
              </a:rPr>
              <a:t>5.</a:t>
            </a:r>
            <a:r>
              <a:rPr lang="en-US" sz="2000" dirty="0"/>
              <a:t>Better</a:t>
            </a:r>
            <a:r>
              <a:rPr lang="en-US" sz="2000" b="1" dirty="0"/>
              <a:t> alignment with business goals:</a:t>
            </a:r>
          </a:p>
          <a:p>
            <a:r>
              <a:rPr lang="en-US" sz="2000" dirty="0"/>
              <a:t> By aligning the requirements with the business goals, engineers can ensure that the software is developed in a way that supports the overall objectives of the organization.</a:t>
            </a:r>
          </a:p>
          <a:p>
            <a:r>
              <a:rPr lang="en-US" sz="2000" b="1" u="sng" dirty="0"/>
              <a:t>Disadvantages of eliciting requirements in software engineering include:</a:t>
            </a:r>
            <a:r>
              <a:rPr lang="en-US" sz="2000" dirty="0"/>
              <a:t>
</a:t>
            </a:r>
          </a:p>
          <a:p>
            <a:r>
              <a:rPr lang="en-US" sz="2000" b="1" dirty="0">
                <a:solidFill>
                  <a:schemeClr val="accent1"/>
                </a:solidFill>
              </a:rPr>
              <a:t>1.</a:t>
            </a:r>
            <a:r>
              <a:rPr lang="en-US" sz="2000" b="1" dirty="0"/>
              <a:t>Time-consuming:</a:t>
            </a:r>
          </a:p>
          <a:p>
            <a:r>
              <a:rPr lang="en-US" sz="2000" b="1" dirty="0"/>
              <a:t> </a:t>
            </a:r>
            <a:r>
              <a:rPr lang="en-US" sz="2000" dirty="0"/>
              <a:t>Eliciting requirements can be a time-consuming process, which can slow down the development process.
</a:t>
            </a:r>
          </a:p>
        </p:txBody>
      </p:sp>
    </p:spTree>
    <p:extLst>
      <p:ext uri="{BB962C8B-B14F-4D97-AF65-F5344CB8AC3E}">
        <p14:creationId xmlns:p14="http://schemas.microsoft.com/office/powerpoint/2010/main" val="5091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C477-A783-564C-954E-7286BB4098BE}"/>
              </a:ext>
            </a:extLst>
          </p:cNvPr>
          <p:cNvSpPr>
            <a:spLocks noGrp="1"/>
          </p:cNvSpPr>
          <p:nvPr>
            <p:ph type="title"/>
          </p:nvPr>
        </p:nvSpPr>
        <p:spPr>
          <a:xfrm>
            <a:off x="0" y="0"/>
            <a:ext cx="12192000" cy="6858000"/>
          </a:xfrm>
        </p:spPr>
        <p:txBody>
          <a:bodyPr>
            <a:normAutofit/>
          </a:bodyPr>
          <a:lstStyle/>
          <a:p>
            <a:r>
              <a:rPr lang="en-US" sz="2000" b="1" dirty="0"/>
              <a:t>2.</a:t>
            </a:r>
            <a:r>
              <a:rPr lang="en-US" sz="2000" b="1" dirty="0">
                <a:solidFill>
                  <a:schemeClr val="tx1"/>
                </a:solidFill>
              </a:rPr>
              <a:t>Costly:</a:t>
            </a:r>
            <a:br>
              <a:rPr lang="en-US" sz="2000" b="1" dirty="0">
                <a:solidFill>
                  <a:schemeClr val="tx1"/>
                </a:solidFill>
              </a:rPr>
            </a:br>
            <a:r>
              <a:rPr lang="en-US" sz="2000" b="1" dirty="0">
                <a:solidFill>
                  <a:schemeClr val="tx1"/>
                </a:solidFill>
              </a:rPr>
              <a:t> </a:t>
            </a:r>
            <a:r>
              <a:rPr lang="en-US" sz="2000" dirty="0">
                <a:solidFill>
                  <a:schemeClr val="tx1"/>
                </a:solidFill>
              </a:rPr>
              <a:t>Gathering requirements can be costly, especially when involving multiple stakeholders.
</a:t>
            </a:r>
            <a:r>
              <a:rPr lang="en-US" sz="2000" dirty="0"/>
              <a:t>3.</a:t>
            </a:r>
            <a:r>
              <a:rPr lang="en-US" sz="2000" b="1" dirty="0">
                <a:solidFill>
                  <a:schemeClr val="tx1"/>
                </a:solidFill>
              </a:rPr>
              <a:t>Risk of changing requirements:</a:t>
            </a:r>
            <a:br>
              <a:rPr lang="en-US" sz="2000" b="1" dirty="0">
                <a:solidFill>
                  <a:schemeClr val="tx1"/>
                </a:solidFill>
              </a:rPr>
            </a:br>
            <a:r>
              <a:rPr lang="en-US" sz="2000" dirty="0">
                <a:solidFill>
                  <a:schemeClr val="tx1"/>
                </a:solidFill>
              </a:rPr>
              <a:t>Requirements may change over time, which can lead to confusion and require additional work to keep the project aligned with the updated requirements.
</a:t>
            </a:r>
            <a:r>
              <a:rPr lang="en-US" sz="2000" dirty="0"/>
              <a:t>4.</a:t>
            </a:r>
            <a:r>
              <a:rPr lang="en-US" sz="2000" b="1" dirty="0">
                <a:solidFill>
                  <a:schemeClr val="tx1"/>
                </a:solidFill>
              </a:rPr>
              <a:t>Difficulty in identifying all the requirements: </a:t>
            </a:r>
            <a:br>
              <a:rPr lang="en-US" sz="2000" b="1" dirty="0">
                <a:solidFill>
                  <a:schemeClr val="tx1"/>
                </a:solidFill>
              </a:rPr>
            </a:br>
            <a:r>
              <a:rPr lang="en-US" sz="2000" dirty="0">
                <a:solidFill>
                  <a:schemeClr val="tx1"/>
                </a:solidFill>
              </a:rPr>
              <a:t>It can be difficult to identify all the requirements, especially when dealing with complex systems or new technologies.
</a:t>
            </a:r>
            <a:r>
              <a:rPr lang="en-US" sz="2000" dirty="0"/>
              <a:t>5.</a:t>
            </a:r>
            <a:r>
              <a:rPr lang="en-US" sz="2000" b="1" dirty="0">
                <a:solidFill>
                  <a:schemeClr val="tx1"/>
                </a:solidFill>
              </a:rPr>
              <a:t>Difficulty in predicting future requirements:</a:t>
            </a:r>
            <a:br>
              <a:rPr lang="en-US" sz="2000" b="1" dirty="0">
                <a:solidFill>
                  <a:schemeClr val="tx1"/>
                </a:solidFill>
              </a:rPr>
            </a:br>
            <a:r>
              <a:rPr lang="en-US" sz="2000" dirty="0">
                <a:solidFill>
                  <a:schemeClr val="tx1"/>
                </a:solidFill>
              </a:rPr>
              <a:t> It can be difficult to predict future requirements, which can result in the software becoming outdated or needing to be redesigned.
</a:t>
            </a:r>
            <a:r>
              <a:rPr lang="en-US" sz="2000" dirty="0"/>
              <a:t>6.</a:t>
            </a:r>
            <a:r>
              <a:rPr lang="en-US" sz="2000" b="1" dirty="0"/>
              <a:t>D</a:t>
            </a:r>
            <a:r>
              <a:rPr lang="en-US" sz="2000" b="1" dirty="0">
                <a:solidFill>
                  <a:schemeClr val="tx1"/>
                </a:solidFill>
              </a:rPr>
              <a:t>ifficulty in handling user’s changing needs: </a:t>
            </a:r>
            <a:br>
              <a:rPr lang="en-US" sz="2000" b="1" dirty="0">
                <a:solidFill>
                  <a:schemeClr val="tx1"/>
                </a:solidFill>
              </a:rPr>
            </a:br>
            <a:r>
              <a:rPr lang="en-US" sz="2000" dirty="0">
                <a:solidFill>
                  <a:schemeClr val="tx1"/>
                </a:solidFill>
              </a:rPr>
              <a:t>As the users start using the system they might realize that they need something that was not anticipated during the requirements gathering phase.</a:t>
            </a:r>
          </a:p>
        </p:txBody>
      </p:sp>
      <p:sp>
        <p:nvSpPr>
          <p:cNvPr id="3" name="Content Placeholder 2">
            <a:extLst>
              <a:ext uri="{FF2B5EF4-FFF2-40B4-BE49-F238E27FC236}">
                <a16:creationId xmlns:a16="http://schemas.microsoft.com/office/drawing/2014/main" id="{4493C69D-2DD0-7649-8371-916A21D1385E}"/>
              </a:ext>
            </a:extLst>
          </p:cNvPr>
          <p:cNvSpPr>
            <a:spLocks noGrp="1"/>
          </p:cNvSpPr>
          <p:nvPr>
            <p:ph idx="1"/>
          </p:nvPr>
        </p:nvSpPr>
        <p:spPr>
          <a:xfrm>
            <a:off x="0" y="-9018984"/>
            <a:ext cx="8251031" cy="5250656"/>
          </a:xfrm>
        </p:spPr>
        <p:txBody>
          <a:bodyPr>
            <a:normAutofit/>
          </a:bodyPr>
          <a:lstStyle/>
          <a:p>
            <a:pPr marL="0" indent="0">
              <a:buNone/>
            </a:pPr>
            <a:endParaRPr lang="en-US" sz="3200" dirty="0"/>
          </a:p>
        </p:txBody>
      </p:sp>
    </p:spTree>
    <p:extLst>
      <p:ext uri="{BB962C8B-B14F-4D97-AF65-F5344CB8AC3E}">
        <p14:creationId xmlns:p14="http://schemas.microsoft.com/office/powerpoint/2010/main" val="18189192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    Financial Mathematics      submitted to:                                               submitted by:                                •Ali Raza                                 •                                •         Group No:                                         0       presentation Topic:                               “        Date:                                17-11-24     Islamia university of Bahawalpur(Bwn Campus)          </vt:lpstr>
      <vt:lpstr>    Contents:                                    •Software Engineering | Challenges in              eliciting requirements.   </vt:lpstr>
      <vt:lpstr>PowerPoint Presentation</vt:lpstr>
      <vt:lpstr>PowerPoint Presentation</vt:lpstr>
      <vt:lpstr>PowerPoint Presentation</vt:lpstr>
      <vt:lpstr>PowerPoint Presentation</vt:lpstr>
      <vt:lpstr>PowerPoint Presentation</vt:lpstr>
      <vt:lpstr>2.Costly:  Gathering requirements can be costly, especially when involving multiple stakeholders.
3.Risk of changing requirements: Requirements may change over time, which can lead to confusion and require additional work to keep the project aligned with the updated requirements.
4.Difficulty in identifying all the requirements:  It can be difficult to identify all the requirements, especially when dealing with complex systems or new technologies.
5.Difficulty in predicting future requirements:  It can be difficult to predict future requirements, which can result in the software becoming outdated or needing to be redesigned.
6.Difficulty in handling user’s changing needs:  As the users start using the system they might realize that they need something that was not anticipated during the requirements gathering phase.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Unknown User</cp:lastModifiedBy>
  <cp:revision>14</cp:revision>
  <dcterms:created xsi:type="dcterms:W3CDTF">2022-04-11T08:20:29Z</dcterms:created>
  <dcterms:modified xsi:type="dcterms:W3CDTF">2023-11-14T06:45:03Z</dcterms:modified>
</cp:coreProperties>
</file>