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60" r:id="rId3"/>
    <p:sldId id="257" r:id="rId4"/>
    <p:sldId id="258" r:id="rId5"/>
    <p:sldId id="259" r:id="rId6"/>
    <p:sldId id="268" r:id="rId7"/>
    <p:sldId id="261" r:id="rId8"/>
    <p:sldId id="275" r:id="rId9"/>
    <p:sldId id="267" r:id="rId10"/>
    <p:sldId id="266" r:id="rId11"/>
    <p:sldId id="278" r:id="rId12"/>
    <p:sldId id="277" r:id="rId13"/>
    <p:sldId id="271" r:id="rId14"/>
    <p:sldId id="262" r:id="rId15"/>
    <p:sldId id="273" r:id="rId16"/>
    <p:sldId id="274" r:id="rId17"/>
    <p:sldId id="272" r:id="rId18"/>
    <p:sldId id="265" r:id="rId19"/>
    <p:sldId id="269" r:id="rId20"/>
    <p:sldId id="264" r:id="rId21"/>
    <p:sldId id="270"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AK DURSUNLAR" initials="BD" lastIdx="2" clrIdx="0">
    <p:extLst>
      <p:ext uri="{19B8F6BF-5375-455C-9EA6-DF929625EA0E}">
        <p15:presenceInfo xmlns:p15="http://schemas.microsoft.com/office/powerpoint/2012/main" userId="S-1-5-21-3224994836-2218437714-3497044194-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Orta Stil 1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Orta Stil 1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Koyu Stil 2 - Vurgu 3/Vurgu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Koyu Stil 2 - Vurgu 1/Vurgu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Koyu Stil 1 - Vurgu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Koyu Stil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Koyu Stil 1 - Vurgu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660"/>
  </p:normalViewPr>
  <p:slideViewPr>
    <p:cSldViewPr snapToGrid="0">
      <p:cViewPr varScale="1">
        <p:scale>
          <a:sx n="86" d="100"/>
          <a:sy n="86" d="100"/>
        </p:scale>
        <p:origin x="32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2384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5133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4987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4822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60C6404-AD6E-4860-8E75-697CA40B95DA}" type="datetimeFigureOut">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2123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5/14/2019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674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7" name="Date Placeholder 6"/>
          <p:cNvSpPr>
            <a:spLocks noGrp="1"/>
          </p:cNvSpPr>
          <p:nvPr>
            <p:ph type="dt" sz="half" idx="10"/>
          </p:nvPr>
        </p:nvSpPr>
        <p:spPr/>
        <p:txBody>
          <a:bodyPr/>
          <a:lstStyle/>
          <a:p>
            <a:fld id="{4F7D4976-E339-4826-83B7-FBD03F55ECF8}" type="datetimeFigureOut">
              <a:rPr lang="en-US" smtClean="0"/>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142868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9325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3932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9" name="Date Placeholder 8"/>
          <p:cNvSpPr>
            <a:spLocks noGrp="1"/>
          </p:cNvSpPr>
          <p:nvPr>
            <p:ph type="dt" sz="half" idx="10"/>
          </p:nvPr>
        </p:nvSpPr>
        <p:spPr/>
        <p:txBody>
          <a:bodyPr/>
          <a:lstStyle/>
          <a:p>
            <a:fld id="{D1BE4249-C0D0-4B06-8692-E8BB871AF643}" type="datetimeFigureOut">
              <a:rPr lang="en-US" smtClean="0"/>
              <a:t>5/14/2019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3316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5/14/2019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9211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5/14/2019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69258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A61F824-19D2-4B3E-93F9-F1E3CA4E01C4}"/>
              </a:ext>
            </a:extLst>
          </p:cNvPr>
          <p:cNvSpPr>
            <a:spLocks noGrp="1"/>
          </p:cNvSpPr>
          <p:nvPr>
            <p:ph type="ctrTitle"/>
          </p:nvPr>
        </p:nvSpPr>
        <p:spPr/>
        <p:txBody>
          <a:bodyPr/>
          <a:lstStyle/>
          <a:p>
            <a:r>
              <a:rPr lang="tr-TR" dirty="0"/>
              <a:t>Sabıka kayıt sistemi</a:t>
            </a:r>
          </a:p>
        </p:txBody>
      </p:sp>
    </p:spTree>
    <p:extLst>
      <p:ext uri="{BB962C8B-B14F-4D97-AF65-F5344CB8AC3E}">
        <p14:creationId xmlns:p14="http://schemas.microsoft.com/office/powerpoint/2010/main" val="371259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Unvan 2">
            <a:extLst>
              <a:ext uri="{FF2B5EF4-FFF2-40B4-BE49-F238E27FC236}">
                <a16:creationId xmlns:a16="http://schemas.microsoft.com/office/drawing/2014/main" id="{CDB991EC-43EE-49C0-999F-054A45A563F5}"/>
              </a:ext>
            </a:extLst>
          </p:cNvPr>
          <p:cNvSpPr>
            <a:spLocks noGrp="1"/>
          </p:cNvSpPr>
          <p:nvPr>
            <p:ph type="title"/>
          </p:nvPr>
        </p:nvSpPr>
        <p:spPr>
          <a:xfrm>
            <a:off x="2416433" y="287359"/>
            <a:ext cx="7729728" cy="800036"/>
          </a:xfrm>
        </p:spPr>
        <p:txBody>
          <a:bodyPr>
            <a:normAutofit fontScale="90000"/>
          </a:bodyPr>
          <a:lstStyle/>
          <a:p>
            <a:r>
              <a:rPr lang="tr-TR" dirty="0"/>
              <a:t>Zaman fizibilitesi (</a:t>
            </a:r>
            <a:r>
              <a:rPr lang="tr-TR" dirty="0" err="1"/>
              <a:t>Gantt</a:t>
            </a:r>
            <a:r>
              <a:rPr lang="tr-TR" dirty="0"/>
              <a:t> Diyagramı)</a:t>
            </a:r>
          </a:p>
        </p:txBody>
      </p:sp>
      <p:pic>
        <p:nvPicPr>
          <p:cNvPr id="2" name="İçerik Yer Tutucusu 1">
            <a:extLst>
              <a:ext uri="{FF2B5EF4-FFF2-40B4-BE49-F238E27FC236}">
                <a16:creationId xmlns:a16="http://schemas.microsoft.com/office/drawing/2014/main" id="{F4EE4A5E-E857-424E-86D1-A71BCAC43B4B}"/>
              </a:ext>
            </a:extLst>
          </p:cNvPr>
          <p:cNvPicPr>
            <a:picLocks noGrp="1" noChangeAspect="1"/>
          </p:cNvPicPr>
          <p:nvPr>
            <p:ph idx="4294967295"/>
          </p:nvPr>
        </p:nvPicPr>
        <p:blipFill>
          <a:blip r:embed="rId2"/>
          <a:stretch>
            <a:fillRect/>
          </a:stretch>
        </p:blipFill>
        <p:spPr>
          <a:xfrm>
            <a:off x="827806" y="1476375"/>
            <a:ext cx="11174412" cy="4438650"/>
          </a:xfrm>
          <a:prstGeom prst="rect">
            <a:avLst/>
          </a:prstGeom>
        </p:spPr>
      </p:pic>
    </p:spTree>
    <p:extLst>
      <p:ext uri="{BB962C8B-B14F-4D97-AF65-F5344CB8AC3E}">
        <p14:creationId xmlns:p14="http://schemas.microsoft.com/office/powerpoint/2010/main" val="312550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Unvan 2">
            <a:extLst>
              <a:ext uri="{FF2B5EF4-FFF2-40B4-BE49-F238E27FC236}">
                <a16:creationId xmlns:a16="http://schemas.microsoft.com/office/drawing/2014/main" id="{CDB991EC-43EE-49C0-999F-054A45A563F5}"/>
              </a:ext>
            </a:extLst>
          </p:cNvPr>
          <p:cNvSpPr>
            <a:spLocks noGrp="1"/>
          </p:cNvSpPr>
          <p:nvPr>
            <p:ph type="title"/>
          </p:nvPr>
        </p:nvSpPr>
        <p:spPr>
          <a:xfrm>
            <a:off x="2416433" y="287359"/>
            <a:ext cx="7729728" cy="800036"/>
          </a:xfrm>
        </p:spPr>
        <p:txBody>
          <a:bodyPr>
            <a:normAutofit fontScale="90000"/>
          </a:bodyPr>
          <a:lstStyle/>
          <a:p>
            <a:r>
              <a:rPr lang="tr-TR" dirty="0"/>
              <a:t>Zaman fizibilitesi (</a:t>
            </a:r>
            <a:r>
              <a:rPr lang="tr-TR" dirty="0" err="1"/>
              <a:t>Gantt</a:t>
            </a:r>
            <a:r>
              <a:rPr lang="tr-TR" dirty="0"/>
              <a:t> Diyagramı)</a:t>
            </a:r>
          </a:p>
        </p:txBody>
      </p:sp>
      <p:pic>
        <p:nvPicPr>
          <p:cNvPr id="5" name="Resim 4">
            <a:extLst>
              <a:ext uri="{FF2B5EF4-FFF2-40B4-BE49-F238E27FC236}">
                <a16:creationId xmlns:a16="http://schemas.microsoft.com/office/drawing/2014/main" id="{40EA4F6E-D552-492A-B3D6-1CF49C252152}"/>
              </a:ext>
            </a:extLst>
          </p:cNvPr>
          <p:cNvPicPr>
            <a:picLocks noChangeAspect="1"/>
          </p:cNvPicPr>
          <p:nvPr/>
        </p:nvPicPr>
        <p:blipFill>
          <a:blip r:embed="rId2"/>
          <a:stretch>
            <a:fillRect/>
          </a:stretch>
        </p:blipFill>
        <p:spPr>
          <a:xfrm>
            <a:off x="854441" y="1479139"/>
            <a:ext cx="11167670" cy="4587505"/>
          </a:xfrm>
          <a:prstGeom prst="rect">
            <a:avLst/>
          </a:prstGeom>
        </p:spPr>
      </p:pic>
    </p:spTree>
    <p:extLst>
      <p:ext uri="{BB962C8B-B14F-4D97-AF65-F5344CB8AC3E}">
        <p14:creationId xmlns:p14="http://schemas.microsoft.com/office/powerpoint/2010/main" val="141470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Unvan 2">
            <a:extLst>
              <a:ext uri="{FF2B5EF4-FFF2-40B4-BE49-F238E27FC236}">
                <a16:creationId xmlns:a16="http://schemas.microsoft.com/office/drawing/2014/main" id="{CDB991EC-43EE-49C0-999F-054A45A563F5}"/>
              </a:ext>
            </a:extLst>
          </p:cNvPr>
          <p:cNvSpPr>
            <a:spLocks noGrp="1"/>
          </p:cNvSpPr>
          <p:nvPr>
            <p:ph type="title"/>
          </p:nvPr>
        </p:nvSpPr>
        <p:spPr>
          <a:xfrm>
            <a:off x="2346545" y="334378"/>
            <a:ext cx="7729728" cy="890741"/>
          </a:xfrm>
        </p:spPr>
        <p:txBody>
          <a:bodyPr>
            <a:normAutofit/>
          </a:bodyPr>
          <a:lstStyle/>
          <a:p>
            <a:r>
              <a:rPr lang="tr-TR" dirty="0"/>
              <a:t>Yasal Fizibilite</a:t>
            </a:r>
          </a:p>
        </p:txBody>
      </p:sp>
      <p:sp>
        <p:nvSpPr>
          <p:cNvPr id="4" name="İçerik Yer Tutucusu 3">
            <a:extLst>
              <a:ext uri="{FF2B5EF4-FFF2-40B4-BE49-F238E27FC236}">
                <a16:creationId xmlns:a16="http://schemas.microsoft.com/office/drawing/2014/main" id="{129D2A61-DFA2-411C-9A0B-B11D4D7B27E7}"/>
              </a:ext>
            </a:extLst>
          </p:cNvPr>
          <p:cNvSpPr>
            <a:spLocks noGrp="1"/>
          </p:cNvSpPr>
          <p:nvPr>
            <p:ph idx="1"/>
          </p:nvPr>
        </p:nvSpPr>
        <p:spPr>
          <a:xfrm>
            <a:off x="994299" y="2219418"/>
            <a:ext cx="10457895" cy="3959440"/>
          </a:xfrm>
        </p:spPr>
        <p:txBody>
          <a:bodyPr>
            <a:normAutofit/>
          </a:bodyPr>
          <a:lstStyle/>
          <a:p>
            <a:r>
              <a:rPr lang="tr-TR" sz="2800" dirty="0"/>
              <a:t>Kişisel veri olarak da değerlendirilebileceğimiz, kişilerin işledikleri suçlara ilişkin kesinleşmiş mahkûmiyetlere dair kayıtlar, kanun gereği, adli sicil sisteminde tutulmaktadır. Bu durum, Anayasa’nın 20’nci maddesinde yer alan kişisel verilerin ancak bir kanun hükmü gereğinde işleme tabi tutulabileceği kuralına uygundur. Bununla birlikte, kesinleşmemiş suçlara ilişkin kayıt ve bilgilerin, yasal düzenleme olmadan kurumlara ait sistemlerde saklanması Kamu Denetçiliği Kurumu tarafından yerinde olarak eleştirilmektedir.</a:t>
            </a:r>
          </a:p>
        </p:txBody>
      </p:sp>
    </p:spTree>
    <p:extLst>
      <p:ext uri="{BB962C8B-B14F-4D97-AF65-F5344CB8AC3E}">
        <p14:creationId xmlns:p14="http://schemas.microsoft.com/office/powerpoint/2010/main" val="51252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Unvan 2">
            <a:extLst>
              <a:ext uri="{FF2B5EF4-FFF2-40B4-BE49-F238E27FC236}">
                <a16:creationId xmlns:a16="http://schemas.microsoft.com/office/drawing/2014/main" id="{CDB991EC-43EE-49C0-999F-054A45A563F5}"/>
              </a:ext>
            </a:extLst>
          </p:cNvPr>
          <p:cNvSpPr>
            <a:spLocks noGrp="1"/>
          </p:cNvSpPr>
          <p:nvPr>
            <p:ph type="title"/>
          </p:nvPr>
        </p:nvSpPr>
        <p:spPr>
          <a:xfrm>
            <a:off x="2416433" y="287359"/>
            <a:ext cx="7295978" cy="779441"/>
          </a:xfrm>
        </p:spPr>
        <p:txBody>
          <a:bodyPr>
            <a:normAutofit/>
          </a:bodyPr>
          <a:lstStyle/>
          <a:p>
            <a:r>
              <a:rPr lang="tr-TR" dirty="0" err="1"/>
              <a:t>Use</a:t>
            </a:r>
            <a:r>
              <a:rPr lang="tr-TR" dirty="0"/>
              <a:t> </a:t>
            </a:r>
            <a:r>
              <a:rPr lang="tr-TR" dirty="0" err="1"/>
              <a:t>case</a:t>
            </a:r>
            <a:r>
              <a:rPr lang="tr-TR" dirty="0"/>
              <a:t> </a:t>
            </a:r>
            <a:r>
              <a:rPr lang="tr-TR" dirty="0" err="1"/>
              <a:t>diagramı</a:t>
            </a:r>
            <a:endParaRPr lang="tr-TR" dirty="0"/>
          </a:p>
        </p:txBody>
      </p:sp>
      <p:pic>
        <p:nvPicPr>
          <p:cNvPr id="4" name="Resim 3">
            <a:extLst>
              <a:ext uri="{FF2B5EF4-FFF2-40B4-BE49-F238E27FC236}">
                <a16:creationId xmlns:a16="http://schemas.microsoft.com/office/drawing/2014/main" id="{CC9EE41E-07FB-47BE-A574-7CD73692331E}"/>
              </a:ext>
            </a:extLst>
          </p:cNvPr>
          <p:cNvPicPr>
            <a:picLocks noChangeAspect="1"/>
          </p:cNvPicPr>
          <p:nvPr/>
        </p:nvPicPr>
        <p:blipFill>
          <a:blip r:embed="rId2"/>
          <a:stretch>
            <a:fillRect/>
          </a:stretch>
        </p:blipFill>
        <p:spPr>
          <a:xfrm>
            <a:off x="1022919" y="1393274"/>
            <a:ext cx="10146161" cy="4954945"/>
          </a:xfrm>
          <a:prstGeom prst="rect">
            <a:avLst/>
          </a:prstGeom>
        </p:spPr>
      </p:pic>
    </p:spTree>
    <p:extLst>
      <p:ext uri="{BB962C8B-B14F-4D97-AF65-F5344CB8AC3E}">
        <p14:creationId xmlns:p14="http://schemas.microsoft.com/office/powerpoint/2010/main" val="339573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Unvan 2">
            <a:extLst>
              <a:ext uri="{FF2B5EF4-FFF2-40B4-BE49-F238E27FC236}">
                <a16:creationId xmlns:a16="http://schemas.microsoft.com/office/drawing/2014/main" id="{0B3264AA-040E-40DD-9C70-F62EB05CB9B6}"/>
              </a:ext>
            </a:extLst>
          </p:cNvPr>
          <p:cNvSpPr>
            <a:spLocks noGrp="1"/>
          </p:cNvSpPr>
          <p:nvPr>
            <p:ph type="title"/>
          </p:nvPr>
        </p:nvSpPr>
        <p:spPr>
          <a:xfrm>
            <a:off x="2416433" y="287359"/>
            <a:ext cx="7295978" cy="779441"/>
          </a:xfrm>
        </p:spPr>
        <p:txBody>
          <a:bodyPr>
            <a:normAutofit/>
          </a:bodyPr>
          <a:lstStyle/>
          <a:p>
            <a:r>
              <a:rPr lang="tr-TR" dirty="0" err="1"/>
              <a:t>Use</a:t>
            </a:r>
            <a:r>
              <a:rPr lang="tr-TR" dirty="0"/>
              <a:t> </a:t>
            </a:r>
            <a:r>
              <a:rPr lang="tr-TR" dirty="0" err="1"/>
              <a:t>case</a:t>
            </a:r>
            <a:r>
              <a:rPr lang="tr-TR" dirty="0"/>
              <a:t> SENARYOLARI</a:t>
            </a:r>
          </a:p>
        </p:txBody>
      </p:sp>
      <p:sp>
        <p:nvSpPr>
          <p:cNvPr id="4" name="İçerik Yer Tutucusu 3">
            <a:extLst>
              <a:ext uri="{FF2B5EF4-FFF2-40B4-BE49-F238E27FC236}">
                <a16:creationId xmlns:a16="http://schemas.microsoft.com/office/drawing/2014/main" id="{7D2DBAFD-DB9F-4F0B-8C7A-118E82730301}"/>
              </a:ext>
            </a:extLst>
          </p:cNvPr>
          <p:cNvSpPr>
            <a:spLocks noGrp="1"/>
          </p:cNvSpPr>
          <p:nvPr>
            <p:ph idx="1"/>
          </p:nvPr>
        </p:nvSpPr>
        <p:spPr>
          <a:xfrm>
            <a:off x="1982683" y="1198143"/>
            <a:ext cx="7729728" cy="3101983"/>
          </a:xfrm>
        </p:spPr>
        <p:txBody>
          <a:bodyPr/>
          <a:lstStyle/>
          <a:p>
            <a:pPr marL="0" indent="0">
              <a:buNone/>
            </a:pPr>
            <a:r>
              <a:rPr lang="tr-TR" dirty="0"/>
              <a:t>Kullanıcıların sistemle hatta sistemde yer alan her alt işlemle olan ilişkilerinin açıklandığı kullanım senaryosu çözümlemesi oluşturulmuştur</a:t>
            </a:r>
          </a:p>
        </p:txBody>
      </p:sp>
      <p:pic>
        <p:nvPicPr>
          <p:cNvPr id="7" name="Resim 6">
            <a:extLst>
              <a:ext uri="{FF2B5EF4-FFF2-40B4-BE49-F238E27FC236}">
                <a16:creationId xmlns:a16="http://schemas.microsoft.com/office/drawing/2014/main" id="{24E02A4F-AB7E-4D9E-90C7-8BCE16CCBA2C}"/>
              </a:ext>
            </a:extLst>
          </p:cNvPr>
          <p:cNvPicPr>
            <a:picLocks noChangeAspect="1"/>
          </p:cNvPicPr>
          <p:nvPr/>
        </p:nvPicPr>
        <p:blipFill>
          <a:blip r:embed="rId2"/>
          <a:stretch>
            <a:fillRect/>
          </a:stretch>
        </p:blipFill>
        <p:spPr>
          <a:xfrm>
            <a:off x="1423815" y="2204975"/>
            <a:ext cx="9344370" cy="4190301"/>
          </a:xfrm>
          <a:prstGeom prst="rect">
            <a:avLst/>
          </a:prstGeom>
        </p:spPr>
      </p:pic>
    </p:spTree>
    <p:extLst>
      <p:ext uri="{BB962C8B-B14F-4D97-AF65-F5344CB8AC3E}">
        <p14:creationId xmlns:p14="http://schemas.microsoft.com/office/powerpoint/2010/main" val="152254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8D0928E-FE49-462C-878E-5CA491643604}"/>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C886972A-1CE3-4C84-B54C-1353E6669007}"/>
              </a:ext>
            </a:extLst>
          </p:cNvPr>
          <p:cNvPicPr>
            <a:picLocks noChangeAspect="1"/>
          </p:cNvPicPr>
          <p:nvPr/>
        </p:nvPicPr>
        <p:blipFill>
          <a:blip r:embed="rId2"/>
          <a:stretch>
            <a:fillRect/>
          </a:stretch>
        </p:blipFill>
        <p:spPr>
          <a:xfrm>
            <a:off x="1695927" y="906107"/>
            <a:ext cx="8800145" cy="5045785"/>
          </a:xfrm>
          <a:prstGeom prst="rect">
            <a:avLst/>
          </a:prstGeom>
        </p:spPr>
      </p:pic>
    </p:spTree>
    <p:extLst>
      <p:ext uri="{BB962C8B-B14F-4D97-AF65-F5344CB8AC3E}">
        <p14:creationId xmlns:p14="http://schemas.microsoft.com/office/powerpoint/2010/main" val="3110300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73679A-EF89-452D-94E3-CD30EF0B1403}"/>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573316E0-0A0C-4E8E-BD67-B02B627B00AC}"/>
              </a:ext>
            </a:extLst>
          </p:cNvPr>
          <p:cNvPicPr>
            <a:picLocks noChangeAspect="1"/>
          </p:cNvPicPr>
          <p:nvPr/>
        </p:nvPicPr>
        <p:blipFill>
          <a:blip r:embed="rId2"/>
          <a:stretch>
            <a:fillRect/>
          </a:stretch>
        </p:blipFill>
        <p:spPr>
          <a:xfrm>
            <a:off x="1784682" y="691574"/>
            <a:ext cx="8622635" cy="5474851"/>
          </a:xfrm>
          <a:prstGeom prst="rect">
            <a:avLst/>
          </a:prstGeom>
        </p:spPr>
      </p:pic>
    </p:spTree>
    <p:extLst>
      <p:ext uri="{BB962C8B-B14F-4D97-AF65-F5344CB8AC3E}">
        <p14:creationId xmlns:p14="http://schemas.microsoft.com/office/powerpoint/2010/main" val="4232716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5C319FCE-2420-4959-B7F1-7D55DBEE5B02}"/>
              </a:ext>
            </a:extLst>
          </p:cNvPr>
          <p:cNvPicPr>
            <a:picLocks noChangeAspect="1"/>
          </p:cNvPicPr>
          <p:nvPr/>
        </p:nvPicPr>
        <p:blipFill>
          <a:blip r:embed="rId2"/>
          <a:stretch>
            <a:fillRect/>
          </a:stretch>
        </p:blipFill>
        <p:spPr>
          <a:xfrm>
            <a:off x="1825014" y="741339"/>
            <a:ext cx="8541971" cy="5375322"/>
          </a:xfrm>
          <a:prstGeom prst="rect">
            <a:avLst/>
          </a:prstGeom>
        </p:spPr>
      </p:pic>
    </p:spTree>
    <p:extLst>
      <p:ext uri="{BB962C8B-B14F-4D97-AF65-F5344CB8AC3E}">
        <p14:creationId xmlns:p14="http://schemas.microsoft.com/office/powerpoint/2010/main" val="375228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23CD100-0898-4E20-9FDE-59CEBA93828A}"/>
              </a:ext>
            </a:extLst>
          </p:cNvPr>
          <p:cNvSpPr>
            <a:spLocks noGrp="1"/>
          </p:cNvSpPr>
          <p:nvPr>
            <p:ph idx="1"/>
          </p:nvPr>
        </p:nvSpPr>
        <p:spPr>
          <a:xfrm>
            <a:off x="575733" y="2640692"/>
            <a:ext cx="3708399" cy="3255252"/>
          </a:xfrm>
        </p:spPr>
        <p:txBody>
          <a:bodyPr>
            <a:normAutofit/>
          </a:bodyPr>
          <a:lstStyle/>
          <a:p>
            <a:pPr marL="0" indent="0">
              <a:buNone/>
            </a:pPr>
            <a:r>
              <a:rPr lang="tr-TR" sz="2800" dirty="0"/>
              <a:t>UML SINIF DİYAGRAMI</a:t>
            </a:r>
            <a:endParaRPr lang="en-US" sz="2800" dirty="0"/>
          </a:p>
        </p:txBody>
      </p:sp>
      <p:pic>
        <p:nvPicPr>
          <p:cNvPr id="7" name="Resim 6">
            <a:extLst>
              <a:ext uri="{FF2B5EF4-FFF2-40B4-BE49-F238E27FC236}">
                <a16:creationId xmlns:a16="http://schemas.microsoft.com/office/drawing/2014/main" id="{183D06CF-B942-470D-B19A-B74980F027A8}"/>
              </a:ext>
            </a:extLst>
          </p:cNvPr>
          <p:cNvPicPr>
            <a:picLocks noChangeAspect="1"/>
          </p:cNvPicPr>
          <p:nvPr/>
        </p:nvPicPr>
        <p:blipFill>
          <a:blip r:embed="rId2"/>
          <a:stretch>
            <a:fillRect/>
          </a:stretch>
        </p:blipFill>
        <p:spPr>
          <a:xfrm>
            <a:off x="5101793" y="0"/>
            <a:ext cx="6544316" cy="6858000"/>
          </a:xfrm>
          <a:prstGeom prst="rect">
            <a:avLst/>
          </a:prstGeom>
        </p:spPr>
      </p:pic>
    </p:spTree>
    <p:extLst>
      <p:ext uri="{BB962C8B-B14F-4D97-AF65-F5344CB8AC3E}">
        <p14:creationId xmlns:p14="http://schemas.microsoft.com/office/powerpoint/2010/main" val="3468647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23CD100-0898-4E20-9FDE-59CEBA93828A}"/>
              </a:ext>
            </a:extLst>
          </p:cNvPr>
          <p:cNvSpPr>
            <a:spLocks noGrp="1"/>
          </p:cNvSpPr>
          <p:nvPr>
            <p:ph idx="1"/>
          </p:nvPr>
        </p:nvSpPr>
        <p:spPr>
          <a:xfrm>
            <a:off x="575733" y="2640692"/>
            <a:ext cx="3708399" cy="3255252"/>
          </a:xfrm>
        </p:spPr>
        <p:txBody>
          <a:bodyPr>
            <a:normAutofit/>
          </a:bodyPr>
          <a:lstStyle/>
          <a:p>
            <a:pPr marL="0" indent="0">
              <a:buNone/>
            </a:pPr>
            <a:r>
              <a:rPr lang="tr-TR" sz="2800" dirty="0"/>
              <a:t>UML KAVRAMSAL SINIF DİYAGRAMI</a:t>
            </a:r>
            <a:endParaRPr lang="en-US" sz="2800" dirty="0"/>
          </a:p>
        </p:txBody>
      </p:sp>
      <p:pic>
        <p:nvPicPr>
          <p:cNvPr id="4" name="İçerik Yer Tutucusu 1">
            <a:extLst>
              <a:ext uri="{FF2B5EF4-FFF2-40B4-BE49-F238E27FC236}">
                <a16:creationId xmlns:a16="http://schemas.microsoft.com/office/drawing/2014/main" id="{56BEDEC5-8ABC-472E-ACE2-CD2C83270E0A}"/>
              </a:ext>
            </a:extLst>
          </p:cNvPr>
          <p:cNvPicPr>
            <a:picLocks noChangeAspect="1"/>
          </p:cNvPicPr>
          <p:nvPr/>
        </p:nvPicPr>
        <p:blipFill>
          <a:blip r:embed="rId2"/>
          <a:stretch>
            <a:fillRect/>
          </a:stretch>
        </p:blipFill>
        <p:spPr>
          <a:xfrm>
            <a:off x="4284132" y="421882"/>
            <a:ext cx="7596927" cy="6014235"/>
          </a:xfrm>
          <a:prstGeom prst="rect">
            <a:avLst/>
          </a:prstGeom>
        </p:spPr>
      </p:pic>
    </p:spTree>
    <p:extLst>
      <p:ext uri="{BB962C8B-B14F-4D97-AF65-F5344CB8AC3E}">
        <p14:creationId xmlns:p14="http://schemas.microsoft.com/office/powerpoint/2010/main" val="259280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488516"/>
            <a:ext cx="9409719" cy="5251512"/>
          </a:xfrm>
        </p:spPr>
        <p:txBody>
          <a:bodyPr>
            <a:normAutofit/>
          </a:bodyPr>
          <a:lstStyle/>
          <a:p>
            <a:pPr marL="0" indent="0">
              <a:buNone/>
            </a:pPr>
            <a:endParaRPr lang="tr-TR" sz="2400" dirty="0"/>
          </a:p>
          <a:p>
            <a:r>
              <a:rPr lang="tr-TR" sz="2400" dirty="0"/>
              <a:t>Ali </a:t>
            </a:r>
            <a:r>
              <a:rPr lang="tr-TR" sz="2400" dirty="0" err="1"/>
              <a:t>Asaf</a:t>
            </a:r>
            <a:r>
              <a:rPr lang="tr-TR" sz="2400" dirty="0"/>
              <a:t> POLAT: Proje yöneticisi</a:t>
            </a:r>
          </a:p>
          <a:p>
            <a:r>
              <a:rPr lang="tr-TR" sz="2400" dirty="0"/>
              <a:t>Toygar KAYAŞ: Sistem analisti</a:t>
            </a:r>
          </a:p>
          <a:p>
            <a:r>
              <a:rPr lang="tr-TR" sz="2400" dirty="0"/>
              <a:t>Burak DURSUNLAR: Sistem tasarımcısı</a:t>
            </a:r>
          </a:p>
          <a:p>
            <a:r>
              <a:rPr lang="tr-TR" sz="2400" dirty="0"/>
              <a:t>Mehmet Furkan ŞAHİN: Yazılım geliştirici</a:t>
            </a:r>
          </a:p>
          <a:p>
            <a:r>
              <a:rPr lang="tr-TR" sz="2400" dirty="0"/>
              <a:t>Kubilay KOYUNCUOĞLU: Müşteri</a:t>
            </a:r>
          </a:p>
          <a:p>
            <a:endParaRPr lang="tr-TR" sz="2400" dirty="0"/>
          </a:p>
          <a:p>
            <a:pPr marL="0" indent="0">
              <a:buNone/>
            </a:pPr>
            <a:endParaRPr lang="tr-TR" sz="2400" dirty="0"/>
          </a:p>
        </p:txBody>
      </p:sp>
    </p:spTree>
    <p:extLst>
      <p:ext uri="{BB962C8B-B14F-4D97-AF65-F5344CB8AC3E}">
        <p14:creationId xmlns:p14="http://schemas.microsoft.com/office/powerpoint/2010/main" val="3784990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29000"/>
          </a:schemeClr>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C43ABD2-6765-450E-8DAF-5F04D8C72654}"/>
              </a:ext>
            </a:extLst>
          </p:cNvPr>
          <p:cNvPicPr>
            <a:picLocks noChangeAspect="1"/>
          </p:cNvPicPr>
          <p:nvPr/>
        </p:nvPicPr>
        <p:blipFill>
          <a:blip r:embed="rId2"/>
          <a:stretch>
            <a:fillRect/>
          </a:stretch>
        </p:blipFill>
        <p:spPr>
          <a:xfrm>
            <a:off x="695323" y="588342"/>
            <a:ext cx="9753585" cy="6269658"/>
          </a:xfrm>
          <a:prstGeom prst="rect">
            <a:avLst/>
          </a:prstGeom>
        </p:spPr>
      </p:pic>
      <p:sp>
        <p:nvSpPr>
          <p:cNvPr id="3" name="İçerik Yer Tutucusu 2">
            <a:extLst>
              <a:ext uri="{FF2B5EF4-FFF2-40B4-BE49-F238E27FC236}">
                <a16:creationId xmlns:a16="http://schemas.microsoft.com/office/drawing/2014/main" id="{0C31D574-35E9-4A19-840D-8C5575B3B300}"/>
              </a:ext>
            </a:extLst>
          </p:cNvPr>
          <p:cNvSpPr>
            <a:spLocks noGrp="1"/>
          </p:cNvSpPr>
          <p:nvPr>
            <p:ph idx="1"/>
          </p:nvPr>
        </p:nvSpPr>
        <p:spPr>
          <a:xfrm>
            <a:off x="189485" y="155996"/>
            <a:ext cx="7729728" cy="3101983"/>
          </a:xfrm>
        </p:spPr>
        <p:txBody>
          <a:bodyPr/>
          <a:lstStyle/>
          <a:p>
            <a:pPr marL="0" indent="0">
              <a:buNone/>
            </a:pPr>
            <a:r>
              <a:rPr lang="tr-TR" dirty="0"/>
              <a:t>ARDIŞIL DİYAGRAM</a:t>
            </a:r>
          </a:p>
        </p:txBody>
      </p:sp>
    </p:spTree>
    <p:extLst>
      <p:ext uri="{BB962C8B-B14F-4D97-AF65-F5344CB8AC3E}">
        <p14:creationId xmlns:p14="http://schemas.microsoft.com/office/powerpoint/2010/main" val="133833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29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31D574-35E9-4A19-840D-8C5575B3B300}"/>
              </a:ext>
            </a:extLst>
          </p:cNvPr>
          <p:cNvSpPr>
            <a:spLocks noGrp="1"/>
          </p:cNvSpPr>
          <p:nvPr>
            <p:ph idx="1"/>
          </p:nvPr>
        </p:nvSpPr>
        <p:spPr>
          <a:xfrm>
            <a:off x="189485" y="155996"/>
            <a:ext cx="7729728" cy="3101983"/>
          </a:xfrm>
        </p:spPr>
        <p:txBody>
          <a:bodyPr/>
          <a:lstStyle/>
          <a:p>
            <a:pPr marL="0" indent="0">
              <a:buNone/>
            </a:pPr>
            <a:r>
              <a:rPr lang="tr-TR" dirty="0"/>
              <a:t>ARDIŞIL DİYAGRAM</a:t>
            </a:r>
          </a:p>
        </p:txBody>
      </p:sp>
      <p:pic>
        <p:nvPicPr>
          <p:cNvPr id="5" name="İçerik Yer Tutucusu 5">
            <a:extLst>
              <a:ext uri="{FF2B5EF4-FFF2-40B4-BE49-F238E27FC236}">
                <a16:creationId xmlns:a16="http://schemas.microsoft.com/office/drawing/2014/main" id="{21545C4C-F611-4E26-B948-C6EE66D59AC0}"/>
              </a:ext>
            </a:extLst>
          </p:cNvPr>
          <p:cNvPicPr>
            <a:picLocks noChangeAspect="1"/>
          </p:cNvPicPr>
          <p:nvPr/>
        </p:nvPicPr>
        <p:blipFill>
          <a:blip r:embed="rId2"/>
          <a:stretch>
            <a:fillRect/>
          </a:stretch>
        </p:blipFill>
        <p:spPr>
          <a:xfrm>
            <a:off x="802328" y="573932"/>
            <a:ext cx="9682962" cy="6284068"/>
          </a:xfrm>
          <a:prstGeom prst="rect">
            <a:avLst/>
          </a:prstGeom>
        </p:spPr>
      </p:pic>
    </p:spTree>
    <p:extLst>
      <p:ext uri="{BB962C8B-B14F-4D97-AF65-F5344CB8AC3E}">
        <p14:creationId xmlns:p14="http://schemas.microsoft.com/office/powerpoint/2010/main" val="57191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30000"/>
          </a:schemeClr>
        </a:solidFill>
        <a:effectLst/>
      </p:bgPr>
    </p:bg>
    <p:spTree>
      <p:nvGrpSpPr>
        <p:cNvPr id="1" name=""/>
        <p:cNvGrpSpPr/>
        <p:nvPr/>
      </p:nvGrpSpPr>
      <p:grpSpPr>
        <a:xfrm>
          <a:off x="0" y="0"/>
          <a:ext cx="0" cy="0"/>
          <a:chOff x="0" y="0"/>
          <a:chExt cx="0" cy="0"/>
        </a:xfrm>
      </p:grpSpPr>
      <p:sp>
        <p:nvSpPr>
          <p:cNvPr id="9" name="Unvan 2">
            <a:extLst>
              <a:ext uri="{FF2B5EF4-FFF2-40B4-BE49-F238E27FC236}">
                <a16:creationId xmlns:a16="http://schemas.microsoft.com/office/drawing/2014/main" id="{8F9C45CE-4370-4E6E-9B39-EF5CB36FBE7D}"/>
              </a:ext>
            </a:extLst>
          </p:cNvPr>
          <p:cNvSpPr>
            <a:spLocks noGrp="1"/>
          </p:cNvSpPr>
          <p:nvPr>
            <p:ph type="title"/>
          </p:nvPr>
        </p:nvSpPr>
        <p:spPr>
          <a:xfrm>
            <a:off x="2231136" y="472375"/>
            <a:ext cx="7729728" cy="800036"/>
          </a:xfrm>
        </p:spPr>
        <p:txBody>
          <a:bodyPr/>
          <a:lstStyle/>
          <a:p>
            <a:r>
              <a:rPr lang="tr-TR"/>
              <a:t>VERİ TABANI TASARIM DİYAGRAMI</a:t>
            </a:r>
            <a:endParaRPr lang="tr-TR" dirty="0"/>
          </a:p>
        </p:txBody>
      </p:sp>
      <p:sp>
        <p:nvSpPr>
          <p:cNvPr id="7" name="İçerik Yer Tutucusu 6">
            <a:extLst>
              <a:ext uri="{FF2B5EF4-FFF2-40B4-BE49-F238E27FC236}">
                <a16:creationId xmlns:a16="http://schemas.microsoft.com/office/drawing/2014/main" id="{51171C1A-B4B9-4E8B-BE4A-4BF2C6E923ED}"/>
              </a:ext>
            </a:extLst>
          </p:cNvPr>
          <p:cNvSpPr>
            <a:spLocks noGrp="1"/>
          </p:cNvSpPr>
          <p:nvPr>
            <p:ph idx="1"/>
          </p:nvPr>
        </p:nvSpPr>
        <p:spPr/>
        <p:txBody>
          <a:bodyPr/>
          <a:lstStyle/>
          <a:p>
            <a:endParaRPr lang="tr-TR"/>
          </a:p>
        </p:txBody>
      </p:sp>
      <p:pic>
        <p:nvPicPr>
          <p:cNvPr id="2" name="Resim 1">
            <a:extLst>
              <a:ext uri="{FF2B5EF4-FFF2-40B4-BE49-F238E27FC236}">
                <a16:creationId xmlns:a16="http://schemas.microsoft.com/office/drawing/2014/main" id="{148CDFF9-0F75-4DA7-ABAE-DB9BE62805C9}"/>
              </a:ext>
            </a:extLst>
          </p:cNvPr>
          <p:cNvPicPr>
            <a:picLocks noChangeAspect="1"/>
          </p:cNvPicPr>
          <p:nvPr/>
        </p:nvPicPr>
        <p:blipFill>
          <a:blip r:embed="rId2"/>
          <a:stretch>
            <a:fillRect/>
          </a:stretch>
        </p:blipFill>
        <p:spPr>
          <a:xfrm>
            <a:off x="997090" y="1767337"/>
            <a:ext cx="10197819" cy="4467616"/>
          </a:xfrm>
          <a:prstGeom prst="rect">
            <a:avLst/>
          </a:prstGeom>
        </p:spPr>
      </p:pic>
    </p:spTree>
    <p:extLst>
      <p:ext uri="{BB962C8B-B14F-4D97-AF65-F5344CB8AC3E}">
        <p14:creationId xmlns:p14="http://schemas.microsoft.com/office/powerpoint/2010/main" val="16454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488516"/>
            <a:ext cx="10584493" cy="5251512"/>
          </a:xfrm>
        </p:spPr>
        <p:txBody>
          <a:bodyPr>
            <a:normAutofit/>
          </a:bodyPr>
          <a:lstStyle/>
          <a:p>
            <a:pPr marL="0" indent="0">
              <a:buNone/>
            </a:pPr>
            <a:r>
              <a:rPr lang="tr-TR" sz="2400" dirty="0"/>
              <a:t>Genel Bilgi</a:t>
            </a:r>
          </a:p>
          <a:p>
            <a:pPr marL="0" indent="0">
              <a:buNone/>
            </a:pPr>
            <a:r>
              <a:rPr lang="tr-TR" sz="2400" dirty="0"/>
              <a:t>Sabıka kayıt sistemi, kullanıcı tarafından vatandaşların sabıka bilgilerinin kaydedilmesi, düzenlenmesi ve görüntülenmesi amacıyla oluşturulmuş olan sistemdir.</a:t>
            </a:r>
          </a:p>
          <a:p>
            <a:pPr marL="0" indent="0">
              <a:buNone/>
            </a:pPr>
            <a:endParaRPr lang="tr-TR" sz="2400" dirty="0"/>
          </a:p>
          <a:p>
            <a:pPr marL="0" indent="0">
              <a:buNone/>
            </a:pPr>
            <a:endParaRPr lang="tr-TR" sz="2400" dirty="0"/>
          </a:p>
        </p:txBody>
      </p:sp>
    </p:spTree>
    <p:extLst>
      <p:ext uri="{BB962C8B-B14F-4D97-AF65-F5344CB8AC3E}">
        <p14:creationId xmlns:p14="http://schemas.microsoft.com/office/powerpoint/2010/main" val="62523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488516"/>
            <a:ext cx="10963522" cy="5251512"/>
          </a:xfrm>
        </p:spPr>
        <p:txBody>
          <a:bodyPr>
            <a:normAutofit/>
          </a:bodyPr>
          <a:lstStyle/>
          <a:p>
            <a:pPr marL="0" indent="0">
              <a:buNone/>
            </a:pPr>
            <a:r>
              <a:rPr lang="tr-TR" sz="2400" dirty="0"/>
              <a:t>Bu sistemde polis ve memur olmak üzere iki tip kullanıcı vardır </a:t>
            </a:r>
          </a:p>
          <a:p>
            <a:pPr marL="0" indent="0">
              <a:buNone/>
            </a:pPr>
            <a:r>
              <a:rPr lang="tr-TR" sz="2400" dirty="0"/>
              <a:t>Memur unvanlı kullanıcı sistemde kayıtlı olan kişilerin sabıka kayıtlarını ve kimlik bilgilerini görüntüleyebilir, güncelleyebilir ve kişilerin mevcut cezai durumlarını değiştirebilir.</a:t>
            </a:r>
          </a:p>
          <a:p>
            <a:pPr marL="0" indent="0">
              <a:buNone/>
            </a:pPr>
            <a:r>
              <a:rPr lang="tr-TR" sz="2400" dirty="0"/>
              <a:t>Polis unvanlı kişi sadece sistemde kayıtlı olan kişilerin sabıka kayıtlarını ve kimlik bilgilerini görüntüleyebilmektedir.</a:t>
            </a:r>
          </a:p>
        </p:txBody>
      </p:sp>
    </p:spTree>
    <p:extLst>
      <p:ext uri="{BB962C8B-B14F-4D97-AF65-F5344CB8AC3E}">
        <p14:creationId xmlns:p14="http://schemas.microsoft.com/office/powerpoint/2010/main" val="199311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Unvan 2">
            <a:extLst>
              <a:ext uri="{FF2B5EF4-FFF2-40B4-BE49-F238E27FC236}">
                <a16:creationId xmlns:a16="http://schemas.microsoft.com/office/drawing/2014/main" id="{3B7FF94E-5A11-47F9-990A-F6FD0FA2ABA5}"/>
              </a:ext>
            </a:extLst>
          </p:cNvPr>
          <p:cNvSpPr>
            <a:spLocks noGrp="1"/>
          </p:cNvSpPr>
          <p:nvPr>
            <p:ph type="title"/>
          </p:nvPr>
        </p:nvSpPr>
        <p:spPr>
          <a:xfrm>
            <a:off x="2416433" y="287359"/>
            <a:ext cx="7729728" cy="800036"/>
          </a:xfrm>
        </p:spPr>
        <p:txBody>
          <a:bodyPr/>
          <a:lstStyle/>
          <a:p>
            <a:r>
              <a:rPr lang="tr-TR" dirty="0"/>
              <a:t>EKİP TOPLANTILARI</a:t>
            </a:r>
          </a:p>
        </p:txBody>
      </p:sp>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618140" y="1319129"/>
            <a:ext cx="10624855" cy="5251512"/>
          </a:xfrm>
        </p:spPr>
        <p:txBody>
          <a:bodyPr>
            <a:normAutofit/>
          </a:bodyPr>
          <a:lstStyle/>
          <a:p>
            <a:pPr marL="0" indent="0">
              <a:buNone/>
            </a:pPr>
            <a:r>
              <a:rPr lang="tr-TR" sz="2400" dirty="0"/>
              <a:t>1.Toplantı 15 Mart 2019</a:t>
            </a:r>
          </a:p>
          <a:p>
            <a:pPr marL="0" indent="0">
              <a:buNone/>
            </a:pPr>
            <a:r>
              <a:rPr lang="tr-TR" sz="2400" dirty="0"/>
              <a:t>Bu toplantıda projenin alt başlıkları belirlendi .</a:t>
            </a:r>
          </a:p>
          <a:p>
            <a:pPr marL="0" indent="0">
              <a:buNone/>
            </a:pPr>
            <a:r>
              <a:rPr lang="tr-TR" sz="2400" dirty="0"/>
              <a:t>Sabıka Kayıt Sisteminde polis ve memur olmak üzere iki farklı kullanıcı yer alacağına ve bu kullanıcıların yetkilerine. </a:t>
            </a:r>
          </a:p>
          <a:p>
            <a:pPr marL="0" indent="0">
              <a:buNone/>
            </a:pPr>
            <a:r>
              <a:rPr lang="tr-TR" sz="2400" dirty="0"/>
              <a:t>Kişinin görüntülenecek kimlik bilgisinde hangi bilgilerin olacağına(TC kimlik numarası, Ad </a:t>
            </a:r>
            <a:r>
              <a:rPr lang="tr-TR" sz="2400" dirty="0" err="1"/>
              <a:t>Soyad</a:t>
            </a:r>
            <a:r>
              <a:rPr lang="tr-TR" sz="2400" dirty="0"/>
              <a:t> vs.).</a:t>
            </a:r>
          </a:p>
          <a:p>
            <a:pPr marL="0" indent="0">
              <a:buNone/>
            </a:pPr>
            <a:r>
              <a:rPr lang="tr-TR" sz="2400" dirty="0"/>
              <a:t>Serbest, denetimli serbest ve aranıyor olmak üzere 3 farlı cezai durum seçeneği olacağına karar verildi.</a:t>
            </a:r>
          </a:p>
          <a:p>
            <a:pPr marL="0" indent="0">
              <a:buNone/>
            </a:pPr>
            <a:endParaRPr lang="tr-TR" sz="2400" dirty="0"/>
          </a:p>
        </p:txBody>
      </p:sp>
    </p:spTree>
    <p:extLst>
      <p:ext uri="{BB962C8B-B14F-4D97-AF65-F5344CB8AC3E}">
        <p14:creationId xmlns:p14="http://schemas.microsoft.com/office/powerpoint/2010/main" val="333363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488516"/>
            <a:ext cx="11386855" cy="5251512"/>
          </a:xfrm>
        </p:spPr>
        <p:txBody>
          <a:bodyPr>
            <a:normAutofit/>
          </a:bodyPr>
          <a:lstStyle/>
          <a:p>
            <a:pPr marL="0" indent="0">
              <a:buNone/>
            </a:pPr>
            <a:r>
              <a:rPr lang="tr-TR" sz="2400" dirty="0"/>
              <a:t>2.Toplantı 19 Mart 2019</a:t>
            </a:r>
          </a:p>
          <a:p>
            <a:pPr marL="0" indent="0">
              <a:buNone/>
            </a:pPr>
            <a:r>
              <a:rPr lang="tr-TR" sz="2400" dirty="0"/>
              <a:t>Bu toplantıda teknik fizibilite gerçekleştirildi. Sistemi oluştururken kullanılacak donanım, yazılım programı ve veri tabanına bu toplantıda karar verildi. </a:t>
            </a:r>
          </a:p>
          <a:p>
            <a:pPr marL="0" indent="0">
              <a:buNone/>
            </a:pPr>
            <a:r>
              <a:rPr lang="tr-TR" sz="2400" dirty="0"/>
              <a:t>Ekip bu hususta nesneye dayalı yaklaşım ile sistemin oluşturulmasına karar verirken kullanılacak programın </a:t>
            </a:r>
            <a:r>
              <a:rPr lang="tr-TR" sz="2400" dirty="0" err="1"/>
              <a:t>java</a:t>
            </a:r>
            <a:r>
              <a:rPr lang="tr-TR" sz="2400" dirty="0"/>
              <a:t> mı yoksa c# mı olması gerektiğini tartıştı</a:t>
            </a:r>
          </a:p>
        </p:txBody>
      </p:sp>
      <p:pic>
        <p:nvPicPr>
          <p:cNvPr id="2050" name="Picture 2" descr="c# logo ile ilgili görsel sonucu">
            <a:extLst>
              <a:ext uri="{FF2B5EF4-FFF2-40B4-BE49-F238E27FC236}">
                <a16:creationId xmlns:a16="http://schemas.microsoft.com/office/drawing/2014/main" id="{CFD650DD-DEA1-472A-9D32-A8FE6644D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602" y="3403269"/>
            <a:ext cx="3217712" cy="34547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 logo ile ilgili görsel sonucu">
            <a:extLst>
              <a:ext uri="{FF2B5EF4-FFF2-40B4-BE49-F238E27FC236}">
                <a16:creationId xmlns:a16="http://schemas.microsoft.com/office/drawing/2014/main" id="{1A95091B-C9B0-471D-9D38-2C0DC0C4E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475" y="3403268"/>
            <a:ext cx="1886465" cy="345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3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İçerik Yer Tutucusu 2">
            <a:extLst>
              <a:ext uri="{FF2B5EF4-FFF2-40B4-BE49-F238E27FC236}">
                <a16:creationId xmlns:a16="http://schemas.microsoft.com/office/drawing/2014/main" id="{8C6032EE-6448-46AF-82D7-42C237F82EFC}"/>
              </a:ext>
            </a:extLst>
          </p:cNvPr>
          <p:cNvGraphicFramePr>
            <a:graphicFrameLocks noGrp="1"/>
          </p:cNvGraphicFramePr>
          <p:nvPr>
            <p:ph idx="1"/>
            <p:extLst>
              <p:ext uri="{D42A27DB-BD31-4B8C-83A1-F6EECF244321}">
                <p14:modId xmlns:p14="http://schemas.microsoft.com/office/powerpoint/2010/main" val="3134872703"/>
              </p:ext>
            </p:extLst>
          </p:nvPr>
        </p:nvGraphicFramePr>
        <p:xfrm>
          <a:off x="2231136" y="1084737"/>
          <a:ext cx="7729728" cy="5773263"/>
        </p:xfrm>
        <a:graphic>
          <a:graphicData uri="http://schemas.openxmlformats.org/drawingml/2006/table">
            <a:tbl>
              <a:tblPr firstRow="1" bandRow="1">
                <a:tableStyleId>{F5AB1C69-6EDB-4FF4-983F-18BD219EF322}</a:tableStyleId>
              </a:tblPr>
              <a:tblGrid>
                <a:gridCol w="2508424">
                  <a:extLst>
                    <a:ext uri="{9D8B030D-6E8A-4147-A177-3AD203B41FA5}">
                      <a16:colId xmlns:a16="http://schemas.microsoft.com/office/drawing/2014/main" val="3824757238"/>
                    </a:ext>
                  </a:extLst>
                </a:gridCol>
                <a:gridCol w="2623931">
                  <a:extLst>
                    <a:ext uri="{9D8B030D-6E8A-4147-A177-3AD203B41FA5}">
                      <a16:colId xmlns:a16="http://schemas.microsoft.com/office/drawing/2014/main" val="2496603631"/>
                    </a:ext>
                  </a:extLst>
                </a:gridCol>
                <a:gridCol w="2597373">
                  <a:extLst>
                    <a:ext uri="{9D8B030D-6E8A-4147-A177-3AD203B41FA5}">
                      <a16:colId xmlns:a16="http://schemas.microsoft.com/office/drawing/2014/main" val="4241265950"/>
                    </a:ext>
                  </a:extLst>
                </a:gridCol>
              </a:tblGrid>
              <a:tr h="634804">
                <a:tc>
                  <a:txBody>
                    <a:bodyPr/>
                    <a:lstStyle/>
                    <a:p>
                      <a:r>
                        <a:rPr lang="tr-TR" sz="3200" dirty="0"/>
                        <a:t>Özellik</a:t>
                      </a:r>
                    </a:p>
                  </a:txBody>
                  <a:tcPr/>
                </a:tc>
                <a:tc>
                  <a:txBody>
                    <a:bodyPr/>
                    <a:lstStyle/>
                    <a:p>
                      <a:r>
                        <a:rPr lang="tr-TR" sz="3200" dirty="0"/>
                        <a:t>Java</a:t>
                      </a:r>
                    </a:p>
                  </a:txBody>
                  <a:tcPr/>
                </a:tc>
                <a:tc>
                  <a:txBody>
                    <a:bodyPr/>
                    <a:lstStyle/>
                    <a:p>
                      <a:r>
                        <a:rPr lang="tr-TR" sz="3600" dirty="0"/>
                        <a:t>C#</a:t>
                      </a:r>
                    </a:p>
                  </a:txBody>
                  <a:tcPr/>
                </a:tc>
                <a:extLst>
                  <a:ext uri="{0D108BD9-81ED-4DB2-BD59-A6C34878D82A}">
                    <a16:rowId xmlns:a16="http://schemas.microsoft.com/office/drawing/2014/main" val="2270506332"/>
                  </a:ext>
                </a:extLst>
              </a:tr>
              <a:tr h="634804">
                <a:tc>
                  <a:txBody>
                    <a:bodyPr/>
                    <a:lstStyle/>
                    <a:p>
                      <a:r>
                        <a:rPr lang="tr-TR" sz="2400" dirty="0"/>
                        <a:t>Geliştirici</a:t>
                      </a:r>
                    </a:p>
                  </a:txBody>
                  <a:tcPr/>
                </a:tc>
                <a:tc>
                  <a:txBody>
                    <a:bodyPr/>
                    <a:lstStyle/>
                    <a:p>
                      <a:r>
                        <a:rPr lang="tr-TR" sz="2400" dirty="0" err="1"/>
                        <a:t>Oracle</a:t>
                      </a:r>
                      <a:endParaRPr lang="tr-TR" sz="2400" dirty="0"/>
                    </a:p>
                  </a:txBody>
                  <a:tcPr/>
                </a:tc>
                <a:tc>
                  <a:txBody>
                    <a:bodyPr/>
                    <a:lstStyle/>
                    <a:p>
                      <a:r>
                        <a:rPr lang="tr-TR" sz="2400" dirty="0"/>
                        <a:t>Microsoft</a:t>
                      </a:r>
                    </a:p>
                  </a:txBody>
                  <a:tcPr/>
                </a:tc>
                <a:extLst>
                  <a:ext uri="{0D108BD9-81ED-4DB2-BD59-A6C34878D82A}">
                    <a16:rowId xmlns:a16="http://schemas.microsoft.com/office/drawing/2014/main" val="1110716947"/>
                  </a:ext>
                </a:extLst>
              </a:tr>
              <a:tr h="1137634">
                <a:tc>
                  <a:txBody>
                    <a:bodyPr/>
                    <a:lstStyle/>
                    <a:p>
                      <a:r>
                        <a:rPr lang="tr-TR" sz="2400" dirty="0"/>
                        <a:t>Ekosistem</a:t>
                      </a:r>
                    </a:p>
                  </a:txBody>
                  <a:tcPr/>
                </a:tc>
                <a:tc>
                  <a:txBody>
                    <a:bodyPr/>
                    <a:lstStyle/>
                    <a:p>
                      <a:r>
                        <a:rPr lang="tr-TR" sz="2400" dirty="0"/>
                        <a:t>Unix, Linux gibi birçok platformda uyumluluk</a:t>
                      </a:r>
                    </a:p>
                  </a:txBody>
                  <a:tcPr/>
                </a:tc>
                <a:tc>
                  <a:txBody>
                    <a:bodyPr/>
                    <a:lstStyle/>
                    <a:p>
                      <a:r>
                        <a:rPr lang="tr-TR" sz="2400" dirty="0"/>
                        <a:t>Microsoft platformlarında kullanılabilir</a:t>
                      </a:r>
                    </a:p>
                  </a:txBody>
                  <a:tcPr/>
                </a:tc>
                <a:extLst>
                  <a:ext uri="{0D108BD9-81ED-4DB2-BD59-A6C34878D82A}">
                    <a16:rowId xmlns:a16="http://schemas.microsoft.com/office/drawing/2014/main" val="2235167178"/>
                  </a:ext>
                </a:extLst>
              </a:tr>
              <a:tr h="1137634">
                <a:tc>
                  <a:txBody>
                    <a:bodyPr/>
                    <a:lstStyle/>
                    <a:p>
                      <a:r>
                        <a:rPr lang="tr-TR" sz="2400" dirty="0"/>
                        <a:t>Yazılım geliştirmede karmaşıklık</a:t>
                      </a:r>
                    </a:p>
                  </a:txBody>
                  <a:tcPr/>
                </a:tc>
                <a:tc>
                  <a:txBody>
                    <a:bodyPr/>
                    <a:lstStyle/>
                    <a:p>
                      <a:r>
                        <a:rPr lang="tr-TR" sz="2400" dirty="0" err="1"/>
                        <a:t>C#’a</a:t>
                      </a:r>
                      <a:r>
                        <a:rPr lang="tr-TR" sz="2400" dirty="0"/>
                        <a:t> nazaran daha karmaşık</a:t>
                      </a:r>
                    </a:p>
                  </a:txBody>
                  <a:tcPr/>
                </a:tc>
                <a:tc>
                  <a:txBody>
                    <a:bodyPr/>
                    <a:lstStyle/>
                    <a:p>
                      <a:r>
                        <a:rPr lang="tr-TR" sz="2400" dirty="0"/>
                        <a:t>Java’ya göre daha kolay</a:t>
                      </a:r>
                    </a:p>
                  </a:txBody>
                  <a:tcPr/>
                </a:tc>
                <a:extLst>
                  <a:ext uri="{0D108BD9-81ED-4DB2-BD59-A6C34878D82A}">
                    <a16:rowId xmlns:a16="http://schemas.microsoft.com/office/drawing/2014/main" val="267335347"/>
                  </a:ext>
                </a:extLst>
              </a:tr>
              <a:tr h="787593">
                <a:tc>
                  <a:txBody>
                    <a:bodyPr/>
                    <a:lstStyle/>
                    <a:p>
                      <a:r>
                        <a:rPr lang="tr-TR" sz="2400" dirty="0"/>
                        <a:t>Ekibin yazılım diline aşinalığı</a:t>
                      </a:r>
                    </a:p>
                  </a:txBody>
                  <a:tcPr/>
                </a:tc>
                <a:tc>
                  <a:txBody>
                    <a:bodyPr/>
                    <a:lstStyle/>
                    <a:p>
                      <a:r>
                        <a:rPr lang="tr-TR" sz="2400" dirty="0"/>
                        <a:t>Var</a:t>
                      </a:r>
                    </a:p>
                  </a:txBody>
                  <a:tcPr/>
                </a:tc>
                <a:tc>
                  <a:txBody>
                    <a:bodyPr/>
                    <a:lstStyle/>
                    <a:p>
                      <a:r>
                        <a:rPr lang="tr-TR" sz="2400" dirty="0"/>
                        <a:t>Yok</a:t>
                      </a:r>
                    </a:p>
                  </a:txBody>
                  <a:tcPr/>
                </a:tc>
                <a:extLst>
                  <a:ext uri="{0D108BD9-81ED-4DB2-BD59-A6C34878D82A}">
                    <a16:rowId xmlns:a16="http://schemas.microsoft.com/office/drawing/2014/main" val="3416581660"/>
                  </a:ext>
                </a:extLst>
              </a:tr>
              <a:tr h="663175">
                <a:tc>
                  <a:txBody>
                    <a:bodyPr/>
                    <a:lstStyle/>
                    <a:p>
                      <a:r>
                        <a:rPr lang="tr-TR" sz="2400" dirty="0"/>
                        <a:t>Geliştirme ortamı</a:t>
                      </a:r>
                    </a:p>
                  </a:txBody>
                  <a:tcPr/>
                </a:tc>
                <a:tc>
                  <a:txBody>
                    <a:bodyPr/>
                    <a:lstStyle/>
                    <a:p>
                      <a:r>
                        <a:rPr lang="tr-TR" sz="2400" dirty="0" err="1"/>
                        <a:t>NetBeans</a:t>
                      </a:r>
                      <a:r>
                        <a:rPr lang="tr-TR" sz="2400" dirty="0"/>
                        <a:t> IDE</a:t>
                      </a:r>
                    </a:p>
                  </a:txBody>
                  <a:tcPr/>
                </a:tc>
                <a:tc>
                  <a:txBody>
                    <a:bodyPr/>
                    <a:lstStyle/>
                    <a:p>
                      <a:r>
                        <a:rPr lang="tr-TR" sz="2400" dirty="0"/>
                        <a:t>Visual </a:t>
                      </a:r>
                      <a:r>
                        <a:rPr lang="tr-TR" sz="2400" dirty="0" err="1"/>
                        <a:t>Studio</a:t>
                      </a:r>
                      <a:endParaRPr lang="tr-TR" sz="2400" dirty="0"/>
                    </a:p>
                  </a:txBody>
                  <a:tcPr/>
                </a:tc>
                <a:extLst>
                  <a:ext uri="{0D108BD9-81ED-4DB2-BD59-A6C34878D82A}">
                    <a16:rowId xmlns:a16="http://schemas.microsoft.com/office/drawing/2014/main" val="2168702564"/>
                  </a:ext>
                </a:extLst>
              </a:tr>
              <a:tr h="634804">
                <a:tc>
                  <a:txBody>
                    <a:bodyPr/>
                    <a:lstStyle/>
                    <a:p>
                      <a:r>
                        <a:rPr lang="tr-TR" sz="2400" dirty="0"/>
                        <a:t>Uyumlu </a:t>
                      </a:r>
                      <a:r>
                        <a:rPr lang="tr-TR" sz="2400" dirty="0" err="1"/>
                        <a:t>veritabanı</a:t>
                      </a:r>
                      <a:endParaRPr lang="tr-TR" sz="2400" dirty="0"/>
                    </a:p>
                  </a:txBody>
                  <a:tcPr/>
                </a:tc>
                <a:tc>
                  <a:txBody>
                    <a:bodyPr/>
                    <a:lstStyle/>
                    <a:p>
                      <a:r>
                        <a:rPr lang="tr-TR" sz="2400" kern="1200" dirty="0" err="1"/>
                        <a:t>PostgreSQL</a:t>
                      </a:r>
                      <a:endParaRPr lang="tr-TR" sz="2400" kern="1200" dirty="0">
                        <a:solidFill>
                          <a:schemeClr val="tx1"/>
                        </a:solidFill>
                        <a:latin typeface="+mn-lt"/>
                        <a:ea typeface="+mn-ea"/>
                        <a:cs typeface="+mn-cs"/>
                      </a:endParaRPr>
                    </a:p>
                  </a:txBody>
                  <a:tcPr/>
                </a:tc>
                <a:tc>
                  <a:txBody>
                    <a:bodyPr/>
                    <a:lstStyle/>
                    <a:p>
                      <a:r>
                        <a:rPr lang="tr-TR" sz="2400" dirty="0" err="1"/>
                        <a:t>mySQL</a:t>
                      </a:r>
                      <a:endParaRPr lang="tr-TR" sz="2400" dirty="0"/>
                    </a:p>
                  </a:txBody>
                  <a:tcPr/>
                </a:tc>
                <a:extLst>
                  <a:ext uri="{0D108BD9-81ED-4DB2-BD59-A6C34878D82A}">
                    <a16:rowId xmlns:a16="http://schemas.microsoft.com/office/drawing/2014/main" val="3156215954"/>
                  </a:ext>
                </a:extLst>
              </a:tr>
            </a:tbl>
          </a:graphicData>
        </a:graphic>
      </p:graphicFrame>
      <p:sp>
        <p:nvSpPr>
          <p:cNvPr id="5" name="Unvan 2">
            <a:extLst>
              <a:ext uri="{FF2B5EF4-FFF2-40B4-BE49-F238E27FC236}">
                <a16:creationId xmlns:a16="http://schemas.microsoft.com/office/drawing/2014/main" id="{3E25ABE3-62C9-44E7-AFBD-E4544E275F3C}"/>
              </a:ext>
            </a:extLst>
          </p:cNvPr>
          <p:cNvSpPr>
            <a:spLocks noGrp="1"/>
          </p:cNvSpPr>
          <p:nvPr>
            <p:ph type="title"/>
          </p:nvPr>
        </p:nvSpPr>
        <p:spPr>
          <a:xfrm>
            <a:off x="2981946" y="112734"/>
            <a:ext cx="6228108" cy="800036"/>
          </a:xfrm>
        </p:spPr>
        <p:txBody>
          <a:bodyPr>
            <a:normAutofit/>
          </a:bodyPr>
          <a:lstStyle/>
          <a:p>
            <a:r>
              <a:rPr lang="tr-TR" dirty="0"/>
              <a:t>Teknik fizibilite</a:t>
            </a:r>
          </a:p>
        </p:txBody>
      </p:sp>
    </p:spTree>
    <p:extLst>
      <p:ext uri="{BB962C8B-B14F-4D97-AF65-F5344CB8AC3E}">
        <p14:creationId xmlns:p14="http://schemas.microsoft.com/office/powerpoint/2010/main" val="210052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1114817"/>
            <a:ext cx="11640855" cy="5251512"/>
          </a:xfrm>
        </p:spPr>
        <p:txBody>
          <a:bodyPr>
            <a:normAutofit/>
          </a:bodyPr>
          <a:lstStyle/>
          <a:p>
            <a:r>
              <a:rPr lang="tr-TR" sz="2400" dirty="0"/>
              <a:t>Yazılım Maliyeti Fizibilitesi</a:t>
            </a:r>
          </a:p>
          <a:p>
            <a:pPr marL="0" indent="0">
              <a:buNone/>
            </a:pPr>
            <a:r>
              <a:rPr lang="tr-TR" sz="2400" dirty="0"/>
              <a:t>Kullanılacak programların ücretsiz olması sebebiyle proje esnasında yazılım harcaması yapılmamıştır.</a:t>
            </a:r>
          </a:p>
          <a:p>
            <a:r>
              <a:rPr lang="tr-TR" sz="2400" dirty="0"/>
              <a:t>Donanım Maliyeti Fizibilitesi</a:t>
            </a:r>
          </a:p>
          <a:p>
            <a:pPr marL="0" indent="0">
              <a:buNone/>
            </a:pPr>
            <a:r>
              <a:rPr lang="tr-TR" sz="2400" dirty="0"/>
              <a:t>Sistem oluşturulurken ekip tarafından kullanılan bilgisayarlara ve bu bilgisayarların özellikleri ile maliyetlerine aşağıdaki tabloda yer verilmiştir.</a:t>
            </a:r>
          </a:p>
        </p:txBody>
      </p:sp>
      <p:pic>
        <p:nvPicPr>
          <p:cNvPr id="2" name="Resim 1">
            <a:extLst>
              <a:ext uri="{FF2B5EF4-FFF2-40B4-BE49-F238E27FC236}">
                <a16:creationId xmlns:a16="http://schemas.microsoft.com/office/drawing/2014/main" id="{0C99093C-AB84-4ECE-BD81-DA4CF9466C65}"/>
              </a:ext>
            </a:extLst>
          </p:cNvPr>
          <p:cNvPicPr>
            <a:picLocks noChangeAspect="1"/>
          </p:cNvPicPr>
          <p:nvPr/>
        </p:nvPicPr>
        <p:blipFill>
          <a:blip r:embed="rId2"/>
          <a:stretch>
            <a:fillRect/>
          </a:stretch>
        </p:blipFill>
        <p:spPr>
          <a:xfrm>
            <a:off x="2071715" y="3924618"/>
            <a:ext cx="8599714" cy="2672298"/>
          </a:xfrm>
          <a:prstGeom prst="rect">
            <a:avLst/>
          </a:prstGeom>
        </p:spPr>
      </p:pic>
      <p:sp>
        <p:nvSpPr>
          <p:cNvPr id="4" name="Unvan 2">
            <a:extLst>
              <a:ext uri="{FF2B5EF4-FFF2-40B4-BE49-F238E27FC236}">
                <a16:creationId xmlns:a16="http://schemas.microsoft.com/office/drawing/2014/main" id="{B1768731-8004-4229-B0B0-8CCDDA9A28B8}"/>
              </a:ext>
            </a:extLst>
          </p:cNvPr>
          <p:cNvSpPr>
            <a:spLocks noGrp="1"/>
          </p:cNvSpPr>
          <p:nvPr>
            <p:ph type="title"/>
          </p:nvPr>
        </p:nvSpPr>
        <p:spPr>
          <a:xfrm>
            <a:off x="2981946" y="112734"/>
            <a:ext cx="6228108" cy="800036"/>
          </a:xfrm>
        </p:spPr>
        <p:txBody>
          <a:bodyPr>
            <a:normAutofit/>
          </a:bodyPr>
          <a:lstStyle/>
          <a:p>
            <a:r>
              <a:rPr lang="tr-TR" dirty="0"/>
              <a:t>Ekonomik Fizibilite</a:t>
            </a:r>
          </a:p>
        </p:txBody>
      </p:sp>
    </p:spTree>
    <p:extLst>
      <p:ext uri="{BB962C8B-B14F-4D97-AF65-F5344CB8AC3E}">
        <p14:creationId xmlns:p14="http://schemas.microsoft.com/office/powerpoint/2010/main" val="312960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488516"/>
            <a:ext cx="9409719" cy="5251512"/>
          </a:xfrm>
        </p:spPr>
        <p:txBody>
          <a:bodyPr>
            <a:normAutofit/>
          </a:bodyPr>
          <a:lstStyle/>
          <a:p>
            <a:pPr marL="0" indent="0">
              <a:buNone/>
            </a:pPr>
            <a:r>
              <a:rPr lang="tr-TR" sz="2400" dirty="0"/>
              <a:t>3.Toplantı 22 Mart 2019</a:t>
            </a:r>
          </a:p>
          <a:p>
            <a:pPr marL="0" indent="0">
              <a:buNone/>
            </a:pPr>
            <a:r>
              <a:rPr lang="tr-TR" sz="2400" dirty="0"/>
              <a:t>Önceki toplantıda </a:t>
            </a:r>
            <a:r>
              <a:rPr lang="tr-TR" sz="2400" dirty="0" err="1"/>
              <a:t>java</a:t>
            </a:r>
            <a:r>
              <a:rPr lang="tr-TR" sz="2400" dirty="0"/>
              <a:t> programı kullanılmasına karar verilmişti ve konuşulacak sistem ara yüzü ile ilgili çalışma yapılması istenmişti.</a:t>
            </a:r>
          </a:p>
          <a:p>
            <a:pPr marL="0" indent="0">
              <a:buNone/>
            </a:pPr>
            <a:r>
              <a:rPr lang="tr-TR" sz="2400" dirty="0"/>
              <a:t>Yapılan ön hazırlık ve teknik fizibilite çalışmalarının tamamlanması ardından proje adımlarına ayrılacak sürenin belirlenmesine geçildi. Kaynakların ve sürecin etkili bir biçimde yönetilmesi için </a:t>
            </a:r>
            <a:r>
              <a:rPr lang="tr-TR" sz="2400" dirty="0" err="1"/>
              <a:t>Gantt</a:t>
            </a:r>
            <a:r>
              <a:rPr lang="tr-TR" sz="2400" dirty="0"/>
              <a:t> Diyagramı oluşturulmasına karar verildi. Bu toplantının ardından ön hazırlık ve fizibilite çalışması aşaması sonlandırıldı.</a:t>
            </a:r>
          </a:p>
          <a:p>
            <a:pPr marL="0" indent="0">
              <a:buNone/>
            </a:pPr>
            <a:endParaRPr lang="tr-TR" sz="2400" dirty="0"/>
          </a:p>
          <a:p>
            <a:pPr marL="0" indent="0">
              <a:buNone/>
            </a:pPr>
            <a:endParaRPr lang="tr-TR" sz="2400" dirty="0"/>
          </a:p>
        </p:txBody>
      </p:sp>
    </p:spTree>
    <p:extLst>
      <p:ext uri="{BB962C8B-B14F-4D97-AF65-F5344CB8AC3E}">
        <p14:creationId xmlns:p14="http://schemas.microsoft.com/office/powerpoint/2010/main" val="1683882627"/>
      </p:ext>
    </p:extLst>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TM10001115[[fn=Paket]]</Template>
  <TotalTime>91</TotalTime>
  <Words>483</Words>
  <Application>Microsoft Office PowerPoint</Application>
  <PresentationFormat>Geniş ekran</PresentationFormat>
  <Paragraphs>63</Paragraphs>
  <Slides>22</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22</vt:i4>
      </vt:variant>
    </vt:vector>
  </HeadingPairs>
  <TitlesOfParts>
    <vt:vector size="25" baseType="lpstr">
      <vt:lpstr>Arial</vt:lpstr>
      <vt:lpstr>Gill Sans MT</vt:lpstr>
      <vt:lpstr>Paket</vt:lpstr>
      <vt:lpstr>Sabıka kayıt sistemi</vt:lpstr>
      <vt:lpstr>PowerPoint Sunusu</vt:lpstr>
      <vt:lpstr>PowerPoint Sunusu</vt:lpstr>
      <vt:lpstr>PowerPoint Sunusu</vt:lpstr>
      <vt:lpstr>EKİP TOPLANTILARI</vt:lpstr>
      <vt:lpstr>PowerPoint Sunusu</vt:lpstr>
      <vt:lpstr>Teknik fizibilite</vt:lpstr>
      <vt:lpstr>Ekonomik Fizibilite</vt:lpstr>
      <vt:lpstr>PowerPoint Sunusu</vt:lpstr>
      <vt:lpstr>Zaman fizibilitesi (Gantt Diyagramı)</vt:lpstr>
      <vt:lpstr>Zaman fizibilitesi (Gantt Diyagramı)</vt:lpstr>
      <vt:lpstr>Yasal Fizibilite</vt:lpstr>
      <vt:lpstr>Use case diagramı</vt:lpstr>
      <vt:lpstr>Use case SENARYOLARI</vt:lpstr>
      <vt:lpstr>PowerPoint Sunusu</vt:lpstr>
      <vt:lpstr>PowerPoint Sunusu</vt:lpstr>
      <vt:lpstr>PowerPoint Sunusu</vt:lpstr>
      <vt:lpstr>PowerPoint Sunusu</vt:lpstr>
      <vt:lpstr>PowerPoint Sunusu</vt:lpstr>
      <vt:lpstr>PowerPoint Sunusu</vt:lpstr>
      <vt:lpstr>PowerPoint Sunusu</vt:lpstr>
      <vt:lpstr>VERİ TABANI TASARIM DİYAGRAMI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Sabıka kayıt sistemi</dc:title>
  <dc:creator>BURAK DURSUNLAR</dc:creator>
  <cp:lastModifiedBy>Ali Asaf POLAT</cp:lastModifiedBy>
  <cp:revision>20</cp:revision>
  <dcterms:created xsi:type="dcterms:W3CDTF">2019-05-11T16:22:55Z</dcterms:created>
  <dcterms:modified xsi:type="dcterms:W3CDTF">2019-05-14T11:29:38Z</dcterms:modified>
</cp:coreProperties>
</file>