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73D86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6325" cy="1427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6851" y="858900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550" y="0"/>
                </a:moveTo>
                <a:lnTo>
                  <a:pt x="2870073" y="0"/>
                </a:lnTo>
                <a:lnTo>
                  <a:pt x="2748915" y="20065"/>
                </a:lnTo>
                <a:lnTo>
                  <a:pt x="2625598" y="42290"/>
                </a:lnTo>
                <a:lnTo>
                  <a:pt x="2370454" y="91439"/>
                </a:lnTo>
                <a:lnTo>
                  <a:pt x="2102612" y="149478"/>
                </a:lnTo>
                <a:lnTo>
                  <a:pt x="1821942" y="216535"/>
                </a:lnTo>
                <a:lnTo>
                  <a:pt x="1564767" y="281177"/>
                </a:lnTo>
                <a:lnTo>
                  <a:pt x="841882" y="444246"/>
                </a:lnTo>
                <a:lnTo>
                  <a:pt x="620776" y="488823"/>
                </a:lnTo>
                <a:lnTo>
                  <a:pt x="199771" y="566927"/>
                </a:lnTo>
                <a:lnTo>
                  <a:pt x="0" y="600456"/>
                </a:lnTo>
                <a:lnTo>
                  <a:pt x="270001" y="638428"/>
                </a:lnTo>
                <a:lnTo>
                  <a:pt x="397510" y="654050"/>
                </a:lnTo>
                <a:lnTo>
                  <a:pt x="644144" y="680847"/>
                </a:lnTo>
                <a:lnTo>
                  <a:pt x="873759" y="698626"/>
                </a:lnTo>
                <a:lnTo>
                  <a:pt x="984250" y="705358"/>
                </a:lnTo>
                <a:lnTo>
                  <a:pt x="1092707" y="709802"/>
                </a:lnTo>
                <a:lnTo>
                  <a:pt x="1296797" y="714375"/>
                </a:lnTo>
                <a:lnTo>
                  <a:pt x="1394587" y="714375"/>
                </a:lnTo>
                <a:lnTo>
                  <a:pt x="1583817" y="709802"/>
                </a:lnTo>
                <a:lnTo>
                  <a:pt x="1673098" y="705358"/>
                </a:lnTo>
                <a:lnTo>
                  <a:pt x="1843277" y="692023"/>
                </a:lnTo>
                <a:lnTo>
                  <a:pt x="1926081" y="683006"/>
                </a:lnTo>
                <a:lnTo>
                  <a:pt x="2083434" y="660781"/>
                </a:lnTo>
                <a:lnTo>
                  <a:pt x="2232279" y="633984"/>
                </a:lnTo>
                <a:lnTo>
                  <a:pt x="2372614" y="602741"/>
                </a:lnTo>
                <a:lnTo>
                  <a:pt x="2506599" y="566927"/>
                </a:lnTo>
                <a:lnTo>
                  <a:pt x="2634106" y="526796"/>
                </a:lnTo>
                <a:lnTo>
                  <a:pt x="2755265" y="482091"/>
                </a:lnTo>
                <a:lnTo>
                  <a:pt x="2872231" y="435228"/>
                </a:lnTo>
                <a:lnTo>
                  <a:pt x="2876550" y="433070"/>
                </a:lnTo>
                <a:lnTo>
                  <a:pt x="2876550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375" y="731901"/>
            <a:ext cx="5543550" cy="849630"/>
          </a:xfrm>
          <a:custGeom>
            <a:avLst/>
            <a:gdLst/>
            <a:ahLst/>
            <a:cxnLst/>
            <a:rect l="l" t="t" r="r" b="b"/>
            <a:pathLst>
              <a:path w="5543550" h="849630">
                <a:moveTo>
                  <a:pt x="852424" y="0"/>
                </a:moveTo>
                <a:lnTo>
                  <a:pt x="684402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967" y="35560"/>
                </a:lnTo>
                <a:lnTo>
                  <a:pt x="0" y="53466"/>
                </a:lnTo>
                <a:lnTo>
                  <a:pt x="333756" y="95758"/>
                </a:lnTo>
                <a:lnTo>
                  <a:pt x="692912" y="155956"/>
                </a:lnTo>
                <a:lnTo>
                  <a:pt x="1077722" y="234061"/>
                </a:lnTo>
                <a:lnTo>
                  <a:pt x="1281684" y="278638"/>
                </a:lnTo>
                <a:lnTo>
                  <a:pt x="1866264" y="421259"/>
                </a:lnTo>
                <a:lnTo>
                  <a:pt x="2559177" y="575056"/>
                </a:lnTo>
                <a:lnTo>
                  <a:pt x="2722879" y="606298"/>
                </a:lnTo>
                <a:lnTo>
                  <a:pt x="2878074" y="637539"/>
                </a:lnTo>
                <a:lnTo>
                  <a:pt x="3031109" y="666496"/>
                </a:lnTo>
                <a:lnTo>
                  <a:pt x="3324479" y="715518"/>
                </a:lnTo>
                <a:lnTo>
                  <a:pt x="3464687" y="737743"/>
                </a:lnTo>
                <a:lnTo>
                  <a:pt x="3732529" y="773429"/>
                </a:lnTo>
                <a:lnTo>
                  <a:pt x="3985514" y="804672"/>
                </a:lnTo>
                <a:lnTo>
                  <a:pt x="4106672" y="815848"/>
                </a:lnTo>
                <a:lnTo>
                  <a:pt x="4336160" y="833627"/>
                </a:lnTo>
                <a:lnTo>
                  <a:pt x="4446778" y="840359"/>
                </a:lnTo>
                <a:lnTo>
                  <a:pt x="4659249" y="849249"/>
                </a:lnTo>
                <a:lnTo>
                  <a:pt x="4856988" y="849249"/>
                </a:lnTo>
                <a:lnTo>
                  <a:pt x="5044058" y="844803"/>
                </a:lnTo>
                <a:lnTo>
                  <a:pt x="5133340" y="840359"/>
                </a:lnTo>
                <a:lnTo>
                  <a:pt x="5220461" y="833627"/>
                </a:lnTo>
                <a:lnTo>
                  <a:pt x="5466969" y="806958"/>
                </a:lnTo>
                <a:lnTo>
                  <a:pt x="5543550" y="795782"/>
                </a:lnTo>
                <a:lnTo>
                  <a:pt x="5297043" y="764539"/>
                </a:lnTo>
                <a:lnTo>
                  <a:pt x="5035550" y="726694"/>
                </a:lnTo>
                <a:lnTo>
                  <a:pt x="4467986" y="628523"/>
                </a:lnTo>
                <a:lnTo>
                  <a:pt x="4159757" y="566165"/>
                </a:lnTo>
                <a:lnTo>
                  <a:pt x="3834511" y="497077"/>
                </a:lnTo>
                <a:lnTo>
                  <a:pt x="2850388" y="263016"/>
                </a:lnTo>
                <a:lnTo>
                  <a:pt x="2582545" y="204977"/>
                </a:lnTo>
                <a:lnTo>
                  <a:pt x="2327529" y="155956"/>
                </a:lnTo>
                <a:lnTo>
                  <a:pt x="2204212" y="133731"/>
                </a:lnTo>
                <a:lnTo>
                  <a:pt x="2083053" y="113664"/>
                </a:lnTo>
                <a:lnTo>
                  <a:pt x="1966214" y="95758"/>
                </a:lnTo>
                <a:lnTo>
                  <a:pt x="1628266" y="51181"/>
                </a:lnTo>
                <a:lnTo>
                  <a:pt x="1417827" y="31114"/>
                </a:lnTo>
                <a:lnTo>
                  <a:pt x="1220089" y="15494"/>
                </a:lnTo>
                <a:lnTo>
                  <a:pt x="1030859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8925" y="7429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419" y="29083"/>
                </a:lnTo>
                <a:lnTo>
                  <a:pt x="395350" y="22351"/>
                </a:lnTo>
                <a:lnTo>
                  <a:pt x="490982" y="15621"/>
                </a:lnTo>
                <a:lnTo>
                  <a:pt x="595249" y="8889"/>
                </a:lnTo>
                <a:lnTo>
                  <a:pt x="712088" y="4445"/>
                </a:lnTo>
                <a:lnTo>
                  <a:pt x="839597" y="2286"/>
                </a:lnTo>
                <a:lnTo>
                  <a:pt x="977773" y="0"/>
                </a:lnTo>
                <a:lnTo>
                  <a:pt x="1126616" y="2286"/>
                </a:lnTo>
                <a:lnTo>
                  <a:pt x="1286002" y="6730"/>
                </a:lnTo>
                <a:lnTo>
                  <a:pt x="1458214" y="15621"/>
                </a:lnTo>
                <a:lnTo>
                  <a:pt x="1641094" y="26797"/>
                </a:lnTo>
                <a:lnTo>
                  <a:pt x="1834514" y="44703"/>
                </a:lnTo>
                <a:lnTo>
                  <a:pt x="2040636" y="64770"/>
                </a:lnTo>
                <a:lnTo>
                  <a:pt x="2259584" y="89280"/>
                </a:lnTo>
                <a:lnTo>
                  <a:pt x="2489200" y="118363"/>
                </a:lnTo>
                <a:lnTo>
                  <a:pt x="2731516" y="154050"/>
                </a:lnTo>
                <a:lnTo>
                  <a:pt x="2984500" y="194183"/>
                </a:lnTo>
                <a:lnTo>
                  <a:pt x="3250184" y="241173"/>
                </a:lnTo>
                <a:lnTo>
                  <a:pt x="3528695" y="296925"/>
                </a:lnTo>
                <a:lnTo>
                  <a:pt x="3819905" y="357250"/>
                </a:lnTo>
                <a:lnTo>
                  <a:pt x="4123944" y="424179"/>
                </a:lnTo>
                <a:lnTo>
                  <a:pt x="4440682" y="500125"/>
                </a:lnTo>
                <a:lnTo>
                  <a:pt x="4770120" y="582676"/>
                </a:lnTo>
                <a:lnTo>
                  <a:pt x="5112384" y="674242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8701" y="730250"/>
            <a:ext cx="3308350" cy="650875"/>
          </a:xfrm>
          <a:custGeom>
            <a:avLst/>
            <a:gdLst/>
            <a:ahLst/>
            <a:cxnLst/>
            <a:rect l="l" t="t" r="r" b="b"/>
            <a:pathLst>
              <a:path w="3308350" h="650875">
                <a:moveTo>
                  <a:pt x="0" y="650875"/>
                </a:moveTo>
                <a:lnTo>
                  <a:pt x="95631" y="624077"/>
                </a:lnTo>
                <a:lnTo>
                  <a:pt x="357124" y="554989"/>
                </a:lnTo>
                <a:lnTo>
                  <a:pt x="537845" y="508253"/>
                </a:lnTo>
                <a:lnTo>
                  <a:pt x="746251" y="456946"/>
                </a:lnTo>
                <a:lnTo>
                  <a:pt x="978026" y="401192"/>
                </a:lnTo>
                <a:lnTo>
                  <a:pt x="1226693" y="340995"/>
                </a:lnTo>
                <a:lnTo>
                  <a:pt x="1490345" y="283083"/>
                </a:lnTo>
                <a:lnTo>
                  <a:pt x="1760474" y="225171"/>
                </a:lnTo>
                <a:lnTo>
                  <a:pt x="2036826" y="171576"/>
                </a:lnTo>
                <a:lnTo>
                  <a:pt x="2311146" y="120396"/>
                </a:lnTo>
                <a:lnTo>
                  <a:pt x="2447163" y="98044"/>
                </a:lnTo>
                <a:lnTo>
                  <a:pt x="2578989" y="75819"/>
                </a:lnTo>
                <a:lnTo>
                  <a:pt x="2710815" y="57912"/>
                </a:lnTo>
                <a:lnTo>
                  <a:pt x="2838450" y="40132"/>
                </a:lnTo>
                <a:lnTo>
                  <a:pt x="2963799" y="26797"/>
                </a:lnTo>
                <a:lnTo>
                  <a:pt x="3082925" y="15621"/>
                </a:lnTo>
                <a:lnTo>
                  <a:pt x="3197732" y="673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137" y="714375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67" y="0"/>
                </a:moveTo>
                <a:lnTo>
                  <a:pt x="1402778" y="0"/>
                </a:lnTo>
                <a:lnTo>
                  <a:pt x="1257998" y="4445"/>
                </a:lnTo>
                <a:lnTo>
                  <a:pt x="1121854" y="11175"/>
                </a:lnTo>
                <a:lnTo>
                  <a:pt x="874890" y="33527"/>
                </a:lnTo>
                <a:lnTo>
                  <a:pt x="762063" y="49149"/>
                </a:lnTo>
                <a:lnTo>
                  <a:pt x="659891" y="64770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76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0" y="267842"/>
                </a:lnTo>
                <a:lnTo>
                  <a:pt x="0" y="1330325"/>
                </a:lnTo>
                <a:lnTo>
                  <a:pt x="8718994" y="1330325"/>
                </a:lnTo>
                <a:lnTo>
                  <a:pt x="8723312" y="1323594"/>
                </a:lnTo>
                <a:lnTo>
                  <a:pt x="8723312" y="850391"/>
                </a:lnTo>
                <a:lnTo>
                  <a:pt x="7182167" y="850391"/>
                </a:lnTo>
                <a:lnTo>
                  <a:pt x="7043737" y="848233"/>
                </a:lnTo>
                <a:lnTo>
                  <a:pt x="6899084" y="843788"/>
                </a:lnTo>
                <a:lnTo>
                  <a:pt x="6749986" y="837057"/>
                </a:lnTo>
                <a:lnTo>
                  <a:pt x="6594665" y="825880"/>
                </a:lnTo>
                <a:lnTo>
                  <a:pt x="6260401" y="792352"/>
                </a:lnTo>
                <a:lnTo>
                  <a:pt x="5900737" y="745489"/>
                </a:lnTo>
                <a:lnTo>
                  <a:pt x="5709094" y="716534"/>
                </a:lnTo>
                <a:lnTo>
                  <a:pt x="5509069" y="683005"/>
                </a:lnTo>
                <a:lnTo>
                  <a:pt x="5302567" y="645033"/>
                </a:lnTo>
                <a:lnTo>
                  <a:pt x="4861877" y="558038"/>
                </a:lnTo>
                <a:lnTo>
                  <a:pt x="4387151" y="453136"/>
                </a:lnTo>
                <a:lnTo>
                  <a:pt x="4136072" y="395097"/>
                </a:lnTo>
                <a:lnTo>
                  <a:pt x="3614483" y="267842"/>
                </a:lnTo>
                <a:lnTo>
                  <a:pt x="3122739" y="165226"/>
                </a:lnTo>
                <a:lnTo>
                  <a:pt x="2892869" y="124967"/>
                </a:lnTo>
                <a:lnTo>
                  <a:pt x="2673667" y="91566"/>
                </a:lnTo>
                <a:lnTo>
                  <a:pt x="2462847" y="62484"/>
                </a:lnTo>
                <a:lnTo>
                  <a:pt x="2262822" y="40132"/>
                </a:lnTo>
                <a:lnTo>
                  <a:pt x="2073338" y="22351"/>
                </a:lnTo>
                <a:lnTo>
                  <a:pt x="1720024" y="2286"/>
                </a:lnTo>
                <a:lnTo>
                  <a:pt x="1556067" y="0"/>
                </a:lnTo>
                <a:close/>
              </a:path>
              <a:path w="8723630" h="1330325">
                <a:moveTo>
                  <a:pt x="8723312" y="569213"/>
                </a:moveTo>
                <a:lnTo>
                  <a:pt x="8638222" y="604901"/>
                </a:lnTo>
                <a:lnTo>
                  <a:pt x="8557323" y="636142"/>
                </a:lnTo>
                <a:lnTo>
                  <a:pt x="8472106" y="665099"/>
                </a:lnTo>
                <a:lnTo>
                  <a:pt x="8295449" y="718692"/>
                </a:lnTo>
                <a:lnTo>
                  <a:pt x="8201850" y="743330"/>
                </a:lnTo>
                <a:lnTo>
                  <a:pt x="8005889" y="783463"/>
                </a:lnTo>
                <a:lnTo>
                  <a:pt x="7901622" y="801370"/>
                </a:lnTo>
                <a:lnTo>
                  <a:pt x="7680261" y="828166"/>
                </a:lnTo>
                <a:lnTo>
                  <a:pt x="7441882" y="845947"/>
                </a:lnTo>
                <a:lnTo>
                  <a:pt x="7314120" y="850391"/>
                </a:lnTo>
                <a:lnTo>
                  <a:pt x="8723312" y="850391"/>
                </a:lnTo>
                <a:lnTo>
                  <a:pt x="8723312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6325" cy="2468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6851" y="1824101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550" y="0"/>
                </a:moveTo>
                <a:lnTo>
                  <a:pt x="2870073" y="0"/>
                </a:lnTo>
                <a:lnTo>
                  <a:pt x="2748915" y="20065"/>
                </a:lnTo>
                <a:lnTo>
                  <a:pt x="2625598" y="42290"/>
                </a:lnTo>
                <a:lnTo>
                  <a:pt x="2370454" y="91439"/>
                </a:lnTo>
                <a:lnTo>
                  <a:pt x="2102612" y="149478"/>
                </a:lnTo>
                <a:lnTo>
                  <a:pt x="1821942" y="216535"/>
                </a:lnTo>
                <a:lnTo>
                  <a:pt x="1564767" y="281177"/>
                </a:lnTo>
                <a:lnTo>
                  <a:pt x="841882" y="444246"/>
                </a:lnTo>
                <a:lnTo>
                  <a:pt x="620776" y="488823"/>
                </a:lnTo>
                <a:lnTo>
                  <a:pt x="199771" y="566927"/>
                </a:lnTo>
                <a:lnTo>
                  <a:pt x="0" y="600456"/>
                </a:lnTo>
                <a:lnTo>
                  <a:pt x="270001" y="638428"/>
                </a:lnTo>
                <a:lnTo>
                  <a:pt x="397510" y="654050"/>
                </a:lnTo>
                <a:lnTo>
                  <a:pt x="644144" y="680847"/>
                </a:lnTo>
                <a:lnTo>
                  <a:pt x="873759" y="698626"/>
                </a:lnTo>
                <a:lnTo>
                  <a:pt x="984250" y="705358"/>
                </a:lnTo>
                <a:lnTo>
                  <a:pt x="1092707" y="709802"/>
                </a:lnTo>
                <a:lnTo>
                  <a:pt x="1296797" y="714375"/>
                </a:lnTo>
                <a:lnTo>
                  <a:pt x="1394587" y="714375"/>
                </a:lnTo>
                <a:lnTo>
                  <a:pt x="1583817" y="709802"/>
                </a:lnTo>
                <a:lnTo>
                  <a:pt x="1673098" y="705358"/>
                </a:lnTo>
                <a:lnTo>
                  <a:pt x="1843277" y="692023"/>
                </a:lnTo>
                <a:lnTo>
                  <a:pt x="1926081" y="683006"/>
                </a:lnTo>
                <a:lnTo>
                  <a:pt x="2083434" y="660781"/>
                </a:lnTo>
                <a:lnTo>
                  <a:pt x="2232279" y="633984"/>
                </a:lnTo>
                <a:lnTo>
                  <a:pt x="2372614" y="602741"/>
                </a:lnTo>
                <a:lnTo>
                  <a:pt x="2506599" y="566927"/>
                </a:lnTo>
                <a:lnTo>
                  <a:pt x="2634106" y="526796"/>
                </a:lnTo>
                <a:lnTo>
                  <a:pt x="2755265" y="482091"/>
                </a:lnTo>
                <a:lnTo>
                  <a:pt x="2872231" y="435228"/>
                </a:lnTo>
                <a:lnTo>
                  <a:pt x="2876550" y="433070"/>
                </a:lnTo>
                <a:lnTo>
                  <a:pt x="2876550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375" y="1697101"/>
            <a:ext cx="5543550" cy="849630"/>
          </a:xfrm>
          <a:custGeom>
            <a:avLst/>
            <a:gdLst/>
            <a:ahLst/>
            <a:cxnLst/>
            <a:rect l="l" t="t" r="r" b="b"/>
            <a:pathLst>
              <a:path w="5543550" h="849630">
                <a:moveTo>
                  <a:pt x="852424" y="0"/>
                </a:moveTo>
                <a:lnTo>
                  <a:pt x="684402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967" y="35560"/>
                </a:lnTo>
                <a:lnTo>
                  <a:pt x="0" y="53466"/>
                </a:lnTo>
                <a:lnTo>
                  <a:pt x="333756" y="95758"/>
                </a:lnTo>
                <a:lnTo>
                  <a:pt x="692912" y="155956"/>
                </a:lnTo>
                <a:lnTo>
                  <a:pt x="1077722" y="234061"/>
                </a:lnTo>
                <a:lnTo>
                  <a:pt x="1281684" y="278638"/>
                </a:lnTo>
                <a:lnTo>
                  <a:pt x="1866264" y="421259"/>
                </a:lnTo>
                <a:lnTo>
                  <a:pt x="2559177" y="575056"/>
                </a:lnTo>
                <a:lnTo>
                  <a:pt x="2722879" y="606298"/>
                </a:lnTo>
                <a:lnTo>
                  <a:pt x="2878074" y="637539"/>
                </a:lnTo>
                <a:lnTo>
                  <a:pt x="3031109" y="666496"/>
                </a:lnTo>
                <a:lnTo>
                  <a:pt x="3324479" y="715518"/>
                </a:lnTo>
                <a:lnTo>
                  <a:pt x="3464687" y="737743"/>
                </a:lnTo>
                <a:lnTo>
                  <a:pt x="3732529" y="773429"/>
                </a:lnTo>
                <a:lnTo>
                  <a:pt x="3985514" y="804672"/>
                </a:lnTo>
                <a:lnTo>
                  <a:pt x="4106672" y="815848"/>
                </a:lnTo>
                <a:lnTo>
                  <a:pt x="4336160" y="833627"/>
                </a:lnTo>
                <a:lnTo>
                  <a:pt x="4446778" y="840359"/>
                </a:lnTo>
                <a:lnTo>
                  <a:pt x="4659249" y="849249"/>
                </a:lnTo>
                <a:lnTo>
                  <a:pt x="4856988" y="849249"/>
                </a:lnTo>
                <a:lnTo>
                  <a:pt x="5044058" y="844803"/>
                </a:lnTo>
                <a:lnTo>
                  <a:pt x="5133340" y="840359"/>
                </a:lnTo>
                <a:lnTo>
                  <a:pt x="5220461" y="833627"/>
                </a:lnTo>
                <a:lnTo>
                  <a:pt x="5466969" y="806958"/>
                </a:lnTo>
                <a:lnTo>
                  <a:pt x="5543550" y="795782"/>
                </a:lnTo>
                <a:lnTo>
                  <a:pt x="5297043" y="764539"/>
                </a:lnTo>
                <a:lnTo>
                  <a:pt x="5035550" y="726694"/>
                </a:lnTo>
                <a:lnTo>
                  <a:pt x="4467986" y="628523"/>
                </a:lnTo>
                <a:lnTo>
                  <a:pt x="4159757" y="566165"/>
                </a:lnTo>
                <a:lnTo>
                  <a:pt x="3834511" y="497077"/>
                </a:lnTo>
                <a:lnTo>
                  <a:pt x="2850388" y="263016"/>
                </a:lnTo>
                <a:lnTo>
                  <a:pt x="2582545" y="204977"/>
                </a:lnTo>
                <a:lnTo>
                  <a:pt x="2327529" y="155956"/>
                </a:lnTo>
                <a:lnTo>
                  <a:pt x="2204212" y="133731"/>
                </a:lnTo>
                <a:lnTo>
                  <a:pt x="2083053" y="113664"/>
                </a:lnTo>
                <a:lnTo>
                  <a:pt x="1966214" y="95758"/>
                </a:lnTo>
                <a:lnTo>
                  <a:pt x="1628266" y="51181"/>
                </a:lnTo>
                <a:lnTo>
                  <a:pt x="1417827" y="31114"/>
                </a:lnTo>
                <a:lnTo>
                  <a:pt x="1220089" y="15494"/>
                </a:lnTo>
                <a:lnTo>
                  <a:pt x="1030859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8925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419" y="29083"/>
                </a:lnTo>
                <a:lnTo>
                  <a:pt x="395350" y="22351"/>
                </a:lnTo>
                <a:lnTo>
                  <a:pt x="490982" y="15621"/>
                </a:lnTo>
                <a:lnTo>
                  <a:pt x="595249" y="8889"/>
                </a:lnTo>
                <a:lnTo>
                  <a:pt x="712088" y="4445"/>
                </a:lnTo>
                <a:lnTo>
                  <a:pt x="839597" y="2286"/>
                </a:lnTo>
                <a:lnTo>
                  <a:pt x="977773" y="0"/>
                </a:lnTo>
                <a:lnTo>
                  <a:pt x="1126616" y="2286"/>
                </a:lnTo>
                <a:lnTo>
                  <a:pt x="1286002" y="6730"/>
                </a:lnTo>
                <a:lnTo>
                  <a:pt x="1458214" y="15621"/>
                </a:lnTo>
                <a:lnTo>
                  <a:pt x="1641094" y="26797"/>
                </a:lnTo>
                <a:lnTo>
                  <a:pt x="1834514" y="44703"/>
                </a:lnTo>
                <a:lnTo>
                  <a:pt x="2040636" y="64770"/>
                </a:lnTo>
                <a:lnTo>
                  <a:pt x="2259584" y="89280"/>
                </a:lnTo>
                <a:lnTo>
                  <a:pt x="2489200" y="118363"/>
                </a:lnTo>
                <a:lnTo>
                  <a:pt x="2731516" y="154050"/>
                </a:lnTo>
                <a:lnTo>
                  <a:pt x="2984500" y="194183"/>
                </a:lnTo>
                <a:lnTo>
                  <a:pt x="3250184" y="241173"/>
                </a:lnTo>
                <a:lnTo>
                  <a:pt x="3528695" y="296925"/>
                </a:lnTo>
                <a:lnTo>
                  <a:pt x="3819905" y="357250"/>
                </a:lnTo>
                <a:lnTo>
                  <a:pt x="4123944" y="424179"/>
                </a:lnTo>
                <a:lnTo>
                  <a:pt x="4440682" y="500125"/>
                </a:lnTo>
                <a:lnTo>
                  <a:pt x="4770120" y="582676"/>
                </a:lnTo>
                <a:lnTo>
                  <a:pt x="5112384" y="674242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8701" y="1695450"/>
            <a:ext cx="3308350" cy="650875"/>
          </a:xfrm>
          <a:custGeom>
            <a:avLst/>
            <a:gdLst/>
            <a:ahLst/>
            <a:cxnLst/>
            <a:rect l="l" t="t" r="r" b="b"/>
            <a:pathLst>
              <a:path w="3308350" h="650875">
                <a:moveTo>
                  <a:pt x="0" y="650875"/>
                </a:moveTo>
                <a:lnTo>
                  <a:pt x="95631" y="624077"/>
                </a:lnTo>
                <a:lnTo>
                  <a:pt x="357124" y="554989"/>
                </a:lnTo>
                <a:lnTo>
                  <a:pt x="537845" y="508253"/>
                </a:lnTo>
                <a:lnTo>
                  <a:pt x="746251" y="456946"/>
                </a:lnTo>
                <a:lnTo>
                  <a:pt x="978026" y="401192"/>
                </a:lnTo>
                <a:lnTo>
                  <a:pt x="1226693" y="340995"/>
                </a:lnTo>
                <a:lnTo>
                  <a:pt x="1490345" y="283083"/>
                </a:lnTo>
                <a:lnTo>
                  <a:pt x="1760474" y="225171"/>
                </a:lnTo>
                <a:lnTo>
                  <a:pt x="2036826" y="171576"/>
                </a:lnTo>
                <a:lnTo>
                  <a:pt x="2311146" y="120396"/>
                </a:lnTo>
                <a:lnTo>
                  <a:pt x="2447163" y="98044"/>
                </a:lnTo>
                <a:lnTo>
                  <a:pt x="2578989" y="75819"/>
                </a:lnTo>
                <a:lnTo>
                  <a:pt x="2710815" y="57912"/>
                </a:lnTo>
                <a:lnTo>
                  <a:pt x="2838450" y="40132"/>
                </a:lnTo>
                <a:lnTo>
                  <a:pt x="2963799" y="26797"/>
                </a:lnTo>
                <a:lnTo>
                  <a:pt x="3082925" y="15621"/>
                </a:lnTo>
                <a:lnTo>
                  <a:pt x="3197732" y="673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137" y="1679575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67" y="0"/>
                </a:moveTo>
                <a:lnTo>
                  <a:pt x="1402778" y="0"/>
                </a:lnTo>
                <a:lnTo>
                  <a:pt x="1257998" y="4445"/>
                </a:lnTo>
                <a:lnTo>
                  <a:pt x="1121854" y="11175"/>
                </a:lnTo>
                <a:lnTo>
                  <a:pt x="874890" y="33527"/>
                </a:lnTo>
                <a:lnTo>
                  <a:pt x="762063" y="49149"/>
                </a:lnTo>
                <a:lnTo>
                  <a:pt x="659891" y="64770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76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0" y="267842"/>
                </a:lnTo>
                <a:lnTo>
                  <a:pt x="0" y="1330325"/>
                </a:lnTo>
                <a:lnTo>
                  <a:pt x="8718994" y="1330325"/>
                </a:lnTo>
                <a:lnTo>
                  <a:pt x="8723312" y="1323594"/>
                </a:lnTo>
                <a:lnTo>
                  <a:pt x="8723312" y="850391"/>
                </a:lnTo>
                <a:lnTo>
                  <a:pt x="7182167" y="850391"/>
                </a:lnTo>
                <a:lnTo>
                  <a:pt x="7043737" y="848233"/>
                </a:lnTo>
                <a:lnTo>
                  <a:pt x="6899084" y="843788"/>
                </a:lnTo>
                <a:lnTo>
                  <a:pt x="6749986" y="837057"/>
                </a:lnTo>
                <a:lnTo>
                  <a:pt x="6594665" y="825880"/>
                </a:lnTo>
                <a:lnTo>
                  <a:pt x="6260401" y="792352"/>
                </a:lnTo>
                <a:lnTo>
                  <a:pt x="5900737" y="745489"/>
                </a:lnTo>
                <a:lnTo>
                  <a:pt x="5709094" y="716534"/>
                </a:lnTo>
                <a:lnTo>
                  <a:pt x="5509069" y="683005"/>
                </a:lnTo>
                <a:lnTo>
                  <a:pt x="5302567" y="645033"/>
                </a:lnTo>
                <a:lnTo>
                  <a:pt x="4861877" y="558038"/>
                </a:lnTo>
                <a:lnTo>
                  <a:pt x="4387151" y="453136"/>
                </a:lnTo>
                <a:lnTo>
                  <a:pt x="4136072" y="395097"/>
                </a:lnTo>
                <a:lnTo>
                  <a:pt x="3614483" y="267842"/>
                </a:lnTo>
                <a:lnTo>
                  <a:pt x="3122739" y="165226"/>
                </a:lnTo>
                <a:lnTo>
                  <a:pt x="2892869" y="124967"/>
                </a:lnTo>
                <a:lnTo>
                  <a:pt x="2673667" y="91566"/>
                </a:lnTo>
                <a:lnTo>
                  <a:pt x="2462847" y="62484"/>
                </a:lnTo>
                <a:lnTo>
                  <a:pt x="2262822" y="40132"/>
                </a:lnTo>
                <a:lnTo>
                  <a:pt x="2073338" y="22351"/>
                </a:lnTo>
                <a:lnTo>
                  <a:pt x="1720024" y="2286"/>
                </a:lnTo>
                <a:lnTo>
                  <a:pt x="1556067" y="0"/>
                </a:lnTo>
                <a:close/>
              </a:path>
              <a:path w="8723630" h="1330325">
                <a:moveTo>
                  <a:pt x="8723312" y="569213"/>
                </a:moveTo>
                <a:lnTo>
                  <a:pt x="8638222" y="604901"/>
                </a:lnTo>
                <a:lnTo>
                  <a:pt x="8557323" y="636142"/>
                </a:lnTo>
                <a:lnTo>
                  <a:pt x="8472106" y="665099"/>
                </a:lnTo>
                <a:lnTo>
                  <a:pt x="8295449" y="718692"/>
                </a:lnTo>
                <a:lnTo>
                  <a:pt x="8201850" y="743330"/>
                </a:lnTo>
                <a:lnTo>
                  <a:pt x="8005889" y="783463"/>
                </a:lnTo>
                <a:lnTo>
                  <a:pt x="7901622" y="801370"/>
                </a:lnTo>
                <a:lnTo>
                  <a:pt x="7680261" y="828166"/>
                </a:lnTo>
                <a:lnTo>
                  <a:pt x="7441882" y="845947"/>
                </a:lnTo>
                <a:lnTo>
                  <a:pt x="7314120" y="850391"/>
                </a:lnTo>
                <a:lnTo>
                  <a:pt x="8723312" y="850391"/>
                </a:lnTo>
                <a:lnTo>
                  <a:pt x="8723312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6202"/>
            <a:ext cx="8195868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737" y="2628772"/>
            <a:ext cx="7256525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73D86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77384" y="6366068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d/d3/RAM_n.jpg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6325" cy="603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725" y="5499100"/>
            <a:ext cx="2879725" cy="714375"/>
          </a:xfrm>
          <a:custGeom>
            <a:avLst/>
            <a:gdLst/>
            <a:ahLst/>
            <a:cxnLst/>
            <a:rect l="l" t="t" r="r" b="b"/>
            <a:pathLst>
              <a:path w="2879725" h="714375">
                <a:moveTo>
                  <a:pt x="2879725" y="0"/>
                </a:moveTo>
                <a:lnTo>
                  <a:pt x="2873375" y="0"/>
                </a:lnTo>
                <a:lnTo>
                  <a:pt x="2751963" y="20065"/>
                </a:lnTo>
                <a:lnTo>
                  <a:pt x="2628519" y="42418"/>
                </a:lnTo>
                <a:lnTo>
                  <a:pt x="2373122" y="91528"/>
                </a:lnTo>
                <a:lnTo>
                  <a:pt x="2105025" y="149567"/>
                </a:lnTo>
                <a:lnTo>
                  <a:pt x="1824101" y="216547"/>
                </a:lnTo>
                <a:lnTo>
                  <a:pt x="1566545" y="281279"/>
                </a:lnTo>
                <a:lnTo>
                  <a:pt x="842899" y="444246"/>
                </a:lnTo>
                <a:lnTo>
                  <a:pt x="621538" y="488899"/>
                </a:lnTo>
                <a:lnTo>
                  <a:pt x="200025" y="567029"/>
                </a:lnTo>
                <a:lnTo>
                  <a:pt x="0" y="600519"/>
                </a:lnTo>
                <a:lnTo>
                  <a:pt x="270255" y="638467"/>
                </a:lnTo>
                <a:lnTo>
                  <a:pt x="398017" y="654100"/>
                </a:lnTo>
                <a:lnTo>
                  <a:pt x="644905" y="680885"/>
                </a:lnTo>
                <a:lnTo>
                  <a:pt x="874776" y="698754"/>
                </a:lnTo>
                <a:lnTo>
                  <a:pt x="985393" y="705446"/>
                </a:lnTo>
                <a:lnTo>
                  <a:pt x="1093977" y="709904"/>
                </a:lnTo>
                <a:lnTo>
                  <a:pt x="1298321" y="714375"/>
                </a:lnTo>
                <a:lnTo>
                  <a:pt x="1396238" y="714375"/>
                </a:lnTo>
                <a:lnTo>
                  <a:pt x="1585595" y="709904"/>
                </a:lnTo>
                <a:lnTo>
                  <a:pt x="1675002" y="705446"/>
                </a:lnTo>
                <a:lnTo>
                  <a:pt x="1845309" y="692048"/>
                </a:lnTo>
                <a:lnTo>
                  <a:pt x="1928368" y="683120"/>
                </a:lnTo>
                <a:lnTo>
                  <a:pt x="2085848" y="660793"/>
                </a:lnTo>
                <a:lnTo>
                  <a:pt x="2234819" y="634009"/>
                </a:lnTo>
                <a:lnTo>
                  <a:pt x="2375280" y="602754"/>
                </a:lnTo>
                <a:lnTo>
                  <a:pt x="2509393" y="567029"/>
                </a:lnTo>
                <a:lnTo>
                  <a:pt x="2637028" y="526846"/>
                </a:lnTo>
                <a:lnTo>
                  <a:pt x="2758440" y="482206"/>
                </a:lnTo>
                <a:lnTo>
                  <a:pt x="2875406" y="435317"/>
                </a:lnTo>
                <a:lnTo>
                  <a:pt x="2879725" y="433095"/>
                </a:lnTo>
                <a:lnTo>
                  <a:pt x="2879725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2550" y="5372100"/>
            <a:ext cx="5551805" cy="849630"/>
          </a:xfrm>
          <a:custGeom>
            <a:avLst/>
            <a:gdLst/>
            <a:ahLst/>
            <a:cxnLst/>
            <a:rect l="l" t="t" r="r" b="b"/>
            <a:pathLst>
              <a:path w="5551805" h="849629">
                <a:moveTo>
                  <a:pt x="853566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466"/>
                </a:lnTo>
                <a:lnTo>
                  <a:pt x="334137" y="95884"/>
                </a:lnTo>
                <a:lnTo>
                  <a:pt x="693927" y="156083"/>
                </a:lnTo>
                <a:lnTo>
                  <a:pt x="1079246" y="234061"/>
                </a:lnTo>
                <a:lnTo>
                  <a:pt x="1283589" y="278650"/>
                </a:lnTo>
                <a:lnTo>
                  <a:pt x="1868932" y="421309"/>
                </a:lnTo>
                <a:lnTo>
                  <a:pt x="2562860" y="575119"/>
                </a:lnTo>
                <a:lnTo>
                  <a:pt x="2726816" y="606336"/>
                </a:lnTo>
                <a:lnTo>
                  <a:pt x="2882138" y="637540"/>
                </a:lnTo>
                <a:lnTo>
                  <a:pt x="3035427" y="666521"/>
                </a:lnTo>
                <a:lnTo>
                  <a:pt x="3329178" y="715568"/>
                </a:lnTo>
                <a:lnTo>
                  <a:pt x="3469640" y="737857"/>
                </a:lnTo>
                <a:lnTo>
                  <a:pt x="3737864" y="773518"/>
                </a:lnTo>
                <a:lnTo>
                  <a:pt x="3991229" y="804735"/>
                </a:lnTo>
                <a:lnTo>
                  <a:pt x="4112514" y="815873"/>
                </a:lnTo>
                <a:lnTo>
                  <a:pt x="4342383" y="833704"/>
                </a:lnTo>
                <a:lnTo>
                  <a:pt x="4453128" y="840397"/>
                </a:lnTo>
                <a:lnTo>
                  <a:pt x="4665980" y="849312"/>
                </a:lnTo>
                <a:lnTo>
                  <a:pt x="4863973" y="849312"/>
                </a:lnTo>
                <a:lnTo>
                  <a:pt x="5051298" y="844854"/>
                </a:lnTo>
                <a:lnTo>
                  <a:pt x="5140706" y="840397"/>
                </a:lnTo>
                <a:lnTo>
                  <a:pt x="5227955" y="833704"/>
                </a:lnTo>
                <a:lnTo>
                  <a:pt x="5474843" y="806958"/>
                </a:lnTo>
                <a:lnTo>
                  <a:pt x="5551424" y="795807"/>
                </a:lnTo>
                <a:lnTo>
                  <a:pt x="5304535" y="764603"/>
                </a:lnTo>
                <a:lnTo>
                  <a:pt x="5042789" y="726706"/>
                </a:lnTo>
                <a:lnTo>
                  <a:pt x="4474336" y="628624"/>
                </a:lnTo>
                <a:lnTo>
                  <a:pt x="3840099" y="497103"/>
                </a:lnTo>
                <a:lnTo>
                  <a:pt x="2854452" y="263042"/>
                </a:lnTo>
                <a:lnTo>
                  <a:pt x="2586354" y="205105"/>
                </a:lnTo>
                <a:lnTo>
                  <a:pt x="2330830" y="156083"/>
                </a:lnTo>
                <a:lnTo>
                  <a:pt x="2207387" y="133731"/>
                </a:lnTo>
                <a:lnTo>
                  <a:pt x="2086102" y="113665"/>
                </a:lnTo>
                <a:lnTo>
                  <a:pt x="1969008" y="95884"/>
                </a:lnTo>
                <a:lnTo>
                  <a:pt x="1630552" y="51308"/>
                </a:lnTo>
                <a:lnTo>
                  <a:pt x="1419860" y="31241"/>
                </a:lnTo>
                <a:lnTo>
                  <a:pt x="1221866" y="15621"/>
                </a:lnTo>
                <a:lnTo>
                  <a:pt x="1032383" y="4444"/>
                </a:lnTo>
                <a:lnTo>
                  <a:pt x="853566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100" y="5383276"/>
            <a:ext cx="5473700" cy="774700"/>
          </a:xfrm>
          <a:custGeom>
            <a:avLst/>
            <a:gdLst/>
            <a:ahLst/>
            <a:cxnLst/>
            <a:rect l="l" t="t" r="r" b="b"/>
            <a:pathLst>
              <a:path w="547370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8" y="46862"/>
                </a:lnTo>
                <a:lnTo>
                  <a:pt x="238379" y="37846"/>
                </a:lnTo>
                <a:lnTo>
                  <a:pt x="312800" y="28956"/>
                </a:lnTo>
                <a:lnTo>
                  <a:pt x="395858" y="22225"/>
                </a:lnTo>
                <a:lnTo>
                  <a:pt x="491616" y="15621"/>
                </a:lnTo>
                <a:lnTo>
                  <a:pt x="595884" y="8890"/>
                </a:lnTo>
                <a:lnTo>
                  <a:pt x="712977" y="4445"/>
                </a:lnTo>
                <a:lnTo>
                  <a:pt x="840613" y="2159"/>
                </a:lnTo>
                <a:lnTo>
                  <a:pt x="978915" y="0"/>
                </a:lnTo>
                <a:lnTo>
                  <a:pt x="1127887" y="2159"/>
                </a:lnTo>
                <a:lnTo>
                  <a:pt x="1287526" y="6604"/>
                </a:lnTo>
                <a:lnTo>
                  <a:pt x="1459991" y="15621"/>
                </a:lnTo>
                <a:lnTo>
                  <a:pt x="1642999" y="26670"/>
                </a:lnTo>
                <a:lnTo>
                  <a:pt x="1836674" y="44577"/>
                </a:lnTo>
                <a:lnTo>
                  <a:pt x="2043049" y="64643"/>
                </a:lnTo>
                <a:lnTo>
                  <a:pt x="2262251" y="89281"/>
                </a:lnTo>
                <a:lnTo>
                  <a:pt x="2492121" y="118237"/>
                </a:lnTo>
                <a:lnTo>
                  <a:pt x="2734691" y="153924"/>
                </a:lnTo>
                <a:lnTo>
                  <a:pt x="2987929" y="194183"/>
                </a:lnTo>
                <a:lnTo>
                  <a:pt x="3253994" y="241058"/>
                </a:lnTo>
                <a:lnTo>
                  <a:pt x="3532759" y="296862"/>
                </a:lnTo>
                <a:lnTo>
                  <a:pt x="3824351" y="357149"/>
                </a:lnTo>
                <a:lnTo>
                  <a:pt x="4128643" y="424129"/>
                </a:lnTo>
                <a:lnTo>
                  <a:pt x="4445761" y="500037"/>
                </a:lnTo>
                <a:lnTo>
                  <a:pt x="4775708" y="582637"/>
                </a:lnTo>
                <a:lnTo>
                  <a:pt x="5118354" y="674166"/>
                </a:lnTo>
                <a:lnTo>
                  <a:pt x="5473700" y="77463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575" y="5370576"/>
            <a:ext cx="3311525" cy="650875"/>
          </a:xfrm>
          <a:custGeom>
            <a:avLst/>
            <a:gdLst/>
            <a:ahLst/>
            <a:cxnLst/>
            <a:rect l="l" t="t" r="r" b="b"/>
            <a:pathLst>
              <a:path w="3311525" h="650875">
                <a:moveTo>
                  <a:pt x="0" y="650811"/>
                </a:moveTo>
                <a:lnTo>
                  <a:pt x="95758" y="624065"/>
                </a:lnTo>
                <a:lnTo>
                  <a:pt x="357504" y="554964"/>
                </a:lnTo>
                <a:lnTo>
                  <a:pt x="538479" y="508152"/>
                </a:lnTo>
                <a:lnTo>
                  <a:pt x="747013" y="456882"/>
                </a:lnTo>
                <a:lnTo>
                  <a:pt x="979043" y="401154"/>
                </a:lnTo>
                <a:lnTo>
                  <a:pt x="1227963" y="340982"/>
                </a:lnTo>
                <a:lnTo>
                  <a:pt x="1491869" y="283019"/>
                </a:lnTo>
                <a:lnTo>
                  <a:pt x="1762125" y="225069"/>
                </a:lnTo>
                <a:lnTo>
                  <a:pt x="2038857" y="171577"/>
                </a:lnTo>
                <a:lnTo>
                  <a:pt x="2313431" y="120268"/>
                </a:lnTo>
                <a:lnTo>
                  <a:pt x="2449576" y="98043"/>
                </a:lnTo>
                <a:lnTo>
                  <a:pt x="2581529" y="75692"/>
                </a:lnTo>
                <a:lnTo>
                  <a:pt x="2713481" y="57912"/>
                </a:lnTo>
                <a:lnTo>
                  <a:pt x="2841244" y="40005"/>
                </a:lnTo>
                <a:lnTo>
                  <a:pt x="2966720" y="26670"/>
                </a:lnTo>
                <a:lnTo>
                  <a:pt x="3085973" y="15493"/>
                </a:lnTo>
                <a:lnTo>
                  <a:pt x="3200907" y="6604"/>
                </a:lnTo>
                <a:lnTo>
                  <a:pt x="331152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137" y="5354701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67" y="0"/>
                </a:moveTo>
                <a:lnTo>
                  <a:pt x="1402778" y="0"/>
                </a:lnTo>
                <a:lnTo>
                  <a:pt x="1257998" y="4445"/>
                </a:lnTo>
                <a:lnTo>
                  <a:pt x="1121854" y="11049"/>
                </a:lnTo>
                <a:lnTo>
                  <a:pt x="874890" y="33401"/>
                </a:lnTo>
                <a:lnTo>
                  <a:pt x="762063" y="49021"/>
                </a:lnTo>
                <a:lnTo>
                  <a:pt x="659891" y="64643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76" y="178562"/>
                </a:lnTo>
                <a:lnTo>
                  <a:pt x="157518" y="196342"/>
                </a:lnTo>
                <a:lnTo>
                  <a:pt x="51092" y="241007"/>
                </a:lnTo>
                <a:lnTo>
                  <a:pt x="0" y="267792"/>
                </a:lnTo>
                <a:lnTo>
                  <a:pt x="0" y="1330261"/>
                </a:lnTo>
                <a:lnTo>
                  <a:pt x="8718994" y="1330261"/>
                </a:lnTo>
                <a:lnTo>
                  <a:pt x="8723312" y="1323568"/>
                </a:lnTo>
                <a:lnTo>
                  <a:pt x="8723312" y="850366"/>
                </a:lnTo>
                <a:lnTo>
                  <a:pt x="7182167" y="850366"/>
                </a:lnTo>
                <a:lnTo>
                  <a:pt x="7043737" y="848131"/>
                </a:lnTo>
                <a:lnTo>
                  <a:pt x="6899084" y="843661"/>
                </a:lnTo>
                <a:lnTo>
                  <a:pt x="6749986" y="836968"/>
                </a:lnTo>
                <a:lnTo>
                  <a:pt x="6594665" y="825804"/>
                </a:lnTo>
                <a:lnTo>
                  <a:pt x="6260401" y="792327"/>
                </a:lnTo>
                <a:lnTo>
                  <a:pt x="5900737" y="745451"/>
                </a:lnTo>
                <a:lnTo>
                  <a:pt x="5709094" y="716432"/>
                </a:lnTo>
                <a:lnTo>
                  <a:pt x="5509069" y="682955"/>
                </a:lnTo>
                <a:lnTo>
                  <a:pt x="5302567" y="645007"/>
                </a:lnTo>
                <a:lnTo>
                  <a:pt x="4861877" y="557961"/>
                </a:lnTo>
                <a:lnTo>
                  <a:pt x="4387151" y="453047"/>
                </a:lnTo>
                <a:lnTo>
                  <a:pt x="4136072" y="395020"/>
                </a:lnTo>
                <a:lnTo>
                  <a:pt x="3614483" y="267792"/>
                </a:lnTo>
                <a:lnTo>
                  <a:pt x="3122739" y="165100"/>
                </a:lnTo>
                <a:lnTo>
                  <a:pt x="2892869" y="124968"/>
                </a:lnTo>
                <a:lnTo>
                  <a:pt x="2673667" y="91440"/>
                </a:lnTo>
                <a:lnTo>
                  <a:pt x="2462847" y="62484"/>
                </a:lnTo>
                <a:lnTo>
                  <a:pt x="2262822" y="40132"/>
                </a:lnTo>
                <a:lnTo>
                  <a:pt x="2073338" y="22225"/>
                </a:lnTo>
                <a:lnTo>
                  <a:pt x="1720024" y="2159"/>
                </a:lnTo>
                <a:lnTo>
                  <a:pt x="1556067" y="0"/>
                </a:lnTo>
                <a:close/>
              </a:path>
              <a:path w="8723630" h="1330325">
                <a:moveTo>
                  <a:pt x="8723312" y="569125"/>
                </a:moveTo>
                <a:lnTo>
                  <a:pt x="8638222" y="604837"/>
                </a:lnTo>
                <a:lnTo>
                  <a:pt x="8557323" y="636079"/>
                </a:lnTo>
                <a:lnTo>
                  <a:pt x="8472106" y="665099"/>
                </a:lnTo>
                <a:lnTo>
                  <a:pt x="8295449" y="718667"/>
                </a:lnTo>
                <a:lnTo>
                  <a:pt x="8201850" y="743216"/>
                </a:lnTo>
                <a:lnTo>
                  <a:pt x="8005889" y="783399"/>
                </a:lnTo>
                <a:lnTo>
                  <a:pt x="7901622" y="801255"/>
                </a:lnTo>
                <a:lnTo>
                  <a:pt x="7680261" y="828040"/>
                </a:lnTo>
                <a:lnTo>
                  <a:pt x="7441882" y="845896"/>
                </a:lnTo>
                <a:lnTo>
                  <a:pt x="7314120" y="850366"/>
                </a:lnTo>
                <a:lnTo>
                  <a:pt x="8723312" y="850366"/>
                </a:lnTo>
                <a:lnTo>
                  <a:pt x="8723312" y="569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72436" y="2628138"/>
            <a:ext cx="520192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Bilgisa</a:t>
            </a:r>
            <a:r>
              <a:rPr spc="5" dirty="0"/>
              <a:t>y</a:t>
            </a:r>
            <a:r>
              <a:rPr dirty="0"/>
              <a:t>ar ve Donanım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6361"/>
            <a:ext cx="8010525" cy="263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182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’de</a:t>
            </a:r>
            <a:r>
              <a:rPr sz="24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ndara"/>
                <a:cs typeface="Candara"/>
              </a:rPr>
              <a:t>Charle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s</a:t>
            </a:r>
            <a:r>
              <a:rPr sz="2400" b="1" spc="1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ndara"/>
                <a:cs typeface="Candara"/>
              </a:rPr>
              <a:t>Babbage</a:t>
            </a:r>
            <a:r>
              <a:rPr sz="24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Fark Makinası</a:t>
            </a:r>
            <a:r>
              <a:rPr sz="2400" b="1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adıyla bilinen,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ar güc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yle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çalışan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hesap ma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inesi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tasarlamıştır.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İn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iliz h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küm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tinden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destek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almasına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rağmen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nik yeters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zli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 nedeniyle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alışır hale getir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lememişt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  <a:p>
            <a:pPr marL="285115" marR="12623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1854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İsveçli matb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2400" b="1" spc="-15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hr</a:t>
            </a:r>
            <a:r>
              <a:rPr sz="24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G</a:t>
            </a:r>
            <a:r>
              <a:rPr sz="2400" b="1" spc="-15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orge</a:t>
            </a:r>
            <a:r>
              <a:rPr sz="2400" b="1" spc="-1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Sch</a:t>
            </a:r>
            <a:r>
              <a:rPr sz="2400" b="1" spc="-15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ut</a:t>
            </a:r>
            <a:r>
              <a:rPr sz="2400" b="1" spc="5" dirty="0">
                <a:solidFill>
                  <a:srgbClr val="FF0000"/>
                </a:solidFill>
                <a:latin typeface="Candara"/>
                <a:cs typeface="Candara"/>
              </a:rPr>
              <a:t>z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, Ba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bage’d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nlenerek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yarattığı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Fark Makinasını Londra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 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rgilemiştir.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Bilgisayarların A</a:t>
            </a:r>
            <a:r>
              <a:rPr sz="3600" spc="5" dirty="0">
                <a:solidFill>
                  <a:srgbClr val="006FC0"/>
                </a:solidFill>
              </a:rPr>
              <a:t>t</a:t>
            </a:r>
            <a:r>
              <a:rPr sz="3600" dirty="0">
                <a:solidFill>
                  <a:srgbClr val="006FC0"/>
                </a:solidFill>
              </a:rPr>
              <a:t>aları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7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6375" y="4786312"/>
            <a:ext cx="60960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6361"/>
            <a:ext cx="7934959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5209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-5" dirty="0">
                <a:solidFill>
                  <a:srgbClr val="FF0000"/>
                </a:solidFill>
                <a:latin typeface="Candara"/>
                <a:cs typeface="Candara"/>
              </a:rPr>
              <a:t>Charle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s</a:t>
            </a:r>
            <a:r>
              <a:rPr sz="2400" b="1" spc="1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ndara"/>
                <a:cs typeface="Candara"/>
              </a:rPr>
              <a:t>Babbage</a:t>
            </a:r>
            <a:r>
              <a:rPr sz="24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1830’larda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Anali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b="1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Makina</a:t>
            </a:r>
            <a:r>
              <a:rPr sz="2400" b="1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 adla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dırd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ğı, bu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ener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j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isiyle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çalışacak, dişlilerden, sayaçlard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ve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ağlayıcılardan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meyda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gelece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deli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li kartlar y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rdımıyla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denetlenecek</a:t>
            </a:r>
            <a:r>
              <a:rPr sz="24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tasarladı. Bu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ci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az iki bölümden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yda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gelecekt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;</a:t>
            </a:r>
            <a:endParaRPr sz="24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5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sayıla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ın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ve ara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aca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ğ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 bir bellek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(me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y)</a:t>
            </a:r>
            <a:endParaRPr sz="20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iş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emleri ger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leşti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en</a:t>
            </a:r>
            <a:r>
              <a:rPr sz="20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bir iş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emci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(pro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essor)</a:t>
            </a:r>
            <a:endParaRPr sz="20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Mali olumsuzluklar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tasarımdaki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bazı aksaklı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nedeniyle geliştiril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memesine</a:t>
            </a:r>
            <a:r>
              <a:rPr sz="2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rağme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, 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alitik Makina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risi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için önemli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et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ası olmuştur.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Özellikle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bellek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 işlemci kavramları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dan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sonraki gelişm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lerde oldukça önemli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yer tutacaktır.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marL="1270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Bilgisayarların A</a:t>
            </a:r>
            <a:r>
              <a:rPr sz="3600" spc="5" dirty="0">
                <a:solidFill>
                  <a:srgbClr val="006FC0"/>
                </a:solidFill>
              </a:rPr>
              <a:t>t</a:t>
            </a:r>
            <a:r>
              <a:rPr sz="3600" dirty="0">
                <a:solidFill>
                  <a:srgbClr val="006FC0"/>
                </a:solidFill>
              </a:rPr>
              <a:t>aları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8</a:t>
            </a:r>
            <a:endParaRPr sz="3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6361"/>
            <a:ext cx="7944484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1890’da 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ılan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ABD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üfus sayımı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istatist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kler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nin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ko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ay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çıkarılması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için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Herm</a:t>
            </a:r>
            <a:r>
              <a:rPr sz="2400" b="1" spc="-10" dirty="0">
                <a:solidFill>
                  <a:srgbClr val="FF3300"/>
                </a:solidFill>
                <a:latin typeface="Candara"/>
                <a:cs typeface="Candara"/>
              </a:rPr>
              <a:t>a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nn</a:t>
            </a:r>
            <a:r>
              <a:rPr sz="2400" b="1" spc="15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H</a:t>
            </a:r>
            <a:r>
              <a:rPr sz="2400" b="1" spc="5" dirty="0">
                <a:solidFill>
                  <a:srgbClr val="FF3300"/>
                </a:solidFill>
                <a:latin typeface="Candara"/>
                <a:cs typeface="Candara"/>
              </a:rPr>
              <a:t>o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l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l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erit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h</a:t>
            </a:r>
            <a:r>
              <a:rPr sz="2400" b="1" spc="5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li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kartla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rik ener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j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isi ile ç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lışan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10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b="1" spc="-10" dirty="0">
                <a:solidFill>
                  <a:srgbClr val="073D86"/>
                </a:solidFill>
                <a:latin typeface="Candara"/>
                <a:cs typeface="Candara"/>
              </a:rPr>
              <a:t>abulatin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400" b="1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Machin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’i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geliştirdi.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ön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eleri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8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9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 süren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fus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sayımı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işleml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rini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3 y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 indirmiştir.</a:t>
            </a:r>
            <a:endParaRPr sz="2400">
              <a:latin typeface="Candara"/>
              <a:cs typeface="Candara"/>
            </a:endParaRPr>
          </a:p>
          <a:p>
            <a:pPr marL="285115" marR="4635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Hollerith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1896 y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lında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105" dirty="0">
                <a:solidFill>
                  <a:srgbClr val="FF3300"/>
                </a:solidFill>
                <a:latin typeface="Candara"/>
                <a:cs typeface="Candara"/>
              </a:rPr>
              <a:t>T</a:t>
            </a:r>
            <a:r>
              <a:rPr sz="2400" b="1" spc="-10" dirty="0">
                <a:solidFill>
                  <a:srgbClr val="FF3300"/>
                </a:solidFill>
                <a:latin typeface="Candara"/>
                <a:cs typeface="Candara"/>
              </a:rPr>
              <a:t>abulatin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g</a:t>
            </a:r>
            <a:r>
              <a:rPr sz="2400" b="1" spc="40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Machine</a:t>
            </a:r>
            <a:r>
              <a:rPr sz="2400" b="1" spc="5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b="1" spc="-10" dirty="0">
                <a:solidFill>
                  <a:srgbClr val="FF3300"/>
                </a:solidFill>
                <a:latin typeface="Candara"/>
                <a:cs typeface="Candara"/>
              </a:rPr>
              <a:t>C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ndara"/>
                <a:cs typeface="Candara"/>
              </a:rPr>
              <a:t>.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adlı şirk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ti kurarak ilk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z 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esaplama 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kuruluşun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oluşmasını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sağlamışt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9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lating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ine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Co.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1924’te,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şu 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 dü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en büy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bilgisayar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don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nımı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üreticil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rinden biri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IBM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International Busine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 Mac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ines)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adını alac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ktır.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marL="0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Bilgisayarların A</a:t>
            </a:r>
            <a:r>
              <a:rPr sz="3600" spc="5" dirty="0">
                <a:solidFill>
                  <a:srgbClr val="006FC0"/>
                </a:solidFill>
              </a:rPr>
              <a:t>t</a:t>
            </a:r>
            <a:r>
              <a:rPr sz="3600" dirty="0">
                <a:solidFill>
                  <a:srgbClr val="006FC0"/>
                </a:solidFill>
              </a:rPr>
              <a:t>aları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9</a:t>
            </a:r>
            <a:endParaRPr sz="3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2806"/>
            <a:ext cx="7960359" cy="431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9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19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3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yılı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Alman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bilim ad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mı</a:t>
            </a:r>
            <a:r>
              <a:rPr sz="28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Candara"/>
                <a:cs typeface="Candara"/>
              </a:rPr>
              <a:t>K</a:t>
            </a:r>
            <a:r>
              <a:rPr sz="2800" b="1" spc="-15" dirty="0">
                <a:solidFill>
                  <a:srgbClr val="FF3300"/>
                </a:solidFill>
                <a:latin typeface="Candara"/>
                <a:cs typeface="Candara"/>
              </a:rPr>
              <a:t>o</a:t>
            </a:r>
            <a:r>
              <a:rPr sz="2800" b="1" spc="-5" dirty="0">
                <a:solidFill>
                  <a:srgbClr val="FF3300"/>
                </a:solidFill>
                <a:latin typeface="Candara"/>
                <a:cs typeface="Candara"/>
              </a:rPr>
              <a:t>nrad</a:t>
            </a:r>
            <a:r>
              <a:rPr sz="2800" b="1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Candara"/>
                <a:cs typeface="Candara"/>
              </a:rPr>
              <a:t>Zuse</a:t>
            </a:r>
            <a:r>
              <a:rPr sz="2800" b="1" spc="10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elek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trik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ene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ji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 ile çalışan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ilk 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rından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biri ol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Z1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’i tasarla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ı.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Zus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’nin gelişt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rmiş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lduğu bu ara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programl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ilk bilgisayar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rak 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 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ınm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ktadır.</a:t>
            </a:r>
            <a:endParaRPr sz="2800">
              <a:latin typeface="Candara"/>
              <a:cs typeface="Candara"/>
            </a:endParaRPr>
          </a:p>
          <a:p>
            <a:pPr marL="285115" marR="60325" indent="-272415">
              <a:lnSpc>
                <a:spcPct val="9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Z1 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ara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klavy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gir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len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ve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ileri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kuyara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ne y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pm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sı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ini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bel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nde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utabilme yeteneğ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ne s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hi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ti.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sonra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073D86"/>
                </a:solidFill>
                <a:latin typeface="Candara"/>
                <a:cs typeface="Candara"/>
              </a:rPr>
              <a:t>Joh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b="1" spc="-10" dirty="0">
                <a:solidFill>
                  <a:srgbClr val="073D86"/>
                </a:solidFill>
                <a:latin typeface="Candara"/>
                <a:cs typeface="Candara"/>
              </a:rPr>
              <a:t> vo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b="1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Neum</a:t>
            </a:r>
            <a:r>
              <a:rPr sz="2800" b="1" spc="-2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nn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bu özel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iği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geli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miş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ygınl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ırm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ır.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Zuse da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sonra Z2,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Z3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Z4 adlı bilgisay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rları</a:t>
            </a:r>
            <a:r>
              <a:rPr sz="28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 geli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1</a:t>
            </a:r>
            <a:endParaRPr sz="3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2806"/>
            <a:ext cx="8022590" cy="392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81280" indent="-272415">
              <a:lnSpc>
                <a:spcPct val="9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19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4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4 yılı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Harv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rd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 Üniver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si’nde hi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mete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giren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Howar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d</a:t>
            </a:r>
            <a:r>
              <a:rPr sz="2800" b="1" spc="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H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.</a:t>
            </a:r>
            <a:r>
              <a:rPr sz="2800" b="1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Aiken</a:t>
            </a:r>
            <a:r>
              <a:rPr sz="28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tarafınd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geli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ilen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800" b="1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b="1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k-I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gen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ikle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ilk bilgisa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rak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kabu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dilir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Oysa ilk Am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arı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Zus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’nin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ilgisayarınd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çok d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şarısız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muştu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  <a:p>
            <a:pPr marL="285115" marR="5080" indent="-272415">
              <a:lnSpc>
                <a:spcPct val="9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Mark-I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isi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ilgisayarl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arasında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önemli bir farklılık hüküme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tarafınd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lenip dest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lenmemeleridir.</a:t>
            </a:r>
            <a:r>
              <a:rPr sz="28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Zuse,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ilgisay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rları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kendi kay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akl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rı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çekle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miş;</a:t>
            </a:r>
            <a:r>
              <a:rPr sz="28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en ise,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üküm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 ve ordudan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büyük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28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görmü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tü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2</a:t>
            </a:r>
            <a:endParaRPr sz="3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2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0250" y="1857375"/>
            <a:ext cx="5080000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269" y="5897778"/>
            <a:ext cx="24828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ARK-1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6361"/>
            <a:ext cx="7866380" cy="450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45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4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3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yapımına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aşlanan 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ENIA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C</a:t>
            </a:r>
            <a:r>
              <a:rPr sz="2400" b="1" spc="15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(El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ctronic Num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rical</a:t>
            </a:r>
            <a:endParaRPr sz="2400">
              <a:latin typeface="Candara"/>
              <a:cs typeface="Candara"/>
            </a:endParaRPr>
          </a:p>
          <a:p>
            <a:pPr marL="285115" marR="42037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tegrator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 Computer)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dlı bilgisayar 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194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6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tamamlandı.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NIAC mali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kaynakları P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ntagon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tarafından karş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deneme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çalışması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başlamıştır.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ct val="9000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ENIAC,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3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0 ton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ağırl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ğında, yaklaş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18.000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vakum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tüpü,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1500 röl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70.000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nç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10.000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kondansatörden meydana gelen ve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10 x 15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yani 1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5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0 metre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arel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 bir ala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kaplayan dev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idi. ENIAC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alışması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için 700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60" dirty="0">
                <a:solidFill>
                  <a:srgbClr val="073D86"/>
                </a:solidFill>
                <a:latin typeface="Candara"/>
                <a:cs typeface="Candara"/>
              </a:rPr>
              <a:t>W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’lık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güce ger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ksinim v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rdı.</a:t>
            </a:r>
            <a:endParaRPr sz="2400">
              <a:latin typeface="Candara"/>
              <a:cs typeface="Candara"/>
            </a:endParaRPr>
          </a:p>
          <a:p>
            <a:pPr marL="285115" marR="124587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on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neli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5000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sayıyı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saniye içinde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toplayabil</a:t>
            </a:r>
            <a:r>
              <a:rPr sz="2400" spc="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yordu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den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yaklaş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20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hızlı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ts val="2735"/>
              </a:lnSpc>
              <a:spcBef>
                <a:spcPts val="2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9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ümüyle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tronik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çalışan ilk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ilgisayar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(1. kuşak</a:t>
            </a:r>
            <a:endParaRPr sz="2400">
              <a:latin typeface="Candara"/>
              <a:cs typeface="Candara"/>
            </a:endParaRPr>
          </a:p>
          <a:p>
            <a:pPr marL="285115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bilgisayarların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atası),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NIAC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tır.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3</a:t>
            </a:r>
            <a:endParaRPr sz="3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3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7737" y="1785937"/>
            <a:ext cx="7223125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7136" y="6136132"/>
            <a:ext cx="61887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Electronic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Numeri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ENI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6361"/>
            <a:ext cx="8053705" cy="377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45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ENIAC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sonra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benzer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lkelerle yapılan 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 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</a:t>
            </a:r>
            <a:endParaRPr sz="2400">
              <a:latin typeface="Candara"/>
              <a:cs typeface="Candara"/>
            </a:endParaRPr>
          </a:p>
          <a:p>
            <a:pPr marL="285115" marR="311785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UNI</a:t>
            </a:r>
            <a:r>
              <a:rPr sz="2400" spc="-50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(Univesal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tomatic Comp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ter)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olmuştu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. ENIAC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 tasarımcıları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tarafından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yapılan U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-50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1,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1951’de tamamlandı 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ABD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ayım Bürosuna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satıldı.</a:t>
            </a:r>
            <a:endParaRPr sz="2400">
              <a:latin typeface="Candara"/>
              <a:cs typeface="Candara"/>
            </a:endParaRPr>
          </a:p>
          <a:p>
            <a:pPr marL="285115" marR="5080" indent="-273050">
              <a:lnSpc>
                <a:spcPct val="90000"/>
              </a:lnSpc>
              <a:spcBef>
                <a:spcPts val="535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1952 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1953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ç,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1954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 1955’te yedi, 195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6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’da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onbeş ve 1958’de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adet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üret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ldi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 satıldı. 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radan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 anlaşılac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ğı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gibi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UN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I</a:t>
            </a:r>
            <a:r>
              <a:rPr sz="2400" b="1" spc="-50" dirty="0">
                <a:solidFill>
                  <a:srgbClr val="FF3300"/>
                </a:solidFill>
                <a:latin typeface="Candara"/>
                <a:cs typeface="Candara"/>
              </a:rPr>
              <a:t>V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A</a:t>
            </a:r>
            <a:r>
              <a:rPr sz="2400" b="1" spc="-5" dirty="0">
                <a:solidFill>
                  <a:srgbClr val="FF3300"/>
                </a:solidFill>
                <a:latin typeface="Candara"/>
                <a:cs typeface="Candara"/>
              </a:rPr>
              <a:t>C</a:t>
            </a:r>
            <a:r>
              <a:rPr sz="2400" b="1" spc="-10" dirty="0">
                <a:solidFill>
                  <a:srgbClr val="FF3300"/>
                </a:solidFill>
                <a:latin typeface="Candara"/>
                <a:cs typeface="Candara"/>
              </a:rPr>
              <a:t>-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1 ticari</a:t>
            </a:r>
            <a:r>
              <a:rPr sz="2400" b="1" spc="20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olarak ür</a:t>
            </a:r>
            <a:r>
              <a:rPr sz="2400" b="1" spc="-10" dirty="0">
                <a:solidFill>
                  <a:srgbClr val="FF3300"/>
                </a:solidFill>
                <a:latin typeface="Candara"/>
                <a:cs typeface="Candara"/>
              </a:rPr>
              <a:t>e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tilen</a:t>
            </a:r>
            <a:r>
              <a:rPr sz="2400" b="1" spc="15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ilk bilgisayardı</a:t>
            </a:r>
            <a:r>
              <a:rPr sz="2400" b="1" spc="-145" dirty="0">
                <a:solidFill>
                  <a:srgbClr val="FF3300"/>
                </a:solidFill>
                <a:latin typeface="Candara"/>
                <a:cs typeface="Candara"/>
              </a:rPr>
              <a:t>r</a:t>
            </a:r>
            <a:r>
              <a:rPr sz="2400" b="1" dirty="0">
                <a:solidFill>
                  <a:srgbClr val="FF3300"/>
                </a:solidFill>
                <a:latin typeface="Candara"/>
                <a:cs typeface="Candara"/>
              </a:rPr>
              <a:t>.</a:t>
            </a:r>
            <a:r>
              <a:rPr sz="2400" b="1" spc="35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400" spc="-3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yrıca 1954’te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General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Electric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satılan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Univac,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iş 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nyasına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ilk 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olmuştur.</a:t>
            </a:r>
            <a:endParaRPr sz="2400">
              <a:latin typeface="Candara"/>
              <a:cs typeface="Candara"/>
            </a:endParaRPr>
          </a:p>
          <a:p>
            <a:pPr marL="285115" marR="828675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UNI</a:t>
            </a:r>
            <a:r>
              <a:rPr sz="2400" spc="-50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veri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çık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şı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için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manyetik teyp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ullanan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ilk 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olmuştur.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4</a:t>
            </a:r>
            <a:endParaRPr sz="3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spc="-1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4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9275" y="1643062"/>
            <a:ext cx="5467350" cy="422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2391" y="6040729"/>
            <a:ext cx="484949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Uni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omatic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AC-1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708020"/>
            <a:ext cx="7106920" cy="328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Giriş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birimleri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ile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ış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nyad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ald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kları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ler üz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rinde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ritm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tiks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 ve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mantıks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işlemler yap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rak işleyen,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işlenmiş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bilgileri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çıkış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birimleri ile kullanıc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lara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ileten, istenild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ğinde</a:t>
            </a:r>
            <a:r>
              <a:rPr sz="26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bu bilgileri saklay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bilen,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nanım</a:t>
            </a:r>
            <a:r>
              <a:rPr sz="26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w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re)</a:t>
            </a:r>
            <a:r>
              <a:rPr sz="26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ve 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zılım (sof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w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re)</a:t>
            </a:r>
            <a:r>
              <a:rPr sz="26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oluş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elektronik 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ir m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kined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600">
              <a:latin typeface="Candara"/>
              <a:cs typeface="Candara"/>
            </a:endParaRPr>
          </a:p>
          <a:p>
            <a:pPr marL="287020" marR="765175" indent="-274320" algn="just">
              <a:lnSpc>
                <a:spcPts val="25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Evlerde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ve iş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yerlerinde</a:t>
            </a: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kullanılan küçük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tip bilgisay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rlara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kişis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 bilgisay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(PC: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Person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 Computer)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nir.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İlk PC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IBM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fından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1981 yılında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piyas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 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rülmüştür.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2109470">
              <a:lnSpc>
                <a:spcPct val="100000"/>
              </a:lnSpc>
            </a:pPr>
            <a:r>
              <a:rPr dirty="0">
                <a:latin typeface="Candara"/>
                <a:cs typeface="Candara"/>
              </a:rPr>
              <a:t>Bilgisa</a:t>
            </a:r>
            <a:r>
              <a:rPr spc="10" dirty="0">
                <a:latin typeface="Candara"/>
                <a:cs typeface="Candara"/>
              </a:rPr>
              <a:t>y</a:t>
            </a:r>
            <a:r>
              <a:rPr dirty="0">
                <a:latin typeface="Candara"/>
                <a:cs typeface="Candara"/>
              </a:rPr>
              <a:t>ar Nedir</a:t>
            </a:r>
            <a:r>
              <a:rPr spc="-5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455165"/>
            <a:ext cx="7794625" cy="490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2479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1950’ler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sonlarında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ilgisayar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üret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minde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vakum</a:t>
            </a:r>
            <a:r>
              <a:rPr sz="2400" b="1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tüpleri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transist</a:t>
            </a:r>
            <a:r>
              <a:rPr sz="2400" b="1" spc="5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rler</a:t>
            </a:r>
            <a:r>
              <a:rPr sz="2400" b="1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ılmaya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başladı.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sayede 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sayarların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boyutları küçüldü.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9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sistör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bilgisayarlara</a:t>
            </a:r>
            <a:r>
              <a:rPr sz="2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2.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kuşak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denilme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tedir.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1965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ten sonra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çok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sayıda transistörün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 araya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getir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si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il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 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entegr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b="1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devr</a:t>
            </a:r>
            <a:r>
              <a:rPr sz="2400" b="1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2400" b="1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yaratıld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 sayede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da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üldü.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tegre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devre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sayarlara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3.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kuşak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isayarlar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deni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ed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  <a:p>
            <a:pPr marL="285115" marR="61594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7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1’de ilk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mikroiş</a:t>
            </a:r>
            <a:r>
              <a:rPr sz="2400" b="1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b="1" spc="-1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ciler</a:t>
            </a:r>
            <a:r>
              <a:rPr sz="2400" b="1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geliştirildi. 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nlard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olan Intel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4004,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300 tra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sistör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yordu.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Mikroişlemci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bilgisayarlar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4. k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şak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nmekted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 Gü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ümüzde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Pentium mikroişl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mcil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rde milyonlarca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transistör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yer almaktad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177" rIns="0" bIns="0" rtlCol="0">
            <a:spAutoFit/>
          </a:bodyPr>
          <a:lstStyle/>
          <a:p>
            <a:pPr marL="1006475">
              <a:lnSpc>
                <a:spcPct val="100000"/>
              </a:lnSpc>
            </a:pPr>
            <a:r>
              <a:rPr sz="4000" spc="-5" dirty="0"/>
              <a:t>2.,</a:t>
            </a:r>
            <a:r>
              <a:rPr sz="4000" spc="15" dirty="0"/>
              <a:t> </a:t>
            </a:r>
            <a:r>
              <a:rPr sz="4000" spc="-5" dirty="0"/>
              <a:t>3. ve </a:t>
            </a:r>
            <a:r>
              <a:rPr sz="4000" spc="5" dirty="0"/>
              <a:t>4</a:t>
            </a:r>
            <a:r>
              <a:rPr sz="4000" spc="-5" dirty="0"/>
              <a:t>. Kuşak B</a:t>
            </a:r>
            <a:r>
              <a:rPr sz="4000" dirty="0"/>
              <a:t>i</a:t>
            </a:r>
            <a:r>
              <a:rPr sz="4000" spc="-5" dirty="0"/>
              <a:t>lgi</a:t>
            </a:r>
            <a:r>
              <a:rPr sz="4000" spc="0" dirty="0"/>
              <a:t>s</a:t>
            </a:r>
            <a:r>
              <a:rPr sz="4000" spc="-5" dirty="0"/>
              <a:t>ayarlar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2701416"/>
            <a:ext cx="6889115" cy="257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 indent="-513080" algn="ctr">
              <a:lnSpc>
                <a:spcPct val="100000"/>
              </a:lnSpc>
              <a:buClr>
                <a:srgbClr val="30B6FC"/>
              </a:buClr>
              <a:buFont typeface="Candara"/>
              <a:buAutoNum type="arabicPeriod"/>
              <a:tabLst>
                <a:tab pos="526415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Kişisel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ilgisayarlar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ers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Compute</a:t>
            </a:r>
            <a:r>
              <a:rPr sz="2400" spc="2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PC)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(v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endParaRPr sz="2400">
              <a:latin typeface="Candara"/>
              <a:cs typeface="Candara"/>
            </a:endParaRPr>
          </a:p>
          <a:p>
            <a:pPr marL="52578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Mikrobilgisayar):</a:t>
            </a:r>
            <a:endParaRPr sz="2400">
              <a:latin typeface="Candara"/>
              <a:cs typeface="Candara"/>
            </a:endParaRPr>
          </a:p>
          <a:p>
            <a:pPr marL="530860" marR="100965" lvl="1" indent="-273050" algn="just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Genellikle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tek kişi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tarafından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kullanılan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bilgisayarlar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r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(Bu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nedenle bu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bilgisayarlara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kişisel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yani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PC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denir</a:t>
            </a:r>
            <a:r>
              <a:rPr sz="2200" spc="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200">
              <a:latin typeface="Candara"/>
              <a:cs typeface="Candara"/>
            </a:endParaRPr>
          </a:p>
          <a:p>
            <a:pPr marL="530860" lvl="1" indent="-273050" algn="ctr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327025" algn="l"/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1970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'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li yıllardan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sonra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yaygınlaşmış,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evlerde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ve küçük</a:t>
            </a:r>
            <a:endParaRPr sz="2200">
              <a:latin typeface="Candara"/>
              <a:cs typeface="Candara"/>
            </a:endParaRPr>
          </a:p>
          <a:p>
            <a:pPr marL="53086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ölçekli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iş yerlerinde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bir çok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kullanım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alanı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bulmuştur.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5537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Bilgisayarların </a:t>
            </a:r>
            <a:r>
              <a:rPr spc="1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ınıflandırılması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2701416"/>
            <a:ext cx="7135495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 indent="-513080">
              <a:lnSpc>
                <a:spcPct val="100000"/>
              </a:lnSpc>
              <a:buClr>
                <a:srgbClr val="30B6FC"/>
              </a:buClr>
              <a:buAutoNum type="arabicPeriod" startAt="2"/>
              <a:tabLst>
                <a:tab pos="52641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ni Bilgi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sayarlar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(Frame)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:</a:t>
            </a:r>
            <a:endParaRPr sz="2400">
              <a:latin typeface="Candara"/>
              <a:cs typeface="Candara"/>
            </a:endParaRPr>
          </a:p>
          <a:p>
            <a:pPr marL="530860" lvl="1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Uygun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klavye ve ekranlar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ile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en fa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la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100</a:t>
            </a:r>
            <a:r>
              <a:rPr sz="22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kişinin</a:t>
            </a:r>
            <a:endParaRPr sz="2200">
              <a:latin typeface="Candara"/>
              <a:cs typeface="Candara"/>
            </a:endParaRPr>
          </a:p>
          <a:p>
            <a:pPr marL="53086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kullanabil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iği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türüdür.</a:t>
            </a:r>
            <a:endParaRPr sz="2200">
              <a:latin typeface="Candara"/>
              <a:cs typeface="Candara"/>
            </a:endParaRPr>
          </a:p>
          <a:p>
            <a:pPr marL="530860" marR="5080" lvl="1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Ban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 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ubelerindeki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bu 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ür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bilgisayarla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iyi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bir örne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tir.</a:t>
            </a:r>
            <a:endParaRPr sz="2200">
              <a:latin typeface="Candara"/>
              <a:cs typeface="Candara"/>
            </a:endParaRPr>
          </a:p>
          <a:p>
            <a:pPr marL="525780" indent="-513080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AutoNum type="arabicPeriod" startAt="2"/>
              <a:tabLst>
                <a:tab pos="526415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(MainFr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me):</a:t>
            </a:r>
            <a:endParaRPr sz="2400">
              <a:latin typeface="Candara"/>
              <a:cs typeface="Candara"/>
            </a:endParaRPr>
          </a:p>
          <a:p>
            <a:pPr marL="530860" marR="980440" lvl="1" indent="-273050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100</a:t>
            </a:r>
            <a:r>
              <a:rPr sz="22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kullanıcı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daha fa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lasına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hizmet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veren bilgisayarlar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dı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Çok büyük işyerlerinde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kullanılır.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22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5537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Bilgisayarların </a:t>
            </a:r>
            <a:r>
              <a:rPr spc="1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ınıflandırılması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2701416"/>
            <a:ext cx="7183755" cy="261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 indent="-513080">
              <a:lnSpc>
                <a:spcPct val="100000"/>
              </a:lnSpc>
              <a:buClr>
                <a:srgbClr val="30B6FC"/>
              </a:buClr>
              <a:buFont typeface="Candara"/>
              <a:buAutoNum type="arabicPeriod" startAt="4"/>
              <a:tabLst>
                <a:tab pos="526415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er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sayar:</a:t>
            </a:r>
            <a:endParaRPr sz="2400">
              <a:latin typeface="Candara"/>
              <a:cs typeface="Candara"/>
            </a:endParaRPr>
          </a:p>
          <a:p>
            <a:pPr marL="530860" lvl="1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llanıcı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sayısı çok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olmamakla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beraber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çok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yüksek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işlem</a:t>
            </a:r>
            <a:endParaRPr sz="2200">
              <a:latin typeface="Candara"/>
              <a:cs typeface="Candara"/>
            </a:endParaRPr>
          </a:p>
          <a:p>
            <a:pPr marL="53086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hızı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gerektiren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bilimsel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çalışmala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kullanılır.</a:t>
            </a:r>
            <a:endParaRPr sz="2200">
              <a:latin typeface="Candara"/>
              <a:cs typeface="Candara"/>
            </a:endParaRPr>
          </a:p>
          <a:p>
            <a:pPr marL="530860" marR="202565" lvl="1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Büyük üniversitele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veya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NASA gibi bilimsel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kurumlarda kullanılmakta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ır.</a:t>
            </a:r>
            <a:endParaRPr sz="2200">
              <a:latin typeface="Candara"/>
              <a:cs typeface="Candara"/>
            </a:endParaRPr>
          </a:p>
          <a:p>
            <a:pPr marL="530860" lvl="1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3086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Ülkemi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de de TU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İ</a:t>
            </a:r>
            <a:r>
              <a:rPr sz="2200" spc="-5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AK</a:t>
            </a:r>
            <a:r>
              <a:rPr sz="22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süper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rulması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için</a:t>
            </a:r>
            <a:endParaRPr sz="2200">
              <a:latin typeface="Candara"/>
              <a:cs typeface="Candara"/>
            </a:endParaRPr>
          </a:p>
          <a:p>
            <a:pPr marL="53086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çalışmalar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lat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ış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tır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pPr marL="25400">
                <a:lnSpc>
                  <a:spcPts val="1105"/>
                </a:lnSpc>
              </a:pPr>
              <a:t>23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5537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Bilgisayarların </a:t>
            </a:r>
            <a:r>
              <a:rPr spc="1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ınıflandırılması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6325" cy="1427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6851" y="858900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550" y="0"/>
                </a:moveTo>
                <a:lnTo>
                  <a:pt x="2870073" y="0"/>
                </a:lnTo>
                <a:lnTo>
                  <a:pt x="2748915" y="20065"/>
                </a:lnTo>
                <a:lnTo>
                  <a:pt x="2625598" y="42290"/>
                </a:lnTo>
                <a:lnTo>
                  <a:pt x="2370454" y="91439"/>
                </a:lnTo>
                <a:lnTo>
                  <a:pt x="2102612" y="149478"/>
                </a:lnTo>
                <a:lnTo>
                  <a:pt x="1821942" y="216535"/>
                </a:lnTo>
                <a:lnTo>
                  <a:pt x="1564767" y="281177"/>
                </a:lnTo>
                <a:lnTo>
                  <a:pt x="841882" y="444246"/>
                </a:lnTo>
                <a:lnTo>
                  <a:pt x="620776" y="488823"/>
                </a:lnTo>
                <a:lnTo>
                  <a:pt x="199771" y="566927"/>
                </a:lnTo>
                <a:lnTo>
                  <a:pt x="0" y="600456"/>
                </a:lnTo>
                <a:lnTo>
                  <a:pt x="270001" y="638428"/>
                </a:lnTo>
                <a:lnTo>
                  <a:pt x="397510" y="654050"/>
                </a:lnTo>
                <a:lnTo>
                  <a:pt x="644144" y="680847"/>
                </a:lnTo>
                <a:lnTo>
                  <a:pt x="873759" y="698626"/>
                </a:lnTo>
                <a:lnTo>
                  <a:pt x="984250" y="705358"/>
                </a:lnTo>
                <a:lnTo>
                  <a:pt x="1092707" y="709802"/>
                </a:lnTo>
                <a:lnTo>
                  <a:pt x="1296797" y="714375"/>
                </a:lnTo>
                <a:lnTo>
                  <a:pt x="1394587" y="714375"/>
                </a:lnTo>
                <a:lnTo>
                  <a:pt x="1583817" y="709802"/>
                </a:lnTo>
                <a:lnTo>
                  <a:pt x="1673098" y="705358"/>
                </a:lnTo>
                <a:lnTo>
                  <a:pt x="1843277" y="692023"/>
                </a:lnTo>
                <a:lnTo>
                  <a:pt x="1926081" y="683006"/>
                </a:lnTo>
                <a:lnTo>
                  <a:pt x="2083434" y="660781"/>
                </a:lnTo>
                <a:lnTo>
                  <a:pt x="2232279" y="633984"/>
                </a:lnTo>
                <a:lnTo>
                  <a:pt x="2372614" y="602741"/>
                </a:lnTo>
                <a:lnTo>
                  <a:pt x="2506599" y="566927"/>
                </a:lnTo>
                <a:lnTo>
                  <a:pt x="2634106" y="526796"/>
                </a:lnTo>
                <a:lnTo>
                  <a:pt x="2755265" y="482091"/>
                </a:lnTo>
                <a:lnTo>
                  <a:pt x="2872231" y="435228"/>
                </a:lnTo>
                <a:lnTo>
                  <a:pt x="2876550" y="433070"/>
                </a:lnTo>
                <a:lnTo>
                  <a:pt x="2876550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75" y="731901"/>
            <a:ext cx="5543550" cy="849630"/>
          </a:xfrm>
          <a:custGeom>
            <a:avLst/>
            <a:gdLst/>
            <a:ahLst/>
            <a:cxnLst/>
            <a:rect l="l" t="t" r="r" b="b"/>
            <a:pathLst>
              <a:path w="5543550" h="849630">
                <a:moveTo>
                  <a:pt x="852424" y="0"/>
                </a:moveTo>
                <a:lnTo>
                  <a:pt x="684402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967" y="35560"/>
                </a:lnTo>
                <a:lnTo>
                  <a:pt x="0" y="53466"/>
                </a:lnTo>
                <a:lnTo>
                  <a:pt x="333756" y="95758"/>
                </a:lnTo>
                <a:lnTo>
                  <a:pt x="692912" y="155956"/>
                </a:lnTo>
                <a:lnTo>
                  <a:pt x="1077722" y="234061"/>
                </a:lnTo>
                <a:lnTo>
                  <a:pt x="1281684" y="278638"/>
                </a:lnTo>
                <a:lnTo>
                  <a:pt x="1866264" y="421259"/>
                </a:lnTo>
                <a:lnTo>
                  <a:pt x="2559177" y="575056"/>
                </a:lnTo>
                <a:lnTo>
                  <a:pt x="2722879" y="606298"/>
                </a:lnTo>
                <a:lnTo>
                  <a:pt x="2878074" y="637539"/>
                </a:lnTo>
                <a:lnTo>
                  <a:pt x="3031109" y="666496"/>
                </a:lnTo>
                <a:lnTo>
                  <a:pt x="3324479" y="715518"/>
                </a:lnTo>
                <a:lnTo>
                  <a:pt x="3464687" y="737743"/>
                </a:lnTo>
                <a:lnTo>
                  <a:pt x="3732529" y="773429"/>
                </a:lnTo>
                <a:lnTo>
                  <a:pt x="3985514" y="804672"/>
                </a:lnTo>
                <a:lnTo>
                  <a:pt x="4106672" y="815848"/>
                </a:lnTo>
                <a:lnTo>
                  <a:pt x="4336160" y="833627"/>
                </a:lnTo>
                <a:lnTo>
                  <a:pt x="4446778" y="840359"/>
                </a:lnTo>
                <a:lnTo>
                  <a:pt x="4659249" y="849249"/>
                </a:lnTo>
                <a:lnTo>
                  <a:pt x="4856988" y="849249"/>
                </a:lnTo>
                <a:lnTo>
                  <a:pt x="5044058" y="844803"/>
                </a:lnTo>
                <a:lnTo>
                  <a:pt x="5133340" y="840359"/>
                </a:lnTo>
                <a:lnTo>
                  <a:pt x="5220461" y="833627"/>
                </a:lnTo>
                <a:lnTo>
                  <a:pt x="5466969" y="806958"/>
                </a:lnTo>
                <a:lnTo>
                  <a:pt x="5543550" y="795782"/>
                </a:lnTo>
                <a:lnTo>
                  <a:pt x="5297043" y="764539"/>
                </a:lnTo>
                <a:lnTo>
                  <a:pt x="5035550" y="726694"/>
                </a:lnTo>
                <a:lnTo>
                  <a:pt x="4467986" y="628523"/>
                </a:lnTo>
                <a:lnTo>
                  <a:pt x="4159757" y="566165"/>
                </a:lnTo>
                <a:lnTo>
                  <a:pt x="3834511" y="497077"/>
                </a:lnTo>
                <a:lnTo>
                  <a:pt x="2850388" y="263016"/>
                </a:lnTo>
                <a:lnTo>
                  <a:pt x="2582545" y="204977"/>
                </a:lnTo>
                <a:lnTo>
                  <a:pt x="2327529" y="155956"/>
                </a:lnTo>
                <a:lnTo>
                  <a:pt x="2204212" y="133731"/>
                </a:lnTo>
                <a:lnTo>
                  <a:pt x="2083053" y="113664"/>
                </a:lnTo>
                <a:lnTo>
                  <a:pt x="1966214" y="95758"/>
                </a:lnTo>
                <a:lnTo>
                  <a:pt x="1628266" y="51181"/>
                </a:lnTo>
                <a:lnTo>
                  <a:pt x="1417827" y="31114"/>
                </a:lnTo>
                <a:lnTo>
                  <a:pt x="1220089" y="15494"/>
                </a:lnTo>
                <a:lnTo>
                  <a:pt x="1030859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8925" y="7429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419" y="29083"/>
                </a:lnTo>
                <a:lnTo>
                  <a:pt x="395350" y="22351"/>
                </a:lnTo>
                <a:lnTo>
                  <a:pt x="490982" y="15621"/>
                </a:lnTo>
                <a:lnTo>
                  <a:pt x="595249" y="8889"/>
                </a:lnTo>
                <a:lnTo>
                  <a:pt x="712088" y="4445"/>
                </a:lnTo>
                <a:lnTo>
                  <a:pt x="839597" y="2286"/>
                </a:lnTo>
                <a:lnTo>
                  <a:pt x="977773" y="0"/>
                </a:lnTo>
                <a:lnTo>
                  <a:pt x="1126616" y="2286"/>
                </a:lnTo>
                <a:lnTo>
                  <a:pt x="1286002" y="6730"/>
                </a:lnTo>
                <a:lnTo>
                  <a:pt x="1458214" y="15621"/>
                </a:lnTo>
                <a:lnTo>
                  <a:pt x="1641094" y="26797"/>
                </a:lnTo>
                <a:lnTo>
                  <a:pt x="1834514" y="44703"/>
                </a:lnTo>
                <a:lnTo>
                  <a:pt x="2040636" y="64770"/>
                </a:lnTo>
                <a:lnTo>
                  <a:pt x="2259584" y="89280"/>
                </a:lnTo>
                <a:lnTo>
                  <a:pt x="2489200" y="118363"/>
                </a:lnTo>
                <a:lnTo>
                  <a:pt x="2731516" y="154050"/>
                </a:lnTo>
                <a:lnTo>
                  <a:pt x="2984500" y="194183"/>
                </a:lnTo>
                <a:lnTo>
                  <a:pt x="3250184" y="241173"/>
                </a:lnTo>
                <a:lnTo>
                  <a:pt x="3528695" y="296925"/>
                </a:lnTo>
                <a:lnTo>
                  <a:pt x="3819905" y="357250"/>
                </a:lnTo>
                <a:lnTo>
                  <a:pt x="4123944" y="424179"/>
                </a:lnTo>
                <a:lnTo>
                  <a:pt x="4440682" y="500125"/>
                </a:lnTo>
                <a:lnTo>
                  <a:pt x="4770120" y="582676"/>
                </a:lnTo>
                <a:lnTo>
                  <a:pt x="5112384" y="674242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8701" y="730250"/>
            <a:ext cx="3308350" cy="650875"/>
          </a:xfrm>
          <a:custGeom>
            <a:avLst/>
            <a:gdLst/>
            <a:ahLst/>
            <a:cxnLst/>
            <a:rect l="l" t="t" r="r" b="b"/>
            <a:pathLst>
              <a:path w="3308350" h="650875">
                <a:moveTo>
                  <a:pt x="0" y="650875"/>
                </a:moveTo>
                <a:lnTo>
                  <a:pt x="95631" y="624077"/>
                </a:lnTo>
                <a:lnTo>
                  <a:pt x="357124" y="554989"/>
                </a:lnTo>
                <a:lnTo>
                  <a:pt x="537845" y="508253"/>
                </a:lnTo>
                <a:lnTo>
                  <a:pt x="746251" y="456946"/>
                </a:lnTo>
                <a:lnTo>
                  <a:pt x="978026" y="401192"/>
                </a:lnTo>
                <a:lnTo>
                  <a:pt x="1226693" y="340995"/>
                </a:lnTo>
                <a:lnTo>
                  <a:pt x="1490345" y="283083"/>
                </a:lnTo>
                <a:lnTo>
                  <a:pt x="1760474" y="225171"/>
                </a:lnTo>
                <a:lnTo>
                  <a:pt x="2036826" y="171576"/>
                </a:lnTo>
                <a:lnTo>
                  <a:pt x="2311146" y="120396"/>
                </a:lnTo>
                <a:lnTo>
                  <a:pt x="2447163" y="98044"/>
                </a:lnTo>
                <a:lnTo>
                  <a:pt x="2578989" y="75819"/>
                </a:lnTo>
                <a:lnTo>
                  <a:pt x="2710815" y="57912"/>
                </a:lnTo>
                <a:lnTo>
                  <a:pt x="2838450" y="40132"/>
                </a:lnTo>
                <a:lnTo>
                  <a:pt x="2963799" y="26797"/>
                </a:lnTo>
                <a:lnTo>
                  <a:pt x="3082925" y="15621"/>
                </a:lnTo>
                <a:lnTo>
                  <a:pt x="3197732" y="673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137" y="714375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67" y="0"/>
                </a:moveTo>
                <a:lnTo>
                  <a:pt x="1402778" y="0"/>
                </a:lnTo>
                <a:lnTo>
                  <a:pt x="1257998" y="4445"/>
                </a:lnTo>
                <a:lnTo>
                  <a:pt x="1121854" y="11175"/>
                </a:lnTo>
                <a:lnTo>
                  <a:pt x="874890" y="33527"/>
                </a:lnTo>
                <a:lnTo>
                  <a:pt x="762063" y="49149"/>
                </a:lnTo>
                <a:lnTo>
                  <a:pt x="659891" y="64770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76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0" y="267842"/>
                </a:lnTo>
                <a:lnTo>
                  <a:pt x="0" y="1330325"/>
                </a:lnTo>
                <a:lnTo>
                  <a:pt x="8718994" y="1330325"/>
                </a:lnTo>
                <a:lnTo>
                  <a:pt x="8723312" y="1323594"/>
                </a:lnTo>
                <a:lnTo>
                  <a:pt x="8723312" y="850391"/>
                </a:lnTo>
                <a:lnTo>
                  <a:pt x="7182167" y="850391"/>
                </a:lnTo>
                <a:lnTo>
                  <a:pt x="7043737" y="848233"/>
                </a:lnTo>
                <a:lnTo>
                  <a:pt x="6899084" y="843788"/>
                </a:lnTo>
                <a:lnTo>
                  <a:pt x="6749986" y="837057"/>
                </a:lnTo>
                <a:lnTo>
                  <a:pt x="6594665" y="825880"/>
                </a:lnTo>
                <a:lnTo>
                  <a:pt x="6260401" y="792352"/>
                </a:lnTo>
                <a:lnTo>
                  <a:pt x="5900737" y="745489"/>
                </a:lnTo>
                <a:lnTo>
                  <a:pt x="5709094" y="716534"/>
                </a:lnTo>
                <a:lnTo>
                  <a:pt x="5509069" y="683005"/>
                </a:lnTo>
                <a:lnTo>
                  <a:pt x="5302567" y="645033"/>
                </a:lnTo>
                <a:lnTo>
                  <a:pt x="4861877" y="558038"/>
                </a:lnTo>
                <a:lnTo>
                  <a:pt x="4387151" y="453136"/>
                </a:lnTo>
                <a:lnTo>
                  <a:pt x="4136072" y="395097"/>
                </a:lnTo>
                <a:lnTo>
                  <a:pt x="3614483" y="267842"/>
                </a:lnTo>
                <a:lnTo>
                  <a:pt x="3122739" y="165226"/>
                </a:lnTo>
                <a:lnTo>
                  <a:pt x="2892869" y="124967"/>
                </a:lnTo>
                <a:lnTo>
                  <a:pt x="2673667" y="91566"/>
                </a:lnTo>
                <a:lnTo>
                  <a:pt x="2462847" y="62484"/>
                </a:lnTo>
                <a:lnTo>
                  <a:pt x="2262822" y="40132"/>
                </a:lnTo>
                <a:lnTo>
                  <a:pt x="2073338" y="22351"/>
                </a:lnTo>
                <a:lnTo>
                  <a:pt x="1720024" y="2286"/>
                </a:lnTo>
                <a:lnTo>
                  <a:pt x="1556067" y="0"/>
                </a:lnTo>
                <a:close/>
              </a:path>
              <a:path w="8723630" h="1330325">
                <a:moveTo>
                  <a:pt x="8723312" y="569213"/>
                </a:moveTo>
                <a:lnTo>
                  <a:pt x="8638222" y="604901"/>
                </a:lnTo>
                <a:lnTo>
                  <a:pt x="8557323" y="636142"/>
                </a:lnTo>
                <a:lnTo>
                  <a:pt x="8472106" y="665099"/>
                </a:lnTo>
                <a:lnTo>
                  <a:pt x="8295449" y="718692"/>
                </a:lnTo>
                <a:lnTo>
                  <a:pt x="8201850" y="743330"/>
                </a:lnTo>
                <a:lnTo>
                  <a:pt x="8005889" y="783463"/>
                </a:lnTo>
                <a:lnTo>
                  <a:pt x="7901622" y="801370"/>
                </a:lnTo>
                <a:lnTo>
                  <a:pt x="7680261" y="828166"/>
                </a:lnTo>
                <a:lnTo>
                  <a:pt x="7441882" y="845947"/>
                </a:lnTo>
                <a:lnTo>
                  <a:pt x="7314120" y="850391"/>
                </a:lnTo>
                <a:lnTo>
                  <a:pt x="8723312" y="850391"/>
                </a:lnTo>
                <a:lnTo>
                  <a:pt x="8723312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937" y="2786126"/>
            <a:ext cx="7715250" cy="3354704"/>
          </a:xfrm>
          <a:custGeom>
            <a:avLst/>
            <a:gdLst/>
            <a:ahLst/>
            <a:cxnLst/>
            <a:rect l="l" t="t" r="r" b="b"/>
            <a:pathLst>
              <a:path w="7715250" h="3354704">
                <a:moveTo>
                  <a:pt x="0" y="3354324"/>
                </a:moveTo>
                <a:lnTo>
                  <a:pt x="7715250" y="3354324"/>
                </a:lnTo>
                <a:lnTo>
                  <a:pt x="7715250" y="0"/>
                </a:lnTo>
                <a:lnTo>
                  <a:pt x="0" y="0"/>
                </a:lnTo>
                <a:lnTo>
                  <a:pt x="0" y="3354324"/>
                </a:lnTo>
                <a:close/>
              </a:path>
            </a:pathLst>
          </a:custGeom>
          <a:ln w="15875">
            <a:solidFill>
              <a:srgbClr val="3C94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1868" y="3011678"/>
            <a:ext cx="7405370" cy="290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6235">
              <a:lnSpc>
                <a:spcPct val="100000"/>
              </a:lnSpc>
            </a:pPr>
            <a:r>
              <a:rPr sz="2400" dirty="0">
                <a:latin typeface="Candara"/>
                <a:cs typeface="Candara"/>
              </a:rPr>
              <a:t>Bilgi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işleyen </a:t>
            </a:r>
            <a:r>
              <a:rPr sz="2400" spc="-10" dirty="0">
                <a:latin typeface="Candara"/>
                <a:cs typeface="Candara"/>
              </a:rPr>
              <a:t>h</a:t>
            </a:r>
            <a:r>
              <a:rPr sz="2400" dirty="0">
                <a:latin typeface="Candara"/>
                <a:cs typeface="Candara"/>
              </a:rPr>
              <a:t>er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sist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mi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en azından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üç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sev</a:t>
            </a:r>
            <a:r>
              <a:rPr sz="2400" spc="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yeye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ayırmak mümkü</a:t>
            </a:r>
            <a:r>
              <a:rPr sz="2400" spc="-10" dirty="0">
                <a:latin typeface="Candara"/>
                <a:cs typeface="Candara"/>
              </a:rPr>
              <a:t>n</a:t>
            </a:r>
            <a:r>
              <a:rPr sz="2400" dirty="0">
                <a:latin typeface="Candara"/>
                <a:cs typeface="Candara"/>
              </a:rPr>
              <a:t>dür: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Candara"/>
                <a:cs typeface="Candara"/>
              </a:rPr>
              <a:t>Girdi </a:t>
            </a:r>
            <a:r>
              <a:rPr sz="2400" spc="-5" dirty="0">
                <a:latin typeface="Candara"/>
                <a:cs typeface="Candara"/>
              </a:rPr>
              <a:t>vey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ri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kabu</a:t>
            </a:r>
            <a:r>
              <a:rPr sz="2400" spc="-5" dirty="0">
                <a:latin typeface="Candara"/>
                <a:cs typeface="Candara"/>
              </a:rPr>
              <a:t>l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</a:t>
            </a:r>
            <a:r>
              <a:rPr sz="2400" spc="5" dirty="0">
                <a:latin typeface="Candara"/>
                <a:cs typeface="Candara"/>
              </a:rPr>
              <a:t>t</a:t>
            </a:r>
            <a:r>
              <a:rPr sz="2400" dirty="0">
                <a:latin typeface="Candara"/>
                <a:cs typeface="Candara"/>
              </a:rPr>
              <a:t>me</a:t>
            </a:r>
            <a:r>
              <a:rPr sz="2400" spc="-5" dirty="0">
                <a:latin typeface="Candara"/>
                <a:cs typeface="Candara"/>
              </a:rPr>
              <a:t>,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Candara"/>
              <a:buAutoNum type="arabicPeriod"/>
              <a:tabLst>
                <a:tab pos="355600" algn="l"/>
              </a:tabLst>
            </a:pPr>
            <a:r>
              <a:rPr sz="2400" spc="-75" dirty="0">
                <a:latin typeface="Candara"/>
                <a:cs typeface="Candara"/>
              </a:rPr>
              <a:t>V</a:t>
            </a:r>
            <a:r>
              <a:rPr sz="2400" dirty="0">
                <a:latin typeface="Candara"/>
                <a:cs typeface="Candara"/>
              </a:rPr>
              <a:t>eri işlem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,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Candara"/>
              <a:buAutoNum type="arabicPeriod"/>
              <a:tabLst>
                <a:tab pos="355600" algn="l"/>
              </a:tabLst>
            </a:pPr>
            <a:r>
              <a:rPr sz="2400" dirty="0">
                <a:latin typeface="Candara"/>
                <a:cs typeface="Candara"/>
              </a:rPr>
              <a:t>İşlem sonu</a:t>
            </a:r>
            <a:r>
              <a:rPr sz="2400" spc="-10" dirty="0">
                <a:latin typeface="Candara"/>
                <a:cs typeface="Candara"/>
              </a:rPr>
              <a:t>c</a:t>
            </a:r>
            <a:r>
              <a:rPr sz="2400" dirty="0">
                <a:latin typeface="Candara"/>
                <a:cs typeface="Candara"/>
              </a:rPr>
              <a:t>u</a:t>
            </a:r>
            <a:r>
              <a:rPr sz="2400" spc="-10" dirty="0">
                <a:latin typeface="Candara"/>
                <a:cs typeface="Candara"/>
              </a:rPr>
              <a:t>n</a:t>
            </a:r>
            <a:r>
              <a:rPr sz="2400" dirty="0">
                <a:latin typeface="Candara"/>
                <a:cs typeface="Candara"/>
              </a:rPr>
              <a:t>un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çıktı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olarak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ver</a:t>
            </a:r>
            <a:r>
              <a:rPr sz="2400" spc="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lm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si.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ndara"/>
                <a:cs typeface="Candara"/>
              </a:rPr>
              <a:t>Eğer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sist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m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bu</a:t>
            </a:r>
            <a:r>
              <a:rPr sz="2400" spc="-10" dirty="0">
                <a:latin typeface="Candara"/>
                <a:cs typeface="Candara"/>
              </a:rPr>
              <a:t>n</a:t>
            </a:r>
            <a:r>
              <a:rPr sz="2400" dirty="0">
                <a:latin typeface="Candara"/>
                <a:cs typeface="Candara"/>
              </a:rPr>
              <a:t>lara 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k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olarak ver</a:t>
            </a:r>
            <a:r>
              <a:rPr sz="2400" spc="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yi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tutabil</a:t>
            </a:r>
            <a:r>
              <a:rPr sz="2400" spc="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yorsa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u="sng" spc="-5" dirty="0">
                <a:latin typeface="Candara"/>
                <a:cs typeface="Candara"/>
              </a:rPr>
              <a:t>veri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400" u="sng" dirty="0">
                <a:latin typeface="Candara"/>
                <a:cs typeface="Candara"/>
              </a:rPr>
              <a:t>saklama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denen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bir dördün</a:t>
            </a:r>
            <a:r>
              <a:rPr sz="2400" spc="-15" dirty="0">
                <a:latin typeface="Candara"/>
                <a:cs typeface="Candara"/>
              </a:rPr>
              <a:t>c</a:t>
            </a:r>
            <a:r>
              <a:rPr sz="2400" dirty="0">
                <a:latin typeface="Candara"/>
                <a:cs typeface="Candara"/>
              </a:rPr>
              <a:t>ü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bileşen daha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bunl</a:t>
            </a:r>
            <a:r>
              <a:rPr sz="2400" spc="-10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ra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ek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enir.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80210" y="246126"/>
            <a:ext cx="567245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Gird</a:t>
            </a: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-İşlem-Çıktı</a:t>
            </a:r>
            <a:r>
              <a:rPr sz="400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Prensibi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9326" y="979424"/>
            <a:ext cx="2085975" cy="159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4362" y="1122425"/>
            <a:ext cx="1152525" cy="1315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9801" y="1724025"/>
            <a:ext cx="1208405" cy="463550"/>
          </a:xfrm>
          <a:custGeom>
            <a:avLst/>
            <a:gdLst/>
            <a:ahLst/>
            <a:cxnLst/>
            <a:rect l="l" t="t" r="r" b="b"/>
            <a:pathLst>
              <a:path w="1208405" h="463550">
                <a:moveTo>
                  <a:pt x="1093724" y="349250"/>
                </a:moveTo>
                <a:lnTo>
                  <a:pt x="1093724" y="463550"/>
                </a:lnTo>
                <a:lnTo>
                  <a:pt x="1169924" y="425450"/>
                </a:lnTo>
                <a:lnTo>
                  <a:pt x="1112774" y="425450"/>
                </a:lnTo>
                <a:lnTo>
                  <a:pt x="1112774" y="387350"/>
                </a:lnTo>
                <a:lnTo>
                  <a:pt x="1169924" y="387350"/>
                </a:lnTo>
                <a:lnTo>
                  <a:pt x="1093724" y="349250"/>
                </a:lnTo>
                <a:close/>
              </a:path>
              <a:path w="1208405" h="463550">
                <a:moveTo>
                  <a:pt x="612648" y="57150"/>
                </a:moveTo>
                <a:lnTo>
                  <a:pt x="612648" y="425450"/>
                </a:lnTo>
                <a:lnTo>
                  <a:pt x="1093724" y="425450"/>
                </a:lnTo>
                <a:lnTo>
                  <a:pt x="1093724" y="406400"/>
                </a:lnTo>
                <a:lnTo>
                  <a:pt x="650748" y="406400"/>
                </a:lnTo>
                <a:lnTo>
                  <a:pt x="631698" y="387350"/>
                </a:lnTo>
                <a:lnTo>
                  <a:pt x="650748" y="387350"/>
                </a:lnTo>
                <a:lnTo>
                  <a:pt x="650748" y="76200"/>
                </a:lnTo>
                <a:lnTo>
                  <a:pt x="631698" y="76200"/>
                </a:lnTo>
                <a:lnTo>
                  <a:pt x="612648" y="57150"/>
                </a:lnTo>
                <a:close/>
              </a:path>
              <a:path w="1208405" h="463550">
                <a:moveTo>
                  <a:pt x="1169924" y="387350"/>
                </a:moveTo>
                <a:lnTo>
                  <a:pt x="1112774" y="387350"/>
                </a:lnTo>
                <a:lnTo>
                  <a:pt x="1112774" y="425450"/>
                </a:lnTo>
                <a:lnTo>
                  <a:pt x="1169924" y="425450"/>
                </a:lnTo>
                <a:lnTo>
                  <a:pt x="1208024" y="406400"/>
                </a:lnTo>
                <a:lnTo>
                  <a:pt x="1169924" y="387350"/>
                </a:lnTo>
                <a:close/>
              </a:path>
              <a:path w="1208405" h="463550">
                <a:moveTo>
                  <a:pt x="650748" y="387350"/>
                </a:moveTo>
                <a:lnTo>
                  <a:pt x="631698" y="387350"/>
                </a:lnTo>
                <a:lnTo>
                  <a:pt x="650748" y="406400"/>
                </a:lnTo>
                <a:lnTo>
                  <a:pt x="650748" y="387350"/>
                </a:lnTo>
                <a:close/>
              </a:path>
              <a:path w="1208405" h="463550">
                <a:moveTo>
                  <a:pt x="1093724" y="387350"/>
                </a:moveTo>
                <a:lnTo>
                  <a:pt x="650748" y="387350"/>
                </a:lnTo>
                <a:lnTo>
                  <a:pt x="650748" y="406400"/>
                </a:lnTo>
                <a:lnTo>
                  <a:pt x="1093724" y="406400"/>
                </a:lnTo>
                <a:lnTo>
                  <a:pt x="1093724" y="387350"/>
                </a:lnTo>
                <a:close/>
              </a:path>
              <a:path w="1208405" h="46355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9525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95250" y="38100"/>
                </a:lnTo>
                <a:lnTo>
                  <a:pt x="57150" y="0"/>
                </a:lnTo>
                <a:close/>
              </a:path>
              <a:path w="1208405" h="463550">
                <a:moveTo>
                  <a:pt x="9525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95250" y="76200"/>
                </a:lnTo>
                <a:lnTo>
                  <a:pt x="114300" y="57150"/>
                </a:lnTo>
                <a:lnTo>
                  <a:pt x="95250" y="38100"/>
                </a:lnTo>
                <a:close/>
              </a:path>
              <a:path w="1208405" h="463550">
                <a:moveTo>
                  <a:pt x="650748" y="38100"/>
                </a:moveTo>
                <a:lnTo>
                  <a:pt x="95250" y="38100"/>
                </a:lnTo>
                <a:lnTo>
                  <a:pt x="114300" y="57150"/>
                </a:lnTo>
                <a:lnTo>
                  <a:pt x="95250" y="76200"/>
                </a:lnTo>
                <a:lnTo>
                  <a:pt x="612648" y="76200"/>
                </a:lnTo>
                <a:lnTo>
                  <a:pt x="612648" y="57150"/>
                </a:lnTo>
                <a:lnTo>
                  <a:pt x="650748" y="57150"/>
                </a:lnTo>
                <a:lnTo>
                  <a:pt x="650748" y="38100"/>
                </a:lnTo>
                <a:close/>
              </a:path>
              <a:path w="1208405" h="463550">
                <a:moveTo>
                  <a:pt x="650748" y="57150"/>
                </a:moveTo>
                <a:lnTo>
                  <a:pt x="612648" y="57150"/>
                </a:lnTo>
                <a:lnTo>
                  <a:pt x="631698" y="76200"/>
                </a:lnTo>
                <a:lnTo>
                  <a:pt x="650748" y="76200"/>
                </a:lnTo>
                <a:lnTo>
                  <a:pt x="6507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0" y="1785873"/>
            <a:ext cx="1208405" cy="463550"/>
          </a:xfrm>
          <a:custGeom>
            <a:avLst/>
            <a:gdLst/>
            <a:ahLst/>
            <a:cxnLst/>
            <a:rect l="l" t="t" r="r" b="b"/>
            <a:pathLst>
              <a:path w="1208404" h="463550">
                <a:moveTo>
                  <a:pt x="1093724" y="349250"/>
                </a:moveTo>
                <a:lnTo>
                  <a:pt x="1093724" y="463550"/>
                </a:lnTo>
                <a:lnTo>
                  <a:pt x="1169924" y="425450"/>
                </a:lnTo>
                <a:lnTo>
                  <a:pt x="1112774" y="425450"/>
                </a:lnTo>
                <a:lnTo>
                  <a:pt x="1112774" y="387350"/>
                </a:lnTo>
                <a:lnTo>
                  <a:pt x="1169924" y="387350"/>
                </a:lnTo>
                <a:lnTo>
                  <a:pt x="1093724" y="349250"/>
                </a:lnTo>
                <a:close/>
              </a:path>
              <a:path w="1208404" h="463550">
                <a:moveTo>
                  <a:pt x="612775" y="57150"/>
                </a:moveTo>
                <a:lnTo>
                  <a:pt x="612775" y="425450"/>
                </a:lnTo>
                <a:lnTo>
                  <a:pt x="1093724" y="425450"/>
                </a:lnTo>
                <a:lnTo>
                  <a:pt x="1093724" y="406400"/>
                </a:lnTo>
                <a:lnTo>
                  <a:pt x="650875" y="406400"/>
                </a:lnTo>
                <a:lnTo>
                  <a:pt x="631825" y="387350"/>
                </a:lnTo>
                <a:lnTo>
                  <a:pt x="650875" y="387350"/>
                </a:lnTo>
                <a:lnTo>
                  <a:pt x="650875" y="76200"/>
                </a:lnTo>
                <a:lnTo>
                  <a:pt x="631825" y="76200"/>
                </a:lnTo>
                <a:lnTo>
                  <a:pt x="612775" y="57150"/>
                </a:lnTo>
                <a:close/>
              </a:path>
              <a:path w="1208404" h="463550">
                <a:moveTo>
                  <a:pt x="1169924" y="387350"/>
                </a:moveTo>
                <a:lnTo>
                  <a:pt x="1112774" y="387350"/>
                </a:lnTo>
                <a:lnTo>
                  <a:pt x="1112774" y="425450"/>
                </a:lnTo>
                <a:lnTo>
                  <a:pt x="1169924" y="425450"/>
                </a:lnTo>
                <a:lnTo>
                  <a:pt x="1208024" y="406400"/>
                </a:lnTo>
                <a:lnTo>
                  <a:pt x="1169924" y="387350"/>
                </a:lnTo>
                <a:close/>
              </a:path>
              <a:path w="1208404" h="463550">
                <a:moveTo>
                  <a:pt x="650875" y="387350"/>
                </a:moveTo>
                <a:lnTo>
                  <a:pt x="631825" y="387350"/>
                </a:lnTo>
                <a:lnTo>
                  <a:pt x="650875" y="406400"/>
                </a:lnTo>
                <a:lnTo>
                  <a:pt x="650875" y="387350"/>
                </a:lnTo>
                <a:close/>
              </a:path>
              <a:path w="1208404" h="463550">
                <a:moveTo>
                  <a:pt x="1093724" y="387350"/>
                </a:moveTo>
                <a:lnTo>
                  <a:pt x="650875" y="387350"/>
                </a:lnTo>
                <a:lnTo>
                  <a:pt x="650875" y="406400"/>
                </a:lnTo>
                <a:lnTo>
                  <a:pt x="1093724" y="406400"/>
                </a:lnTo>
                <a:lnTo>
                  <a:pt x="1093724" y="387350"/>
                </a:lnTo>
                <a:close/>
              </a:path>
              <a:path w="1208404" h="46355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9525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95250" y="38100"/>
                </a:lnTo>
                <a:lnTo>
                  <a:pt x="57150" y="0"/>
                </a:lnTo>
                <a:close/>
              </a:path>
              <a:path w="1208404" h="463550">
                <a:moveTo>
                  <a:pt x="9525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95250" y="76200"/>
                </a:lnTo>
                <a:lnTo>
                  <a:pt x="114300" y="57150"/>
                </a:lnTo>
                <a:lnTo>
                  <a:pt x="95250" y="38100"/>
                </a:lnTo>
                <a:close/>
              </a:path>
              <a:path w="1208404" h="463550">
                <a:moveTo>
                  <a:pt x="650875" y="38100"/>
                </a:moveTo>
                <a:lnTo>
                  <a:pt x="95250" y="38100"/>
                </a:lnTo>
                <a:lnTo>
                  <a:pt x="114300" y="57150"/>
                </a:lnTo>
                <a:lnTo>
                  <a:pt x="95250" y="76200"/>
                </a:lnTo>
                <a:lnTo>
                  <a:pt x="612775" y="76200"/>
                </a:lnTo>
                <a:lnTo>
                  <a:pt x="612775" y="57150"/>
                </a:lnTo>
                <a:lnTo>
                  <a:pt x="650875" y="57150"/>
                </a:lnTo>
                <a:lnTo>
                  <a:pt x="650875" y="38100"/>
                </a:lnTo>
                <a:close/>
              </a:path>
              <a:path w="1208404" h="463550">
                <a:moveTo>
                  <a:pt x="650875" y="57150"/>
                </a:moveTo>
                <a:lnTo>
                  <a:pt x="612775" y="57150"/>
                </a:lnTo>
                <a:lnTo>
                  <a:pt x="631825" y="76200"/>
                </a:lnTo>
                <a:lnTo>
                  <a:pt x="650875" y="76200"/>
                </a:lnTo>
                <a:lnTo>
                  <a:pt x="6508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5701" y="1939925"/>
            <a:ext cx="1208405" cy="463550"/>
          </a:xfrm>
          <a:custGeom>
            <a:avLst/>
            <a:gdLst/>
            <a:ahLst/>
            <a:cxnLst/>
            <a:rect l="l" t="t" r="r" b="b"/>
            <a:pathLst>
              <a:path w="1208405" h="463550">
                <a:moveTo>
                  <a:pt x="1093724" y="349250"/>
                </a:moveTo>
                <a:lnTo>
                  <a:pt x="1093724" y="463550"/>
                </a:lnTo>
                <a:lnTo>
                  <a:pt x="1169924" y="425450"/>
                </a:lnTo>
                <a:lnTo>
                  <a:pt x="1112774" y="425450"/>
                </a:lnTo>
                <a:lnTo>
                  <a:pt x="1112774" y="387350"/>
                </a:lnTo>
                <a:lnTo>
                  <a:pt x="1169924" y="387350"/>
                </a:lnTo>
                <a:lnTo>
                  <a:pt x="1093724" y="349250"/>
                </a:lnTo>
                <a:close/>
              </a:path>
              <a:path w="1208405" h="463550">
                <a:moveTo>
                  <a:pt x="612648" y="57150"/>
                </a:moveTo>
                <a:lnTo>
                  <a:pt x="612648" y="425450"/>
                </a:lnTo>
                <a:lnTo>
                  <a:pt x="1093724" y="425450"/>
                </a:lnTo>
                <a:lnTo>
                  <a:pt x="1093724" y="406400"/>
                </a:lnTo>
                <a:lnTo>
                  <a:pt x="650748" y="406400"/>
                </a:lnTo>
                <a:lnTo>
                  <a:pt x="631698" y="387350"/>
                </a:lnTo>
                <a:lnTo>
                  <a:pt x="650748" y="387350"/>
                </a:lnTo>
                <a:lnTo>
                  <a:pt x="650748" y="76200"/>
                </a:lnTo>
                <a:lnTo>
                  <a:pt x="631698" y="76200"/>
                </a:lnTo>
                <a:lnTo>
                  <a:pt x="612648" y="57150"/>
                </a:lnTo>
                <a:close/>
              </a:path>
              <a:path w="1208405" h="463550">
                <a:moveTo>
                  <a:pt x="1169924" y="387350"/>
                </a:moveTo>
                <a:lnTo>
                  <a:pt x="1112774" y="387350"/>
                </a:lnTo>
                <a:lnTo>
                  <a:pt x="1112774" y="425450"/>
                </a:lnTo>
                <a:lnTo>
                  <a:pt x="1169924" y="425450"/>
                </a:lnTo>
                <a:lnTo>
                  <a:pt x="1208024" y="406400"/>
                </a:lnTo>
                <a:lnTo>
                  <a:pt x="1169924" y="387350"/>
                </a:lnTo>
                <a:close/>
              </a:path>
              <a:path w="1208405" h="463550">
                <a:moveTo>
                  <a:pt x="650748" y="387350"/>
                </a:moveTo>
                <a:lnTo>
                  <a:pt x="631698" y="387350"/>
                </a:lnTo>
                <a:lnTo>
                  <a:pt x="650748" y="406400"/>
                </a:lnTo>
                <a:lnTo>
                  <a:pt x="650748" y="387350"/>
                </a:lnTo>
                <a:close/>
              </a:path>
              <a:path w="1208405" h="463550">
                <a:moveTo>
                  <a:pt x="1093724" y="387350"/>
                </a:moveTo>
                <a:lnTo>
                  <a:pt x="650748" y="387350"/>
                </a:lnTo>
                <a:lnTo>
                  <a:pt x="650748" y="406400"/>
                </a:lnTo>
                <a:lnTo>
                  <a:pt x="1093724" y="406400"/>
                </a:lnTo>
                <a:lnTo>
                  <a:pt x="1093724" y="387350"/>
                </a:lnTo>
                <a:close/>
              </a:path>
              <a:path w="1208405" h="46355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9525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95250" y="38100"/>
                </a:lnTo>
                <a:lnTo>
                  <a:pt x="57150" y="0"/>
                </a:lnTo>
                <a:close/>
              </a:path>
              <a:path w="1208405" h="463550">
                <a:moveTo>
                  <a:pt x="9525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95250" y="76200"/>
                </a:lnTo>
                <a:lnTo>
                  <a:pt x="114300" y="57150"/>
                </a:lnTo>
                <a:lnTo>
                  <a:pt x="95250" y="38100"/>
                </a:lnTo>
                <a:close/>
              </a:path>
              <a:path w="1208405" h="463550">
                <a:moveTo>
                  <a:pt x="650748" y="38100"/>
                </a:moveTo>
                <a:lnTo>
                  <a:pt x="95250" y="38100"/>
                </a:lnTo>
                <a:lnTo>
                  <a:pt x="114300" y="57150"/>
                </a:lnTo>
                <a:lnTo>
                  <a:pt x="95250" y="76200"/>
                </a:lnTo>
                <a:lnTo>
                  <a:pt x="612648" y="76200"/>
                </a:lnTo>
                <a:lnTo>
                  <a:pt x="612648" y="57150"/>
                </a:lnTo>
                <a:lnTo>
                  <a:pt x="650748" y="57150"/>
                </a:lnTo>
                <a:lnTo>
                  <a:pt x="650748" y="38100"/>
                </a:lnTo>
                <a:close/>
              </a:path>
              <a:path w="1208405" h="463550">
                <a:moveTo>
                  <a:pt x="650748" y="57150"/>
                </a:moveTo>
                <a:lnTo>
                  <a:pt x="612648" y="57150"/>
                </a:lnTo>
                <a:lnTo>
                  <a:pt x="631698" y="76200"/>
                </a:lnTo>
                <a:lnTo>
                  <a:pt x="650748" y="76200"/>
                </a:lnTo>
                <a:lnTo>
                  <a:pt x="65074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5725" y="1930400"/>
            <a:ext cx="1208405" cy="463550"/>
          </a:xfrm>
          <a:custGeom>
            <a:avLst/>
            <a:gdLst/>
            <a:ahLst/>
            <a:cxnLst/>
            <a:rect l="l" t="t" r="r" b="b"/>
            <a:pathLst>
              <a:path w="1208404" h="463550">
                <a:moveTo>
                  <a:pt x="1093724" y="349250"/>
                </a:moveTo>
                <a:lnTo>
                  <a:pt x="1093724" y="463550"/>
                </a:lnTo>
                <a:lnTo>
                  <a:pt x="1169924" y="425450"/>
                </a:lnTo>
                <a:lnTo>
                  <a:pt x="1112774" y="425450"/>
                </a:lnTo>
                <a:lnTo>
                  <a:pt x="1112774" y="387350"/>
                </a:lnTo>
                <a:lnTo>
                  <a:pt x="1169924" y="387350"/>
                </a:lnTo>
                <a:lnTo>
                  <a:pt x="1093724" y="349250"/>
                </a:lnTo>
                <a:close/>
              </a:path>
              <a:path w="1208404" h="463550">
                <a:moveTo>
                  <a:pt x="612775" y="57150"/>
                </a:moveTo>
                <a:lnTo>
                  <a:pt x="612775" y="425450"/>
                </a:lnTo>
                <a:lnTo>
                  <a:pt x="1093724" y="425450"/>
                </a:lnTo>
                <a:lnTo>
                  <a:pt x="1093724" y="406400"/>
                </a:lnTo>
                <a:lnTo>
                  <a:pt x="650875" y="406400"/>
                </a:lnTo>
                <a:lnTo>
                  <a:pt x="631825" y="387350"/>
                </a:lnTo>
                <a:lnTo>
                  <a:pt x="650875" y="387350"/>
                </a:lnTo>
                <a:lnTo>
                  <a:pt x="650875" y="76200"/>
                </a:lnTo>
                <a:lnTo>
                  <a:pt x="631825" y="76200"/>
                </a:lnTo>
                <a:lnTo>
                  <a:pt x="612775" y="57150"/>
                </a:lnTo>
                <a:close/>
              </a:path>
              <a:path w="1208404" h="463550">
                <a:moveTo>
                  <a:pt x="1169924" y="387350"/>
                </a:moveTo>
                <a:lnTo>
                  <a:pt x="1112774" y="387350"/>
                </a:lnTo>
                <a:lnTo>
                  <a:pt x="1112774" y="425450"/>
                </a:lnTo>
                <a:lnTo>
                  <a:pt x="1169924" y="425450"/>
                </a:lnTo>
                <a:lnTo>
                  <a:pt x="1208024" y="406400"/>
                </a:lnTo>
                <a:lnTo>
                  <a:pt x="1169924" y="387350"/>
                </a:lnTo>
                <a:close/>
              </a:path>
              <a:path w="1208404" h="463550">
                <a:moveTo>
                  <a:pt x="650875" y="387350"/>
                </a:moveTo>
                <a:lnTo>
                  <a:pt x="631825" y="387350"/>
                </a:lnTo>
                <a:lnTo>
                  <a:pt x="650875" y="406400"/>
                </a:lnTo>
                <a:lnTo>
                  <a:pt x="650875" y="387350"/>
                </a:lnTo>
                <a:close/>
              </a:path>
              <a:path w="1208404" h="463550">
                <a:moveTo>
                  <a:pt x="1093724" y="387350"/>
                </a:moveTo>
                <a:lnTo>
                  <a:pt x="650875" y="387350"/>
                </a:lnTo>
                <a:lnTo>
                  <a:pt x="650875" y="406400"/>
                </a:lnTo>
                <a:lnTo>
                  <a:pt x="1093724" y="406400"/>
                </a:lnTo>
                <a:lnTo>
                  <a:pt x="1093724" y="387350"/>
                </a:lnTo>
                <a:close/>
              </a:path>
              <a:path w="1208404" h="46355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9525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95250" y="38100"/>
                </a:lnTo>
                <a:lnTo>
                  <a:pt x="57150" y="0"/>
                </a:lnTo>
                <a:close/>
              </a:path>
              <a:path w="1208404" h="463550">
                <a:moveTo>
                  <a:pt x="9525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95250" y="76200"/>
                </a:lnTo>
                <a:lnTo>
                  <a:pt x="114300" y="57150"/>
                </a:lnTo>
                <a:lnTo>
                  <a:pt x="95250" y="38100"/>
                </a:lnTo>
                <a:close/>
              </a:path>
              <a:path w="1208404" h="463550">
                <a:moveTo>
                  <a:pt x="650875" y="38100"/>
                </a:moveTo>
                <a:lnTo>
                  <a:pt x="95250" y="38100"/>
                </a:lnTo>
                <a:lnTo>
                  <a:pt x="114300" y="57150"/>
                </a:lnTo>
                <a:lnTo>
                  <a:pt x="95250" y="76200"/>
                </a:lnTo>
                <a:lnTo>
                  <a:pt x="612775" y="76200"/>
                </a:lnTo>
                <a:lnTo>
                  <a:pt x="612775" y="57150"/>
                </a:lnTo>
                <a:lnTo>
                  <a:pt x="650875" y="57150"/>
                </a:lnTo>
                <a:lnTo>
                  <a:pt x="650875" y="38100"/>
                </a:lnTo>
                <a:close/>
              </a:path>
              <a:path w="1208404" h="463550">
                <a:moveTo>
                  <a:pt x="650875" y="57150"/>
                </a:moveTo>
                <a:lnTo>
                  <a:pt x="612775" y="57150"/>
                </a:lnTo>
                <a:lnTo>
                  <a:pt x="631825" y="76200"/>
                </a:lnTo>
                <a:lnTo>
                  <a:pt x="650875" y="76200"/>
                </a:lnTo>
                <a:lnTo>
                  <a:pt x="6508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2375" y="1050925"/>
            <a:ext cx="2014601" cy="1449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9501" y="3429000"/>
            <a:ext cx="1368425" cy="1368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 indent="-274320">
              <a:lnSpc>
                <a:spcPts val="2810"/>
              </a:lnSpc>
              <a:buClr>
                <a:srgbClr val="30B6FC"/>
              </a:buClr>
              <a:buFont typeface="Symbol"/>
              <a:buChar char=""/>
              <a:tabLst>
                <a:tab pos="294005" algn="l"/>
              </a:tabLst>
            </a:pPr>
            <a:r>
              <a:rPr dirty="0"/>
              <a:t>Bilgis</a:t>
            </a:r>
            <a:r>
              <a:rPr spc="-15" dirty="0"/>
              <a:t>a</a:t>
            </a:r>
            <a:r>
              <a:rPr dirty="0"/>
              <a:t>yarl</a:t>
            </a:r>
            <a:r>
              <a:rPr spc="-10" dirty="0"/>
              <a:t>a</a:t>
            </a:r>
            <a:r>
              <a:rPr dirty="0"/>
              <a:t>rın elle tutul</a:t>
            </a:r>
            <a:r>
              <a:rPr spc="-15" dirty="0"/>
              <a:t>a</a:t>
            </a:r>
            <a:r>
              <a:rPr dirty="0"/>
              <a:t>bilen,</a:t>
            </a:r>
            <a:r>
              <a:rPr spc="-10" dirty="0"/>
              <a:t> </a:t>
            </a:r>
            <a:r>
              <a:rPr dirty="0"/>
              <a:t>gözle </a:t>
            </a:r>
            <a:r>
              <a:rPr spc="-10" dirty="0"/>
              <a:t>g</a:t>
            </a:r>
            <a:r>
              <a:rPr dirty="0"/>
              <a:t>örül</a:t>
            </a:r>
            <a:r>
              <a:rPr spc="-10" dirty="0"/>
              <a:t>e</a:t>
            </a:r>
            <a:r>
              <a:rPr dirty="0"/>
              <a:t>bilen</a:t>
            </a:r>
          </a:p>
          <a:p>
            <a:pPr marL="292735">
              <a:lnSpc>
                <a:spcPts val="2810"/>
              </a:lnSpc>
            </a:pPr>
            <a:r>
              <a:rPr dirty="0"/>
              <a:t>fiziks</a:t>
            </a:r>
            <a:r>
              <a:rPr spc="-15" dirty="0"/>
              <a:t>e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kıs</a:t>
            </a:r>
            <a:r>
              <a:rPr spc="-10" dirty="0"/>
              <a:t>ı</a:t>
            </a:r>
            <a:r>
              <a:rPr dirty="0"/>
              <a:t>mlar</a:t>
            </a:r>
            <a:r>
              <a:rPr spc="-10" dirty="0"/>
              <a:t>ı</a:t>
            </a:r>
            <a:r>
              <a:rPr dirty="0"/>
              <a:t>na</a:t>
            </a:r>
            <a:r>
              <a:rPr spc="-20" dirty="0"/>
              <a:t> </a:t>
            </a:r>
            <a:r>
              <a:rPr dirty="0"/>
              <a:t>d</a:t>
            </a:r>
            <a:r>
              <a:rPr spc="-15" dirty="0"/>
              <a:t>o</a:t>
            </a:r>
            <a:r>
              <a:rPr dirty="0"/>
              <a:t>nanım</a:t>
            </a:r>
            <a:r>
              <a:rPr spc="-30" dirty="0"/>
              <a:t> 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nir.</a:t>
            </a:r>
          </a:p>
          <a:p>
            <a:pPr marL="293370" marR="1141730" indent="-274320">
              <a:lnSpc>
                <a:spcPts val="25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94005" algn="l"/>
              </a:tabLst>
            </a:pPr>
            <a:r>
              <a:rPr u="sng" spc="-650" dirty="0">
                <a:latin typeface="Times New Roman"/>
                <a:cs typeface="Times New Roman"/>
              </a:rPr>
              <a:t> </a:t>
            </a:r>
            <a:r>
              <a:rPr u="sng" dirty="0"/>
              <a:t>D</a:t>
            </a:r>
            <a:r>
              <a:rPr u="sng" spc="-15" dirty="0"/>
              <a:t>a</a:t>
            </a:r>
            <a:r>
              <a:rPr u="sng" dirty="0"/>
              <a:t>hili D</a:t>
            </a:r>
            <a:r>
              <a:rPr u="sng" spc="-15" dirty="0"/>
              <a:t>o</a:t>
            </a:r>
            <a:r>
              <a:rPr u="sng" dirty="0"/>
              <a:t>nanım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Bilgis</a:t>
            </a:r>
            <a:r>
              <a:rPr spc="-15" dirty="0"/>
              <a:t>a</a:t>
            </a:r>
            <a:r>
              <a:rPr dirty="0"/>
              <a:t>yar k</a:t>
            </a:r>
            <a:r>
              <a:rPr spc="-15" dirty="0"/>
              <a:t>a</a:t>
            </a:r>
            <a:r>
              <a:rPr dirty="0"/>
              <a:t>sas</a:t>
            </a:r>
            <a:r>
              <a:rPr spc="-10" dirty="0"/>
              <a:t>ı</a:t>
            </a:r>
            <a:r>
              <a:rPr dirty="0"/>
              <a:t>nın </a:t>
            </a:r>
            <a:r>
              <a:rPr spc="-15" dirty="0"/>
              <a:t>i</a:t>
            </a:r>
            <a:r>
              <a:rPr dirty="0"/>
              <a:t>çinde bulunan</a:t>
            </a:r>
            <a:r>
              <a:rPr spc="-10" dirty="0"/>
              <a:t> </a:t>
            </a:r>
            <a:r>
              <a:rPr dirty="0"/>
              <a:t>d</a:t>
            </a:r>
            <a:r>
              <a:rPr spc="-10" dirty="0"/>
              <a:t>o</a:t>
            </a:r>
            <a:r>
              <a:rPr dirty="0"/>
              <a:t>nanımlard</a:t>
            </a:r>
            <a:r>
              <a:rPr spc="-10" dirty="0"/>
              <a:t>ı</a:t>
            </a:r>
            <a:r>
              <a:rPr dirty="0"/>
              <a:t>r.</a:t>
            </a:r>
          </a:p>
          <a:p>
            <a:pPr marL="594995" lvl="1" indent="-274320">
              <a:lnSpc>
                <a:spcPts val="2635"/>
              </a:lnSpc>
              <a:spcBef>
                <a:spcPts val="35"/>
              </a:spcBef>
              <a:buClr>
                <a:srgbClr val="30B6FC"/>
              </a:buClr>
              <a:buFont typeface="Symbol"/>
              <a:buChar char=""/>
              <a:tabLst>
                <a:tab pos="596265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anakart,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mikroişlem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i,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bellek,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it disk,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200">
              <a:latin typeface="Candara"/>
              <a:cs typeface="Candara"/>
            </a:endParaRPr>
          </a:p>
          <a:p>
            <a:pPr marL="292735" indent="-273685">
              <a:lnSpc>
                <a:spcPts val="2800"/>
              </a:lnSpc>
              <a:buClr>
                <a:srgbClr val="30B6FC"/>
              </a:buClr>
              <a:buFont typeface="Symbol"/>
              <a:buChar char=""/>
              <a:tabLst>
                <a:tab pos="294005" algn="l"/>
              </a:tabLst>
            </a:pPr>
            <a:r>
              <a:rPr u="sng" spc="-655" dirty="0">
                <a:latin typeface="Times New Roman"/>
                <a:cs typeface="Times New Roman"/>
              </a:rPr>
              <a:t> </a:t>
            </a:r>
            <a:r>
              <a:rPr u="sng" dirty="0"/>
              <a:t>H</a:t>
            </a:r>
            <a:r>
              <a:rPr u="sng" spc="-20" dirty="0"/>
              <a:t>a</a:t>
            </a:r>
            <a:r>
              <a:rPr u="sng" dirty="0"/>
              <a:t>rici</a:t>
            </a:r>
            <a:r>
              <a:rPr u="sng" spc="-5" dirty="0"/>
              <a:t> </a:t>
            </a:r>
            <a:r>
              <a:rPr u="sng" spc="-10" dirty="0"/>
              <a:t>D</a:t>
            </a:r>
            <a:r>
              <a:rPr u="sng" dirty="0"/>
              <a:t>on</a:t>
            </a:r>
            <a:r>
              <a:rPr u="sng" spc="-15" dirty="0"/>
              <a:t>a</a:t>
            </a:r>
            <a:r>
              <a:rPr u="sng" dirty="0"/>
              <a:t>nı</a:t>
            </a:r>
            <a:r>
              <a:rPr u="sng" spc="10" dirty="0"/>
              <a:t>m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K</a:t>
            </a:r>
            <a:r>
              <a:rPr spc="-20" dirty="0"/>
              <a:t>a</a:t>
            </a:r>
            <a:r>
              <a:rPr dirty="0"/>
              <a:t>s</a:t>
            </a:r>
            <a:r>
              <a:rPr spc="-10" dirty="0"/>
              <a:t>a</a:t>
            </a:r>
            <a:r>
              <a:rPr dirty="0"/>
              <a:t>nın</a:t>
            </a:r>
            <a:r>
              <a:rPr spc="-10" dirty="0"/>
              <a:t> </a:t>
            </a:r>
            <a:r>
              <a:rPr dirty="0"/>
              <a:t>d</a:t>
            </a:r>
            <a:r>
              <a:rPr spc="-15" dirty="0"/>
              <a:t>ı</a:t>
            </a:r>
            <a:r>
              <a:rPr dirty="0"/>
              <a:t>şında</a:t>
            </a:r>
            <a:r>
              <a:rPr spc="-25" dirty="0"/>
              <a:t> </a:t>
            </a:r>
            <a:r>
              <a:rPr dirty="0"/>
              <a:t>yer</a:t>
            </a:r>
            <a:r>
              <a:rPr spc="-10" dirty="0"/>
              <a:t> </a:t>
            </a:r>
            <a:r>
              <a:rPr dirty="0"/>
              <a:t>al</a:t>
            </a:r>
            <a:r>
              <a:rPr spc="-15" dirty="0"/>
              <a:t>a</a:t>
            </a:r>
            <a:r>
              <a:rPr dirty="0"/>
              <a:t>n</a:t>
            </a:r>
          </a:p>
          <a:p>
            <a:pPr marL="292735">
              <a:lnSpc>
                <a:spcPts val="2810"/>
              </a:lnSpc>
            </a:pPr>
            <a:r>
              <a:rPr dirty="0"/>
              <a:t>d</a:t>
            </a:r>
            <a:r>
              <a:rPr spc="-10" dirty="0"/>
              <a:t>o</a:t>
            </a:r>
            <a:r>
              <a:rPr dirty="0"/>
              <a:t>nanımlard</a:t>
            </a:r>
            <a:r>
              <a:rPr spc="-10" dirty="0"/>
              <a:t>ı</a:t>
            </a:r>
            <a:r>
              <a:rPr dirty="0"/>
              <a:t>r.</a:t>
            </a:r>
            <a:r>
              <a:rPr spc="-35" dirty="0"/>
              <a:t> </a:t>
            </a:r>
            <a:r>
              <a:rPr dirty="0"/>
              <a:t>2 farklı</a:t>
            </a:r>
            <a:r>
              <a:rPr spc="-20" dirty="0"/>
              <a:t> </a:t>
            </a:r>
            <a:r>
              <a:rPr dirty="0"/>
              <a:t>türde</a:t>
            </a:r>
            <a:r>
              <a:rPr spc="-10" dirty="0"/>
              <a:t> </a:t>
            </a:r>
            <a:r>
              <a:rPr dirty="0"/>
              <a:t>hari</a:t>
            </a:r>
            <a:r>
              <a:rPr spc="-10" dirty="0"/>
              <a:t>c</a:t>
            </a:r>
            <a:r>
              <a:rPr dirty="0"/>
              <a:t>i </a:t>
            </a:r>
            <a:r>
              <a:rPr spc="-10" dirty="0"/>
              <a:t>d</a:t>
            </a:r>
            <a:r>
              <a:rPr dirty="0"/>
              <a:t>onanım</a:t>
            </a:r>
            <a:r>
              <a:rPr spc="-30" dirty="0"/>
              <a:t> </a:t>
            </a:r>
            <a:r>
              <a:rPr dirty="0"/>
              <a:t>v</a:t>
            </a:r>
            <a:r>
              <a:rPr spc="-10" dirty="0"/>
              <a:t>a</a:t>
            </a:r>
            <a:r>
              <a:rPr dirty="0"/>
              <a:t>rd</a:t>
            </a:r>
            <a:r>
              <a:rPr spc="-10" dirty="0"/>
              <a:t>ı</a:t>
            </a:r>
            <a:r>
              <a:rPr dirty="0"/>
              <a:t>r:</a:t>
            </a:r>
          </a:p>
          <a:p>
            <a:pPr marL="594995" lvl="1" indent="-274320">
              <a:lnSpc>
                <a:spcPct val="100000"/>
              </a:lnSpc>
              <a:spcBef>
                <a:spcPts val="15"/>
              </a:spcBef>
              <a:buClr>
                <a:srgbClr val="30B6FC"/>
              </a:buClr>
              <a:buFont typeface="Symbol"/>
              <a:buChar char=""/>
              <a:tabLst>
                <a:tab pos="596265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Gir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aygı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ları: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klavye, fare,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mikrof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n, tarayıcı,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200">
              <a:latin typeface="Candara"/>
              <a:cs typeface="Candara"/>
            </a:endParaRPr>
          </a:p>
          <a:p>
            <a:pPr marL="594995" lvl="1" indent="-27432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96265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Çıktı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aygı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ları: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ekran,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yazıcı,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hoparlör,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çizici,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364490">
              <a:lnSpc>
                <a:spcPct val="100000"/>
              </a:lnSpc>
            </a:pPr>
            <a:r>
              <a:rPr dirty="0"/>
              <a:t>Bilgisa</a:t>
            </a:r>
            <a:r>
              <a:rPr spc="5" dirty="0"/>
              <a:t>y</a:t>
            </a:r>
            <a:r>
              <a:rPr dirty="0"/>
              <a:t>ar Donanımı (Hardware)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569336"/>
            <a:ext cx="716280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nanımı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kullanmak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iç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ger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kli</a:t>
            </a:r>
            <a:r>
              <a:rPr sz="26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olan progr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mlara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788" y="2807080"/>
            <a:ext cx="634174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yaz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lım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nir.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Elle tutulmazlar.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Belirli bir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işlemi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788" y="3045205"/>
            <a:ext cx="672655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yapm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 üz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kur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lurlar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(yüklenirle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4788" y="3282950"/>
            <a:ext cx="217487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[setu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(ins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all)]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467" y="3599942"/>
            <a:ext cx="625538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lime işlem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(word</a:t>
            </a:r>
            <a:r>
              <a:rPr sz="26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processor)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progr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mları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4788" y="3996182"/>
            <a:ext cx="6966584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6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kullanıcıl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rın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yazı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yazm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sını,</a:t>
            </a:r>
            <a:r>
              <a:rPr sz="26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tablolama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(s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 sheet)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progr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mları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hesaplama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yapmasını,</a:t>
            </a:r>
            <a:r>
              <a:rPr sz="26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sunu (present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n)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prog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aml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rı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yar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ile 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num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788" y="4551171"/>
            <a:ext cx="24060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yapmasını</a:t>
            </a:r>
            <a:r>
              <a:rPr sz="26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sağl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467" y="4868164"/>
            <a:ext cx="606298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MP3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ses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osy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larını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çal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n,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film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syalar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nı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4788" y="5264403"/>
            <a:ext cx="645223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6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göste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en progr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mlar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gibi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pek çok farklı 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zılım v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678815">
              <a:lnSpc>
                <a:spcPct val="100000"/>
              </a:lnSpc>
            </a:pPr>
            <a:r>
              <a:rPr dirty="0"/>
              <a:t>Bilgisayar </a:t>
            </a:r>
            <a:r>
              <a:rPr spc="-75" dirty="0"/>
              <a:t>Y</a:t>
            </a:r>
            <a:r>
              <a:rPr dirty="0"/>
              <a:t>azılımı (</a:t>
            </a:r>
            <a:r>
              <a:rPr spc="15" dirty="0"/>
              <a:t>S</a:t>
            </a:r>
            <a:r>
              <a:rPr dirty="0"/>
              <a:t>oftware)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719197"/>
            <a:ext cx="705040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4604" indent="-274320">
              <a:lnSpc>
                <a:spcPct val="7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donanımının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çalışa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ilme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için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gereken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en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tem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 yazılımdır.</a:t>
            </a:r>
            <a:endParaRPr sz="2200">
              <a:latin typeface="Candara"/>
              <a:cs typeface="Candara"/>
            </a:endParaRPr>
          </a:p>
          <a:p>
            <a:pPr marL="588645" marR="5080" lvl="1" indent="-274320">
              <a:lnSpc>
                <a:spcPct val="70000"/>
              </a:lnSpc>
              <a:spcBef>
                <a:spcPts val="4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Çevre 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19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le</a:t>
            </a:r>
            <a:r>
              <a:rPr sz="19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le pro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ram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19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ara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nd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ki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let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im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sağ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ar.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(Bir yazı dos</a:t>
            </a:r>
            <a:r>
              <a:rPr sz="1900" spc="-2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asını</a:t>
            </a:r>
            <a:r>
              <a:rPr sz="19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kete</a:t>
            </a:r>
            <a:r>
              <a:rPr sz="19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kop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al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mak,</a:t>
            </a:r>
            <a:r>
              <a:rPr sz="19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yaz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dan</a:t>
            </a:r>
            <a:r>
              <a:rPr sz="19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ktıs</a:t>
            </a:r>
            <a:r>
              <a:rPr sz="1900" spc="-2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nı</a:t>
            </a:r>
            <a:r>
              <a:rPr sz="19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almak,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19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bi 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letim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stem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nin</a:t>
            </a:r>
            <a:r>
              <a:rPr sz="19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revid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r.)</a:t>
            </a:r>
            <a:endParaRPr sz="1900">
              <a:latin typeface="Candara"/>
              <a:cs typeface="Candara"/>
            </a:endParaRPr>
          </a:p>
          <a:p>
            <a:pPr marL="588645" marR="687070" lvl="1" indent="-274320">
              <a:lnSpc>
                <a:spcPct val="70000"/>
              </a:lnSpc>
              <a:spcBef>
                <a:spcPts val="4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Pr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gram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19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sı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veri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etiş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ni</a:t>
            </a:r>
            <a:r>
              <a:rPr sz="19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sağlar.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ulla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ın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çe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itli ko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verme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ini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19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pro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ramları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çal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ştır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asını</a:t>
            </a:r>
            <a:r>
              <a:rPr sz="1900" spc="5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sağlar)</a:t>
            </a:r>
            <a:endParaRPr sz="1900">
              <a:latin typeface="Candara"/>
              <a:cs typeface="Candara"/>
            </a:endParaRPr>
          </a:p>
          <a:p>
            <a:pPr marL="588645" marR="412115" lvl="1" indent="-274320">
              <a:lnSpc>
                <a:spcPct val="70000"/>
              </a:lnSpc>
              <a:spcBef>
                <a:spcPts val="4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Siste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19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belle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ğ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ini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19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mp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nu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(di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19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cache)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bi ek o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aklar</a:t>
            </a:r>
            <a:r>
              <a:rPr sz="19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sağ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ayarak</a:t>
            </a:r>
            <a:r>
              <a:rPr sz="19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bel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ği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19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etk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li</a:t>
            </a:r>
            <a:r>
              <a:rPr sz="19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 şe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ki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lde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kullanı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lm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asını sağlar.</a:t>
            </a:r>
            <a:endParaRPr sz="1900">
              <a:latin typeface="Candara"/>
              <a:cs typeface="Candara"/>
            </a:endParaRPr>
          </a:p>
          <a:p>
            <a:pPr marL="588645" marR="25400" lvl="1" indent="-274320">
              <a:lnSpc>
                <a:spcPct val="70000"/>
              </a:lnSpc>
              <a:spcBef>
                <a:spcPts val="4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klama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ayg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tlar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nd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ki</a:t>
            </a:r>
            <a:r>
              <a:rPr sz="19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dos</a:t>
            </a:r>
            <a:r>
              <a:rPr sz="1900" spc="-2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al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ra</a:t>
            </a:r>
            <a:r>
              <a:rPr sz="19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belli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19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düze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19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er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esi</a:t>
            </a:r>
            <a:r>
              <a:rPr sz="1900" spc="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in bir</a:t>
            </a:r>
            <a:r>
              <a:rPr sz="19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dos</a:t>
            </a:r>
            <a:r>
              <a:rPr sz="1900" spc="-2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im</a:t>
            </a:r>
            <a:r>
              <a:rPr sz="19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stemi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uşt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rur.</a:t>
            </a:r>
            <a:endParaRPr sz="1900">
              <a:latin typeface="Candara"/>
              <a:cs typeface="Candara"/>
            </a:endParaRPr>
          </a:p>
          <a:p>
            <a:pPr marL="588645" marR="362585" lvl="1" indent="-274320">
              <a:lnSpc>
                <a:spcPct val="70000"/>
              </a:lnSpc>
              <a:spcBef>
                <a:spcPts val="4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Özell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kle</a:t>
            </a:r>
            <a:r>
              <a:rPr sz="19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19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stem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erde</a:t>
            </a:r>
            <a:r>
              <a:rPr sz="1900" spc="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kayn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klara</a:t>
            </a:r>
            <a:r>
              <a:rPr sz="19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güvenli</a:t>
            </a:r>
            <a:r>
              <a:rPr sz="19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er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19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900" spc="-5" dirty="0">
                <a:solidFill>
                  <a:srgbClr val="073D86"/>
                </a:solidFill>
                <a:latin typeface="Candara"/>
                <a:cs typeface="Candara"/>
              </a:rPr>
              <a:t>m sağlar.</a:t>
            </a:r>
            <a:endParaRPr sz="19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2390775">
              <a:lnSpc>
                <a:spcPct val="100000"/>
              </a:lnSpc>
            </a:pPr>
            <a:r>
              <a:rPr dirty="0"/>
              <a:t>İşletim</a:t>
            </a:r>
            <a:r>
              <a:rPr spc="-5" dirty="0"/>
              <a:t> </a:t>
            </a:r>
            <a:r>
              <a:rPr dirty="0"/>
              <a:t>Sis</a:t>
            </a:r>
            <a:r>
              <a:rPr spc="10" dirty="0"/>
              <a:t>t</a:t>
            </a:r>
            <a:r>
              <a:rPr dirty="0"/>
              <a:t>emi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996"/>
            <a:ext cx="532257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3050">
              <a:lnSpc>
                <a:spcPct val="90100"/>
              </a:lnSpc>
            </a:pP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Klav</a:t>
            </a:r>
            <a:r>
              <a:rPr sz="2400" b="1" spc="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:</a:t>
            </a:r>
            <a:r>
              <a:rPr sz="2400" b="1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Üzerinde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karakterler, 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kamlar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 gere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olan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diğer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tuşların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lu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duğu gelişmiş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girdi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racıdır.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477520">
              <a:lnSpc>
                <a:spcPct val="100000"/>
              </a:lnSpc>
            </a:pPr>
            <a:r>
              <a:rPr dirty="0"/>
              <a:t>Klavye ve</a:t>
            </a:r>
            <a:r>
              <a:rPr spc="10" dirty="0"/>
              <a:t> </a:t>
            </a:r>
            <a:r>
              <a:rPr dirty="0"/>
              <a:t>Mouse Girdi </a:t>
            </a:r>
            <a:r>
              <a:rPr spc="-60" dirty="0"/>
              <a:t>A</a:t>
            </a:r>
            <a:r>
              <a:rPr dirty="0"/>
              <a:t>ygıt</a:t>
            </a:r>
            <a:r>
              <a:rPr spc="5" dirty="0"/>
              <a:t>l</a:t>
            </a:r>
            <a:r>
              <a:rPr dirty="0"/>
              <a:t>arı</a:t>
            </a:r>
          </a:p>
        </p:txBody>
      </p:sp>
      <p:sp>
        <p:nvSpPr>
          <p:cNvPr id="4" name="object 4"/>
          <p:cNvSpPr/>
          <p:nvPr/>
        </p:nvSpPr>
        <p:spPr>
          <a:xfrm>
            <a:off x="6443726" y="1700148"/>
            <a:ext cx="2376424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3726" y="3860736"/>
            <a:ext cx="2376424" cy="2189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5693" y="3679697"/>
            <a:ext cx="5197475" cy="244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Mou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e: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Grafik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ort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rda kull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ı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n,</a:t>
            </a:r>
            <a:r>
              <a:rPr sz="3200" spc="-10" dirty="0">
                <a:latin typeface="Arial"/>
                <a:cs typeface="Arial"/>
              </a:rPr>
              <a:t> e</a:t>
            </a:r>
            <a:r>
              <a:rPr sz="3200" dirty="0">
                <a:latin typeface="Arial"/>
                <a:cs typeface="Arial"/>
              </a:rPr>
              <a:t>kran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aki n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snel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ri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işare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le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 seçmek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için ku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ıl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irdi ar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cıdı</a:t>
            </a:r>
            <a:r>
              <a:rPr sz="3200" spc="-18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1628775"/>
            <a:ext cx="2057400" cy="179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379730">
              <a:lnSpc>
                <a:spcPct val="100000"/>
              </a:lnSpc>
            </a:pPr>
            <a:r>
              <a:rPr spc="-165" dirty="0"/>
              <a:t>T</a:t>
            </a:r>
            <a:r>
              <a:rPr dirty="0"/>
              <a:t>arayıcı ve Mikrofon Girdi </a:t>
            </a:r>
            <a:r>
              <a:rPr spc="-50" dirty="0"/>
              <a:t>A</a:t>
            </a:r>
            <a:r>
              <a:rPr dirty="0"/>
              <a:t>ygıtı</a:t>
            </a:r>
          </a:p>
        </p:txBody>
      </p:sp>
      <p:sp>
        <p:nvSpPr>
          <p:cNvPr id="4" name="object 4"/>
          <p:cNvSpPr/>
          <p:nvPr/>
        </p:nvSpPr>
        <p:spPr>
          <a:xfrm>
            <a:off x="7253351" y="3933825"/>
            <a:ext cx="1495425" cy="2378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1447419"/>
            <a:ext cx="7633334" cy="503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8305" marR="5080" indent="-342900">
              <a:lnSpc>
                <a:spcPct val="100000"/>
              </a:lnSpc>
            </a:pPr>
            <a:r>
              <a:rPr sz="3200" b="1" spc="-24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ara</a:t>
            </a:r>
            <a:r>
              <a:rPr sz="3200" b="1" spc="-20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ıc</a:t>
            </a:r>
            <a:r>
              <a:rPr sz="3200" b="1" spc="-10" dirty="0">
                <a:latin typeface="Arial"/>
                <a:cs typeface="Arial"/>
              </a:rPr>
              <a:t>ı</a:t>
            </a:r>
            <a:r>
              <a:rPr sz="3200" b="1" dirty="0">
                <a:latin typeface="Arial"/>
                <a:cs typeface="Arial"/>
              </a:rPr>
              <a:t>: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</a:t>
            </a:r>
            <a:r>
              <a:rPr sz="3200" spc="-15" dirty="0">
                <a:latin typeface="Arial"/>
                <a:cs typeface="Arial"/>
              </a:rPr>
              <a:t>ğ</a:t>
            </a:r>
            <a:r>
              <a:rPr sz="3200" dirty="0">
                <a:latin typeface="Arial"/>
                <a:cs typeface="Arial"/>
              </a:rPr>
              <a:t>ıt </a:t>
            </a:r>
            <a:r>
              <a:rPr sz="3200" spc="-15" dirty="0">
                <a:latin typeface="Arial"/>
                <a:cs typeface="Arial"/>
              </a:rPr>
              <a:t>ü</a:t>
            </a:r>
            <a:r>
              <a:rPr sz="3200" dirty="0">
                <a:latin typeface="Arial"/>
                <a:cs typeface="Arial"/>
              </a:rPr>
              <a:t>zerin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eki yazı,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fik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 f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ğ</a:t>
            </a:r>
            <a:r>
              <a:rPr sz="3200" dirty="0">
                <a:latin typeface="Arial"/>
                <a:cs typeface="Arial"/>
              </a:rPr>
              <a:t>raf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arı sayısal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iye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ö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üşt</a:t>
            </a:r>
            <a:r>
              <a:rPr sz="3200" spc="-15" dirty="0">
                <a:latin typeface="Arial"/>
                <a:cs typeface="Arial"/>
              </a:rPr>
              <a:t>ü</a:t>
            </a:r>
            <a:r>
              <a:rPr sz="3200" dirty="0">
                <a:latin typeface="Arial"/>
                <a:cs typeface="Arial"/>
              </a:rPr>
              <a:t>rü</a:t>
            </a:r>
            <a:r>
              <a:rPr sz="3200" spc="-19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. Bu sayısal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gi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er da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a sonra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kayde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bi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8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1402715" indent="-342900">
              <a:lnSpc>
                <a:spcPct val="100000"/>
              </a:lnSpc>
              <a:spcBef>
                <a:spcPts val="1215"/>
              </a:spcBef>
            </a:pPr>
            <a:r>
              <a:rPr sz="3200" b="1" dirty="0">
                <a:latin typeface="Arial"/>
                <a:cs typeface="Arial"/>
              </a:rPr>
              <a:t>Mi</a:t>
            </a:r>
            <a:r>
              <a:rPr sz="3200" b="1" spc="-15" dirty="0">
                <a:latin typeface="Arial"/>
                <a:cs typeface="Arial"/>
              </a:rPr>
              <a:t>k</a:t>
            </a:r>
            <a:r>
              <a:rPr sz="3200" b="1" dirty="0">
                <a:latin typeface="Arial"/>
                <a:cs typeface="Arial"/>
              </a:rPr>
              <a:t>rofon: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Sesi ses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kartına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aktarı</a:t>
            </a:r>
            <a:r>
              <a:rPr sz="3200" spc="-19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. Ses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kartı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sesin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sayı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giye d</a:t>
            </a:r>
            <a:r>
              <a:rPr sz="3200" spc="-15" dirty="0">
                <a:latin typeface="Arial"/>
                <a:cs typeface="Arial"/>
              </a:rPr>
              <a:t>ö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ü</a:t>
            </a:r>
            <a:r>
              <a:rPr sz="3200" dirty="0">
                <a:latin typeface="Arial"/>
                <a:cs typeface="Arial"/>
              </a:rPr>
              <a:t>ştür</a:t>
            </a:r>
            <a:r>
              <a:rPr sz="3200" spc="-15" dirty="0">
                <a:latin typeface="Arial"/>
                <a:cs typeface="Arial"/>
              </a:rPr>
              <a:t>ü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esi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sağ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9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. Bu şekilde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ses 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isayar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ort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mı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da kayde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bi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8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-15" dirty="0">
                <a:solidFill>
                  <a:srgbClr val="006FC0"/>
                </a:solidFill>
              </a:rPr>
              <a:t>ı</a:t>
            </a:r>
            <a:r>
              <a:rPr sz="3600" dirty="0">
                <a:solidFill>
                  <a:srgbClr val="006FC0"/>
                </a:solidFill>
              </a:rPr>
              <a:t>n</a:t>
            </a:r>
            <a:r>
              <a:rPr sz="3600" spc="1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Ataları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1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725" y="3443287"/>
            <a:ext cx="3914775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8230870" cy="483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0226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16. yüz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ılda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2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vrup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lı 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im adam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arı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çeşitli 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ardaki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im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el çalışmal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için, gider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 artan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bir yoğun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uk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 aritm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işle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ilgileniyorl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rdı.</a:t>
            </a:r>
            <a:endParaRPr sz="2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30B6FC"/>
              </a:buClr>
              <a:buFont typeface="Symbol"/>
              <a:buChar char=""/>
            </a:pPr>
            <a:endParaRPr sz="3850">
              <a:latin typeface="Times New Roman"/>
              <a:cs typeface="Times New Roman"/>
            </a:endParaRPr>
          </a:p>
          <a:p>
            <a:pPr marL="3924935" marR="5080" lvl="1" indent="-343535">
              <a:lnSpc>
                <a:spcPct val="100000"/>
              </a:lnSpc>
              <a:buChar char="•"/>
              <a:tabLst>
                <a:tab pos="3925570" algn="l"/>
              </a:tabLst>
            </a:pPr>
            <a:r>
              <a:rPr sz="2800" spc="-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.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ü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ı</a:t>
            </a:r>
            <a:r>
              <a:rPr sz="2800" spc="-5" dirty="0">
                <a:latin typeface="Arial"/>
                <a:cs typeface="Arial"/>
              </a:rPr>
              <a:t>lın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ilk y</a:t>
            </a:r>
            <a:r>
              <a:rPr sz="2800" dirty="0">
                <a:latin typeface="Arial"/>
                <a:cs typeface="Arial"/>
              </a:rPr>
              <a:t>ı</a:t>
            </a:r>
            <a:r>
              <a:rPr sz="2800" spc="-5" dirty="0">
                <a:latin typeface="Arial"/>
                <a:cs typeface="Arial"/>
              </a:rPr>
              <a:t>ll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rı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da İ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ç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çi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John Napi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ama i</a:t>
            </a:r>
            <a:r>
              <a:rPr sz="2800" dirty="0">
                <a:latin typeface="Arial"/>
                <a:cs typeface="Arial"/>
              </a:rPr>
              <a:t>ş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ş</a:t>
            </a:r>
            <a:r>
              <a:rPr sz="2800" spc="-5" dirty="0">
                <a:latin typeface="Arial"/>
                <a:cs typeface="Arial"/>
              </a:rPr>
              <a:t>tı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an 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 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ğ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10 ç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ş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392493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düzene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gelişt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rmiş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16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6325" cy="1427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6851" y="858900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550" y="0"/>
                </a:moveTo>
                <a:lnTo>
                  <a:pt x="2870073" y="0"/>
                </a:lnTo>
                <a:lnTo>
                  <a:pt x="2748915" y="20065"/>
                </a:lnTo>
                <a:lnTo>
                  <a:pt x="2625598" y="42290"/>
                </a:lnTo>
                <a:lnTo>
                  <a:pt x="2370454" y="91439"/>
                </a:lnTo>
                <a:lnTo>
                  <a:pt x="2102612" y="149478"/>
                </a:lnTo>
                <a:lnTo>
                  <a:pt x="1821942" y="216535"/>
                </a:lnTo>
                <a:lnTo>
                  <a:pt x="1564767" y="281177"/>
                </a:lnTo>
                <a:lnTo>
                  <a:pt x="841882" y="444246"/>
                </a:lnTo>
                <a:lnTo>
                  <a:pt x="620776" y="488823"/>
                </a:lnTo>
                <a:lnTo>
                  <a:pt x="199771" y="566927"/>
                </a:lnTo>
                <a:lnTo>
                  <a:pt x="0" y="600456"/>
                </a:lnTo>
                <a:lnTo>
                  <a:pt x="270001" y="638428"/>
                </a:lnTo>
                <a:lnTo>
                  <a:pt x="397510" y="654050"/>
                </a:lnTo>
                <a:lnTo>
                  <a:pt x="644144" y="680847"/>
                </a:lnTo>
                <a:lnTo>
                  <a:pt x="873759" y="698626"/>
                </a:lnTo>
                <a:lnTo>
                  <a:pt x="984250" y="705358"/>
                </a:lnTo>
                <a:lnTo>
                  <a:pt x="1092707" y="709802"/>
                </a:lnTo>
                <a:lnTo>
                  <a:pt x="1296797" y="714375"/>
                </a:lnTo>
                <a:lnTo>
                  <a:pt x="1394587" y="714375"/>
                </a:lnTo>
                <a:lnTo>
                  <a:pt x="1583817" y="709802"/>
                </a:lnTo>
                <a:lnTo>
                  <a:pt x="1673098" y="705358"/>
                </a:lnTo>
                <a:lnTo>
                  <a:pt x="1843277" y="692023"/>
                </a:lnTo>
                <a:lnTo>
                  <a:pt x="1926081" y="683006"/>
                </a:lnTo>
                <a:lnTo>
                  <a:pt x="2083434" y="660781"/>
                </a:lnTo>
                <a:lnTo>
                  <a:pt x="2232279" y="633984"/>
                </a:lnTo>
                <a:lnTo>
                  <a:pt x="2372614" y="602741"/>
                </a:lnTo>
                <a:lnTo>
                  <a:pt x="2506599" y="566927"/>
                </a:lnTo>
                <a:lnTo>
                  <a:pt x="2634106" y="526796"/>
                </a:lnTo>
                <a:lnTo>
                  <a:pt x="2755265" y="482091"/>
                </a:lnTo>
                <a:lnTo>
                  <a:pt x="2872231" y="435228"/>
                </a:lnTo>
                <a:lnTo>
                  <a:pt x="2876550" y="433070"/>
                </a:lnTo>
                <a:lnTo>
                  <a:pt x="2876550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75" y="731901"/>
            <a:ext cx="5543550" cy="849630"/>
          </a:xfrm>
          <a:custGeom>
            <a:avLst/>
            <a:gdLst/>
            <a:ahLst/>
            <a:cxnLst/>
            <a:rect l="l" t="t" r="r" b="b"/>
            <a:pathLst>
              <a:path w="5543550" h="849630">
                <a:moveTo>
                  <a:pt x="852424" y="0"/>
                </a:moveTo>
                <a:lnTo>
                  <a:pt x="684402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967" y="35560"/>
                </a:lnTo>
                <a:lnTo>
                  <a:pt x="0" y="53466"/>
                </a:lnTo>
                <a:lnTo>
                  <a:pt x="333756" y="95758"/>
                </a:lnTo>
                <a:lnTo>
                  <a:pt x="692912" y="155956"/>
                </a:lnTo>
                <a:lnTo>
                  <a:pt x="1077722" y="234061"/>
                </a:lnTo>
                <a:lnTo>
                  <a:pt x="1281684" y="278638"/>
                </a:lnTo>
                <a:lnTo>
                  <a:pt x="1866264" y="421259"/>
                </a:lnTo>
                <a:lnTo>
                  <a:pt x="2559177" y="575056"/>
                </a:lnTo>
                <a:lnTo>
                  <a:pt x="2722879" y="606298"/>
                </a:lnTo>
                <a:lnTo>
                  <a:pt x="2878074" y="637539"/>
                </a:lnTo>
                <a:lnTo>
                  <a:pt x="3031109" y="666496"/>
                </a:lnTo>
                <a:lnTo>
                  <a:pt x="3324479" y="715518"/>
                </a:lnTo>
                <a:lnTo>
                  <a:pt x="3464687" y="737743"/>
                </a:lnTo>
                <a:lnTo>
                  <a:pt x="3732529" y="773429"/>
                </a:lnTo>
                <a:lnTo>
                  <a:pt x="3985514" y="804672"/>
                </a:lnTo>
                <a:lnTo>
                  <a:pt x="4106672" y="815848"/>
                </a:lnTo>
                <a:lnTo>
                  <a:pt x="4336160" y="833627"/>
                </a:lnTo>
                <a:lnTo>
                  <a:pt x="4446778" y="840359"/>
                </a:lnTo>
                <a:lnTo>
                  <a:pt x="4659249" y="849249"/>
                </a:lnTo>
                <a:lnTo>
                  <a:pt x="4856988" y="849249"/>
                </a:lnTo>
                <a:lnTo>
                  <a:pt x="5044058" y="844803"/>
                </a:lnTo>
                <a:lnTo>
                  <a:pt x="5133340" y="840359"/>
                </a:lnTo>
                <a:lnTo>
                  <a:pt x="5220461" y="833627"/>
                </a:lnTo>
                <a:lnTo>
                  <a:pt x="5466969" y="806958"/>
                </a:lnTo>
                <a:lnTo>
                  <a:pt x="5543550" y="795782"/>
                </a:lnTo>
                <a:lnTo>
                  <a:pt x="5297043" y="764539"/>
                </a:lnTo>
                <a:lnTo>
                  <a:pt x="5035550" y="726694"/>
                </a:lnTo>
                <a:lnTo>
                  <a:pt x="4467986" y="628523"/>
                </a:lnTo>
                <a:lnTo>
                  <a:pt x="4159757" y="566165"/>
                </a:lnTo>
                <a:lnTo>
                  <a:pt x="3834511" y="497077"/>
                </a:lnTo>
                <a:lnTo>
                  <a:pt x="2850388" y="263016"/>
                </a:lnTo>
                <a:lnTo>
                  <a:pt x="2582545" y="204977"/>
                </a:lnTo>
                <a:lnTo>
                  <a:pt x="2327529" y="155956"/>
                </a:lnTo>
                <a:lnTo>
                  <a:pt x="2204212" y="133731"/>
                </a:lnTo>
                <a:lnTo>
                  <a:pt x="2083053" y="113664"/>
                </a:lnTo>
                <a:lnTo>
                  <a:pt x="1966214" y="95758"/>
                </a:lnTo>
                <a:lnTo>
                  <a:pt x="1628266" y="51181"/>
                </a:lnTo>
                <a:lnTo>
                  <a:pt x="1417827" y="31114"/>
                </a:lnTo>
                <a:lnTo>
                  <a:pt x="1220089" y="15494"/>
                </a:lnTo>
                <a:lnTo>
                  <a:pt x="1030859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8925" y="7429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419" y="29083"/>
                </a:lnTo>
                <a:lnTo>
                  <a:pt x="395350" y="22351"/>
                </a:lnTo>
                <a:lnTo>
                  <a:pt x="490982" y="15621"/>
                </a:lnTo>
                <a:lnTo>
                  <a:pt x="595249" y="8889"/>
                </a:lnTo>
                <a:lnTo>
                  <a:pt x="712088" y="4445"/>
                </a:lnTo>
                <a:lnTo>
                  <a:pt x="839597" y="2286"/>
                </a:lnTo>
                <a:lnTo>
                  <a:pt x="977773" y="0"/>
                </a:lnTo>
                <a:lnTo>
                  <a:pt x="1126616" y="2286"/>
                </a:lnTo>
                <a:lnTo>
                  <a:pt x="1286002" y="6730"/>
                </a:lnTo>
                <a:lnTo>
                  <a:pt x="1458214" y="15621"/>
                </a:lnTo>
                <a:lnTo>
                  <a:pt x="1641094" y="26797"/>
                </a:lnTo>
                <a:lnTo>
                  <a:pt x="1834514" y="44703"/>
                </a:lnTo>
                <a:lnTo>
                  <a:pt x="2040636" y="64770"/>
                </a:lnTo>
                <a:lnTo>
                  <a:pt x="2259584" y="89280"/>
                </a:lnTo>
                <a:lnTo>
                  <a:pt x="2489200" y="118363"/>
                </a:lnTo>
                <a:lnTo>
                  <a:pt x="2731516" y="154050"/>
                </a:lnTo>
                <a:lnTo>
                  <a:pt x="2984500" y="194183"/>
                </a:lnTo>
                <a:lnTo>
                  <a:pt x="3250184" y="241173"/>
                </a:lnTo>
                <a:lnTo>
                  <a:pt x="3528695" y="296925"/>
                </a:lnTo>
                <a:lnTo>
                  <a:pt x="3819905" y="357250"/>
                </a:lnTo>
                <a:lnTo>
                  <a:pt x="4123944" y="424179"/>
                </a:lnTo>
                <a:lnTo>
                  <a:pt x="4440682" y="500125"/>
                </a:lnTo>
                <a:lnTo>
                  <a:pt x="4770120" y="582676"/>
                </a:lnTo>
                <a:lnTo>
                  <a:pt x="5112384" y="674242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8701" y="730250"/>
            <a:ext cx="3308350" cy="650875"/>
          </a:xfrm>
          <a:custGeom>
            <a:avLst/>
            <a:gdLst/>
            <a:ahLst/>
            <a:cxnLst/>
            <a:rect l="l" t="t" r="r" b="b"/>
            <a:pathLst>
              <a:path w="3308350" h="650875">
                <a:moveTo>
                  <a:pt x="0" y="650875"/>
                </a:moveTo>
                <a:lnTo>
                  <a:pt x="95631" y="624077"/>
                </a:lnTo>
                <a:lnTo>
                  <a:pt x="357124" y="554989"/>
                </a:lnTo>
                <a:lnTo>
                  <a:pt x="537845" y="508253"/>
                </a:lnTo>
                <a:lnTo>
                  <a:pt x="746251" y="456946"/>
                </a:lnTo>
                <a:lnTo>
                  <a:pt x="978026" y="401192"/>
                </a:lnTo>
                <a:lnTo>
                  <a:pt x="1226693" y="340995"/>
                </a:lnTo>
                <a:lnTo>
                  <a:pt x="1490345" y="283083"/>
                </a:lnTo>
                <a:lnTo>
                  <a:pt x="1760474" y="225171"/>
                </a:lnTo>
                <a:lnTo>
                  <a:pt x="2036826" y="171576"/>
                </a:lnTo>
                <a:lnTo>
                  <a:pt x="2311146" y="120396"/>
                </a:lnTo>
                <a:lnTo>
                  <a:pt x="2447163" y="98044"/>
                </a:lnTo>
                <a:lnTo>
                  <a:pt x="2578989" y="75819"/>
                </a:lnTo>
                <a:lnTo>
                  <a:pt x="2710815" y="57912"/>
                </a:lnTo>
                <a:lnTo>
                  <a:pt x="2838450" y="40132"/>
                </a:lnTo>
                <a:lnTo>
                  <a:pt x="2963799" y="26797"/>
                </a:lnTo>
                <a:lnTo>
                  <a:pt x="3082925" y="15621"/>
                </a:lnTo>
                <a:lnTo>
                  <a:pt x="3197732" y="673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137" y="714375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67" y="0"/>
                </a:moveTo>
                <a:lnTo>
                  <a:pt x="1402778" y="0"/>
                </a:lnTo>
                <a:lnTo>
                  <a:pt x="1257998" y="4445"/>
                </a:lnTo>
                <a:lnTo>
                  <a:pt x="1121854" y="11175"/>
                </a:lnTo>
                <a:lnTo>
                  <a:pt x="874890" y="33527"/>
                </a:lnTo>
                <a:lnTo>
                  <a:pt x="762063" y="49149"/>
                </a:lnTo>
                <a:lnTo>
                  <a:pt x="659891" y="64770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76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0" y="267842"/>
                </a:lnTo>
                <a:lnTo>
                  <a:pt x="0" y="1330325"/>
                </a:lnTo>
                <a:lnTo>
                  <a:pt x="8718994" y="1330325"/>
                </a:lnTo>
                <a:lnTo>
                  <a:pt x="8723312" y="1323594"/>
                </a:lnTo>
                <a:lnTo>
                  <a:pt x="8723312" y="850391"/>
                </a:lnTo>
                <a:lnTo>
                  <a:pt x="7182167" y="850391"/>
                </a:lnTo>
                <a:lnTo>
                  <a:pt x="7043737" y="848233"/>
                </a:lnTo>
                <a:lnTo>
                  <a:pt x="6899084" y="843788"/>
                </a:lnTo>
                <a:lnTo>
                  <a:pt x="6749986" y="837057"/>
                </a:lnTo>
                <a:lnTo>
                  <a:pt x="6594665" y="825880"/>
                </a:lnTo>
                <a:lnTo>
                  <a:pt x="6260401" y="792352"/>
                </a:lnTo>
                <a:lnTo>
                  <a:pt x="5900737" y="745489"/>
                </a:lnTo>
                <a:lnTo>
                  <a:pt x="5709094" y="716534"/>
                </a:lnTo>
                <a:lnTo>
                  <a:pt x="5509069" y="683005"/>
                </a:lnTo>
                <a:lnTo>
                  <a:pt x="5302567" y="645033"/>
                </a:lnTo>
                <a:lnTo>
                  <a:pt x="4861877" y="558038"/>
                </a:lnTo>
                <a:lnTo>
                  <a:pt x="4387151" y="453136"/>
                </a:lnTo>
                <a:lnTo>
                  <a:pt x="4136072" y="395097"/>
                </a:lnTo>
                <a:lnTo>
                  <a:pt x="3614483" y="267842"/>
                </a:lnTo>
                <a:lnTo>
                  <a:pt x="3122739" y="165226"/>
                </a:lnTo>
                <a:lnTo>
                  <a:pt x="2892869" y="124967"/>
                </a:lnTo>
                <a:lnTo>
                  <a:pt x="2673667" y="91566"/>
                </a:lnTo>
                <a:lnTo>
                  <a:pt x="2462847" y="62484"/>
                </a:lnTo>
                <a:lnTo>
                  <a:pt x="2262822" y="40132"/>
                </a:lnTo>
                <a:lnTo>
                  <a:pt x="2073338" y="22351"/>
                </a:lnTo>
                <a:lnTo>
                  <a:pt x="1720024" y="2286"/>
                </a:lnTo>
                <a:lnTo>
                  <a:pt x="1556067" y="0"/>
                </a:lnTo>
                <a:close/>
              </a:path>
              <a:path w="8723630" h="1330325">
                <a:moveTo>
                  <a:pt x="8723312" y="569213"/>
                </a:moveTo>
                <a:lnTo>
                  <a:pt x="8638222" y="604901"/>
                </a:lnTo>
                <a:lnTo>
                  <a:pt x="8557323" y="636142"/>
                </a:lnTo>
                <a:lnTo>
                  <a:pt x="8472106" y="665099"/>
                </a:lnTo>
                <a:lnTo>
                  <a:pt x="8295449" y="718692"/>
                </a:lnTo>
                <a:lnTo>
                  <a:pt x="8201850" y="743330"/>
                </a:lnTo>
                <a:lnTo>
                  <a:pt x="8005889" y="783463"/>
                </a:lnTo>
                <a:lnTo>
                  <a:pt x="7901622" y="801370"/>
                </a:lnTo>
                <a:lnTo>
                  <a:pt x="7680261" y="828166"/>
                </a:lnTo>
                <a:lnTo>
                  <a:pt x="7441882" y="845947"/>
                </a:lnTo>
                <a:lnTo>
                  <a:pt x="7314120" y="850391"/>
                </a:lnTo>
                <a:lnTo>
                  <a:pt x="8723312" y="850391"/>
                </a:lnTo>
                <a:lnTo>
                  <a:pt x="8723312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8576" y="1449324"/>
            <a:ext cx="3319272" cy="3247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1412875"/>
            <a:ext cx="3240024" cy="3168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2950" y="1393825"/>
            <a:ext cx="3278504" cy="3206750"/>
          </a:xfrm>
          <a:custGeom>
            <a:avLst/>
            <a:gdLst/>
            <a:ahLst/>
            <a:cxnLst/>
            <a:rect l="l" t="t" r="r" b="b"/>
            <a:pathLst>
              <a:path w="3278504" h="3206750">
                <a:moveTo>
                  <a:pt x="0" y="3206750"/>
                </a:moveTo>
                <a:lnTo>
                  <a:pt x="3278251" y="3206750"/>
                </a:lnTo>
                <a:lnTo>
                  <a:pt x="3278251" y="0"/>
                </a:lnTo>
                <a:lnTo>
                  <a:pt x="0" y="0"/>
                </a:lnTo>
                <a:lnTo>
                  <a:pt x="0" y="3206750"/>
                </a:lnTo>
                <a:close/>
              </a:path>
            </a:pathLst>
          </a:custGeom>
          <a:ln w="38100">
            <a:solidFill>
              <a:srgbClr val="30B6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" y="128015"/>
            <a:ext cx="4681728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1335"/>
            <a:ext cx="4945380" cy="1069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412" y="206375"/>
            <a:ext cx="4679950" cy="701675"/>
          </a:xfrm>
          <a:custGeom>
            <a:avLst/>
            <a:gdLst/>
            <a:ahLst/>
            <a:cxnLst/>
            <a:rect l="l" t="t" r="r" b="b"/>
            <a:pathLst>
              <a:path w="4679950" h="701675">
                <a:moveTo>
                  <a:pt x="0" y="701675"/>
                </a:moveTo>
                <a:lnTo>
                  <a:pt x="4679950" y="701675"/>
                </a:lnTo>
                <a:lnTo>
                  <a:pt x="4679950" y="0"/>
                </a:lnTo>
                <a:lnTo>
                  <a:pt x="0" y="0"/>
                </a:lnTo>
                <a:lnTo>
                  <a:pt x="0" y="701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1114" y="235077"/>
            <a:ext cx="426974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KASA</a:t>
            </a:r>
            <a:r>
              <a:rPr sz="4000" b="1" spc="-22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4000" b="1" spc="-315" dirty="0">
                <a:solidFill>
                  <a:srgbClr val="073D86"/>
                </a:solidFill>
                <a:latin typeface="Times New Roman"/>
                <a:cs typeface="Times New Roman"/>
              </a:rPr>
              <a:t>A</a:t>
            </a:r>
            <a:r>
              <a:rPr sz="4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T</a:t>
            </a:r>
            <a:r>
              <a:rPr sz="4000" b="1" spc="-6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ve</a:t>
            </a:r>
            <a:r>
              <a:rPr sz="4000" b="1" spc="-229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4000" b="1" spc="-315" dirty="0">
                <a:solidFill>
                  <a:srgbClr val="073D86"/>
                </a:solidFill>
                <a:latin typeface="Times New Roman"/>
                <a:cs typeface="Times New Roman"/>
              </a:rPr>
              <a:t>A</a:t>
            </a:r>
            <a:r>
              <a:rPr sz="4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TX)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888" y="5065776"/>
            <a:ext cx="7706868" cy="12024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447" y="5020055"/>
            <a:ext cx="7780020" cy="1374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5143500"/>
            <a:ext cx="7704455" cy="1200150"/>
          </a:xfrm>
          <a:custGeom>
            <a:avLst/>
            <a:gdLst/>
            <a:ahLst/>
            <a:cxnLst/>
            <a:rect l="l" t="t" r="r" b="b"/>
            <a:pathLst>
              <a:path w="7704455" h="1200150">
                <a:moveTo>
                  <a:pt x="0" y="1200150"/>
                </a:moveTo>
                <a:lnTo>
                  <a:pt x="7704201" y="1200150"/>
                </a:lnTo>
                <a:lnTo>
                  <a:pt x="7704201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742" y="5170678"/>
            <a:ext cx="7367905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latin typeface="Candara"/>
                <a:cs typeface="Candara"/>
              </a:rPr>
              <a:t>Bilg</a:t>
            </a:r>
            <a:r>
              <a:rPr sz="2400" spc="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sayarı oluşturan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kartları,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merk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zi işlemci (CPU</a:t>
            </a:r>
            <a:r>
              <a:rPr sz="2400" spc="5" dirty="0">
                <a:latin typeface="Candara"/>
                <a:cs typeface="Candara"/>
              </a:rPr>
              <a:t>)</a:t>
            </a:r>
            <a:r>
              <a:rPr sz="2400" dirty="0">
                <a:latin typeface="Candara"/>
                <a:cs typeface="Candara"/>
              </a:rPr>
              <a:t>,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RAM, diğ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r genişletme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kartlarını içinde</a:t>
            </a:r>
            <a:r>
              <a:rPr sz="2400" spc="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barındıran ve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fizik</a:t>
            </a:r>
            <a:r>
              <a:rPr sz="2400" spc="5" dirty="0">
                <a:latin typeface="Candara"/>
                <a:cs typeface="Candara"/>
              </a:rPr>
              <a:t>s</a:t>
            </a:r>
            <a:r>
              <a:rPr sz="2400" dirty="0">
                <a:latin typeface="Candara"/>
                <a:cs typeface="Candara"/>
              </a:rPr>
              <a:t>el za</a:t>
            </a:r>
            <a:r>
              <a:rPr sz="2400" spc="-10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ara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karşı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koruyan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le</a:t>
            </a:r>
            <a:r>
              <a:rPr sz="2400" spc="5" dirty="0">
                <a:latin typeface="Candara"/>
                <a:cs typeface="Candara"/>
              </a:rPr>
              <a:t>k</a:t>
            </a:r>
            <a:r>
              <a:rPr sz="2400" dirty="0">
                <a:latin typeface="Candara"/>
                <a:cs typeface="Candara"/>
              </a:rPr>
              <a:t>trostatik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kutulardır.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9391" y="1303019"/>
            <a:ext cx="3464052" cy="3203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287" y="1457325"/>
            <a:ext cx="3384550" cy="3124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237" y="1438275"/>
            <a:ext cx="3422650" cy="3162300"/>
          </a:xfrm>
          <a:custGeom>
            <a:avLst/>
            <a:gdLst/>
            <a:ahLst/>
            <a:cxnLst/>
            <a:rect l="l" t="t" r="r" b="b"/>
            <a:pathLst>
              <a:path w="3422650" h="3162300">
                <a:moveTo>
                  <a:pt x="0" y="3162300"/>
                </a:moveTo>
                <a:lnTo>
                  <a:pt x="3422650" y="3162300"/>
                </a:lnTo>
                <a:lnTo>
                  <a:pt x="3422650" y="0"/>
                </a:lnTo>
                <a:lnTo>
                  <a:pt x="0" y="0"/>
                </a:lnTo>
                <a:lnTo>
                  <a:pt x="0" y="31623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" y="0"/>
            <a:ext cx="9019032" cy="674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3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ar</a:t>
            </a:r>
            <a:r>
              <a:rPr sz="3600" spc="-15" dirty="0"/>
              <a:t> </a:t>
            </a:r>
            <a:r>
              <a:rPr sz="3600" spc="10" dirty="0"/>
              <a:t>K</a:t>
            </a:r>
            <a:r>
              <a:rPr sz="3600" dirty="0"/>
              <a:t>asası</a:t>
            </a:r>
            <a:r>
              <a:rPr sz="3600" spc="-20" dirty="0"/>
              <a:t>n</a:t>
            </a:r>
            <a:r>
              <a:rPr sz="3600" dirty="0"/>
              <a:t>ın</a:t>
            </a:r>
            <a:r>
              <a:rPr sz="3600" spc="-15" dirty="0"/>
              <a:t> </a:t>
            </a:r>
            <a:r>
              <a:rPr sz="3600" dirty="0"/>
              <a:t>İçin</a:t>
            </a:r>
            <a:r>
              <a:rPr sz="3600" spc="-15" dirty="0"/>
              <a:t>d</a:t>
            </a:r>
            <a:r>
              <a:rPr sz="3600" dirty="0"/>
              <a:t>ek</a:t>
            </a:r>
            <a:r>
              <a:rPr sz="3600" spc="-15" dirty="0"/>
              <a:t>i</a:t>
            </a:r>
            <a:r>
              <a:rPr sz="3600" dirty="0"/>
              <a:t>ler</a:t>
            </a:r>
            <a:r>
              <a:rPr sz="3600" spc="15" dirty="0"/>
              <a:t> </a:t>
            </a:r>
            <a:r>
              <a:rPr sz="3600" dirty="0"/>
              <a:t>(Da</a:t>
            </a:r>
            <a:r>
              <a:rPr sz="3600" spc="-15" dirty="0"/>
              <a:t>h</a:t>
            </a:r>
            <a:r>
              <a:rPr sz="3600" dirty="0"/>
              <a:t>ili</a:t>
            </a:r>
            <a:endParaRPr sz="3600"/>
          </a:p>
          <a:p>
            <a:pPr marL="1270" algn="ctr">
              <a:lnSpc>
                <a:spcPct val="100000"/>
              </a:lnSpc>
            </a:pPr>
            <a:r>
              <a:rPr sz="3600" dirty="0"/>
              <a:t>Donan</a:t>
            </a:r>
            <a:r>
              <a:rPr sz="3600" spc="-15" dirty="0"/>
              <a:t>ı</a:t>
            </a:r>
            <a:r>
              <a:rPr sz="3600" dirty="0"/>
              <a:t>mlar)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433701" y="2297176"/>
            <a:ext cx="4276725" cy="298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9409" y="4649978"/>
            <a:ext cx="242570" cy="938530"/>
          </a:xfrm>
          <a:custGeom>
            <a:avLst/>
            <a:gdLst/>
            <a:ahLst/>
            <a:cxnLst/>
            <a:rect l="l" t="t" r="r" b="b"/>
            <a:pathLst>
              <a:path w="242570" h="938529">
                <a:moveTo>
                  <a:pt x="0" y="855218"/>
                </a:moveTo>
                <a:lnTo>
                  <a:pt x="20065" y="938022"/>
                </a:lnTo>
                <a:lnTo>
                  <a:pt x="69994" y="877570"/>
                </a:lnTo>
                <a:lnTo>
                  <a:pt x="40512" y="877570"/>
                </a:lnTo>
                <a:lnTo>
                  <a:pt x="28193" y="874776"/>
                </a:lnTo>
                <a:lnTo>
                  <a:pt x="31049" y="862383"/>
                </a:lnTo>
                <a:lnTo>
                  <a:pt x="0" y="855218"/>
                </a:lnTo>
                <a:close/>
              </a:path>
              <a:path w="242570" h="938529">
                <a:moveTo>
                  <a:pt x="31049" y="862383"/>
                </a:moveTo>
                <a:lnTo>
                  <a:pt x="28193" y="874776"/>
                </a:lnTo>
                <a:lnTo>
                  <a:pt x="40512" y="877570"/>
                </a:lnTo>
                <a:lnTo>
                  <a:pt x="43359" y="865223"/>
                </a:lnTo>
                <a:lnTo>
                  <a:pt x="31049" y="862383"/>
                </a:lnTo>
                <a:close/>
              </a:path>
              <a:path w="242570" h="938529">
                <a:moveTo>
                  <a:pt x="43359" y="865223"/>
                </a:moveTo>
                <a:lnTo>
                  <a:pt x="40512" y="877570"/>
                </a:lnTo>
                <a:lnTo>
                  <a:pt x="69994" y="877570"/>
                </a:lnTo>
                <a:lnTo>
                  <a:pt x="74294" y="872363"/>
                </a:lnTo>
                <a:lnTo>
                  <a:pt x="43359" y="865223"/>
                </a:lnTo>
                <a:close/>
              </a:path>
              <a:path w="242570" h="938529">
                <a:moveTo>
                  <a:pt x="229742" y="0"/>
                </a:moveTo>
                <a:lnTo>
                  <a:pt x="31049" y="862383"/>
                </a:lnTo>
                <a:lnTo>
                  <a:pt x="43359" y="865223"/>
                </a:lnTo>
                <a:lnTo>
                  <a:pt x="242188" y="2794"/>
                </a:lnTo>
                <a:lnTo>
                  <a:pt x="229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426" y="4940300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31747" y="571500"/>
                </a:moveTo>
                <a:lnTo>
                  <a:pt x="0" y="571500"/>
                </a:lnTo>
                <a:lnTo>
                  <a:pt x="38100" y="647700"/>
                </a:lnTo>
                <a:lnTo>
                  <a:pt x="69850" y="584200"/>
                </a:lnTo>
                <a:lnTo>
                  <a:pt x="31750" y="584200"/>
                </a:lnTo>
                <a:lnTo>
                  <a:pt x="31747" y="571500"/>
                </a:lnTo>
                <a:close/>
              </a:path>
              <a:path w="76200" h="647700">
                <a:moveTo>
                  <a:pt x="44323" y="0"/>
                </a:moveTo>
                <a:lnTo>
                  <a:pt x="31623" y="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323" y="0"/>
                </a:lnTo>
                <a:close/>
              </a:path>
              <a:path w="76200" h="647700">
                <a:moveTo>
                  <a:pt x="76200" y="571500"/>
                </a:moveTo>
                <a:lnTo>
                  <a:pt x="44447" y="571500"/>
                </a:lnTo>
                <a:lnTo>
                  <a:pt x="44450" y="584200"/>
                </a:lnTo>
                <a:lnTo>
                  <a:pt x="69850" y="5842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7248" y="2743200"/>
            <a:ext cx="720725" cy="76200"/>
          </a:xfrm>
          <a:custGeom>
            <a:avLst/>
            <a:gdLst/>
            <a:ahLst/>
            <a:cxnLst/>
            <a:rect l="l" t="t" r="r" b="b"/>
            <a:pathLst>
              <a:path w="720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207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20725" h="76200">
                <a:moveTo>
                  <a:pt x="7207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20725" y="44450"/>
                </a:lnTo>
                <a:lnTo>
                  <a:pt x="7207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9050" y="5222113"/>
            <a:ext cx="866775" cy="510540"/>
          </a:xfrm>
          <a:custGeom>
            <a:avLst/>
            <a:gdLst/>
            <a:ahLst/>
            <a:cxnLst/>
            <a:rect l="l" t="t" r="r" b="b"/>
            <a:pathLst>
              <a:path w="866775" h="510539">
                <a:moveTo>
                  <a:pt x="797789" y="477382"/>
                </a:moveTo>
                <a:lnTo>
                  <a:pt x="781811" y="504786"/>
                </a:lnTo>
                <a:lnTo>
                  <a:pt x="866775" y="510349"/>
                </a:lnTo>
                <a:lnTo>
                  <a:pt x="849418" y="483781"/>
                </a:lnTo>
                <a:lnTo>
                  <a:pt x="808735" y="483781"/>
                </a:lnTo>
                <a:lnTo>
                  <a:pt x="797789" y="477382"/>
                </a:lnTo>
                <a:close/>
              </a:path>
              <a:path w="866775" h="510539">
                <a:moveTo>
                  <a:pt x="804201" y="466384"/>
                </a:moveTo>
                <a:lnTo>
                  <a:pt x="797789" y="477382"/>
                </a:lnTo>
                <a:lnTo>
                  <a:pt x="808735" y="483781"/>
                </a:lnTo>
                <a:lnTo>
                  <a:pt x="815213" y="472821"/>
                </a:lnTo>
                <a:lnTo>
                  <a:pt x="804201" y="466384"/>
                </a:lnTo>
                <a:close/>
              </a:path>
              <a:path w="866775" h="510539">
                <a:moveTo>
                  <a:pt x="820166" y="439000"/>
                </a:moveTo>
                <a:lnTo>
                  <a:pt x="804201" y="466384"/>
                </a:lnTo>
                <a:lnTo>
                  <a:pt x="815213" y="472821"/>
                </a:lnTo>
                <a:lnTo>
                  <a:pt x="808735" y="483781"/>
                </a:lnTo>
                <a:lnTo>
                  <a:pt x="849418" y="483781"/>
                </a:lnTo>
                <a:lnTo>
                  <a:pt x="820166" y="439000"/>
                </a:lnTo>
                <a:close/>
              </a:path>
              <a:path w="866775" h="510539">
                <a:moveTo>
                  <a:pt x="6350" y="0"/>
                </a:moveTo>
                <a:lnTo>
                  <a:pt x="0" y="11049"/>
                </a:lnTo>
                <a:lnTo>
                  <a:pt x="797789" y="477382"/>
                </a:lnTo>
                <a:lnTo>
                  <a:pt x="804201" y="466384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798" y="281305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500" y="0"/>
                </a:moveTo>
                <a:lnTo>
                  <a:pt x="571500" y="76200"/>
                </a:lnTo>
                <a:lnTo>
                  <a:pt x="635000" y="44450"/>
                </a:lnTo>
                <a:lnTo>
                  <a:pt x="584200" y="44450"/>
                </a:lnTo>
                <a:lnTo>
                  <a:pt x="584200" y="31750"/>
                </a:lnTo>
                <a:lnTo>
                  <a:pt x="635000" y="31750"/>
                </a:lnTo>
                <a:lnTo>
                  <a:pt x="571500" y="0"/>
                </a:lnTo>
                <a:close/>
              </a:path>
              <a:path w="647700" h="76200">
                <a:moveTo>
                  <a:pt x="5715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647700" h="76200">
                <a:moveTo>
                  <a:pt x="635000" y="31750"/>
                </a:moveTo>
                <a:lnTo>
                  <a:pt x="584200" y="31750"/>
                </a:lnTo>
                <a:lnTo>
                  <a:pt x="584200" y="44450"/>
                </a:lnTo>
                <a:lnTo>
                  <a:pt x="635000" y="44450"/>
                </a:lnTo>
                <a:lnTo>
                  <a:pt x="647700" y="38100"/>
                </a:lnTo>
                <a:lnTo>
                  <a:pt x="635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3" y="447040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500" y="0"/>
                </a:moveTo>
                <a:lnTo>
                  <a:pt x="571500" y="76200"/>
                </a:lnTo>
                <a:lnTo>
                  <a:pt x="635000" y="44450"/>
                </a:lnTo>
                <a:lnTo>
                  <a:pt x="584200" y="44450"/>
                </a:lnTo>
                <a:lnTo>
                  <a:pt x="584200" y="31750"/>
                </a:lnTo>
                <a:lnTo>
                  <a:pt x="635000" y="31750"/>
                </a:lnTo>
                <a:lnTo>
                  <a:pt x="571500" y="0"/>
                </a:lnTo>
                <a:close/>
              </a:path>
              <a:path w="647700" h="76200">
                <a:moveTo>
                  <a:pt x="5715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71500" y="44450"/>
                </a:lnTo>
                <a:lnTo>
                  <a:pt x="571500" y="31750"/>
                </a:lnTo>
                <a:close/>
              </a:path>
              <a:path w="647700" h="76200">
                <a:moveTo>
                  <a:pt x="635000" y="31750"/>
                </a:moveTo>
                <a:lnTo>
                  <a:pt x="584200" y="31750"/>
                </a:lnTo>
                <a:lnTo>
                  <a:pt x="584200" y="44450"/>
                </a:lnTo>
                <a:lnTo>
                  <a:pt x="635000" y="44450"/>
                </a:lnTo>
                <a:lnTo>
                  <a:pt x="647700" y="38100"/>
                </a:lnTo>
                <a:lnTo>
                  <a:pt x="635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9975" y="4935473"/>
            <a:ext cx="436245" cy="365125"/>
          </a:xfrm>
          <a:custGeom>
            <a:avLst/>
            <a:gdLst/>
            <a:ahLst/>
            <a:cxnLst/>
            <a:rect l="l" t="t" r="r" b="b"/>
            <a:pathLst>
              <a:path w="436244" h="365125">
                <a:moveTo>
                  <a:pt x="34036" y="287146"/>
                </a:moveTo>
                <a:lnTo>
                  <a:pt x="0" y="365125"/>
                </a:lnTo>
                <a:lnTo>
                  <a:pt x="82931" y="345566"/>
                </a:lnTo>
                <a:lnTo>
                  <a:pt x="69431" y="329438"/>
                </a:lnTo>
                <a:lnTo>
                  <a:pt x="52831" y="329438"/>
                </a:lnTo>
                <a:lnTo>
                  <a:pt x="44704" y="319659"/>
                </a:lnTo>
                <a:lnTo>
                  <a:pt x="54443" y="311530"/>
                </a:lnTo>
                <a:lnTo>
                  <a:pt x="34036" y="287146"/>
                </a:lnTo>
                <a:close/>
              </a:path>
              <a:path w="436244" h="365125">
                <a:moveTo>
                  <a:pt x="54443" y="311530"/>
                </a:moveTo>
                <a:lnTo>
                  <a:pt x="44704" y="319659"/>
                </a:lnTo>
                <a:lnTo>
                  <a:pt x="52831" y="329438"/>
                </a:lnTo>
                <a:lnTo>
                  <a:pt x="62603" y="321279"/>
                </a:lnTo>
                <a:lnTo>
                  <a:pt x="54443" y="311530"/>
                </a:lnTo>
                <a:close/>
              </a:path>
              <a:path w="436244" h="365125">
                <a:moveTo>
                  <a:pt x="62603" y="321279"/>
                </a:moveTo>
                <a:lnTo>
                  <a:pt x="52831" y="329438"/>
                </a:lnTo>
                <a:lnTo>
                  <a:pt x="69431" y="329438"/>
                </a:lnTo>
                <a:lnTo>
                  <a:pt x="62603" y="321279"/>
                </a:lnTo>
                <a:close/>
              </a:path>
              <a:path w="436244" h="365125">
                <a:moveTo>
                  <a:pt x="427736" y="0"/>
                </a:moveTo>
                <a:lnTo>
                  <a:pt x="54443" y="311530"/>
                </a:lnTo>
                <a:lnTo>
                  <a:pt x="62603" y="321279"/>
                </a:lnTo>
                <a:lnTo>
                  <a:pt x="435863" y="9651"/>
                </a:lnTo>
                <a:lnTo>
                  <a:pt x="427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165" y="2203450"/>
            <a:ext cx="221615" cy="363855"/>
          </a:xfrm>
          <a:custGeom>
            <a:avLst/>
            <a:gdLst/>
            <a:ahLst/>
            <a:cxnLst/>
            <a:rect l="l" t="t" r="r" b="b"/>
            <a:pathLst>
              <a:path w="221614" h="363855">
                <a:moveTo>
                  <a:pt x="176689" y="62152"/>
                </a:moveTo>
                <a:lnTo>
                  <a:pt x="0" y="357124"/>
                </a:lnTo>
                <a:lnTo>
                  <a:pt x="10795" y="363600"/>
                </a:lnTo>
                <a:lnTo>
                  <a:pt x="187542" y="68655"/>
                </a:lnTo>
                <a:lnTo>
                  <a:pt x="176689" y="62152"/>
                </a:lnTo>
                <a:close/>
              </a:path>
              <a:path w="221614" h="363855">
                <a:moveTo>
                  <a:pt x="217332" y="51180"/>
                </a:moveTo>
                <a:lnTo>
                  <a:pt x="183261" y="51180"/>
                </a:lnTo>
                <a:lnTo>
                  <a:pt x="194056" y="57785"/>
                </a:lnTo>
                <a:lnTo>
                  <a:pt x="187542" y="68655"/>
                </a:lnTo>
                <a:lnTo>
                  <a:pt x="214757" y="84962"/>
                </a:lnTo>
                <a:lnTo>
                  <a:pt x="217332" y="51180"/>
                </a:lnTo>
                <a:close/>
              </a:path>
              <a:path w="221614" h="363855">
                <a:moveTo>
                  <a:pt x="183261" y="51180"/>
                </a:moveTo>
                <a:lnTo>
                  <a:pt x="176689" y="62152"/>
                </a:lnTo>
                <a:lnTo>
                  <a:pt x="187542" y="68655"/>
                </a:lnTo>
                <a:lnTo>
                  <a:pt x="194056" y="57785"/>
                </a:lnTo>
                <a:lnTo>
                  <a:pt x="183261" y="51180"/>
                </a:lnTo>
                <a:close/>
              </a:path>
              <a:path w="221614" h="363855">
                <a:moveTo>
                  <a:pt x="221234" y="0"/>
                </a:moveTo>
                <a:lnTo>
                  <a:pt x="149479" y="45847"/>
                </a:lnTo>
                <a:lnTo>
                  <a:pt x="176689" y="62152"/>
                </a:lnTo>
                <a:lnTo>
                  <a:pt x="183261" y="51180"/>
                </a:lnTo>
                <a:lnTo>
                  <a:pt x="217332" y="51180"/>
                </a:lnTo>
                <a:lnTo>
                  <a:pt x="221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0210" y="1740915"/>
            <a:ext cx="22078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(ileti</a:t>
            </a:r>
            <a:r>
              <a:rPr sz="1400" spc="5" dirty="0">
                <a:latin typeface="Arial"/>
                <a:cs typeface="Arial"/>
              </a:rPr>
              <a:t>ş</a:t>
            </a:r>
            <a:r>
              <a:rPr sz="1400" dirty="0">
                <a:latin typeface="Arial"/>
                <a:cs typeface="Arial"/>
              </a:rPr>
              <a:t>im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için)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alel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az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cı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için)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port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aları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5280" y="2459990"/>
            <a:ext cx="236220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Güç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sağla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cı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(po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): 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-220V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şehir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gerili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ini,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- 12V’a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düşürere</a:t>
            </a:r>
            <a:r>
              <a:rPr sz="1400" spc="-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anakar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sürücüle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aktar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9790" y="4189348"/>
            <a:ext cx="113284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 marR="5080" indent="-27940" algn="just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isket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Sürücü (</a:t>
            </a:r>
            <a:r>
              <a:rPr sz="1400" spc="-10" dirty="0">
                <a:latin typeface="Arial"/>
                <a:cs typeface="Arial"/>
              </a:rPr>
              <a:t>FDD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loppy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isk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ri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3547" y="5774029"/>
            <a:ext cx="196278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3905" marR="64135" indent="-6921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Sürücü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az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cı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VD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Sürücü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az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cı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7016" y="5629554"/>
            <a:ext cx="8483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Sabit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Disk (Hard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isk)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641" y="2379217"/>
            <a:ext cx="240220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Genişle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alar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tak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mı</a:t>
            </a:r>
            <a:r>
              <a:rPr sz="1400" dirty="0">
                <a:latin typeface="Arial"/>
                <a:cs typeface="Arial"/>
              </a:rPr>
              <a:t>ş kartlar: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ekran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kart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kart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, ağ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kart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kart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gibi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27376" y="2886075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8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68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680" h="76200">
                <a:moveTo>
                  <a:pt x="36029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60299" y="44450"/>
                </a:lnTo>
                <a:lnTo>
                  <a:pt x="3602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7376" y="2454275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373" y="44450"/>
                </a:lnTo>
                <a:lnTo>
                  <a:pt x="6337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24279" h="76200">
                <a:moveTo>
                  <a:pt x="76200" y="31750"/>
                </a:moveTo>
                <a:lnTo>
                  <a:pt x="63373" y="31750"/>
                </a:lnTo>
                <a:lnTo>
                  <a:pt x="6337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24279" h="76200">
                <a:moveTo>
                  <a:pt x="122389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23899" y="44450"/>
                </a:lnTo>
                <a:lnTo>
                  <a:pt x="12238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7376" y="2598801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373" y="44450"/>
                </a:lnTo>
                <a:lnTo>
                  <a:pt x="63373" y="31750"/>
                </a:lnTo>
                <a:lnTo>
                  <a:pt x="76200" y="31748"/>
                </a:lnTo>
                <a:lnTo>
                  <a:pt x="76200" y="0"/>
                </a:lnTo>
                <a:close/>
              </a:path>
              <a:path w="936625" h="76200">
                <a:moveTo>
                  <a:pt x="76200" y="31748"/>
                </a:moveTo>
                <a:lnTo>
                  <a:pt x="63373" y="31750"/>
                </a:lnTo>
                <a:lnTo>
                  <a:pt x="63373" y="44450"/>
                </a:lnTo>
                <a:lnTo>
                  <a:pt x="76200" y="44448"/>
                </a:lnTo>
                <a:lnTo>
                  <a:pt x="76200" y="31748"/>
                </a:lnTo>
                <a:close/>
              </a:path>
              <a:path w="936625" h="76200">
                <a:moveTo>
                  <a:pt x="76200" y="44448"/>
                </a:moveTo>
                <a:lnTo>
                  <a:pt x="63373" y="44450"/>
                </a:lnTo>
                <a:lnTo>
                  <a:pt x="76200" y="44450"/>
                </a:lnTo>
                <a:close/>
              </a:path>
              <a:path w="936625" h="76200">
                <a:moveTo>
                  <a:pt x="936625" y="31623"/>
                </a:moveTo>
                <a:lnTo>
                  <a:pt x="76200" y="31748"/>
                </a:lnTo>
                <a:lnTo>
                  <a:pt x="76200" y="44448"/>
                </a:lnTo>
                <a:lnTo>
                  <a:pt x="936625" y="44323"/>
                </a:lnTo>
                <a:lnTo>
                  <a:pt x="936625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05810" y="5629554"/>
            <a:ext cx="108521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CPU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(Central Processi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 Unit)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11476" y="4399026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46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46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46"/>
                </a:lnTo>
                <a:lnTo>
                  <a:pt x="76200" y="31746"/>
                </a:lnTo>
                <a:close/>
              </a:path>
              <a:path w="504825" h="76200">
                <a:moveTo>
                  <a:pt x="76200" y="44446"/>
                </a:moveTo>
                <a:lnTo>
                  <a:pt x="63500" y="44450"/>
                </a:lnTo>
                <a:lnTo>
                  <a:pt x="76200" y="44450"/>
                </a:lnTo>
                <a:close/>
              </a:path>
              <a:path w="504825" h="76200">
                <a:moveTo>
                  <a:pt x="504825" y="31623"/>
                </a:moveTo>
                <a:lnTo>
                  <a:pt x="76200" y="31746"/>
                </a:lnTo>
                <a:lnTo>
                  <a:pt x="76200" y="44446"/>
                </a:lnTo>
                <a:lnTo>
                  <a:pt x="504825" y="44323"/>
                </a:lnTo>
                <a:lnTo>
                  <a:pt x="504825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90877" y="4316221"/>
            <a:ext cx="6407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Anakart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9277" y="5342128"/>
            <a:ext cx="7086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oparlör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11476" y="3822700"/>
            <a:ext cx="1800225" cy="76200"/>
          </a:xfrm>
          <a:custGeom>
            <a:avLst/>
            <a:gdLst/>
            <a:ahLst/>
            <a:cxnLst/>
            <a:rect l="l" t="t" r="r" b="b"/>
            <a:pathLst>
              <a:path w="18002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373" y="44450"/>
                </a:lnTo>
                <a:lnTo>
                  <a:pt x="6337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00225" h="76200">
                <a:moveTo>
                  <a:pt x="76200" y="31750"/>
                </a:moveTo>
                <a:lnTo>
                  <a:pt x="63373" y="31750"/>
                </a:lnTo>
                <a:lnTo>
                  <a:pt x="6337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800225" h="76200">
                <a:moveTo>
                  <a:pt x="180022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800225" y="44450"/>
                </a:lnTo>
                <a:lnTo>
                  <a:pt x="18002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23568" y="3757421"/>
            <a:ext cx="11087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aları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718688"/>
            <a:ext cx="7238365" cy="324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7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yarl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ki temel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evre</a:t>
            </a: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ve bileş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eri üzer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nde bulundu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kart. Ana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kart, CPU,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BIOS, bellek,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polama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ayg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tı 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rabir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mleri,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seri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ve p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ralel portlar,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genişleme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yuv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ları 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ISA,</a:t>
            </a:r>
            <a:r>
              <a:rPr sz="26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PCI,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AGP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gibi farklı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türleri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r) ve ekr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n,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klavye gibi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çevre üniteler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nin 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enetleyic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lerini </a:t>
            </a:r>
            <a:r>
              <a:rPr sz="2600" spc="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ulundur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600">
              <a:latin typeface="Candara"/>
              <a:cs typeface="Candara"/>
            </a:endParaRPr>
          </a:p>
          <a:p>
            <a:pPr marL="287020" indent="-274320">
              <a:lnSpc>
                <a:spcPts val="234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ha 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yi bir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mo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ele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çe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irm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 iç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endParaRPr sz="2600">
              <a:latin typeface="Candara"/>
              <a:cs typeface="Candara"/>
            </a:endParaRPr>
          </a:p>
          <a:p>
            <a:pPr marR="594360" algn="ctr">
              <a:lnSpc>
                <a:spcPts val="2495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kart, CPU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ve 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elleği 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eğ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ştirmek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ger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kir.</a:t>
            </a:r>
            <a:endParaRPr sz="2600">
              <a:latin typeface="Candara"/>
              <a:cs typeface="Candara"/>
            </a:endParaRPr>
          </a:p>
          <a:p>
            <a:pPr marL="287020" marR="178435" indent="-274320">
              <a:lnSpc>
                <a:spcPct val="70000"/>
              </a:lnSpc>
              <a:spcBef>
                <a:spcPts val="78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llanıl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ası</a:t>
            </a:r>
            <a:r>
              <a:rPr sz="26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istenilen 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ğer 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rtların yeni an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kart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 genişleme yuv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ları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ile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yumlu</a:t>
            </a:r>
            <a:r>
              <a:rPr sz="26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olmasına </a:t>
            </a: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kka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lmelidir.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spc="-5" dirty="0">
                <a:latin typeface="Candara"/>
                <a:cs typeface="Candara"/>
              </a:rPr>
              <a:t>Anakar</a:t>
            </a:r>
            <a:r>
              <a:rPr dirty="0">
                <a:latin typeface="Candara"/>
                <a:cs typeface="Candara"/>
              </a:rPr>
              <a:t>t</a:t>
            </a:r>
            <a:r>
              <a:rPr spc="15" dirty="0">
                <a:latin typeface="Candara"/>
                <a:cs typeface="Candara"/>
              </a:rPr>
              <a:t> </a:t>
            </a:r>
            <a:r>
              <a:rPr spc="-5" dirty="0">
                <a:latin typeface="Candara"/>
                <a:cs typeface="Candara"/>
              </a:rPr>
              <a:t>(Main</a:t>
            </a:r>
            <a:r>
              <a:rPr spc="15" dirty="0">
                <a:latin typeface="Candara"/>
                <a:cs typeface="Candara"/>
              </a:rPr>
              <a:t>b</a:t>
            </a:r>
            <a:r>
              <a:rPr dirty="0">
                <a:latin typeface="Candara"/>
                <a:cs typeface="Candara"/>
              </a:rPr>
              <a:t>oard)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spc="-5" dirty="0">
                <a:latin typeface="Candara"/>
                <a:cs typeface="Candara"/>
              </a:rPr>
              <a:t>Anakar</a:t>
            </a:r>
            <a:r>
              <a:rPr dirty="0">
                <a:latin typeface="Candara"/>
                <a:cs typeface="Candara"/>
              </a:rPr>
              <a:t>t</a:t>
            </a:r>
            <a:r>
              <a:rPr spc="15" dirty="0">
                <a:latin typeface="Candara"/>
                <a:cs typeface="Candara"/>
              </a:rPr>
              <a:t> </a:t>
            </a:r>
            <a:r>
              <a:rPr spc="-5" dirty="0">
                <a:latin typeface="Candara"/>
                <a:cs typeface="Candara"/>
              </a:rPr>
              <a:t>(Main</a:t>
            </a:r>
            <a:r>
              <a:rPr spc="15" dirty="0">
                <a:latin typeface="Candara"/>
                <a:cs typeface="Candara"/>
              </a:rPr>
              <a:t>b</a:t>
            </a:r>
            <a:r>
              <a:rPr dirty="0">
                <a:latin typeface="Candara"/>
                <a:cs typeface="Candara"/>
              </a:rPr>
              <a:t>oard)</a:t>
            </a:r>
          </a:p>
        </p:txBody>
      </p:sp>
      <p:sp>
        <p:nvSpPr>
          <p:cNvPr id="3" name="object 3"/>
          <p:cNvSpPr/>
          <p:nvPr/>
        </p:nvSpPr>
        <p:spPr>
          <a:xfrm>
            <a:off x="1619250" y="1412875"/>
            <a:ext cx="5834126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96251" y="3357498"/>
            <a:ext cx="1008062" cy="103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0650" y="4451348"/>
            <a:ext cx="615950" cy="2314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443471"/>
            <a:ext cx="51974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Sürücü, Disket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Sürücü 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 Di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Sürücü kablol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rla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karta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bağlanı</a:t>
            </a:r>
            <a:r>
              <a:rPr sz="1200" b="1" spc="-6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Kablolar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ü</a:t>
            </a:r>
            <a:r>
              <a:rPr sz="1200" b="1" dirty="0">
                <a:latin typeface="Arial"/>
                <a:cs typeface="Arial"/>
              </a:rPr>
              <a:t>rl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ri: IDE kablo,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SCSI </a:t>
            </a:r>
            <a:r>
              <a:rPr sz="1200" b="1" spc="5" dirty="0">
                <a:latin typeface="Arial"/>
                <a:cs typeface="Arial"/>
              </a:rPr>
              <a:t>k</a:t>
            </a:r>
            <a:r>
              <a:rPr sz="1200" b="1" dirty="0">
                <a:latin typeface="Arial"/>
                <a:cs typeface="Arial"/>
              </a:rPr>
              <a:t>ablo, Disket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sürücü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kablosu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569336"/>
            <a:ext cx="619569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progr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komutlar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nı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bellekten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4788" y="2807080"/>
            <a:ext cx="636587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ald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ktan sonra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kodl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rını ç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zen ve 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rşılığı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olan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788" y="3045205"/>
            <a:ext cx="554863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işlemle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yer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tir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 merk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z bir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67" y="3520694"/>
            <a:ext cx="673989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6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İşlem 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nitesi,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kezi</a:t>
            </a:r>
            <a:r>
              <a:rPr sz="26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İşlemci</a:t>
            </a:r>
            <a:r>
              <a:rPr sz="26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 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 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saca mikroişlemci</a:t>
            </a:r>
            <a:r>
              <a:rPr sz="26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nir.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467" y="3916933"/>
            <a:ext cx="568960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CPU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genellikle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bilgisay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rın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beyni olar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4788" y="4313173"/>
            <a:ext cx="6927215" cy="146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tanımlanır.</a:t>
            </a:r>
            <a:r>
              <a:rPr sz="26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Çünkü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tüm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işlemler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CPU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tar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fından</a:t>
            </a:r>
            <a:endParaRPr sz="2600">
              <a:latin typeface="Candara"/>
              <a:cs typeface="Candara"/>
            </a:endParaRPr>
          </a:p>
          <a:p>
            <a:pPr marL="12700" marR="5080">
              <a:lnSpc>
                <a:spcPct val="60000"/>
              </a:lnSpc>
              <a:spcBef>
                <a:spcPts val="625"/>
              </a:spcBef>
            </a:pP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yap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lır.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enle bir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bilgis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ın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işlem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yet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neği ve hızı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işlemcis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nin</a:t>
            </a:r>
            <a:r>
              <a:rPr sz="26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yeteneği</a:t>
            </a:r>
            <a:r>
              <a:rPr sz="26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ve hız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yla 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ğru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an ilgili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ir.</a:t>
            </a:r>
            <a:r>
              <a:rPr sz="26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spc="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ak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rt 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ğişti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ilmed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n,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mevcut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karta uyg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ha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hızlı bir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CPU t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kılması</a:t>
            </a:r>
            <a:r>
              <a:rPr sz="26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ile 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e bilgisay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rın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hızı</a:t>
            </a:r>
            <a:r>
              <a:rPr sz="26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artt</a:t>
            </a:r>
            <a:r>
              <a:rPr sz="26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600" dirty="0">
                <a:solidFill>
                  <a:srgbClr val="073D86"/>
                </a:solidFill>
                <a:latin typeface="Candara"/>
                <a:cs typeface="Candara"/>
              </a:rPr>
              <a:t>rılabilir.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z="3600" dirty="0"/>
              <a:t>Mer</a:t>
            </a:r>
            <a:r>
              <a:rPr sz="3600" spc="-15" dirty="0"/>
              <a:t>k</a:t>
            </a:r>
            <a:r>
              <a:rPr sz="3600" dirty="0"/>
              <a:t>ezi İş</a:t>
            </a:r>
            <a:r>
              <a:rPr sz="3600" spc="10" dirty="0"/>
              <a:t>l</a:t>
            </a:r>
            <a:r>
              <a:rPr sz="3600" dirty="0"/>
              <a:t>em Bir</a:t>
            </a:r>
            <a:r>
              <a:rPr sz="3600" spc="-15" dirty="0"/>
              <a:t>i</a:t>
            </a:r>
            <a:r>
              <a:rPr sz="3600" dirty="0"/>
              <a:t>mi</a:t>
            </a:r>
            <a:endParaRPr sz="3600"/>
          </a:p>
          <a:p>
            <a:pPr marL="0" algn="ctr">
              <a:lnSpc>
                <a:spcPct val="100000"/>
              </a:lnSpc>
            </a:pPr>
            <a:r>
              <a:rPr sz="3600" spc="-5" dirty="0">
                <a:latin typeface="Candara"/>
                <a:cs typeface="Candara"/>
              </a:rPr>
              <a:t>(CPU: Centra</a:t>
            </a:r>
            <a:r>
              <a:rPr sz="3600" dirty="0">
                <a:latin typeface="Candara"/>
                <a:cs typeface="Candara"/>
              </a:rPr>
              <a:t>l</a:t>
            </a:r>
            <a:r>
              <a:rPr sz="3600" spc="-5" dirty="0">
                <a:latin typeface="Candara"/>
                <a:cs typeface="Candara"/>
              </a:rPr>
              <a:t> Proce</a:t>
            </a:r>
            <a:r>
              <a:rPr sz="3600" dirty="0">
                <a:latin typeface="Candara"/>
                <a:cs typeface="Candara"/>
              </a:rPr>
              <a:t>s</a:t>
            </a:r>
            <a:r>
              <a:rPr sz="3600" spc="-5" dirty="0">
                <a:latin typeface="Candara"/>
                <a:cs typeface="Candara"/>
              </a:rPr>
              <a:t>sing</a:t>
            </a:r>
            <a:r>
              <a:rPr sz="3600" dirty="0">
                <a:latin typeface="Candara"/>
                <a:cs typeface="Candara"/>
              </a:rPr>
              <a:t> </a:t>
            </a:r>
            <a:r>
              <a:rPr sz="3600" spc="-5" dirty="0">
                <a:latin typeface="Candara"/>
                <a:cs typeface="Candara"/>
              </a:rPr>
              <a:t>U</a:t>
            </a:r>
            <a:r>
              <a:rPr sz="3600" spc="-20" dirty="0">
                <a:latin typeface="Candara"/>
                <a:cs typeface="Candara"/>
              </a:rPr>
              <a:t>n</a:t>
            </a:r>
            <a:r>
              <a:rPr sz="3600" spc="-5" dirty="0">
                <a:latin typeface="Candara"/>
                <a:cs typeface="Candara"/>
              </a:rPr>
              <a:t>it)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6550" y="5661025"/>
            <a:ext cx="1008062" cy="103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719197"/>
            <a:ext cx="7230745" cy="305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7940" indent="-274320">
              <a:lnSpc>
                <a:spcPct val="70000"/>
              </a:lnSpc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CPU bu bellek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inin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herhangi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bir n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ktasına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doğrud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ve hızlı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bir şekilde erişe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ildiği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için,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herhangi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bir saklama</a:t>
            </a:r>
            <a:endParaRPr sz="2200">
              <a:latin typeface="Candara"/>
              <a:cs typeface="Candara"/>
            </a:endParaRPr>
          </a:p>
          <a:p>
            <a:pPr marL="286385">
              <a:lnSpc>
                <a:spcPts val="1455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ünitesinde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yer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alan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program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çalış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tır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lmad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2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ce RA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’e</a:t>
            </a:r>
            <a:endParaRPr sz="2200">
              <a:latin typeface="Candara"/>
              <a:cs typeface="Candara"/>
            </a:endParaRPr>
          </a:p>
          <a:p>
            <a:pPr marL="286385">
              <a:lnSpc>
                <a:spcPts val="2110"/>
              </a:lnSpc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yüklenir.</a:t>
            </a:r>
            <a:endParaRPr sz="2200">
              <a:latin typeface="Candara"/>
              <a:cs typeface="Candara"/>
            </a:endParaRPr>
          </a:p>
          <a:p>
            <a:pPr marL="287020" marR="5080" indent="-274320">
              <a:lnSpc>
                <a:spcPct val="7000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RAM’de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bilgiler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elektrik geldiği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süre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saklanırlar.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 kapandı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ğ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ında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RAM’de yer alan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bilgiler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silinir.</a:t>
            </a:r>
            <a:endParaRPr sz="2200">
              <a:latin typeface="Candara"/>
              <a:cs typeface="Candara"/>
            </a:endParaRPr>
          </a:p>
          <a:p>
            <a:pPr marL="287020" marR="215900" indent="-274320">
              <a:lnSpc>
                <a:spcPct val="7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bilgisayarın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ne kada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RAM’a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sahip olması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gerektiği, k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llandığı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işletim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sis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emi</a:t>
            </a:r>
            <a:r>
              <a:rPr sz="22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ve çalışt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ıra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ağı</a:t>
            </a:r>
            <a:r>
              <a:rPr sz="2200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programların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ihtiya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na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bağlıdır.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Windows</a:t>
            </a:r>
            <a:r>
              <a:rPr sz="22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gibi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grafik kullanıcı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yü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üne sahip işl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tim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si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temleri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daha çok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RAM kullanır.</a:t>
            </a:r>
            <a:endParaRPr sz="2200">
              <a:latin typeface="Candara"/>
              <a:cs typeface="Candara"/>
            </a:endParaRPr>
          </a:p>
          <a:p>
            <a:pPr marL="287020" marR="716915" indent="-274320">
              <a:lnSpc>
                <a:spcPct val="7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Bilgisayarın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ana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belleği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olarak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anakartta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kullanılması haricin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e,</a:t>
            </a:r>
            <a:r>
              <a:rPr sz="22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grafik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kartlarında</a:t>
            </a:r>
            <a:r>
              <a:rPr sz="22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da RAM kullanılmaktadır.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dirty="0"/>
              <a:t>Rasgele</a:t>
            </a:r>
            <a:r>
              <a:rPr sz="3600" spc="-20" dirty="0"/>
              <a:t> </a:t>
            </a:r>
            <a:r>
              <a:rPr sz="3600" dirty="0"/>
              <a:t>E</a:t>
            </a:r>
            <a:r>
              <a:rPr sz="3600" spc="-15" dirty="0"/>
              <a:t>r</a:t>
            </a:r>
            <a:r>
              <a:rPr sz="3600" dirty="0"/>
              <a:t>işimli</a:t>
            </a:r>
            <a:r>
              <a:rPr sz="3600" spc="10" dirty="0"/>
              <a:t> </a:t>
            </a:r>
            <a:r>
              <a:rPr sz="3600" dirty="0"/>
              <a:t>Bellek</a:t>
            </a:r>
            <a:endParaRPr sz="3600"/>
          </a:p>
          <a:p>
            <a:pPr marL="1270" algn="ctr">
              <a:lnSpc>
                <a:spcPct val="100000"/>
              </a:lnSpc>
            </a:pPr>
            <a:r>
              <a:rPr sz="3600" dirty="0">
                <a:latin typeface="Candara"/>
                <a:cs typeface="Candara"/>
              </a:rPr>
              <a:t>(R</a:t>
            </a:r>
            <a:r>
              <a:rPr sz="3600" spc="5" dirty="0">
                <a:latin typeface="Candara"/>
                <a:cs typeface="Candara"/>
              </a:rPr>
              <a:t>A</a:t>
            </a:r>
            <a:r>
              <a:rPr sz="3600" spc="-5" dirty="0">
                <a:latin typeface="Candara"/>
                <a:cs typeface="Candara"/>
              </a:rPr>
              <a:t>M: </a:t>
            </a:r>
            <a:r>
              <a:rPr sz="3600" spc="-10" dirty="0">
                <a:latin typeface="Candara"/>
                <a:cs typeface="Candara"/>
              </a:rPr>
              <a:t>Ra</a:t>
            </a:r>
            <a:r>
              <a:rPr sz="3600" spc="-15" dirty="0">
                <a:latin typeface="Candara"/>
                <a:cs typeface="Candara"/>
              </a:rPr>
              <a:t>n</a:t>
            </a:r>
            <a:r>
              <a:rPr sz="3600" spc="-10" dirty="0">
                <a:latin typeface="Candara"/>
                <a:cs typeface="Candara"/>
              </a:rPr>
              <a:t>do</a:t>
            </a:r>
            <a:r>
              <a:rPr sz="3600" spc="-5" dirty="0">
                <a:latin typeface="Candara"/>
                <a:cs typeface="Candara"/>
              </a:rPr>
              <a:t>m</a:t>
            </a:r>
            <a:r>
              <a:rPr sz="3600" spc="-15" dirty="0">
                <a:latin typeface="Candara"/>
                <a:cs typeface="Candara"/>
              </a:rPr>
              <a:t> </a:t>
            </a:r>
            <a:r>
              <a:rPr sz="3600" spc="-10" dirty="0">
                <a:latin typeface="Candara"/>
                <a:cs typeface="Candara"/>
              </a:rPr>
              <a:t>Ac</a:t>
            </a:r>
            <a:r>
              <a:rPr sz="3600" spc="0" dirty="0">
                <a:latin typeface="Candara"/>
                <a:cs typeface="Candara"/>
              </a:rPr>
              <a:t>c</a:t>
            </a:r>
            <a:r>
              <a:rPr sz="3600" spc="-5" dirty="0">
                <a:latin typeface="Candara"/>
                <a:cs typeface="Candara"/>
              </a:rPr>
              <a:t>es</a:t>
            </a:r>
            <a:r>
              <a:rPr sz="3600" dirty="0">
                <a:latin typeface="Candara"/>
                <a:cs typeface="Candara"/>
              </a:rPr>
              <a:t>s</a:t>
            </a:r>
            <a:r>
              <a:rPr sz="3600" spc="-20" dirty="0">
                <a:latin typeface="Candara"/>
                <a:cs typeface="Candara"/>
              </a:rPr>
              <a:t> </a:t>
            </a:r>
            <a:r>
              <a:rPr sz="3600" spc="-5" dirty="0">
                <a:latin typeface="Candara"/>
                <a:cs typeface="Candara"/>
              </a:rPr>
              <a:t>Mem</a:t>
            </a:r>
            <a:r>
              <a:rPr sz="3600" dirty="0">
                <a:latin typeface="Candara"/>
                <a:cs typeface="Candara"/>
              </a:rPr>
              <a:t>or</a:t>
            </a:r>
            <a:r>
              <a:rPr sz="3600" spc="-15" dirty="0">
                <a:latin typeface="Candara"/>
                <a:cs typeface="Candara"/>
              </a:rPr>
              <a:t>y</a:t>
            </a:r>
            <a:r>
              <a:rPr sz="3600" dirty="0">
                <a:latin typeface="Candara"/>
                <a:cs typeface="Candara"/>
              </a:rPr>
              <a:t>)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2525" y="5870575"/>
            <a:ext cx="4038600" cy="98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6325" cy="1427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6851" y="858900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550" y="0"/>
                </a:moveTo>
                <a:lnTo>
                  <a:pt x="2870073" y="0"/>
                </a:lnTo>
                <a:lnTo>
                  <a:pt x="2748915" y="20065"/>
                </a:lnTo>
                <a:lnTo>
                  <a:pt x="2625598" y="42290"/>
                </a:lnTo>
                <a:lnTo>
                  <a:pt x="2370454" y="91439"/>
                </a:lnTo>
                <a:lnTo>
                  <a:pt x="2102612" y="149478"/>
                </a:lnTo>
                <a:lnTo>
                  <a:pt x="1821942" y="216535"/>
                </a:lnTo>
                <a:lnTo>
                  <a:pt x="1564767" y="281177"/>
                </a:lnTo>
                <a:lnTo>
                  <a:pt x="841882" y="444246"/>
                </a:lnTo>
                <a:lnTo>
                  <a:pt x="620776" y="488823"/>
                </a:lnTo>
                <a:lnTo>
                  <a:pt x="199771" y="566927"/>
                </a:lnTo>
                <a:lnTo>
                  <a:pt x="0" y="600456"/>
                </a:lnTo>
                <a:lnTo>
                  <a:pt x="270001" y="638428"/>
                </a:lnTo>
                <a:lnTo>
                  <a:pt x="397510" y="654050"/>
                </a:lnTo>
                <a:lnTo>
                  <a:pt x="644144" y="680847"/>
                </a:lnTo>
                <a:lnTo>
                  <a:pt x="873759" y="698626"/>
                </a:lnTo>
                <a:lnTo>
                  <a:pt x="984250" y="705358"/>
                </a:lnTo>
                <a:lnTo>
                  <a:pt x="1092707" y="709802"/>
                </a:lnTo>
                <a:lnTo>
                  <a:pt x="1296797" y="714375"/>
                </a:lnTo>
                <a:lnTo>
                  <a:pt x="1394587" y="714375"/>
                </a:lnTo>
                <a:lnTo>
                  <a:pt x="1583817" y="709802"/>
                </a:lnTo>
                <a:lnTo>
                  <a:pt x="1673098" y="705358"/>
                </a:lnTo>
                <a:lnTo>
                  <a:pt x="1843277" y="692023"/>
                </a:lnTo>
                <a:lnTo>
                  <a:pt x="1926081" y="683006"/>
                </a:lnTo>
                <a:lnTo>
                  <a:pt x="2083434" y="660781"/>
                </a:lnTo>
                <a:lnTo>
                  <a:pt x="2232279" y="633984"/>
                </a:lnTo>
                <a:lnTo>
                  <a:pt x="2372614" y="602741"/>
                </a:lnTo>
                <a:lnTo>
                  <a:pt x="2506599" y="566927"/>
                </a:lnTo>
                <a:lnTo>
                  <a:pt x="2634106" y="526796"/>
                </a:lnTo>
                <a:lnTo>
                  <a:pt x="2755265" y="482091"/>
                </a:lnTo>
                <a:lnTo>
                  <a:pt x="2872231" y="435228"/>
                </a:lnTo>
                <a:lnTo>
                  <a:pt x="2876550" y="433070"/>
                </a:lnTo>
                <a:lnTo>
                  <a:pt x="2876550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75" y="731901"/>
            <a:ext cx="5543550" cy="849630"/>
          </a:xfrm>
          <a:custGeom>
            <a:avLst/>
            <a:gdLst/>
            <a:ahLst/>
            <a:cxnLst/>
            <a:rect l="l" t="t" r="r" b="b"/>
            <a:pathLst>
              <a:path w="5543550" h="849630">
                <a:moveTo>
                  <a:pt x="852424" y="0"/>
                </a:moveTo>
                <a:lnTo>
                  <a:pt x="684402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967" y="35560"/>
                </a:lnTo>
                <a:lnTo>
                  <a:pt x="0" y="53466"/>
                </a:lnTo>
                <a:lnTo>
                  <a:pt x="333756" y="95758"/>
                </a:lnTo>
                <a:lnTo>
                  <a:pt x="692912" y="155956"/>
                </a:lnTo>
                <a:lnTo>
                  <a:pt x="1077722" y="234061"/>
                </a:lnTo>
                <a:lnTo>
                  <a:pt x="1281684" y="278638"/>
                </a:lnTo>
                <a:lnTo>
                  <a:pt x="1866264" y="421259"/>
                </a:lnTo>
                <a:lnTo>
                  <a:pt x="2559177" y="575056"/>
                </a:lnTo>
                <a:lnTo>
                  <a:pt x="2722879" y="606298"/>
                </a:lnTo>
                <a:lnTo>
                  <a:pt x="2878074" y="637539"/>
                </a:lnTo>
                <a:lnTo>
                  <a:pt x="3031109" y="666496"/>
                </a:lnTo>
                <a:lnTo>
                  <a:pt x="3324479" y="715518"/>
                </a:lnTo>
                <a:lnTo>
                  <a:pt x="3464687" y="737743"/>
                </a:lnTo>
                <a:lnTo>
                  <a:pt x="3732529" y="773429"/>
                </a:lnTo>
                <a:lnTo>
                  <a:pt x="3985514" y="804672"/>
                </a:lnTo>
                <a:lnTo>
                  <a:pt x="4106672" y="815848"/>
                </a:lnTo>
                <a:lnTo>
                  <a:pt x="4336160" y="833627"/>
                </a:lnTo>
                <a:lnTo>
                  <a:pt x="4446778" y="840359"/>
                </a:lnTo>
                <a:lnTo>
                  <a:pt x="4659249" y="849249"/>
                </a:lnTo>
                <a:lnTo>
                  <a:pt x="4856988" y="849249"/>
                </a:lnTo>
                <a:lnTo>
                  <a:pt x="5044058" y="844803"/>
                </a:lnTo>
                <a:lnTo>
                  <a:pt x="5133340" y="840359"/>
                </a:lnTo>
                <a:lnTo>
                  <a:pt x="5220461" y="833627"/>
                </a:lnTo>
                <a:lnTo>
                  <a:pt x="5466969" y="806958"/>
                </a:lnTo>
                <a:lnTo>
                  <a:pt x="5543550" y="795782"/>
                </a:lnTo>
                <a:lnTo>
                  <a:pt x="5297043" y="764539"/>
                </a:lnTo>
                <a:lnTo>
                  <a:pt x="5035550" y="726694"/>
                </a:lnTo>
                <a:lnTo>
                  <a:pt x="4467986" y="628523"/>
                </a:lnTo>
                <a:lnTo>
                  <a:pt x="4159757" y="566165"/>
                </a:lnTo>
                <a:lnTo>
                  <a:pt x="3834511" y="497077"/>
                </a:lnTo>
                <a:lnTo>
                  <a:pt x="2850388" y="263016"/>
                </a:lnTo>
                <a:lnTo>
                  <a:pt x="2582545" y="204977"/>
                </a:lnTo>
                <a:lnTo>
                  <a:pt x="2327529" y="155956"/>
                </a:lnTo>
                <a:lnTo>
                  <a:pt x="2204212" y="133731"/>
                </a:lnTo>
                <a:lnTo>
                  <a:pt x="2083053" y="113664"/>
                </a:lnTo>
                <a:lnTo>
                  <a:pt x="1966214" y="95758"/>
                </a:lnTo>
                <a:lnTo>
                  <a:pt x="1628266" y="51181"/>
                </a:lnTo>
                <a:lnTo>
                  <a:pt x="1417827" y="31114"/>
                </a:lnTo>
                <a:lnTo>
                  <a:pt x="1220089" y="15494"/>
                </a:lnTo>
                <a:lnTo>
                  <a:pt x="1030859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8925" y="7429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419" y="29083"/>
                </a:lnTo>
                <a:lnTo>
                  <a:pt x="395350" y="22351"/>
                </a:lnTo>
                <a:lnTo>
                  <a:pt x="490982" y="15621"/>
                </a:lnTo>
                <a:lnTo>
                  <a:pt x="595249" y="8889"/>
                </a:lnTo>
                <a:lnTo>
                  <a:pt x="712088" y="4445"/>
                </a:lnTo>
                <a:lnTo>
                  <a:pt x="839597" y="2286"/>
                </a:lnTo>
                <a:lnTo>
                  <a:pt x="977773" y="0"/>
                </a:lnTo>
                <a:lnTo>
                  <a:pt x="1126616" y="2286"/>
                </a:lnTo>
                <a:lnTo>
                  <a:pt x="1286002" y="6730"/>
                </a:lnTo>
                <a:lnTo>
                  <a:pt x="1458214" y="15621"/>
                </a:lnTo>
                <a:lnTo>
                  <a:pt x="1641094" y="26797"/>
                </a:lnTo>
                <a:lnTo>
                  <a:pt x="1834514" y="44703"/>
                </a:lnTo>
                <a:lnTo>
                  <a:pt x="2040636" y="64770"/>
                </a:lnTo>
                <a:lnTo>
                  <a:pt x="2259584" y="89280"/>
                </a:lnTo>
                <a:lnTo>
                  <a:pt x="2489200" y="118363"/>
                </a:lnTo>
                <a:lnTo>
                  <a:pt x="2731516" y="154050"/>
                </a:lnTo>
                <a:lnTo>
                  <a:pt x="2984500" y="194183"/>
                </a:lnTo>
                <a:lnTo>
                  <a:pt x="3250184" y="241173"/>
                </a:lnTo>
                <a:lnTo>
                  <a:pt x="3528695" y="296925"/>
                </a:lnTo>
                <a:lnTo>
                  <a:pt x="3819905" y="357250"/>
                </a:lnTo>
                <a:lnTo>
                  <a:pt x="4123944" y="424179"/>
                </a:lnTo>
                <a:lnTo>
                  <a:pt x="4440682" y="500125"/>
                </a:lnTo>
                <a:lnTo>
                  <a:pt x="4770120" y="582676"/>
                </a:lnTo>
                <a:lnTo>
                  <a:pt x="5112384" y="674242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8701" y="730250"/>
            <a:ext cx="3308350" cy="650875"/>
          </a:xfrm>
          <a:custGeom>
            <a:avLst/>
            <a:gdLst/>
            <a:ahLst/>
            <a:cxnLst/>
            <a:rect l="l" t="t" r="r" b="b"/>
            <a:pathLst>
              <a:path w="3308350" h="650875">
                <a:moveTo>
                  <a:pt x="0" y="650875"/>
                </a:moveTo>
                <a:lnTo>
                  <a:pt x="95631" y="624077"/>
                </a:lnTo>
                <a:lnTo>
                  <a:pt x="357124" y="554989"/>
                </a:lnTo>
                <a:lnTo>
                  <a:pt x="537845" y="508253"/>
                </a:lnTo>
                <a:lnTo>
                  <a:pt x="746251" y="456946"/>
                </a:lnTo>
                <a:lnTo>
                  <a:pt x="978026" y="401192"/>
                </a:lnTo>
                <a:lnTo>
                  <a:pt x="1226693" y="340995"/>
                </a:lnTo>
                <a:lnTo>
                  <a:pt x="1490345" y="283083"/>
                </a:lnTo>
                <a:lnTo>
                  <a:pt x="1760474" y="225171"/>
                </a:lnTo>
                <a:lnTo>
                  <a:pt x="2036826" y="171576"/>
                </a:lnTo>
                <a:lnTo>
                  <a:pt x="2311146" y="120396"/>
                </a:lnTo>
                <a:lnTo>
                  <a:pt x="2447163" y="98044"/>
                </a:lnTo>
                <a:lnTo>
                  <a:pt x="2578989" y="75819"/>
                </a:lnTo>
                <a:lnTo>
                  <a:pt x="2710815" y="57912"/>
                </a:lnTo>
                <a:lnTo>
                  <a:pt x="2838450" y="40132"/>
                </a:lnTo>
                <a:lnTo>
                  <a:pt x="2963799" y="26797"/>
                </a:lnTo>
                <a:lnTo>
                  <a:pt x="3082925" y="15621"/>
                </a:lnTo>
                <a:lnTo>
                  <a:pt x="3197732" y="673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137" y="714375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67" y="0"/>
                </a:moveTo>
                <a:lnTo>
                  <a:pt x="1402778" y="0"/>
                </a:lnTo>
                <a:lnTo>
                  <a:pt x="1257998" y="4445"/>
                </a:lnTo>
                <a:lnTo>
                  <a:pt x="1121854" y="11175"/>
                </a:lnTo>
                <a:lnTo>
                  <a:pt x="874890" y="33527"/>
                </a:lnTo>
                <a:lnTo>
                  <a:pt x="762063" y="49149"/>
                </a:lnTo>
                <a:lnTo>
                  <a:pt x="659891" y="64770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76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0" y="267842"/>
                </a:lnTo>
                <a:lnTo>
                  <a:pt x="0" y="1330325"/>
                </a:lnTo>
                <a:lnTo>
                  <a:pt x="8718994" y="1330325"/>
                </a:lnTo>
                <a:lnTo>
                  <a:pt x="8723312" y="1323594"/>
                </a:lnTo>
                <a:lnTo>
                  <a:pt x="8723312" y="850391"/>
                </a:lnTo>
                <a:lnTo>
                  <a:pt x="7182167" y="850391"/>
                </a:lnTo>
                <a:lnTo>
                  <a:pt x="7043737" y="848233"/>
                </a:lnTo>
                <a:lnTo>
                  <a:pt x="6899084" y="843788"/>
                </a:lnTo>
                <a:lnTo>
                  <a:pt x="6749986" y="837057"/>
                </a:lnTo>
                <a:lnTo>
                  <a:pt x="6594665" y="825880"/>
                </a:lnTo>
                <a:lnTo>
                  <a:pt x="6260401" y="792352"/>
                </a:lnTo>
                <a:lnTo>
                  <a:pt x="5900737" y="745489"/>
                </a:lnTo>
                <a:lnTo>
                  <a:pt x="5709094" y="716534"/>
                </a:lnTo>
                <a:lnTo>
                  <a:pt x="5509069" y="683005"/>
                </a:lnTo>
                <a:lnTo>
                  <a:pt x="5302567" y="645033"/>
                </a:lnTo>
                <a:lnTo>
                  <a:pt x="4861877" y="558038"/>
                </a:lnTo>
                <a:lnTo>
                  <a:pt x="4387151" y="453136"/>
                </a:lnTo>
                <a:lnTo>
                  <a:pt x="4136072" y="395097"/>
                </a:lnTo>
                <a:lnTo>
                  <a:pt x="3614483" y="267842"/>
                </a:lnTo>
                <a:lnTo>
                  <a:pt x="3122739" y="165226"/>
                </a:lnTo>
                <a:lnTo>
                  <a:pt x="2892869" y="124967"/>
                </a:lnTo>
                <a:lnTo>
                  <a:pt x="2673667" y="91566"/>
                </a:lnTo>
                <a:lnTo>
                  <a:pt x="2462847" y="62484"/>
                </a:lnTo>
                <a:lnTo>
                  <a:pt x="2262822" y="40132"/>
                </a:lnTo>
                <a:lnTo>
                  <a:pt x="2073338" y="22351"/>
                </a:lnTo>
                <a:lnTo>
                  <a:pt x="1720024" y="2286"/>
                </a:lnTo>
                <a:lnTo>
                  <a:pt x="1556067" y="0"/>
                </a:lnTo>
                <a:close/>
              </a:path>
              <a:path w="8723630" h="1330325">
                <a:moveTo>
                  <a:pt x="8723312" y="569213"/>
                </a:moveTo>
                <a:lnTo>
                  <a:pt x="8638222" y="604901"/>
                </a:lnTo>
                <a:lnTo>
                  <a:pt x="8557323" y="636142"/>
                </a:lnTo>
                <a:lnTo>
                  <a:pt x="8472106" y="665099"/>
                </a:lnTo>
                <a:lnTo>
                  <a:pt x="8295449" y="718692"/>
                </a:lnTo>
                <a:lnTo>
                  <a:pt x="8201850" y="743330"/>
                </a:lnTo>
                <a:lnTo>
                  <a:pt x="8005889" y="783463"/>
                </a:lnTo>
                <a:lnTo>
                  <a:pt x="7901622" y="801370"/>
                </a:lnTo>
                <a:lnTo>
                  <a:pt x="7680261" y="828166"/>
                </a:lnTo>
                <a:lnTo>
                  <a:pt x="7441882" y="845947"/>
                </a:lnTo>
                <a:lnTo>
                  <a:pt x="7314120" y="850391"/>
                </a:lnTo>
                <a:lnTo>
                  <a:pt x="8723312" y="850391"/>
                </a:lnTo>
                <a:lnTo>
                  <a:pt x="8723312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1589785"/>
            <a:ext cx="7969884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küçük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bellek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birimine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Bit</a:t>
            </a:r>
            <a:r>
              <a:rPr sz="2400" b="1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denir.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 Bit, 0 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1'den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(ka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alı devre=0, açık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devre=1)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oluş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karakteri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ifade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bilmek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için 8 bit’in biraraya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gelmesi ile oluşan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Candara"/>
                <a:cs typeface="Candara"/>
              </a:rPr>
              <a:t>By</a:t>
            </a:r>
            <a:r>
              <a:rPr sz="2400" b="1" dirty="0">
                <a:solidFill>
                  <a:srgbClr val="073D86"/>
                </a:solidFill>
                <a:latin typeface="Candara"/>
                <a:cs typeface="Candara"/>
              </a:rPr>
              <a:t>te</a:t>
            </a:r>
            <a:r>
              <a:rPr sz="2400" b="1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ılır.</a:t>
            </a:r>
            <a:endParaRPr sz="24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2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10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4 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yte 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=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 1</a:t>
            </a:r>
            <a:r>
              <a:rPr sz="22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Kil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Byte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(KB)</a:t>
            </a:r>
            <a:endParaRPr sz="22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10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4 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2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= 1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MegaByte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(MB)</a:t>
            </a:r>
            <a:endParaRPr sz="22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10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4 MB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= 1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G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igaByte</a:t>
            </a:r>
            <a:r>
              <a:rPr sz="22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B)</a:t>
            </a:r>
            <a:endParaRPr sz="22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10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4 GB = 1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3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eraByt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2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(TB)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904" rIns="0" bIns="0" rtlCol="0">
            <a:spAutoFit/>
          </a:bodyPr>
          <a:lstStyle/>
          <a:p>
            <a:pPr marL="1882775">
              <a:lnSpc>
                <a:spcPct val="100000"/>
              </a:lnSpc>
            </a:pPr>
            <a:r>
              <a:rPr dirty="0">
                <a:latin typeface="Candara"/>
                <a:cs typeface="Candara"/>
              </a:rPr>
              <a:t>Bell</a:t>
            </a:r>
            <a:r>
              <a:rPr spc="-20" dirty="0">
                <a:latin typeface="Candara"/>
                <a:cs typeface="Candara"/>
              </a:rPr>
              <a:t>e</a:t>
            </a:r>
            <a:r>
              <a:rPr dirty="0">
                <a:latin typeface="Candara"/>
                <a:cs typeface="Candara"/>
              </a:rPr>
              <a:t>k</a:t>
            </a:r>
            <a:r>
              <a:rPr spc="5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Birimle</a:t>
            </a:r>
            <a:r>
              <a:rPr spc="-10" dirty="0">
                <a:latin typeface="Candara"/>
                <a:cs typeface="Candara"/>
              </a:rPr>
              <a:t>r</a:t>
            </a:r>
            <a:r>
              <a:rPr dirty="0">
                <a:latin typeface="Candara"/>
                <a:cs typeface="Candara"/>
              </a:rPr>
              <a:t>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075" y="537972"/>
            <a:ext cx="4614672" cy="569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1700" y="692150"/>
            <a:ext cx="4535551" cy="561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650" y="673100"/>
            <a:ext cx="4573905" cy="5654675"/>
          </a:xfrm>
          <a:custGeom>
            <a:avLst/>
            <a:gdLst/>
            <a:ahLst/>
            <a:cxnLst/>
            <a:rect l="l" t="t" r="r" b="b"/>
            <a:pathLst>
              <a:path w="4573905" h="5654675">
                <a:moveTo>
                  <a:pt x="0" y="5654675"/>
                </a:moveTo>
                <a:lnTo>
                  <a:pt x="4573651" y="5654675"/>
                </a:lnTo>
                <a:lnTo>
                  <a:pt x="4573651" y="0"/>
                </a:lnTo>
                <a:lnTo>
                  <a:pt x="0" y="0"/>
                </a:lnTo>
                <a:lnTo>
                  <a:pt x="0" y="56546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4791" y="541019"/>
            <a:ext cx="2667000" cy="2740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3151" y="619125"/>
            <a:ext cx="2663825" cy="2736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5291" y="3803903"/>
            <a:ext cx="2452116" cy="2234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3151" y="3932237"/>
            <a:ext cx="2447925" cy="2232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6361"/>
            <a:ext cx="4872990" cy="490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844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Sadece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akarta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ygun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RAM türü 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ılabilir.</a:t>
            </a:r>
            <a:endParaRPr sz="2400">
              <a:latin typeface="Candara"/>
              <a:cs typeface="Candara"/>
            </a:endParaRPr>
          </a:p>
          <a:p>
            <a:pPr marL="285115" marR="2222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Esk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den 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ılan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Extended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Data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Out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(E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RAM)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Syn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hronous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Dyn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mic (S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RAM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v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Ramb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us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Dynamic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RAM)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gibi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RAM türleri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zama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la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yerini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Double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Data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Rate SDRA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 (DD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R-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RAM)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 bırakmıştır.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ümüzde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53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3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2000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MHz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hızları arasında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şen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R2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R3</a:t>
            </a:r>
            <a:r>
              <a:rPr sz="24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tipi RAM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 yay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 olar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 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ılmaktad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2708910">
              <a:lnSpc>
                <a:spcPct val="100000"/>
              </a:lnSpc>
            </a:pPr>
            <a:r>
              <a:rPr dirty="0"/>
              <a:t>RAM </a:t>
            </a:r>
            <a:r>
              <a:rPr spc="-175" dirty="0"/>
              <a:t>T</a:t>
            </a:r>
            <a:r>
              <a:rPr dirty="0"/>
              <a:t>ürleri</a:t>
            </a:r>
          </a:p>
        </p:txBody>
      </p:sp>
      <p:sp>
        <p:nvSpPr>
          <p:cNvPr id="4" name="object 4"/>
          <p:cNvSpPr/>
          <p:nvPr/>
        </p:nvSpPr>
        <p:spPr>
          <a:xfrm>
            <a:off x="6659626" y="50133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7725" y="5013325"/>
            <a:ext cx="76200" cy="287655"/>
          </a:xfrm>
          <a:custGeom>
            <a:avLst/>
            <a:gdLst/>
            <a:ahLst/>
            <a:cxnLst/>
            <a:rect l="l" t="t" r="r" b="b"/>
            <a:pathLst>
              <a:path w="76200" h="287654">
                <a:moveTo>
                  <a:pt x="25400" y="211074"/>
                </a:moveTo>
                <a:lnTo>
                  <a:pt x="0" y="211074"/>
                </a:lnTo>
                <a:lnTo>
                  <a:pt x="38100" y="287274"/>
                </a:lnTo>
                <a:lnTo>
                  <a:pt x="69850" y="223774"/>
                </a:lnTo>
                <a:lnTo>
                  <a:pt x="25400" y="223774"/>
                </a:lnTo>
                <a:lnTo>
                  <a:pt x="25400" y="211074"/>
                </a:lnTo>
                <a:close/>
              </a:path>
              <a:path w="76200" h="287654">
                <a:moveTo>
                  <a:pt x="50800" y="0"/>
                </a:moveTo>
                <a:lnTo>
                  <a:pt x="25400" y="0"/>
                </a:lnTo>
                <a:lnTo>
                  <a:pt x="25400" y="223774"/>
                </a:lnTo>
                <a:lnTo>
                  <a:pt x="50800" y="223774"/>
                </a:lnTo>
                <a:lnTo>
                  <a:pt x="50800" y="0"/>
                </a:lnTo>
                <a:close/>
              </a:path>
              <a:path w="76200" h="287654">
                <a:moveTo>
                  <a:pt x="76200" y="211074"/>
                </a:moveTo>
                <a:lnTo>
                  <a:pt x="50800" y="211074"/>
                </a:lnTo>
                <a:lnTo>
                  <a:pt x="50800" y="223774"/>
                </a:lnTo>
                <a:lnTo>
                  <a:pt x="69850" y="223774"/>
                </a:lnTo>
                <a:lnTo>
                  <a:pt x="76200" y="211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5450" y="1152524"/>
            <a:ext cx="3638550" cy="5705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5380" y="4437379"/>
            <a:ext cx="14370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  <a:hlinkClick r:id="rId3"/>
              </a:rPr>
              <a:t>DIMM</a:t>
            </a:r>
            <a:r>
              <a:rPr sz="1600" spc="20" dirty="0">
                <a:latin typeface="Arial"/>
                <a:cs typeface="Arial"/>
                <a:hlinkClick r:id="rId3"/>
              </a:rPr>
              <a:t> </a:t>
            </a:r>
            <a:r>
              <a:rPr sz="1600" spc="-5" dirty="0">
                <a:latin typeface="Arial"/>
                <a:cs typeface="Arial"/>
                <a:hlinkClick r:id="rId3"/>
              </a:rPr>
              <a:t>(168</a:t>
            </a:r>
            <a:r>
              <a:rPr sz="1600" spc="-10" dirty="0">
                <a:latin typeface="Arial"/>
                <a:cs typeface="Arial"/>
                <a:hlinkClick r:id="rId3"/>
              </a:rPr>
              <a:t>-</a:t>
            </a:r>
            <a:r>
              <a:rPr sz="1600" spc="-5" dirty="0">
                <a:latin typeface="Arial"/>
                <a:cs typeface="Arial"/>
                <a:hlinkClick r:id="rId3"/>
              </a:rPr>
              <a:t>pin)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80" y="5656884"/>
            <a:ext cx="19323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  <a:hlinkClick r:id="rId3"/>
              </a:rPr>
              <a:t>DDR DIMM</a:t>
            </a:r>
            <a:r>
              <a:rPr sz="1600" spc="25" dirty="0">
                <a:latin typeface="Arial"/>
                <a:cs typeface="Arial"/>
                <a:hlinkClick r:id="rId3"/>
              </a:rPr>
              <a:t> </a:t>
            </a:r>
            <a:r>
              <a:rPr sz="1600" spc="-5" dirty="0">
                <a:latin typeface="Arial"/>
                <a:cs typeface="Arial"/>
                <a:hlinkClick r:id="rId3"/>
              </a:rPr>
              <a:t>(184</a:t>
            </a:r>
            <a:r>
              <a:rPr sz="1600" spc="-10" dirty="0">
                <a:latin typeface="Arial"/>
                <a:cs typeface="Arial"/>
                <a:hlinkClick r:id="rId3"/>
              </a:rPr>
              <a:t>-</a:t>
            </a:r>
            <a:r>
              <a:rPr sz="1600" spc="-5" dirty="0">
                <a:latin typeface="Arial"/>
                <a:cs typeface="Arial"/>
                <a:hlinkClick r:id="rId3"/>
              </a:rPr>
              <a:t>pin)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2258" y="1077595"/>
            <a:ext cx="3632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  <a:hlinkClick r:id="rId3"/>
              </a:rPr>
              <a:t>DIP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5803" y="1565275"/>
            <a:ext cx="4883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  <a:hlinkClick r:id="rId3"/>
              </a:rPr>
              <a:t>SI</a:t>
            </a:r>
            <a:r>
              <a:rPr sz="1600" dirty="0">
                <a:latin typeface="Arial"/>
                <a:cs typeface="Arial"/>
                <a:hlinkClick r:id="rId3"/>
              </a:rPr>
              <a:t>P</a:t>
            </a:r>
            <a:r>
              <a:rPr sz="1600" spc="-5" dirty="0">
                <a:latin typeface="Arial"/>
                <a:cs typeface="Arial"/>
                <a:hlinkClick r:id="rId3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098" y="2693289"/>
            <a:ext cx="11677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  <a:hlinkClick r:id="rId3"/>
              </a:rPr>
              <a:t>SIMM</a:t>
            </a:r>
            <a:r>
              <a:rPr sz="1600" spc="10" dirty="0">
                <a:latin typeface="Arial"/>
                <a:cs typeface="Arial"/>
                <a:hlinkClick r:id="rId3"/>
              </a:rPr>
              <a:t> </a:t>
            </a:r>
            <a:r>
              <a:rPr sz="1600" spc="-5" dirty="0">
                <a:latin typeface="Arial"/>
                <a:cs typeface="Arial"/>
                <a:hlinkClick r:id="rId3"/>
              </a:rPr>
              <a:t>30</a:t>
            </a:r>
            <a:r>
              <a:rPr sz="1600" spc="10" dirty="0">
                <a:latin typeface="Arial"/>
                <a:cs typeface="Arial"/>
                <a:hlinkClick r:id="rId3"/>
              </a:rPr>
              <a:t> </a:t>
            </a:r>
            <a:r>
              <a:rPr sz="1600" spc="-5" dirty="0">
                <a:latin typeface="Arial"/>
                <a:cs typeface="Arial"/>
                <a:hlinkClick r:id="rId3"/>
              </a:rPr>
              <a:t>pin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2251" y="3500437"/>
            <a:ext cx="2500630" cy="338455"/>
          </a:xfrm>
          <a:custGeom>
            <a:avLst/>
            <a:gdLst/>
            <a:ahLst/>
            <a:cxnLst/>
            <a:rect l="l" t="t" r="r" b="b"/>
            <a:pathLst>
              <a:path w="2500629" h="338454">
                <a:moveTo>
                  <a:pt x="0" y="338137"/>
                </a:moveTo>
                <a:lnTo>
                  <a:pt x="2500249" y="338137"/>
                </a:lnTo>
                <a:lnTo>
                  <a:pt x="2500249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72251" y="3500437"/>
            <a:ext cx="2500630" cy="338455"/>
          </a:xfrm>
          <a:prstGeom prst="rect">
            <a:avLst/>
          </a:prstGeom>
          <a:solidFill>
            <a:srgbClr val="FFFFFF"/>
          </a:solidFill>
          <a:ln w="15875">
            <a:solidFill>
              <a:srgbClr val="1C82B8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latin typeface="Candara"/>
                <a:cs typeface="Candara"/>
                <a:hlinkClick r:id="rId3"/>
              </a:rPr>
              <a:t>SI</a:t>
            </a:r>
            <a:r>
              <a:rPr sz="1600" dirty="0">
                <a:latin typeface="Candara"/>
                <a:cs typeface="Candara"/>
                <a:hlinkClick r:id="rId3"/>
              </a:rPr>
              <a:t>M</a:t>
            </a:r>
            <a:r>
              <a:rPr sz="1600" spc="-5" dirty="0">
                <a:latin typeface="Candara"/>
                <a:cs typeface="Candara"/>
                <a:hlinkClick r:id="rId3"/>
              </a:rPr>
              <a:t>M</a:t>
            </a:r>
            <a:r>
              <a:rPr sz="1600" spc="-20" dirty="0">
                <a:latin typeface="Candara"/>
                <a:cs typeface="Candara"/>
                <a:hlinkClick r:id="rId3"/>
              </a:rPr>
              <a:t> </a:t>
            </a:r>
            <a:r>
              <a:rPr sz="1600" spc="-5" dirty="0">
                <a:latin typeface="Candara"/>
                <a:cs typeface="Candara"/>
                <a:hlinkClick r:id="rId3"/>
              </a:rPr>
              <a:t>72</a:t>
            </a:r>
            <a:r>
              <a:rPr sz="1600" spc="20" dirty="0">
                <a:latin typeface="Candara"/>
                <a:cs typeface="Candara"/>
                <a:hlinkClick r:id="rId3"/>
              </a:rPr>
              <a:t> </a:t>
            </a:r>
            <a:r>
              <a:rPr sz="1600" spc="-5" dirty="0">
                <a:latin typeface="Candara"/>
                <a:cs typeface="Candara"/>
                <a:hlinkClick r:id="rId3"/>
              </a:rPr>
              <a:t>pin</a:t>
            </a:r>
            <a:r>
              <a:rPr sz="1600" dirty="0">
                <a:latin typeface="Candara"/>
                <a:cs typeface="Candara"/>
                <a:hlinkClick r:id="rId3"/>
              </a:rPr>
              <a:t> </a:t>
            </a:r>
            <a:r>
              <a:rPr sz="1600" spc="-5" dirty="0">
                <a:latin typeface="Candara"/>
                <a:cs typeface="Candara"/>
                <a:hlinkClick r:id="rId3"/>
              </a:rPr>
              <a:t>(EDO</a:t>
            </a:r>
            <a:r>
              <a:rPr sz="1600" dirty="0">
                <a:latin typeface="Candara"/>
                <a:cs typeface="Candara"/>
                <a:hlinkClick r:id="rId3"/>
              </a:rPr>
              <a:t>-</a:t>
            </a:r>
            <a:r>
              <a:rPr sz="1600" spc="-5" dirty="0">
                <a:latin typeface="Candara"/>
                <a:cs typeface="Candara"/>
                <a:hlinkClick r:id="rId3"/>
              </a:rPr>
              <a:t>R</a:t>
            </a:r>
            <a:r>
              <a:rPr sz="1600" spc="-10" dirty="0">
                <a:latin typeface="Candara"/>
                <a:cs typeface="Candara"/>
                <a:hlinkClick r:id="rId3"/>
              </a:rPr>
              <a:t>A</a:t>
            </a:r>
            <a:r>
              <a:rPr sz="1600" dirty="0">
                <a:latin typeface="Candara"/>
                <a:cs typeface="Candara"/>
                <a:hlinkClick r:id="rId3"/>
              </a:rPr>
              <a:t>M</a:t>
            </a:r>
            <a:r>
              <a:rPr sz="1600" spc="-5" dirty="0">
                <a:latin typeface="Candara"/>
                <a:cs typeface="Candara"/>
                <a:hlinkClick r:id="rId3"/>
              </a:rPr>
              <a:t>)</a:t>
            </a:r>
            <a:endParaRPr sz="1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805"/>
            <a:ext cx="7730490" cy="392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0477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Na</a:t>
            </a:r>
            <a:r>
              <a:rPr sz="2800" spc="-2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’in 161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4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’te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og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ritmayı bu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masının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ardı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 1621’de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William</a:t>
            </a:r>
            <a:r>
              <a:rPr sz="2800" b="1" spc="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Ou</a:t>
            </a:r>
            <a:r>
              <a:rPr sz="2800" b="1" spc="-15" dirty="0">
                <a:solidFill>
                  <a:srgbClr val="FF0000"/>
                </a:solidFill>
                <a:latin typeface="Candara"/>
                <a:cs typeface="Candara"/>
              </a:rPr>
              <a:t>g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htred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log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mik hesap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ama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arda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kull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nılmak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üzere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 Sürgülü Ce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veli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(Slide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Rule)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geli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Sürgülü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cetv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l,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nceleri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çok karmaşık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 zor kull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nımlı bir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araç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rak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ul ed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lmes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ne 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ağmen sonral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rı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taşına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ilir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hesap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makinele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inin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şfine kadar tüm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matik işl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mler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nde</a:t>
            </a:r>
            <a:r>
              <a:rPr sz="28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yoğun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rak kull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nıl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bir araç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gelmi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-15" dirty="0">
                <a:solidFill>
                  <a:srgbClr val="006FC0"/>
                </a:solidFill>
              </a:rPr>
              <a:t>ı</a:t>
            </a:r>
            <a:r>
              <a:rPr sz="3600" dirty="0">
                <a:solidFill>
                  <a:srgbClr val="006FC0"/>
                </a:solidFill>
              </a:rPr>
              <a:t>n</a:t>
            </a:r>
            <a:r>
              <a:rPr sz="3600" spc="1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Ataları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2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2725" y="5643562"/>
            <a:ext cx="367665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7998" y="5500687"/>
            <a:ext cx="1571625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933" y="258064"/>
            <a:ext cx="6409690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dirty="0"/>
              <a:t>Sadece Ok</a:t>
            </a:r>
            <a:r>
              <a:rPr spc="10" dirty="0"/>
              <a:t>u</a:t>
            </a:r>
            <a:r>
              <a:rPr dirty="0"/>
              <a:t>nur</a:t>
            </a:r>
            <a:r>
              <a:rPr spc="-20" dirty="0"/>
              <a:t> </a:t>
            </a:r>
            <a:r>
              <a:rPr dirty="0"/>
              <a:t>Hafı</a:t>
            </a:r>
            <a:r>
              <a:rPr spc="-15" dirty="0"/>
              <a:t>z</a:t>
            </a:r>
            <a:r>
              <a:rPr dirty="0"/>
              <a:t>a</a:t>
            </a:r>
          </a:p>
          <a:p>
            <a:pPr algn="ctr">
              <a:lnSpc>
                <a:spcPct val="100000"/>
              </a:lnSpc>
            </a:pPr>
            <a:r>
              <a:rPr spc="-5" dirty="0">
                <a:latin typeface="Candara"/>
                <a:cs typeface="Candara"/>
              </a:rPr>
              <a:t>(R</a:t>
            </a:r>
            <a:r>
              <a:rPr spc="5" dirty="0">
                <a:latin typeface="Candara"/>
                <a:cs typeface="Candara"/>
              </a:rPr>
              <a:t>O</a:t>
            </a:r>
            <a:r>
              <a:rPr dirty="0">
                <a:latin typeface="Candara"/>
                <a:cs typeface="Candara"/>
              </a:rPr>
              <a:t>M:</a:t>
            </a:r>
            <a:r>
              <a:rPr spc="-30" dirty="0">
                <a:latin typeface="Candara"/>
                <a:cs typeface="Candara"/>
              </a:rPr>
              <a:t> </a:t>
            </a:r>
            <a:r>
              <a:rPr spc="-5" dirty="0">
                <a:latin typeface="Candara"/>
                <a:cs typeface="Candara"/>
              </a:rPr>
              <a:t>Rea</a:t>
            </a:r>
            <a:r>
              <a:rPr dirty="0">
                <a:latin typeface="Candara"/>
                <a:cs typeface="Candara"/>
              </a:rPr>
              <a:t>d</a:t>
            </a:r>
            <a:r>
              <a:rPr spc="10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Only Memory)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1978659"/>
            <a:ext cx="7922895" cy="405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Üretimleri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esnas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el 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pro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ramla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mış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afıza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tipler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  <a:p>
            <a:pPr marL="355600" marR="1352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RO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ip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er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sadece</a:t>
            </a:r>
            <a:r>
              <a:rPr sz="20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sayarlarda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değil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 ele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on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ik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ih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azda</a:t>
            </a:r>
            <a:r>
              <a:rPr sz="20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da k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lla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tadır.</a:t>
            </a:r>
            <a:endParaRPr sz="20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2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emel</a:t>
            </a:r>
            <a:r>
              <a:rPr sz="20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beş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adet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ROM t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pi bu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lun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maktadır</a:t>
            </a:r>
            <a:endParaRPr sz="2000">
              <a:latin typeface="Candara"/>
              <a:cs typeface="Candara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3435" algn="l"/>
                <a:tab pos="1502410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RO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M	(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18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On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1800">
              <a:latin typeface="Candara"/>
              <a:cs typeface="Candara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PROM 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Programm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On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1800">
              <a:latin typeface="Candara"/>
              <a:cs typeface="Candara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EPROM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ectri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ally Programm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On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1800">
              <a:latin typeface="Candara"/>
              <a:cs typeface="Candara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EEPROM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ectri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ally Erasable Programm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On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1800">
              <a:latin typeface="Candara"/>
              <a:cs typeface="Candara"/>
            </a:endParaRPr>
          </a:p>
          <a:p>
            <a:pPr marL="812800" lvl="1" indent="-342900">
              <a:lnSpc>
                <a:spcPts val="2155"/>
              </a:lnSpc>
              <a:buFont typeface="Arial"/>
              <a:buChar char="•"/>
              <a:tabLst>
                <a:tab pos="813435" algn="l"/>
              </a:tabLst>
            </a:pP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F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ash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1800">
              <a:latin typeface="Candara"/>
              <a:cs typeface="Candara"/>
            </a:endParaRPr>
          </a:p>
          <a:p>
            <a:pPr marL="355600" marR="1254125" indent="-342900">
              <a:lnSpc>
                <a:spcPts val="2400"/>
              </a:lnSpc>
              <a:spcBef>
                <a:spcPts val="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Farklı ROM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tipleri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la 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kte hepsi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el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iki özell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 bu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lun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tadır.</a:t>
            </a:r>
            <a:endParaRPr sz="2000">
              <a:latin typeface="Candara"/>
              <a:cs typeface="Candara"/>
            </a:endParaRPr>
          </a:p>
          <a:p>
            <a:pPr marL="812800" lvl="1" indent="-342900">
              <a:lnSpc>
                <a:spcPts val="2090"/>
              </a:lnSpc>
              <a:buFont typeface="Arial"/>
              <a:buChar char="•"/>
              <a:tabLst>
                <a:tab pos="81343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tip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hafızalarda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ele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trik olmasa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dahi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giler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kaybolmaz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ar.</a:t>
            </a:r>
            <a:endParaRPr sz="1800">
              <a:latin typeface="Candara"/>
              <a:cs typeface="Candara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tip</a:t>
            </a:r>
            <a:r>
              <a:rPr sz="1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hafızalarda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tut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lan</a:t>
            </a:r>
            <a:r>
              <a:rPr sz="1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giler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değiştirilemezdir,</a:t>
            </a:r>
            <a:r>
              <a:rPr sz="1800" spc="-4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da değ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şt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rilmele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 için</a:t>
            </a:r>
            <a:r>
              <a:rPr sz="18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özel</a:t>
            </a:r>
            <a:r>
              <a:rPr sz="18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işlem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er</a:t>
            </a:r>
            <a:r>
              <a:rPr sz="18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gerekmekted</a:t>
            </a:r>
            <a:r>
              <a:rPr sz="18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18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1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9785"/>
            <a:ext cx="7724775" cy="395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sayarlarda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en çok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depolama ünit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sidir.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ts val="2735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İ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inde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alan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 diskler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ıkartılamaz,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 yüzden</a:t>
            </a:r>
            <a:endParaRPr sz="2400">
              <a:latin typeface="Candara"/>
              <a:cs typeface="Candara"/>
            </a:endParaRPr>
          </a:p>
          <a:p>
            <a:pPr marL="285115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sabit disk adını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almışlardır.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ts val="2735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Büy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miktarlarda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(2 TB’a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kadar)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depolama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zelliğ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endParaRPr sz="2400">
              <a:latin typeface="Candara"/>
              <a:cs typeface="Candara"/>
            </a:endParaRPr>
          </a:p>
          <a:p>
            <a:pPr marL="285115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iptir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er.</a:t>
            </a:r>
            <a:endParaRPr sz="2400">
              <a:latin typeface="Candara"/>
              <a:cs typeface="Candara"/>
            </a:endParaRPr>
          </a:p>
          <a:p>
            <a:pPr marL="285115" marR="31623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polama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kapasitesi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dışında,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sabit diskler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ön be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lek büyüklüğü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dönüş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RPM)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öneml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dir. Dönüş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hızı arttıkça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okuma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yazma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hızları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artar (7200 rpm)</a:t>
            </a:r>
            <a:endParaRPr sz="2400">
              <a:latin typeface="Candara"/>
              <a:cs typeface="Candara"/>
            </a:endParaRPr>
          </a:p>
          <a:p>
            <a:pPr marL="285115" marR="1840230" indent="-272415">
              <a:lnSpc>
                <a:spcPts val="259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9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aşın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bilen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rici) modelleri genell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SB (universal ser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bus)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bağla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noktası üzerinden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bağla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ırlar.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646555">
              <a:lnSpc>
                <a:spcPct val="100000"/>
              </a:lnSpc>
            </a:pPr>
            <a:r>
              <a:rPr spc="-5" dirty="0">
                <a:latin typeface="Candara"/>
                <a:cs typeface="Candara"/>
              </a:rPr>
              <a:t>Sabi</a:t>
            </a:r>
            <a:r>
              <a:rPr dirty="0">
                <a:latin typeface="Candara"/>
                <a:cs typeface="Candara"/>
              </a:rPr>
              <a:t>t</a:t>
            </a:r>
            <a:r>
              <a:rPr spc="-5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Disk</a:t>
            </a:r>
            <a:r>
              <a:rPr spc="-10" dirty="0">
                <a:latin typeface="Candara"/>
                <a:cs typeface="Candara"/>
              </a:rPr>
              <a:t> </a:t>
            </a:r>
            <a:r>
              <a:rPr spc="-5" dirty="0">
                <a:latin typeface="Candara"/>
                <a:cs typeface="Candara"/>
              </a:rPr>
              <a:t>(Hard</a:t>
            </a:r>
            <a:r>
              <a:rPr spc="15" dirty="0">
                <a:latin typeface="Candara"/>
                <a:cs typeface="Candara"/>
              </a:rPr>
              <a:t>d</a:t>
            </a:r>
            <a:r>
              <a:rPr dirty="0">
                <a:latin typeface="Candara"/>
                <a:cs typeface="Candara"/>
              </a:rPr>
              <a:t>isk)</a:t>
            </a:r>
          </a:p>
        </p:txBody>
      </p:sp>
      <p:sp>
        <p:nvSpPr>
          <p:cNvPr id="4" name="object 4"/>
          <p:cNvSpPr/>
          <p:nvPr/>
        </p:nvSpPr>
        <p:spPr>
          <a:xfrm>
            <a:off x="7143750" y="4911661"/>
            <a:ext cx="1874901" cy="1874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4570" y="6422745"/>
            <a:ext cx="48501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(kasa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içi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it 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950" y="6138570"/>
            <a:ext cx="412115" cy="314960"/>
          </a:xfrm>
          <a:custGeom>
            <a:avLst/>
            <a:gdLst/>
            <a:ahLst/>
            <a:cxnLst/>
            <a:rect l="l" t="t" r="r" b="b"/>
            <a:pathLst>
              <a:path w="412115" h="314960">
                <a:moveTo>
                  <a:pt x="37719" y="238201"/>
                </a:moveTo>
                <a:lnTo>
                  <a:pt x="0" y="314617"/>
                </a:lnTo>
                <a:lnTo>
                  <a:pt x="83693" y="298907"/>
                </a:lnTo>
                <a:lnTo>
                  <a:pt x="70352" y="281292"/>
                </a:lnTo>
                <a:lnTo>
                  <a:pt x="54482" y="281292"/>
                </a:lnTo>
                <a:lnTo>
                  <a:pt x="46735" y="271170"/>
                </a:lnTo>
                <a:lnTo>
                  <a:pt x="56866" y="263483"/>
                </a:lnTo>
                <a:lnTo>
                  <a:pt x="37719" y="238201"/>
                </a:lnTo>
                <a:close/>
              </a:path>
              <a:path w="412115" h="314960">
                <a:moveTo>
                  <a:pt x="56866" y="263483"/>
                </a:moveTo>
                <a:lnTo>
                  <a:pt x="46735" y="271170"/>
                </a:lnTo>
                <a:lnTo>
                  <a:pt x="54482" y="281292"/>
                </a:lnTo>
                <a:lnTo>
                  <a:pt x="64561" y="273644"/>
                </a:lnTo>
                <a:lnTo>
                  <a:pt x="56866" y="263483"/>
                </a:lnTo>
                <a:close/>
              </a:path>
              <a:path w="412115" h="314960">
                <a:moveTo>
                  <a:pt x="64561" y="273644"/>
                </a:moveTo>
                <a:lnTo>
                  <a:pt x="54482" y="281292"/>
                </a:lnTo>
                <a:lnTo>
                  <a:pt x="70352" y="281292"/>
                </a:lnTo>
                <a:lnTo>
                  <a:pt x="64561" y="273644"/>
                </a:lnTo>
                <a:close/>
              </a:path>
              <a:path w="412115" h="314960">
                <a:moveTo>
                  <a:pt x="404114" y="0"/>
                </a:moveTo>
                <a:lnTo>
                  <a:pt x="56866" y="263483"/>
                </a:lnTo>
                <a:lnTo>
                  <a:pt x="64561" y="273644"/>
                </a:lnTo>
                <a:lnTo>
                  <a:pt x="411860" y="10109"/>
                </a:lnTo>
                <a:lnTo>
                  <a:pt x="404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6361"/>
            <a:ext cx="8041005" cy="396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ts val="2450"/>
              </a:lnSpc>
              <a:buClr>
                <a:srgbClr val="30B6FC"/>
              </a:buClr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disk,vakumlu (hav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alınmış ve sürtünmenin en aza</a:t>
            </a:r>
            <a:endParaRPr sz="2400">
              <a:latin typeface="Candara"/>
              <a:cs typeface="Candara"/>
            </a:endParaRPr>
          </a:p>
          <a:p>
            <a:pPr marL="299085" marR="508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indirild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ği) 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metal kutu içerisine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yerle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lmiş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çok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sayıda 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yetik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yazılabil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film kaplı alüminyum disklerden oluşur.</a:t>
            </a:r>
            <a:endParaRPr sz="2400">
              <a:latin typeface="Candara"/>
              <a:cs typeface="Candara"/>
            </a:endParaRPr>
          </a:p>
          <a:p>
            <a:pPr marL="299085" indent="-28638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manyetik dis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 dışında:</a:t>
            </a:r>
            <a:endParaRPr sz="2400">
              <a:latin typeface="Candara"/>
              <a:cs typeface="Candara"/>
            </a:endParaRPr>
          </a:p>
          <a:p>
            <a:pPr marL="698500" lvl="1" indent="-2743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diskleri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dö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dü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en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bir sü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rü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cü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moto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endParaRPr sz="2000">
              <a:latin typeface="Candara"/>
              <a:cs typeface="Candara"/>
            </a:endParaRPr>
          </a:p>
          <a:p>
            <a:pPr marL="698500" marR="672465" lvl="1" indent="-2743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disklerdeki</a:t>
            </a:r>
            <a:r>
              <a:rPr sz="20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leri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okumak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ve y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gi 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lem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lla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an okuma/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azma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kafaları</a:t>
            </a:r>
            <a:endParaRPr sz="2000">
              <a:latin typeface="Candara"/>
              <a:cs typeface="Candara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ad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v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endParaRPr sz="2000">
              <a:latin typeface="Candara"/>
              <a:cs typeface="Candara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devresi</a:t>
            </a:r>
            <a:endParaRPr sz="2000">
              <a:latin typeface="Candara"/>
              <a:cs typeface="Candara"/>
            </a:endParaRPr>
          </a:p>
          <a:p>
            <a:pPr marL="299085">
              <a:lnSpc>
                <a:spcPct val="100000"/>
              </a:lnSpc>
              <a:spcBef>
                <a:spcPts val="520"/>
              </a:spcBef>
            </a:pP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bulunur.</a:t>
            </a:r>
            <a:endParaRPr sz="22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684655">
              <a:lnSpc>
                <a:spcPct val="100000"/>
              </a:lnSpc>
            </a:pPr>
            <a:r>
              <a:rPr dirty="0"/>
              <a:t>Sabit Disklerin </a:t>
            </a:r>
            <a:r>
              <a:rPr spc="-70" dirty="0"/>
              <a:t>Y</a:t>
            </a:r>
            <a:r>
              <a:rPr dirty="0"/>
              <a:t>apısı</a:t>
            </a:r>
          </a:p>
        </p:txBody>
      </p:sp>
      <p:sp>
        <p:nvSpPr>
          <p:cNvPr id="4" name="object 4"/>
          <p:cNvSpPr/>
          <p:nvPr/>
        </p:nvSpPr>
        <p:spPr>
          <a:xfrm>
            <a:off x="4905375" y="4162425"/>
            <a:ext cx="3810000" cy="2695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33616"/>
            <a:ext cx="8019415" cy="468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9370" indent="-272415">
              <a:lnSpc>
                <a:spcPct val="801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te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loppy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disk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ver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yazan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uyan bir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imdir. Bilgisayar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kasasının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içine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yerle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lebileceği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gibi, bir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dış 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ite olarak da bağlan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  <a:p>
            <a:pPr marL="285115" marR="55880" indent="-272415">
              <a:lnSpc>
                <a:spcPts val="231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üler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okuyup yazdıkları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disk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tipine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göre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tli isimler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alır: 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yetik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disk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 sürü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üler,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optik dis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et sür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 gibi.</a:t>
            </a:r>
            <a:endParaRPr sz="2400">
              <a:latin typeface="Candara"/>
              <a:cs typeface="Candara"/>
            </a:endParaRPr>
          </a:p>
          <a:p>
            <a:pPr marL="285115" marR="119380" indent="-272415">
              <a:lnSpc>
                <a:spcPct val="800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60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lı yıllardan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beri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ılan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manyetik dis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etler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amanla boyutları küçülmes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rağmen yü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sek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saklama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kapasites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emişlerdir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fazla 1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4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4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MB).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ct val="80100"/>
              </a:lnSpc>
              <a:spcBef>
                <a:spcPts val="5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90’lı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yılların sonlarında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saklama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kapasiteleri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çok olan ve veri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ma/okuma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hızları 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 yüksek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nebil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CD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 DV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’ler</a:t>
            </a:r>
            <a:r>
              <a:rPr sz="24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disk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rin yerini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almışt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  <a:p>
            <a:pPr marL="285115" marR="938530" indent="-272415">
              <a:lnSpc>
                <a:spcPct val="8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2000’li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yıllarda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fıza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kartları, USB flash belle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 ve taşın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diskler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 yaygınlaşması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ile kullanım oranları gittikçe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az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564515">
              <a:lnSpc>
                <a:spcPct val="100000"/>
              </a:lnSpc>
            </a:pPr>
            <a:r>
              <a:rPr dirty="0"/>
              <a:t>Disket Sürücü (Diskette</a:t>
            </a:r>
            <a:r>
              <a:rPr spc="-25" dirty="0"/>
              <a:t> </a:t>
            </a:r>
            <a:r>
              <a:rPr dirty="0"/>
              <a:t>Drive)</a:t>
            </a:r>
          </a:p>
        </p:txBody>
      </p:sp>
      <p:sp>
        <p:nvSpPr>
          <p:cNvPr id="4" name="object 4"/>
          <p:cNvSpPr/>
          <p:nvPr/>
        </p:nvSpPr>
        <p:spPr>
          <a:xfrm>
            <a:off x="7643876" y="6072187"/>
            <a:ext cx="1200150" cy="78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988185"/>
            <a:ext cx="7192645" cy="455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18110" indent="-272415">
              <a:lnSpc>
                <a:spcPct val="8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ROM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 adlandırılan CD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üler,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fiyatlarının u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uzlamasıyla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birl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kte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90’lı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yılların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başlarında P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’lerde</a:t>
            </a:r>
            <a:endParaRPr sz="2400">
              <a:latin typeface="Candara"/>
              <a:cs typeface="Candara"/>
            </a:endParaRPr>
          </a:p>
          <a:p>
            <a:pPr marL="285115" marR="180340">
              <a:lnSpc>
                <a:spcPct val="80000"/>
              </a:lnSpc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yaygın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 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ılmaya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aşla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dı.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CD’lerin kapasitesi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başlarda 650MB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sonra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70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MB’a çıktı.</a:t>
            </a:r>
            <a:endParaRPr sz="2400">
              <a:latin typeface="Candara"/>
              <a:cs typeface="Candara"/>
            </a:endParaRPr>
          </a:p>
          <a:p>
            <a:pPr marL="285115" marR="1057275" indent="-272415" algn="just">
              <a:lnSpc>
                <a:spcPts val="231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İlk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19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9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8’de geliştirilen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yazıcılar bilgi okuma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ında boş CD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’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lere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ilgi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za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ilme yeteneğ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sahiptirler. 2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tür boş CD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vardır:</a:t>
            </a:r>
            <a:endParaRPr sz="2400">
              <a:latin typeface="Candara"/>
              <a:cs typeface="Candara"/>
            </a:endParaRPr>
          </a:p>
          <a:p>
            <a:pPr marL="588645" lvl="1" indent="-273050">
              <a:lnSpc>
                <a:spcPct val="100000"/>
              </a:lnSpc>
              <a:spcBef>
                <a:spcPts val="3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D-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R: sadece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bir de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f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gi yazılab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r,</a:t>
            </a:r>
            <a:r>
              <a:rPr sz="20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emez</a:t>
            </a:r>
            <a:endParaRPr sz="2000">
              <a:latin typeface="Candara"/>
              <a:cs typeface="Candara"/>
            </a:endParaRPr>
          </a:p>
          <a:p>
            <a:pPr marL="588645" lvl="1" indent="-273050">
              <a:lnSpc>
                <a:spcPts val="239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D-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spc="-40" dirty="0">
                <a:solidFill>
                  <a:srgbClr val="073D86"/>
                </a:solidFill>
                <a:latin typeface="Candara"/>
                <a:cs typeface="Candara"/>
              </a:rPr>
              <a:t>W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: b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ok de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f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gi yazılab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r,</a:t>
            </a:r>
            <a:r>
              <a:rPr sz="20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 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ler si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ebil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endParaRPr sz="2000">
              <a:latin typeface="Candara"/>
              <a:cs typeface="Candara"/>
            </a:endParaRPr>
          </a:p>
          <a:p>
            <a:pPr marL="285115" marR="54610" indent="-272415">
              <a:lnSpc>
                <a:spcPct val="8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üler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nin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 yazıcılarının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zerinde yazan 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okuma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ını gösterir.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1X, saniyede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150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lamına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gelir. (5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X =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7.800KB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s)</a:t>
            </a:r>
            <a:endParaRPr sz="2400">
              <a:latin typeface="Candara"/>
              <a:cs typeface="Candara"/>
            </a:endParaRPr>
          </a:p>
          <a:p>
            <a:pPr marL="588645" marR="109855" lvl="1" indent="-273050">
              <a:lnSpc>
                <a:spcPts val="19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52x3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x52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tü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rün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bir yazı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ı, tüm diskleri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52 h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zlı</a:t>
            </a:r>
            <a:r>
              <a:rPr sz="20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oku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, 32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h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la C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D-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RW diske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yazar, 52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la</a:t>
            </a:r>
            <a:r>
              <a:rPr sz="20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CD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ske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yazar.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824989">
              <a:lnSpc>
                <a:spcPct val="100000"/>
              </a:lnSpc>
            </a:pPr>
            <a:r>
              <a:rPr dirty="0"/>
              <a:t>CD Sürü</a:t>
            </a:r>
            <a:r>
              <a:rPr spc="5" dirty="0"/>
              <a:t>c</a:t>
            </a:r>
            <a:r>
              <a:rPr dirty="0"/>
              <a:t>ü</a:t>
            </a:r>
            <a:r>
              <a:rPr spc="-15" dirty="0"/>
              <a:t> </a:t>
            </a:r>
            <a:r>
              <a:rPr dirty="0"/>
              <a:t>ve </a:t>
            </a:r>
            <a:r>
              <a:rPr spc="-65" dirty="0"/>
              <a:t>Y</a:t>
            </a:r>
            <a:r>
              <a:rPr dirty="0"/>
              <a:t>azıcı</a:t>
            </a:r>
          </a:p>
        </p:txBody>
      </p:sp>
      <p:sp>
        <p:nvSpPr>
          <p:cNvPr id="4" name="object 4"/>
          <p:cNvSpPr/>
          <p:nvPr/>
        </p:nvSpPr>
        <p:spPr>
          <a:xfrm>
            <a:off x="6659626" y="3284473"/>
            <a:ext cx="2371725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6361"/>
            <a:ext cx="8064500" cy="311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45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90’lı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yılların sonlarına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doğru ortaya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DVD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diskler,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CD’l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re</a:t>
            </a:r>
            <a:endParaRPr sz="2400">
              <a:latin typeface="Candara"/>
              <a:cs typeface="Candara"/>
            </a:endParaRPr>
          </a:p>
          <a:p>
            <a:pPr marL="285115" marR="307975" algn="just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göre 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ha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yüksek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asiteye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hiptirler. </a:t>
            </a:r>
            <a:r>
              <a:rPr sz="2400" spc="-15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ek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katma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DVD diskler 4.7GB,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çift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katma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lı (double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layer)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lar ise 8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5GB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bilgi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sakl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aya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il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er.</a:t>
            </a:r>
            <a:endParaRPr sz="2400">
              <a:latin typeface="Candara"/>
              <a:cs typeface="Candara"/>
            </a:endParaRPr>
          </a:p>
          <a:p>
            <a:pPr marL="285115" marR="628650" indent="-272415">
              <a:lnSpc>
                <a:spcPts val="259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DVD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yazıcılar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fiyatlarının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zlamasıyla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2000’li yıllarda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yaygınlaştılar.</a:t>
            </a:r>
            <a:endParaRPr sz="2400">
              <a:latin typeface="Candara"/>
              <a:cs typeface="Candara"/>
            </a:endParaRPr>
          </a:p>
          <a:p>
            <a:pPr marL="285115" marR="203200" indent="-272415">
              <a:lnSpc>
                <a:spcPts val="259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DV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’de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1X saniyede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3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85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lamına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gelm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kted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r. 16X DVD sürü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 ve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yazıcılar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2MB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hızları ile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5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2X CD’l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rden 3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kat hızlıd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rlar.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644650">
              <a:lnSpc>
                <a:spcPct val="100000"/>
              </a:lnSpc>
            </a:pPr>
            <a:r>
              <a:rPr dirty="0"/>
              <a:t>DVD</a:t>
            </a:r>
            <a:r>
              <a:rPr spc="-20" dirty="0"/>
              <a:t> </a:t>
            </a:r>
            <a:r>
              <a:rPr dirty="0"/>
              <a:t>S</a:t>
            </a:r>
            <a:r>
              <a:rPr spc="5" dirty="0"/>
              <a:t>ü</a:t>
            </a:r>
            <a:r>
              <a:rPr dirty="0"/>
              <a:t>rücü</a:t>
            </a:r>
            <a:r>
              <a:rPr spc="-10" dirty="0"/>
              <a:t> </a:t>
            </a:r>
            <a:r>
              <a:rPr dirty="0"/>
              <a:t>ve </a:t>
            </a:r>
            <a:r>
              <a:rPr spc="-65" dirty="0"/>
              <a:t>Y</a:t>
            </a:r>
            <a:r>
              <a:rPr dirty="0"/>
              <a:t>azıcı</a:t>
            </a:r>
          </a:p>
        </p:txBody>
      </p:sp>
      <p:sp>
        <p:nvSpPr>
          <p:cNvPr id="4" name="object 4"/>
          <p:cNvSpPr/>
          <p:nvPr/>
        </p:nvSpPr>
        <p:spPr>
          <a:xfrm>
            <a:off x="4859401" y="4437062"/>
            <a:ext cx="4029075" cy="239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9613"/>
            <a:ext cx="8060055" cy="232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901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Ekran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kartı 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ün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tüyü 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sayar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aktarmak 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lla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r>
              <a:rPr sz="20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3D oy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lar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yüksek</a:t>
            </a:r>
            <a:r>
              <a:rPr sz="20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sev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yede</a:t>
            </a:r>
            <a:r>
              <a:rPr sz="20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afik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şlemi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erekti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en</a:t>
            </a:r>
            <a:r>
              <a:rPr sz="20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lama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ar,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ite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ğ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 yüks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ran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kartları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ça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ış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ar.</a:t>
            </a:r>
            <a:endParaRPr sz="2000">
              <a:latin typeface="Candara"/>
              <a:cs typeface="Candara"/>
            </a:endParaRPr>
          </a:p>
          <a:p>
            <a:pPr marL="285115" marR="477520" indent="-272415">
              <a:lnSpc>
                <a:spcPts val="2160"/>
              </a:lnSpc>
              <a:spcBef>
                <a:spcPts val="509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Ses kartı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ise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ygu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amalardaki</a:t>
            </a:r>
            <a:r>
              <a:rPr sz="20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sesleri 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opar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ö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verme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000" spc="-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mikrofo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dan veya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baş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 bir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aygıttan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ses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almak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bi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şler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lla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000">
              <a:latin typeface="Candara"/>
              <a:cs typeface="Candara"/>
            </a:endParaRPr>
          </a:p>
          <a:p>
            <a:pPr marL="285115" marR="393065" indent="-272415">
              <a:lnSpc>
                <a:spcPts val="216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Ekran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v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ses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kartı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zer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 enteg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devreler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akart 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zer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de</a:t>
            </a:r>
            <a:r>
              <a:rPr sz="20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yer al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yorsa ve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akart gere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li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bağ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tı noktalar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ın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0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sah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pse</a:t>
            </a:r>
            <a:r>
              <a:rPr sz="20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bu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tür bir kart k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lla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maya</a:t>
            </a:r>
            <a:r>
              <a:rPr sz="20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gerek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yokt</a:t>
            </a:r>
            <a:r>
              <a:rPr sz="2000" spc="-10" dirty="0">
                <a:solidFill>
                  <a:srgbClr val="073D86"/>
                </a:solidFill>
                <a:latin typeface="Candara"/>
                <a:cs typeface="Candara"/>
              </a:rPr>
              <a:t>u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r.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379855">
              <a:lnSpc>
                <a:spcPct val="100000"/>
              </a:lnSpc>
            </a:pPr>
            <a:r>
              <a:rPr dirty="0"/>
              <a:t>Ekran Kartı</a:t>
            </a:r>
            <a:r>
              <a:rPr spc="-15" dirty="0"/>
              <a:t> </a:t>
            </a:r>
            <a:r>
              <a:rPr dirty="0"/>
              <a:t>ve Ses</a:t>
            </a:r>
            <a:r>
              <a:rPr spc="-10" dirty="0"/>
              <a:t> </a:t>
            </a:r>
            <a:r>
              <a:rPr dirty="0"/>
              <a:t>Kartı</a:t>
            </a:r>
          </a:p>
        </p:txBody>
      </p:sp>
      <p:sp>
        <p:nvSpPr>
          <p:cNvPr id="4" name="object 4"/>
          <p:cNvSpPr/>
          <p:nvPr/>
        </p:nvSpPr>
        <p:spPr>
          <a:xfrm>
            <a:off x="5343144" y="4006341"/>
            <a:ext cx="21336" cy="2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7307" y="401739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250" y="0"/>
                </a:lnTo>
              </a:path>
            </a:pathLst>
          </a:custGeom>
          <a:ln w="14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238" y="3996435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238" y="3996435"/>
            <a:ext cx="0" cy="2861310"/>
          </a:xfrm>
          <a:custGeom>
            <a:avLst/>
            <a:gdLst/>
            <a:ahLst/>
            <a:cxnLst/>
            <a:rect l="l" t="t" r="r" b="b"/>
            <a:pathLst>
              <a:path h="2861309">
                <a:moveTo>
                  <a:pt x="0" y="0"/>
                </a:moveTo>
                <a:lnTo>
                  <a:pt x="0" y="2860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238" y="6857237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238" y="3996435"/>
            <a:ext cx="0" cy="2861310"/>
          </a:xfrm>
          <a:custGeom>
            <a:avLst/>
            <a:gdLst/>
            <a:ahLst/>
            <a:cxnLst/>
            <a:rect l="l" t="t" r="r" b="b"/>
            <a:pathLst>
              <a:path h="2861309">
                <a:moveTo>
                  <a:pt x="0" y="28608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173601"/>
            <a:ext cx="4351401" cy="268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9590" y="5775045"/>
            <a:ext cx="6953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SES </a:t>
            </a:r>
            <a:r>
              <a:rPr sz="1800" dirty="0">
                <a:latin typeface="Arial"/>
                <a:cs typeface="Arial"/>
              </a:rPr>
              <a:t>KA</a:t>
            </a:r>
            <a:r>
              <a:rPr sz="1800" spc="-4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703" y="6257848"/>
            <a:ext cx="8128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EKR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KA</a:t>
            </a:r>
            <a:r>
              <a:rPr sz="1800" spc="-4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6361"/>
            <a:ext cx="8034655" cy="274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77025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Bilg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sayarların kablolarla</a:t>
            </a:r>
            <a:r>
              <a:rPr sz="24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veya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kablosuz</a:t>
            </a:r>
            <a:r>
              <a:rPr sz="2400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 birbir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ne bağla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masında ağ 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artları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ılır.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blo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ile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10 Mbit/s hızında veri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ktaran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kartlara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Ethernet,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100 Mbit/s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hızında ola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lara F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st Ethernet, 10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Mbit/s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hızında olanl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ra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ise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igabit Et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erne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denir.</a:t>
            </a:r>
            <a:endParaRPr sz="2400">
              <a:latin typeface="Candara"/>
              <a:cs typeface="Candara"/>
            </a:endParaRPr>
          </a:p>
          <a:p>
            <a:pPr marL="285115" marR="158623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WiFi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 bilinen 802.11g kablosuz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bağla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tı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hızı 54Mbit/s’tir.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904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dirty="0"/>
              <a:t>Ağ </a:t>
            </a:r>
            <a:r>
              <a:rPr spc="5" dirty="0"/>
              <a:t>Ka</a:t>
            </a:r>
            <a:r>
              <a:rPr spc="-20" dirty="0"/>
              <a:t>r</a:t>
            </a:r>
            <a:r>
              <a:rPr dirty="0"/>
              <a:t>tı</a:t>
            </a:r>
          </a:p>
        </p:txBody>
      </p:sp>
      <p:sp>
        <p:nvSpPr>
          <p:cNvPr id="4" name="object 4"/>
          <p:cNvSpPr/>
          <p:nvPr/>
        </p:nvSpPr>
        <p:spPr>
          <a:xfrm>
            <a:off x="5634228" y="67056"/>
            <a:ext cx="3336035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147573"/>
            <a:ext cx="3327400" cy="149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3348" y="146050"/>
            <a:ext cx="3330575" cy="1498600"/>
          </a:xfrm>
          <a:custGeom>
            <a:avLst/>
            <a:gdLst/>
            <a:ahLst/>
            <a:cxnLst/>
            <a:rect l="l" t="t" r="r" b="b"/>
            <a:pathLst>
              <a:path w="3330575" h="1498600">
                <a:moveTo>
                  <a:pt x="0" y="1498600"/>
                </a:moveTo>
                <a:lnTo>
                  <a:pt x="3330575" y="1498600"/>
                </a:lnTo>
                <a:lnTo>
                  <a:pt x="3330575" y="0"/>
                </a:lnTo>
                <a:lnTo>
                  <a:pt x="0" y="0"/>
                </a:lnTo>
                <a:lnTo>
                  <a:pt x="0" y="1498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6361"/>
            <a:ext cx="5229225" cy="281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blosuz internet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kulla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ımı için</a:t>
            </a:r>
            <a:r>
              <a:rPr sz="24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ger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kli USB ciha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dır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2178685" algn="l"/>
              </a:tabLst>
            </a:pP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802.1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 / 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/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	standartlar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me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vcuttur</a:t>
            </a:r>
            <a:endParaRPr sz="2400">
              <a:latin typeface="Candara"/>
              <a:cs typeface="Candara"/>
            </a:endParaRPr>
          </a:p>
          <a:p>
            <a:pPr marL="315595">
              <a:lnSpc>
                <a:spcPct val="100000"/>
              </a:lnSpc>
              <a:spcBef>
                <a:spcPts val="545"/>
              </a:spcBef>
              <a:tabLst>
                <a:tab pos="588645" algn="l"/>
              </a:tabLst>
            </a:pPr>
            <a:r>
              <a:rPr sz="22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2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8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2.11b:</a:t>
            </a:r>
            <a:r>
              <a:rPr sz="22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1-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11</a:t>
            </a:r>
            <a:r>
              <a:rPr sz="22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Mbps</a:t>
            </a:r>
            <a:endParaRPr sz="2200">
              <a:latin typeface="Candara"/>
              <a:cs typeface="Candara"/>
            </a:endParaRPr>
          </a:p>
          <a:p>
            <a:pPr marL="315595">
              <a:lnSpc>
                <a:spcPct val="100000"/>
              </a:lnSpc>
              <a:spcBef>
                <a:spcPts val="530"/>
              </a:spcBef>
              <a:tabLst>
                <a:tab pos="588645" algn="l"/>
              </a:tabLst>
            </a:pPr>
            <a:r>
              <a:rPr sz="22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2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8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2.11g: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6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5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4 </a:t>
            </a:r>
            <a:r>
              <a:rPr sz="2200" spc="-15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bps</a:t>
            </a:r>
            <a:endParaRPr sz="2200">
              <a:latin typeface="Candara"/>
              <a:cs typeface="Candara"/>
            </a:endParaRPr>
          </a:p>
          <a:p>
            <a:pPr marL="315595">
              <a:lnSpc>
                <a:spcPct val="100000"/>
              </a:lnSpc>
              <a:spcBef>
                <a:spcPts val="525"/>
              </a:spcBef>
              <a:tabLst>
                <a:tab pos="588645" algn="l"/>
              </a:tabLst>
            </a:pPr>
            <a:r>
              <a:rPr sz="2200" spc="-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200" spc="-5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073D86"/>
                </a:solidFill>
                <a:latin typeface="Candara"/>
                <a:cs typeface="Candara"/>
              </a:rPr>
              <a:t>8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2.11n: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6 -</a:t>
            </a:r>
            <a:r>
              <a:rPr sz="22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300</a:t>
            </a:r>
            <a:r>
              <a:rPr sz="22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Candara"/>
                <a:cs typeface="Candara"/>
              </a:rPr>
              <a:t>Mbps</a:t>
            </a:r>
            <a:endParaRPr sz="2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Çek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4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Gü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400" spc="3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bağlı</a:t>
            </a:r>
            <a:r>
              <a:rPr sz="24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olarak hız d</a:t>
            </a:r>
            <a:r>
              <a:rPr sz="2400" spc="-10" dirty="0">
                <a:solidFill>
                  <a:srgbClr val="073D86"/>
                </a:solidFill>
                <a:latin typeface="Candara"/>
                <a:cs typeface="Candara"/>
              </a:rPr>
              <a:t>ü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şer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141" rIns="0" bIns="0" rtlCol="0">
            <a:spAutoFit/>
          </a:bodyPr>
          <a:lstStyle/>
          <a:p>
            <a:pPr marL="1742439">
              <a:lnSpc>
                <a:spcPct val="100000"/>
              </a:lnSpc>
            </a:pPr>
            <a:r>
              <a:rPr dirty="0"/>
              <a:t>Kablosuz</a:t>
            </a:r>
            <a:r>
              <a:rPr spc="-15" dirty="0"/>
              <a:t> </a:t>
            </a:r>
            <a:r>
              <a:rPr dirty="0"/>
              <a:t>U</a:t>
            </a:r>
            <a:r>
              <a:rPr spc="5" dirty="0"/>
              <a:t>S</a:t>
            </a:r>
            <a:r>
              <a:rPr dirty="0"/>
              <a:t>B</a:t>
            </a:r>
            <a:r>
              <a:rPr spc="-20" dirty="0"/>
              <a:t> </a:t>
            </a:r>
            <a:r>
              <a:rPr dirty="0"/>
              <a:t>cihazı</a:t>
            </a:r>
          </a:p>
        </p:txBody>
      </p:sp>
      <p:sp>
        <p:nvSpPr>
          <p:cNvPr id="4" name="object 4"/>
          <p:cNvSpPr/>
          <p:nvPr/>
        </p:nvSpPr>
        <p:spPr>
          <a:xfrm>
            <a:off x="6840601" y="1196975"/>
            <a:ext cx="1905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1275" y="2563748"/>
            <a:ext cx="232410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2476" y="4508500"/>
            <a:ext cx="2143125" cy="2143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Monitör</a:t>
            </a:r>
            <a:r>
              <a:rPr spc="-20" dirty="0"/>
              <a:t> </a:t>
            </a:r>
            <a:r>
              <a:rPr dirty="0"/>
              <a:t>(Ek</a:t>
            </a:r>
            <a:r>
              <a:rPr spc="-15" dirty="0"/>
              <a:t>r</a:t>
            </a:r>
            <a:r>
              <a:rPr dirty="0"/>
              <a:t>an)</a:t>
            </a:r>
          </a:p>
          <a:p>
            <a:pPr marL="12700">
              <a:lnSpc>
                <a:spcPct val="100000"/>
              </a:lnSpc>
            </a:pPr>
            <a:r>
              <a:rPr dirty="0"/>
              <a:t>Çıktı </a:t>
            </a:r>
            <a:r>
              <a:rPr spc="-65" dirty="0"/>
              <a:t>A</a:t>
            </a:r>
            <a:r>
              <a:rPr dirty="0"/>
              <a:t>ygıtı</a:t>
            </a:r>
          </a:p>
        </p:txBody>
      </p:sp>
      <p:sp>
        <p:nvSpPr>
          <p:cNvPr id="3" name="object 3"/>
          <p:cNvSpPr/>
          <p:nvPr/>
        </p:nvSpPr>
        <p:spPr>
          <a:xfrm>
            <a:off x="4716526" y="188976"/>
            <a:ext cx="4248150" cy="318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38959"/>
            <a:ext cx="5736590" cy="499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466975" indent="-272415" algn="just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Bilgi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ardan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gelen görüntü sinya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lerini görmemizi sağ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an 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gı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tı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  <a:p>
            <a:pPr marL="355600" marR="484505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800" spc="-32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nı 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pte ç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lı</a:t>
            </a:r>
            <a:r>
              <a:rPr sz="2800" dirty="0">
                <a:latin typeface="Arial"/>
                <a:cs typeface="Arial"/>
              </a:rPr>
              <a:t>ş</a:t>
            </a:r>
            <a:r>
              <a:rPr sz="2800" spc="-5" dirty="0">
                <a:latin typeface="Arial"/>
                <a:cs typeface="Arial"/>
              </a:rPr>
              <a:t>ır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5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.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 LCD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 LED:</a:t>
            </a:r>
            <a:endParaRPr sz="2800">
              <a:latin typeface="Arial"/>
              <a:cs typeface="Arial"/>
            </a:endParaRPr>
          </a:p>
          <a:p>
            <a:pPr marL="756285" marR="544830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6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(Cathode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):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İçi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de bu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görüntü tüpü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neden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yle b</a:t>
            </a:r>
            <a:r>
              <a:rPr sz="2400" spc="-10" dirty="0">
                <a:latin typeface="Arial"/>
                <a:cs typeface="Arial"/>
              </a:rPr>
              <a:t>ü</a:t>
            </a:r>
            <a:r>
              <a:rPr sz="2400" dirty="0">
                <a:latin typeface="Arial"/>
                <a:cs typeface="Arial"/>
              </a:rPr>
              <a:t>yük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atta 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 ağ</a:t>
            </a:r>
            <a:r>
              <a:rPr sz="2400" spc="-30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LCD (Liq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Crystal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ay):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25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vı kristal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görüntüyü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şturu</a:t>
            </a:r>
            <a:r>
              <a:rPr sz="2400" spc="-12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İnce ve hafifti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6325" y="549275"/>
            <a:ext cx="2447925" cy="2016125"/>
          </a:xfrm>
          <a:custGeom>
            <a:avLst/>
            <a:gdLst/>
            <a:ahLst/>
            <a:cxnLst/>
            <a:rect l="l" t="t" r="r" b="b"/>
            <a:pathLst>
              <a:path w="2447925" h="2016125">
                <a:moveTo>
                  <a:pt x="0" y="1008126"/>
                </a:moveTo>
                <a:lnTo>
                  <a:pt x="1130" y="964395"/>
                </a:lnTo>
                <a:lnTo>
                  <a:pt x="4492" y="921141"/>
                </a:lnTo>
                <a:lnTo>
                  <a:pt x="10039" y="878401"/>
                </a:lnTo>
                <a:lnTo>
                  <a:pt x="17726" y="836211"/>
                </a:lnTo>
                <a:lnTo>
                  <a:pt x="27506" y="794612"/>
                </a:lnTo>
                <a:lnTo>
                  <a:pt x="39333" y="753639"/>
                </a:lnTo>
                <a:lnTo>
                  <a:pt x="53161" y="713331"/>
                </a:lnTo>
                <a:lnTo>
                  <a:pt x="68946" y="673726"/>
                </a:lnTo>
                <a:lnTo>
                  <a:pt x="86639" y="634862"/>
                </a:lnTo>
                <a:lnTo>
                  <a:pt x="106197" y="596776"/>
                </a:lnTo>
                <a:lnTo>
                  <a:pt x="127572" y="559506"/>
                </a:lnTo>
                <a:lnTo>
                  <a:pt x="150720" y="523091"/>
                </a:lnTo>
                <a:lnTo>
                  <a:pt x="175593" y="487567"/>
                </a:lnTo>
                <a:lnTo>
                  <a:pt x="202146" y="452973"/>
                </a:lnTo>
                <a:lnTo>
                  <a:pt x="230333" y="419347"/>
                </a:lnTo>
                <a:lnTo>
                  <a:pt x="260109" y="386726"/>
                </a:lnTo>
                <a:lnTo>
                  <a:pt x="291426" y="355149"/>
                </a:lnTo>
                <a:lnTo>
                  <a:pt x="324240" y="324652"/>
                </a:lnTo>
                <a:lnTo>
                  <a:pt x="358505" y="295274"/>
                </a:lnTo>
                <a:lnTo>
                  <a:pt x="394174" y="267054"/>
                </a:lnTo>
                <a:lnTo>
                  <a:pt x="431201" y="240027"/>
                </a:lnTo>
                <a:lnTo>
                  <a:pt x="469541" y="214233"/>
                </a:lnTo>
                <a:lnTo>
                  <a:pt x="509148" y="189709"/>
                </a:lnTo>
                <a:lnTo>
                  <a:pt x="549975" y="166494"/>
                </a:lnTo>
                <a:lnTo>
                  <a:pt x="591978" y="144624"/>
                </a:lnTo>
                <a:lnTo>
                  <a:pt x="635109" y="124137"/>
                </a:lnTo>
                <a:lnTo>
                  <a:pt x="679323" y="105073"/>
                </a:lnTo>
                <a:lnTo>
                  <a:pt x="724575" y="87467"/>
                </a:lnTo>
                <a:lnTo>
                  <a:pt x="770817" y="71359"/>
                </a:lnTo>
                <a:lnTo>
                  <a:pt x="818005" y="56786"/>
                </a:lnTo>
                <a:lnTo>
                  <a:pt x="866092" y="43786"/>
                </a:lnTo>
                <a:lnTo>
                  <a:pt x="915033" y="32396"/>
                </a:lnTo>
                <a:lnTo>
                  <a:pt x="964781" y="22655"/>
                </a:lnTo>
                <a:lnTo>
                  <a:pt x="1015290" y="14600"/>
                </a:lnTo>
                <a:lnTo>
                  <a:pt x="1066516" y="8269"/>
                </a:lnTo>
                <a:lnTo>
                  <a:pt x="1118410" y="3700"/>
                </a:lnTo>
                <a:lnTo>
                  <a:pt x="1170929" y="931"/>
                </a:lnTo>
                <a:lnTo>
                  <a:pt x="1224026" y="0"/>
                </a:lnTo>
                <a:lnTo>
                  <a:pt x="1277112" y="931"/>
                </a:lnTo>
                <a:lnTo>
                  <a:pt x="1329622" y="3700"/>
                </a:lnTo>
                <a:lnTo>
                  <a:pt x="1381508" y="8269"/>
                </a:lnTo>
                <a:lnTo>
                  <a:pt x="1432725" y="14600"/>
                </a:lnTo>
                <a:lnTo>
                  <a:pt x="1483226" y="22655"/>
                </a:lnTo>
                <a:lnTo>
                  <a:pt x="1532967" y="32396"/>
                </a:lnTo>
                <a:lnTo>
                  <a:pt x="1581901" y="43786"/>
                </a:lnTo>
                <a:lnTo>
                  <a:pt x="1629981" y="56786"/>
                </a:lnTo>
                <a:lnTo>
                  <a:pt x="1677163" y="71359"/>
                </a:lnTo>
                <a:lnTo>
                  <a:pt x="1723400" y="87467"/>
                </a:lnTo>
                <a:lnTo>
                  <a:pt x="1768646" y="105073"/>
                </a:lnTo>
                <a:lnTo>
                  <a:pt x="1812856" y="124137"/>
                </a:lnTo>
                <a:lnTo>
                  <a:pt x="1855982" y="144624"/>
                </a:lnTo>
                <a:lnTo>
                  <a:pt x="1897981" y="166494"/>
                </a:lnTo>
                <a:lnTo>
                  <a:pt x="1938804" y="189709"/>
                </a:lnTo>
                <a:lnTo>
                  <a:pt x="1978408" y="214233"/>
                </a:lnTo>
                <a:lnTo>
                  <a:pt x="2016744" y="240027"/>
                </a:lnTo>
                <a:lnTo>
                  <a:pt x="2053769" y="267054"/>
                </a:lnTo>
                <a:lnTo>
                  <a:pt x="2089435" y="295274"/>
                </a:lnTo>
                <a:lnTo>
                  <a:pt x="2123697" y="324652"/>
                </a:lnTo>
                <a:lnTo>
                  <a:pt x="2156509" y="355149"/>
                </a:lnTo>
                <a:lnTo>
                  <a:pt x="2187825" y="386726"/>
                </a:lnTo>
                <a:lnTo>
                  <a:pt x="2217599" y="419347"/>
                </a:lnTo>
                <a:lnTo>
                  <a:pt x="2245785" y="452973"/>
                </a:lnTo>
                <a:lnTo>
                  <a:pt x="2272336" y="487567"/>
                </a:lnTo>
                <a:lnTo>
                  <a:pt x="2297208" y="523091"/>
                </a:lnTo>
                <a:lnTo>
                  <a:pt x="2320355" y="559506"/>
                </a:lnTo>
                <a:lnTo>
                  <a:pt x="2341729" y="596776"/>
                </a:lnTo>
                <a:lnTo>
                  <a:pt x="2361286" y="634862"/>
                </a:lnTo>
                <a:lnTo>
                  <a:pt x="2378980" y="673726"/>
                </a:lnTo>
                <a:lnTo>
                  <a:pt x="2394763" y="713331"/>
                </a:lnTo>
                <a:lnTo>
                  <a:pt x="2408592" y="753639"/>
                </a:lnTo>
                <a:lnTo>
                  <a:pt x="2420419" y="794612"/>
                </a:lnTo>
                <a:lnTo>
                  <a:pt x="2430198" y="836211"/>
                </a:lnTo>
                <a:lnTo>
                  <a:pt x="2437885" y="878401"/>
                </a:lnTo>
                <a:lnTo>
                  <a:pt x="2443432" y="921141"/>
                </a:lnTo>
                <a:lnTo>
                  <a:pt x="2446794" y="964395"/>
                </a:lnTo>
                <a:lnTo>
                  <a:pt x="2447925" y="1008126"/>
                </a:lnTo>
                <a:lnTo>
                  <a:pt x="2446794" y="1051846"/>
                </a:lnTo>
                <a:lnTo>
                  <a:pt x="2443432" y="1095091"/>
                </a:lnTo>
                <a:lnTo>
                  <a:pt x="2437885" y="1137823"/>
                </a:lnTo>
                <a:lnTo>
                  <a:pt x="2430198" y="1180004"/>
                </a:lnTo>
                <a:lnTo>
                  <a:pt x="2420419" y="1221596"/>
                </a:lnTo>
                <a:lnTo>
                  <a:pt x="2408592" y="1262561"/>
                </a:lnTo>
                <a:lnTo>
                  <a:pt x="2394763" y="1302862"/>
                </a:lnTo>
                <a:lnTo>
                  <a:pt x="2378980" y="1342460"/>
                </a:lnTo>
                <a:lnTo>
                  <a:pt x="2361286" y="1381319"/>
                </a:lnTo>
                <a:lnTo>
                  <a:pt x="2341729" y="1419399"/>
                </a:lnTo>
                <a:lnTo>
                  <a:pt x="2320355" y="1456663"/>
                </a:lnTo>
                <a:lnTo>
                  <a:pt x="2297208" y="1493074"/>
                </a:lnTo>
                <a:lnTo>
                  <a:pt x="2272336" y="1528593"/>
                </a:lnTo>
                <a:lnTo>
                  <a:pt x="2245785" y="1563183"/>
                </a:lnTo>
                <a:lnTo>
                  <a:pt x="2217599" y="1596805"/>
                </a:lnTo>
                <a:lnTo>
                  <a:pt x="2187825" y="1629422"/>
                </a:lnTo>
                <a:lnTo>
                  <a:pt x="2156509" y="1660997"/>
                </a:lnTo>
                <a:lnTo>
                  <a:pt x="2123697" y="1691490"/>
                </a:lnTo>
                <a:lnTo>
                  <a:pt x="2089435" y="1720865"/>
                </a:lnTo>
                <a:lnTo>
                  <a:pt x="2053769" y="1749084"/>
                </a:lnTo>
                <a:lnTo>
                  <a:pt x="2016744" y="1776108"/>
                </a:lnTo>
                <a:lnTo>
                  <a:pt x="1978408" y="1801900"/>
                </a:lnTo>
                <a:lnTo>
                  <a:pt x="1938804" y="1826422"/>
                </a:lnTo>
                <a:lnTo>
                  <a:pt x="1897981" y="1849637"/>
                </a:lnTo>
                <a:lnTo>
                  <a:pt x="1855982" y="1871505"/>
                </a:lnTo>
                <a:lnTo>
                  <a:pt x="1812856" y="1891991"/>
                </a:lnTo>
                <a:lnTo>
                  <a:pt x="1768646" y="1911054"/>
                </a:lnTo>
                <a:lnTo>
                  <a:pt x="1723400" y="1928659"/>
                </a:lnTo>
                <a:lnTo>
                  <a:pt x="1677163" y="1944767"/>
                </a:lnTo>
                <a:lnTo>
                  <a:pt x="1629981" y="1959339"/>
                </a:lnTo>
                <a:lnTo>
                  <a:pt x="1581901" y="1972339"/>
                </a:lnTo>
                <a:lnTo>
                  <a:pt x="1532967" y="1983729"/>
                </a:lnTo>
                <a:lnTo>
                  <a:pt x="1483226" y="1993470"/>
                </a:lnTo>
                <a:lnTo>
                  <a:pt x="1432725" y="2001525"/>
                </a:lnTo>
                <a:lnTo>
                  <a:pt x="1381508" y="2007855"/>
                </a:lnTo>
                <a:lnTo>
                  <a:pt x="1329622" y="2012424"/>
                </a:lnTo>
                <a:lnTo>
                  <a:pt x="1277112" y="2015193"/>
                </a:lnTo>
                <a:lnTo>
                  <a:pt x="1224026" y="2016125"/>
                </a:lnTo>
                <a:lnTo>
                  <a:pt x="1170929" y="2015193"/>
                </a:lnTo>
                <a:lnTo>
                  <a:pt x="1118410" y="2012424"/>
                </a:lnTo>
                <a:lnTo>
                  <a:pt x="1066516" y="2007855"/>
                </a:lnTo>
                <a:lnTo>
                  <a:pt x="1015290" y="2001525"/>
                </a:lnTo>
                <a:lnTo>
                  <a:pt x="964781" y="1993470"/>
                </a:lnTo>
                <a:lnTo>
                  <a:pt x="915033" y="1983729"/>
                </a:lnTo>
                <a:lnTo>
                  <a:pt x="866092" y="1972339"/>
                </a:lnTo>
                <a:lnTo>
                  <a:pt x="818005" y="1959339"/>
                </a:lnTo>
                <a:lnTo>
                  <a:pt x="770817" y="1944767"/>
                </a:lnTo>
                <a:lnTo>
                  <a:pt x="724575" y="1928659"/>
                </a:lnTo>
                <a:lnTo>
                  <a:pt x="679323" y="1911054"/>
                </a:lnTo>
                <a:lnTo>
                  <a:pt x="635109" y="1891991"/>
                </a:lnTo>
                <a:lnTo>
                  <a:pt x="591978" y="1871505"/>
                </a:lnTo>
                <a:lnTo>
                  <a:pt x="549975" y="1849637"/>
                </a:lnTo>
                <a:lnTo>
                  <a:pt x="509148" y="1826422"/>
                </a:lnTo>
                <a:lnTo>
                  <a:pt x="469541" y="1801900"/>
                </a:lnTo>
                <a:lnTo>
                  <a:pt x="431201" y="1776108"/>
                </a:lnTo>
                <a:lnTo>
                  <a:pt x="394174" y="1749084"/>
                </a:lnTo>
                <a:lnTo>
                  <a:pt x="358505" y="1720865"/>
                </a:lnTo>
                <a:lnTo>
                  <a:pt x="324240" y="1691490"/>
                </a:lnTo>
                <a:lnTo>
                  <a:pt x="291426" y="1660997"/>
                </a:lnTo>
                <a:lnTo>
                  <a:pt x="260109" y="1629422"/>
                </a:lnTo>
                <a:lnTo>
                  <a:pt x="230333" y="1596805"/>
                </a:lnTo>
                <a:lnTo>
                  <a:pt x="202146" y="1563183"/>
                </a:lnTo>
                <a:lnTo>
                  <a:pt x="175593" y="1528593"/>
                </a:lnTo>
                <a:lnTo>
                  <a:pt x="150720" y="1493074"/>
                </a:lnTo>
                <a:lnTo>
                  <a:pt x="127572" y="1456663"/>
                </a:lnTo>
                <a:lnTo>
                  <a:pt x="106197" y="1419399"/>
                </a:lnTo>
                <a:lnTo>
                  <a:pt x="86639" y="1381319"/>
                </a:lnTo>
                <a:lnTo>
                  <a:pt x="68946" y="1342460"/>
                </a:lnTo>
                <a:lnTo>
                  <a:pt x="53161" y="1302862"/>
                </a:lnTo>
                <a:lnTo>
                  <a:pt x="39333" y="1262561"/>
                </a:lnTo>
                <a:lnTo>
                  <a:pt x="27506" y="1221596"/>
                </a:lnTo>
                <a:lnTo>
                  <a:pt x="17726" y="1180004"/>
                </a:lnTo>
                <a:lnTo>
                  <a:pt x="10039" y="1137823"/>
                </a:lnTo>
                <a:lnTo>
                  <a:pt x="4492" y="1095091"/>
                </a:lnTo>
                <a:lnTo>
                  <a:pt x="1130" y="1051846"/>
                </a:lnTo>
                <a:lnTo>
                  <a:pt x="0" y="1008126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3178" y="827532"/>
            <a:ext cx="1803400" cy="598805"/>
          </a:xfrm>
          <a:custGeom>
            <a:avLst/>
            <a:gdLst/>
            <a:ahLst/>
            <a:cxnLst/>
            <a:rect l="l" t="t" r="r" b="b"/>
            <a:pathLst>
              <a:path w="1803400" h="598805">
                <a:moveTo>
                  <a:pt x="1727661" y="571179"/>
                </a:moveTo>
                <a:lnTo>
                  <a:pt x="1718945" y="598423"/>
                </a:lnTo>
                <a:lnTo>
                  <a:pt x="1803146" y="585342"/>
                </a:lnTo>
                <a:lnTo>
                  <a:pt x="1792617" y="575055"/>
                </a:lnTo>
                <a:lnTo>
                  <a:pt x="1739773" y="575055"/>
                </a:lnTo>
                <a:lnTo>
                  <a:pt x="1727661" y="571179"/>
                </a:lnTo>
                <a:close/>
              </a:path>
              <a:path w="1803400" h="598805">
                <a:moveTo>
                  <a:pt x="1733474" y="553008"/>
                </a:moveTo>
                <a:lnTo>
                  <a:pt x="1727661" y="571179"/>
                </a:lnTo>
                <a:lnTo>
                  <a:pt x="1739773" y="575055"/>
                </a:lnTo>
                <a:lnTo>
                  <a:pt x="1745615" y="556894"/>
                </a:lnTo>
                <a:lnTo>
                  <a:pt x="1733474" y="553008"/>
                </a:lnTo>
                <a:close/>
              </a:path>
              <a:path w="1803400" h="598805">
                <a:moveTo>
                  <a:pt x="1742186" y="525779"/>
                </a:moveTo>
                <a:lnTo>
                  <a:pt x="1733474" y="553008"/>
                </a:lnTo>
                <a:lnTo>
                  <a:pt x="1745615" y="556894"/>
                </a:lnTo>
                <a:lnTo>
                  <a:pt x="1739773" y="575055"/>
                </a:lnTo>
                <a:lnTo>
                  <a:pt x="1792617" y="575055"/>
                </a:lnTo>
                <a:lnTo>
                  <a:pt x="1742186" y="525779"/>
                </a:lnTo>
                <a:close/>
              </a:path>
              <a:path w="1803400" h="598805">
                <a:moveTo>
                  <a:pt x="5842" y="0"/>
                </a:moveTo>
                <a:lnTo>
                  <a:pt x="0" y="18160"/>
                </a:lnTo>
                <a:lnTo>
                  <a:pt x="1727661" y="571179"/>
                </a:lnTo>
                <a:lnTo>
                  <a:pt x="1733474" y="553008"/>
                </a:lnTo>
                <a:lnTo>
                  <a:pt x="58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0" y="3944937"/>
            <a:ext cx="2095500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Bilgisayarların A</a:t>
            </a:r>
            <a:r>
              <a:rPr sz="3600" spc="5" dirty="0">
                <a:solidFill>
                  <a:srgbClr val="006FC0"/>
                </a:solidFill>
              </a:rPr>
              <a:t>t</a:t>
            </a:r>
            <a:r>
              <a:rPr sz="3600" dirty="0">
                <a:solidFill>
                  <a:srgbClr val="006FC0"/>
                </a:solidFill>
              </a:rPr>
              <a:t>aları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3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3500" y="3143250"/>
            <a:ext cx="3800475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593" y="1622805"/>
            <a:ext cx="8058150" cy="357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1624 yılı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Wilh</a:t>
            </a:r>
            <a:r>
              <a:rPr sz="2800" b="1" spc="-20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lm</a:t>
            </a:r>
            <a:r>
              <a:rPr sz="28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Schickard</a:t>
            </a:r>
            <a:r>
              <a:rPr sz="28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ilk 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dört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 işlemi </a:t>
            </a:r>
            <a:r>
              <a:rPr sz="2800" spc="-2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ir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arada y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en</a:t>
            </a:r>
            <a:r>
              <a:rPr sz="2800" spc="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hesap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makine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ini Alma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’daki He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delberg Üniver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sinde g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lişt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rmi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marR="328295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spc="-5" dirty="0">
                <a:latin typeface="Candara"/>
                <a:cs typeface="Candara"/>
              </a:rPr>
              <a:t>G</a:t>
            </a:r>
            <a:r>
              <a:rPr sz="2800" dirty="0">
                <a:latin typeface="Candara"/>
                <a:cs typeface="Candara"/>
              </a:rPr>
              <a:t>e</a:t>
            </a:r>
            <a:r>
              <a:rPr sz="2800" spc="-5" dirty="0">
                <a:latin typeface="Candara"/>
                <a:cs typeface="Candara"/>
              </a:rPr>
              <a:t>lişt</a:t>
            </a:r>
            <a:r>
              <a:rPr sz="2800" dirty="0">
                <a:latin typeface="Candara"/>
                <a:cs typeface="Candara"/>
              </a:rPr>
              <a:t>i</a:t>
            </a:r>
            <a:r>
              <a:rPr sz="2800" spc="-5" dirty="0">
                <a:latin typeface="Candara"/>
                <a:cs typeface="Candara"/>
              </a:rPr>
              <a:t>rmiş</a:t>
            </a:r>
            <a:r>
              <a:rPr sz="2800" spc="-15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ol</a:t>
            </a:r>
            <a:r>
              <a:rPr sz="2800" spc="-15" dirty="0">
                <a:latin typeface="Candara"/>
                <a:cs typeface="Candara"/>
              </a:rPr>
              <a:t>d</a:t>
            </a:r>
            <a:r>
              <a:rPr sz="2800" spc="-5" dirty="0">
                <a:latin typeface="Candara"/>
                <a:cs typeface="Candara"/>
              </a:rPr>
              <a:t>uğu</a:t>
            </a:r>
            <a:r>
              <a:rPr sz="2800" spc="15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cih</a:t>
            </a:r>
            <a:r>
              <a:rPr sz="2800" spc="-15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z ol</a:t>
            </a:r>
            <a:r>
              <a:rPr sz="2800" spc="-15" dirty="0">
                <a:latin typeface="Candara"/>
                <a:cs typeface="Candara"/>
              </a:rPr>
              <a:t>d</a:t>
            </a:r>
            <a:r>
              <a:rPr sz="2800" spc="-5" dirty="0">
                <a:latin typeface="Candara"/>
                <a:cs typeface="Candara"/>
              </a:rPr>
              <a:t>ukça</a:t>
            </a:r>
            <a:r>
              <a:rPr sz="2800" spc="10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karmaşık</a:t>
            </a:r>
            <a:r>
              <a:rPr sz="2800" spc="5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ve he</a:t>
            </a:r>
            <a:r>
              <a:rPr sz="2800" dirty="0">
                <a:latin typeface="Candara"/>
                <a:cs typeface="Candara"/>
              </a:rPr>
              <a:t>r</a:t>
            </a:r>
            <a:r>
              <a:rPr sz="2800" spc="-5" dirty="0">
                <a:latin typeface="Candara"/>
                <a:cs typeface="Candara"/>
              </a:rPr>
              <a:t>k</a:t>
            </a:r>
            <a:r>
              <a:rPr sz="2800" dirty="0">
                <a:latin typeface="Candara"/>
                <a:cs typeface="Candara"/>
              </a:rPr>
              <a:t>e</a:t>
            </a:r>
            <a:r>
              <a:rPr sz="2800" spc="-5" dirty="0">
                <a:latin typeface="Candara"/>
                <a:cs typeface="Candara"/>
              </a:rPr>
              <a:t>sin kol</a:t>
            </a:r>
            <a:r>
              <a:rPr sz="2800" spc="-15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y</a:t>
            </a:r>
            <a:r>
              <a:rPr sz="2800" spc="-15" dirty="0">
                <a:latin typeface="Candara"/>
                <a:cs typeface="Candara"/>
              </a:rPr>
              <a:t>l</a:t>
            </a:r>
            <a:r>
              <a:rPr sz="2800" spc="-5" dirty="0">
                <a:latin typeface="Candara"/>
                <a:cs typeface="Candara"/>
              </a:rPr>
              <a:t>ıkla</a:t>
            </a:r>
            <a:r>
              <a:rPr sz="2800" spc="10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kull</a:t>
            </a:r>
            <a:r>
              <a:rPr sz="2800" spc="-15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nam</a:t>
            </a:r>
            <a:r>
              <a:rPr sz="2800" spc="-20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y</a:t>
            </a:r>
            <a:r>
              <a:rPr sz="2800" spc="-15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c</a:t>
            </a:r>
            <a:r>
              <a:rPr sz="2800" spc="-15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ğı</a:t>
            </a:r>
            <a:r>
              <a:rPr sz="2800" spc="40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bir ç</a:t>
            </a:r>
            <a:r>
              <a:rPr sz="2800" spc="-15" dirty="0">
                <a:latin typeface="Candara"/>
                <a:cs typeface="Candara"/>
              </a:rPr>
              <a:t>a</a:t>
            </a:r>
            <a:r>
              <a:rPr sz="2800" spc="-5" dirty="0">
                <a:latin typeface="Candara"/>
                <a:cs typeface="Candara"/>
              </a:rPr>
              <a:t>lışma</a:t>
            </a:r>
            <a:r>
              <a:rPr sz="2800" spc="10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si</a:t>
            </a:r>
            <a:r>
              <a:rPr sz="2800" dirty="0">
                <a:latin typeface="Candara"/>
                <a:cs typeface="Candara"/>
              </a:rPr>
              <a:t>s</a:t>
            </a:r>
            <a:r>
              <a:rPr sz="2800" spc="-5" dirty="0">
                <a:latin typeface="Candara"/>
                <a:cs typeface="Candara"/>
              </a:rPr>
              <a:t>t</a:t>
            </a:r>
            <a:r>
              <a:rPr sz="2800" dirty="0">
                <a:latin typeface="Candara"/>
                <a:cs typeface="Candara"/>
              </a:rPr>
              <a:t>e</a:t>
            </a:r>
            <a:r>
              <a:rPr sz="2800" spc="-5" dirty="0">
                <a:latin typeface="Candara"/>
                <a:cs typeface="Candara"/>
              </a:rPr>
              <a:t>mine sahipti.</a:t>
            </a:r>
            <a:endParaRPr sz="2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4451" y="1052449"/>
            <a:ext cx="1800225" cy="136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088" rIns="0" bIns="0" rtlCol="0">
            <a:spAutoFit/>
          </a:bodyPr>
          <a:lstStyle/>
          <a:p>
            <a:pPr marL="2067560">
              <a:lnSpc>
                <a:spcPct val="100000"/>
              </a:lnSpc>
            </a:pPr>
            <a:r>
              <a:rPr spc="-75" dirty="0"/>
              <a:t>Y</a:t>
            </a:r>
            <a:r>
              <a:rPr dirty="0"/>
              <a:t>azıcı Çıktı </a:t>
            </a:r>
            <a:r>
              <a:rPr spc="-65" dirty="0"/>
              <a:t>A</a:t>
            </a:r>
            <a:r>
              <a:rPr dirty="0"/>
              <a:t>ygıtı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451483"/>
            <a:ext cx="6475730" cy="493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4358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az</a:t>
            </a:r>
            <a:r>
              <a:rPr sz="2400" spc="-25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grafikleri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 resimleri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kağ</a:t>
            </a:r>
            <a:r>
              <a:rPr sz="2400" spc="-25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da aktar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iç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lan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ayg</a:t>
            </a:r>
            <a:r>
              <a:rPr sz="2400" spc="-25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 çeşi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 vard</a:t>
            </a:r>
            <a:r>
              <a:rPr sz="2400" spc="-20" dirty="0">
                <a:latin typeface="Arial"/>
                <a:cs typeface="Arial"/>
              </a:rPr>
              <a:t>ı</a:t>
            </a:r>
            <a:r>
              <a:rPr sz="2400" dirty="0">
                <a:latin typeface="Arial"/>
                <a:cs typeface="Arial"/>
              </a:rPr>
              <a:t>r:</a:t>
            </a:r>
            <a:endParaRPr sz="2400">
              <a:latin typeface="Arial"/>
              <a:cs typeface="Arial"/>
            </a:endParaRPr>
          </a:p>
          <a:p>
            <a:pPr marL="756285" marR="81280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Nokta</a:t>
            </a:r>
            <a:r>
              <a:rPr sz="2000" b="1" spc="-25" dirty="0">
                <a:latin typeface="Arial"/>
                <a:cs typeface="Arial"/>
              </a:rPr>
              <a:t> v</a:t>
            </a:r>
            <a:r>
              <a:rPr sz="2000" b="1" dirty="0">
                <a:latin typeface="Arial"/>
                <a:cs typeface="Arial"/>
              </a:rPr>
              <a:t>uruş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u: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ir iğnenin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kağ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bir mürek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ş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ridine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vurması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ile ç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ktı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25" dirty="0">
                <a:latin typeface="Arial"/>
                <a:cs typeface="Arial"/>
              </a:rPr>
              <a:t>ı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Gü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ültülü 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ş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Fatura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mak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gibi işle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 k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llan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marR="4635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Mürekkep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püskür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lı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ren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ler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eki mürek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leri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ğ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n üzerine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pü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ü</a:t>
            </a:r>
            <a:r>
              <a:rPr sz="2000" dirty="0">
                <a:latin typeface="Arial"/>
                <a:cs typeface="Arial"/>
              </a:rPr>
              <a:t>rterek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ktı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25" dirty="0">
                <a:latin typeface="Arial"/>
                <a:cs typeface="Arial"/>
              </a:rPr>
              <a:t>ı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 Ren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li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a siyah be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5" dirty="0">
                <a:latin typeface="Arial"/>
                <a:cs typeface="Arial"/>
              </a:rPr>
              <a:t>z</a:t>
            </a:r>
            <a:r>
              <a:rPr sz="2000" b="1" dirty="0">
                <a:latin typeface="Arial"/>
                <a:cs typeface="Arial"/>
              </a:rPr>
              <a:t>er: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Kağ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ü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erinde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yaz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lacak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olan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erinin yerlerini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lazer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ile elektro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işaretler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bölgelere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toner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adı</a:t>
            </a:r>
            <a:r>
              <a:rPr sz="2000" spc="-15" dirty="0">
                <a:latin typeface="Arial"/>
                <a:cs typeface="Arial"/>
              </a:rPr>
              <a:t> v</a:t>
            </a:r>
            <a:r>
              <a:rPr sz="2000" dirty="0">
                <a:latin typeface="Arial"/>
                <a:cs typeface="Arial"/>
              </a:rPr>
              <a:t>erilen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yap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şt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zlı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ktı alma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ı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bebiyle 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isle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llan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Ren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li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ktı alabilen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odelle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vard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(pahal</a:t>
            </a:r>
            <a:r>
              <a:rPr sz="2000" spc="-15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8825" y="4508436"/>
            <a:ext cx="1971675" cy="1471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550" y="2565400"/>
            <a:ext cx="1800225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2805"/>
            <a:ext cx="7796530" cy="307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77216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1642 yılı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Fra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sız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im adamı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Bl</a:t>
            </a:r>
            <a:r>
              <a:rPr sz="2800" b="1" spc="-20" dirty="0">
                <a:solidFill>
                  <a:srgbClr val="FF0000"/>
                </a:solidFill>
                <a:latin typeface="Candara"/>
                <a:cs typeface="Candara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is</a:t>
            </a:r>
            <a:r>
              <a:rPr sz="2800" b="1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800" b="1" spc="3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2800" b="1" spc="-20" dirty="0">
                <a:solidFill>
                  <a:srgbClr val="FF0000"/>
                </a:solidFill>
                <a:latin typeface="Candara"/>
                <a:cs typeface="Candara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sca</a:t>
            </a:r>
            <a:r>
              <a:rPr sz="2800" b="1" dirty="0">
                <a:solidFill>
                  <a:srgbClr val="FF0000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, 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2800" b="1" spc="-20" dirty="0">
                <a:solidFill>
                  <a:srgbClr val="FF0000"/>
                </a:solidFill>
                <a:latin typeface="Candara"/>
                <a:cs typeface="Candara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scalin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800" b="1" spc="4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adıy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inen bir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top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ama-çıkarma makine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g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eliş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irm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ir.</a:t>
            </a:r>
            <a:endParaRPr sz="28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7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ak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sayıl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lefon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ahi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indeki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gibi çevr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belirleniyordu. Bu i</a:t>
            </a:r>
            <a:r>
              <a:rPr sz="2800" spc="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lem ar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içer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sinde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 dişlileri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hare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geçi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iyor ve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onu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bir pencereden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izleniyordu.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600" dirty="0"/>
              <a:t>Bilgisaya</a:t>
            </a:r>
            <a:r>
              <a:rPr sz="3600" spc="-15" dirty="0"/>
              <a:t>r</a:t>
            </a:r>
            <a:r>
              <a:rPr sz="3600" dirty="0"/>
              <a:t>ın</a:t>
            </a:r>
            <a:r>
              <a:rPr sz="3600" spc="5" dirty="0"/>
              <a:t> </a:t>
            </a:r>
            <a:r>
              <a:rPr sz="3600" spc="-145" dirty="0"/>
              <a:t>T</a:t>
            </a:r>
            <a:r>
              <a:rPr sz="3600" dirty="0"/>
              <a:t>ar</a:t>
            </a:r>
            <a:r>
              <a:rPr sz="3600" spc="-15" dirty="0"/>
              <a:t>i</a:t>
            </a:r>
            <a:r>
              <a:rPr sz="3600" dirty="0"/>
              <a:t>hçesi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1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Bilgisayarların A</a:t>
            </a:r>
            <a:r>
              <a:rPr sz="3600" spc="5" dirty="0">
                <a:solidFill>
                  <a:srgbClr val="006FC0"/>
                </a:solidFill>
              </a:rPr>
              <a:t>t</a:t>
            </a:r>
            <a:r>
              <a:rPr sz="3600" dirty="0">
                <a:solidFill>
                  <a:srgbClr val="006FC0"/>
                </a:solidFill>
              </a:rPr>
              <a:t>aları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4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8625" y="4857750"/>
            <a:ext cx="31750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2805"/>
            <a:ext cx="8065134" cy="264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1673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yılı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da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Candara"/>
                <a:cs typeface="Candara"/>
              </a:rPr>
              <a:t>Gottfried</a:t>
            </a:r>
            <a:r>
              <a:rPr sz="2800" b="1" spc="-20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Candara"/>
                <a:cs typeface="Candara"/>
              </a:rPr>
              <a:t>vo</a:t>
            </a:r>
            <a:r>
              <a:rPr sz="2800" b="1" spc="-5" dirty="0">
                <a:solidFill>
                  <a:srgbClr val="FF3300"/>
                </a:solidFill>
                <a:latin typeface="Candara"/>
                <a:cs typeface="Candara"/>
              </a:rPr>
              <a:t>n</a:t>
            </a:r>
            <a:r>
              <a:rPr sz="2800" b="1" dirty="0">
                <a:solidFill>
                  <a:srgbClr val="FF3300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3300"/>
                </a:solidFill>
                <a:latin typeface="Candara"/>
                <a:cs typeface="Candara"/>
              </a:rPr>
              <a:t>Lei</a:t>
            </a:r>
            <a:r>
              <a:rPr sz="2800" b="1" spc="-15" dirty="0">
                <a:solidFill>
                  <a:srgbClr val="FF3300"/>
                </a:solidFill>
                <a:latin typeface="Candara"/>
                <a:cs typeface="Candara"/>
              </a:rPr>
              <a:t>b</a:t>
            </a:r>
            <a:r>
              <a:rPr sz="2800" b="1" spc="-5" dirty="0">
                <a:solidFill>
                  <a:srgbClr val="FF3300"/>
                </a:solidFill>
                <a:latin typeface="Candara"/>
                <a:cs typeface="Candara"/>
              </a:rPr>
              <a:t>ni</a:t>
            </a:r>
            <a:r>
              <a:rPr sz="2800" b="1" spc="-10" dirty="0">
                <a:solidFill>
                  <a:srgbClr val="FF3300"/>
                </a:solidFill>
                <a:latin typeface="Candara"/>
                <a:cs typeface="Candara"/>
              </a:rPr>
              <a:t>z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ıcı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 ru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 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el</a:t>
            </a:r>
            <a:r>
              <a:rPr sz="2800" spc="-3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işle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leri 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ndisinin ye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ine y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 bir makine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tasar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amış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ır.</a:t>
            </a:r>
            <a:endParaRPr sz="2800">
              <a:latin typeface="Candara"/>
              <a:cs typeface="Candara"/>
            </a:endParaRPr>
          </a:p>
          <a:p>
            <a:pPr marL="285115" marR="3994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0" dirty="0">
                <a:solidFill>
                  <a:srgbClr val="073D86"/>
                </a:solidFill>
                <a:latin typeface="Candara"/>
                <a:cs typeface="Candara"/>
              </a:rPr>
              <a:t>Leibni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800" b="1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Candara"/>
                <a:cs typeface="Candara"/>
              </a:rPr>
              <a:t>Wheel</a:t>
            </a:r>
            <a:r>
              <a:rPr sz="2800" b="1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rak adla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dırılan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bu ara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,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krarlı top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ama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işle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lerini y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rak,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iki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ının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rpımını bu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iliyordu.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marL="1905"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-15" dirty="0">
                <a:solidFill>
                  <a:srgbClr val="006FC0"/>
                </a:solidFill>
              </a:rPr>
              <a:t>ı</a:t>
            </a:r>
            <a:r>
              <a:rPr sz="3600" dirty="0">
                <a:solidFill>
                  <a:srgbClr val="006FC0"/>
                </a:solidFill>
              </a:rPr>
              <a:t>n</a:t>
            </a:r>
            <a:r>
              <a:rPr sz="3600" spc="1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Ataları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5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8876" y="4357687"/>
            <a:ext cx="51562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2805"/>
            <a:ext cx="7973059" cy="401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7495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8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05’te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Fra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sız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bir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san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yicisi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Jose</a:t>
            </a:r>
            <a:r>
              <a:rPr sz="2800" b="1" spc="-15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h M</a:t>
            </a:r>
            <a:r>
              <a:rPr sz="2800" b="1" spc="-15" dirty="0">
                <a:solidFill>
                  <a:srgbClr val="FF0000"/>
                </a:solidFill>
                <a:latin typeface="Candara"/>
                <a:cs typeface="Candara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ri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e</a:t>
            </a:r>
            <a:r>
              <a:rPr sz="2800" b="1" spc="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Jacqu</a:t>
            </a:r>
            <a:r>
              <a:rPr sz="2800" b="1" spc="-15" dirty="0">
                <a:solidFill>
                  <a:srgbClr val="FF0000"/>
                </a:solidFill>
                <a:latin typeface="Candara"/>
                <a:cs typeface="Candara"/>
              </a:rPr>
              <a:t>a</a:t>
            </a:r>
            <a:r>
              <a:rPr sz="2800" b="1" spc="-10" dirty="0">
                <a:solidFill>
                  <a:srgbClr val="FF0000"/>
                </a:solidFill>
                <a:latin typeface="Candara"/>
                <a:cs typeface="Candara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Candara"/>
                <a:cs typeface="Candara"/>
              </a:rPr>
              <a:t>d</a:t>
            </a:r>
            <a:r>
              <a:rPr sz="2800" b="1" spc="2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ilk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z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bir makineyi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ndi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 k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ndine ç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lışa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b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ilecek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konuma g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  <a:p>
            <a:pPr marL="285115" marR="20193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Bu işl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delikli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kartlar 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pu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ched cards)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kull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nar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k ge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çekle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ş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ti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.</a:t>
            </a:r>
            <a:endParaRPr sz="28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Bu kartlar ikili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t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eme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göre 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h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azırl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nmış,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üz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rler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nde belir</a:t>
            </a:r>
            <a:r>
              <a:rPr sz="2800" spc="-1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 aralıkl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rla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delikler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o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her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 de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ik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ve</a:t>
            </a:r>
            <a:r>
              <a:rPr sz="2800" spc="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delikler arası boşluğa</a:t>
            </a:r>
            <a:r>
              <a:rPr sz="2800" spc="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göre sayı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değ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rleri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an</a:t>
            </a:r>
            <a:r>
              <a:rPr sz="2800" spc="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en es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k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i bi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gi</a:t>
            </a:r>
            <a:r>
              <a:rPr sz="2800" dirty="0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15" dirty="0">
                <a:solidFill>
                  <a:srgbClr val="073D86"/>
                </a:solidFill>
                <a:latin typeface="Candara"/>
                <a:cs typeface="Candara"/>
              </a:rPr>
              <a:t>y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</a:t>
            </a:r>
            <a:r>
              <a:rPr sz="2800" spc="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programl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a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ma araç</a:t>
            </a:r>
            <a:r>
              <a:rPr sz="2800" spc="-20" dirty="0">
                <a:solidFill>
                  <a:srgbClr val="073D86"/>
                </a:solidFill>
                <a:latin typeface="Candara"/>
                <a:cs typeface="Candara"/>
              </a:rPr>
              <a:t>l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arıdır.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-15" dirty="0">
                <a:solidFill>
                  <a:srgbClr val="006FC0"/>
                </a:solidFill>
              </a:rPr>
              <a:t>ı</a:t>
            </a:r>
            <a:r>
              <a:rPr sz="3600" dirty="0">
                <a:solidFill>
                  <a:srgbClr val="006FC0"/>
                </a:solidFill>
              </a:rPr>
              <a:t>n</a:t>
            </a:r>
            <a:r>
              <a:rPr sz="3600" spc="1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Ataları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6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6125" y="5743575"/>
            <a:ext cx="2571750" cy="1114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/>
              <a:t>Bilgisa</a:t>
            </a:r>
            <a:r>
              <a:rPr sz="3600" spc="-15" dirty="0"/>
              <a:t>y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ın </a:t>
            </a:r>
            <a:r>
              <a:rPr sz="3600" spc="-145" dirty="0"/>
              <a:t>T</a:t>
            </a:r>
            <a:r>
              <a:rPr sz="3600" dirty="0"/>
              <a:t>a</a:t>
            </a:r>
            <a:r>
              <a:rPr sz="3600" spc="-15" dirty="0"/>
              <a:t>r</a:t>
            </a:r>
            <a:r>
              <a:rPr sz="3600" dirty="0"/>
              <a:t>i</a:t>
            </a:r>
            <a:r>
              <a:rPr sz="3600" spc="-15" dirty="0"/>
              <a:t>h</a:t>
            </a:r>
            <a:r>
              <a:rPr sz="3600" dirty="0"/>
              <a:t>çesi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6FC0"/>
                </a:solidFill>
              </a:rPr>
              <a:t>Çağdaş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Bilgisaya</a:t>
            </a:r>
            <a:r>
              <a:rPr sz="3600" spc="-20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lar</a:t>
            </a:r>
            <a:r>
              <a:rPr sz="3600" spc="-15" dirty="0">
                <a:solidFill>
                  <a:srgbClr val="006FC0"/>
                </a:solidFill>
              </a:rPr>
              <a:t>ı</a:t>
            </a:r>
            <a:r>
              <a:rPr sz="3600" dirty="0">
                <a:solidFill>
                  <a:srgbClr val="006FC0"/>
                </a:solidFill>
              </a:rPr>
              <a:t>n</a:t>
            </a:r>
            <a:r>
              <a:rPr sz="3600" spc="1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Ataları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-</a:t>
            </a:r>
            <a:r>
              <a:rPr sz="360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ndara"/>
                <a:cs typeface="Candara"/>
              </a:rPr>
              <a:t>6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3125" y="1571561"/>
            <a:ext cx="4786249" cy="4554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185" y="6255003"/>
            <a:ext cx="7788909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li 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artlar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ı</a:t>
            </a:r>
            <a:r>
              <a:rPr sz="2000" dirty="0">
                <a:latin typeface="Arial"/>
                <a:cs typeface="Arial"/>
              </a:rPr>
              <a:t>ş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amla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abilir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uma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tezgahı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3012</Words>
  <Application>Microsoft Office PowerPoint</Application>
  <PresentationFormat>On-screen Show (4:3)</PresentationFormat>
  <Paragraphs>282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Bilgisayar ve Donanım</vt:lpstr>
      <vt:lpstr>Bilgisayar Nedir ?</vt:lpstr>
      <vt:lpstr>Bilgisayarın Tarihçesi Çağdaş Bilgisayarların Ataları - 1</vt:lpstr>
      <vt:lpstr>Bilgisayarın Tarihçesi Çağdaş Bilgisayarların Ataları - 2</vt:lpstr>
      <vt:lpstr>Bilgisayarın Tarihçesi Çağdaş Bilgisayarların Ataları - 3</vt:lpstr>
      <vt:lpstr>Bilgisayarın Tarihçesi Çağdaş Bilgisayarların Ataları - 4</vt:lpstr>
      <vt:lpstr>Bilgisayarın Tarihçesi Çağdaş Bilgisayarların Ataları - 5</vt:lpstr>
      <vt:lpstr>Bilgisayarın Tarihçesi Çağdaş Bilgisayarların Ataları - 6</vt:lpstr>
      <vt:lpstr>Bilgisayarın Tarihçesi Çağdaş Bilgisayarların Ataları - 6</vt:lpstr>
      <vt:lpstr>Bilgisayarın Tarihçesi Çağdaş Bilgisayarların Ataları - 7</vt:lpstr>
      <vt:lpstr>Bilgisayarın Tarihçesi Çağdaş Bilgisayarların Ataları - 8</vt:lpstr>
      <vt:lpstr>Bilgisayarın Tarihçesi Çağdaş Bilgisayarların Ataları - 9</vt:lpstr>
      <vt:lpstr>Bilgisayarın Tarihçesi Çağdaş Bilgisayarlar - 1</vt:lpstr>
      <vt:lpstr>Bilgisayarın Tarihçesi Çağdaş Bilgisayarlar - 2</vt:lpstr>
      <vt:lpstr>Bilgisayarın Tarihçesi Çağdaş Bilgisayarlar - 2</vt:lpstr>
      <vt:lpstr>Bilgisayarın Tarihçesi Çağdaş Bilgisayarlar - 3</vt:lpstr>
      <vt:lpstr>Bilgisayarın Tarihçesi Çağdaş Bilgisayarlar - 3</vt:lpstr>
      <vt:lpstr>Bilgisayarın Tarihçesi Çağdaş Bilgisayarlar - 4</vt:lpstr>
      <vt:lpstr>Bilgisayarın Tarihçesi Çağdaş Bilgisayarlar - 4</vt:lpstr>
      <vt:lpstr>2., 3. ve 4. Kuşak Bilgisayarlar</vt:lpstr>
      <vt:lpstr>Bilgisayarların Sınıflandırılması</vt:lpstr>
      <vt:lpstr>Bilgisayarların Sınıflandırılması</vt:lpstr>
      <vt:lpstr>Bilgisayarların Sınıflandırılması</vt:lpstr>
      <vt:lpstr>Girdi-İşlem-Çıktı Prensibi</vt:lpstr>
      <vt:lpstr>Bilgisayar Donanımı (Hardware)</vt:lpstr>
      <vt:lpstr>Bilgisayar Yazılımı (Software)</vt:lpstr>
      <vt:lpstr>İşletim Sistemi</vt:lpstr>
      <vt:lpstr>Klavye ve Mouse Girdi Aygıtları</vt:lpstr>
      <vt:lpstr>Tarayıcı ve Mikrofon Girdi Aygıtı</vt:lpstr>
      <vt:lpstr>KASA (AT ve ATX)</vt:lpstr>
      <vt:lpstr>Slide 31</vt:lpstr>
      <vt:lpstr>Bilgisayar Kasasının İçindekiler (Dahili Donanımlar)</vt:lpstr>
      <vt:lpstr>Anakart (Mainboard)</vt:lpstr>
      <vt:lpstr>Anakart (Mainboard)</vt:lpstr>
      <vt:lpstr>Merkezi İşlem Birimi (CPU: Central Processing Unit)</vt:lpstr>
      <vt:lpstr>Rasgele Erişimli Bellek (RAM: Random Access Memory)</vt:lpstr>
      <vt:lpstr>Bellek Birimleri</vt:lpstr>
      <vt:lpstr>Slide 38</vt:lpstr>
      <vt:lpstr>RAM Türleri</vt:lpstr>
      <vt:lpstr>Sadece Okunur Hafıza (ROM: Read Only Memory)</vt:lpstr>
      <vt:lpstr>Sabit Disk (Harddisk)</vt:lpstr>
      <vt:lpstr>Sabit Disklerin Yapısı</vt:lpstr>
      <vt:lpstr>Disket Sürücü (Diskette Drive)</vt:lpstr>
      <vt:lpstr>CD Sürücü ve Yazıcı</vt:lpstr>
      <vt:lpstr>DVD Sürücü ve Yazıcı</vt:lpstr>
      <vt:lpstr>Ekran Kartı ve Ses Kartı</vt:lpstr>
      <vt:lpstr>Ağ Kartı</vt:lpstr>
      <vt:lpstr>Kablosuz USB cihazı</vt:lpstr>
      <vt:lpstr>Monitör (Ekran) Çıktı Aygıtı</vt:lpstr>
      <vt:lpstr>Yazıcı Çıktı Aygıtı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Bilgisayara Giriş</dc:title>
  <dc:creator>Altan Mesut</dc:creator>
  <cp:lastModifiedBy>Homeuser</cp:lastModifiedBy>
  <cp:revision>1</cp:revision>
  <dcterms:created xsi:type="dcterms:W3CDTF">2015-09-21T19:07:28Z</dcterms:created>
  <dcterms:modified xsi:type="dcterms:W3CDTF">2015-10-05T16:24:35Z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