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81" r:id="rId23"/>
    <p:sldId id="276" r:id="rId24"/>
    <p:sldId id="277" r:id="rId25"/>
    <p:sldId id="278" r:id="rId26"/>
    <p:sldId id="279" r:id="rId27"/>
    <p:sldId id="280" r:id="rId28"/>
    <p:sldId id="287" r:id="rId29"/>
    <p:sldId id="284" r:id="rId30"/>
    <p:sldId id="285" r:id="rId31"/>
    <p:sldId id="283" r:id="rId32"/>
    <p:sldId id="286" r:id="rId33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1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5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58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4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3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9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5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2C39-F84B-46A6-868D-010A953C52B8}" type="datetimeFigureOut">
              <a:rPr lang="tr-TR" smtClean="0"/>
              <a:t>20.09.2017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9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.yildiz.edu.tr/personal/erk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ReL9JnWA1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 Sistemleri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Yrd. Doç</a:t>
            </a:r>
            <a:r>
              <a:rPr lang="tr-TR" smtClean="0"/>
              <a:t>. Dr</a:t>
            </a:r>
            <a:r>
              <a:rPr lang="tr-TR" dirty="0" smtClean="0"/>
              <a:t>. Erkan Uslu</a:t>
            </a:r>
          </a:p>
          <a:p>
            <a:r>
              <a:rPr lang="tr-TR" dirty="0" smtClean="0"/>
              <a:t>2017/1-Ders 1</a:t>
            </a:r>
          </a:p>
          <a:p>
            <a:r>
              <a:rPr lang="tr-TR" dirty="0" smtClean="0"/>
              <a:t>YTÜ-CE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491631"/>
            <a:ext cx="2267744" cy="229376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8086</a:t>
            </a:r>
            <a:br>
              <a:rPr lang="tr-TR" dirty="0" smtClean="0"/>
            </a:br>
            <a:r>
              <a:rPr lang="tr-TR" dirty="0" smtClean="0"/>
              <a:t>Uç</a:t>
            </a:r>
            <a:br>
              <a:rPr lang="tr-TR" dirty="0" smtClean="0"/>
            </a:br>
            <a:r>
              <a:rPr lang="tr-TR" dirty="0" smtClean="0"/>
              <a:t>Tanımları</a:t>
            </a:r>
            <a:endParaRPr lang="tr-TR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33"/>
            <a:ext cx="468957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AD</a:t>
            </a:r>
            <a:r>
              <a:rPr lang="en-US" b="1" baseline="-25000" dirty="0" smtClean="0"/>
              <a:t>15</a:t>
            </a:r>
            <a:r>
              <a:rPr lang="en-US" b="1" dirty="0" smtClean="0"/>
              <a:t>-AD</a:t>
            </a:r>
            <a:r>
              <a:rPr lang="en-US" b="1" baseline="-25000" dirty="0" smtClean="0"/>
              <a:t>0</a:t>
            </a:r>
            <a:r>
              <a:rPr lang="en-US" b="1" dirty="0" smtClean="0"/>
              <a:t>:</a:t>
            </a:r>
            <a:r>
              <a:rPr lang="en-US" dirty="0" smtClean="0"/>
              <a:t>   (I/O-3)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The 8086 address/data bus lines compose the upper multiplexed address/data bus on 8086. These  lines contains address bits whenever ALE is logic 1. These  pins enter a high-impedance state whenever a hold acknowledge occurs.</a:t>
            </a:r>
          </a:p>
        </p:txBody>
      </p:sp>
    </p:spTree>
    <p:extLst>
      <p:ext uri="{BB962C8B-B14F-4D97-AF65-F5344CB8AC3E}">
        <p14:creationId xmlns:p14="http://schemas.microsoft.com/office/powerpoint/2010/main" val="31122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</a:t>
            </a:r>
            <a:r>
              <a:rPr lang="en-US" b="1" baseline="-25000" dirty="0" smtClean="0"/>
              <a:t>19</a:t>
            </a:r>
            <a:r>
              <a:rPr lang="en-US" b="1" dirty="0" smtClean="0"/>
              <a:t>/S</a:t>
            </a:r>
            <a:r>
              <a:rPr lang="en-US" b="1" baseline="-25000" dirty="0" smtClean="0"/>
              <a:t>6</a:t>
            </a:r>
            <a:r>
              <a:rPr lang="en-US" b="1" dirty="0" smtClean="0"/>
              <a:t>-A</a:t>
            </a:r>
            <a:r>
              <a:rPr lang="en-US" b="1" baseline="-25000" dirty="0" smtClean="0"/>
              <a:t>16</a:t>
            </a:r>
            <a:r>
              <a:rPr lang="en-US" b="1" dirty="0" smtClean="0"/>
              <a:t>/S</a:t>
            </a:r>
            <a:r>
              <a:rPr lang="en-US" b="1" baseline="-25000" dirty="0" smtClean="0"/>
              <a:t>3</a:t>
            </a:r>
            <a:r>
              <a:rPr lang="en-US" b="1" dirty="0" smtClean="0"/>
              <a:t>:</a:t>
            </a:r>
            <a:r>
              <a:rPr lang="en-US" dirty="0" smtClean="0"/>
              <a:t>   (O-3)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The address/status bus bits are multiplexed to provide address signals A</a:t>
            </a:r>
            <a:r>
              <a:rPr lang="en-US" baseline="-25000" dirty="0" smtClean="0"/>
              <a:t>19</a:t>
            </a:r>
            <a:r>
              <a:rPr lang="en-US" dirty="0" smtClean="0"/>
              <a:t>-A</a:t>
            </a:r>
            <a:r>
              <a:rPr lang="en-US" baseline="-25000" dirty="0" smtClean="0"/>
              <a:t>16</a:t>
            </a:r>
            <a:r>
              <a:rPr lang="en-US" dirty="0" smtClean="0"/>
              <a:t> and also status</a:t>
            </a:r>
            <a:r>
              <a:rPr lang="tr-TR" dirty="0" smtClean="0"/>
              <a:t> </a:t>
            </a:r>
            <a:r>
              <a:rPr lang="en-US" dirty="0" smtClean="0"/>
              <a:t>bits S</a:t>
            </a:r>
            <a:r>
              <a:rPr lang="en-US" baseline="-25000" dirty="0" smtClean="0"/>
              <a:t>6</a:t>
            </a:r>
            <a:r>
              <a:rPr lang="en-US" dirty="0" smtClean="0"/>
              <a:t>-S</a:t>
            </a:r>
            <a:r>
              <a:rPr lang="en-US" baseline="-25000" dirty="0" smtClean="0"/>
              <a:t>3</a:t>
            </a:r>
            <a:r>
              <a:rPr lang="en-US" dirty="0" smtClean="0"/>
              <a:t>. The pins also attain a high-impedance</a:t>
            </a:r>
            <a:r>
              <a:rPr lang="tr-TR" dirty="0" smtClean="0"/>
              <a:t> </a:t>
            </a:r>
            <a:r>
              <a:rPr lang="en-US" dirty="0" smtClean="0"/>
              <a:t>state during the hold acknowledge. S4 and S3 show which segment is accessed during the current bus cycle.</a:t>
            </a:r>
          </a:p>
        </p:txBody>
      </p:sp>
    </p:spTree>
    <p:extLst>
      <p:ext uri="{BB962C8B-B14F-4D97-AF65-F5344CB8AC3E}">
        <p14:creationId xmlns:p14="http://schemas.microsoft.com/office/powerpoint/2010/main" val="34080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       </a:t>
            </a:r>
            <a:r>
              <a:rPr lang="en-US" dirty="0" smtClean="0"/>
              <a:t>: (O-3)</a:t>
            </a:r>
          </a:p>
          <a:p>
            <a:pPr marL="0" indent="0">
              <a:buNone/>
            </a:pPr>
            <a:r>
              <a:rPr lang="en-US" dirty="0" smtClean="0"/>
              <a:t>Whenever the read signal is logic 0, the data bus</a:t>
            </a:r>
            <a:r>
              <a:rPr lang="tr-TR" dirty="0" smtClean="0"/>
              <a:t> </a:t>
            </a:r>
            <a:r>
              <a:rPr lang="en-US" dirty="0" smtClean="0"/>
              <a:t>is receptive to data from the memory or I/O devices connected to system.</a:t>
            </a:r>
          </a:p>
          <a:p>
            <a:r>
              <a:rPr lang="en-US" dirty="0" smtClean="0"/>
              <a:t>READY: (I)</a:t>
            </a:r>
          </a:p>
          <a:p>
            <a:pPr marL="0" indent="0">
              <a:buNone/>
            </a:pPr>
            <a:r>
              <a:rPr lang="en-US" dirty="0" smtClean="0"/>
              <a:t>This input is controlled to insert wait states into</a:t>
            </a:r>
            <a:r>
              <a:rPr lang="tr-TR" dirty="0" smtClean="0"/>
              <a:t> </a:t>
            </a:r>
            <a:r>
              <a:rPr lang="en-US" dirty="0" smtClean="0"/>
              <a:t>the timing of the microprocessor. </a:t>
            </a:r>
          </a:p>
          <a:p>
            <a:pPr lvl="1"/>
            <a:r>
              <a:rPr lang="en-US" dirty="0" smtClean="0"/>
              <a:t>READY=0: </a:t>
            </a:r>
            <a:r>
              <a:rPr lang="en-US" dirty="0" smtClean="0">
                <a:sym typeface="Symbol" pitchFamily="18" charset="2"/>
              </a:rPr>
              <a:t>P enters into wait states and remain idle</a:t>
            </a:r>
          </a:p>
          <a:p>
            <a:pPr lvl="1"/>
            <a:r>
              <a:rPr lang="en-US" dirty="0" smtClean="0"/>
              <a:t>READY=1: It has no effect on operation of </a:t>
            </a:r>
            <a:r>
              <a:rPr lang="en-US" dirty="0" smtClean="0">
                <a:sym typeface="Symbol" pitchFamily="18" charset="2"/>
              </a:rPr>
              <a:t>P </a:t>
            </a:r>
            <a:endParaRPr lang="tr-TR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19621"/>
              </p:ext>
            </p:extLst>
          </p:nvPr>
        </p:nvGraphicFramePr>
        <p:xfrm>
          <a:off x="755576" y="1203598"/>
          <a:ext cx="53874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enklem" r:id="rId3" imgW="253800" imgH="203040" progId="Equation.3">
                  <p:embed/>
                </p:oleObj>
              </mc:Choice>
              <mc:Fallback>
                <p:oleObj name="Denklem" r:id="rId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03598"/>
                        <a:ext cx="53874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       </a:t>
            </a:r>
            <a:r>
              <a:rPr lang="en-US" dirty="0" smtClean="0"/>
              <a:t>: (I)</a:t>
            </a:r>
          </a:p>
          <a:p>
            <a:pPr marL="0" indent="0">
              <a:buNone/>
            </a:pPr>
            <a:r>
              <a:rPr lang="en-US" dirty="0" smtClean="0"/>
              <a:t>The test pin is an input that is tested by the WAIT instruction</a:t>
            </a:r>
            <a:endParaRPr lang="tr-TR" dirty="0" smtClean="0"/>
          </a:p>
          <a:p>
            <a:r>
              <a:rPr lang="en-US" dirty="0" smtClean="0"/>
              <a:t>NMI: (I)</a:t>
            </a:r>
          </a:p>
          <a:p>
            <a:pPr marL="0" indent="0">
              <a:buNone/>
            </a:pPr>
            <a:r>
              <a:rPr lang="en-US" dirty="0" smtClean="0"/>
              <a:t>The non-</a:t>
            </a:r>
            <a:r>
              <a:rPr lang="en-US" dirty="0" err="1" smtClean="0"/>
              <a:t>maskable</a:t>
            </a:r>
            <a:r>
              <a:rPr lang="en-US" dirty="0" smtClean="0"/>
              <a:t> interrupt input is  similar to INTR except that the NMI does not check to see if </a:t>
            </a:r>
            <a:r>
              <a:rPr lang="en-US" dirty="0" err="1" smtClean="0"/>
              <a:t>IF</a:t>
            </a:r>
            <a:r>
              <a:rPr lang="en-US" dirty="0" smtClean="0"/>
              <a:t> flag bit is a logic 1. This interrupt input uses interrupt vector 2.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25854"/>
              </p:ext>
            </p:extLst>
          </p:nvPr>
        </p:nvGraphicFramePr>
        <p:xfrm>
          <a:off x="755578" y="1203598"/>
          <a:ext cx="78848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enklem" r:id="rId3" imgW="393480" imgH="215640" progId="Equation.3">
                  <p:embed/>
                </p:oleObj>
              </mc:Choice>
              <mc:Fallback>
                <p:oleObj name="Denklem" r:id="rId3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8" y="1203598"/>
                        <a:ext cx="788487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RESET: (I)</a:t>
            </a:r>
          </a:p>
          <a:p>
            <a:pPr marL="0" indent="0">
              <a:buNone/>
            </a:pPr>
            <a:r>
              <a:rPr lang="en-US" dirty="0" smtClean="0"/>
              <a:t>The reset input causes the </a:t>
            </a:r>
            <a:r>
              <a:rPr lang="en-US" dirty="0" smtClean="0">
                <a:sym typeface="Symbol" pitchFamily="18" charset="2"/>
              </a:rPr>
              <a:t>P to reset itself if this pin is held high for a minimum four clocking periods. It</a:t>
            </a:r>
            <a:r>
              <a:rPr lang="en-US" dirty="0" smtClean="0"/>
              <a:t> begins executing instructions at memory location</a:t>
            </a:r>
            <a:r>
              <a:rPr lang="tr-TR" dirty="0" smtClean="0"/>
              <a:t> </a:t>
            </a:r>
            <a:r>
              <a:rPr lang="en-US" dirty="0" smtClean="0"/>
              <a:t>FFFF0H and disables future interrupts by clearing the IF flag bit.</a:t>
            </a:r>
          </a:p>
        </p:txBody>
      </p:sp>
    </p:spTree>
    <p:extLst>
      <p:ext uri="{BB962C8B-B14F-4D97-AF65-F5344CB8AC3E}">
        <p14:creationId xmlns:p14="http://schemas.microsoft.com/office/powerpoint/2010/main" val="35670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tr-TR" dirty="0" smtClean="0"/>
              <a:t>            </a:t>
            </a:r>
            <a:r>
              <a:rPr lang="en-US" dirty="0" smtClean="0"/>
              <a:t>: (I)</a:t>
            </a:r>
          </a:p>
          <a:p>
            <a:pPr marL="0" indent="0">
              <a:buNone/>
            </a:pPr>
            <a:r>
              <a:rPr lang="en-US" dirty="0" smtClean="0"/>
              <a:t>Minimum/maximum mode pin select.</a:t>
            </a:r>
          </a:p>
          <a:p>
            <a:r>
              <a:rPr lang="tr-TR" dirty="0" smtClean="0"/>
              <a:t>          </a:t>
            </a:r>
            <a:r>
              <a:rPr lang="en-US" dirty="0" smtClean="0"/>
              <a:t>: (O-3)</a:t>
            </a:r>
          </a:p>
          <a:p>
            <a:pPr marL="0" indent="0">
              <a:buNone/>
            </a:pPr>
            <a:r>
              <a:rPr lang="en-US" dirty="0" smtClean="0"/>
              <a:t>BHE pin is used to enable the most sig. data bus</a:t>
            </a:r>
            <a:r>
              <a:rPr lang="tr-TR" dirty="0" smtClean="0"/>
              <a:t> </a:t>
            </a:r>
            <a:r>
              <a:rPr lang="en-US" dirty="0" smtClean="0"/>
              <a:t>bits (D</a:t>
            </a:r>
            <a:r>
              <a:rPr lang="en-US" baseline="-25000" dirty="0" smtClean="0"/>
              <a:t>15</a:t>
            </a:r>
            <a:r>
              <a:rPr lang="en-US" dirty="0" smtClean="0"/>
              <a:t>-D</a:t>
            </a:r>
            <a:r>
              <a:rPr lang="en-US" baseline="-25000" dirty="0" smtClean="0"/>
              <a:t>8</a:t>
            </a:r>
            <a:r>
              <a:rPr lang="en-US" dirty="0" smtClean="0"/>
              <a:t>) during a read or write operation.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7527"/>
              </p:ext>
            </p:extLst>
          </p:nvPr>
        </p:nvGraphicFramePr>
        <p:xfrm>
          <a:off x="683568" y="1203599"/>
          <a:ext cx="11874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Denklem" r:id="rId3" imgW="634680" imgH="215640" progId="Equation.3">
                  <p:embed/>
                </p:oleObj>
              </mc:Choice>
              <mc:Fallback>
                <p:oleObj name="Denklem" r:id="rId3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03599"/>
                        <a:ext cx="11874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81871"/>
              </p:ext>
            </p:extLst>
          </p:nvPr>
        </p:nvGraphicFramePr>
        <p:xfrm>
          <a:off x="755576" y="2355726"/>
          <a:ext cx="1080120" cy="46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Denklem" r:id="rId5" imgW="583920" imgH="253800" progId="Equation.3">
                  <p:embed/>
                </p:oleObj>
              </mc:Choice>
              <mc:Fallback>
                <p:oleObj name="Denklem" r:id="rId5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55726"/>
                        <a:ext cx="1080120" cy="469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tr-TR" dirty="0" smtClean="0">
                <a:latin typeface="Arial" charset="0"/>
              </a:rPr>
              <a:t>        </a:t>
            </a:r>
            <a:r>
              <a:rPr lang="en-US" dirty="0" smtClean="0">
                <a:latin typeface="Arial" charset="0"/>
              </a:rPr>
              <a:t>: (O-3)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Arial" charset="0"/>
              </a:rPr>
              <a:t>The pin selects memory or I/O. This pin indicates that the microprocessor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address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bus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contains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either</a:t>
            </a:r>
            <a:r>
              <a:rPr lang="tr-TR" dirty="0" smtClean="0">
                <a:latin typeface="Arial" charset="0"/>
              </a:rPr>
              <a:t> a </a:t>
            </a:r>
            <a:r>
              <a:rPr lang="tr-TR" dirty="0" err="1" smtClean="0">
                <a:latin typeface="Arial" charset="0"/>
              </a:rPr>
              <a:t>memory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address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an I/O port </a:t>
            </a:r>
            <a:r>
              <a:rPr lang="tr-TR" dirty="0" err="1" smtClean="0">
                <a:latin typeface="Arial" charset="0"/>
              </a:rPr>
              <a:t>address</a:t>
            </a:r>
            <a:r>
              <a:rPr lang="tr-TR" dirty="0" smtClean="0"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tr-TR" dirty="0" smtClean="0">
                <a:latin typeface="Arial" charset="0"/>
                <a:sym typeface="Wingdings" pitchFamily="2" charset="2"/>
              </a:rPr>
              <a:t>      : (O-3)</a:t>
            </a:r>
            <a:r>
              <a:rPr lang="tr-TR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</a:t>
            </a:r>
            <a:endParaRPr lang="tr-TR" dirty="0" smtClean="0">
              <a:latin typeface="Arial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tr-TR" dirty="0" err="1" smtClean="0">
                <a:latin typeface="Arial" charset="0"/>
              </a:rPr>
              <a:t>This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line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indicates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that</a:t>
            </a:r>
            <a:r>
              <a:rPr lang="tr-TR" dirty="0" smtClean="0">
                <a:latin typeface="Arial" charset="0"/>
              </a:rPr>
              <a:t> 8086 is </a:t>
            </a:r>
            <a:r>
              <a:rPr lang="tr-TR" dirty="0" err="1" smtClean="0">
                <a:latin typeface="Arial" charset="0"/>
              </a:rPr>
              <a:t>outputting</a:t>
            </a:r>
            <a:r>
              <a:rPr lang="tr-TR" dirty="0" smtClean="0">
                <a:latin typeface="Arial" charset="0"/>
              </a:rPr>
              <a:t> data </a:t>
            </a:r>
            <a:r>
              <a:rPr lang="tr-TR" dirty="0" err="1" smtClean="0">
                <a:latin typeface="Arial" charset="0"/>
              </a:rPr>
              <a:t>to</a:t>
            </a:r>
            <a:r>
              <a:rPr lang="tr-TR" dirty="0" smtClean="0">
                <a:latin typeface="Arial" charset="0"/>
              </a:rPr>
              <a:t> a </a:t>
            </a:r>
            <a:r>
              <a:rPr lang="tr-TR" dirty="0" err="1" smtClean="0">
                <a:latin typeface="Arial" charset="0"/>
              </a:rPr>
              <a:t>memory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I/O </a:t>
            </a:r>
            <a:r>
              <a:rPr lang="tr-TR" dirty="0" err="1" smtClean="0">
                <a:latin typeface="Arial" charset="0"/>
              </a:rPr>
              <a:t>device</a:t>
            </a:r>
            <a:r>
              <a:rPr lang="tr-TR" dirty="0" smtClean="0">
                <a:latin typeface="Arial" charset="0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820189"/>
              </p:ext>
            </p:extLst>
          </p:nvPr>
        </p:nvGraphicFramePr>
        <p:xfrm>
          <a:off x="683568" y="1203598"/>
          <a:ext cx="863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enklem" r:id="rId3" imgW="457200" imgH="215640" progId="Equation.3">
                  <p:embed/>
                </p:oleObj>
              </mc:Choice>
              <mc:Fallback>
                <p:oleObj name="Denklem" r:id="rId3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03598"/>
                        <a:ext cx="863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22165"/>
              </p:ext>
            </p:extLst>
          </p:nvPr>
        </p:nvGraphicFramePr>
        <p:xfrm>
          <a:off x="755576" y="3075807"/>
          <a:ext cx="576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enklem" r:id="rId5" imgW="253800" imgH="215640" progId="Equation.3">
                  <p:embed/>
                </p:oleObj>
              </mc:Choice>
              <mc:Fallback>
                <p:oleObj name="Denklem" r:id="rId5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75807"/>
                        <a:ext cx="576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7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         : (O-3)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acknowledge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 is a </a:t>
            </a:r>
            <a:r>
              <a:rPr lang="tr-TR" dirty="0" err="1" smtClean="0"/>
              <a:t>response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INTR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pin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pin</a:t>
            </a:r>
            <a:r>
              <a:rPr lang="tr-TR" dirty="0" smtClean="0"/>
              <a:t> is </a:t>
            </a:r>
            <a:r>
              <a:rPr lang="tr-TR" dirty="0" err="1" smtClean="0"/>
              <a:t>normally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onto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bus</a:t>
            </a:r>
            <a:r>
              <a:rPr lang="tr-TR" dirty="0" smtClean="0"/>
              <a:t> in </a:t>
            </a:r>
            <a:r>
              <a:rPr lang="tr-TR" dirty="0" err="1" smtClean="0"/>
              <a:t>response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an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request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   : (O)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latch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8086 </a:t>
            </a:r>
            <a:r>
              <a:rPr lang="tr-TR" dirty="0" err="1" smtClean="0"/>
              <a:t>address</a:t>
            </a:r>
            <a:r>
              <a:rPr lang="tr-TR" dirty="0" smtClean="0"/>
              <a:t>/data </a:t>
            </a:r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can be a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an I/O port </a:t>
            </a:r>
            <a:r>
              <a:rPr lang="tr-TR" dirty="0" err="1" smtClean="0"/>
              <a:t>number</a:t>
            </a:r>
            <a:r>
              <a:rPr lang="tr-TR" dirty="0" smtClean="0"/>
              <a:t>. 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06245"/>
              </p:ext>
            </p:extLst>
          </p:nvPr>
        </p:nvGraphicFramePr>
        <p:xfrm>
          <a:off x="683568" y="1186384"/>
          <a:ext cx="7921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enklem" r:id="rId3" imgW="380835" imgH="215806" progId="Equation.3">
                  <p:embed/>
                </p:oleObj>
              </mc:Choice>
              <mc:Fallback>
                <p:oleObj name="Denklem" r:id="rId3" imgW="38083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86384"/>
                        <a:ext cx="7921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79412"/>
              </p:ext>
            </p:extLst>
          </p:nvPr>
        </p:nvGraphicFramePr>
        <p:xfrm>
          <a:off x="684064" y="3003799"/>
          <a:ext cx="863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enklem" r:id="rId5" imgW="342603" imgH="164957" progId="Equation.3">
                  <p:embed/>
                </p:oleObj>
              </mc:Choice>
              <mc:Fallback>
                <p:oleObj name="Denklem" r:id="rId5" imgW="342603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64" y="3003799"/>
                        <a:ext cx="863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7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>
                <a:latin typeface="Arial" charset="0"/>
              </a:rPr>
              <a:t>          :(O-3)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err="1" smtClean="0">
                <a:latin typeface="Arial" charset="0"/>
              </a:rPr>
              <a:t>The</a:t>
            </a:r>
            <a:r>
              <a:rPr lang="tr-TR" dirty="0" smtClean="0">
                <a:latin typeface="Arial" charset="0"/>
              </a:rPr>
              <a:t> data </a:t>
            </a:r>
            <a:r>
              <a:rPr lang="tr-TR" dirty="0" err="1" smtClean="0">
                <a:latin typeface="Arial" charset="0"/>
              </a:rPr>
              <a:t>transmit</a:t>
            </a:r>
            <a:r>
              <a:rPr lang="tr-TR" dirty="0" smtClean="0">
                <a:latin typeface="Arial" charset="0"/>
              </a:rPr>
              <a:t>/</a:t>
            </a:r>
            <a:r>
              <a:rPr lang="tr-TR" dirty="0" err="1" smtClean="0">
                <a:latin typeface="Arial" charset="0"/>
              </a:rPr>
              <a:t>receive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signal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shows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that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the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microprocessor</a:t>
            </a:r>
            <a:r>
              <a:rPr lang="tr-TR" dirty="0" smtClean="0">
                <a:latin typeface="Arial" charset="0"/>
              </a:rPr>
              <a:t> data </a:t>
            </a:r>
            <a:r>
              <a:rPr lang="tr-TR" dirty="0" err="1" smtClean="0">
                <a:latin typeface="Arial" charset="0"/>
              </a:rPr>
              <a:t>bus</a:t>
            </a:r>
            <a:r>
              <a:rPr lang="tr-TR" dirty="0" smtClean="0">
                <a:latin typeface="Arial" charset="0"/>
              </a:rPr>
              <a:t> is </a:t>
            </a:r>
            <a:r>
              <a:rPr lang="tr-TR" dirty="0" err="1" smtClean="0">
                <a:latin typeface="Arial" charset="0"/>
              </a:rPr>
              <a:t>transmitting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</a:t>
            </a:r>
            <a:r>
              <a:rPr lang="tr-TR" dirty="0" err="1" smtClean="0">
                <a:latin typeface="Arial" charset="0"/>
              </a:rPr>
              <a:t>receiving</a:t>
            </a:r>
            <a:r>
              <a:rPr lang="tr-TR" dirty="0" smtClean="0">
                <a:latin typeface="Arial" charset="0"/>
              </a:rPr>
              <a:t> data. </a:t>
            </a:r>
          </a:p>
          <a:p>
            <a:pPr>
              <a:buFont typeface="Wingdings" pitchFamily="2" charset="2"/>
              <a:buNone/>
            </a:pPr>
            <a:endParaRPr lang="tr-TR" dirty="0" smtClean="0">
              <a:latin typeface="Arial" charset="0"/>
            </a:endParaRPr>
          </a:p>
          <a:p>
            <a:r>
              <a:rPr lang="tr-TR" dirty="0" smtClean="0">
                <a:latin typeface="Arial" charset="0"/>
                <a:sym typeface="Wingdings" pitchFamily="2" charset="2"/>
              </a:rPr>
              <a:t>      : (O-3)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smtClean="0">
                <a:latin typeface="Arial" charset="0"/>
                <a:sym typeface="Wingdings" pitchFamily="2" charset="2"/>
              </a:rPr>
              <a:t>Data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bus</a:t>
            </a:r>
            <a:r>
              <a:rPr lang="tr-TR" dirty="0" smtClean="0">
                <a:latin typeface="Arial" charset="0"/>
                <a:sym typeface="Wingdings" pitchFamily="2" charset="2"/>
              </a:rPr>
              <a:t>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enable</a:t>
            </a:r>
            <a:r>
              <a:rPr lang="tr-TR" dirty="0" smtClean="0">
                <a:latin typeface="Arial" charset="0"/>
                <a:sym typeface="Wingdings" pitchFamily="2" charset="2"/>
              </a:rPr>
              <a:t>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activates</a:t>
            </a:r>
            <a:r>
              <a:rPr lang="tr-TR" dirty="0" smtClean="0">
                <a:latin typeface="Arial" charset="0"/>
                <a:sym typeface="Wingdings" pitchFamily="2" charset="2"/>
              </a:rPr>
              <a:t>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external</a:t>
            </a:r>
            <a:r>
              <a:rPr lang="tr-TR" dirty="0" smtClean="0">
                <a:latin typeface="Arial" charset="0"/>
                <a:sym typeface="Wingdings" pitchFamily="2" charset="2"/>
              </a:rPr>
              <a:t> data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bus</a:t>
            </a:r>
            <a:r>
              <a:rPr lang="tr-TR" dirty="0">
                <a:latin typeface="Arial" charset="0"/>
                <a:sym typeface="Wingdings" pitchFamily="2" charset="2"/>
              </a:rPr>
              <a:t> </a:t>
            </a:r>
            <a:r>
              <a:rPr lang="tr-TR" dirty="0" err="1" smtClean="0">
                <a:latin typeface="Arial" charset="0"/>
                <a:sym typeface="Wingdings" pitchFamily="2" charset="2"/>
              </a:rPr>
              <a:t>buffers</a:t>
            </a:r>
            <a:r>
              <a:rPr lang="tr-TR" dirty="0" smtClean="0">
                <a:latin typeface="Arial" charset="0"/>
                <a:sym typeface="Wingdings" pitchFamily="2" charset="2"/>
              </a:rPr>
              <a:t>.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577688"/>
              </p:ext>
            </p:extLst>
          </p:nvPr>
        </p:nvGraphicFramePr>
        <p:xfrm>
          <a:off x="683568" y="1088977"/>
          <a:ext cx="10080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Denklem" r:id="rId3" imgW="457200" imgH="215640" progId="Equation.3">
                  <p:embed/>
                </p:oleObj>
              </mc:Choice>
              <mc:Fallback>
                <p:oleObj name="Denklem" r:id="rId3" imgW="457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88977"/>
                        <a:ext cx="10080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35201"/>
              </p:ext>
            </p:extLst>
          </p:nvPr>
        </p:nvGraphicFramePr>
        <p:xfrm>
          <a:off x="684213" y="3248026"/>
          <a:ext cx="863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enklem" r:id="rId5" imgW="368280" imgH="215640" progId="Equation.3">
                  <p:embed/>
                </p:oleObj>
              </mc:Choice>
              <mc:Fallback>
                <p:oleObj name="Denklem" r:id="rId5" imgW="3682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48026"/>
                        <a:ext cx="863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www.ce.yildiz.edu.tr/personal/erkan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45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Uç Tanımları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HOLD : (I)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requests</a:t>
            </a:r>
            <a:r>
              <a:rPr lang="tr-TR" dirty="0" smtClean="0"/>
              <a:t> a </a:t>
            </a:r>
            <a:r>
              <a:rPr lang="tr-TR" dirty="0" err="1" smtClean="0"/>
              <a:t>direct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(DMA).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HOLD </a:t>
            </a:r>
            <a:r>
              <a:rPr lang="tr-TR" dirty="0" err="1" smtClean="0"/>
              <a:t>signal</a:t>
            </a:r>
            <a:r>
              <a:rPr lang="tr-TR" dirty="0" smtClean="0"/>
              <a:t> is </a:t>
            </a:r>
            <a:r>
              <a:rPr lang="tr-TR" dirty="0" err="1" smtClean="0"/>
              <a:t>logic</a:t>
            </a:r>
            <a:r>
              <a:rPr lang="tr-TR" dirty="0" smtClean="0"/>
              <a:t> 1,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microprocessor</a:t>
            </a:r>
            <a:r>
              <a:rPr lang="tr-TR" dirty="0" smtClean="0"/>
              <a:t> </a:t>
            </a:r>
            <a:r>
              <a:rPr lang="tr-TR" dirty="0" err="1" smtClean="0"/>
              <a:t>stops</a:t>
            </a:r>
            <a:r>
              <a:rPr lang="tr-TR" dirty="0" smtClean="0"/>
              <a:t> </a:t>
            </a:r>
            <a:r>
              <a:rPr lang="tr-TR" dirty="0" err="1" smtClean="0"/>
              <a:t>executing</a:t>
            </a:r>
            <a:r>
              <a:rPr lang="tr-TR" dirty="0" smtClean="0"/>
              <a:t> software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places</a:t>
            </a:r>
            <a:r>
              <a:rPr lang="tr-TR" dirty="0" smtClean="0"/>
              <a:t> 	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,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high-impedance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.</a:t>
            </a:r>
          </a:p>
          <a:p>
            <a:r>
              <a:rPr lang="tr-TR" dirty="0" smtClean="0"/>
              <a:t>HLDA : (O)</a:t>
            </a:r>
          </a:p>
          <a:p>
            <a:pPr marL="0" indent="0">
              <a:buFont typeface="Wingdings" pitchFamily="2" charset="2"/>
              <a:buNone/>
            </a:pP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 err="1" smtClean="0"/>
              <a:t>acknowledge</a:t>
            </a:r>
            <a:r>
              <a:rPr lang="tr-TR" dirty="0" smtClean="0"/>
              <a:t> </a:t>
            </a:r>
            <a:r>
              <a:rPr lang="tr-TR" dirty="0" err="1" smtClean="0"/>
              <a:t>indicates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8086 </a:t>
            </a:r>
            <a:r>
              <a:rPr lang="tr-TR" dirty="0" err="1" smtClean="0"/>
              <a:t>microprocessor</a:t>
            </a:r>
            <a:r>
              <a:rPr lang="tr-TR" dirty="0" smtClean="0"/>
              <a:t> </a:t>
            </a:r>
            <a:r>
              <a:rPr lang="tr-TR" dirty="0" err="1" smtClean="0"/>
              <a:t>entered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3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(8284A) </a:t>
            </a:r>
            <a:endParaRPr lang="tr-TR" dirty="0"/>
          </a:p>
        </p:txBody>
      </p:sp>
      <p:pic>
        <p:nvPicPr>
          <p:cNvPr id="4" name="Content Placeholder 3" descr="FG09_004_01350264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3598"/>
            <a:ext cx="624069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1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(8284A) 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7"/>
            <a:ext cx="5616624" cy="378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3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&amp; </a:t>
            </a:r>
            <a:r>
              <a:rPr lang="tr-TR" dirty="0" err="1" smtClean="0"/>
              <a:t>Latching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Arial" pitchFamily="34" charset="0"/>
              </a:rPr>
              <a:t>The address/data bus of the 8086/8088 is multiplexed (shared) to reduce the number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of pins required for the integrated circuit</a:t>
            </a:r>
            <a:r>
              <a:rPr lang="tr-TR" dirty="0" smtClean="0">
                <a:cs typeface="Arial" pitchFamily="34" charset="0"/>
              </a:rPr>
              <a:t>.</a:t>
            </a:r>
          </a:p>
          <a:p>
            <a:r>
              <a:rPr lang="en-US" dirty="0" smtClean="0">
                <a:cs typeface="Arial" pitchFamily="34" charset="0"/>
              </a:rPr>
              <a:t>Memory &amp; I/O require the address remain valid and stable throughout a read/write cycle.</a:t>
            </a:r>
          </a:p>
          <a:p>
            <a:r>
              <a:rPr lang="en-US" dirty="0" smtClean="0">
                <a:cs typeface="Arial" pitchFamily="34" charset="0"/>
              </a:rPr>
              <a:t>If buses are multiplexed, the address changes at the memory and I/O, causing them to read or write data in the wrong locations</a:t>
            </a:r>
            <a:endParaRPr lang="en-AU" dirty="0" smtClean="0">
              <a:latin typeface="Times" pitchFamily="-8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&amp; </a:t>
            </a:r>
            <a:r>
              <a:rPr lang="tr-TR" dirty="0" err="1" smtClean="0"/>
              <a:t>Latching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74LS373 </a:t>
            </a:r>
            <a:r>
              <a:rPr lang="tr-TR" dirty="0" err="1" smtClean="0"/>
              <a:t>Octal</a:t>
            </a:r>
            <a:r>
              <a:rPr lang="tr-TR" dirty="0" smtClean="0"/>
              <a:t> </a:t>
            </a:r>
            <a:r>
              <a:rPr lang="tr-TR" dirty="0" err="1" smtClean="0"/>
              <a:t>Transparent</a:t>
            </a:r>
            <a:r>
              <a:rPr lang="tr-TR" dirty="0" smtClean="0"/>
              <a:t> </a:t>
            </a:r>
            <a:r>
              <a:rPr lang="tr-TR" dirty="0" err="1" smtClean="0"/>
              <a:t>Latch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3-state </a:t>
            </a:r>
            <a:r>
              <a:rPr lang="tr-TR" dirty="0" err="1" smtClean="0"/>
              <a:t>Outputs</a:t>
            </a:r>
            <a:endParaRPr lang="tr-TR" dirty="0"/>
          </a:p>
        </p:txBody>
      </p:sp>
      <p:pic>
        <p:nvPicPr>
          <p:cNvPr id="4" name="Picture 7" descr="74373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2211710"/>
            <a:ext cx="3810000" cy="2335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9" descr="74373Truth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815629"/>
            <a:ext cx="4032250" cy="3127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&amp; </a:t>
            </a:r>
            <a:r>
              <a:rPr lang="tr-TR" dirty="0" err="1" smtClean="0"/>
              <a:t>Latching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74LS245 </a:t>
            </a:r>
            <a:r>
              <a:rPr lang="tr-TR" dirty="0" err="1" smtClean="0"/>
              <a:t>Octal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Tranceiver</a:t>
            </a:r>
            <a:endParaRPr lang="tr-TR" dirty="0"/>
          </a:p>
        </p:txBody>
      </p:sp>
      <p:pic>
        <p:nvPicPr>
          <p:cNvPr id="4" name="Picture 4" descr="74245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851671"/>
            <a:ext cx="4373562" cy="2562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 descr="74245Truth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5124" y="1878353"/>
            <a:ext cx="4110037" cy="2717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5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&amp; </a:t>
            </a:r>
            <a:r>
              <a:rPr lang="tr-TR" dirty="0" err="1" smtClean="0"/>
              <a:t>Latching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74LS244 </a:t>
            </a:r>
            <a:r>
              <a:rPr lang="tr-TR" dirty="0" err="1" smtClean="0"/>
              <a:t>Octal</a:t>
            </a:r>
            <a:r>
              <a:rPr lang="tr-TR" dirty="0" smtClean="0"/>
              <a:t> </a:t>
            </a:r>
            <a:r>
              <a:rPr lang="tr-TR" dirty="0" err="1" smtClean="0"/>
              <a:t>Buffer</a:t>
            </a:r>
            <a:r>
              <a:rPr lang="tr-TR" dirty="0" smtClean="0"/>
              <a:t> 	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1851670"/>
            <a:ext cx="4638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2313632"/>
            <a:ext cx="3095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376288"/>
            <a:ext cx="2176264" cy="258179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&amp;</a:t>
            </a:r>
            <a:br>
              <a:rPr lang="tr-TR" dirty="0" smtClean="0"/>
            </a:br>
            <a:r>
              <a:rPr lang="tr-TR" dirty="0" err="1" smtClean="0"/>
              <a:t>Latching</a:t>
            </a:r>
            <a:endParaRPr lang="tr-T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83611" y="-381161"/>
            <a:ext cx="524898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5616" y="0"/>
            <a:ext cx="7092280" cy="1122991"/>
          </a:xfrm>
        </p:spPr>
        <p:txBody>
          <a:bodyPr>
            <a:normAutofit/>
          </a:bodyPr>
          <a:lstStyle/>
          <a:p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&amp;</a:t>
            </a:r>
            <a:r>
              <a:rPr lang="tr-TR" dirty="0" err="1" smtClean="0"/>
              <a:t>Latching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4" y="915566"/>
            <a:ext cx="6530925" cy="406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8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Timing</a:t>
            </a:r>
            <a:r>
              <a:rPr lang="tr-TR" dirty="0"/>
              <a:t> –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smtClean="0"/>
              <a:t>Read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38" y="1131590"/>
            <a:ext cx="69246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0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Konusu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Genel tanımlar ve karşılaştırmalar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8086 </a:t>
            </a:r>
            <a:r>
              <a:rPr lang="tr-TR" dirty="0" smtClean="0">
                <a:sym typeface="Symbol"/>
              </a:rPr>
              <a:t>P minimum </a:t>
            </a:r>
            <a:r>
              <a:rPr lang="tr-TR" dirty="0" err="1" smtClean="0">
                <a:sym typeface="Symbol"/>
              </a:rPr>
              <a:t>mod</a:t>
            </a:r>
            <a:r>
              <a:rPr lang="tr-TR" dirty="0" smtClean="0">
                <a:sym typeface="Symbol"/>
              </a:rPr>
              <a:t> kullanımında:</a:t>
            </a:r>
          </a:p>
          <a:p>
            <a:pPr lvl="1"/>
            <a:r>
              <a:rPr lang="tr-TR" dirty="0" smtClean="0">
                <a:sym typeface="Symbol"/>
              </a:rPr>
              <a:t>İç yapı</a:t>
            </a:r>
          </a:p>
          <a:p>
            <a:pPr lvl="1"/>
            <a:r>
              <a:rPr lang="tr-TR" dirty="0" smtClean="0">
                <a:sym typeface="Symbol"/>
              </a:rPr>
              <a:t>Uç tanımları</a:t>
            </a:r>
          </a:p>
          <a:p>
            <a:pPr lvl="1"/>
            <a:r>
              <a:rPr lang="tr-TR" dirty="0" smtClean="0">
                <a:sym typeface="Symbol"/>
              </a:rPr>
              <a:t>Yardımcı devreler</a:t>
            </a:r>
          </a:p>
          <a:p>
            <a:pPr lvl="1"/>
            <a:r>
              <a:rPr lang="tr-TR" dirty="0" smtClean="0">
                <a:sym typeface="Symbol"/>
              </a:rPr>
              <a:t>Hafıza erişimi</a:t>
            </a:r>
          </a:p>
          <a:p>
            <a:pPr lvl="1"/>
            <a:r>
              <a:rPr lang="tr-TR" dirty="0" err="1" smtClean="0">
                <a:sym typeface="Symbol"/>
              </a:rPr>
              <a:t>Arayüzler</a:t>
            </a:r>
            <a:endParaRPr lang="tr-TR" dirty="0" smtClean="0">
              <a:sym typeface="Symbol"/>
            </a:endParaRPr>
          </a:p>
          <a:p>
            <a:pPr lvl="2"/>
            <a:r>
              <a:rPr lang="tr-TR" dirty="0" smtClean="0">
                <a:sym typeface="Symbol"/>
              </a:rPr>
              <a:t>8255</a:t>
            </a:r>
          </a:p>
          <a:p>
            <a:pPr lvl="2"/>
            <a:r>
              <a:rPr lang="tr-TR" dirty="0" smtClean="0">
                <a:sym typeface="Symbol"/>
              </a:rPr>
              <a:t>8251</a:t>
            </a:r>
          </a:p>
          <a:p>
            <a:pPr lvl="2"/>
            <a:r>
              <a:rPr lang="tr-TR" dirty="0" smtClean="0">
                <a:sym typeface="Symbol"/>
              </a:rPr>
              <a:t>8254</a:t>
            </a:r>
          </a:p>
          <a:p>
            <a:pPr lvl="2"/>
            <a:r>
              <a:rPr lang="tr-TR" dirty="0" smtClean="0">
                <a:sym typeface="Symbol"/>
              </a:rPr>
              <a:t>DAC, ADC</a:t>
            </a:r>
          </a:p>
          <a:p>
            <a:pPr lvl="2"/>
            <a:r>
              <a:rPr lang="tr-TR" dirty="0" smtClean="0">
                <a:sym typeface="Symbol"/>
              </a:rPr>
              <a:t>8259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85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987575"/>
            <a:ext cx="1835696" cy="3229867"/>
          </a:xfrm>
        </p:spPr>
        <p:txBody>
          <a:bodyPr>
            <a:normAutofit/>
          </a:bodyPr>
          <a:lstStyle/>
          <a:p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smtClean="0"/>
              <a:t>Read</a:t>
            </a:r>
            <a:endParaRPr lang="tr-T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164"/>
            <a:ext cx="5535563" cy="5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835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Timing</a:t>
            </a:r>
            <a:r>
              <a:rPr lang="tr-TR" dirty="0" smtClean="0"/>
              <a:t> – </a:t>
            </a:r>
            <a:r>
              <a:rPr lang="tr-TR" dirty="0" err="1" smtClean="0"/>
              <a:t>Simplified</a:t>
            </a:r>
            <a:r>
              <a:rPr lang="tr-TR" dirty="0" smtClean="0"/>
              <a:t> Write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1131590"/>
            <a:ext cx="71342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264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987575"/>
            <a:ext cx="1835696" cy="3229867"/>
          </a:xfrm>
        </p:spPr>
        <p:txBody>
          <a:bodyPr>
            <a:normAutofit/>
          </a:bodyPr>
          <a:lstStyle/>
          <a:p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smtClean="0"/>
              <a:t>Write</a:t>
            </a:r>
            <a:endParaRPr lang="tr-T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-32048"/>
            <a:ext cx="5411298" cy="517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08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ym typeface="Symbol"/>
              </a:rPr>
              <a:t></a:t>
            </a:r>
            <a:r>
              <a:rPr lang="tr-TR" dirty="0" smtClean="0">
                <a:sym typeface="Symbol"/>
              </a:rPr>
              <a:t>P Tarihçesi</a:t>
            </a:r>
            <a:endParaRPr lang="tr-TR" dirty="0">
              <a:sym typeface="Symbol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>
                <a:hlinkClick r:id="rId2"/>
              </a:rPr>
              <a:t>https://www.youtube.com/watch?v=-ReL9JnWA1A</a:t>
            </a:r>
            <a:endParaRPr lang="tr-TR" dirty="0" smtClean="0"/>
          </a:p>
          <a:p>
            <a:pPr marL="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179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Tanımlar ve Karşılaştırmalar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r>
              <a:rPr lang="tr-TR" dirty="0" smtClean="0"/>
              <a:t>ALU</a:t>
            </a:r>
          </a:p>
          <a:p>
            <a:r>
              <a:rPr lang="tr-TR" dirty="0" err="1" smtClean="0"/>
              <a:t>Register</a:t>
            </a:r>
            <a:endParaRPr lang="tr-TR" dirty="0" smtClean="0"/>
          </a:p>
          <a:p>
            <a:r>
              <a:rPr lang="tr-TR" dirty="0" smtClean="0"/>
              <a:t>CPU</a:t>
            </a:r>
          </a:p>
          <a:p>
            <a:r>
              <a:rPr lang="tr-TR" dirty="0" smtClean="0">
                <a:sym typeface="Symbol"/>
              </a:rPr>
              <a:t>P</a:t>
            </a:r>
          </a:p>
          <a:p>
            <a:r>
              <a:rPr lang="tr-TR" dirty="0" smtClean="0">
                <a:sym typeface="Symbol"/>
              </a:rPr>
              <a:t>C</a:t>
            </a:r>
          </a:p>
          <a:p>
            <a:r>
              <a:rPr lang="tr-TR" dirty="0" err="1" smtClean="0"/>
              <a:t>SoC</a:t>
            </a:r>
            <a:endParaRPr lang="tr-TR" dirty="0" smtClean="0"/>
          </a:p>
          <a:p>
            <a:pPr>
              <a:tabLst>
                <a:tab pos="355600" algn="l"/>
              </a:tabLst>
            </a:pPr>
            <a:r>
              <a:rPr lang="tr-TR" dirty="0" smtClean="0"/>
              <a:t>Harvard </a:t>
            </a:r>
            <a:r>
              <a:rPr lang="tr-TR" dirty="0" err="1" smtClean="0"/>
              <a:t>arc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Von</a:t>
            </a:r>
            <a:r>
              <a:rPr lang="tr-TR" dirty="0" smtClean="0"/>
              <a:t> </a:t>
            </a:r>
            <a:r>
              <a:rPr lang="tr-TR" dirty="0" err="1" smtClean="0"/>
              <a:t>Neumann</a:t>
            </a:r>
            <a:r>
              <a:rPr lang="tr-TR" dirty="0" smtClean="0"/>
              <a:t> </a:t>
            </a:r>
            <a:r>
              <a:rPr lang="tr-TR" dirty="0" err="1" smtClean="0"/>
              <a:t>arc</a:t>
            </a:r>
            <a:r>
              <a:rPr lang="tr-TR" dirty="0" smtClean="0"/>
              <a:t>.</a:t>
            </a:r>
          </a:p>
          <a:p>
            <a:r>
              <a:rPr lang="tr-TR" dirty="0" smtClean="0"/>
              <a:t>CISC</a:t>
            </a:r>
          </a:p>
          <a:p>
            <a:r>
              <a:rPr lang="tr-TR" dirty="0" smtClean="0"/>
              <a:t>RISC</a:t>
            </a:r>
          </a:p>
          <a:p>
            <a:r>
              <a:rPr lang="tr-TR" dirty="0" smtClean="0"/>
              <a:t>EPIC</a:t>
            </a:r>
          </a:p>
          <a:p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endian</a:t>
            </a:r>
            <a:endParaRPr lang="tr-TR" dirty="0" smtClean="0"/>
          </a:p>
          <a:p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 err="1" smtClean="0"/>
              <a:t>endian</a:t>
            </a:r>
            <a:endParaRPr lang="tr-TR" dirty="0" smtClean="0"/>
          </a:p>
          <a:p>
            <a:r>
              <a:rPr lang="tr-TR" dirty="0" smtClean="0"/>
              <a:t>Data </a:t>
            </a:r>
            <a:r>
              <a:rPr lang="tr-TR" dirty="0" err="1" smtClean="0"/>
              <a:t>bus</a:t>
            </a:r>
            <a:endParaRPr lang="tr-TR" dirty="0" smtClean="0"/>
          </a:p>
          <a:p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endParaRPr lang="tr-TR" dirty="0" smtClean="0"/>
          </a:p>
          <a:p>
            <a:r>
              <a:rPr lang="tr-TR" dirty="0" smtClean="0"/>
              <a:t>Control </a:t>
            </a:r>
            <a:r>
              <a:rPr lang="tr-TR" dirty="0" err="1" smtClean="0"/>
              <a:t>bus</a:t>
            </a:r>
            <a:endParaRPr lang="tr-TR" dirty="0" smtClean="0"/>
          </a:p>
          <a:p>
            <a:r>
              <a:rPr lang="tr-TR" dirty="0" err="1" smtClean="0"/>
              <a:t>Accumulator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103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Tanımlar ve Karşılaştırmalar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8086 (1978)</a:t>
            </a:r>
          </a:p>
          <a:p>
            <a:pPr lvl="1"/>
            <a:r>
              <a:rPr lang="tr-TR" dirty="0" smtClean="0"/>
              <a:t>16 bit veri yolu, 16 bit </a:t>
            </a:r>
            <a:r>
              <a:rPr lang="tr-TR" dirty="0" err="1" smtClean="0"/>
              <a:t>register</a:t>
            </a:r>
            <a:r>
              <a:rPr lang="tr-TR" dirty="0" smtClean="0"/>
              <a:t>, 20 bit adres yolu</a:t>
            </a:r>
          </a:p>
          <a:p>
            <a:r>
              <a:rPr lang="tr-TR" dirty="0" smtClean="0"/>
              <a:t>8088 (1979)</a:t>
            </a:r>
          </a:p>
          <a:p>
            <a:pPr lvl="1"/>
            <a:r>
              <a:rPr lang="tr-TR" dirty="0" smtClean="0"/>
              <a:t>8 bit veri yolu, 16 bit </a:t>
            </a:r>
            <a:r>
              <a:rPr lang="tr-TR" dirty="0" err="1" smtClean="0"/>
              <a:t>register</a:t>
            </a:r>
            <a:r>
              <a:rPr lang="tr-TR" dirty="0" smtClean="0"/>
              <a:t>, 20 bit adres yolu</a:t>
            </a:r>
          </a:p>
          <a:p>
            <a:r>
              <a:rPr lang="tr-TR" dirty="0" smtClean="0"/>
              <a:t>80286 (1982)</a:t>
            </a:r>
          </a:p>
          <a:p>
            <a:pPr lvl="1"/>
            <a:r>
              <a:rPr lang="tr-TR" dirty="0" smtClean="0"/>
              <a:t>16 bit veri yolu, 16 bit </a:t>
            </a:r>
            <a:r>
              <a:rPr lang="tr-TR" dirty="0" err="1" smtClean="0"/>
              <a:t>register</a:t>
            </a:r>
            <a:r>
              <a:rPr lang="tr-TR" dirty="0" smtClean="0"/>
              <a:t>, 24 bit adres yolu</a:t>
            </a:r>
          </a:p>
          <a:p>
            <a:r>
              <a:rPr lang="tr-TR" dirty="0" smtClean="0"/>
              <a:t>80386 (1985)</a:t>
            </a:r>
          </a:p>
          <a:p>
            <a:pPr lvl="1"/>
            <a:r>
              <a:rPr lang="tr-TR" dirty="0" smtClean="0"/>
              <a:t>32 bit veri yolu, 32 bit </a:t>
            </a:r>
            <a:r>
              <a:rPr lang="tr-TR" dirty="0" err="1" smtClean="0"/>
              <a:t>register</a:t>
            </a:r>
            <a:r>
              <a:rPr lang="tr-TR" dirty="0" smtClean="0"/>
              <a:t>, 32 bit adres yolu</a:t>
            </a:r>
          </a:p>
        </p:txBody>
      </p:sp>
    </p:spTree>
    <p:extLst>
      <p:ext uri="{BB962C8B-B14F-4D97-AF65-F5344CB8AC3E}">
        <p14:creationId xmlns:p14="http://schemas.microsoft.com/office/powerpoint/2010/main" val="22550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Tanımlar ve Karşılaştırmalar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smtClean="0"/>
              <a:t>Real </a:t>
            </a:r>
            <a:r>
              <a:rPr lang="tr-TR" dirty="0" err="1" smtClean="0"/>
              <a:t>mode</a:t>
            </a:r>
            <a:endParaRPr lang="tr-TR" dirty="0" smtClean="0"/>
          </a:p>
          <a:p>
            <a:r>
              <a:rPr lang="tr-TR" dirty="0" err="1" smtClean="0"/>
              <a:t>Protected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endParaRPr lang="tr-TR" dirty="0" smtClean="0"/>
          </a:p>
          <a:p>
            <a:r>
              <a:rPr lang="tr-TR" dirty="0" smtClean="0"/>
              <a:t>Virtual </a:t>
            </a:r>
            <a:r>
              <a:rPr lang="tr-TR" dirty="0" err="1" smtClean="0"/>
              <a:t>mode</a:t>
            </a:r>
            <a:endParaRPr lang="tr-TR" dirty="0" smtClean="0"/>
          </a:p>
          <a:p>
            <a:r>
              <a:rPr lang="tr-TR" dirty="0" err="1" smtClean="0"/>
              <a:t>Prefetch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endParaRPr lang="tr-TR" dirty="0" smtClean="0"/>
          </a:p>
          <a:p>
            <a:r>
              <a:rPr lang="tr-TR" dirty="0" err="1" smtClean="0"/>
              <a:t>Pipeline</a:t>
            </a:r>
            <a:endParaRPr lang="tr-TR" dirty="0" smtClean="0"/>
          </a:p>
          <a:p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model</a:t>
            </a:r>
          </a:p>
          <a:p>
            <a:r>
              <a:rPr lang="tr-TR" dirty="0" smtClean="0"/>
              <a:t>Time </a:t>
            </a:r>
            <a:r>
              <a:rPr lang="tr-TR" dirty="0" err="1" smtClean="0"/>
              <a:t>multiplexing</a:t>
            </a:r>
            <a:endParaRPr lang="tr-TR" dirty="0" smtClean="0"/>
          </a:p>
          <a:p>
            <a:r>
              <a:rPr lang="tr-TR" dirty="0" err="1" smtClean="0"/>
              <a:t>Coprocessor</a:t>
            </a:r>
            <a:endParaRPr lang="tr-TR" dirty="0" smtClean="0"/>
          </a:p>
          <a:p>
            <a:r>
              <a:rPr lang="tr-TR" dirty="0" err="1" smtClean="0"/>
              <a:t>Cache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08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-108520" y="1203598"/>
            <a:ext cx="1738536" cy="2592288"/>
          </a:xfrm>
        </p:spPr>
        <p:txBody>
          <a:bodyPr>
            <a:normAutofit/>
          </a:bodyPr>
          <a:lstStyle/>
          <a:p>
            <a:r>
              <a:rPr lang="tr-TR" dirty="0" smtClean="0"/>
              <a:t>8086</a:t>
            </a:r>
            <a:br>
              <a:rPr lang="tr-TR" dirty="0" smtClean="0"/>
            </a:br>
            <a:r>
              <a:rPr lang="tr-TR" dirty="0" smtClean="0"/>
              <a:t>İç</a:t>
            </a:r>
            <a:br>
              <a:rPr lang="tr-TR" dirty="0" smtClean="0"/>
            </a:br>
            <a:r>
              <a:rPr lang="tr-TR" dirty="0" smtClean="0"/>
              <a:t>Yapısı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4925" y="-970358"/>
            <a:ext cx="5015043" cy="7025547"/>
          </a:xfrm>
        </p:spPr>
      </p:pic>
    </p:spTree>
    <p:extLst>
      <p:ext uri="{BB962C8B-B14F-4D97-AF65-F5344CB8AC3E}">
        <p14:creationId xmlns:p14="http://schemas.microsoft.com/office/powerpoint/2010/main" val="12041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Yazmaçlar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85000" lnSpcReduction="20000"/>
          </a:bodyPr>
          <a:lstStyle/>
          <a:p>
            <a:r>
              <a:rPr lang="tr-TR" dirty="0" smtClean="0"/>
              <a:t>AX </a:t>
            </a:r>
          </a:p>
          <a:p>
            <a:pPr lvl="1"/>
            <a:r>
              <a:rPr lang="tr-TR" dirty="0" smtClean="0"/>
              <a:t>AL</a:t>
            </a:r>
          </a:p>
          <a:p>
            <a:pPr lvl="1"/>
            <a:r>
              <a:rPr lang="tr-TR" dirty="0" smtClean="0"/>
              <a:t>AH</a:t>
            </a:r>
          </a:p>
          <a:p>
            <a:r>
              <a:rPr lang="tr-TR" dirty="0" smtClean="0"/>
              <a:t>BX</a:t>
            </a:r>
          </a:p>
          <a:p>
            <a:pPr lvl="1"/>
            <a:r>
              <a:rPr lang="tr-TR" dirty="0" smtClean="0"/>
              <a:t>BL</a:t>
            </a:r>
          </a:p>
          <a:p>
            <a:pPr lvl="1"/>
            <a:r>
              <a:rPr lang="tr-TR" dirty="0" smtClean="0"/>
              <a:t>BH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CX</a:t>
            </a:r>
          </a:p>
          <a:p>
            <a:pPr lvl="1"/>
            <a:r>
              <a:rPr lang="tr-TR" dirty="0" smtClean="0"/>
              <a:t>CL</a:t>
            </a:r>
          </a:p>
          <a:p>
            <a:pPr lvl="1"/>
            <a:r>
              <a:rPr lang="tr-TR" dirty="0" smtClean="0"/>
              <a:t>CH</a:t>
            </a:r>
          </a:p>
          <a:p>
            <a:r>
              <a:rPr lang="tr-TR" dirty="0" smtClean="0"/>
              <a:t>DX</a:t>
            </a:r>
          </a:p>
          <a:p>
            <a:pPr lvl="1"/>
            <a:r>
              <a:rPr lang="tr-TR" dirty="0" smtClean="0"/>
              <a:t>DL</a:t>
            </a:r>
          </a:p>
          <a:p>
            <a:pPr lvl="1"/>
            <a:r>
              <a:rPr lang="tr-TR" dirty="0" smtClean="0"/>
              <a:t>DH</a:t>
            </a:r>
          </a:p>
          <a:p>
            <a:r>
              <a:rPr lang="tr-TR" dirty="0" smtClean="0"/>
              <a:t>SP</a:t>
            </a:r>
          </a:p>
          <a:p>
            <a:r>
              <a:rPr lang="tr-TR" dirty="0" smtClean="0"/>
              <a:t>BP</a:t>
            </a:r>
          </a:p>
          <a:p>
            <a:r>
              <a:rPr lang="tr-TR" dirty="0" smtClean="0"/>
              <a:t>SI</a:t>
            </a:r>
          </a:p>
          <a:p>
            <a:r>
              <a:rPr lang="tr-TR" dirty="0" smtClean="0"/>
              <a:t>DI</a:t>
            </a:r>
          </a:p>
          <a:p>
            <a:r>
              <a:rPr lang="tr-TR" dirty="0" smtClean="0"/>
              <a:t>SS</a:t>
            </a:r>
          </a:p>
          <a:p>
            <a:r>
              <a:rPr lang="tr-TR" dirty="0" smtClean="0"/>
              <a:t>CS</a:t>
            </a:r>
          </a:p>
          <a:p>
            <a:r>
              <a:rPr lang="tr-TR" dirty="0" smtClean="0"/>
              <a:t>DS</a:t>
            </a:r>
          </a:p>
          <a:p>
            <a:r>
              <a:rPr lang="tr-TR" dirty="0" smtClean="0"/>
              <a:t>IP</a:t>
            </a:r>
          </a:p>
          <a:p>
            <a:r>
              <a:rPr lang="tr-TR" dirty="0" smtClean="0"/>
              <a:t>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5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802</Words>
  <Application>Microsoft Office PowerPoint</Application>
  <PresentationFormat>On-screen Show (16:9)</PresentationFormat>
  <Paragraphs>149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Symbol</vt:lpstr>
      <vt:lpstr>Times</vt:lpstr>
      <vt:lpstr>Times New Roman</vt:lpstr>
      <vt:lpstr>Wingdings</vt:lpstr>
      <vt:lpstr>Ofis Teması</vt:lpstr>
      <vt:lpstr>Denklem</vt:lpstr>
      <vt:lpstr>Mikroişlemci Sistemleri</vt:lpstr>
      <vt:lpstr>Ders Sayfası</vt:lpstr>
      <vt:lpstr>Dersin Konusu</vt:lpstr>
      <vt:lpstr>P Tarihçesi</vt:lpstr>
      <vt:lpstr>Genel Tanımlar ve Karşılaştırmalar</vt:lpstr>
      <vt:lpstr>Genel Tanımlar ve Karşılaştırmalar</vt:lpstr>
      <vt:lpstr>Genel Tanımlar ve Karşılaştırmalar</vt:lpstr>
      <vt:lpstr>8086 İç Yapısı</vt:lpstr>
      <vt:lpstr>Yazmaçlar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8086 Uç Tanımları</vt:lpstr>
      <vt:lpstr>Clock Generator (8284A) </vt:lpstr>
      <vt:lpstr>Clock Generator (8284A) </vt:lpstr>
      <vt:lpstr>Bus Buffering &amp; Latching</vt:lpstr>
      <vt:lpstr>Bus Buffering &amp; Latching</vt:lpstr>
      <vt:lpstr>Bus Buffering &amp; Latching</vt:lpstr>
      <vt:lpstr>Bus Buffering &amp; Latching</vt:lpstr>
      <vt:lpstr>Bus Buffering &amp; Latching</vt:lpstr>
      <vt:lpstr>Bus Buffering &amp;Latching</vt:lpstr>
      <vt:lpstr>Bus Timing – Simplified Read</vt:lpstr>
      <vt:lpstr>Bus Timing Read</vt:lpstr>
      <vt:lpstr>Bus Timing – Simplified Write</vt:lpstr>
      <vt:lpstr>Bus Timing Write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 Sistemleri</dc:title>
  <dc:creator>erkan</dc:creator>
  <cp:lastModifiedBy>euslu</cp:lastModifiedBy>
  <cp:revision>25</cp:revision>
  <dcterms:created xsi:type="dcterms:W3CDTF">2016-02-15T09:05:48Z</dcterms:created>
  <dcterms:modified xsi:type="dcterms:W3CDTF">2017-09-20T13:28:58Z</dcterms:modified>
</cp:coreProperties>
</file>