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79024" autoAdjust="0"/>
  </p:normalViewPr>
  <p:slideViewPr>
    <p:cSldViewPr>
      <p:cViewPr varScale="1">
        <p:scale>
          <a:sx n="112" d="100"/>
          <a:sy n="112" d="100"/>
        </p:scale>
        <p:origin x="44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1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5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58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4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3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9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5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2C39-F84B-46A6-868D-010A953C52B8}" type="datetimeFigureOut">
              <a:rPr lang="tr-TR" smtClean="0"/>
              <a:t>21.09.2017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A795-B339-460D-A421-F8362C1242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9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 Sistemleri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Yrd. Doç. </a:t>
            </a:r>
            <a:r>
              <a:rPr lang="tr-TR" dirty="0" smtClean="0"/>
              <a:t>Dr. Erkan Uslu</a:t>
            </a:r>
          </a:p>
          <a:p>
            <a:r>
              <a:rPr lang="tr-TR" smtClean="0"/>
              <a:t>2017/1-Ders </a:t>
            </a:r>
            <a:r>
              <a:rPr lang="tr-TR" dirty="0"/>
              <a:t>2</a:t>
            </a:r>
            <a:endParaRPr lang="tr-TR" dirty="0" smtClean="0"/>
          </a:p>
          <a:p>
            <a:r>
              <a:rPr lang="tr-TR" dirty="0" smtClean="0"/>
              <a:t>YTÜ-CE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ym typeface="Wingdings" pitchFamily="2" charset="2"/>
              </a:rPr>
              <a:t>Memory </a:t>
            </a:r>
            <a:r>
              <a:rPr lang="tr-TR" dirty="0" err="1">
                <a:sym typeface="Wingdings" pitchFamily="2" charset="2"/>
              </a:rPr>
              <a:t>Mapped</a:t>
            </a:r>
            <a:r>
              <a:rPr lang="tr-TR" dirty="0">
                <a:sym typeface="Wingdings" pitchFamily="2" charset="2"/>
              </a:rPr>
              <a:t> I/O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işlemciler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1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uzayına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, </a:t>
            </a:r>
            <a:r>
              <a:rPr lang="en-US" dirty="0" err="1" smtClean="0"/>
              <a:t>Bunlarda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komutları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G/Ç </a:t>
            </a:r>
            <a:r>
              <a:rPr lang="en-US" dirty="0" err="1" smtClean="0"/>
              <a:t>birimlerine</a:t>
            </a:r>
            <a:r>
              <a:rPr lang="en-US" dirty="0" smtClean="0"/>
              <a:t> </a:t>
            </a:r>
            <a:r>
              <a:rPr lang="en-US" dirty="0" err="1" smtClean="0"/>
              <a:t>erişilebilir</a:t>
            </a:r>
            <a:endParaRPr lang="en-US" dirty="0"/>
          </a:p>
          <a:p>
            <a:pPr lvl="1"/>
            <a:r>
              <a:rPr lang="en-US" dirty="0" smtClean="0"/>
              <a:t>G/Ç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komutlara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endParaRPr lang="en-US" dirty="0" smtClean="0"/>
          </a:p>
          <a:p>
            <a:pPr lvl="1"/>
            <a:r>
              <a:rPr lang="en-US" dirty="0" smtClean="0"/>
              <a:t>G/Ç – </a:t>
            </a:r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işlemlerini</a:t>
            </a:r>
            <a:r>
              <a:rPr lang="en-US" dirty="0" smtClean="0"/>
              <a:t> </a:t>
            </a:r>
            <a:r>
              <a:rPr lang="en-US" dirty="0" err="1" smtClean="0"/>
              <a:t>ayıran</a:t>
            </a:r>
            <a:r>
              <a:rPr lang="en-US" dirty="0" smtClean="0"/>
              <a:t> </a:t>
            </a:r>
            <a:r>
              <a:rPr lang="en-US" dirty="0" err="1" smtClean="0"/>
              <a:t>fiziki</a:t>
            </a:r>
            <a:r>
              <a:rPr lang="en-US" dirty="0" smtClean="0"/>
              <a:t> </a:t>
            </a:r>
            <a:r>
              <a:rPr lang="en-US" dirty="0" err="1" smtClean="0"/>
              <a:t>uçlara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1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07288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Düğme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 smtClean="0"/>
              <a:t>Devreleri</a:t>
            </a:r>
            <a:r>
              <a:rPr lang="en-US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arayüzü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endParaRPr lang="en-US" dirty="0" smtClean="0"/>
          </a:p>
          <a:p>
            <a:r>
              <a:rPr lang="en-US" dirty="0" err="1" smtClean="0"/>
              <a:t>Basılmadığı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geçerli</a:t>
            </a:r>
            <a:r>
              <a:rPr lang="en-US" dirty="0" smtClean="0"/>
              <a:t> </a:t>
            </a:r>
            <a:r>
              <a:rPr lang="en-US" dirty="0" err="1" smtClean="0"/>
              <a:t>lojik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seviye</a:t>
            </a:r>
            <a:r>
              <a:rPr lang="en-US" dirty="0" smtClean="0"/>
              <a:t> </a:t>
            </a:r>
            <a:r>
              <a:rPr lang="en-US" dirty="0" err="1" smtClean="0"/>
              <a:t>üretmelidir</a:t>
            </a:r>
            <a:endParaRPr lang="en-US" dirty="0" smtClean="0"/>
          </a:p>
          <a:p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gürültüne</a:t>
            </a:r>
            <a:r>
              <a:rPr lang="en-US" dirty="0" smtClean="0"/>
              <a:t> </a:t>
            </a:r>
            <a:r>
              <a:rPr lang="en-US" dirty="0" err="1" smtClean="0"/>
              <a:t>karşı</a:t>
            </a:r>
            <a:r>
              <a:rPr lang="en-US" dirty="0" smtClean="0"/>
              <a:t> </a:t>
            </a:r>
            <a:r>
              <a:rPr lang="en-US" dirty="0" err="1" smtClean="0"/>
              <a:t>yazılımsal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donanımsal</a:t>
            </a:r>
            <a:r>
              <a:rPr lang="en-US" dirty="0" smtClean="0"/>
              <a:t> </a:t>
            </a:r>
            <a:r>
              <a:rPr lang="en-US" dirty="0" err="1" smtClean="0"/>
              <a:t>önlem</a:t>
            </a:r>
            <a:r>
              <a:rPr lang="en-US" dirty="0" smtClean="0"/>
              <a:t> </a:t>
            </a:r>
            <a:r>
              <a:rPr lang="en-US" dirty="0" err="1" smtClean="0"/>
              <a:t>gereklidir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57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Düğme</a:t>
            </a:r>
            <a:r>
              <a:rPr lang="en-US" dirty="0"/>
              <a:t> </a:t>
            </a:r>
            <a:r>
              <a:rPr lang="en-US" dirty="0" err="1"/>
              <a:t>Arayüzü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42259"/>
            <a:ext cx="6406111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9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Düğme</a:t>
            </a:r>
            <a:r>
              <a:rPr lang="en-US" dirty="0"/>
              <a:t> </a:t>
            </a:r>
            <a:r>
              <a:rPr lang="en-US" dirty="0" err="1" smtClean="0"/>
              <a:t>Arayüzü</a:t>
            </a:r>
            <a:r>
              <a:rPr lang="en-US" dirty="0" smtClean="0"/>
              <a:t> – </a:t>
            </a:r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Gürültüsü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947" t="49630" b="6059"/>
          <a:stretch/>
        </p:blipFill>
        <p:spPr>
          <a:xfrm>
            <a:off x="422503" y="987574"/>
            <a:ext cx="2373663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503" y="2787774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Düğme</a:t>
            </a:r>
            <a:r>
              <a:rPr lang="en-US" dirty="0" smtClean="0"/>
              <a:t> t </a:t>
            </a:r>
            <a:r>
              <a:rPr lang="en-US" dirty="0" err="1" smtClean="0"/>
              <a:t>anında</a:t>
            </a:r>
            <a:r>
              <a:rPr lang="en-US" dirty="0" smtClean="0"/>
              <a:t> </a:t>
            </a:r>
            <a:r>
              <a:rPr lang="en-US" dirty="0" err="1" smtClean="0"/>
              <a:t>kapanırsa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50210" y="1200151"/>
            <a:ext cx="5636590" cy="309979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gürültüsünü</a:t>
            </a:r>
            <a:r>
              <a:rPr lang="en-US" dirty="0" smtClean="0"/>
              <a:t> </a:t>
            </a:r>
            <a:r>
              <a:rPr lang="en-US" dirty="0" err="1" smtClean="0"/>
              <a:t>gidermek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yazılımsal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donanımsal</a:t>
            </a:r>
            <a:r>
              <a:rPr lang="en-US" dirty="0" smtClean="0"/>
              <a:t> </a:t>
            </a:r>
            <a:r>
              <a:rPr lang="en-US" dirty="0" err="1" smtClean="0"/>
              <a:t>çözümler</a:t>
            </a:r>
            <a:r>
              <a:rPr lang="en-US" dirty="0" smtClean="0"/>
              <a:t> </a:t>
            </a:r>
            <a:r>
              <a:rPr lang="en-US" dirty="0" err="1" smtClean="0"/>
              <a:t>uygulanmalıdır</a:t>
            </a:r>
            <a:endParaRPr lang="en-US" dirty="0" smtClean="0"/>
          </a:p>
          <a:p>
            <a:r>
              <a:rPr lang="en-US" dirty="0" err="1" smtClean="0"/>
              <a:t>Yazılımsal</a:t>
            </a:r>
            <a:r>
              <a:rPr lang="en-US" dirty="0" smtClean="0"/>
              <a:t> </a:t>
            </a:r>
            <a:r>
              <a:rPr lang="en-US" dirty="0" err="1" smtClean="0"/>
              <a:t>olarakkontakt</a:t>
            </a:r>
            <a:r>
              <a:rPr lang="en-US" dirty="0" smtClean="0"/>
              <a:t> </a:t>
            </a:r>
            <a:r>
              <a:rPr lang="en-US" dirty="0" err="1" smtClean="0"/>
              <a:t>gürültüsü</a:t>
            </a:r>
            <a:r>
              <a:rPr lang="en-US" dirty="0" smtClean="0"/>
              <a:t> </a:t>
            </a:r>
            <a:r>
              <a:rPr lang="en-US" dirty="0" err="1" smtClean="0"/>
              <a:t>giderme</a:t>
            </a:r>
            <a:r>
              <a:rPr lang="en-US" dirty="0" smtClean="0"/>
              <a:t> : ilk </a:t>
            </a:r>
            <a:r>
              <a:rPr lang="en-US" dirty="0" err="1" smtClean="0"/>
              <a:t>değişim</a:t>
            </a:r>
            <a:r>
              <a:rPr lang="en-US" dirty="0" smtClean="0"/>
              <a:t> </a:t>
            </a:r>
            <a:r>
              <a:rPr lang="en-US" dirty="0" err="1" smtClean="0"/>
              <a:t>yakalandıktan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süre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bekleme</a:t>
            </a:r>
            <a:r>
              <a:rPr lang="en-US" dirty="0" smtClean="0"/>
              <a:t> </a:t>
            </a:r>
            <a:r>
              <a:rPr lang="en-US" dirty="0" err="1" smtClean="0"/>
              <a:t>yapılıp</a:t>
            </a:r>
            <a:r>
              <a:rPr lang="en-US" dirty="0" smtClean="0"/>
              <a:t> </a:t>
            </a:r>
            <a:r>
              <a:rPr lang="en-US" dirty="0" err="1" smtClean="0"/>
              <a:t>uç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774" t="16951" r="9241" b="39672"/>
          <a:stretch/>
        </p:blipFill>
        <p:spPr>
          <a:xfrm>
            <a:off x="107504" y="3291830"/>
            <a:ext cx="2808312" cy="8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Debounce</a:t>
            </a:r>
            <a:r>
              <a:rPr lang="en-US" dirty="0" smtClean="0"/>
              <a:t> Switch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31589"/>
            <a:ext cx="5904656" cy="38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5" y="5358"/>
            <a:ext cx="8576555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LED </a:t>
            </a:r>
            <a:r>
              <a:rPr lang="en-US" dirty="0" err="1" smtClean="0"/>
              <a:t>Arayüzü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Devreleri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" y="1013387"/>
            <a:ext cx="9098070" cy="4122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4128" y="1347614"/>
            <a:ext cx="252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Uç</a:t>
            </a:r>
            <a:r>
              <a:rPr lang="en-US" dirty="0" smtClean="0"/>
              <a:t> 2.4V 0.1mA </a:t>
            </a:r>
            <a:r>
              <a:rPr lang="en-US" dirty="0" err="1" smtClean="0"/>
              <a:t>verebilir</a:t>
            </a:r>
            <a:endParaRPr lang="en-US" dirty="0" smtClean="0"/>
          </a:p>
          <a:p>
            <a:r>
              <a:rPr lang="en-US" dirty="0" err="1" smtClean="0"/>
              <a:t>Transistör</a:t>
            </a:r>
            <a:r>
              <a:rPr lang="en-US" dirty="0" smtClean="0"/>
              <a:t> Si, beta =100</a:t>
            </a:r>
          </a:p>
          <a:p>
            <a:r>
              <a:rPr lang="en-US" dirty="0" smtClean="0"/>
              <a:t>LED 2V, 10 mA </a:t>
            </a:r>
            <a:r>
              <a:rPr lang="en-US" dirty="0" err="1" smtClean="0"/>
              <a:t>ile</a:t>
            </a:r>
            <a:r>
              <a:rPr lang="en-US" dirty="0" smtClean="0"/>
              <a:t> en </a:t>
            </a:r>
            <a:r>
              <a:rPr lang="en-US" dirty="0" err="1" smtClean="0"/>
              <a:t>parlak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6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Birimleri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 smtClean="0"/>
              <a:t>Çözümleme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	: A19-</a:t>
            </a:r>
            <a:r>
              <a:rPr lang="tr-TR" dirty="0"/>
              <a:t>A(i+1)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Variable I/O 	: A15-</a:t>
            </a:r>
            <a:r>
              <a:rPr lang="tr-TR" dirty="0" smtClean="0"/>
              <a:t>A(i+1)</a:t>
            </a:r>
            <a:endParaRPr lang="en-US" dirty="0" smtClean="0"/>
          </a:p>
          <a:p>
            <a:r>
              <a:rPr lang="en-US" dirty="0" smtClean="0"/>
              <a:t>Fixed I/O 	: A7-</a:t>
            </a:r>
            <a:r>
              <a:rPr lang="tr-TR" dirty="0" smtClean="0"/>
              <a:t>A(i+1)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çözümleme</a:t>
            </a:r>
            <a:r>
              <a:rPr lang="en-US" dirty="0" smtClean="0"/>
              <a:t> </a:t>
            </a:r>
            <a:r>
              <a:rPr lang="en-US" dirty="0" err="1" smtClean="0"/>
              <a:t>devresine</a:t>
            </a:r>
            <a:r>
              <a:rPr lang="en-US" dirty="0" smtClean="0"/>
              <a:t> </a:t>
            </a:r>
            <a:r>
              <a:rPr lang="en-US" dirty="0" err="1" smtClean="0"/>
              <a:t>gitmeli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2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LED </a:t>
            </a:r>
            <a:r>
              <a:rPr lang="en-US" dirty="0" err="1" smtClean="0"/>
              <a:t>kullanarak</a:t>
            </a:r>
            <a:r>
              <a:rPr lang="en-US" dirty="0" smtClean="0"/>
              <a:t> 0F000H </a:t>
            </a:r>
            <a:r>
              <a:rPr lang="en-US" dirty="0" err="1" smtClean="0"/>
              <a:t>adresine</a:t>
            </a:r>
            <a:r>
              <a:rPr lang="en-US" dirty="0" smtClean="0"/>
              <a:t> </a:t>
            </a:r>
            <a:r>
              <a:rPr lang="en-US" dirty="0" err="1" smtClean="0"/>
              <a:t>yerleştirilmiş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biriminin</a:t>
            </a:r>
            <a:r>
              <a:rPr lang="en-US" dirty="0" smtClean="0"/>
              <a:t> </a:t>
            </a:r>
            <a:r>
              <a:rPr lang="en-US" dirty="0" err="1" smtClean="0"/>
              <a:t>tasarlanması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donanım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adres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çözümleme</a:t>
            </a:r>
            <a:endParaRPr lang="en-US" dirty="0" smtClean="0"/>
          </a:p>
          <a:p>
            <a:r>
              <a:rPr lang="en-US" dirty="0" err="1" smtClean="0"/>
              <a:t>LED’lerde</a:t>
            </a:r>
            <a:r>
              <a:rPr lang="en-US" dirty="0" smtClean="0"/>
              <a:t> (</a:t>
            </a:r>
            <a:r>
              <a:rPr lang="en-US" dirty="0" err="1" smtClean="0"/>
              <a:t>on,off,on,off</a:t>
            </a:r>
            <a:r>
              <a:rPr lang="en-US" dirty="0" smtClean="0"/>
              <a:t>…) </a:t>
            </a:r>
            <a:r>
              <a:rPr lang="en-US" dirty="0" err="1" smtClean="0"/>
              <a:t>şeklinde</a:t>
            </a:r>
            <a:r>
              <a:rPr lang="en-US" dirty="0" smtClean="0"/>
              <a:t> </a:t>
            </a:r>
            <a:r>
              <a:rPr lang="en-US" dirty="0" err="1" smtClean="0"/>
              <a:t>patern</a:t>
            </a:r>
            <a:r>
              <a:rPr lang="en-US" dirty="0" smtClean="0"/>
              <a:t> </a:t>
            </a:r>
            <a:r>
              <a:rPr lang="en-US" dirty="0" err="1" smtClean="0"/>
              <a:t>oluşturma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I/O </a:t>
            </a:r>
            <a:r>
              <a:rPr lang="en-US" dirty="0" err="1" smtClean="0">
                <a:sym typeface="Wingdings" panose="05000000000000000000" pitchFamily="2" charset="2"/>
              </a:rPr>
              <a:t>programlama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10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251520" y="-23874"/>
            <a:ext cx="5915240" cy="5143500"/>
            <a:chOff x="971600" y="0"/>
            <a:chExt cx="5915240" cy="5143500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0"/>
              <a:ext cx="5915240" cy="5143500"/>
              <a:chOff x="1258888" y="1049338"/>
              <a:chExt cx="6570662" cy="5713412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1258888" y="1049338"/>
                <a:ext cx="1941512" cy="571341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1978025" y="3489325"/>
                <a:ext cx="5080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808</a:t>
                </a:r>
                <a:r>
                  <a:rPr lang="tr-TR" sz="1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1727200" y="3763963"/>
                <a:ext cx="10033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Minimum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1931988" y="4037013"/>
                <a:ext cx="5969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743200" y="13922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2813050" y="1422400"/>
                <a:ext cx="27622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A18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743200" y="18494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2903538" y="18796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2743200" y="16208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2995613" y="165100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: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2743200" y="21923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2903538" y="22225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D7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743200" y="24209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2903538" y="24511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D6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659063" y="4705350"/>
                <a:ext cx="398462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636833" y="4689365"/>
                <a:ext cx="413104" cy="205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M/IO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2659063" y="4933950"/>
                <a:ext cx="398462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2782888" y="4965699"/>
                <a:ext cx="206551" cy="205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WR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858621" y="4705349"/>
                <a:ext cx="182561" cy="15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58658" y="4985887"/>
                <a:ext cx="2307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2743200" y="11636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13050" y="1193800"/>
                <a:ext cx="27622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A19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43200" y="26495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903538" y="26797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D5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743200" y="28781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2903538" y="29083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D4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3200" y="31067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2903538" y="31369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D3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2743200" y="33353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2903538" y="33655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D2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2743200" y="3563938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2903538" y="35941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2743200" y="3792538"/>
                <a:ext cx="342900" cy="2270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2903538" y="3822700"/>
                <a:ext cx="184150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572250" y="2220913"/>
                <a:ext cx="171450" cy="169862"/>
              </a:xfrm>
              <a:custGeom>
                <a:avLst/>
                <a:gdLst>
                  <a:gd name="T0" fmla="*/ 0 w 215"/>
                  <a:gd name="T1" fmla="*/ 0 h 215"/>
                  <a:gd name="T2" fmla="*/ 0 w 215"/>
                  <a:gd name="T3" fmla="*/ 215 h 215"/>
                  <a:gd name="T4" fmla="*/ 215 w 215"/>
                  <a:gd name="T5" fmla="*/ 107 h 215"/>
                  <a:gd name="T6" fmla="*/ 0 w 215"/>
                  <a:gd name="T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5">
                    <a:moveTo>
                      <a:pt x="0" y="0"/>
                    </a:moveTo>
                    <a:lnTo>
                      <a:pt x="0" y="215"/>
                    </a:lnTo>
                    <a:lnTo>
                      <a:pt x="215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6743700" y="22209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6743700" y="23066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7429500" y="23066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6929438" y="23066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086600" y="22494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7429500" y="25352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6929438" y="25352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7086600" y="24780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" name="Freeform 49"/>
              <p:cNvSpPr>
                <a:spLocks/>
              </p:cNvSpPr>
              <p:nvPr/>
            </p:nvSpPr>
            <p:spPr bwMode="auto">
              <a:xfrm>
                <a:off x="6572250" y="2449513"/>
                <a:ext cx="171450" cy="169862"/>
              </a:xfrm>
              <a:custGeom>
                <a:avLst/>
                <a:gdLst>
                  <a:gd name="T0" fmla="*/ 0 w 215"/>
                  <a:gd name="T1" fmla="*/ 0 h 215"/>
                  <a:gd name="T2" fmla="*/ 0 w 215"/>
                  <a:gd name="T3" fmla="*/ 215 h 215"/>
                  <a:gd name="T4" fmla="*/ 215 w 215"/>
                  <a:gd name="T5" fmla="*/ 107 h 215"/>
                  <a:gd name="T6" fmla="*/ 0 w 215"/>
                  <a:gd name="T7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5">
                    <a:moveTo>
                      <a:pt x="0" y="0"/>
                    </a:moveTo>
                    <a:lnTo>
                      <a:pt x="0" y="215"/>
                    </a:lnTo>
                    <a:lnTo>
                      <a:pt x="215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6743700" y="24495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6743700" y="25352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" name="Freeform 52"/>
              <p:cNvSpPr>
                <a:spLocks/>
              </p:cNvSpPr>
              <p:nvPr/>
            </p:nvSpPr>
            <p:spPr bwMode="auto">
              <a:xfrm>
                <a:off x="6572250" y="26781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6743700" y="26781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6743700" y="27638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7429500" y="27638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6929438" y="27638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7086600" y="27066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7429500" y="29924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6929438" y="29924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7086600" y="29352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0" name="Freeform 61"/>
              <p:cNvSpPr>
                <a:spLocks/>
              </p:cNvSpPr>
              <p:nvPr/>
            </p:nvSpPr>
            <p:spPr bwMode="auto">
              <a:xfrm>
                <a:off x="6572250" y="29067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6743700" y="29067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6743700" y="29924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Freeform 64"/>
              <p:cNvSpPr>
                <a:spLocks/>
              </p:cNvSpPr>
              <p:nvPr/>
            </p:nvSpPr>
            <p:spPr bwMode="auto">
              <a:xfrm>
                <a:off x="6572250" y="31353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6743700" y="31353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6743700" y="32210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7429500" y="32210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" name="Line 68"/>
              <p:cNvSpPr>
                <a:spLocks noChangeShapeType="1"/>
              </p:cNvSpPr>
              <p:nvPr/>
            </p:nvSpPr>
            <p:spPr bwMode="auto">
              <a:xfrm>
                <a:off x="6929438" y="32210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8" name="Freeform 69"/>
              <p:cNvSpPr>
                <a:spLocks/>
              </p:cNvSpPr>
              <p:nvPr/>
            </p:nvSpPr>
            <p:spPr bwMode="auto">
              <a:xfrm>
                <a:off x="7086600" y="31638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7429500" y="34496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6929438" y="34496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1" name="Freeform 72"/>
              <p:cNvSpPr>
                <a:spLocks/>
              </p:cNvSpPr>
              <p:nvPr/>
            </p:nvSpPr>
            <p:spPr bwMode="auto">
              <a:xfrm>
                <a:off x="7086600" y="33924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2" name="Freeform 73"/>
              <p:cNvSpPr>
                <a:spLocks/>
              </p:cNvSpPr>
              <p:nvPr/>
            </p:nvSpPr>
            <p:spPr bwMode="auto">
              <a:xfrm>
                <a:off x="6572250" y="33639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3" name="Line 74"/>
              <p:cNvSpPr>
                <a:spLocks noChangeShapeType="1"/>
              </p:cNvSpPr>
              <p:nvPr/>
            </p:nvSpPr>
            <p:spPr bwMode="auto">
              <a:xfrm>
                <a:off x="6743700" y="33639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4" name="Line 75"/>
              <p:cNvSpPr>
                <a:spLocks noChangeShapeType="1"/>
              </p:cNvSpPr>
              <p:nvPr/>
            </p:nvSpPr>
            <p:spPr bwMode="auto">
              <a:xfrm>
                <a:off x="6743700" y="34496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6572250" y="35925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6743700" y="35925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6743700" y="36782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7429500" y="36782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6929438" y="36782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" name="Freeform 81"/>
              <p:cNvSpPr>
                <a:spLocks/>
              </p:cNvSpPr>
              <p:nvPr/>
            </p:nvSpPr>
            <p:spPr bwMode="auto">
              <a:xfrm>
                <a:off x="7086600" y="36210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7429500" y="3906838"/>
                <a:ext cx="17145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6929438" y="3906838"/>
                <a:ext cx="157162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" name="Freeform 84"/>
              <p:cNvSpPr>
                <a:spLocks/>
              </p:cNvSpPr>
              <p:nvPr/>
            </p:nvSpPr>
            <p:spPr bwMode="auto">
              <a:xfrm>
                <a:off x="7086600" y="3849688"/>
                <a:ext cx="342900" cy="114300"/>
              </a:xfrm>
              <a:custGeom>
                <a:avLst/>
                <a:gdLst>
                  <a:gd name="T0" fmla="*/ 0 w 431"/>
                  <a:gd name="T1" fmla="*/ 71 h 144"/>
                  <a:gd name="T2" fmla="*/ 36 w 431"/>
                  <a:gd name="T3" fmla="*/ 0 h 144"/>
                  <a:gd name="T4" fmla="*/ 107 w 431"/>
                  <a:gd name="T5" fmla="*/ 144 h 144"/>
                  <a:gd name="T6" fmla="*/ 180 w 431"/>
                  <a:gd name="T7" fmla="*/ 0 h 144"/>
                  <a:gd name="T8" fmla="*/ 251 w 431"/>
                  <a:gd name="T9" fmla="*/ 144 h 144"/>
                  <a:gd name="T10" fmla="*/ 324 w 431"/>
                  <a:gd name="T11" fmla="*/ 0 h 144"/>
                  <a:gd name="T12" fmla="*/ 395 w 431"/>
                  <a:gd name="T13" fmla="*/ 144 h 144"/>
                  <a:gd name="T14" fmla="*/ 431 w 431"/>
                  <a:gd name="T15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44">
                    <a:moveTo>
                      <a:pt x="0" y="71"/>
                    </a:moveTo>
                    <a:lnTo>
                      <a:pt x="36" y="0"/>
                    </a:lnTo>
                    <a:lnTo>
                      <a:pt x="107" y="144"/>
                    </a:lnTo>
                    <a:lnTo>
                      <a:pt x="180" y="0"/>
                    </a:lnTo>
                    <a:lnTo>
                      <a:pt x="251" y="144"/>
                    </a:lnTo>
                    <a:lnTo>
                      <a:pt x="324" y="0"/>
                    </a:lnTo>
                    <a:lnTo>
                      <a:pt x="395" y="144"/>
                    </a:lnTo>
                    <a:lnTo>
                      <a:pt x="431" y="71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4" name="Freeform 85"/>
              <p:cNvSpPr>
                <a:spLocks/>
              </p:cNvSpPr>
              <p:nvPr/>
            </p:nvSpPr>
            <p:spPr bwMode="auto">
              <a:xfrm>
                <a:off x="6572250" y="3821113"/>
                <a:ext cx="171450" cy="169862"/>
              </a:xfrm>
              <a:custGeom>
                <a:avLst/>
                <a:gdLst>
                  <a:gd name="T0" fmla="*/ 0 w 215"/>
                  <a:gd name="T1" fmla="*/ 0 h 216"/>
                  <a:gd name="T2" fmla="*/ 0 w 215"/>
                  <a:gd name="T3" fmla="*/ 216 h 216"/>
                  <a:gd name="T4" fmla="*/ 215 w 215"/>
                  <a:gd name="T5" fmla="*/ 108 h 216"/>
                  <a:gd name="T6" fmla="*/ 0 w 215"/>
                  <a:gd name="T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216">
                    <a:moveTo>
                      <a:pt x="0" y="0"/>
                    </a:moveTo>
                    <a:lnTo>
                      <a:pt x="0" y="216"/>
                    </a:lnTo>
                    <a:lnTo>
                      <a:pt x="215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6743700" y="3821113"/>
                <a:ext cx="1588" cy="1698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" name="Line 87"/>
              <p:cNvSpPr>
                <a:spLocks noChangeShapeType="1"/>
              </p:cNvSpPr>
              <p:nvPr/>
            </p:nvSpPr>
            <p:spPr bwMode="auto">
              <a:xfrm>
                <a:off x="6743700" y="3906838"/>
                <a:ext cx="2286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" name="Line 88"/>
              <p:cNvSpPr>
                <a:spLocks noChangeShapeType="1"/>
              </p:cNvSpPr>
              <p:nvPr/>
            </p:nvSpPr>
            <p:spPr bwMode="auto">
              <a:xfrm>
                <a:off x="7600950" y="2306638"/>
                <a:ext cx="1588" cy="19415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8" name="Line 89"/>
              <p:cNvSpPr>
                <a:spLocks noChangeShapeType="1"/>
              </p:cNvSpPr>
              <p:nvPr/>
            </p:nvSpPr>
            <p:spPr bwMode="auto">
              <a:xfrm>
                <a:off x="7524750" y="4705350"/>
                <a:ext cx="152400" cy="158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9" name="Line 90"/>
              <p:cNvSpPr>
                <a:spLocks noChangeShapeType="1"/>
              </p:cNvSpPr>
              <p:nvPr/>
            </p:nvSpPr>
            <p:spPr bwMode="auto">
              <a:xfrm>
                <a:off x="7448550" y="4629150"/>
                <a:ext cx="304800" cy="158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7372350" y="4552950"/>
                <a:ext cx="457200" cy="158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7600950" y="4248150"/>
                <a:ext cx="1588" cy="3048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" name="Freeform 93"/>
              <p:cNvSpPr>
                <a:spLocks/>
              </p:cNvSpPr>
              <p:nvPr/>
            </p:nvSpPr>
            <p:spPr bwMode="auto">
              <a:xfrm>
                <a:off x="7578725" y="25130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" name="Freeform 94"/>
              <p:cNvSpPr>
                <a:spLocks/>
              </p:cNvSpPr>
              <p:nvPr/>
            </p:nvSpPr>
            <p:spPr bwMode="auto">
              <a:xfrm>
                <a:off x="7578725" y="27416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4" name="Freeform 95"/>
              <p:cNvSpPr>
                <a:spLocks/>
              </p:cNvSpPr>
              <p:nvPr/>
            </p:nvSpPr>
            <p:spPr bwMode="auto">
              <a:xfrm>
                <a:off x="7578725" y="29702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7578725" y="31988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7578725" y="34274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7" name="Freeform 98"/>
              <p:cNvSpPr>
                <a:spLocks/>
              </p:cNvSpPr>
              <p:nvPr/>
            </p:nvSpPr>
            <p:spPr bwMode="auto">
              <a:xfrm>
                <a:off x="7578725" y="36560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8" name="Freeform 99"/>
              <p:cNvSpPr>
                <a:spLocks/>
              </p:cNvSpPr>
              <p:nvPr/>
            </p:nvSpPr>
            <p:spPr bwMode="auto">
              <a:xfrm>
                <a:off x="7578725" y="3884613"/>
                <a:ext cx="44450" cy="42862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>
                <a:off x="3200400" y="23066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>
                <a:off x="3200400" y="25352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>
                <a:off x="3200400" y="27638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>
                <a:off x="3200400" y="29924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>
                <a:off x="3200400" y="32210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>
                <a:off x="3200400" y="34496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>
                <a:off x="3200400" y="36782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>
                <a:off x="3200400" y="3906838"/>
                <a:ext cx="914400" cy="15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7" name="Group 108"/>
              <p:cNvGrpSpPr>
                <a:grpSpLocks/>
              </p:cNvGrpSpPr>
              <p:nvPr/>
            </p:nvGrpSpPr>
            <p:grpSpPr bwMode="auto">
              <a:xfrm>
                <a:off x="4114800" y="2078038"/>
                <a:ext cx="2549525" cy="2513012"/>
                <a:chOff x="2483" y="1117"/>
                <a:chExt cx="1606" cy="1583"/>
              </a:xfrm>
            </p:grpSpPr>
            <p:sp>
              <p:nvSpPr>
                <p:cNvPr id="18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851" y="1261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3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851" y="1405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3851" y="1549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5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3851" y="1693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6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3851" y="1837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7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3851" y="1981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8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3851" y="2125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89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851" y="2269"/>
                  <a:ext cx="176" cy="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90" name="Rectangle 117"/>
                <p:cNvSpPr>
                  <a:spLocks noChangeArrowheads="1"/>
                </p:cNvSpPr>
                <p:nvPr/>
              </p:nvSpPr>
              <p:spPr bwMode="auto">
                <a:xfrm>
                  <a:off x="2699" y="1117"/>
                  <a:ext cx="1008" cy="158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91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79" y="1812"/>
                  <a:ext cx="44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8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74245</a:t>
                  </a:r>
                  <a:endParaRPr 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17" y="1203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Line 120"/>
                <p:cNvSpPr>
                  <a:spLocks noChangeShapeType="1"/>
                </p:cNvSpPr>
                <p:nvPr/>
              </p:nvSpPr>
              <p:spPr bwMode="auto">
                <a:xfrm>
                  <a:off x="3707" y="2556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9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517" y="1347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Rectangle 122"/>
                <p:cNvSpPr>
                  <a:spLocks noChangeArrowheads="1"/>
                </p:cNvSpPr>
                <p:nvPr/>
              </p:nvSpPr>
              <p:spPr bwMode="auto">
                <a:xfrm>
                  <a:off x="3517" y="1491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123"/>
                <p:cNvSpPr>
                  <a:spLocks noChangeArrowheads="1"/>
                </p:cNvSpPr>
                <p:nvPr/>
              </p:nvSpPr>
              <p:spPr bwMode="auto">
                <a:xfrm>
                  <a:off x="3517" y="1635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Rectangle 124"/>
                <p:cNvSpPr>
                  <a:spLocks noChangeArrowheads="1"/>
                </p:cNvSpPr>
                <p:nvPr/>
              </p:nvSpPr>
              <p:spPr bwMode="auto">
                <a:xfrm>
                  <a:off x="3517" y="1779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25"/>
                <p:cNvSpPr>
                  <a:spLocks noChangeArrowheads="1"/>
                </p:cNvSpPr>
                <p:nvPr/>
              </p:nvSpPr>
              <p:spPr bwMode="auto">
                <a:xfrm>
                  <a:off x="3517" y="1923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517" y="2067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B6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3517" y="2211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B7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Rectangle 128"/>
                <p:cNvSpPr>
                  <a:spLocks noChangeArrowheads="1"/>
                </p:cNvSpPr>
                <p:nvPr/>
              </p:nvSpPr>
              <p:spPr bwMode="auto">
                <a:xfrm>
                  <a:off x="2771" y="1203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Rectangle 129"/>
                <p:cNvSpPr>
                  <a:spLocks noChangeArrowheads="1"/>
                </p:cNvSpPr>
                <p:nvPr/>
              </p:nvSpPr>
              <p:spPr bwMode="auto">
                <a:xfrm>
                  <a:off x="2771" y="1347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3" name="Rectangle 130"/>
                <p:cNvSpPr>
                  <a:spLocks noChangeArrowheads="1"/>
                </p:cNvSpPr>
                <p:nvPr/>
              </p:nvSpPr>
              <p:spPr bwMode="auto">
                <a:xfrm>
                  <a:off x="2771" y="1491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Rectangle 131"/>
                <p:cNvSpPr>
                  <a:spLocks noChangeArrowheads="1"/>
                </p:cNvSpPr>
                <p:nvPr/>
              </p:nvSpPr>
              <p:spPr bwMode="auto">
                <a:xfrm>
                  <a:off x="2771" y="1635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" name="Rectangle 132"/>
                <p:cNvSpPr>
                  <a:spLocks noChangeArrowheads="1"/>
                </p:cNvSpPr>
                <p:nvPr/>
              </p:nvSpPr>
              <p:spPr bwMode="auto">
                <a:xfrm>
                  <a:off x="2771" y="1779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Rectangle 133"/>
                <p:cNvSpPr>
                  <a:spLocks noChangeArrowheads="1"/>
                </p:cNvSpPr>
                <p:nvPr/>
              </p:nvSpPr>
              <p:spPr bwMode="auto">
                <a:xfrm>
                  <a:off x="2771" y="1923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" name="Rectangle 134"/>
                <p:cNvSpPr>
                  <a:spLocks noChangeArrowheads="1"/>
                </p:cNvSpPr>
                <p:nvPr/>
              </p:nvSpPr>
              <p:spPr bwMode="auto">
                <a:xfrm>
                  <a:off x="2771" y="2067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A6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8" name="Rectangle 135"/>
                <p:cNvSpPr>
                  <a:spLocks noChangeArrowheads="1"/>
                </p:cNvSpPr>
                <p:nvPr/>
              </p:nvSpPr>
              <p:spPr bwMode="auto">
                <a:xfrm>
                  <a:off x="2771" y="2211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A7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Rectangle 136"/>
                <p:cNvSpPr>
                  <a:spLocks noChangeArrowheads="1"/>
                </p:cNvSpPr>
                <p:nvPr/>
              </p:nvSpPr>
              <p:spPr bwMode="auto">
                <a:xfrm>
                  <a:off x="2771" y="2499"/>
                  <a:ext cx="6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E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3470" y="2499"/>
                  <a:ext cx="165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DIR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1" name="Line 138"/>
                <p:cNvSpPr>
                  <a:spLocks noChangeShapeType="1"/>
                </p:cNvSpPr>
                <p:nvPr/>
              </p:nvSpPr>
              <p:spPr bwMode="auto">
                <a:xfrm>
                  <a:off x="2771" y="2484"/>
                  <a:ext cx="7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2" name="Line 139"/>
                <p:cNvSpPr>
                  <a:spLocks noChangeShapeType="1"/>
                </p:cNvSpPr>
                <p:nvPr/>
              </p:nvSpPr>
              <p:spPr bwMode="auto">
                <a:xfrm>
                  <a:off x="3707" y="2269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3" name="Line 140"/>
                <p:cNvSpPr>
                  <a:spLocks noChangeShapeType="1"/>
                </p:cNvSpPr>
                <p:nvPr/>
              </p:nvSpPr>
              <p:spPr bwMode="auto">
                <a:xfrm>
                  <a:off x="3707" y="2125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4" name="Line 141"/>
                <p:cNvSpPr>
                  <a:spLocks noChangeShapeType="1"/>
                </p:cNvSpPr>
                <p:nvPr/>
              </p:nvSpPr>
              <p:spPr bwMode="auto">
                <a:xfrm>
                  <a:off x="3707" y="1981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5" name="Line 142"/>
                <p:cNvSpPr>
                  <a:spLocks noChangeShapeType="1"/>
                </p:cNvSpPr>
                <p:nvPr/>
              </p:nvSpPr>
              <p:spPr bwMode="auto">
                <a:xfrm>
                  <a:off x="3707" y="183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6" name="Line 143"/>
                <p:cNvSpPr>
                  <a:spLocks noChangeShapeType="1"/>
                </p:cNvSpPr>
                <p:nvPr/>
              </p:nvSpPr>
              <p:spPr bwMode="auto">
                <a:xfrm>
                  <a:off x="3707" y="1693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7" name="Line 144"/>
                <p:cNvSpPr>
                  <a:spLocks noChangeShapeType="1"/>
                </p:cNvSpPr>
                <p:nvPr/>
              </p:nvSpPr>
              <p:spPr bwMode="auto">
                <a:xfrm>
                  <a:off x="3707" y="1549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8" name="Line 145"/>
                <p:cNvSpPr>
                  <a:spLocks noChangeShapeType="1"/>
                </p:cNvSpPr>
                <p:nvPr/>
              </p:nvSpPr>
              <p:spPr bwMode="auto">
                <a:xfrm>
                  <a:off x="3707" y="1405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19" name="Line 146"/>
                <p:cNvSpPr>
                  <a:spLocks noChangeShapeType="1"/>
                </p:cNvSpPr>
                <p:nvPr/>
              </p:nvSpPr>
              <p:spPr bwMode="auto">
                <a:xfrm>
                  <a:off x="3707" y="1261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0" name="Line 147"/>
                <p:cNvSpPr>
                  <a:spLocks noChangeShapeType="1"/>
                </p:cNvSpPr>
                <p:nvPr/>
              </p:nvSpPr>
              <p:spPr bwMode="auto">
                <a:xfrm>
                  <a:off x="2483" y="2269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1" name="Line 148"/>
                <p:cNvSpPr>
                  <a:spLocks noChangeShapeType="1"/>
                </p:cNvSpPr>
                <p:nvPr/>
              </p:nvSpPr>
              <p:spPr bwMode="auto">
                <a:xfrm>
                  <a:off x="2483" y="2125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2" name="Line 149"/>
                <p:cNvSpPr>
                  <a:spLocks noChangeShapeType="1"/>
                </p:cNvSpPr>
                <p:nvPr/>
              </p:nvSpPr>
              <p:spPr bwMode="auto">
                <a:xfrm>
                  <a:off x="2483" y="1981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3" name="Line 150"/>
                <p:cNvSpPr>
                  <a:spLocks noChangeShapeType="1"/>
                </p:cNvSpPr>
                <p:nvPr/>
              </p:nvSpPr>
              <p:spPr bwMode="auto">
                <a:xfrm>
                  <a:off x="2483" y="183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4" name="Line 151"/>
                <p:cNvSpPr>
                  <a:spLocks noChangeShapeType="1"/>
                </p:cNvSpPr>
                <p:nvPr/>
              </p:nvSpPr>
              <p:spPr bwMode="auto">
                <a:xfrm>
                  <a:off x="2483" y="1693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5" name="Line 152"/>
                <p:cNvSpPr>
                  <a:spLocks noChangeShapeType="1"/>
                </p:cNvSpPr>
                <p:nvPr/>
              </p:nvSpPr>
              <p:spPr bwMode="auto">
                <a:xfrm>
                  <a:off x="2483" y="1549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6" name="Line 153"/>
                <p:cNvSpPr>
                  <a:spLocks noChangeShapeType="1"/>
                </p:cNvSpPr>
                <p:nvPr/>
              </p:nvSpPr>
              <p:spPr bwMode="auto">
                <a:xfrm>
                  <a:off x="2483" y="1405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7" name="Line 154"/>
                <p:cNvSpPr>
                  <a:spLocks noChangeShapeType="1"/>
                </p:cNvSpPr>
                <p:nvPr/>
              </p:nvSpPr>
              <p:spPr bwMode="auto">
                <a:xfrm>
                  <a:off x="2483" y="1261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8" name="Freeform 155"/>
                <p:cNvSpPr>
                  <a:spLocks/>
                </p:cNvSpPr>
                <p:nvPr/>
              </p:nvSpPr>
              <p:spPr bwMode="auto">
                <a:xfrm>
                  <a:off x="2627" y="2521"/>
                  <a:ext cx="72" cy="72"/>
                </a:xfrm>
                <a:custGeom>
                  <a:avLst/>
                  <a:gdLst>
                    <a:gd name="T0" fmla="*/ 0 w 144"/>
                    <a:gd name="T1" fmla="*/ 71 h 144"/>
                    <a:gd name="T2" fmla="*/ 4 w 144"/>
                    <a:gd name="T3" fmla="*/ 48 h 144"/>
                    <a:gd name="T4" fmla="*/ 14 w 144"/>
                    <a:gd name="T5" fmla="*/ 29 h 144"/>
                    <a:gd name="T6" fmla="*/ 29 w 144"/>
                    <a:gd name="T7" fmla="*/ 13 h 144"/>
                    <a:gd name="T8" fmla="*/ 50 w 144"/>
                    <a:gd name="T9" fmla="*/ 2 h 144"/>
                    <a:gd name="T10" fmla="*/ 73 w 144"/>
                    <a:gd name="T11" fmla="*/ 0 h 144"/>
                    <a:gd name="T12" fmla="*/ 94 w 144"/>
                    <a:gd name="T13" fmla="*/ 2 h 144"/>
                    <a:gd name="T14" fmla="*/ 115 w 144"/>
                    <a:gd name="T15" fmla="*/ 13 h 144"/>
                    <a:gd name="T16" fmla="*/ 131 w 144"/>
                    <a:gd name="T17" fmla="*/ 29 h 144"/>
                    <a:gd name="T18" fmla="*/ 140 w 144"/>
                    <a:gd name="T19" fmla="*/ 48 h 144"/>
                    <a:gd name="T20" fmla="*/ 144 w 144"/>
                    <a:gd name="T21" fmla="*/ 71 h 144"/>
                    <a:gd name="T22" fmla="*/ 140 w 144"/>
                    <a:gd name="T23" fmla="*/ 94 h 144"/>
                    <a:gd name="T24" fmla="*/ 131 w 144"/>
                    <a:gd name="T25" fmla="*/ 113 h 144"/>
                    <a:gd name="T26" fmla="*/ 115 w 144"/>
                    <a:gd name="T27" fmla="*/ 129 h 144"/>
                    <a:gd name="T28" fmla="*/ 94 w 144"/>
                    <a:gd name="T29" fmla="*/ 140 h 144"/>
                    <a:gd name="T30" fmla="*/ 73 w 144"/>
                    <a:gd name="T31" fmla="*/ 144 h 144"/>
                    <a:gd name="T32" fmla="*/ 50 w 144"/>
                    <a:gd name="T33" fmla="*/ 140 h 144"/>
                    <a:gd name="T34" fmla="*/ 29 w 144"/>
                    <a:gd name="T35" fmla="*/ 129 h 144"/>
                    <a:gd name="T36" fmla="*/ 14 w 144"/>
                    <a:gd name="T37" fmla="*/ 113 h 144"/>
                    <a:gd name="T38" fmla="*/ 4 w 144"/>
                    <a:gd name="T39" fmla="*/ 94 h 144"/>
                    <a:gd name="T40" fmla="*/ 0 w 144"/>
                    <a:gd name="T41" fmla="*/ 7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0" y="71"/>
                      </a:moveTo>
                      <a:lnTo>
                        <a:pt x="4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50" y="2"/>
                      </a:lnTo>
                      <a:lnTo>
                        <a:pt x="73" y="0"/>
                      </a:lnTo>
                      <a:lnTo>
                        <a:pt x="94" y="2"/>
                      </a:lnTo>
                      <a:lnTo>
                        <a:pt x="115" y="13"/>
                      </a:lnTo>
                      <a:lnTo>
                        <a:pt x="131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31" y="113"/>
                      </a:lnTo>
                      <a:lnTo>
                        <a:pt x="115" y="129"/>
                      </a:lnTo>
                      <a:lnTo>
                        <a:pt x="94" y="140"/>
                      </a:lnTo>
                      <a:lnTo>
                        <a:pt x="73" y="144"/>
                      </a:lnTo>
                      <a:lnTo>
                        <a:pt x="50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4" y="94"/>
                      </a:lnTo>
                      <a:lnTo>
                        <a:pt x="0" y="7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9" name="Line 156"/>
                <p:cNvSpPr>
                  <a:spLocks noChangeShapeType="1"/>
                </p:cNvSpPr>
                <p:nvPr/>
              </p:nvSpPr>
              <p:spPr bwMode="auto">
                <a:xfrm>
                  <a:off x="2483" y="2556"/>
                  <a:ext cx="14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72" y="2499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5V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8" name="Group 158"/>
              <p:cNvGrpSpPr>
                <a:grpSpLocks/>
              </p:cNvGrpSpPr>
              <p:nvPr/>
            </p:nvGrpSpPr>
            <p:grpSpPr bwMode="auto">
              <a:xfrm>
                <a:off x="3314705" y="4362450"/>
                <a:ext cx="3382966" cy="2330450"/>
                <a:chOff x="1979" y="2556"/>
                <a:chExt cx="2131" cy="1468"/>
              </a:xfrm>
            </p:grpSpPr>
            <p:sp>
              <p:nvSpPr>
                <p:cNvPr id="10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022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0" name="Rectangle 160"/>
                <p:cNvSpPr>
                  <a:spLocks noChangeArrowheads="1"/>
                </p:cNvSpPr>
                <p:nvPr/>
              </p:nvSpPr>
              <p:spPr bwMode="auto">
                <a:xfrm>
                  <a:off x="2022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Rectangle 161"/>
                <p:cNvSpPr>
                  <a:spLocks noChangeArrowheads="1"/>
                </p:cNvSpPr>
                <p:nvPr/>
              </p:nvSpPr>
              <p:spPr bwMode="auto">
                <a:xfrm>
                  <a:off x="2022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" name="Freeform 162"/>
                <p:cNvSpPr>
                  <a:spLocks/>
                </p:cNvSpPr>
                <p:nvPr/>
              </p:nvSpPr>
              <p:spPr bwMode="auto">
                <a:xfrm>
                  <a:off x="2592" y="3025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3" name="Freeform 163"/>
                <p:cNvSpPr>
                  <a:spLocks/>
                </p:cNvSpPr>
                <p:nvPr/>
              </p:nvSpPr>
              <p:spPr bwMode="auto">
                <a:xfrm>
                  <a:off x="1979" y="3097"/>
                  <a:ext cx="1296" cy="360"/>
                </a:xfrm>
                <a:custGeom>
                  <a:avLst/>
                  <a:gdLst>
                    <a:gd name="T0" fmla="*/ 0 w 2591"/>
                    <a:gd name="T1" fmla="*/ 432 h 720"/>
                    <a:gd name="T2" fmla="*/ 0 w 2591"/>
                    <a:gd name="T3" fmla="*/ 720 h 720"/>
                    <a:gd name="T4" fmla="*/ 2591 w 2591"/>
                    <a:gd name="T5" fmla="*/ 720 h 720"/>
                    <a:gd name="T6" fmla="*/ 2591 w 2591"/>
                    <a:gd name="T7" fmla="*/ 432 h 720"/>
                    <a:gd name="T8" fmla="*/ 2587 w 2591"/>
                    <a:gd name="T9" fmla="*/ 399 h 720"/>
                    <a:gd name="T10" fmla="*/ 2576 w 2591"/>
                    <a:gd name="T11" fmla="*/ 367 h 720"/>
                    <a:gd name="T12" fmla="*/ 2558 w 2591"/>
                    <a:gd name="T13" fmla="*/ 334 h 720"/>
                    <a:gd name="T14" fmla="*/ 2533 w 2591"/>
                    <a:gd name="T15" fmla="*/ 303 h 720"/>
                    <a:gd name="T16" fmla="*/ 2501 w 2591"/>
                    <a:gd name="T17" fmla="*/ 273 h 720"/>
                    <a:gd name="T18" fmla="*/ 2462 w 2591"/>
                    <a:gd name="T19" fmla="*/ 244 h 720"/>
                    <a:gd name="T20" fmla="*/ 2418 w 2591"/>
                    <a:gd name="T21" fmla="*/ 215 h 720"/>
                    <a:gd name="T22" fmla="*/ 2366 w 2591"/>
                    <a:gd name="T23" fmla="*/ 188 h 720"/>
                    <a:gd name="T24" fmla="*/ 2309 w 2591"/>
                    <a:gd name="T25" fmla="*/ 161 h 720"/>
                    <a:gd name="T26" fmla="*/ 2245 w 2591"/>
                    <a:gd name="T27" fmla="*/ 136 h 720"/>
                    <a:gd name="T28" fmla="*/ 2176 w 2591"/>
                    <a:gd name="T29" fmla="*/ 115 h 720"/>
                    <a:gd name="T30" fmla="*/ 2103 w 2591"/>
                    <a:gd name="T31" fmla="*/ 94 h 720"/>
                    <a:gd name="T32" fmla="*/ 2025 w 2591"/>
                    <a:gd name="T33" fmla="*/ 75 h 720"/>
                    <a:gd name="T34" fmla="*/ 1944 w 2591"/>
                    <a:gd name="T35" fmla="*/ 58 h 720"/>
                    <a:gd name="T36" fmla="*/ 1858 w 2591"/>
                    <a:gd name="T37" fmla="*/ 42 h 720"/>
                    <a:gd name="T38" fmla="*/ 1769 w 2591"/>
                    <a:gd name="T39" fmla="*/ 29 h 720"/>
                    <a:gd name="T40" fmla="*/ 1677 w 2591"/>
                    <a:gd name="T41" fmla="*/ 17 h 720"/>
                    <a:gd name="T42" fmla="*/ 1583 w 2591"/>
                    <a:gd name="T43" fmla="*/ 10 h 720"/>
                    <a:gd name="T44" fmla="*/ 1489 w 2591"/>
                    <a:gd name="T45" fmla="*/ 4 h 720"/>
                    <a:gd name="T46" fmla="*/ 1391 w 2591"/>
                    <a:gd name="T47" fmla="*/ 0 h 720"/>
                    <a:gd name="T48" fmla="*/ 1295 w 2591"/>
                    <a:gd name="T49" fmla="*/ 0 h 720"/>
                    <a:gd name="T50" fmla="*/ 1199 w 2591"/>
                    <a:gd name="T51" fmla="*/ 0 h 720"/>
                    <a:gd name="T52" fmla="*/ 1101 w 2591"/>
                    <a:gd name="T53" fmla="*/ 4 h 720"/>
                    <a:gd name="T54" fmla="*/ 1007 w 2591"/>
                    <a:gd name="T55" fmla="*/ 10 h 720"/>
                    <a:gd name="T56" fmla="*/ 913 w 2591"/>
                    <a:gd name="T57" fmla="*/ 17 h 720"/>
                    <a:gd name="T58" fmla="*/ 821 w 2591"/>
                    <a:gd name="T59" fmla="*/ 29 h 720"/>
                    <a:gd name="T60" fmla="*/ 733 w 2591"/>
                    <a:gd name="T61" fmla="*/ 42 h 720"/>
                    <a:gd name="T62" fmla="*/ 648 w 2591"/>
                    <a:gd name="T63" fmla="*/ 58 h 720"/>
                    <a:gd name="T64" fmla="*/ 566 w 2591"/>
                    <a:gd name="T65" fmla="*/ 75 h 720"/>
                    <a:gd name="T66" fmla="*/ 487 w 2591"/>
                    <a:gd name="T67" fmla="*/ 94 h 720"/>
                    <a:gd name="T68" fmla="*/ 414 w 2591"/>
                    <a:gd name="T69" fmla="*/ 115 h 720"/>
                    <a:gd name="T70" fmla="*/ 345 w 2591"/>
                    <a:gd name="T71" fmla="*/ 136 h 720"/>
                    <a:gd name="T72" fmla="*/ 282 w 2591"/>
                    <a:gd name="T73" fmla="*/ 161 h 720"/>
                    <a:gd name="T74" fmla="*/ 224 w 2591"/>
                    <a:gd name="T75" fmla="*/ 188 h 720"/>
                    <a:gd name="T76" fmla="*/ 172 w 2591"/>
                    <a:gd name="T77" fmla="*/ 215 h 720"/>
                    <a:gd name="T78" fmla="*/ 128 w 2591"/>
                    <a:gd name="T79" fmla="*/ 244 h 720"/>
                    <a:gd name="T80" fmla="*/ 90 w 2591"/>
                    <a:gd name="T81" fmla="*/ 273 h 720"/>
                    <a:gd name="T82" fmla="*/ 57 w 2591"/>
                    <a:gd name="T83" fmla="*/ 303 h 720"/>
                    <a:gd name="T84" fmla="*/ 32 w 2591"/>
                    <a:gd name="T85" fmla="*/ 334 h 720"/>
                    <a:gd name="T86" fmla="*/ 15 w 2591"/>
                    <a:gd name="T87" fmla="*/ 367 h 720"/>
                    <a:gd name="T88" fmla="*/ 3 w 2591"/>
                    <a:gd name="T89" fmla="*/ 399 h 720"/>
                    <a:gd name="T90" fmla="*/ 0 w 2591"/>
                    <a:gd name="T91" fmla="*/ 432 h 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591" h="720">
                      <a:moveTo>
                        <a:pt x="0" y="432"/>
                      </a:moveTo>
                      <a:lnTo>
                        <a:pt x="0" y="720"/>
                      </a:lnTo>
                      <a:lnTo>
                        <a:pt x="2591" y="720"/>
                      </a:lnTo>
                      <a:lnTo>
                        <a:pt x="2591" y="432"/>
                      </a:lnTo>
                      <a:lnTo>
                        <a:pt x="2587" y="399"/>
                      </a:lnTo>
                      <a:lnTo>
                        <a:pt x="2576" y="367"/>
                      </a:lnTo>
                      <a:lnTo>
                        <a:pt x="2558" y="334"/>
                      </a:lnTo>
                      <a:lnTo>
                        <a:pt x="2533" y="303"/>
                      </a:lnTo>
                      <a:lnTo>
                        <a:pt x="2501" y="273"/>
                      </a:lnTo>
                      <a:lnTo>
                        <a:pt x="2462" y="244"/>
                      </a:lnTo>
                      <a:lnTo>
                        <a:pt x="2418" y="215"/>
                      </a:lnTo>
                      <a:lnTo>
                        <a:pt x="2366" y="188"/>
                      </a:lnTo>
                      <a:lnTo>
                        <a:pt x="2309" y="161"/>
                      </a:lnTo>
                      <a:lnTo>
                        <a:pt x="2245" y="136"/>
                      </a:lnTo>
                      <a:lnTo>
                        <a:pt x="2176" y="115"/>
                      </a:lnTo>
                      <a:lnTo>
                        <a:pt x="2103" y="94"/>
                      </a:lnTo>
                      <a:lnTo>
                        <a:pt x="2025" y="75"/>
                      </a:lnTo>
                      <a:lnTo>
                        <a:pt x="1944" y="58"/>
                      </a:lnTo>
                      <a:lnTo>
                        <a:pt x="1858" y="42"/>
                      </a:lnTo>
                      <a:lnTo>
                        <a:pt x="1769" y="29"/>
                      </a:lnTo>
                      <a:lnTo>
                        <a:pt x="1677" y="17"/>
                      </a:lnTo>
                      <a:lnTo>
                        <a:pt x="1583" y="10"/>
                      </a:lnTo>
                      <a:lnTo>
                        <a:pt x="1489" y="4"/>
                      </a:lnTo>
                      <a:lnTo>
                        <a:pt x="1391" y="0"/>
                      </a:lnTo>
                      <a:lnTo>
                        <a:pt x="1295" y="0"/>
                      </a:lnTo>
                      <a:lnTo>
                        <a:pt x="1199" y="0"/>
                      </a:lnTo>
                      <a:lnTo>
                        <a:pt x="1101" y="4"/>
                      </a:lnTo>
                      <a:lnTo>
                        <a:pt x="1007" y="10"/>
                      </a:lnTo>
                      <a:lnTo>
                        <a:pt x="913" y="17"/>
                      </a:lnTo>
                      <a:lnTo>
                        <a:pt x="821" y="29"/>
                      </a:lnTo>
                      <a:lnTo>
                        <a:pt x="733" y="42"/>
                      </a:lnTo>
                      <a:lnTo>
                        <a:pt x="648" y="58"/>
                      </a:lnTo>
                      <a:lnTo>
                        <a:pt x="566" y="75"/>
                      </a:lnTo>
                      <a:lnTo>
                        <a:pt x="487" y="94"/>
                      </a:lnTo>
                      <a:lnTo>
                        <a:pt x="414" y="115"/>
                      </a:lnTo>
                      <a:lnTo>
                        <a:pt x="345" y="136"/>
                      </a:lnTo>
                      <a:lnTo>
                        <a:pt x="282" y="161"/>
                      </a:lnTo>
                      <a:lnTo>
                        <a:pt x="224" y="188"/>
                      </a:lnTo>
                      <a:lnTo>
                        <a:pt x="172" y="215"/>
                      </a:lnTo>
                      <a:lnTo>
                        <a:pt x="128" y="244"/>
                      </a:lnTo>
                      <a:lnTo>
                        <a:pt x="90" y="273"/>
                      </a:lnTo>
                      <a:lnTo>
                        <a:pt x="57" y="303"/>
                      </a:lnTo>
                      <a:lnTo>
                        <a:pt x="32" y="334"/>
                      </a:lnTo>
                      <a:lnTo>
                        <a:pt x="15" y="367"/>
                      </a:lnTo>
                      <a:lnTo>
                        <a:pt x="3" y="399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4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483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627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6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771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7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2915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8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195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19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339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0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2051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1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555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2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699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3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843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4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987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267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6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411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7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123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8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3059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2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3131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0" name="Freeform 180"/>
                <p:cNvSpPr>
                  <a:spLocks/>
                </p:cNvSpPr>
                <p:nvPr/>
              </p:nvSpPr>
              <p:spPr bwMode="auto">
                <a:xfrm>
                  <a:off x="3096" y="3457"/>
                  <a:ext cx="71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3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3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3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3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1" name="Freeform 181"/>
                <p:cNvSpPr>
                  <a:spLocks/>
                </p:cNvSpPr>
                <p:nvPr/>
              </p:nvSpPr>
              <p:spPr bwMode="auto">
                <a:xfrm>
                  <a:off x="3024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3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3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3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3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2" name="Freeform 182"/>
                <p:cNvSpPr>
                  <a:spLocks/>
                </p:cNvSpPr>
                <p:nvPr/>
              </p:nvSpPr>
              <p:spPr bwMode="auto">
                <a:xfrm>
                  <a:off x="2952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3" name="Freeform 183"/>
                <p:cNvSpPr>
                  <a:spLocks/>
                </p:cNvSpPr>
                <p:nvPr/>
              </p:nvSpPr>
              <p:spPr bwMode="auto">
                <a:xfrm>
                  <a:off x="2880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4" name="Freeform 184"/>
                <p:cNvSpPr>
                  <a:spLocks/>
                </p:cNvSpPr>
                <p:nvPr/>
              </p:nvSpPr>
              <p:spPr bwMode="auto">
                <a:xfrm>
                  <a:off x="2808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5" name="Freeform 185"/>
                <p:cNvSpPr>
                  <a:spLocks/>
                </p:cNvSpPr>
                <p:nvPr/>
              </p:nvSpPr>
              <p:spPr bwMode="auto">
                <a:xfrm>
                  <a:off x="2736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6" name="Freeform 186"/>
                <p:cNvSpPr>
                  <a:spLocks/>
                </p:cNvSpPr>
                <p:nvPr/>
              </p:nvSpPr>
              <p:spPr bwMode="auto">
                <a:xfrm>
                  <a:off x="2664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7" name="Freeform 187"/>
                <p:cNvSpPr>
                  <a:spLocks/>
                </p:cNvSpPr>
                <p:nvPr/>
              </p:nvSpPr>
              <p:spPr bwMode="auto">
                <a:xfrm>
                  <a:off x="2592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8" name="Freeform 188"/>
                <p:cNvSpPr>
                  <a:spLocks/>
                </p:cNvSpPr>
                <p:nvPr/>
              </p:nvSpPr>
              <p:spPr bwMode="auto">
                <a:xfrm>
                  <a:off x="2520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4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4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4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4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39" name="Freeform 189"/>
                <p:cNvSpPr>
                  <a:spLocks/>
                </p:cNvSpPr>
                <p:nvPr/>
              </p:nvSpPr>
              <p:spPr bwMode="auto">
                <a:xfrm>
                  <a:off x="2448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4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4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4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4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40" name="Freeform 190"/>
                <p:cNvSpPr>
                  <a:spLocks/>
                </p:cNvSpPr>
                <p:nvPr/>
              </p:nvSpPr>
              <p:spPr bwMode="auto">
                <a:xfrm>
                  <a:off x="2376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4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4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4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4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41" name="Freeform 191"/>
                <p:cNvSpPr>
                  <a:spLocks/>
                </p:cNvSpPr>
                <p:nvPr/>
              </p:nvSpPr>
              <p:spPr bwMode="auto">
                <a:xfrm>
                  <a:off x="2304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4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4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4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4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4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4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42" name="Rectangle 192"/>
                <p:cNvSpPr>
                  <a:spLocks noChangeArrowheads="1"/>
                </p:cNvSpPr>
                <p:nvPr/>
              </p:nvSpPr>
              <p:spPr bwMode="auto">
                <a:xfrm>
                  <a:off x="2094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094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4" name="Rectangle 194"/>
                <p:cNvSpPr>
                  <a:spLocks noChangeArrowheads="1"/>
                </p:cNvSpPr>
                <p:nvPr/>
              </p:nvSpPr>
              <p:spPr bwMode="auto">
                <a:xfrm>
                  <a:off x="2094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" name="Rectangle 195"/>
                <p:cNvSpPr>
                  <a:spLocks noChangeArrowheads="1"/>
                </p:cNvSpPr>
                <p:nvPr/>
              </p:nvSpPr>
              <p:spPr bwMode="auto">
                <a:xfrm>
                  <a:off x="2166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6" name="Rectangle 196"/>
                <p:cNvSpPr>
                  <a:spLocks noChangeArrowheads="1"/>
                </p:cNvSpPr>
                <p:nvPr/>
              </p:nvSpPr>
              <p:spPr bwMode="auto">
                <a:xfrm>
                  <a:off x="2166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7" name="Rectangle 197"/>
                <p:cNvSpPr>
                  <a:spLocks noChangeArrowheads="1"/>
                </p:cNvSpPr>
                <p:nvPr/>
              </p:nvSpPr>
              <p:spPr bwMode="auto">
                <a:xfrm>
                  <a:off x="2166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38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38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38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310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2" name="Rectangle 202"/>
                <p:cNvSpPr>
                  <a:spLocks noChangeArrowheads="1"/>
                </p:cNvSpPr>
                <p:nvPr/>
              </p:nvSpPr>
              <p:spPr bwMode="auto">
                <a:xfrm>
                  <a:off x="2310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10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" name="Rectangle 204"/>
                <p:cNvSpPr>
                  <a:spLocks noChangeArrowheads="1"/>
                </p:cNvSpPr>
                <p:nvPr/>
              </p:nvSpPr>
              <p:spPr bwMode="auto">
                <a:xfrm>
                  <a:off x="2382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5" name="Rectangle 205"/>
                <p:cNvSpPr>
                  <a:spLocks noChangeArrowheads="1"/>
                </p:cNvSpPr>
                <p:nvPr/>
              </p:nvSpPr>
              <p:spPr bwMode="auto">
                <a:xfrm>
                  <a:off x="2382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6" name="Rectangle 206"/>
                <p:cNvSpPr>
                  <a:spLocks noChangeArrowheads="1"/>
                </p:cNvSpPr>
                <p:nvPr/>
              </p:nvSpPr>
              <p:spPr bwMode="auto">
                <a:xfrm>
                  <a:off x="2382" y="3909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7" name="Rectangle 207"/>
                <p:cNvSpPr>
                  <a:spLocks noChangeArrowheads="1"/>
                </p:cNvSpPr>
                <p:nvPr/>
              </p:nvSpPr>
              <p:spPr bwMode="auto">
                <a:xfrm>
                  <a:off x="2454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8" name="Rectangle 208"/>
                <p:cNvSpPr>
                  <a:spLocks noChangeArrowheads="1"/>
                </p:cNvSpPr>
                <p:nvPr/>
              </p:nvSpPr>
              <p:spPr bwMode="auto">
                <a:xfrm>
                  <a:off x="2454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9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209"/>
                <p:cNvSpPr>
                  <a:spLocks noChangeArrowheads="1"/>
                </p:cNvSpPr>
                <p:nvPr/>
              </p:nvSpPr>
              <p:spPr bwMode="auto">
                <a:xfrm>
                  <a:off x="2526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Rectangle 210"/>
                <p:cNvSpPr>
                  <a:spLocks noChangeArrowheads="1"/>
                </p:cNvSpPr>
                <p:nvPr/>
              </p:nvSpPr>
              <p:spPr bwMode="auto">
                <a:xfrm>
                  <a:off x="2526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8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" name="Rectangle 211"/>
                <p:cNvSpPr>
                  <a:spLocks noChangeArrowheads="1"/>
                </p:cNvSpPr>
                <p:nvPr/>
              </p:nvSpPr>
              <p:spPr bwMode="auto">
                <a:xfrm>
                  <a:off x="2598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2" name="Rectangle 212"/>
                <p:cNvSpPr>
                  <a:spLocks noChangeArrowheads="1"/>
                </p:cNvSpPr>
                <p:nvPr/>
              </p:nvSpPr>
              <p:spPr bwMode="auto">
                <a:xfrm>
                  <a:off x="2598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7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3" name="Rectangle 213"/>
                <p:cNvSpPr>
                  <a:spLocks noChangeArrowheads="1"/>
                </p:cNvSpPr>
                <p:nvPr/>
              </p:nvSpPr>
              <p:spPr bwMode="auto">
                <a:xfrm>
                  <a:off x="2670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4" name="Rectangle 214"/>
                <p:cNvSpPr>
                  <a:spLocks noChangeArrowheads="1"/>
                </p:cNvSpPr>
                <p:nvPr/>
              </p:nvSpPr>
              <p:spPr bwMode="auto">
                <a:xfrm>
                  <a:off x="2670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6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Rectangle 215"/>
                <p:cNvSpPr>
                  <a:spLocks noChangeArrowheads="1"/>
                </p:cNvSpPr>
                <p:nvPr/>
              </p:nvSpPr>
              <p:spPr bwMode="auto">
                <a:xfrm>
                  <a:off x="2742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" name="Rectangle 216"/>
                <p:cNvSpPr>
                  <a:spLocks noChangeArrowheads="1"/>
                </p:cNvSpPr>
                <p:nvPr/>
              </p:nvSpPr>
              <p:spPr bwMode="auto">
                <a:xfrm>
                  <a:off x="2742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" name="Rectangle 217"/>
                <p:cNvSpPr>
                  <a:spLocks noChangeArrowheads="1"/>
                </p:cNvSpPr>
                <p:nvPr/>
              </p:nvSpPr>
              <p:spPr bwMode="auto">
                <a:xfrm>
                  <a:off x="2814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8" name="Rectangle 218"/>
                <p:cNvSpPr>
                  <a:spLocks noChangeArrowheads="1"/>
                </p:cNvSpPr>
                <p:nvPr/>
              </p:nvSpPr>
              <p:spPr bwMode="auto">
                <a:xfrm>
                  <a:off x="2814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Rectangle 219"/>
                <p:cNvSpPr>
                  <a:spLocks noChangeArrowheads="1"/>
                </p:cNvSpPr>
                <p:nvPr/>
              </p:nvSpPr>
              <p:spPr bwMode="auto">
                <a:xfrm>
                  <a:off x="2886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0" name="Rectangle 220"/>
                <p:cNvSpPr>
                  <a:spLocks noChangeArrowheads="1"/>
                </p:cNvSpPr>
                <p:nvPr/>
              </p:nvSpPr>
              <p:spPr bwMode="auto">
                <a:xfrm>
                  <a:off x="2886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1" name="Rectangle 221"/>
                <p:cNvSpPr>
                  <a:spLocks noChangeArrowheads="1"/>
                </p:cNvSpPr>
                <p:nvPr/>
              </p:nvSpPr>
              <p:spPr bwMode="auto">
                <a:xfrm>
                  <a:off x="2958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2" name="Rectangle 222"/>
                <p:cNvSpPr>
                  <a:spLocks noChangeArrowheads="1"/>
                </p:cNvSpPr>
                <p:nvPr/>
              </p:nvSpPr>
              <p:spPr bwMode="auto">
                <a:xfrm>
                  <a:off x="2958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" name="Rectangle 223"/>
                <p:cNvSpPr>
                  <a:spLocks noChangeArrowheads="1"/>
                </p:cNvSpPr>
                <p:nvPr/>
              </p:nvSpPr>
              <p:spPr bwMode="auto">
                <a:xfrm>
                  <a:off x="3030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4" name="Rectangle 224"/>
                <p:cNvSpPr>
                  <a:spLocks noChangeArrowheads="1"/>
                </p:cNvSpPr>
                <p:nvPr/>
              </p:nvSpPr>
              <p:spPr bwMode="auto">
                <a:xfrm>
                  <a:off x="3030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Rectangle 225"/>
                <p:cNvSpPr>
                  <a:spLocks noChangeArrowheads="1"/>
                </p:cNvSpPr>
                <p:nvPr/>
              </p:nvSpPr>
              <p:spPr bwMode="auto">
                <a:xfrm>
                  <a:off x="3102" y="3678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A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6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02" y="3794"/>
                  <a:ext cx="5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3203" y="3457"/>
                  <a:ext cx="1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78" name="Freeform 228"/>
                <p:cNvSpPr>
                  <a:spLocks/>
                </p:cNvSpPr>
                <p:nvPr/>
              </p:nvSpPr>
              <p:spPr bwMode="auto">
                <a:xfrm>
                  <a:off x="3167" y="3457"/>
                  <a:ext cx="72" cy="72"/>
                </a:xfrm>
                <a:custGeom>
                  <a:avLst/>
                  <a:gdLst>
                    <a:gd name="T0" fmla="*/ 71 w 144"/>
                    <a:gd name="T1" fmla="*/ 144 h 144"/>
                    <a:gd name="T2" fmla="*/ 48 w 144"/>
                    <a:gd name="T3" fmla="*/ 140 h 144"/>
                    <a:gd name="T4" fmla="*/ 29 w 144"/>
                    <a:gd name="T5" fmla="*/ 129 h 144"/>
                    <a:gd name="T6" fmla="*/ 13 w 144"/>
                    <a:gd name="T7" fmla="*/ 113 h 144"/>
                    <a:gd name="T8" fmla="*/ 2 w 144"/>
                    <a:gd name="T9" fmla="*/ 94 h 144"/>
                    <a:gd name="T10" fmla="*/ 0 w 144"/>
                    <a:gd name="T11" fmla="*/ 71 h 144"/>
                    <a:gd name="T12" fmla="*/ 2 w 144"/>
                    <a:gd name="T13" fmla="*/ 48 h 144"/>
                    <a:gd name="T14" fmla="*/ 13 w 144"/>
                    <a:gd name="T15" fmla="*/ 29 h 144"/>
                    <a:gd name="T16" fmla="*/ 29 w 144"/>
                    <a:gd name="T17" fmla="*/ 13 h 144"/>
                    <a:gd name="T18" fmla="*/ 48 w 144"/>
                    <a:gd name="T19" fmla="*/ 2 h 144"/>
                    <a:gd name="T20" fmla="*/ 71 w 144"/>
                    <a:gd name="T21" fmla="*/ 0 h 144"/>
                    <a:gd name="T22" fmla="*/ 94 w 144"/>
                    <a:gd name="T23" fmla="*/ 2 h 144"/>
                    <a:gd name="T24" fmla="*/ 113 w 144"/>
                    <a:gd name="T25" fmla="*/ 13 h 144"/>
                    <a:gd name="T26" fmla="*/ 129 w 144"/>
                    <a:gd name="T27" fmla="*/ 29 h 144"/>
                    <a:gd name="T28" fmla="*/ 140 w 144"/>
                    <a:gd name="T29" fmla="*/ 48 h 144"/>
                    <a:gd name="T30" fmla="*/ 144 w 144"/>
                    <a:gd name="T31" fmla="*/ 71 h 144"/>
                    <a:gd name="T32" fmla="*/ 140 w 144"/>
                    <a:gd name="T33" fmla="*/ 94 h 144"/>
                    <a:gd name="T34" fmla="*/ 129 w 144"/>
                    <a:gd name="T35" fmla="*/ 113 h 144"/>
                    <a:gd name="T36" fmla="*/ 113 w 144"/>
                    <a:gd name="T37" fmla="*/ 129 h 144"/>
                    <a:gd name="T38" fmla="*/ 94 w 144"/>
                    <a:gd name="T39" fmla="*/ 140 h 144"/>
                    <a:gd name="T40" fmla="*/ 71 w 144"/>
                    <a:gd name="T4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71" y="144"/>
                      </a:moveTo>
                      <a:lnTo>
                        <a:pt x="48" y="140"/>
                      </a:lnTo>
                      <a:lnTo>
                        <a:pt x="29" y="129"/>
                      </a:lnTo>
                      <a:lnTo>
                        <a:pt x="13" y="113"/>
                      </a:lnTo>
                      <a:lnTo>
                        <a:pt x="2" y="94"/>
                      </a:lnTo>
                      <a:lnTo>
                        <a:pt x="0" y="71"/>
                      </a:lnTo>
                      <a:lnTo>
                        <a:pt x="2" y="48"/>
                      </a:lnTo>
                      <a:lnTo>
                        <a:pt x="13" y="29"/>
                      </a:lnTo>
                      <a:lnTo>
                        <a:pt x="29" y="13"/>
                      </a:lnTo>
                      <a:lnTo>
                        <a:pt x="48" y="2"/>
                      </a:lnTo>
                      <a:lnTo>
                        <a:pt x="71" y="0"/>
                      </a:lnTo>
                      <a:lnTo>
                        <a:pt x="94" y="2"/>
                      </a:lnTo>
                      <a:lnTo>
                        <a:pt x="113" y="13"/>
                      </a:lnTo>
                      <a:lnTo>
                        <a:pt x="129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29" y="113"/>
                      </a:lnTo>
                      <a:lnTo>
                        <a:pt x="113" y="129"/>
                      </a:lnTo>
                      <a:lnTo>
                        <a:pt x="94" y="14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79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55" y="3799"/>
                  <a:ext cx="455" cy="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b="1" dirty="0" smtClean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WR+M/IO</a:t>
                  </a:r>
                  <a:endParaRPr 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1" name="Freeform 231"/>
                <p:cNvSpPr>
                  <a:spLocks/>
                </p:cNvSpPr>
                <p:nvPr/>
              </p:nvSpPr>
              <p:spPr bwMode="auto">
                <a:xfrm>
                  <a:off x="2483" y="2556"/>
                  <a:ext cx="144" cy="469"/>
                </a:xfrm>
                <a:custGeom>
                  <a:avLst/>
                  <a:gdLst>
                    <a:gd name="T0" fmla="*/ 288 w 288"/>
                    <a:gd name="T1" fmla="*/ 937 h 937"/>
                    <a:gd name="T2" fmla="*/ 288 w 288"/>
                    <a:gd name="T3" fmla="*/ 432 h 937"/>
                    <a:gd name="T4" fmla="*/ 0 w 288"/>
                    <a:gd name="T5" fmla="*/ 432 h 937"/>
                    <a:gd name="T6" fmla="*/ 0 w 288"/>
                    <a:gd name="T7" fmla="*/ 0 h 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8" h="937">
                      <a:moveTo>
                        <a:pt x="288" y="937"/>
                      </a:moveTo>
                      <a:lnTo>
                        <a:pt x="288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231" name="Line 25"/>
            <p:cNvSpPr>
              <a:spLocks noChangeShapeType="1"/>
            </p:cNvSpPr>
            <p:nvPr/>
          </p:nvSpPr>
          <p:spPr bwMode="auto">
            <a:xfrm>
              <a:off x="5188030" y="4767259"/>
              <a:ext cx="207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2" name="Line 24"/>
            <p:cNvSpPr>
              <a:spLocks noChangeShapeType="1"/>
            </p:cNvSpPr>
            <p:nvPr/>
          </p:nvSpPr>
          <p:spPr bwMode="auto">
            <a:xfrm>
              <a:off x="5673633" y="4774070"/>
              <a:ext cx="164351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cxnSp>
          <p:nvCxnSpPr>
            <p:cNvPr id="236" name="Straight Connector 235"/>
            <p:cNvCxnSpPr>
              <a:endCxn id="179" idx="1"/>
            </p:cNvCxnSpPr>
            <p:nvPr/>
          </p:nvCxnSpPr>
          <p:spPr>
            <a:xfrm>
              <a:off x="4571621" y="4578988"/>
              <a:ext cx="645982" cy="272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5"/>
          <p:cNvSpPr>
            <a:spLocks noChangeArrowheads="1"/>
          </p:cNvSpPr>
          <p:nvPr/>
        </p:nvSpPr>
        <p:spPr bwMode="auto">
          <a:xfrm>
            <a:off x="6372557" y="2259902"/>
            <a:ext cx="2743200" cy="20574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</a:rPr>
              <a:t> al, 55</a:t>
            </a:r>
            <a:r>
              <a:rPr lang="tr-TR" sz="2000" dirty="0">
                <a:latin typeface="Courier New" panose="02070309020205020404" pitchFamily="49" charset="0"/>
              </a:rPr>
              <a:t>h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</a:rPr>
              <a:t> dx, </a:t>
            </a:r>
            <a:r>
              <a:rPr lang="tr-TR" sz="2000" dirty="0">
                <a:latin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</a:rPr>
              <a:t>F000</a:t>
            </a:r>
            <a:r>
              <a:rPr lang="tr-TR" sz="2000" dirty="0">
                <a:latin typeface="Courier New" panose="02070309020205020404" pitchFamily="49" charset="0"/>
              </a:rPr>
              <a:t>h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out dx, al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 :</a:t>
            </a:r>
          </a:p>
        </p:txBody>
      </p:sp>
    </p:spTree>
    <p:extLst>
      <p:ext uri="{BB962C8B-B14F-4D97-AF65-F5344CB8AC3E}">
        <p14:creationId xmlns:p14="http://schemas.microsoft.com/office/powerpoint/2010/main" val="34563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394472"/>
          </a:xfrm>
        </p:spPr>
        <p:txBody>
          <a:bodyPr/>
          <a:lstStyle/>
          <a:p>
            <a:r>
              <a:rPr lang="en-US" dirty="0" smtClean="0"/>
              <a:t>8 </a:t>
            </a:r>
            <a:r>
              <a:rPr lang="en-US" dirty="0" err="1" smtClean="0"/>
              <a:t>düğme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0F000H </a:t>
            </a:r>
            <a:r>
              <a:rPr lang="en-US" dirty="0" err="1" smtClean="0"/>
              <a:t>adresine</a:t>
            </a:r>
            <a:r>
              <a:rPr lang="en-US" dirty="0" smtClean="0"/>
              <a:t> </a:t>
            </a:r>
            <a:r>
              <a:rPr lang="en-US" dirty="0" err="1" smtClean="0"/>
              <a:t>yerleştirilmiş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biriminin</a:t>
            </a:r>
            <a:r>
              <a:rPr lang="en-US" dirty="0" smtClean="0"/>
              <a:t> </a:t>
            </a:r>
            <a:r>
              <a:rPr lang="en-US" dirty="0" err="1" smtClean="0"/>
              <a:t>tasarlanması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donanım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ym typeface="Wingdings" panose="05000000000000000000" pitchFamily="2" charset="2"/>
              </a:rPr>
              <a:t>adres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çözümleme</a:t>
            </a:r>
            <a:endParaRPr lang="en-US" dirty="0"/>
          </a:p>
          <a:p>
            <a:r>
              <a:rPr lang="en-US" dirty="0" err="1" smtClean="0"/>
              <a:t>Düğmelerin</a:t>
            </a:r>
            <a:r>
              <a:rPr lang="en-US" dirty="0" smtClean="0"/>
              <a:t> </a:t>
            </a:r>
            <a:r>
              <a:rPr lang="en-US" dirty="0" err="1" smtClean="0"/>
              <a:t>okunması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I/O </a:t>
            </a:r>
            <a:r>
              <a:rPr lang="en-US" dirty="0" err="1" smtClean="0">
                <a:sym typeface="Wingdings" panose="05000000000000000000" pitchFamily="2" charset="2"/>
              </a:rPr>
              <a:t>programlama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101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Ders-2 Konular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888432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Birimleri</a:t>
            </a:r>
            <a:endParaRPr lang="en-US" dirty="0" smtClean="0"/>
          </a:p>
          <a:p>
            <a:r>
              <a:rPr lang="en-US" dirty="0" smtClean="0"/>
              <a:t>G/Ç Assembly </a:t>
            </a:r>
            <a:r>
              <a:rPr lang="en-US" dirty="0" err="1" smtClean="0"/>
              <a:t>Komutları</a:t>
            </a:r>
            <a:endParaRPr lang="en-US" dirty="0" smtClean="0"/>
          </a:p>
          <a:p>
            <a:r>
              <a:rPr lang="en-US" dirty="0"/>
              <a:t>G/Ç </a:t>
            </a:r>
            <a:r>
              <a:rPr lang="en-US" dirty="0" err="1"/>
              <a:t>Haritalama</a:t>
            </a:r>
            <a:r>
              <a:rPr lang="en-US" dirty="0"/>
              <a:t> </a:t>
            </a:r>
            <a:r>
              <a:rPr lang="en-US" dirty="0" err="1" smtClean="0"/>
              <a:t>Yöntemleri</a:t>
            </a:r>
            <a:endParaRPr lang="en-US" dirty="0" smtClean="0"/>
          </a:p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Devreleri</a:t>
            </a:r>
            <a:endParaRPr lang="en-US" dirty="0" smtClean="0"/>
          </a:p>
          <a:p>
            <a:pPr marL="566738" lvl="1" indent="-342900"/>
            <a:r>
              <a:rPr lang="en-US" sz="2400" dirty="0" err="1" smtClean="0"/>
              <a:t>Düğme</a:t>
            </a:r>
            <a:r>
              <a:rPr lang="en-US" sz="2400" dirty="0" smtClean="0"/>
              <a:t> </a:t>
            </a:r>
            <a:r>
              <a:rPr lang="en-US" sz="2400" dirty="0" err="1" smtClean="0"/>
              <a:t>Arayüzü</a:t>
            </a:r>
            <a:endParaRPr lang="en-US" sz="2400" dirty="0" smtClean="0"/>
          </a:p>
          <a:p>
            <a:pPr marL="515938" lvl="1" indent="-342900"/>
            <a:r>
              <a:rPr lang="en-US" sz="2400" dirty="0" smtClean="0"/>
              <a:t>LED </a:t>
            </a:r>
            <a:r>
              <a:rPr lang="en-US" sz="2400" dirty="0" err="1" smtClean="0"/>
              <a:t>Arayüzü</a:t>
            </a:r>
            <a:endParaRPr lang="en-US" sz="2400" dirty="0" smtClean="0"/>
          </a:p>
          <a:p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Çözümleme</a:t>
            </a:r>
            <a:endParaRPr lang="en-US" dirty="0" smtClean="0"/>
          </a:p>
          <a:p>
            <a:pPr marL="566738" lvl="1" indent="-342900"/>
            <a:r>
              <a:rPr lang="en-US" sz="2400" dirty="0" err="1" smtClean="0"/>
              <a:t>Basit</a:t>
            </a:r>
            <a:r>
              <a:rPr lang="en-US" sz="2400" dirty="0" smtClean="0"/>
              <a:t> </a:t>
            </a:r>
            <a:r>
              <a:rPr lang="en-US" sz="2400" dirty="0" err="1" smtClean="0"/>
              <a:t>Çıkış</a:t>
            </a:r>
            <a:r>
              <a:rPr lang="en-US" sz="2400" dirty="0" smtClean="0"/>
              <a:t> </a:t>
            </a:r>
            <a:r>
              <a:rPr lang="en-US" sz="2400" dirty="0" err="1" smtClean="0"/>
              <a:t>Birimi</a:t>
            </a:r>
            <a:endParaRPr lang="en-US" sz="2400" dirty="0" smtClean="0"/>
          </a:p>
          <a:p>
            <a:pPr marL="566738" lvl="1" indent="-342900"/>
            <a:r>
              <a:rPr lang="en-US" sz="2400" dirty="0" err="1" smtClean="0"/>
              <a:t>Basit</a:t>
            </a:r>
            <a:r>
              <a:rPr lang="en-US" sz="2400" dirty="0" smtClean="0"/>
              <a:t> </a:t>
            </a:r>
            <a:r>
              <a:rPr lang="en-US" sz="2400" dirty="0" err="1" smtClean="0"/>
              <a:t>Giriş</a:t>
            </a:r>
            <a:r>
              <a:rPr lang="en-US" sz="2400" dirty="0" smtClean="0"/>
              <a:t> </a:t>
            </a:r>
            <a:r>
              <a:rPr lang="en-US" sz="2400" dirty="0" err="1" smtClean="0"/>
              <a:t>Birimi</a:t>
            </a:r>
            <a:endParaRPr lang="en-US" sz="2400" dirty="0" smtClean="0"/>
          </a:p>
          <a:p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Kontrolü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9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549"/>
          <p:cNvGrpSpPr/>
          <p:nvPr/>
        </p:nvGrpSpPr>
        <p:grpSpPr>
          <a:xfrm>
            <a:off x="467544" y="-2812"/>
            <a:ext cx="5904656" cy="5134298"/>
            <a:chOff x="467544" y="-2812"/>
            <a:chExt cx="5904656" cy="5134298"/>
          </a:xfrm>
        </p:grpSpPr>
        <p:grpSp>
          <p:nvGrpSpPr>
            <p:cNvPr id="274" name="Group 273"/>
            <p:cNvGrpSpPr/>
            <p:nvPr/>
          </p:nvGrpSpPr>
          <p:grpSpPr>
            <a:xfrm>
              <a:off x="467544" y="-2812"/>
              <a:ext cx="5904656" cy="5134298"/>
              <a:chOff x="1439863" y="857250"/>
              <a:chExt cx="6570662" cy="5713413"/>
            </a:xfrm>
          </p:grpSpPr>
          <p:sp>
            <p:nvSpPr>
              <p:cNvPr id="275" name="Rectangle 6"/>
              <p:cNvSpPr>
                <a:spLocks noChangeArrowheads="1"/>
              </p:cNvSpPr>
              <p:nvPr/>
            </p:nvSpPr>
            <p:spPr bwMode="auto">
              <a:xfrm>
                <a:off x="35639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6" name="Rectangle 7"/>
              <p:cNvSpPr>
                <a:spLocks noChangeArrowheads="1"/>
              </p:cNvSpPr>
              <p:nvPr/>
            </p:nvSpPr>
            <p:spPr bwMode="auto">
              <a:xfrm>
                <a:off x="35639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7" name="Rectangle 8"/>
              <p:cNvSpPr>
                <a:spLocks noChangeArrowheads="1"/>
              </p:cNvSpPr>
              <p:nvPr/>
            </p:nvSpPr>
            <p:spPr bwMode="auto">
              <a:xfrm>
                <a:off x="35639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5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78" name="Rectangle 9"/>
              <p:cNvSpPr>
                <a:spLocks noChangeArrowheads="1"/>
              </p:cNvSpPr>
              <p:nvPr/>
            </p:nvSpPr>
            <p:spPr bwMode="auto">
              <a:xfrm>
                <a:off x="1439863" y="857250"/>
                <a:ext cx="1941512" cy="57134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9" name="Rectangle 10"/>
              <p:cNvSpPr>
                <a:spLocks noChangeArrowheads="1"/>
              </p:cNvSpPr>
              <p:nvPr/>
            </p:nvSpPr>
            <p:spPr bwMode="auto">
              <a:xfrm>
                <a:off x="2159000" y="3297238"/>
                <a:ext cx="5080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808</a:t>
                </a:r>
                <a:r>
                  <a:rPr lang="tr-TR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0" name="Rectangle 11"/>
              <p:cNvSpPr>
                <a:spLocks noChangeArrowheads="1"/>
              </p:cNvSpPr>
              <p:nvPr/>
            </p:nvSpPr>
            <p:spPr bwMode="auto">
              <a:xfrm>
                <a:off x="1908175" y="3571875"/>
                <a:ext cx="10033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Minimum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1" name="Rectangle 12"/>
              <p:cNvSpPr>
                <a:spLocks noChangeArrowheads="1"/>
              </p:cNvSpPr>
              <p:nvPr/>
            </p:nvSpPr>
            <p:spPr bwMode="auto">
              <a:xfrm>
                <a:off x="2112963" y="3844925"/>
                <a:ext cx="5969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2" name="Rectangle 13"/>
              <p:cNvSpPr>
                <a:spLocks noChangeArrowheads="1"/>
              </p:cNvSpPr>
              <p:nvPr/>
            </p:nvSpPr>
            <p:spPr bwMode="auto">
              <a:xfrm>
                <a:off x="2924175" y="12001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3" name="Rectangle 14"/>
              <p:cNvSpPr>
                <a:spLocks noChangeArrowheads="1"/>
              </p:cNvSpPr>
              <p:nvPr/>
            </p:nvSpPr>
            <p:spPr bwMode="auto">
              <a:xfrm>
                <a:off x="2994025" y="1230313"/>
                <a:ext cx="27622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A18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15"/>
              <p:cNvSpPr>
                <a:spLocks noChangeArrowheads="1"/>
              </p:cNvSpPr>
              <p:nvPr/>
            </p:nvSpPr>
            <p:spPr bwMode="auto">
              <a:xfrm>
                <a:off x="2924175" y="16573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5" name="Rectangle 16"/>
              <p:cNvSpPr>
                <a:spLocks noChangeArrowheads="1"/>
              </p:cNvSpPr>
              <p:nvPr/>
            </p:nvSpPr>
            <p:spPr bwMode="auto">
              <a:xfrm>
                <a:off x="3084513" y="16875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17"/>
              <p:cNvSpPr>
                <a:spLocks noChangeArrowheads="1"/>
              </p:cNvSpPr>
              <p:nvPr/>
            </p:nvSpPr>
            <p:spPr bwMode="auto">
              <a:xfrm>
                <a:off x="2924175" y="14287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7" name="Rectangle 18"/>
              <p:cNvSpPr>
                <a:spLocks noChangeArrowheads="1"/>
              </p:cNvSpPr>
              <p:nvPr/>
            </p:nvSpPr>
            <p:spPr bwMode="auto">
              <a:xfrm>
                <a:off x="3176588" y="1458913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: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Rectangle 19"/>
              <p:cNvSpPr>
                <a:spLocks noChangeArrowheads="1"/>
              </p:cNvSpPr>
              <p:nvPr/>
            </p:nvSpPr>
            <p:spPr bwMode="auto">
              <a:xfrm>
                <a:off x="2924175" y="20002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9" name="Rectangle 20"/>
              <p:cNvSpPr>
                <a:spLocks noChangeArrowheads="1"/>
              </p:cNvSpPr>
              <p:nvPr/>
            </p:nvSpPr>
            <p:spPr bwMode="auto">
              <a:xfrm>
                <a:off x="3084513" y="20304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D7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21"/>
              <p:cNvSpPr>
                <a:spLocks noChangeArrowheads="1"/>
              </p:cNvSpPr>
              <p:nvPr/>
            </p:nvSpPr>
            <p:spPr bwMode="auto">
              <a:xfrm>
                <a:off x="2924175" y="22288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1" name="Rectangle 22"/>
              <p:cNvSpPr>
                <a:spLocks noChangeArrowheads="1"/>
              </p:cNvSpPr>
              <p:nvPr/>
            </p:nvSpPr>
            <p:spPr bwMode="auto">
              <a:xfrm>
                <a:off x="3084513" y="22590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D6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Rectangle 23"/>
              <p:cNvSpPr>
                <a:spLocks noChangeArrowheads="1"/>
              </p:cNvSpPr>
              <p:nvPr/>
            </p:nvSpPr>
            <p:spPr bwMode="auto">
              <a:xfrm>
                <a:off x="2840038" y="4513263"/>
                <a:ext cx="398462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3" name="Rectangle 24"/>
              <p:cNvSpPr>
                <a:spLocks noChangeArrowheads="1"/>
              </p:cNvSpPr>
              <p:nvPr/>
            </p:nvSpPr>
            <p:spPr bwMode="auto">
              <a:xfrm>
                <a:off x="2840037" y="4527722"/>
                <a:ext cx="413845" cy="205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M/IO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4" name="Rectangle 25"/>
              <p:cNvSpPr>
                <a:spLocks noChangeArrowheads="1"/>
              </p:cNvSpPr>
              <p:nvPr/>
            </p:nvSpPr>
            <p:spPr bwMode="auto">
              <a:xfrm>
                <a:off x="2840038" y="4741863"/>
                <a:ext cx="398462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5" name="Rectangle 26"/>
              <p:cNvSpPr>
                <a:spLocks noChangeArrowheads="1"/>
              </p:cNvSpPr>
              <p:nvPr/>
            </p:nvSpPr>
            <p:spPr bwMode="auto">
              <a:xfrm>
                <a:off x="2963864" y="4773613"/>
                <a:ext cx="206922" cy="205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RD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6" name="Line 27"/>
              <p:cNvSpPr>
                <a:spLocks noChangeShapeType="1"/>
              </p:cNvSpPr>
              <p:nvPr/>
            </p:nvSpPr>
            <p:spPr bwMode="auto">
              <a:xfrm>
                <a:off x="3084513" y="4513263"/>
                <a:ext cx="182563" cy="15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" name="Line 28"/>
              <p:cNvSpPr>
                <a:spLocks noChangeShapeType="1"/>
              </p:cNvSpPr>
              <p:nvPr/>
            </p:nvSpPr>
            <p:spPr bwMode="auto">
              <a:xfrm flipV="1">
                <a:off x="2962716" y="4772026"/>
                <a:ext cx="208069" cy="37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8" name="Rectangle 29"/>
              <p:cNvSpPr>
                <a:spLocks noChangeArrowheads="1"/>
              </p:cNvSpPr>
              <p:nvPr/>
            </p:nvSpPr>
            <p:spPr bwMode="auto">
              <a:xfrm>
                <a:off x="2924175" y="9715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9" name="Rectangle 30"/>
              <p:cNvSpPr>
                <a:spLocks noChangeArrowheads="1"/>
              </p:cNvSpPr>
              <p:nvPr/>
            </p:nvSpPr>
            <p:spPr bwMode="auto">
              <a:xfrm>
                <a:off x="2994025" y="1001713"/>
                <a:ext cx="27622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A19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0" name="Rectangle 31"/>
              <p:cNvSpPr>
                <a:spLocks noChangeArrowheads="1"/>
              </p:cNvSpPr>
              <p:nvPr/>
            </p:nvSpPr>
            <p:spPr bwMode="auto">
              <a:xfrm>
                <a:off x="2924175" y="24574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1" name="Rectangle 32"/>
              <p:cNvSpPr>
                <a:spLocks noChangeArrowheads="1"/>
              </p:cNvSpPr>
              <p:nvPr/>
            </p:nvSpPr>
            <p:spPr bwMode="auto">
              <a:xfrm>
                <a:off x="3084513" y="24876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D5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33"/>
              <p:cNvSpPr>
                <a:spLocks noChangeArrowheads="1"/>
              </p:cNvSpPr>
              <p:nvPr/>
            </p:nvSpPr>
            <p:spPr bwMode="auto">
              <a:xfrm>
                <a:off x="2924175" y="26860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3" name="Rectangle 34"/>
              <p:cNvSpPr>
                <a:spLocks noChangeArrowheads="1"/>
              </p:cNvSpPr>
              <p:nvPr/>
            </p:nvSpPr>
            <p:spPr bwMode="auto">
              <a:xfrm>
                <a:off x="3084513" y="27162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D4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4" name="Rectangle 35"/>
              <p:cNvSpPr>
                <a:spLocks noChangeArrowheads="1"/>
              </p:cNvSpPr>
              <p:nvPr/>
            </p:nvSpPr>
            <p:spPr bwMode="auto">
              <a:xfrm>
                <a:off x="2924175" y="29146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5" name="Rectangle 36"/>
              <p:cNvSpPr>
                <a:spLocks noChangeArrowheads="1"/>
              </p:cNvSpPr>
              <p:nvPr/>
            </p:nvSpPr>
            <p:spPr bwMode="auto">
              <a:xfrm>
                <a:off x="3084513" y="29448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D3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37"/>
              <p:cNvSpPr>
                <a:spLocks noChangeArrowheads="1"/>
              </p:cNvSpPr>
              <p:nvPr/>
            </p:nvSpPr>
            <p:spPr bwMode="auto">
              <a:xfrm>
                <a:off x="2924175" y="31432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7" name="Rectangle 38"/>
              <p:cNvSpPr>
                <a:spLocks noChangeArrowheads="1"/>
              </p:cNvSpPr>
              <p:nvPr/>
            </p:nvSpPr>
            <p:spPr bwMode="auto">
              <a:xfrm>
                <a:off x="3084513" y="31734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D2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39"/>
              <p:cNvSpPr>
                <a:spLocks noChangeArrowheads="1"/>
              </p:cNvSpPr>
              <p:nvPr/>
            </p:nvSpPr>
            <p:spPr bwMode="auto">
              <a:xfrm>
                <a:off x="2924175" y="3371850"/>
                <a:ext cx="342900" cy="22860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" name="Rectangle 40"/>
              <p:cNvSpPr>
                <a:spLocks noChangeArrowheads="1"/>
              </p:cNvSpPr>
              <p:nvPr/>
            </p:nvSpPr>
            <p:spPr bwMode="auto">
              <a:xfrm>
                <a:off x="3084513" y="34020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41"/>
              <p:cNvSpPr>
                <a:spLocks noChangeArrowheads="1"/>
              </p:cNvSpPr>
              <p:nvPr/>
            </p:nvSpPr>
            <p:spPr bwMode="auto">
              <a:xfrm>
                <a:off x="2924175" y="3600450"/>
                <a:ext cx="342900" cy="22701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1" name="Rectangle 42"/>
              <p:cNvSpPr>
                <a:spLocks noChangeArrowheads="1"/>
              </p:cNvSpPr>
              <p:nvPr/>
            </p:nvSpPr>
            <p:spPr bwMode="auto">
              <a:xfrm>
                <a:off x="3084513" y="3630613"/>
                <a:ext cx="184150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Line 43"/>
              <p:cNvSpPr>
                <a:spLocks noChangeShapeType="1"/>
              </p:cNvSpPr>
              <p:nvPr/>
            </p:nvSpPr>
            <p:spPr bwMode="auto">
              <a:xfrm flipH="1">
                <a:off x="7096125" y="21145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3" name="Line 44"/>
              <p:cNvSpPr>
                <a:spLocks noChangeShapeType="1"/>
              </p:cNvSpPr>
              <p:nvPr/>
            </p:nvSpPr>
            <p:spPr bwMode="auto">
              <a:xfrm>
                <a:off x="7667625" y="21145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7553325" y="19573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5" name="Freeform 46"/>
              <p:cNvSpPr>
                <a:spLocks/>
              </p:cNvSpPr>
              <p:nvPr/>
            </p:nvSpPr>
            <p:spPr bwMode="auto">
              <a:xfrm>
                <a:off x="7553325" y="21002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6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6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6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6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7639050" y="21002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6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6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6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6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7" name="Line 48"/>
              <p:cNvSpPr>
                <a:spLocks noChangeShapeType="1"/>
              </p:cNvSpPr>
              <p:nvPr/>
            </p:nvSpPr>
            <p:spPr bwMode="auto">
              <a:xfrm>
                <a:off x="7781925" y="2114550"/>
                <a:ext cx="1588" cy="19415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8" name="Line 49"/>
              <p:cNvSpPr>
                <a:spLocks noChangeShapeType="1"/>
              </p:cNvSpPr>
              <p:nvPr/>
            </p:nvSpPr>
            <p:spPr bwMode="auto">
              <a:xfrm>
                <a:off x="7705725" y="4513263"/>
                <a:ext cx="15240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" name="Line 50"/>
              <p:cNvSpPr>
                <a:spLocks noChangeShapeType="1"/>
              </p:cNvSpPr>
              <p:nvPr/>
            </p:nvSpPr>
            <p:spPr bwMode="auto">
              <a:xfrm>
                <a:off x="7629525" y="4437063"/>
                <a:ext cx="30480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" name="Line 51"/>
              <p:cNvSpPr>
                <a:spLocks noChangeShapeType="1"/>
              </p:cNvSpPr>
              <p:nvPr/>
            </p:nvSpPr>
            <p:spPr bwMode="auto">
              <a:xfrm>
                <a:off x="7553325" y="4360863"/>
                <a:ext cx="45720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" name="Line 52"/>
              <p:cNvSpPr>
                <a:spLocks noChangeShapeType="1"/>
              </p:cNvSpPr>
              <p:nvPr/>
            </p:nvSpPr>
            <p:spPr bwMode="auto">
              <a:xfrm>
                <a:off x="7781925" y="4056063"/>
                <a:ext cx="1588" cy="3048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7759700" y="23209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7759700" y="25495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7759700" y="27781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7759700" y="30067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" name="Freeform 57"/>
              <p:cNvSpPr>
                <a:spLocks/>
              </p:cNvSpPr>
              <p:nvPr/>
            </p:nvSpPr>
            <p:spPr bwMode="auto">
              <a:xfrm>
                <a:off x="7759700" y="32353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7" name="Freeform 58"/>
              <p:cNvSpPr>
                <a:spLocks/>
              </p:cNvSpPr>
              <p:nvPr/>
            </p:nvSpPr>
            <p:spPr bwMode="auto">
              <a:xfrm>
                <a:off x="7759700" y="34639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8" name="Freeform 59"/>
              <p:cNvSpPr>
                <a:spLocks/>
              </p:cNvSpPr>
              <p:nvPr/>
            </p:nvSpPr>
            <p:spPr bwMode="auto">
              <a:xfrm>
                <a:off x="7759700" y="3692525"/>
                <a:ext cx="44450" cy="42863"/>
              </a:xfrm>
              <a:custGeom>
                <a:avLst/>
                <a:gdLst>
                  <a:gd name="T0" fmla="*/ 0 w 55"/>
                  <a:gd name="T1" fmla="*/ 27 h 54"/>
                  <a:gd name="T2" fmla="*/ 3 w 55"/>
                  <a:gd name="T3" fmla="*/ 14 h 54"/>
                  <a:gd name="T4" fmla="*/ 13 w 55"/>
                  <a:gd name="T5" fmla="*/ 4 h 54"/>
                  <a:gd name="T6" fmla="*/ 28 w 55"/>
                  <a:gd name="T7" fmla="*/ 0 h 54"/>
                  <a:gd name="T8" fmla="*/ 42 w 55"/>
                  <a:gd name="T9" fmla="*/ 4 h 54"/>
                  <a:gd name="T10" fmla="*/ 51 w 55"/>
                  <a:gd name="T11" fmla="*/ 14 h 54"/>
                  <a:gd name="T12" fmla="*/ 55 w 55"/>
                  <a:gd name="T13" fmla="*/ 27 h 54"/>
                  <a:gd name="T14" fmla="*/ 51 w 55"/>
                  <a:gd name="T15" fmla="*/ 40 h 54"/>
                  <a:gd name="T16" fmla="*/ 42 w 55"/>
                  <a:gd name="T17" fmla="*/ 50 h 54"/>
                  <a:gd name="T18" fmla="*/ 28 w 55"/>
                  <a:gd name="T19" fmla="*/ 54 h 54"/>
                  <a:gd name="T20" fmla="*/ 13 w 55"/>
                  <a:gd name="T21" fmla="*/ 50 h 54"/>
                  <a:gd name="T22" fmla="*/ 3 w 55"/>
                  <a:gd name="T23" fmla="*/ 40 h 54"/>
                  <a:gd name="T24" fmla="*/ 0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8" y="0"/>
                    </a:lnTo>
                    <a:lnTo>
                      <a:pt x="42" y="4"/>
                    </a:lnTo>
                    <a:lnTo>
                      <a:pt x="51" y="14"/>
                    </a:lnTo>
                    <a:lnTo>
                      <a:pt x="55" y="27"/>
                    </a:lnTo>
                    <a:lnTo>
                      <a:pt x="51" y="40"/>
                    </a:lnTo>
                    <a:lnTo>
                      <a:pt x="42" y="50"/>
                    </a:lnTo>
                    <a:lnTo>
                      <a:pt x="28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9" name="Line 60"/>
              <p:cNvSpPr>
                <a:spLocks noChangeShapeType="1"/>
              </p:cNvSpPr>
              <p:nvPr/>
            </p:nvSpPr>
            <p:spPr bwMode="auto">
              <a:xfrm>
                <a:off x="3381375" y="21145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" name="Line 61"/>
              <p:cNvSpPr>
                <a:spLocks noChangeShapeType="1"/>
              </p:cNvSpPr>
              <p:nvPr/>
            </p:nvSpPr>
            <p:spPr bwMode="auto">
              <a:xfrm>
                <a:off x="3381375" y="23431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1" name="Line 62"/>
              <p:cNvSpPr>
                <a:spLocks noChangeShapeType="1"/>
              </p:cNvSpPr>
              <p:nvPr/>
            </p:nvSpPr>
            <p:spPr bwMode="auto">
              <a:xfrm>
                <a:off x="3381375" y="25717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2" name="Line 63"/>
              <p:cNvSpPr>
                <a:spLocks noChangeShapeType="1"/>
              </p:cNvSpPr>
              <p:nvPr/>
            </p:nvSpPr>
            <p:spPr bwMode="auto">
              <a:xfrm>
                <a:off x="3381375" y="28003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3" name="Line 64"/>
              <p:cNvSpPr>
                <a:spLocks noChangeShapeType="1"/>
              </p:cNvSpPr>
              <p:nvPr/>
            </p:nvSpPr>
            <p:spPr bwMode="auto">
              <a:xfrm>
                <a:off x="3381375" y="30289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4" name="Line 65"/>
              <p:cNvSpPr>
                <a:spLocks noChangeShapeType="1"/>
              </p:cNvSpPr>
              <p:nvPr/>
            </p:nvSpPr>
            <p:spPr bwMode="auto">
              <a:xfrm>
                <a:off x="3381375" y="32575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5" name="Line 66"/>
              <p:cNvSpPr>
                <a:spLocks noChangeShapeType="1"/>
              </p:cNvSpPr>
              <p:nvPr/>
            </p:nvSpPr>
            <p:spPr bwMode="auto">
              <a:xfrm>
                <a:off x="3381375" y="34861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6" name="Line 67"/>
              <p:cNvSpPr>
                <a:spLocks noChangeShapeType="1"/>
              </p:cNvSpPr>
              <p:nvPr/>
            </p:nvSpPr>
            <p:spPr bwMode="auto">
              <a:xfrm>
                <a:off x="3381375" y="3714750"/>
                <a:ext cx="9144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7" name="Freeform 68"/>
              <p:cNvSpPr>
                <a:spLocks/>
              </p:cNvSpPr>
              <p:nvPr/>
            </p:nvSpPr>
            <p:spPr bwMode="auto">
              <a:xfrm>
                <a:off x="4468813" y="49149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8" name="Freeform 69"/>
              <p:cNvSpPr>
                <a:spLocks/>
              </p:cNvSpPr>
              <p:nvPr/>
            </p:nvSpPr>
            <p:spPr bwMode="auto">
              <a:xfrm>
                <a:off x="3495675" y="5029200"/>
                <a:ext cx="2057400" cy="571500"/>
              </a:xfrm>
              <a:custGeom>
                <a:avLst/>
                <a:gdLst>
                  <a:gd name="T0" fmla="*/ 0 w 2591"/>
                  <a:gd name="T1" fmla="*/ 432 h 720"/>
                  <a:gd name="T2" fmla="*/ 0 w 2591"/>
                  <a:gd name="T3" fmla="*/ 720 h 720"/>
                  <a:gd name="T4" fmla="*/ 2591 w 2591"/>
                  <a:gd name="T5" fmla="*/ 720 h 720"/>
                  <a:gd name="T6" fmla="*/ 2591 w 2591"/>
                  <a:gd name="T7" fmla="*/ 432 h 720"/>
                  <a:gd name="T8" fmla="*/ 2587 w 2591"/>
                  <a:gd name="T9" fmla="*/ 399 h 720"/>
                  <a:gd name="T10" fmla="*/ 2576 w 2591"/>
                  <a:gd name="T11" fmla="*/ 367 h 720"/>
                  <a:gd name="T12" fmla="*/ 2558 w 2591"/>
                  <a:gd name="T13" fmla="*/ 334 h 720"/>
                  <a:gd name="T14" fmla="*/ 2533 w 2591"/>
                  <a:gd name="T15" fmla="*/ 303 h 720"/>
                  <a:gd name="T16" fmla="*/ 2501 w 2591"/>
                  <a:gd name="T17" fmla="*/ 273 h 720"/>
                  <a:gd name="T18" fmla="*/ 2462 w 2591"/>
                  <a:gd name="T19" fmla="*/ 244 h 720"/>
                  <a:gd name="T20" fmla="*/ 2418 w 2591"/>
                  <a:gd name="T21" fmla="*/ 215 h 720"/>
                  <a:gd name="T22" fmla="*/ 2366 w 2591"/>
                  <a:gd name="T23" fmla="*/ 188 h 720"/>
                  <a:gd name="T24" fmla="*/ 2309 w 2591"/>
                  <a:gd name="T25" fmla="*/ 161 h 720"/>
                  <a:gd name="T26" fmla="*/ 2245 w 2591"/>
                  <a:gd name="T27" fmla="*/ 136 h 720"/>
                  <a:gd name="T28" fmla="*/ 2176 w 2591"/>
                  <a:gd name="T29" fmla="*/ 115 h 720"/>
                  <a:gd name="T30" fmla="*/ 2103 w 2591"/>
                  <a:gd name="T31" fmla="*/ 94 h 720"/>
                  <a:gd name="T32" fmla="*/ 2025 w 2591"/>
                  <a:gd name="T33" fmla="*/ 75 h 720"/>
                  <a:gd name="T34" fmla="*/ 1944 w 2591"/>
                  <a:gd name="T35" fmla="*/ 58 h 720"/>
                  <a:gd name="T36" fmla="*/ 1858 w 2591"/>
                  <a:gd name="T37" fmla="*/ 42 h 720"/>
                  <a:gd name="T38" fmla="*/ 1769 w 2591"/>
                  <a:gd name="T39" fmla="*/ 29 h 720"/>
                  <a:gd name="T40" fmla="*/ 1677 w 2591"/>
                  <a:gd name="T41" fmla="*/ 17 h 720"/>
                  <a:gd name="T42" fmla="*/ 1583 w 2591"/>
                  <a:gd name="T43" fmla="*/ 10 h 720"/>
                  <a:gd name="T44" fmla="*/ 1489 w 2591"/>
                  <a:gd name="T45" fmla="*/ 4 h 720"/>
                  <a:gd name="T46" fmla="*/ 1391 w 2591"/>
                  <a:gd name="T47" fmla="*/ 0 h 720"/>
                  <a:gd name="T48" fmla="*/ 1295 w 2591"/>
                  <a:gd name="T49" fmla="*/ 0 h 720"/>
                  <a:gd name="T50" fmla="*/ 1199 w 2591"/>
                  <a:gd name="T51" fmla="*/ 0 h 720"/>
                  <a:gd name="T52" fmla="*/ 1101 w 2591"/>
                  <a:gd name="T53" fmla="*/ 4 h 720"/>
                  <a:gd name="T54" fmla="*/ 1007 w 2591"/>
                  <a:gd name="T55" fmla="*/ 10 h 720"/>
                  <a:gd name="T56" fmla="*/ 913 w 2591"/>
                  <a:gd name="T57" fmla="*/ 17 h 720"/>
                  <a:gd name="T58" fmla="*/ 821 w 2591"/>
                  <a:gd name="T59" fmla="*/ 29 h 720"/>
                  <a:gd name="T60" fmla="*/ 733 w 2591"/>
                  <a:gd name="T61" fmla="*/ 42 h 720"/>
                  <a:gd name="T62" fmla="*/ 648 w 2591"/>
                  <a:gd name="T63" fmla="*/ 58 h 720"/>
                  <a:gd name="T64" fmla="*/ 566 w 2591"/>
                  <a:gd name="T65" fmla="*/ 75 h 720"/>
                  <a:gd name="T66" fmla="*/ 487 w 2591"/>
                  <a:gd name="T67" fmla="*/ 94 h 720"/>
                  <a:gd name="T68" fmla="*/ 414 w 2591"/>
                  <a:gd name="T69" fmla="*/ 115 h 720"/>
                  <a:gd name="T70" fmla="*/ 345 w 2591"/>
                  <a:gd name="T71" fmla="*/ 136 h 720"/>
                  <a:gd name="T72" fmla="*/ 282 w 2591"/>
                  <a:gd name="T73" fmla="*/ 161 h 720"/>
                  <a:gd name="T74" fmla="*/ 224 w 2591"/>
                  <a:gd name="T75" fmla="*/ 188 h 720"/>
                  <a:gd name="T76" fmla="*/ 172 w 2591"/>
                  <a:gd name="T77" fmla="*/ 215 h 720"/>
                  <a:gd name="T78" fmla="*/ 128 w 2591"/>
                  <a:gd name="T79" fmla="*/ 244 h 720"/>
                  <a:gd name="T80" fmla="*/ 90 w 2591"/>
                  <a:gd name="T81" fmla="*/ 273 h 720"/>
                  <a:gd name="T82" fmla="*/ 57 w 2591"/>
                  <a:gd name="T83" fmla="*/ 303 h 720"/>
                  <a:gd name="T84" fmla="*/ 32 w 2591"/>
                  <a:gd name="T85" fmla="*/ 334 h 720"/>
                  <a:gd name="T86" fmla="*/ 15 w 2591"/>
                  <a:gd name="T87" fmla="*/ 367 h 720"/>
                  <a:gd name="T88" fmla="*/ 3 w 2591"/>
                  <a:gd name="T89" fmla="*/ 399 h 720"/>
                  <a:gd name="T90" fmla="*/ 0 w 2591"/>
                  <a:gd name="T91" fmla="*/ 432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91" h="720">
                    <a:moveTo>
                      <a:pt x="0" y="432"/>
                    </a:moveTo>
                    <a:lnTo>
                      <a:pt x="0" y="720"/>
                    </a:lnTo>
                    <a:lnTo>
                      <a:pt x="2591" y="720"/>
                    </a:lnTo>
                    <a:lnTo>
                      <a:pt x="2591" y="432"/>
                    </a:lnTo>
                    <a:lnTo>
                      <a:pt x="2587" y="399"/>
                    </a:lnTo>
                    <a:lnTo>
                      <a:pt x="2576" y="367"/>
                    </a:lnTo>
                    <a:lnTo>
                      <a:pt x="2558" y="334"/>
                    </a:lnTo>
                    <a:lnTo>
                      <a:pt x="2533" y="303"/>
                    </a:lnTo>
                    <a:lnTo>
                      <a:pt x="2501" y="273"/>
                    </a:lnTo>
                    <a:lnTo>
                      <a:pt x="2462" y="244"/>
                    </a:lnTo>
                    <a:lnTo>
                      <a:pt x="2418" y="215"/>
                    </a:lnTo>
                    <a:lnTo>
                      <a:pt x="2366" y="188"/>
                    </a:lnTo>
                    <a:lnTo>
                      <a:pt x="2309" y="161"/>
                    </a:lnTo>
                    <a:lnTo>
                      <a:pt x="2245" y="136"/>
                    </a:lnTo>
                    <a:lnTo>
                      <a:pt x="2176" y="115"/>
                    </a:lnTo>
                    <a:lnTo>
                      <a:pt x="2103" y="94"/>
                    </a:lnTo>
                    <a:lnTo>
                      <a:pt x="2025" y="75"/>
                    </a:lnTo>
                    <a:lnTo>
                      <a:pt x="1944" y="58"/>
                    </a:lnTo>
                    <a:lnTo>
                      <a:pt x="1858" y="42"/>
                    </a:lnTo>
                    <a:lnTo>
                      <a:pt x="1769" y="29"/>
                    </a:lnTo>
                    <a:lnTo>
                      <a:pt x="1677" y="17"/>
                    </a:lnTo>
                    <a:lnTo>
                      <a:pt x="1583" y="10"/>
                    </a:lnTo>
                    <a:lnTo>
                      <a:pt x="1489" y="4"/>
                    </a:lnTo>
                    <a:lnTo>
                      <a:pt x="1391" y="0"/>
                    </a:lnTo>
                    <a:lnTo>
                      <a:pt x="1295" y="0"/>
                    </a:lnTo>
                    <a:lnTo>
                      <a:pt x="1199" y="0"/>
                    </a:lnTo>
                    <a:lnTo>
                      <a:pt x="1101" y="4"/>
                    </a:lnTo>
                    <a:lnTo>
                      <a:pt x="1007" y="10"/>
                    </a:lnTo>
                    <a:lnTo>
                      <a:pt x="913" y="17"/>
                    </a:lnTo>
                    <a:lnTo>
                      <a:pt x="821" y="29"/>
                    </a:lnTo>
                    <a:lnTo>
                      <a:pt x="733" y="42"/>
                    </a:lnTo>
                    <a:lnTo>
                      <a:pt x="648" y="58"/>
                    </a:lnTo>
                    <a:lnTo>
                      <a:pt x="566" y="75"/>
                    </a:lnTo>
                    <a:lnTo>
                      <a:pt x="487" y="94"/>
                    </a:lnTo>
                    <a:lnTo>
                      <a:pt x="414" y="115"/>
                    </a:lnTo>
                    <a:lnTo>
                      <a:pt x="345" y="136"/>
                    </a:lnTo>
                    <a:lnTo>
                      <a:pt x="282" y="161"/>
                    </a:lnTo>
                    <a:lnTo>
                      <a:pt x="224" y="188"/>
                    </a:lnTo>
                    <a:lnTo>
                      <a:pt x="172" y="215"/>
                    </a:lnTo>
                    <a:lnTo>
                      <a:pt x="128" y="244"/>
                    </a:lnTo>
                    <a:lnTo>
                      <a:pt x="90" y="273"/>
                    </a:lnTo>
                    <a:lnTo>
                      <a:pt x="57" y="303"/>
                    </a:lnTo>
                    <a:lnTo>
                      <a:pt x="32" y="334"/>
                    </a:lnTo>
                    <a:lnTo>
                      <a:pt x="15" y="367"/>
                    </a:lnTo>
                    <a:lnTo>
                      <a:pt x="3" y="399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9" name="Line 70"/>
              <p:cNvSpPr>
                <a:spLocks noChangeShapeType="1"/>
              </p:cNvSpPr>
              <p:nvPr/>
            </p:nvSpPr>
            <p:spPr bwMode="auto">
              <a:xfrm flipV="1">
                <a:off x="42957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" name="Line 71"/>
              <p:cNvSpPr>
                <a:spLocks noChangeShapeType="1"/>
              </p:cNvSpPr>
              <p:nvPr/>
            </p:nvSpPr>
            <p:spPr bwMode="auto">
              <a:xfrm flipV="1">
                <a:off x="45243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" name="Line 72"/>
              <p:cNvSpPr>
                <a:spLocks noChangeShapeType="1"/>
              </p:cNvSpPr>
              <p:nvPr/>
            </p:nvSpPr>
            <p:spPr bwMode="auto">
              <a:xfrm flipV="1">
                <a:off x="47529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" name="Line 73"/>
              <p:cNvSpPr>
                <a:spLocks noChangeShapeType="1"/>
              </p:cNvSpPr>
              <p:nvPr/>
            </p:nvSpPr>
            <p:spPr bwMode="auto">
              <a:xfrm flipV="1">
                <a:off x="49815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" name="Line 74"/>
              <p:cNvSpPr>
                <a:spLocks noChangeShapeType="1"/>
              </p:cNvSpPr>
              <p:nvPr/>
            </p:nvSpPr>
            <p:spPr bwMode="auto">
              <a:xfrm flipV="1">
                <a:off x="38385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" name="Line 75"/>
              <p:cNvSpPr>
                <a:spLocks noChangeShapeType="1"/>
              </p:cNvSpPr>
              <p:nvPr/>
            </p:nvSpPr>
            <p:spPr bwMode="auto">
              <a:xfrm flipV="1">
                <a:off x="40671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" name="Line 76"/>
              <p:cNvSpPr>
                <a:spLocks noChangeShapeType="1"/>
              </p:cNvSpPr>
              <p:nvPr/>
            </p:nvSpPr>
            <p:spPr bwMode="auto">
              <a:xfrm flipV="1">
                <a:off x="36099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" name="Line 77"/>
              <p:cNvSpPr>
                <a:spLocks noChangeShapeType="1"/>
              </p:cNvSpPr>
              <p:nvPr/>
            </p:nvSpPr>
            <p:spPr bwMode="auto">
              <a:xfrm flipV="1">
                <a:off x="44100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" name="Line 78"/>
              <p:cNvSpPr>
                <a:spLocks noChangeShapeType="1"/>
              </p:cNvSpPr>
              <p:nvPr/>
            </p:nvSpPr>
            <p:spPr bwMode="auto">
              <a:xfrm flipV="1">
                <a:off x="46386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" name="Line 79"/>
              <p:cNvSpPr>
                <a:spLocks noChangeShapeType="1"/>
              </p:cNvSpPr>
              <p:nvPr/>
            </p:nvSpPr>
            <p:spPr bwMode="auto">
              <a:xfrm flipV="1">
                <a:off x="48672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" name="Line 80"/>
              <p:cNvSpPr>
                <a:spLocks noChangeShapeType="1"/>
              </p:cNvSpPr>
              <p:nvPr/>
            </p:nvSpPr>
            <p:spPr bwMode="auto">
              <a:xfrm flipV="1">
                <a:off x="50958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" name="Line 81"/>
              <p:cNvSpPr>
                <a:spLocks noChangeShapeType="1"/>
              </p:cNvSpPr>
              <p:nvPr/>
            </p:nvSpPr>
            <p:spPr bwMode="auto">
              <a:xfrm flipV="1">
                <a:off x="39528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" name="Line 82"/>
              <p:cNvSpPr>
                <a:spLocks noChangeShapeType="1"/>
              </p:cNvSpPr>
              <p:nvPr/>
            </p:nvSpPr>
            <p:spPr bwMode="auto">
              <a:xfrm flipV="1">
                <a:off x="41814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" name="Line 83"/>
              <p:cNvSpPr>
                <a:spLocks noChangeShapeType="1"/>
              </p:cNvSpPr>
              <p:nvPr/>
            </p:nvSpPr>
            <p:spPr bwMode="auto">
              <a:xfrm flipV="1">
                <a:off x="37242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" name="Line 84"/>
              <p:cNvSpPr>
                <a:spLocks noChangeShapeType="1"/>
              </p:cNvSpPr>
              <p:nvPr/>
            </p:nvSpPr>
            <p:spPr bwMode="auto">
              <a:xfrm flipV="1">
                <a:off x="52101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" name="Line 85"/>
              <p:cNvSpPr>
                <a:spLocks noChangeShapeType="1"/>
              </p:cNvSpPr>
              <p:nvPr/>
            </p:nvSpPr>
            <p:spPr bwMode="auto">
              <a:xfrm flipV="1">
                <a:off x="53244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" name="Freeform 86"/>
              <p:cNvSpPr>
                <a:spLocks/>
              </p:cNvSpPr>
              <p:nvPr/>
            </p:nvSpPr>
            <p:spPr bwMode="auto">
              <a:xfrm>
                <a:off x="5268913" y="5600700"/>
                <a:ext cx="112712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3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3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3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" name="Freeform 87"/>
              <p:cNvSpPr>
                <a:spLocks/>
              </p:cNvSpPr>
              <p:nvPr/>
            </p:nvSpPr>
            <p:spPr bwMode="auto">
              <a:xfrm>
                <a:off x="51546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3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3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3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7" name="Freeform 88"/>
              <p:cNvSpPr>
                <a:spLocks/>
              </p:cNvSpPr>
              <p:nvPr/>
            </p:nvSpPr>
            <p:spPr bwMode="auto">
              <a:xfrm>
                <a:off x="50403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" name="Freeform 89"/>
              <p:cNvSpPr>
                <a:spLocks/>
              </p:cNvSpPr>
              <p:nvPr/>
            </p:nvSpPr>
            <p:spPr bwMode="auto">
              <a:xfrm>
                <a:off x="49260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9" name="Freeform 90"/>
              <p:cNvSpPr>
                <a:spLocks/>
              </p:cNvSpPr>
              <p:nvPr/>
            </p:nvSpPr>
            <p:spPr bwMode="auto">
              <a:xfrm>
                <a:off x="48117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" name="Freeform 91"/>
              <p:cNvSpPr>
                <a:spLocks/>
              </p:cNvSpPr>
              <p:nvPr/>
            </p:nvSpPr>
            <p:spPr bwMode="auto">
              <a:xfrm>
                <a:off x="46974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" name="Freeform 92"/>
              <p:cNvSpPr>
                <a:spLocks/>
              </p:cNvSpPr>
              <p:nvPr/>
            </p:nvSpPr>
            <p:spPr bwMode="auto">
              <a:xfrm>
                <a:off x="45831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" name="Freeform 93"/>
              <p:cNvSpPr>
                <a:spLocks/>
              </p:cNvSpPr>
              <p:nvPr/>
            </p:nvSpPr>
            <p:spPr bwMode="auto">
              <a:xfrm>
                <a:off x="44688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" name="Freeform 94"/>
              <p:cNvSpPr>
                <a:spLocks/>
              </p:cNvSpPr>
              <p:nvPr/>
            </p:nvSpPr>
            <p:spPr bwMode="auto">
              <a:xfrm>
                <a:off x="43545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4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4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4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4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" name="Freeform 95"/>
              <p:cNvSpPr>
                <a:spLocks/>
              </p:cNvSpPr>
              <p:nvPr/>
            </p:nvSpPr>
            <p:spPr bwMode="auto">
              <a:xfrm>
                <a:off x="42402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4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4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4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4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" name="Freeform 96"/>
              <p:cNvSpPr>
                <a:spLocks/>
              </p:cNvSpPr>
              <p:nvPr/>
            </p:nvSpPr>
            <p:spPr bwMode="auto">
              <a:xfrm>
                <a:off x="41259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4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4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4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4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4011613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4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4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4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4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4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4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4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" name="Rectangle 98"/>
              <p:cNvSpPr>
                <a:spLocks noChangeArrowheads="1"/>
              </p:cNvSpPr>
              <p:nvPr/>
            </p:nvSpPr>
            <p:spPr bwMode="auto">
              <a:xfrm>
                <a:off x="36782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8" name="Rectangle 99"/>
              <p:cNvSpPr>
                <a:spLocks noChangeArrowheads="1"/>
              </p:cNvSpPr>
              <p:nvPr/>
            </p:nvSpPr>
            <p:spPr bwMode="auto">
              <a:xfrm>
                <a:off x="36782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9" name="Rectangle 100"/>
              <p:cNvSpPr>
                <a:spLocks noChangeArrowheads="1"/>
              </p:cNvSpPr>
              <p:nvPr/>
            </p:nvSpPr>
            <p:spPr bwMode="auto">
              <a:xfrm>
                <a:off x="36782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101"/>
              <p:cNvSpPr>
                <a:spLocks noChangeArrowheads="1"/>
              </p:cNvSpPr>
              <p:nvPr/>
            </p:nvSpPr>
            <p:spPr bwMode="auto">
              <a:xfrm>
                <a:off x="37925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102"/>
              <p:cNvSpPr>
                <a:spLocks noChangeArrowheads="1"/>
              </p:cNvSpPr>
              <p:nvPr/>
            </p:nvSpPr>
            <p:spPr bwMode="auto">
              <a:xfrm>
                <a:off x="37925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Rectangle 103"/>
              <p:cNvSpPr>
                <a:spLocks noChangeArrowheads="1"/>
              </p:cNvSpPr>
              <p:nvPr/>
            </p:nvSpPr>
            <p:spPr bwMode="auto">
              <a:xfrm>
                <a:off x="37925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3" name="Rectangle 104"/>
              <p:cNvSpPr>
                <a:spLocks noChangeArrowheads="1"/>
              </p:cNvSpPr>
              <p:nvPr/>
            </p:nvSpPr>
            <p:spPr bwMode="auto">
              <a:xfrm>
                <a:off x="39068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4" name="Rectangle 105"/>
              <p:cNvSpPr>
                <a:spLocks noChangeArrowheads="1"/>
              </p:cNvSpPr>
              <p:nvPr/>
            </p:nvSpPr>
            <p:spPr bwMode="auto">
              <a:xfrm>
                <a:off x="39068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5" name="Rectangle 106"/>
              <p:cNvSpPr>
                <a:spLocks noChangeArrowheads="1"/>
              </p:cNvSpPr>
              <p:nvPr/>
            </p:nvSpPr>
            <p:spPr bwMode="auto">
              <a:xfrm>
                <a:off x="39068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6" name="Rectangle 107"/>
              <p:cNvSpPr>
                <a:spLocks noChangeArrowheads="1"/>
              </p:cNvSpPr>
              <p:nvPr/>
            </p:nvSpPr>
            <p:spPr bwMode="auto">
              <a:xfrm>
                <a:off x="40211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7" name="Rectangle 108"/>
              <p:cNvSpPr>
                <a:spLocks noChangeArrowheads="1"/>
              </p:cNvSpPr>
              <p:nvPr/>
            </p:nvSpPr>
            <p:spPr bwMode="auto">
              <a:xfrm>
                <a:off x="40211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8" name="Rectangle 109"/>
              <p:cNvSpPr>
                <a:spLocks noChangeArrowheads="1"/>
              </p:cNvSpPr>
              <p:nvPr/>
            </p:nvSpPr>
            <p:spPr bwMode="auto">
              <a:xfrm>
                <a:off x="40211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79" name="Rectangle 110"/>
              <p:cNvSpPr>
                <a:spLocks noChangeArrowheads="1"/>
              </p:cNvSpPr>
              <p:nvPr/>
            </p:nvSpPr>
            <p:spPr bwMode="auto">
              <a:xfrm>
                <a:off x="41354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0" name="Rectangle 111"/>
              <p:cNvSpPr>
                <a:spLocks noChangeArrowheads="1"/>
              </p:cNvSpPr>
              <p:nvPr/>
            </p:nvSpPr>
            <p:spPr bwMode="auto">
              <a:xfrm>
                <a:off x="41354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1" name="Rectangle 112"/>
              <p:cNvSpPr>
                <a:spLocks noChangeArrowheads="1"/>
              </p:cNvSpPr>
              <p:nvPr/>
            </p:nvSpPr>
            <p:spPr bwMode="auto">
              <a:xfrm>
                <a:off x="4135438" y="6318250"/>
                <a:ext cx="92075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2" name="Rectangle 113"/>
              <p:cNvSpPr>
                <a:spLocks noChangeArrowheads="1"/>
              </p:cNvSpPr>
              <p:nvPr/>
            </p:nvSpPr>
            <p:spPr bwMode="auto">
              <a:xfrm>
                <a:off x="42497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3" name="Rectangle 114"/>
              <p:cNvSpPr>
                <a:spLocks noChangeArrowheads="1"/>
              </p:cNvSpPr>
              <p:nvPr/>
            </p:nvSpPr>
            <p:spPr bwMode="auto">
              <a:xfrm>
                <a:off x="42497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4" name="Rectangle 115"/>
              <p:cNvSpPr>
                <a:spLocks noChangeArrowheads="1"/>
              </p:cNvSpPr>
              <p:nvPr/>
            </p:nvSpPr>
            <p:spPr bwMode="auto">
              <a:xfrm>
                <a:off x="43640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5" name="Rectangle 116"/>
              <p:cNvSpPr>
                <a:spLocks noChangeArrowheads="1"/>
              </p:cNvSpPr>
              <p:nvPr/>
            </p:nvSpPr>
            <p:spPr bwMode="auto">
              <a:xfrm>
                <a:off x="43640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8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6" name="Rectangle 117"/>
              <p:cNvSpPr>
                <a:spLocks noChangeArrowheads="1"/>
              </p:cNvSpPr>
              <p:nvPr/>
            </p:nvSpPr>
            <p:spPr bwMode="auto">
              <a:xfrm>
                <a:off x="44783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7" name="Rectangle 118"/>
              <p:cNvSpPr>
                <a:spLocks noChangeArrowheads="1"/>
              </p:cNvSpPr>
              <p:nvPr/>
            </p:nvSpPr>
            <p:spPr bwMode="auto">
              <a:xfrm>
                <a:off x="44783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7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8" name="Rectangle 119"/>
              <p:cNvSpPr>
                <a:spLocks noChangeArrowheads="1"/>
              </p:cNvSpPr>
              <p:nvPr/>
            </p:nvSpPr>
            <p:spPr bwMode="auto">
              <a:xfrm>
                <a:off x="45926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" name="Rectangle 120"/>
              <p:cNvSpPr>
                <a:spLocks noChangeArrowheads="1"/>
              </p:cNvSpPr>
              <p:nvPr/>
            </p:nvSpPr>
            <p:spPr bwMode="auto">
              <a:xfrm>
                <a:off x="45926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6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0" name="Rectangle 121"/>
              <p:cNvSpPr>
                <a:spLocks noChangeArrowheads="1"/>
              </p:cNvSpPr>
              <p:nvPr/>
            </p:nvSpPr>
            <p:spPr bwMode="auto">
              <a:xfrm>
                <a:off x="47069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1" name="Rectangle 122"/>
              <p:cNvSpPr>
                <a:spLocks noChangeArrowheads="1"/>
              </p:cNvSpPr>
              <p:nvPr/>
            </p:nvSpPr>
            <p:spPr bwMode="auto">
              <a:xfrm>
                <a:off x="47069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5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2" name="Rectangle 123"/>
              <p:cNvSpPr>
                <a:spLocks noChangeArrowheads="1"/>
              </p:cNvSpPr>
              <p:nvPr/>
            </p:nvSpPr>
            <p:spPr bwMode="auto">
              <a:xfrm>
                <a:off x="48212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3" name="Rectangle 124"/>
              <p:cNvSpPr>
                <a:spLocks noChangeArrowheads="1"/>
              </p:cNvSpPr>
              <p:nvPr/>
            </p:nvSpPr>
            <p:spPr bwMode="auto">
              <a:xfrm>
                <a:off x="48212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4" name="Rectangle 125"/>
              <p:cNvSpPr>
                <a:spLocks noChangeArrowheads="1"/>
              </p:cNvSpPr>
              <p:nvPr/>
            </p:nvSpPr>
            <p:spPr bwMode="auto">
              <a:xfrm>
                <a:off x="49355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5" name="Rectangle 126"/>
              <p:cNvSpPr>
                <a:spLocks noChangeArrowheads="1"/>
              </p:cNvSpPr>
              <p:nvPr/>
            </p:nvSpPr>
            <p:spPr bwMode="auto">
              <a:xfrm>
                <a:off x="49355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6" name="Rectangle 127"/>
              <p:cNvSpPr>
                <a:spLocks noChangeArrowheads="1"/>
              </p:cNvSpPr>
              <p:nvPr/>
            </p:nvSpPr>
            <p:spPr bwMode="auto">
              <a:xfrm>
                <a:off x="50498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7" name="Rectangle 128"/>
              <p:cNvSpPr>
                <a:spLocks noChangeArrowheads="1"/>
              </p:cNvSpPr>
              <p:nvPr/>
            </p:nvSpPr>
            <p:spPr bwMode="auto">
              <a:xfrm>
                <a:off x="50498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8" name="Rectangle 129"/>
              <p:cNvSpPr>
                <a:spLocks noChangeArrowheads="1"/>
              </p:cNvSpPr>
              <p:nvPr/>
            </p:nvSpPr>
            <p:spPr bwMode="auto">
              <a:xfrm>
                <a:off x="51641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" name="Rectangle 130"/>
              <p:cNvSpPr>
                <a:spLocks noChangeArrowheads="1"/>
              </p:cNvSpPr>
              <p:nvPr/>
            </p:nvSpPr>
            <p:spPr bwMode="auto">
              <a:xfrm>
                <a:off x="51641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0" name="Rectangle 131"/>
              <p:cNvSpPr>
                <a:spLocks noChangeArrowheads="1"/>
              </p:cNvSpPr>
              <p:nvPr/>
            </p:nvSpPr>
            <p:spPr bwMode="auto">
              <a:xfrm>
                <a:off x="5278438" y="595153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1" name="Rectangle 132"/>
              <p:cNvSpPr>
                <a:spLocks noChangeArrowheads="1"/>
              </p:cNvSpPr>
              <p:nvPr/>
            </p:nvSpPr>
            <p:spPr bwMode="auto">
              <a:xfrm>
                <a:off x="5278438" y="6135688"/>
                <a:ext cx="92075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02" name="Line 133"/>
              <p:cNvSpPr>
                <a:spLocks noChangeShapeType="1"/>
              </p:cNvSpPr>
              <p:nvPr/>
            </p:nvSpPr>
            <p:spPr bwMode="auto">
              <a:xfrm flipV="1">
                <a:off x="5438775" y="5600700"/>
                <a:ext cx="1588" cy="342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3" name="Freeform 134"/>
              <p:cNvSpPr>
                <a:spLocks/>
              </p:cNvSpPr>
              <p:nvPr/>
            </p:nvSpPr>
            <p:spPr bwMode="auto">
              <a:xfrm>
                <a:off x="5381625" y="5600700"/>
                <a:ext cx="114300" cy="114300"/>
              </a:xfrm>
              <a:custGeom>
                <a:avLst/>
                <a:gdLst>
                  <a:gd name="T0" fmla="*/ 71 w 144"/>
                  <a:gd name="T1" fmla="*/ 144 h 144"/>
                  <a:gd name="T2" fmla="*/ 48 w 144"/>
                  <a:gd name="T3" fmla="*/ 140 h 144"/>
                  <a:gd name="T4" fmla="*/ 29 w 144"/>
                  <a:gd name="T5" fmla="*/ 129 h 144"/>
                  <a:gd name="T6" fmla="*/ 13 w 144"/>
                  <a:gd name="T7" fmla="*/ 113 h 144"/>
                  <a:gd name="T8" fmla="*/ 2 w 144"/>
                  <a:gd name="T9" fmla="*/ 94 h 144"/>
                  <a:gd name="T10" fmla="*/ 0 w 144"/>
                  <a:gd name="T11" fmla="*/ 71 h 144"/>
                  <a:gd name="T12" fmla="*/ 2 w 144"/>
                  <a:gd name="T13" fmla="*/ 48 h 144"/>
                  <a:gd name="T14" fmla="*/ 13 w 144"/>
                  <a:gd name="T15" fmla="*/ 29 h 144"/>
                  <a:gd name="T16" fmla="*/ 29 w 144"/>
                  <a:gd name="T17" fmla="*/ 13 h 144"/>
                  <a:gd name="T18" fmla="*/ 48 w 144"/>
                  <a:gd name="T19" fmla="*/ 2 h 144"/>
                  <a:gd name="T20" fmla="*/ 71 w 144"/>
                  <a:gd name="T21" fmla="*/ 0 h 144"/>
                  <a:gd name="T22" fmla="*/ 94 w 144"/>
                  <a:gd name="T23" fmla="*/ 2 h 144"/>
                  <a:gd name="T24" fmla="*/ 113 w 144"/>
                  <a:gd name="T25" fmla="*/ 13 h 144"/>
                  <a:gd name="T26" fmla="*/ 129 w 144"/>
                  <a:gd name="T27" fmla="*/ 29 h 144"/>
                  <a:gd name="T28" fmla="*/ 140 w 144"/>
                  <a:gd name="T29" fmla="*/ 48 h 144"/>
                  <a:gd name="T30" fmla="*/ 144 w 144"/>
                  <a:gd name="T31" fmla="*/ 71 h 144"/>
                  <a:gd name="T32" fmla="*/ 140 w 144"/>
                  <a:gd name="T33" fmla="*/ 94 h 144"/>
                  <a:gd name="T34" fmla="*/ 129 w 144"/>
                  <a:gd name="T35" fmla="*/ 113 h 144"/>
                  <a:gd name="T36" fmla="*/ 113 w 144"/>
                  <a:gd name="T37" fmla="*/ 129 h 144"/>
                  <a:gd name="T38" fmla="*/ 94 w 144"/>
                  <a:gd name="T39" fmla="*/ 140 h 144"/>
                  <a:gd name="T40" fmla="*/ 71 w 144"/>
                  <a:gd name="T4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4">
                    <a:moveTo>
                      <a:pt x="71" y="144"/>
                    </a:moveTo>
                    <a:lnTo>
                      <a:pt x="48" y="140"/>
                    </a:lnTo>
                    <a:lnTo>
                      <a:pt x="29" y="129"/>
                    </a:lnTo>
                    <a:lnTo>
                      <a:pt x="13" y="113"/>
                    </a:lnTo>
                    <a:lnTo>
                      <a:pt x="2" y="94"/>
                    </a:lnTo>
                    <a:lnTo>
                      <a:pt x="0" y="71"/>
                    </a:lnTo>
                    <a:lnTo>
                      <a:pt x="2" y="48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8" y="2"/>
                    </a:lnTo>
                    <a:lnTo>
                      <a:pt x="71" y="0"/>
                    </a:lnTo>
                    <a:lnTo>
                      <a:pt x="94" y="2"/>
                    </a:lnTo>
                    <a:lnTo>
                      <a:pt x="113" y="13"/>
                    </a:lnTo>
                    <a:lnTo>
                      <a:pt x="129" y="29"/>
                    </a:lnTo>
                    <a:lnTo>
                      <a:pt x="140" y="48"/>
                    </a:lnTo>
                    <a:lnTo>
                      <a:pt x="144" y="71"/>
                    </a:lnTo>
                    <a:lnTo>
                      <a:pt x="140" y="94"/>
                    </a:lnTo>
                    <a:lnTo>
                      <a:pt x="129" y="113"/>
                    </a:lnTo>
                    <a:lnTo>
                      <a:pt x="113" y="129"/>
                    </a:lnTo>
                    <a:lnTo>
                      <a:pt x="94" y="14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6" name="Freeform 137"/>
              <p:cNvSpPr>
                <a:spLocks/>
              </p:cNvSpPr>
              <p:nvPr/>
            </p:nvSpPr>
            <p:spPr bwMode="auto">
              <a:xfrm>
                <a:off x="4295775" y="4170363"/>
                <a:ext cx="228600" cy="744537"/>
              </a:xfrm>
              <a:custGeom>
                <a:avLst/>
                <a:gdLst>
                  <a:gd name="T0" fmla="*/ 288 w 288"/>
                  <a:gd name="T1" fmla="*/ 937 h 937"/>
                  <a:gd name="T2" fmla="*/ 288 w 288"/>
                  <a:gd name="T3" fmla="*/ 432 h 937"/>
                  <a:gd name="T4" fmla="*/ 0 w 288"/>
                  <a:gd name="T5" fmla="*/ 432 h 937"/>
                  <a:gd name="T6" fmla="*/ 0 w 288"/>
                  <a:gd name="T7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937">
                    <a:moveTo>
                      <a:pt x="288" y="937"/>
                    </a:moveTo>
                    <a:lnTo>
                      <a:pt x="288" y="432"/>
                    </a:lnTo>
                    <a:lnTo>
                      <a:pt x="0" y="432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7" name="Line 138"/>
              <p:cNvSpPr>
                <a:spLocks noChangeShapeType="1"/>
              </p:cNvSpPr>
              <p:nvPr/>
            </p:nvSpPr>
            <p:spPr bwMode="auto">
              <a:xfrm flipH="1">
                <a:off x="7096125" y="23431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8" name="Line 139"/>
              <p:cNvSpPr>
                <a:spLocks noChangeShapeType="1"/>
              </p:cNvSpPr>
              <p:nvPr/>
            </p:nvSpPr>
            <p:spPr bwMode="auto">
              <a:xfrm>
                <a:off x="7667625" y="23431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" name="Freeform 140"/>
              <p:cNvSpPr>
                <a:spLocks/>
              </p:cNvSpPr>
              <p:nvPr/>
            </p:nvSpPr>
            <p:spPr bwMode="auto">
              <a:xfrm>
                <a:off x="7553325" y="21859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" name="Freeform 141"/>
              <p:cNvSpPr>
                <a:spLocks/>
              </p:cNvSpPr>
              <p:nvPr/>
            </p:nvSpPr>
            <p:spPr bwMode="auto">
              <a:xfrm>
                <a:off x="7553325" y="23288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1" name="Freeform 142"/>
              <p:cNvSpPr>
                <a:spLocks/>
              </p:cNvSpPr>
              <p:nvPr/>
            </p:nvSpPr>
            <p:spPr bwMode="auto">
              <a:xfrm>
                <a:off x="7639050" y="23288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2" name="Line 143"/>
              <p:cNvSpPr>
                <a:spLocks noChangeShapeType="1"/>
              </p:cNvSpPr>
              <p:nvPr/>
            </p:nvSpPr>
            <p:spPr bwMode="auto">
              <a:xfrm flipH="1">
                <a:off x="7096125" y="25717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3" name="Line 144"/>
              <p:cNvSpPr>
                <a:spLocks noChangeShapeType="1"/>
              </p:cNvSpPr>
              <p:nvPr/>
            </p:nvSpPr>
            <p:spPr bwMode="auto">
              <a:xfrm>
                <a:off x="7667625" y="25717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4" name="Freeform 145"/>
              <p:cNvSpPr>
                <a:spLocks/>
              </p:cNvSpPr>
              <p:nvPr/>
            </p:nvSpPr>
            <p:spPr bwMode="auto">
              <a:xfrm>
                <a:off x="7553325" y="24145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5" name="Freeform 146"/>
              <p:cNvSpPr>
                <a:spLocks/>
              </p:cNvSpPr>
              <p:nvPr/>
            </p:nvSpPr>
            <p:spPr bwMode="auto">
              <a:xfrm>
                <a:off x="7553325" y="25574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6" name="Freeform 147"/>
              <p:cNvSpPr>
                <a:spLocks/>
              </p:cNvSpPr>
              <p:nvPr/>
            </p:nvSpPr>
            <p:spPr bwMode="auto">
              <a:xfrm>
                <a:off x="7639050" y="25574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7" name="Line 148"/>
              <p:cNvSpPr>
                <a:spLocks noChangeShapeType="1"/>
              </p:cNvSpPr>
              <p:nvPr/>
            </p:nvSpPr>
            <p:spPr bwMode="auto">
              <a:xfrm flipH="1">
                <a:off x="7096125" y="28003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8" name="Line 149"/>
              <p:cNvSpPr>
                <a:spLocks noChangeShapeType="1"/>
              </p:cNvSpPr>
              <p:nvPr/>
            </p:nvSpPr>
            <p:spPr bwMode="auto">
              <a:xfrm>
                <a:off x="7667625" y="28003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9" name="Freeform 150"/>
              <p:cNvSpPr>
                <a:spLocks/>
              </p:cNvSpPr>
              <p:nvPr/>
            </p:nvSpPr>
            <p:spPr bwMode="auto">
              <a:xfrm>
                <a:off x="7553325" y="26431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0" name="Freeform 151"/>
              <p:cNvSpPr>
                <a:spLocks/>
              </p:cNvSpPr>
              <p:nvPr/>
            </p:nvSpPr>
            <p:spPr bwMode="auto">
              <a:xfrm>
                <a:off x="7553325" y="27860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1" name="Freeform 152"/>
              <p:cNvSpPr>
                <a:spLocks/>
              </p:cNvSpPr>
              <p:nvPr/>
            </p:nvSpPr>
            <p:spPr bwMode="auto">
              <a:xfrm>
                <a:off x="7639050" y="27860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2" name="Line 153"/>
              <p:cNvSpPr>
                <a:spLocks noChangeShapeType="1"/>
              </p:cNvSpPr>
              <p:nvPr/>
            </p:nvSpPr>
            <p:spPr bwMode="auto">
              <a:xfrm flipH="1">
                <a:off x="7096125" y="30289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3" name="Line 154"/>
              <p:cNvSpPr>
                <a:spLocks noChangeShapeType="1"/>
              </p:cNvSpPr>
              <p:nvPr/>
            </p:nvSpPr>
            <p:spPr bwMode="auto">
              <a:xfrm>
                <a:off x="7667625" y="30289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4" name="Freeform 155"/>
              <p:cNvSpPr>
                <a:spLocks/>
              </p:cNvSpPr>
              <p:nvPr/>
            </p:nvSpPr>
            <p:spPr bwMode="auto">
              <a:xfrm>
                <a:off x="7553325" y="28717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5" name="Freeform 156"/>
              <p:cNvSpPr>
                <a:spLocks/>
              </p:cNvSpPr>
              <p:nvPr/>
            </p:nvSpPr>
            <p:spPr bwMode="auto">
              <a:xfrm>
                <a:off x="7553325" y="30146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6" name="Freeform 157"/>
              <p:cNvSpPr>
                <a:spLocks/>
              </p:cNvSpPr>
              <p:nvPr/>
            </p:nvSpPr>
            <p:spPr bwMode="auto">
              <a:xfrm>
                <a:off x="7639050" y="30146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7" name="Line 158"/>
              <p:cNvSpPr>
                <a:spLocks noChangeShapeType="1"/>
              </p:cNvSpPr>
              <p:nvPr/>
            </p:nvSpPr>
            <p:spPr bwMode="auto">
              <a:xfrm flipH="1">
                <a:off x="7096125" y="32575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8" name="Line 159"/>
              <p:cNvSpPr>
                <a:spLocks noChangeShapeType="1"/>
              </p:cNvSpPr>
              <p:nvPr/>
            </p:nvSpPr>
            <p:spPr bwMode="auto">
              <a:xfrm>
                <a:off x="7667625" y="32575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9" name="Freeform 160"/>
              <p:cNvSpPr>
                <a:spLocks/>
              </p:cNvSpPr>
              <p:nvPr/>
            </p:nvSpPr>
            <p:spPr bwMode="auto">
              <a:xfrm>
                <a:off x="7553325" y="31003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0" name="Freeform 161"/>
              <p:cNvSpPr>
                <a:spLocks/>
              </p:cNvSpPr>
              <p:nvPr/>
            </p:nvSpPr>
            <p:spPr bwMode="auto">
              <a:xfrm>
                <a:off x="7553325" y="32432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1" name="Freeform 162"/>
              <p:cNvSpPr>
                <a:spLocks/>
              </p:cNvSpPr>
              <p:nvPr/>
            </p:nvSpPr>
            <p:spPr bwMode="auto">
              <a:xfrm>
                <a:off x="7639050" y="32432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" name="Line 163"/>
              <p:cNvSpPr>
                <a:spLocks noChangeShapeType="1"/>
              </p:cNvSpPr>
              <p:nvPr/>
            </p:nvSpPr>
            <p:spPr bwMode="auto">
              <a:xfrm flipH="1">
                <a:off x="7096125" y="34861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3" name="Line 164"/>
              <p:cNvSpPr>
                <a:spLocks noChangeShapeType="1"/>
              </p:cNvSpPr>
              <p:nvPr/>
            </p:nvSpPr>
            <p:spPr bwMode="auto">
              <a:xfrm>
                <a:off x="7667625" y="34861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4" name="Freeform 165"/>
              <p:cNvSpPr>
                <a:spLocks/>
              </p:cNvSpPr>
              <p:nvPr/>
            </p:nvSpPr>
            <p:spPr bwMode="auto">
              <a:xfrm>
                <a:off x="7553325" y="33289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5" name="Freeform 166"/>
              <p:cNvSpPr>
                <a:spLocks/>
              </p:cNvSpPr>
              <p:nvPr/>
            </p:nvSpPr>
            <p:spPr bwMode="auto">
              <a:xfrm>
                <a:off x="7553325" y="34718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6" name="Freeform 167"/>
              <p:cNvSpPr>
                <a:spLocks/>
              </p:cNvSpPr>
              <p:nvPr/>
            </p:nvSpPr>
            <p:spPr bwMode="auto">
              <a:xfrm>
                <a:off x="7639050" y="34718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7" name="Line 168"/>
              <p:cNvSpPr>
                <a:spLocks noChangeShapeType="1"/>
              </p:cNvSpPr>
              <p:nvPr/>
            </p:nvSpPr>
            <p:spPr bwMode="auto">
              <a:xfrm flipH="1">
                <a:off x="7096125" y="3714750"/>
                <a:ext cx="4572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8" name="Line 169"/>
              <p:cNvSpPr>
                <a:spLocks noChangeShapeType="1"/>
              </p:cNvSpPr>
              <p:nvPr/>
            </p:nvSpPr>
            <p:spPr bwMode="auto">
              <a:xfrm>
                <a:off x="7667625" y="3714750"/>
                <a:ext cx="1143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9" name="Freeform 170"/>
              <p:cNvSpPr>
                <a:spLocks/>
              </p:cNvSpPr>
              <p:nvPr/>
            </p:nvSpPr>
            <p:spPr bwMode="auto">
              <a:xfrm>
                <a:off x="7553325" y="3557588"/>
                <a:ext cx="114300" cy="114300"/>
              </a:xfrm>
              <a:custGeom>
                <a:avLst/>
                <a:gdLst>
                  <a:gd name="T0" fmla="*/ 144 w 144"/>
                  <a:gd name="T1" fmla="*/ 144 h 144"/>
                  <a:gd name="T2" fmla="*/ 0 w 144"/>
                  <a:gd name="T3" fmla="*/ 144 h 144"/>
                  <a:gd name="T4" fmla="*/ 0 w 144"/>
                  <a:gd name="T5" fmla="*/ 48 h 144"/>
                  <a:gd name="T6" fmla="*/ 48 w 144"/>
                  <a:gd name="T7" fmla="*/ 48 h 144"/>
                  <a:gd name="T8" fmla="*/ 48 w 144"/>
                  <a:gd name="T9" fmla="*/ 0 h 144"/>
                  <a:gd name="T10" fmla="*/ 96 w 144"/>
                  <a:gd name="T11" fmla="*/ 0 h 144"/>
                  <a:gd name="T12" fmla="*/ 96 w 144"/>
                  <a:gd name="T13" fmla="*/ 48 h 144"/>
                  <a:gd name="T14" fmla="*/ 144 w 144"/>
                  <a:gd name="T15" fmla="*/ 48 h 144"/>
                  <a:gd name="T16" fmla="*/ 144 w 144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lnTo>
                      <a:pt x="0" y="144"/>
                    </a:lnTo>
                    <a:lnTo>
                      <a:pt x="0" y="48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96" y="0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44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" name="Freeform 171"/>
              <p:cNvSpPr>
                <a:spLocks/>
              </p:cNvSpPr>
              <p:nvPr/>
            </p:nvSpPr>
            <p:spPr bwMode="auto">
              <a:xfrm>
                <a:off x="7553325" y="3700463"/>
                <a:ext cx="26988" cy="26987"/>
              </a:xfrm>
              <a:custGeom>
                <a:avLst/>
                <a:gdLst>
                  <a:gd name="T0" fmla="*/ 0 w 35"/>
                  <a:gd name="T1" fmla="*/ 17 h 34"/>
                  <a:gd name="T2" fmla="*/ 2 w 35"/>
                  <a:gd name="T3" fmla="*/ 5 h 34"/>
                  <a:gd name="T4" fmla="*/ 12 w 35"/>
                  <a:gd name="T5" fmla="*/ 0 h 34"/>
                  <a:gd name="T6" fmla="*/ 23 w 35"/>
                  <a:gd name="T7" fmla="*/ 0 h 34"/>
                  <a:gd name="T8" fmla="*/ 31 w 35"/>
                  <a:gd name="T9" fmla="*/ 5 h 34"/>
                  <a:gd name="T10" fmla="*/ 35 w 35"/>
                  <a:gd name="T11" fmla="*/ 17 h 34"/>
                  <a:gd name="T12" fmla="*/ 31 w 35"/>
                  <a:gd name="T13" fmla="*/ 29 h 34"/>
                  <a:gd name="T14" fmla="*/ 23 w 35"/>
                  <a:gd name="T15" fmla="*/ 34 h 34"/>
                  <a:gd name="T16" fmla="*/ 12 w 35"/>
                  <a:gd name="T17" fmla="*/ 34 h 34"/>
                  <a:gd name="T18" fmla="*/ 2 w 35"/>
                  <a:gd name="T19" fmla="*/ 29 h 34"/>
                  <a:gd name="T20" fmla="*/ 0 w 35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0" y="17"/>
                    </a:moveTo>
                    <a:lnTo>
                      <a:pt x="2" y="5"/>
                    </a:lnTo>
                    <a:lnTo>
                      <a:pt x="12" y="0"/>
                    </a:lnTo>
                    <a:lnTo>
                      <a:pt x="23" y="0"/>
                    </a:lnTo>
                    <a:lnTo>
                      <a:pt x="31" y="5"/>
                    </a:lnTo>
                    <a:lnTo>
                      <a:pt x="35" y="17"/>
                    </a:lnTo>
                    <a:lnTo>
                      <a:pt x="31" y="29"/>
                    </a:lnTo>
                    <a:lnTo>
                      <a:pt x="23" y="34"/>
                    </a:lnTo>
                    <a:lnTo>
                      <a:pt x="12" y="34"/>
                    </a:lnTo>
                    <a:lnTo>
                      <a:pt x="2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1" name="Freeform 172"/>
              <p:cNvSpPr>
                <a:spLocks/>
              </p:cNvSpPr>
              <p:nvPr/>
            </p:nvSpPr>
            <p:spPr bwMode="auto">
              <a:xfrm>
                <a:off x="7639050" y="3700463"/>
                <a:ext cx="28575" cy="26987"/>
              </a:xfrm>
              <a:custGeom>
                <a:avLst/>
                <a:gdLst>
                  <a:gd name="T0" fmla="*/ 0 w 36"/>
                  <a:gd name="T1" fmla="*/ 17 h 34"/>
                  <a:gd name="T2" fmla="*/ 4 w 36"/>
                  <a:gd name="T3" fmla="*/ 5 h 34"/>
                  <a:gd name="T4" fmla="*/ 11 w 36"/>
                  <a:gd name="T5" fmla="*/ 0 h 34"/>
                  <a:gd name="T6" fmla="*/ 23 w 36"/>
                  <a:gd name="T7" fmla="*/ 0 h 34"/>
                  <a:gd name="T8" fmla="*/ 33 w 36"/>
                  <a:gd name="T9" fmla="*/ 5 h 34"/>
                  <a:gd name="T10" fmla="*/ 36 w 36"/>
                  <a:gd name="T11" fmla="*/ 17 h 34"/>
                  <a:gd name="T12" fmla="*/ 33 w 36"/>
                  <a:gd name="T13" fmla="*/ 29 h 34"/>
                  <a:gd name="T14" fmla="*/ 23 w 36"/>
                  <a:gd name="T15" fmla="*/ 34 h 34"/>
                  <a:gd name="T16" fmla="*/ 11 w 36"/>
                  <a:gd name="T17" fmla="*/ 34 h 34"/>
                  <a:gd name="T18" fmla="*/ 4 w 36"/>
                  <a:gd name="T19" fmla="*/ 29 h 34"/>
                  <a:gd name="T20" fmla="*/ 0 w 36"/>
                  <a:gd name="T21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lnTo>
                      <a:pt x="4" y="5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3" y="5"/>
                    </a:lnTo>
                    <a:lnTo>
                      <a:pt x="36" y="17"/>
                    </a:lnTo>
                    <a:lnTo>
                      <a:pt x="33" y="29"/>
                    </a:lnTo>
                    <a:lnTo>
                      <a:pt x="23" y="34"/>
                    </a:lnTo>
                    <a:lnTo>
                      <a:pt x="11" y="34"/>
                    </a:lnTo>
                    <a:lnTo>
                      <a:pt x="4" y="2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2" name="Line 173"/>
              <p:cNvSpPr>
                <a:spLocks noChangeShapeType="1"/>
              </p:cNvSpPr>
              <p:nvPr/>
            </p:nvSpPr>
            <p:spPr bwMode="auto">
              <a:xfrm>
                <a:off x="68103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3" name="Line 174"/>
              <p:cNvSpPr>
                <a:spLocks noChangeShapeType="1"/>
              </p:cNvSpPr>
              <p:nvPr/>
            </p:nvSpPr>
            <p:spPr bwMode="auto">
              <a:xfrm>
                <a:off x="68103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4" name="Freeform 175"/>
              <p:cNvSpPr>
                <a:spLocks/>
              </p:cNvSpPr>
              <p:nvPr/>
            </p:nvSpPr>
            <p:spPr bwMode="auto">
              <a:xfrm>
                <a:off x="67818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5" name="Line 176"/>
              <p:cNvSpPr>
                <a:spLocks noChangeShapeType="1"/>
              </p:cNvSpPr>
              <p:nvPr/>
            </p:nvSpPr>
            <p:spPr bwMode="auto">
              <a:xfrm>
                <a:off x="69246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6" name="Line 177"/>
              <p:cNvSpPr>
                <a:spLocks noChangeShapeType="1"/>
              </p:cNvSpPr>
              <p:nvPr/>
            </p:nvSpPr>
            <p:spPr bwMode="auto">
              <a:xfrm>
                <a:off x="69246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7" name="Freeform 178"/>
              <p:cNvSpPr>
                <a:spLocks/>
              </p:cNvSpPr>
              <p:nvPr/>
            </p:nvSpPr>
            <p:spPr bwMode="auto">
              <a:xfrm>
                <a:off x="68961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8" name="Line 179"/>
              <p:cNvSpPr>
                <a:spLocks noChangeShapeType="1"/>
              </p:cNvSpPr>
              <p:nvPr/>
            </p:nvSpPr>
            <p:spPr bwMode="auto">
              <a:xfrm>
                <a:off x="70389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9" name="Line 180"/>
              <p:cNvSpPr>
                <a:spLocks noChangeShapeType="1"/>
              </p:cNvSpPr>
              <p:nvPr/>
            </p:nvSpPr>
            <p:spPr bwMode="auto">
              <a:xfrm>
                <a:off x="70389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0" name="Freeform 181"/>
              <p:cNvSpPr>
                <a:spLocks/>
              </p:cNvSpPr>
              <p:nvPr/>
            </p:nvSpPr>
            <p:spPr bwMode="auto">
              <a:xfrm>
                <a:off x="70104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1" name="Line 182"/>
              <p:cNvSpPr>
                <a:spLocks noChangeShapeType="1"/>
              </p:cNvSpPr>
              <p:nvPr/>
            </p:nvSpPr>
            <p:spPr bwMode="auto">
              <a:xfrm>
                <a:off x="71532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2" name="Line 183"/>
              <p:cNvSpPr>
                <a:spLocks noChangeShapeType="1"/>
              </p:cNvSpPr>
              <p:nvPr/>
            </p:nvSpPr>
            <p:spPr bwMode="auto">
              <a:xfrm>
                <a:off x="71532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3" name="Freeform 184"/>
              <p:cNvSpPr>
                <a:spLocks/>
              </p:cNvSpPr>
              <p:nvPr/>
            </p:nvSpPr>
            <p:spPr bwMode="auto">
              <a:xfrm>
                <a:off x="71247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4" name="Line 185"/>
              <p:cNvSpPr>
                <a:spLocks noChangeShapeType="1"/>
              </p:cNvSpPr>
              <p:nvPr/>
            </p:nvSpPr>
            <p:spPr bwMode="auto">
              <a:xfrm>
                <a:off x="72675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5" name="Line 186"/>
              <p:cNvSpPr>
                <a:spLocks noChangeShapeType="1"/>
              </p:cNvSpPr>
              <p:nvPr/>
            </p:nvSpPr>
            <p:spPr bwMode="auto">
              <a:xfrm>
                <a:off x="72675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6" name="Freeform 187"/>
              <p:cNvSpPr>
                <a:spLocks/>
              </p:cNvSpPr>
              <p:nvPr/>
            </p:nvSpPr>
            <p:spPr bwMode="auto">
              <a:xfrm>
                <a:off x="72390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7" name="Line 188"/>
              <p:cNvSpPr>
                <a:spLocks noChangeShapeType="1"/>
              </p:cNvSpPr>
              <p:nvPr/>
            </p:nvSpPr>
            <p:spPr bwMode="auto">
              <a:xfrm>
                <a:off x="7381875" y="1855788"/>
                <a:ext cx="1588" cy="25876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8" name="Line 189"/>
              <p:cNvSpPr>
                <a:spLocks noChangeShapeType="1"/>
              </p:cNvSpPr>
              <p:nvPr/>
            </p:nvSpPr>
            <p:spPr bwMode="auto">
              <a:xfrm>
                <a:off x="7381875" y="1441450"/>
                <a:ext cx="1588" cy="24447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9" name="Freeform 190"/>
              <p:cNvSpPr>
                <a:spLocks/>
              </p:cNvSpPr>
              <p:nvPr/>
            </p:nvSpPr>
            <p:spPr bwMode="auto">
              <a:xfrm>
                <a:off x="7353300" y="1685925"/>
                <a:ext cx="57150" cy="169863"/>
              </a:xfrm>
              <a:custGeom>
                <a:avLst/>
                <a:gdLst>
                  <a:gd name="T0" fmla="*/ 37 w 73"/>
                  <a:gd name="T1" fmla="*/ 0 h 215"/>
                  <a:gd name="T2" fmla="*/ 73 w 73"/>
                  <a:gd name="T3" fmla="*/ 17 h 215"/>
                  <a:gd name="T4" fmla="*/ 0 w 73"/>
                  <a:gd name="T5" fmla="*/ 53 h 215"/>
                  <a:gd name="T6" fmla="*/ 73 w 73"/>
                  <a:gd name="T7" fmla="*/ 90 h 215"/>
                  <a:gd name="T8" fmla="*/ 0 w 73"/>
                  <a:gd name="T9" fmla="*/ 124 h 215"/>
                  <a:gd name="T10" fmla="*/ 73 w 73"/>
                  <a:gd name="T11" fmla="*/ 161 h 215"/>
                  <a:gd name="T12" fmla="*/ 0 w 73"/>
                  <a:gd name="T13" fmla="*/ 197 h 215"/>
                  <a:gd name="T14" fmla="*/ 37 w 73"/>
                  <a:gd name="T15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215">
                    <a:moveTo>
                      <a:pt x="37" y="0"/>
                    </a:moveTo>
                    <a:lnTo>
                      <a:pt x="73" y="17"/>
                    </a:lnTo>
                    <a:lnTo>
                      <a:pt x="0" y="53"/>
                    </a:lnTo>
                    <a:lnTo>
                      <a:pt x="73" y="90"/>
                    </a:lnTo>
                    <a:lnTo>
                      <a:pt x="0" y="124"/>
                    </a:lnTo>
                    <a:lnTo>
                      <a:pt x="73" y="161"/>
                    </a:lnTo>
                    <a:lnTo>
                      <a:pt x="0" y="197"/>
                    </a:lnTo>
                    <a:lnTo>
                      <a:pt x="37" y="215"/>
                    </a:lnTo>
                  </a:path>
                </a:pathLst>
              </a:custGeom>
              <a:noFill/>
              <a:ln w="31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0" name="Line 191"/>
              <p:cNvSpPr>
                <a:spLocks noChangeShapeType="1"/>
              </p:cNvSpPr>
              <p:nvPr/>
            </p:nvSpPr>
            <p:spPr bwMode="auto">
              <a:xfrm>
                <a:off x="7267575" y="2114550"/>
                <a:ext cx="1588" cy="2286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1" name="Line 192"/>
              <p:cNvSpPr>
                <a:spLocks noChangeShapeType="1"/>
              </p:cNvSpPr>
              <p:nvPr/>
            </p:nvSpPr>
            <p:spPr bwMode="auto">
              <a:xfrm>
                <a:off x="7153275" y="2114550"/>
                <a:ext cx="1588" cy="4572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2" name="Line 193"/>
              <p:cNvSpPr>
                <a:spLocks noChangeShapeType="1"/>
              </p:cNvSpPr>
              <p:nvPr/>
            </p:nvSpPr>
            <p:spPr bwMode="auto">
              <a:xfrm>
                <a:off x="7038975" y="2114550"/>
                <a:ext cx="1588" cy="6858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3" name="Line 194"/>
              <p:cNvSpPr>
                <a:spLocks noChangeShapeType="1"/>
              </p:cNvSpPr>
              <p:nvPr/>
            </p:nvSpPr>
            <p:spPr bwMode="auto">
              <a:xfrm>
                <a:off x="6924675" y="2114550"/>
                <a:ext cx="1588" cy="9144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4" name="Line 195"/>
              <p:cNvSpPr>
                <a:spLocks noChangeShapeType="1"/>
              </p:cNvSpPr>
              <p:nvPr/>
            </p:nvSpPr>
            <p:spPr bwMode="auto">
              <a:xfrm>
                <a:off x="6810375" y="2114550"/>
                <a:ext cx="1588" cy="11430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5" name="Freeform 196"/>
              <p:cNvSpPr>
                <a:spLocks/>
              </p:cNvSpPr>
              <p:nvPr/>
            </p:nvSpPr>
            <p:spPr bwMode="auto">
              <a:xfrm>
                <a:off x="7359650" y="20923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3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3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6" name="Freeform 197"/>
              <p:cNvSpPr>
                <a:spLocks/>
              </p:cNvSpPr>
              <p:nvPr/>
            </p:nvSpPr>
            <p:spPr bwMode="auto">
              <a:xfrm>
                <a:off x="7245350" y="23209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7" name="Freeform 198"/>
              <p:cNvSpPr>
                <a:spLocks/>
              </p:cNvSpPr>
              <p:nvPr/>
            </p:nvSpPr>
            <p:spPr bwMode="auto">
              <a:xfrm>
                <a:off x="7131050" y="25495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8" name="Freeform 199"/>
              <p:cNvSpPr>
                <a:spLocks/>
              </p:cNvSpPr>
              <p:nvPr/>
            </p:nvSpPr>
            <p:spPr bwMode="auto">
              <a:xfrm>
                <a:off x="7016750" y="27781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69" name="Freeform 200"/>
              <p:cNvSpPr>
                <a:spLocks/>
              </p:cNvSpPr>
              <p:nvPr/>
            </p:nvSpPr>
            <p:spPr bwMode="auto">
              <a:xfrm>
                <a:off x="6902450" y="3006725"/>
                <a:ext cx="42863" cy="42863"/>
              </a:xfrm>
              <a:custGeom>
                <a:avLst/>
                <a:gdLst>
                  <a:gd name="T0" fmla="*/ 0 w 54"/>
                  <a:gd name="T1" fmla="*/ 27 h 54"/>
                  <a:gd name="T2" fmla="*/ 4 w 54"/>
                  <a:gd name="T3" fmla="*/ 14 h 54"/>
                  <a:gd name="T4" fmla="*/ 13 w 54"/>
                  <a:gd name="T5" fmla="*/ 4 h 54"/>
                  <a:gd name="T6" fmla="*/ 27 w 54"/>
                  <a:gd name="T7" fmla="*/ 0 h 54"/>
                  <a:gd name="T8" fmla="*/ 40 w 54"/>
                  <a:gd name="T9" fmla="*/ 4 h 54"/>
                  <a:gd name="T10" fmla="*/ 50 w 54"/>
                  <a:gd name="T11" fmla="*/ 14 h 54"/>
                  <a:gd name="T12" fmla="*/ 54 w 54"/>
                  <a:gd name="T13" fmla="*/ 27 h 54"/>
                  <a:gd name="T14" fmla="*/ 50 w 54"/>
                  <a:gd name="T15" fmla="*/ 40 h 54"/>
                  <a:gd name="T16" fmla="*/ 40 w 54"/>
                  <a:gd name="T17" fmla="*/ 50 h 54"/>
                  <a:gd name="T18" fmla="*/ 27 w 54"/>
                  <a:gd name="T19" fmla="*/ 54 h 54"/>
                  <a:gd name="T20" fmla="*/ 13 w 54"/>
                  <a:gd name="T21" fmla="*/ 50 h 54"/>
                  <a:gd name="T22" fmla="*/ 4 w 54"/>
                  <a:gd name="T23" fmla="*/ 40 h 54"/>
                  <a:gd name="T24" fmla="*/ 0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4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0" name="Freeform 201"/>
              <p:cNvSpPr>
                <a:spLocks/>
              </p:cNvSpPr>
              <p:nvPr/>
            </p:nvSpPr>
            <p:spPr bwMode="auto">
              <a:xfrm>
                <a:off x="6788150" y="3235325"/>
                <a:ext cx="42863" cy="42863"/>
              </a:xfrm>
              <a:custGeom>
                <a:avLst/>
                <a:gdLst>
                  <a:gd name="T0" fmla="*/ 0 w 54"/>
                  <a:gd name="T1" fmla="*/ 27 h 54"/>
                  <a:gd name="T2" fmla="*/ 4 w 54"/>
                  <a:gd name="T3" fmla="*/ 14 h 54"/>
                  <a:gd name="T4" fmla="*/ 13 w 54"/>
                  <a:gd name="T5" fmla="*/ 4 h 54"/>
                  <a:gd name="T6" fmla="*/ 27 w 54"/>
                  <a:gd name="T7" fmla="*/ 0 h 54"/>
                  <a:gd name="T8" fmla="*/ 40 w 54"/>
                  <a:gd name="T9" fmla="*/ 4 h 54"/>
                  <a:gd name="T10" fmla="*/ 50 w 54"/>
                  <a:gd name="T11" fmla="*/ 14 h 54"/>
                  <a:gd name="T12" fmla="*/ 54 w 54"/>
                  <a:gd name="T13" fmla="*/ 27 h 54"/>
                  <a:gd name="T14" fmla="*/ 50 w 54"/>
                  <a:gd name="T15" fmla="*/ 40 h 54"/>
                  <a:gd name="T16" fmla="*/ 40 w 54"/>
                  <a:gd name="T17" fmla="*/ 50 h 54"/>
                  <a:gd name="T18" fmla="*/ 27 w 54"/>
                  <a:gd name="T19" fmla="*/ 54 h 54"/>
                  <a:gd name="T20" fmla="*/ 13 w 54"/>
                  <a:gd name="T21" fmla="*/ 50 h 54"/>
                  <a:gd name="T22" fmla="*/ 4 w 54"/>
                  <a:gd name="T23" fmla="*/ 40 h 54"/>
                  <a:gd name="T24" fmla="*/ 0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4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1" name="Line 202"/>
              <p:cNvSpPr>
                <a:spLocks noChangeShapeType="1"/>
              </p:cNvSpPr>
              <p:nvPr/>
            </p:nvSpPr>
            <p:spPr bwMode="auto">
              <a:xfrm flipH="1">
                <a:off x="6581775" y="21145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2" name="Line 203"/>
              <p:cNvSpPr>
                <a:spLocks noChangeShapeType="1"/>
              </p:cNvSpPr>
              <p:nvPr/>
            </p:nvSpPr>
            <p:spPr bwMode="auto">
              <a:xfrm flipH="1">
                <a:off x="6581775" y="23431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3" name="Line 204"/>
              <p:cNvSpPr>
                <a:spLocks noChangeShapeType="1"/>
              </p:cNvSpPr>
              <p:nvPr/>
            </p:nvSpPr>
            <p:spPr bwMode="auto">
              <a:xfrm flipH="1">
                <a:off x="6581775" y="25717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4" name="Line 205"/>
              <p:cNvSpPr>
                <a:spLocks noChangeShapeType="1"/>
              </p:cNvSpPr>
              <p:nvPr/>
            </p:nvSpPr>
            <p:spPr bwMode="auto">
              <a:xfrm flipH="1">
                <a:off x="6581775" y="28003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5" name="Line 206"/>
              <p:cNvSpPr>
                <a:spLocks noChangeShapeType="1"/>
              </p:cNvSpPr>
              <p:nvPr/>
            </p:nvSpPr>
            <p:spPr bwMode="auto">
              <a:xfrm flipH="1">
                <a:off x="6581775" y="30289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6" name="Line 207"/>
              <p:cNvSpPr>
                <a:spLocks noChangeShapeType="1"/>
              </p:cNvSpPr>
              <p:nvPr/>
            </p:nvSpPr>
            <p:spPr bwMode="auto">
              <a:xfrm flipH="1">
                <a:off x="6581775" y="32575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7" name="Line 208"/>
              <p:cNvSpPr>
                <a:spLocks noChangeShapeType="1"/>
              </p:cNvSpPr>
              <p:nvPr/>
            </p:nvSpPr>
            <p:spPr bwMode="auto">
              <a:xfrm flipH="1">
                <a:off x="6581775" y="34861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8" name="Line 209"/>
              <p:cNvSpPr>
                <a:spLocks noChangeShapeType="1"/>
              </p:cNvSpPr>
              <p:nvPr/>
            </p:nvSpPr>
            <p:spPr bwMode="auto">
              <a:xfrm flipH="1">
                <a:off x="6581775" y="3714750"/>
                <a:ext cx="5143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9" name="Line 210"/>
              <p:cNvSpPr>
                <a:spLocks noChangeShapeType="1"/>
              </p:cNvSpPr>
              <p:nvPr/>
            </p:nvSpPr>
            <p:spPr bwMode="auto">
              <a:xfrm>
                <a:off x="6581775" y="1428750"/>
                <a:ext cx="80010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0" name="Line 211"/>
              <p:cNvSpPr>
                <a:spLocks noChangeShapeType="1"/>
              </p:cNvSpPr>
              <p:nvPr/>
            </p:nvSpPr>
            <p:spPr bwMode="auto">
              <a:xfrm flipV="1">
                <a:off x="7381875" y="1200150"/>
                <a:ext cx="1588" cy="2286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1" name="Rectangle 212"/>
              <p:cNvSpPr>
                <a:spLocks noChangeArrowheads="1"/>
              </p:cNvSpPr>
              <p:nvPr/>
            </p:nvSpPr>
            <p:spPr bwMode="auto">
              <a:xfrm>
                <a:off x="7288213" y="993775"/>
                <a:ext cx="185737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5V</a:t>
                </a:r>
                <a:endParaRPr 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Freeform 213"/>
              <p:cNvSpPr>
                <a:spLocks/>
              </p:cNvSpPr>
              <p:nvPr/>
            </p:nvSpPr>
            <p:spPr bwMode="auto">
              <a:xfrm>
                <a:off x="7359650" y="14065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3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3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3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3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3" name="Freeform 214"/>
              <p:cNvSpPr>
                <a:spLocks/>
              </p:cNvSpPr>
              <p:nvPr/>
            </p:nvSpPr>
            <p:spPr bwMode="auto">
              <a:xfrm>
                <a:off x="7245350" y="14065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4" name="Freeform 215"/>
              <p:cNvSpPr>
                <a:spLocks/>
              </p:cNvSpPr>
              <p:nvPr/>
            </p:nvSpPr>
            <p:spPr bwMode="auto">
              <a:xfrm>
                <a:off x="7131050" y="14065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5" name="Freeform 216"/>
              <p:cNvSpPr>
                <a:spLocks/>
              </p:cNvSpPr>
              <p:nvPr/>
            </p:nvSpPr>
            <p:spPr bwMode="auto">
              <a:xfrm>
                <a:off x="7016750" y="1406525"/>
                <a:ext cx="42863" cy="42863"/>
              </a:xfrm>
              <a:custGeom>
                <a:avLst/>
                <a:gdLst>
                  <a:gd name="T0" fmla="*/ 0 w 53"/>
                  <a:gd name="T1" fmla="*/ 27 h 54"/>
                  <a:gd name="T2" fmla="*/ 4 w 53"/>
                  <a:gd name="T3" fmla="*/ 14 h 54"/>
                  <a:gd name="T4" fmla="*/ 13 w 53"/>
                  <a:gd name="T5" fmla="*/ 4 h 54"/>
                  <a:gd name="T6" fmla="*/ 27 w 53"/>
                  <a:gd name="T7" fmla="*/ 0 h 54"/>
                  <a:gd name="T8" fmla="*/ 40 w 53"/>
                  <a:gd name="T9" fmla="*/ 4 h 54"/>
                  <a:gd name="T10" fmla="*/ 50 w 53"/>
                  <a:gd name="T11" fmla="*/ 14 h 54"/>
                  <a:gd name="T12" fmla="*/ 53 w 53"/>
                  <a:gd name="T13" fmla="*/ 27 h 54"/>
                  <a:gd name="T14" fmla="*/ 50 w 53"/>
                  <a:gd name="T15" fmla="*/ 40 h 54"/>
                  <a:gd name="T16" fmla="*/ 40 w 53"/>
                  <a:gd name="T17" fmla="*/ 50 h 54"/>
                  <a:gd name="T18" fmla="*/ 27 w 53"/>
                  <a:gd name="T19" fmla="*/ 54 h 54"/>
                  <a:gd name="T20" fmla="*/ 13 w 53"/>
                  <a:gd name="T21" fmla="*/ 50 h 54"/>
                  <a:gd name="T22" fmla="*/ 4 w 53"/>
                  <a:gd name="T23" fmla="*/ 40 h 54"/>
                  <a:gd name="T24" fmla="*/ 0 w 53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3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6" name="Freeform 217"/>
              <p:cNvSpPr>
                <a:spLocks/>
              </p:cNvSpPr>
              <p:nvPr/>
            </p:nvSpPr>
            <p:spPr bwMode="auto">
              <a:xfrm>
                <a:off x="6902450" y="1406525"/>
                <a:ext cx="42863" cy="42863"/>
              </a:xfrm>
              <a:custGeom>
                <a:avLst/>
                <a:gdLst>
                  <a:gd name="T0" fmla="*/ 0 w 54"/>
                  <a:gd name="T1" fmla="*/ 27 h 54"/>
                  <a:gd name="T2" fmla="*/ 4 w 54"/>
                  <a:gd name="T3" fmla="*/ 14 h 54"/>
                  <a:gd name="T4" fmla="*/ 13 w 54"/>
                  <a:gd name="T5" fmla="*/ 4 h 54"/>
                  <a:gd name="T6" fmla="*/ 27 w 54"/>
                  <a:gd name="T7" fmla="*/ 0 h 54"/>
                  <a:gd name="T8" fmla="*/ 40 w 54"/>
                  <a:gd name="T9" fmla="*/ 4 h 54"/>
                  <a:gd name="T10" fmla="*/ 50 w 54"/>
                  <a:gd name="T11" fmla="*/ 14 h 54"/>
                  <a:gd name="T12" fmla="*/ 54 w 54"/>
                  <a:gd name="T13" fmla="*/ 27 h 54"/>
                  <a:gd name="T14" fmla="*/ 50 w 54"/>
                  <a:gd name="T15" fmla="*/ 40 h 54"/>
                  <a:gd name="T16" fmla="*/ 40 w 54"/>
                  <a:gd name="T17" fmla="*/ 50 h 54"/>
                  <a:gd name="T18" fmla="*/ 27 w 54"/>
                  <a:gd name="T19" fmla="*/ 54 h 54"/>
                  <a:gd name="T20" fmla="*/ 13 w 54"/>
                  <a:gd name="T21" fmla="*/ 50 h 54"/>
                  <a:gd name="T22" fmla="*/ 4 w 54"/>
                  <a:gd name="T23" fmla="*/ 40 h 54"/>
                  <a:gd name="T24" fmla="*/ 0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4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7" name="Freeform 218"/>
              <p:cNvSpPr>
                <a:spLocks/>
              </p:cNvSpPr>
              <p:nvPr/>
            </p:nvSpPr>
            <p:spPr bwMode="auto">
              <a:xfrm>
                <a:off x="6788150" y="1406525"/>
                <a:ext cx="42863" cy="42863"/>
              </a:xfrm>
              <a:custGeom>
                <a:avLst/>
                <a:gdLst>
                  <a:gd name="T0" fmla="*/ 0 w 54"/>
                  <a:gd name="T1" fmla="*/ 27 h 54"/>
                  <a:gd name="T2" fmla="*/ 4 w 54"/>
                  <a:gd name="T3" fmla="*/ 14 h 54"/>
                  <a:gd name="T4" fmla="*/ 13 w 54"/>
                  <a:gd name="T5" fmla="*/ 4 h 54"/>
                  <a:gd name="T6" fmla="*/ 27 w 54"/>
                  <a:gd name="T7" fmla="*/ 0 h 54"/>
                  <a:gd name="T8" fmla="*/ 40 w 54"/>
                  <a:gd name="T9" fmla="*/ 4 h 54"/>
                  <a:gd name="T10" fmla="*/ 50 w 54"/>
                  <a:gd name="T11" fmla="*/ 14 h 54"/>
                  <a:gd name="T12" fmla="*/ 54 w 54"/>
                  <a:gd name="T13" fmla="*/ 27 h 54"/>
                  <a:gd name="T14" fmla="*/ 50 w 54"/>
                  <a:gd name="T15" fmla="*/ 40 h 54"/>
                  <a:gd name="T16" fmla="*/ 40 w 54"/>
                  <a:gd name="T17" fmla="*/ 50 h 54"/>
                  <a:gd name="T18" fmla="*/ 27 w 54"/>
                  <a:gd name="T19" fmla="*/ 54 h 54"/>
                  <a:gd name="T20" fmla="*/ 13 w 54"/>
                  <a:gd name="T21" fmla="*/ 50 h 54"/>
                  <a:gd name="T22" fmla="*/ 4 w 54"/>
                  <a:gd name="T23" fmla="*/ 40 h 54"/>
                  <a:gd name="T24" fmla="*/ 0 w 54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0" y="27"/>
                    </a:moveTo>
                    <a:lnTo>
                      <a:pt x="4" y="14"/>
                    </a:lnTo>
                    <a:lnTo>
                      <a:pt x="13" y="4"/>
                    </a:lnTo>
                    <a:lnTo>
                      <a:pt x="27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4" y="27"/>
                    </a:lnTo>
                    <a:lnTo>
                      <a:pt x="50" y="40"/>
                    </a:lnTo>
                    <a:lnTo>
                      <a:pt x="40" y="50"/>
                    </a:lnTo>
                    <a:lnTo>
                      <a:pt x="27" y="54"/>
                    </a:lnTo>
                    <a:lnTo>
                      <a:pt x="13" y="50"/>
                    </a:lnTo>
                    <a:lnTo>
                      <a:pt x="4" y="4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8" name="Line 219"/>
              <p:cNvSpPr>
                <a:spLocks noChangeShapeType="1"/>
              </p:cNvSpPr>
              <p:nvPr/>
            </p:nvSpPr>
            <p:spPr bwMode="auto">
              <a:xfrm>
                <a:off x="6334125" y="4494213"/>
                <a:ext cx="457200" cy="158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489" name="Group 220"/>
              <p:cNvGrpSpPr>
                <a:grpSpLocks/>
              </p:cNvGrpSpPr>
              <p:nvPr/>
            </p:nvGrpSpPr>
            <p:grpSpPr bwMode="auto">
              <a:xfrm>
                <a:off x="4295775" y="1406525"/>
                <a:ext cx="2428875" cy="3241675"/>
                <a:chOff x="2614" y="838"/>
                <a:chExt cx="1530" cy="2042"/>
              </a:xfrm>
            </p:grpSpPr>
            <p:sp>
              <p:nvSpPr>
                <p:cNvPr id="490" name="Line 221"/>
                <p:cNvSpPr>
                  <a:spLocks noChangeShapeType="1"/>
                </p:cNvSpPr>
                <p:nvPr/>
              </p:nvSpPr>
              <p:spPr bwMode="auto">
                <a:xfrm>
                  <a:off x="4054" y="1121"/>
                  <a:ext cx="1" cy="163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91" name="Line 222"/>
                <p:cNvSpPr>
                  <a:spLocks noChangeShapeType="1"/>
                </p:cNvSpPr>
                <p:nvPr/>
              </p:nvSpPr>
              <p:spPr bwMode="auto">
                <a:xfrm>
                  <a:off x="4054" y="860"/>
                  <a:ext cx="1" cy="154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92" name="Freeform 223"/>
                <p:cNvSpPr>
                  <a:spLocks/>
                </p:cNvSpPr>
                <p:nvPr/>
              </p:nvSpPr>
              <p:spPr bwMode="auto">
                <a:xfrm>
                  <a:off x="4036" y="1014"/>
                  <a:ext cx="36" cy="107"/>
                </a:xfrm>
                <a:custGeom>
                  <a:avLst/>
                  <a:gdLst>
                    <a:gd name="T0" fmla="*/ 37 w 73"/>
                    <a:gd name="T1" fmla="*/ 0 h 215"/>
                    <a:gd name="T2" fmla="*/ 73 w 73"/>
                    <a:gd name="T3" fmla="*/ 17 h 215"/>
                    <a:gd name="T4" fmla="*/ 0 w 73"/>
                    <a:gd name="T5" fmla="*/ 53 h 215"/>
                    <a:gd name="T6" fmla="*/ 73 w 73"/>
                    <a:gd name="T7" fmla="*/ 90 h 215"/>
                    <a:gd name="T8" fmla="*/ 0 w 73"/>
                    <a:gd name="T9" fmla="*/ 124 h 215"/>
                    <a:gd name="T10" fmla="*/ 73 w 73"/>
                    <a:gd name="T11" fmla="*/ 161 h 215"/>
                    <a:gd name="T12" fmla="*/ 0 w 73"/>
                    <a:gd name="T13" fmla="*/ 197 h 215"/>
                    <a:gd name="T14" fmla="*/ 37 w 73"/>
                    <a:gd name="T15" fmla="*/ 215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" h="215">
                      <a:moveTo>
                        <a:pt x="37" y="0"/>
                      </a:moveTo>
                      <a:lnTo>
                        <a:pt x="73" y="17"/>
                      </a:lnTo>
                      <a:lnTo>
                        <a:pt x="0" y="53"/>
                      </a:lnTo>
                      <a:lnTo>
                        <a:pt x="73" y="90"/>
                      </a:lnTo>
                      <a:lnTo>
                        <a:pt x="0" y="124"/>
                      </a:lnTo>
                      <a:lnTo>
                        <a:pt x="73" y="161"/>
                      </a:lnTo>
                      <a:lnTo>
                        <a:pt x="0" y="197"/>
                      </a:lnTo>
                      <a:lnTo>
                        <a:pt x="37" y="215"/>
                      </a:ln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93" name="Rectangle 224"/>
                <p:cNvSpPr>
                  <a:spLocks noChangeArrowheads="1"/>
                </p:cNvSpPr>
                <p:nvPr/>
              </p:nvSpPr>
              <p:spPr bwMode="auto">
                <a:xfrm>
                  <a:off x="2830" y="1140"/>
                  <a:ext cx="1008" cy="158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94" name="Rectangle 225"/>
                <p:cNvSpPr>
                  <a:spLocks noChangeArrowheads="1"/>
                </p:cNvSpPr>
                <p:nvPr/>
              </p:nvSpPr>
              <p:spPr bwMode="auto">
                <a:xfrm>
                  <a:off x="3096" y="1844"/>
                  <a:ext cx="44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800" dirty="0" smtClean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74245</a:t>
                  </a:r>
                  <a:endParaRPr 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5" name="Rectangle 226"/>
                <p:cNvSpPr>
                  <a:spLocks noChangeArrowheads="1"/>
                </p:cNvSpPr>
                <p:nvPr/>
              </p:nvSpPr>
              <p:spPr bwMode="auto">
                <a:xfrm>
                  <a:off x="3648" y="1226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6" name="Line 227"/>
                <p:cNvSpPr>
                  <a:spLocks noChangeShapeType="1"/>
                </p:cNvSpPr>
                <p:nvPr/>
              </p:nvSpPr>
              <p:spPr bwMode="auto">
                <a:xfrm>
                  <a:off x="3838" y="2579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97" name="Rectangle 228"/>
                <p:cNvSpPr>
                  <a:spLocks noChangeArrowheads="1"/>
                </p:cNvSpPr>
                <p:nvPr/>
              </p:nvSpPr>
              <p:spPr bwMode="auto">
                <a:xfrm>
                  <a:off x="3648" y="1370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8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1514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9" name="Rectangle 230"/>
                <p:cNvSpPr>
                  <a:spLocks noChangeArrowheads="1"/>
                </p:cNvSpPr>
                <p:nvPr/>
              </p:nvSpPr>
              <p:spPr bwMode="auto">
                <a:xfrm>
                  <a:off x="3648" y="1658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0" name="Rectangle 231"/>
                <p:cNvSpPr>
                  <a:spLocks noChangeArrowheads="1"/>
                </p:cNvSpPr>
                <p:nvPr/>
              </p:nvSpPr>
              <p:spPr bwMode="auto">
                <a:xfrm>
                  <a:off x="3648" y="1802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1" name="Rectangle 232"/>
                <p:cNvSpPr>
                  <a:spLocks noChangeArrowheads="1"/>
                </p:cNvSpPr>
                <p:nvPr/>
              </p:nvSpPr>
              <p:spPr bwMode="auto">
                <a:xfrm>
                  <a:off x="3648" y="1946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" name="Rectangle 233"/>
                <p:cNvSpPr>
                  <a:spLocks noChangeArrowheads="1"/>
                </p:cNvSpPr>
                <p:nvPr/>
              </p:nvSpPr>
              <p:spPr bwMode="auto">
                <a:xfrm>
                  <a:off x="3648" y="2090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B6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3" name="Rectangle 234"/>
                <p:cNvSpPr>
                  <a:spLocks noChangeArrowheads="1"/>
                </p:cNvSpPr>
                <p:nvPr/>
              </p:nvSpPr>
              <p:spPr bwMode="auto">
                <a:xfrm>
                  <a:off x="3648" y="2234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B7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4" name="Rectangle 235"/>
                <p:cNvSpPr>
                  <a:spLocks noChangeArrowheads="1"/>
                </p:cNvSpPr>
                <p:nvPr/>
              </p:nvSpPr>
              <p:spPr bwMode="auto">
                <a:xfrm>
                  <a:off x="2902" y="1226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A0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5" name="Rectangle 236"/>
                <p:cNvSpPr>
                  <a:spLocks noChangeArrowheads="1"/>
                </p:cNvSpPr>
                <p:nvPr/>
              </p:nvSpPr>
              <p:spPr bwMode="auto">
                <a:xfrm>
                  <a:off x="2902" y="1370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A1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6" name="Rectangle 237"/>
                <p:cNvSpPr>
                  <a:spLocks noChangeArrowheads="1"/>
                </p:cNvSpPr>
                <p:nvPr/>
              </p:nvSpPr>
              <p:spPr bwMode="auto">
                <a:xfrm>
                  <a:off x="2902" y="1514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A2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7" name="Rectangle 238"/>
                <p:cNvSpPr>
                  <a:spLocks noChangeArrowheads="1"/>
                </p:cNvSpPr>
                <p:nvPr/>
              </p:nvSpPr>
              <p:spPr bwMode="auto">
                <a:xfrm>
                  <a:off x="2902" y="1658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A3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8" name="Rectangle 239"/>
                <p:cNvSpPr>
                  <a:spLocks noChangeArrowheads="1"/>
                </p:cNvSpPr>
                <p:nvPr/>
              </p:nvSpPr>
              <p:spPr bwMode="auto">
                <a:xfrm>
                  <a:off x="2902" y="1802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A4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9" name="Rectangle 240"/>
                <p:cNvSpPr>
                  <a:spLocks noChangeArrowheads="1"/>
                </p:cNvSpPr>
                <p:nvPr/>
              </p:nvSpPr>
              <p:spPr bwMode="auto">
                <a:xfrm>
                  <a:off x="2902" y="1946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A5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902" y="2090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A6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1" name="Rectangle 242"/>
                <p:cNvSpPr>
                  <a:spLocks noChangeArrowheads="1"/>
                </p:cNvSpPr>
                <p:nvPr/>
              </p:nvSpPr>
              <p:spPr bwMode="auto">
                <a:xfrm>
                  <a:off x="2902" y="2234"/>
                  <a:ext cx="117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A7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2" name="Rectangle 243"/>
                <p:cNvSpPr>
                  <a:spLocks noChangeArrowheads="1"/>
                </p:cNvSpPr>
                <p:nvPr/>
              </p:nvSpPr>
              <p:spPr bwMode="auto">
                <a:xfrm>
                  <a:off x="2902" y="2522"/>
                  <a:ext cx="6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E</a:t>
                  </a:r>
                  <a:endParaRPr 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3" name="Rectangle 244"/>
                <p:cNvSpPr>
                  <a:spLocks noChangeArrowheads="1"/>
                </p:cNvSpPr>
                <p:nvPr/>
              </p:nvSpPr>
              <p:spPr bwMode="auto">
                <a:xfrm>
                  <a:off x="3601" y="2522"/>
                  <a:ext cx="165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20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DIR</a:t>
                  </a:r>
                  <a:endParaRPr 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4" name="Line 245"/>
                <p:cNvSpPr>
                  <a:spLocks noChangeShapeType="1"/>
                </p:cNvSpPr>
                <p:nvPr/>
              </p:nvSpPr>
              <p:spPr bwMode="auto">
                <a:xfrm>
                  <a:off x="2902" y="2507"/>
                  <a:ext cx="7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5" name="Line 246"/>
                <p:cNvSpPr>
                  <a:spLocks noChangeShapeType="1"/>
                </p:cNvSpPr>
                <p:nvPr/>
              </p:nvSpPr>
              <p:spPr bwMode="auto">
                <a:xfrm>
                  <a:off x="3838" y="2292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6" name="Line 247"/>
                <p:cNvSpPr>
                  <a:spLocks noChangeShapeType="1"/>
                </p:cNvSpPr>
                <p:nvPr/>
              </p:nvSpPr>
              <p:spPr bwMode="auto">
                <a:xfrm>
                  <a:off x="3838" y="2148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7" name="Line 248"/>
                <p:cNvSpPr>
                  <a:spLocks noChangeShapeType="1"/>
                </p:cNvSpPr>
                <p:nvPr/>
              </p:nvSpPr>
              <p:spPr bwMode="auto">
                <a:xfrm>
                  <a:off x="3838" y="2004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8" name="Line 249"/>
                <p:cNvSpPr>
                  <a:spLocks noChangeShapeType="1"/>
                </p:cNvSpPr>
                <p:nvPr/>
              </p:nvSpPr>
              <p:spPr bwMode="auto">
                <a:xfrm>
                  <a:off x="3838" y="1860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9" name="Line 250"/>
                <p:cNvSpPr>
                  <a:spLocks noChangeShapeType="1"/>
                </p:cNvSpPr>
                <p:nvPr/>
              </p:nvSpPr>
              <p:spPr bwMode="auto">
                <a:xfrm>
                  <a:off x="3838" y="1716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0" name="Line 251"/>
                <p:cNvSpPr>
                  <a:spLocks noChangeShapeType="1"/>
                </p:cNvSpPr>
                <p:nvPr/>
              </p:nvSpPr>
              <p:spPr bwMode="auto">
                <a:xfrm>
                  <a:off x="3838" y="1572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1" name="Line 252"/>
                <p:cNvSpPr>
                  <a:spLocks noChangeShapeType="1"/>
                </p:cNvSpPr>
                <p:nvPr/>
              </p:nvSpPr>
              <p:spPr bwMode="auto">
                <a:xfrm>
                  <a:off x="3838" y="1428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2" name="Line 253"/>
                <p:cNvSpPr>
                  <a:spLocks noChangeShapeType="1"/>
                </p:cNvSpPr>
                <p:nvPr/>
              </p:nvSpPr>
              <p:spPr bwMode="auto">
                <a:xfrm>
                  <a:off x="3838" y="1284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3" name="Line 254"/>
                <p:cNvSpPr>
                  <a:spLocks noChangeShapeType="1"/>
                </p:cNvSpPr>
                <p:nvPr/>
              </p:nvSpPr>
              <p:spPr bwMode="auto">
                <a:xfrm>
                  <a:off x="2614" y="2292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4" name="Line 255"/>
                <p:cNvSpPr>
                  <a:spLocks noChangeShapeType="1"/>
                </p:cNvSpPr>
                <p:nvPr/>
              </p:nvSpPr>
              <p:spPr bwMode="auto">
                <a:xfrm>
                  <a:off x="2614" y="2148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5" name="Line 256"/>
                <p:cNvSpPr>
                  <a:spLocks noChangeShapeType="1"/>
                </p:cNvSpPr>
                <p:nvPr/>
              </p:nvSpPr>
              <p:spPr bwMode="auto">
                <a:xfrm>
                  <a:off x="2614" y="2004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6" name="Line 257"/>
                <p:cNvSpPr>
                  <a:spLocks noChangeShapeType="1"/>
                </p:cNvSpPr>
                <p:nvPr/>
              </p:nvSpPr>
              <p:spPr bwMode="auto">
                <a:xfrm>
                  <a:off x="2614" y="1860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7" name="Line 258"/>
                <p:cNvSpPr>
                  <a:spLocks noChangeShapeType="1"/>
                </p:cNvSpPr>
                <p:nvPr/>
              </p:nvSpPr>
              <p:spPr bwMode="auto">
                <a:xfrm>
                  <a:off x="2614" y="1716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8" name="Line 259"/>
                <p:cNvSpPr>
                  <a:spLocks noChangeShapeType="1"/>
                </p:cNvSpPr>
                <p:nvPr/>
              </p:nvSpPr>
              <p:spPr bwMode="auto">
                <a:xfrm>
                  <a:off x="2614" y="1572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29" name="Line 260"/>
                <p:cNvSpPr>
                  <a:spLocks noChangeShapeType="1"/>
                </p:cNvSpPr>
                <p:nvPr/>
              </p:nvSpPr>
              <p:spPr bwMode="auto">
                <a:xfrm>
                  <a:off x="2614" y="1428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0" name="Line 261"/>
                <p:cNvSpPr>
                  <a:spLocks noChangeShapeType="1"/>
                </p:cNvSpPr>
                <p:nvPr/>
              </p:nvSpPr>
              <p:spPr bwMode="auto">
                <a:xfrm>
                  <a:off x="2614" y="1284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1" name="Freeform 262"/>
                <p:cNvSpPr>
                  <a:spLocks/>
                </p:cNvSpPr>
                <p:nvPr/>
              </p:nvSpPr>
              <p:spPr bwMode="auto">
                <a:xfrm>
                  <a:off x="2758" y="2544"/>
                  <a:ext cx="72" cy="72"/>
                </a:xfrm>
                <a:custGeom>
                  <a:avLst/>
                  <a:gdLst>
                    <a:gd name="T0" fmla="*/ 0 w 144"/>
                    <a:gd name="T1" fmla="*/ 71 h 144"/>
                    <a:gd name="T2" fmla="*/ 4 w 144"/>
                    <a:gd name="T3" fmla="*/ 48 h 144"/>
                    <a:gd name="T4" fmla="*/ 14 w 144"/>
                    <a:gd name="T5" fmla="*/ 29 h 144"/>
                    <a:gd name="T6" fmla="*/ 29 w 144"/>
                    <a:gd name="T7" fmla="*/ 13 h 144"/>
                    <a:gd name="T8" fmla="*/ 50 w 144"/>
                    <a:gd name="T9" fmla="*/ 2 h 144"/>
                    <a:gd name="T10" fmla="*/ 73 w 144"/>
                    <a:gd name="T11" fmla="*/ 0 h 144"/>
                    <a:gd name="T12" fmla="*/ 94 w 144"/>
                    <a:gd name="T13" fmla="*/ 2 h 144"/>
                    <a:gd name="T14" fmla="*/ 115 w 144"/>
                    <a:gd name="T15" fmla="*/ 13 h 144"/>
                    <a:gd name="T16" fmla="*/ 131 w 144"/>
                    <a:gd name="T17" fmla="*/ 29 h 144"/>
                    <a:gd name="T18" fmla="*/ 140 w 144"/>
                    <a:gd name="T19" fmla="*/ 48 h 144"/>
                    <a:gd name="T20" fmla="*/ 144 w 144"/>
                    <a:gd name="T21" fmla="*/ 71 h 144"/>
                    <a:gd name="T22" fmla="*/ 140 w 144"/>
                    <a:gd name="T23" fmla="*/ 94 h 144"/>
                    <a:gd name="T24" fmla="*/ 131 w 144"/>
                    <a:gd name="T25" fmla="*/ 113 h 144"/>
                    <a:gd name="T26" fmla="*/ 115 w 144"/>
                    <a:gd name="T27" fmla="*/ 129 h 144"/>
                    <a:gd name="T28" fmla="*/ 94 w 144"/>
                    <a:gd name="T29" fmla="*/ 140 h 144"/>
                    <a:gd name="T30" fmla="*/ 73 w 144"/>
                    <a:gd name="T31" fmla="*/ 144 h 144"/>
                    <a:gd name="T32" fmla="*/ 50 w 144"/>
                    <a:gd name="T33" fmla="*/ 140 h 144"/>
                    <a:gd name="T34" fmla="*/ 29 w 144"/>
                    <a:gd name="T35" fmla="*/ 129 h 144"/>
                    <a:gd name="T36" fmla="*/ 14 w 144"/>
                    <a:gd name="T37" fmla="*/ 113 h 144"/>
                    <a:gd name="T38" fmla="*/ 4 w 144"/>
                    <a:gd name="T39" fmla="*/ 94 h 144"/>
                    <a:gd name="T40" fmla="*/ 0 w 144"/>
                    <a:gd name="T41" fmla="*/ 7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4">
                      <a:moveTo>
                        <a:pt x="0" y="71"/>
                      </a:moveTo>
                      <a:lnTo>
                        <a:pt x="4" y="48"/>
                      </a:lnTo>
                      <a:lnTo>
                        <a:pt x="14" y="29"/>
                      </a:lnTo>
                      <a:lnTo>
                        <a:pt x="29" y="13"/>
                      </a:lnTo>
                      <a:lnTo>
                        <a:pt x="50" y="2"/>
                      </a:lnTo>
                      <a:lnTo>
                        <a:pt x="73" y="0"/>
                      </a:lnTo>
                      <a:lnTo>
                        <a:pt x="94" y="2"/>
                      </a:lnTo>
                      <a:lnTo>
                        <a:pt x="115" y="13"/>
                      </a:lnTo>
                      <a:lnTo>
                        <a:pt x="131" y="29"/>
                      </a:lnTo>
                      <a:lnTo>
                        <a:pt x="140" y="48"/>
                      </a:lnTo>
                      <a:lnTo>
                        <a:pt x="144" y="71"/>
                      </a:lnTo>
                      <a:lnTo>
                        <a:pt x="140" y="94"/>
                      </a:lnTo>
                      <a:lnTo>
                        <a:pt x="131" y="113"/>
                      </a:lnTo>
                      <a:lnTo>
                        <a:pt x="115" y="129"/>
                      </a:lnTo>
                      <a:lnTo>
                        <a:pt x="94" y="140"/>
                      </a:lnTo>
                      <a:lnTo>
                        <a:pt x="73" y="144"/>
                      </a:lnTo>
                      <a:lnTo>
                        <a:pt x="50" y="140"/>
                      </a:lnTo>
                      <a:lnTo>
                        <a:pt x="29" y="129"/>
                      </a:lnTo>
                      <a:lnTo>
                        <a:pt x="14" y="113"/>
                      </a:lnTo>
                      <a:lnTo>
                        <a:pt x="4" y="94"/>
                      </a:lnTo>
                      <a:lnTo>
                        <a:pt x="0" y="7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2" name="Line 263"/>
                <p:cNvSpPr>
                  <a:spLocks noChangeShapeType="1"/>
                </p:cNvSpPr>
                <p:nvPr/>
              </p:nvSpPr>
              <p:spPr bwMode="auto">
                <a:xfrm>
                  <a:off x="2614" y="2579"/>
                  <a:ext cx="14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3" name="Line 264"/>
                <p:cNvSpPr>
                  <a:spLocks noChangeShapeType="1"/>
                </p:cNvSpPr>
                <p:nvPr/>
              </p:nvSpPr>
              <p:spPr bwMode="auto">
                <a:xfrm>
                  <a:off x="4126" y="1121"/>
                  <a:ext cx="1" cy="163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4" name="Line 265"/>
                <p:cNvSpPr>
                  <a:spLocks noChangeShapeType="1"/>
                </p:cNvSpPr>
                <p:nvPr/>
              </p:nvSpPr>
              <p:spPr bwMode="auto">
                <a:xfrm>
                  <a:off x="4126" y="860"/>
                  <a:ext cx="1" cy="154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5" name="Freeform 266"/>
                <p:cNvSpPr>
                  <a:spLocks/>
                </p:cNvSpPr>
                <p:nvPr/>
              </p:nvSpPr>
              <p:spPr bwMode="auto">
                <a:xfrm>
                  <a:off x="4108" y="1014"/>
                  <a:ext cx="36" cy="107"/>
                </a:xfrm>
                <a:custGeom>
                  <a:avLst/>
                  <a:gdLst>
                    <a:gd name="T0" fmla="*/ 37 w 73"/>
                    <a:gd name="T1" fmla="*/ 0 h 215"/>
                    <a:gd name="T2" fmla="*/ 73 w 73"/>
                    <a:gd name="T3" fmla="*/ 17 h 215"/>
                    <a:gd name="T4" fmla="*/ 0 w 73"/>
                    <a:gd name="T5" fmla="*/ 53 h 215"/>
                    <a:gd name="T6" fmla="*/ 73 w 73"/>
                    <a:gd name="T7" fmla="*/ 90 h 215"/>
                    <a:gd name="T8" fmla="*/ 0 w 73"/>
                    <a:gd name="T9" fmla="*/ 124 h 215"/>
                    <a:gd name="T10" fmla="*/ 73 w 73"/>
                    <a:gd name="T11" fmla="*/ 161 h 215"/>
                    <a:gd name="T12" fmla="*/ 0 w 73"/>
                    <a:gd name="T13" fmla="*/ 197 h 215"/>
                    <a:gd name="T14" fmla="*/ 37 w 73"/>
                    <a:gd name="T15" fmla="*/ 215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" h="215">
                      <a:moveTo>
                        <a:pt x="37" y="0"/>
                      </a:moveTo>
                      <a:lnTo>
                        <a:pt x="73" y="17"/>
                      </a:lnTo>
                      <a:lnTo>
                        <a:pt x="0" y="53"/>
                      </a:lnTo>
                      <a:lnTo>
                        <a:pt x="73" y="90"/>
                      </a:lnTo>
                      <a:lnTo>
                        <a:pt x="0" y="124"/>
                      </a:lnTo>
                      <a:lnTo>
                        <a:pt x="73" y="161"/>
                      </a:lnTo>
                      <a:lnTo>
                        <a:pt x="0" y="197"/>
                      </a:lnTo>
                      <a:lnTo>
                        <a:pt x="37" y="215"/>
                      </a:ln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6" name="Line 267"/>
                <p:cNvSpPr>
                  <a:spLocks noChangeShapeType="1"/>
                </p:cNvSpPr>
                <p:nvPr/>
              </p:nvSpPr>
              <p:spPr bwMode="auto">
                <a:xfrm>
                  <a:off x="4126" y="1284"/>
                  <a:ext cx="1" cy="86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7" name="Line 268"/>
                <p:cNvSpPr>
                  <a:spLocks noChangeShapeType="1"/>
                </p:cNvSpPr>
                <p:nvPr/>
              </p:nvSpPr>
              <p:spPr bwMode="auto">
                <a:xfrm>
                  <a:off x="4054" y="1284"/>
                  <a:ext cx="1" cy="100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8" name="Freeform 269"/>
                <p:cNvSpPr>
                  <a:spLocks/>
                </p:cNvSpPr>
                <p:nvPr/>
              </p:nvSpPr>
              <p:spPr bwMode="auto">
                <a:xfrm>
                  <a:off x="4112" y="2134"/>
                  <a:ext cx="27" cy="27"/>
                </a:xfrm>
                <a:custGeom>
                  <a:avLst/>
                  <a:gdLst>
                    <a:gd name="T0" fmla="*/ 0 w 54"/>
                    <a:gd name="T1" fmla="*/ 27 h 54"/>
                    <a:gd name="T2" fmla="*/ 4 w 54"/>
                    <a:gd name="T3" fmla="*/ 14 h 54"/>
                    <a:gd name="T4" fmla="*/ 13 w 54"/>
                    <a:gd name="T5" fmla="*/ 4 h 54"/>
                    <a:gd name="T6" fmla="*/ 27 w 54"/>
                    <a:gd name="T7" fmla="*/ 0 h 54"/>
                    <a:gd name="T8" fmla="*/ 40 w 54"/>
                    <a:gd name="T9" fmla="*/ 4 h 54"/>
                    <a:gd name="T10" fmla="*/ 50 w 54"/>
                    <a:gd name="T11" fmla="*/ 14 h 54"/>
                    <a:gd name="T12" fmla="*/ 54 w 54"/>
                    <a:gd name="T13" fmla="*/ 27 h 54"/>
                    <a:gd name="T14" fmla="*/ 50 w 54"/>
                    <a:gd name="T15" fmla="*/ 40 h 54"/>
                    <a:gd name="T16" fmla="*/ 40 w 54"/>
                    <a:gd name="T17" fmla="*/ 50 h 54"/>
                    <a:gd name="T18" fmla="*/ 27 w 54"/>
                    <a:gd name="T19" fmla="*/ 54 h 54"/>
                    <a:gd name="T20" fmla="*/ 13 w 54"/>
                    <a:gd name="T21" fmla="*/ 50 h 54"/>
                    <a:gd name="T22" fmla="*/ 4 w 54"/>
                    <a:gd name="T23" fmla="*/ 40 h 54"/>
                    <a:gd name="T24" fmla="*/ 0 w 54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0" y="27"/>
                      </a:moveTo>
                      <a:lnTo>
                        <a:pt x="4" y="14"/>
                      </a:lnTo>
                      <a:lnTo>
                        <a:pt x="13" y="4"/>
                      </a:lnTo>
                      <a:lnTo>
                        <a:pt x="27" y="0"/>
                      </a:lnTo>
                      <a:lnTo>
                        <a:pt x="40" y="4"/>
                      </a:lnTo>
                      <a:lnTo>
                        <a:pt x="50" y="14"/>
                      </a:lnTo>
                      <a:lnTo>
                        <a:pt x="54" y="27"/>
                      </a:lnTo>
                      <a:lnTo>
                        <a:pt x="50" y="40"/>
                      </a:lnTo>
                      <a:lnTo>
                        <a:pt x="40" y="50"/>
                      </a:lnTo>
                      <a:lnTo>
                        <a:pt x="27" y="54"/>
                      </a:lnTo>
                      <a:lnTo>
                        <a:pt x="13" y="50"/>
                      </a:lnTo>
                      <a:lnTo>
                        <a:pt x="4" y="4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39" name="Freeform 270"/>
                <p:cNvSpPr>
                  <a:spLocks/>
                </p:cNvSpPr>
                <p:nvPr/>
              </p:nvSpPr>
              <p:spPr bwMode="auto">
                <a:xfrm>
                  <a:off x="4040" y="2278"/>
                  <a:ext cx="27" cy="27"/>
                </a:xfrm>
                <a:custGeom>
                  <a:avLst/>
                  <a:gdLst>
                    <a:gd name="T0" fmla="*/ 0 w 54"/>
                    <a:gd name="T1" fmla="*/ 27 h 54"/>
                    <a:gd name="T2" fmla="*/ 4 w 54"/>
                    <a:gd name="T3" fmla="*/ 14 h 54"/>
                    <a:gd name="T4" fmla="*/ 13 w 54"/>
                    <a:gd name="T5" fmla="*/ 4 h 54"/>
                    <a:gd name="T6" fmla="*/ 27 w 54"/>
                    <a:gd name="T7" fmla="*/ 0 h 54"/>
                    <a:gd name="T8" fmla="*/ 40 w 54"/>
                    <a:gd name="T9" fmla="*/ 4 h 54"/>
                    <a:gd name="T10" fmla="*/ 50 w 54"/>
                    <a:gd name="T11" fmla="*/ 14 h 54"/>
                    <a:gd name="T12" fmla="*/ 54 w 54"/>
                    <a:gd name="T13" fmla="*/ 27 h 54"/>
                    <a:gd name="T14" fmla="*/ 50 w 54"/>
                    <a:gd name="T15" fmla="*/ 40 h 54"/>
                    <a:gd name="T16" fmla="*/ 40 w 54"/>
                    <a:gd name="T17" fmla="*/ 50 h 54"/>
                    <a:gd name="T18" fmla="*/ 27 w 54"/>
                    <a:gd name="T19" fmla="*/ 54 h 54"/>
                    <a:gd name="T20" fmla="*/ 13 w 54"/>
                    <a:gd name="T21" fmla="*/ 50 h 54"/>
                    <a:gd name="T22" fmla="*/ 4 w 54"/>
                    <a:gd name="T23" fmla="*/ 40 h 54"/>
                    <a:gd name="T24" fmla="*/ 0 w 54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0" y="27"/>
                      </a:moveTo>
                      <a:lnTo>
                        <a:pt x="4" y="14"/>
                      </a:lnTo>
                      <a:lnTo>
                        <a:pt x="13" y="4"/>
                      </a:lnTo>
                      <a:lnTo>
                        <a:pt x="27" y="0"/>
                      </a:lnTo>
                      <a:lnTo>
                        <a:pt x="40" y="4"/>
                      </a:lnTo>
                      <a:lnTo>
                        <a:pt x="50" y="14"/>
                      </a:lnTo>
                      <a:lnTo>
                        <a:pt x="54" y="27"/>
                      </a:lnTo>
                      <a:lnTo>
                        <a:pt x="50" y="40"/>
                      </a:lnTo>
                      <a:lnTo>
                        <a:pt x="40" y="50"/>
                      </a:lnTo>
                      <a:lnTo>
                        <a:pt x="27" y="54"/>
                      </a:lnTo>
                      <a:lnTo>
                        <a:pt x="13" y="50"/>
                      </a:lnTo>
                      <a:lnTo>
                        <a:pt x="4" y="4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0" name="Freeform 271"/>
                <p:cNvSpPr>
                  <a:spLocks/>
                </p:cNvSpPr>
                <p:nvPr/>
              </p:nvSpPr>
              <p:spPr bwMode="auto">
                <a:xfrm>
                  <a:off x="4112" y="838"/>
                  <a:ext cx="27" cy="27"/>
                </a:xfrm>
                <a:custGeom>
                  <a:avLst/>
                  <a:gdLst>
                    <a:gd name="T0" fmla="*/ 0 w 54"/>
                    <a:gd name="T1" fmla="*/ 27 h 54"/>
                    <a:gd name="T2" fmla="*/ 4 w 54"/>
                    <a:gd name="T3" fmla="*/ 14 h 54"/>
                    <a:gd name="T4" fmla="*/ 13 w 54"/>
                    <a:gd name="T5" fmla="*/ 4 h 54"/>
                    <a:gd name="T6" fmla="*/ 27 w 54"/>
                    <a:gd name="T7" fmla="*/ 0 h 54"/>
                    <a:gd name="T8" fmla="*/ 40 w 54"/>
                    <a:gd name="T9" fmla="*/ 4 h 54"/>
                    <a:gd name="T10" fmla="*/ 50 w 54"/>
                    <a:gd name="T11" fmla="*/ 14 h 54"/>
                    <a:gd name="T12" fmla="*/ 54 w 54"/>
                    <a:gd name="T13" fmla="*/ 27 h 54"/>
                    <a:gd name="T14" fmla="*/ 50 w 54"/>
                    <a:gd name="T15" fmla="*/ 40 h 54"/>
                    <a:gd name="T16" fmla="*/ 40 w 54"/>
                    <a:gd name="T17" fmla="*/ 50 h 54"/>
                    <a:gd name="T18" fmla="*/ 27 w 54"/>
                    <a:gd name="T19" fmla="*/ 54 h 54"/>
                    <a:gd name="T20" fmla="*/ 13 w 54"/>
                    <a:gd name="T21" fmla="*/ 50 h 54"/>
                    <a:gd name="T22" fmla="*/ 4 w 54"/>
                    <a:gd name="T23" fmla="*/ 40 h 54"/>
                    <a:gd name="T24" fmla="*/ 0 w 54"/>
                    <a:gd name="T25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4" h="54">
                      <a:moveTo>
                        <a:pt x="0" y="27"/>
                      </a:moveTo>
                      <a:lnTo>
                        <a:pt x="4" y="14"/>
                      </a:lnTo>
                      <a:lnTo>
                        <a:pt x="13" y="4"/>
                      </a:lnTo>
                      <a:lnTo>
                        <a:pt x="27" y="0"/>
                      </a:lnTo>
                      <a:lnTo>
                        <a:pt x="40" y="4"/>
                      </a:lnTo>
                      <a:lnTo>
                        <a:pt x="50" y="14"/>
                      </a:lnTo>
                      <a:lnTo>
                        <a:pt x="54" y="27"/>
                      </a:lnTo>
                      <a:lnTo>
                        <a:pt x="50" y="40"/>
                      </a:lnTo>
                      <a:lnTo>
                        <a:pt x="40" y="50"/>
                      </a:lnTo>
                      <a:lnTo>
                        <a:pt x="27" y="54"/>
                      </a:lnTo>
                      <a:lnTo>
                        <a:pt x="13" y="50"/>
                      </a:lnTo>
                      <a:lnTo>
                        <a:pt x="4" y="4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1" name="Line 272"/>
                <p:cNvSpPr>
                  <a:spLocks noChangeShapeType="1"/>
                </p:cNvSpPr>
                <p:nvPr/>
              </p:nvSpPr>
              <p:spPr bwMode="auto">
                <a:xfrm>
                  <a:off x="3994" y="2879"/>
                  <a:ext cx="96" cy="1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2" name="Line 273"/>
                <p:cNvSpPr>
                  <a:spLocks noChangeShapeType="1"/>
                </p:cNvSpPr>
                <p:nvPr/>
              </p:nvSpPr>
              <p:spPr bwMode="auto">
                <a:xfrm>
                  <a:off x="3946" y="2831"/>
                  <a:ext cx="192" cy="1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3" name="Line 274"/>
                <p:cNvSpPr>
                  <a:spLocks noChangeShapeType="1"/>
                </p:cNvSpPr>
                <p:nvPr/>
              </p:nvSpPr>
              <p:spPr bwMode="auto">
                <a:xfrm>
                  <a:off x="4042" y="2591"/>
                  <a:ext cx="1" cy="192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r-TR"/>
                </a:p>
              </p:txBody>
            </p:sp>
          </p:grpSp>
        </p:grpSp>
        <p:sp>
          <p:nvSpPr>
            <p:cNvPr id="544" name="Rectangle 229"/>
            <p:cNvSpPr>
              <a:spLocks noChangeArrowheads="1"/>
            </p:cNvSpPr>
            <p:nvPr/>
          </p:nvSpPr>
          <p:spPr bwMode="auto">
            <a:xfrm>
              <a:off x="4497523" y="4735186"/>
              <a:ext cx="6508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RD+M/IO</a:t>
              </a:r>
              <a:endParaRPr 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45" name="Line 25"/>
            <p:cNvSpPr>
              <a:spLocks noChangeShapeType="1"/>
            </p:cNvSpPr>
            <p:nvPr/>
          </p:nvSpPr>
          <p:spPr bwMode="auto">
            <a:xfrm>
              <a:off x="4467950" y="4743385"/>
              <a:ext cx="207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6" name="Line 24"/>
            <p:cNvSpPr>
              <a:spLocks noChangeShapeType="1"/>
            </p:cNvSpPr>
            <p:nvPr/>
          </p:nvSpPr>
          <p:spPr bwMode="auto">
            <a:xfrm>
              <a:off x="4953553" y="4750196"/>
              <a:ext cx="164351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cxnSp>
          <p:nvCxnSpPr>
            <p:cNvPr id="547" name="Straight Connector 546"/>
            <p:cNvCxnSpPr>
              <a:stCxn id="402" idx="0"/>
              <a:endCxn id="544" idx="1"/>
            </p:cNvCxnSpPr>
            <p:nvPr/>
          </p:nvCxnSpPr>
          <p:spPr>
            <a:xfrm>
              <a:off x="4061124" y="4567982"/>
              <a:ext cx="436399" cy="25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1" name="Rectangle 5"/>
          <p:cNvSpPr>
            <a:spLocks noChangeArrowheads="1"/>
          </p:cNvSpPr>
          <p:nvPr/>
        </p:nvSpPr>
        <p:spPr bwMode="auto">
          <a:xfrm>
            <a:off x="6556230" y="14050"/>
            <a:ext cx="2551901" cy="20574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     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mov dx, </a:t>
            </a:r>
            <a:r>
              <a:rPr lang="tr-TR" sz="2000">
                <a:latin typeface="Courier New" panose="02070309020205020404" pitchFamily="49" charset="0"/>
              </a:rPr>
              <a:t>0</a:t>
            </a:r>
            <a:r>
              <a:rPr lang="en-US" sz="2000">
                <a:latin typeface="Courier New" panose="02070309020205020404" pitchFamily="49" charset="0"/>
              </a:rPr>
              <a:t>F000</a:t>
            </a:r>
            <a:r>
              <a:rPr lang="tr-TR" sz="2000">
                <a:latin typeface="Courier New" panose="02070309020205020404" pitchFamily="49" charset="0"/>
              </a:rPr>
              <a:t>h</a:t>
            </a:r>
            <a:endParaRPr 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in  al, dx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2000">
                <a:latin typeface="Courier New" panose="02070309020205020404" pitchFamily="49" charset="0"/>
              </a:rPr>
              <a:t>     :</a:t>
            </a:r>
          </a:p>
        </p:txBody>
      </p:sp>
      <p:sp>
        <p:nvSpPr>
          <p:cNvPr id="552" name="Rectangle 5"/>
          <p:cNvSpPr>
            <a:spLocks noChangeArrowheads="1"/>
          </p:cNvSpPr>
          <p:nvPr/>
        </p:nvSpPr>
        <p:spPr bwMode="auto">
          <a:xfrm>
            <a:off x="6115414" y="3402458"/>
            <a:ext cx="2959448" cy="166625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dx,</a:t>
            </a:r>
            <a:r>
              <a:rPr lang="tr-TR" sz="1800" dirty="0"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F000</a:t>
            </a:r>
            <a:r>
              <a:rPr lang="tr-TR" sz="1800" dirty="0">
                <a:latin typeface="Courier New" panose="02070309020205020404" pitchFamily="49" charset="0"/>
              </a:rPr>
              <a:t>h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L1:</a:t>
            </a:r>
            <a:r>
              <a:rPr lang="en-US" dirty="0">
                <a:latin typeface="Tahoma" panose="020B0604030504040204" pitchFamily="34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</a:rPr>
              <a:t>	in  al, dx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tr-TR" sz="1800" dirty="0">
                <a:latin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cmp</a:t>
            </a:r>
            <a:r>
              <a:rPr lang="en-US" sz="1800" dirty="0">
                <a:latin typeface="Courier New" panose="02070309020205020404" pitchFamily="49" charset="0"/>
              </a:rPr>
              <a:t> al, </a:t>
            </a:r>
            <a:r>
              <a:rPr lang="tr-TR" sz="1800" dirty="0"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FF</a:t>
            </a:r>
            <a:r>
              <a:rPr lang="tr-TR" sz="1800" dirty="0">
                <a:latin typeface="Courier New" panose="02070309020205020404" pitchFamily="49" charset="0"/>
              </a:rPr>
              <a:t>h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		je  L1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		     </a:t>
            </a:r>
            <a:r>
              <a:rPr lang="en-US" sz="1800" dirty="0" smtClean="0">
                <a:latin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/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/>
              <a:t>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adreste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r>
              <a:rPr lang="en-US" dirty="0" smtClean="0"/>
              <a:t> </a:t>
            </a:r>
            <a:r>
              <a:rPr lang="en-US" dirty="0" err="1" smtClean="0"/>
              <a:t>yerleştirildi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 bu durum problem oluşturur mu?</a:t>
            </a:r>
          </a:p>
          <a:p>
            <a:r>
              <a:rPr lang="tr-TR" dirty="0" smtClean="0">
                <a:sym typeface="Wingdings" pitchFamily="2" charset="2"/>
              </a:rPr>
              <a:t>Basit giriş birimi / çıkış birimi 0F001H adresine yerleştirmek için ne yapılmalıdır?</a:t>
            </a:r>
          </a:p>
          <a:p>
            <a:r>
              <a:rPr lang="tr-TR" dirty="0" smtClean="0"/>
              <a:t>0F000H adresinden itibaren 16 bitlik bir basit çıkış birimi </a:t>
            </a:r>
            <a:r>
              <a:rPr lang="tr-TR" smtClean="0"/>
              <a:t>nasıl tasarlanmalıdır? </a:t>
            </a: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719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Birimleri</a:t>
            </a:r>
            <a:r>
              <a:rPr lang="en-US" dirty="0"/>
              <a:t> </a:t>
            </a:r>
            <a:r>
              <a:rPr lang="en-US" dirty="0" err="1" smtClean="0"/>
              <a:t>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birimilerinin</a:t>
            </a:r>
            <a:r>
              <a:rPr lang="en-US" dirty="0" smtClean="0"/>
              <a:t> </a:t>
            </a:r>
            <a:r>
              <a:rPr lang="en-US" dirty="0" err="1" smtClean="0"/>
              <a:t>kontrolünde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Polling : </a:t>
            </a:r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</a:t>
            </a:r>
            <a:r>
              <a:rPr lang="en-US" dirty="0" smtClean="0"/>
              <a:t> </a:t>
            </a:r>
            <a:r>
              <a:rPr lang="en-US" dirty="0" err="1" smtClean="0"/>
              <a:t>çevrim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control </a:t>
            </a:r>
            <a:r>
              <a:rPr lang="en-US" dirty="0" err="1" smtClean="0"/>
              <a:t>edilir</a:t>
            </a:r>
            <a:r>
              <a:rPr lang="en-US" dirty="0" smtClean="0"/>
              <a:t>, </a:t>
            </a:r>
            <a:r>
              <a:rPr lang="en-US" dirty="0" err="1" smtClean="0"/>
              <a:t>aranan</a:t>
            </a:r>
            <a:r>
              <a:rPr lang="en-US" dirty="0" smtClean="0"/>
              <a:t> durum </a:t>
            </a:r>
            <a:r>
              <a:rPr lang="en-US" dirty="0" err="1" smtClean="0"/>
              <a:t>oluşmuşsa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yapılır</a:t>
            </a:r>
            <a:endParaRPr lang="en-US" dirty="0" smtClean="0"/>
          </a:p>
          <a:p>
            <a:pPr lvl="2"/>
            <a:r>
              <a:rPr lang="en-US" dirty="0" smtClean="0"/>
              <a:t>Priority Polling</a:t>
            </a:r>
          </a:p>
          <a:p>
            <a:pPr lvl="2"/>
            <a:r>
              <a:rPr lang="en-US" dirty="0" smtClean="0"/>
              <a:t>Round Robin Polling</a:t>
            </a:r>
          </a:p>
          <a:p>
            <a:pPr lvl="1"/>
            <a:r>
              <a:rPr lang="en-US" dirty="0" smtClean="0"/>
              <a:t>Interrupt : </a:t>
            </a:r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</a:t>
            </a:r>
            <a:r>
              <a:rPr lang="en-US" dirty="0" smtClean="0"/>
              <a:t> </a:t>
            </a:r>
            <a:r>
              <a:rPr lang="en-US" dirty="0" err="1" smtClean="0"/>
              <a:t>ayarlanır</a:t>
            </a:r>
            <a:r>
              <a:rPr lang="en-US" dirty="0" smtClean="0"/>
              <a:t>, </a:t>
            </a:r>
            <a:r>
              <a:rPr lang="en-US" dirty="0" err="1" smtClean="0"/>
              <a:t>işlemci</a:t>
            </a:r>
            <a:r>
              <a:rPr lang="en-US" dirty="0" smtClean="0"/>
              <a:t> 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etmez</a:t>
            </a:r>
            <a:r>
              <a:rPr lang="en-US" dirty="0" smtClean="0"/>
              <a:t>, </a:t>
            </a:r>
            <a:r>
              <a:rPr lang="en-US" dirty="0" err="1" smtClean="0"/>
              <a:t>aranan</a:t>
            </a:r>
            <a:r>
              <a:rPr lang="en-US" dirty="0" smtClean="0"/>
              <a:t> durum </a:t>
            </a:r>
            <a:r>
              <a:rPr lang="en-US" dirty="0" err="1" smtClean="0"/>
              <a:t>oluştuğunda</a:t>
            </a:r>
            <a:r>
              <a:rPr lang="en-US" dirty="0" smtClean="0"/>
              <a:t> </a:t>
            </a:r>
            <a:r>
              <a:rPr lang="en-US" dirty="0" err="1" smtClean="0"/>
              <a:t>çevre</a:t>
            </a:r>
            <a:r>
              <a:rPr lang="en-US" dirty="0" smtClean="0"/>
              <a:t> </a:t>
            </a:r>
            <a:r>
              <a:rPr lang="en-US" dirty="0" err="1" smtClean="0"/>
              <a:t>birim</a:t>
            </a:r>
            <a:r>
              <a:rPr lang="en-US" dirty="0" smtClean="0"/>
              <a:t> </a:t>
            </a:r>
            <a:r>
              <a:rPr lang="en-US" dirty="0" err="1" smtClean="0"/>
              <a:t>işlemciyi</a:t>
            </a:r>
            <a:r>
              <a:rPr lang="en-US" dirty="0" smtClean="0"/>
              <a:t> </a:t>
            </a:r>
            <a:r>
              <a:rPr lang="en-US" dirty="0" err="1" smtClean="0"/>
              <a:t>uyarır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26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9912" y="123478"/>
            <a:ext cx="4896544" cy="4876006"/>
            <a:chOff x="2133600" y="0"/>
            <a:chExt cx="5105400" cy="6743700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514600" y="4572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352800" y="76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New input from dev1 ?</a:t>
              </a:r>
              <a:endParaRPr lang="en-US" sz="16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4876800" y="6477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4267200" y="17526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105400" y="6477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495800" y="17526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FFFF66"/>
                  </a:solidFill>
                  <a:latin typeface="Times New Roman" panose="02020603050405020304" pitchFamily="18" charset="0"/>
                </a:rPr>
                <a:t>Termination Cond. ?</a:t>
              </a:r>
              <a:endParaRPr lang="en-US" sz="1600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343400" y="11049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495800" y="10953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105400" y="1447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7086600" y="2667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210050" y="266700"/>
              <a:ext cx="200025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19600" y="2667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2514600" y="25146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352800" y="1219200"/>
              <a:ext cx="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667000" y="25146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New </a:t>
              </a:r>
              <a:r>
                <a:rPr lang="tr-TR" sz="16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tr-TR" sz="16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from</a:t>
              </a: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dev2 ?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4876800" y="27051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267200" y="38100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105400" y="27051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495800" y="38100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FFFF66"/>
                  </a:solidFill>
                  <a:latin typeface="Times New Roman" panose="02020603050405020304" pitchFamily="18" charset="0"/>
                </a:rPr>
                <a:t>Termination Cond. ?</a:t>
              </a:r>
              <a:endParaRPr lang="en-US" sz="1600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4343400" y="31623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495800" y="31527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105400" y="3505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7086600" y="1905000"/>
              <a:ext cx="0" cy="209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514600" y="45720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tr-TR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667000" y="45720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New </a:t>
              </a:r>
              <a:r>
                <a:rPr lang="tr-TR" sz="16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tr-TR" sz="16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from</a:t>
              </a:r>
              <a:r>
                <a:rPr lang="tr-TR" sz="1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dev3 ?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876800" y="4762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267200" y="60960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5105400" y="4762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4495800" y="60960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FFFF66"/>
                  </a:solidFill>
                  <a:latin typeface="Times New Roman" panose="02020603050405020304" pitchFamily="18" charset="0"/>
                </a:rPr>
                <a:t>Termination Cond. ?</a:t>
              </a:r>
              <a:endParaRPr lang="en-US" sz="1600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4343400" y="52197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4495800" y="52101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5105400" y="5562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7086600" y="39370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6629400" y="62865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6629400" y="40005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6629400" y="19431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2286000" y="6477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2286000" y="27051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2286000" y="4762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2286000" y="6477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2286000" y="1219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3352800" y="19431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352800" y="3289300"/>
              <a:ext cx="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286000" y="27178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2286000" y="32893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3352800" y="40005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6553200" y="16446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3733800" y="16446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6553200" y="3702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733800" y="3702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6553200" y="5988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733800" y="5988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286000" y="5791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352800" y="62865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352800" y="6286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" name="Text Box 58"/>
            <p:cNvSpPr txBox="1">
              <a:spLocks noChangeArrowheads="1"/>
            </p:cNvSpPr>
            <p:nvPr/>
          </p:nvSpPr>
          <p:spPr bwMode="auto">
            <a:xfrm>
              <a:off x="2667000" y="0"/>
              <a:ext cx="838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&lt;=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133600" y="3048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2133600" y="44196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2286000" y="4762500"/>
              <a:ext cx="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384118" y="863520"/>
            <a:ext cx="2007222" cy="3158008"/>
          </a:xfrm>
        </p:spPr>
        <p:txBody>
          <a:bodyPr>
            <a:normAutofit/>
          </a:bodyPr>
          <a:lstStyle/>
          <a:p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Polling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06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1818022" cy="3158008"/>
          </a:xfrm>
        </p:spPr>
        <p:txBody>
          <a:bodyPr>
            <a:normAutofit/>
          </a:bodyPr>
          <a:lstStyle/>
          <a:p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r>
              <a:rPr lang="tr-TR" dirty="0"/>
              <a:t> </a:t>
            </a:r>
            <a:r>
              <a:rPr lang="tr-TR" dirty="0" err="1" smtClean="0"/>
              <a:t>Polling</a:t>
            </a:r>
            <a:endParaRPr lang="tr-TR" dirty="0"/>
          </a:p>
        </p:txBody>
      </p:sp>
      <p:grpSp>
        <p:nvGrpSpPr>
          <p:cNvPr id="4" name="Group 3"/>
          <p:cNvGrpSpPr/>
          <p:nvPr/>
        </p:nvGrpSpPr>
        <p:grpSpPr>
          <a:xfrm>
            <a:off x="3635896" y="0"/>
            <a:ext cx="5105400" cy="4961882"/>
            <a:chOff x="2133600" y="0"/>
            <a:chExt cx="5105400" cy="6743700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2514600" y="4572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352800" y="76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67000" y="4572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New input from dev1 ?</a:t>
              </a:r>
              <a:endParaRPr lang="en-US" sz="16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4876800" y="6477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105400" y="6477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343400" y="11049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95800" y="10953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7086600" y="2667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4210050" y="266700"/>
              <a:ext cx="200025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9600" y="2667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514600" y="25146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352800" y="1219200"/>
              <a:ext cx="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667000" y="25146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New input from dev2 ?</a:t>
              </a:r>
              <a:endParaRPr lang="en-US" sz="16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4876800" y="27051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5105400" y="27051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4343400" y="31623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495800" y="31527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7086600" y="1905000"/>
              <a:ext cx="0" cy="209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AutoShape 26"/>
            <p:cNvSpPr>
              <a:spLocks noChangeArrowheads="1"/>
            </p:cNvSpPr>
            <p:nvPr/>
          </p:nvSpPr>
          <p:spPr bwMode="auto">
            <a:xfrm>
              <a:off x="2514600" y="45720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rgbClr val="CC3300"/>
            </a:solidFill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tr-TR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667000" y="45720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chemeClr val="bg1"/>
                  </a:solidFill>
                  <a:latin typeface="Times New Roman" panose="02020603050405020304" pitchFamily="18" charset="0"/>
                </a:rPr>
                <a:t>New input from dev3 ?</a:t>
              </a:r>
              <a:endParaRPr lang="en-US" sz="16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4876800" y="4762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4267200" y="6096000"/>
              <a:ext cx="2362200" cy="381000"/>
            </a:xfrm>
            <a:prstGeom prst="hexagon">
              <a:avLst>
                <a:gd name="adj" fmla="val 63406"/>
                <a:gd name="vf" fmla="val 11547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5105400" y="4762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495800" y="6096000"/>
              <a:ext cx="2209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FFFF66"/>
                  </a:solidFill>
                  <a:latin typeface="Times New Roman" panose="02020603050405020304" pitchFamily="18" charset="0"/>
                </a:rPr>
                <a:t>Termination Cond. ?</a:t>
              </a:r>
              <a:endParaRPr lang="en-US" sz="1600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4343400" y="5219700"/>
              <a:ext cx="2286000" cy="342900"/>
            </a:xfrm>
            <a:prstGeom prst="parallelogram">
              <a:avLst>
                <a:gd name="adj" fmla="val 53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4495800" y="5210175"/>
              <a:ext cx="2057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Read input from dev3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5105400" y="5562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7086600" y="39370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6629400" y="62865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H="1">
              <a:off x="2286000" y="6477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H="1">
              <a:off x="2286000" y="27051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2286000" y="4762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2286000" y="6477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2286000" y="1219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3352800" y="3289300"/>
              <a:ext cx="0" cy="128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2286000" y="27178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2286000" y="32893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6553200" y="5988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3733800" y="598805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= 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286000" y="5791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 flipH="1">
              <a:off x="3352800" y="62865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3352800" y="6286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2667000" y="0"/>
              <a:ext cx="838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latin typeface="Times New Roman" panose="02020603050405020304" pitchFamily="18" charset="0"/>
                </a:rPr>
                <a:t>F &lt;= 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Yes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2133600" y="3048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2133600" y="44196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sz="1600">
                  <a:solidFill>
                    <a:srgbClr val="CC3300"/>
                  </a:solidFill>
                  <a:latin typeface="Times New Roman" panose="02020603050405020304" pitchFamily="18" charset="0"/>
                </a:rPr>
                <a:t>No</a:t>
              </a:r>
              <a:endParaRPr lang="en-US" sz="16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2286000" y="4762500"/>
              <a:ext cx="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5092700" y="1460500"/>
              <a:ext cx="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tr-TR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 flipH="1">
              <a:off x="3352800" y="1943100"/>
              <a:ext cx="1739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tr-TR"/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>
              <a:off x="5092700" y="3505200"/>
              <a:ext cx="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tr-TR"/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 flipH="1">
              <a:off x="3352800" y="3987800"/>
              <a:ext cx="1739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65248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 smtClean="0"/>
              <a:t>Birimleri</a:t>
            </a:r>
            <a:r>
              <a:rPr lang="en-US" dirty="0"/>
              <a:t> (Peripheral </a:t>
            </a:r>
            <a:r>
              <a:rPr lang="en-US" dirty="0" smtClean="0"/>
              <a:t>devices)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/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cihazları</a:t>
            </a:r>
            <a:endParaRPr lang="en-US" dirty="0" smtClean="0"/>
          </a:p>
          <a:p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bölgesine</a:t>
            </a:r>
            <a:r>
              <a:rPr lang="en-US" dirty="0" smtClean="0"/>
              <a:t> </a:t>
            </a:r>
            <a:r>
              <a:rPr lang="en-US" dirty="0" err="1" smtClean="0"/>
              <a:t>yerleştirilir</a:t>
            </a:r>
            <a:endParaRPr lang="en-US" dirty="0"/>
          </a:p>
          <a:p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birimine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genişliği</a:t>
            </a:r>
            <a:r>
              <a:rPr lang="en-US" dirty="0" smtClean="0"/>
              <a:t> </a:t>
            </a:r>
            <a:r>
              <a:rPr lang="en-US" dirty="0" err="1" smtClean="0"/>
              <a:t>dardır</a:t>
            </a:r>
            <a:r>
              <a:rPr lang="en-US" dirty="0" smtClean="0"/>
              <a:t> (1-4 byte)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219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 smtClean="0"/>
              <a:t>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r>
              <a:rPr lang="en-US" dirty="0" smtClean="0"/>
              <a:t> : </a:t>
            </a:r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birimine</a:t>
            </a:r>
            <a:r>
              <a:rPr lang="en-US" dirty="0" smtClean="0"/>
              <a:t> </a:t>
            </a:r>
            <a:r>
              <a:rPr lang="en-US" dirty="0" err="1" smtClean="0"/>
              <a:t>benzer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birimlerine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yazılabilir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OUT</a:t>
            </a:r>
          </a:p>
          <a:p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Birimi</a:t>
            </a:r>
            <a:r>
              <a:rPr lang="en-US" dirty="0" smtClean="0"/>
              <a:t> :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 smtClean="0"/>
              <a:t>birimiyle</a:t>
            </a:r>
            <a:r>
              <a:rPr lang="en-US" dirty="0" smtClean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birimlerindev</a:t>
            </a:r>
            <a:r>
              <a:rPr lang="en-US" dirty="0" smtClean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 smtClean="0"/>
              <a:t>okunabilir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IN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31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G/Ç Assembly </a:t>
            </a:r>
            <a:r>
              <a:rPr lang="en-US" dirty="0" err="1" smtClean="0"/>
              <a:t>Komutları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75159"/>
              </p:ext>
            </p:extLst>
          </p:nvPr>
        </p:nvGraphicFramePr>
        <p:xfrm>
          <a:off x="457200" y="1200150"/>
          <a:ext cx="8229600" cy="360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770">
                <a:tc>
                  <a:txBody>
                    <a:bodyPr/>
                    <a:lstStyle/>
                    <a:p>
                      <a:pPr algn="ctr"/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</a:t>
                      </a:r>
                      <a:r>
                        <a:rPr lang="en-US" sz="3600" dirty="0" err="1" smtClean="0"/>
                        <a:t>Komutu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OUT </a:t>
                      </a:r>
                      <a:r>
                        <a:rPr lang="en-US" sz="3600" dirty="0" err="1" smtClean="0"/>
                        <a:t>Komutu</a:t>
                      </a:r>
                      <a:endParaRPr lang="tr-T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70">
                <a:tc rowSpan="2"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Fixed</a:t>
                      </a:r>
                      <a:r>
                        <a:rPr lang="en-US" sz="3600" baseline="0" dirty="0" smtClean="0"/>
                        <a:t> address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AL, p8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OUT p8, AL</a:t>
                      </a:r>
                      <a:endParaRPr lang="tr-T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70">
                <a:tc vMerge="1">
                  <a:txBody>
                    <a:bodyPr/>
                    <a:lstStyle/>
                    <a:p>
                      <a:pPr algn="ctr"/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AX, p8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OUT p8, AX</a:t>
                      </a:r>
                      <a:endParaRPr lang="tr-T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Variable address</a:t>
                      </a:r>
                      <a:endParaRPr lang="tr-TR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AL, DX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OUT DX, AL</a:t>
                      </a:r>
                      <a:endParaRPr lang="tr-T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70">
                <a:tc vMerge="1">
                  <a:txBody>
                    <a:bodyPr/>
                    <a:lstStyle/>
                    <a:p>
                      <a:pPr algn="ctr"/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AX,</a:t>
                      </a:r>
                      <a:r>
                        <a:rPr lang="en-US" sz="3600" baseline="0" dirty="0" smtClean="0"/>
                        <a:t> DX</a:t>
                      </a:r>
                      <a:endParaRPr lang="tr-TR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OUT DX, AX</a:t>
                      </a:r>
                      <a:endParaRPr lang="tr-T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7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G/Ç Assembly </a:t>
            </a:r>
            <a:r>
              <a:rPr lang="en-US" dirty="0" err="1"/>
              <a:t>Komutları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0-0FFH arası G/Ç (</a:t>
            </a:r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) işlemlerinde adres değeri komut içinde saklanır</a:t>
            </a:r>
          </a:p>
          <a:p>
            <a:r>
              <a:rPr lang="tr-TR" dirty="0" smtClean="0"/>
              <a:t>0100H-FFFFH arası adresler DX yazmacı ile dolaylı olarak oluşturulur</a:t>
            </a:r>
          </a:p>
          <a:p>
            <a:r>
              <a:rPr lang="tr-TR" dirty="0" smtClean="0"/>
              <a:t>Herhangi bir G/Ç adresinden 8 bitlik veya 16 bitlik veri işlemi yapılabilir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81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G/Ç </a:t>
            </a:r>
            <a:r>
              <a:rPr lang="en-US" dirty="0" err="1"/>
              <a:t>Haritalama</a:t>
            </a:r>
            <a:r>
              <a:rPr lang="en-US" dirty="0"/>
              <a:t> </a:t>
            </a:r>
            <a:r>
              <a:rPr lang="en-US" dirty="0" err="1" smtClean="0"/>
              <a:t>Yöntemleri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Isolated </a:t>
                </a:r>
                <a:r>
                  <a:rPr lang="tr-TR" dirty="0" smtClean="0"/>
                  <a:t>I/O </a:t>
                </a:r>
                <a:r>
                  <a:rPr lang="tr-TR" dirty="0" err="1" smtClean="0"/>
                  <a:t>Mapping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ucu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çözümleme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için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kullanılır</a:t>
                </a:r>
                <a:endParaRPr lang="en-US" dirty="0" smtClean="0"/>
              </a:p>
              <a:p>
                <a:r>
                  <a:rPr lang="en-US" dirty="0" smtClean="0"/>
                  <a:t>Memory Mapped I/O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</a:rPr>
                      <m:t>𝑀</m:t>
                    </m:r>
                    <m:r>
                      <a:rPr lang="tr-TR" i="1" dirty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dirty="0">
                            <a:latin typeface="Cambria Math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ucu</a:t>
                </a:r>
                <a:r>
                  <a:rPr lang="en-US" dirty="0"/>
                  <a:t> </a:t>
                </a:r>
                <a:r>
                  <a:rPr lang="en-US" dirty="0" err="1"/>
                  <a:t>adres</a:t>
                </a:r>
                <a:r>
                  <a:rPr lang="en-US" dirty="0"/>
                  <a:t> </a:t>
                </a:r>
                <a:r>
                  <a:rPr lang="en-US" dirty="0" err="1"/>
                  <a:t>çözümleme</a:t>
                </a:r>
                <a:r>
                  <a:rPr lang="en-US" dirty="0"/>
                  <a:t> </a:t>
                </a:r>
                <a:r>
                  <a:rPr lang="en-US" dirty="0" err="1"/>
                  <a:t>için</a:t>
                </a:r>
                <a:r>
                  <a:rPr lang="en-US" dirty="0"/>
                  <a:t> </a:t>
                </a:r>
                <a:r>
                  <a:rPr lang="en-US" dirty="0" err="1" smtClean="0"/>
                  <a:t>kullanılmaz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sym typeface="Wingdings" pitchFamily="2" charset="2"/>
              </a:rPr>
              <a:t>Isolated</a:t>
            </a:r>
            <a:r>
              <a:rPr lang="tr-TR" dirty="0" smtClean="0">
                <a:sym typeface="Wingdings" pitchFamily="2" charset="2"/>
              </a:rPr>
              <a:t> I/O – Memory </a:t>
            </a:r>
            <a:r>
              <a:rPr lang="tr-TR" dirty="0" err="1" smtClean="0">
                <a:sym typeface="Wingdings" pitchFamily="2" charset="2"/>
              </a:rPr>
              <a:t>Mapped</a:t>
            </a:r>
            <a:r>
              <a:rPr lang="tr-TR" dirty="0" smtClean="0">
                <a:sym typeface="Wingdings" pitchFamily="2" charset="2"/>
              </a:rPr>
              <a:t> I/O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99592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1MB</a:t>
            </a:r>
          </a:p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233564" y="3435846"/>
            <a:ext cx="1152128" cy="118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281140" y="1203598"/>
            <a:ext cx="1152128" cy="342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tr-TR" sz="3200" dirty="0">
              <a:solidFill>
                <a:schemeClr val="tx1"/>
              </a:solidFill>
            </a:endParaRPr>
          </a:p>
          <a:p>
            <a:pPr algn="ctr"/>
            <a:endParaRPr lang="tr-TR" sz="3200" dirty="0" smtClean="0">
              <a:solidFill>
                <a:schemeClr val="tx1"/>
              </a:solidFill>
            </a:endParaRPr>
          </a:p>
          <a:p>
            <a:pPr algn="ctr"/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281140" y="3696875"/>
            <a:ext cx="1152128" cy="659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I/O</a:t>
            </a:r>
            <a:endParaRPr lang="tr-TR" sz="3200" dirty="0">
              <a:solidFill>
                <a:schemeClr val="tx1"/>
              </a:solidFill>
            </a:endParaRPr>
          </a:p>
        </p:txBody>
      </p:sp>
      <p:cxnSp>
        <p:nvCxnSpPr>
          <p:cNvPr id="4" name="Düz Bağlayıcı 3"/>
          <p:cNvCxnSpPr/>
          <p:nvPr/>
        </p:nvCxnSpPr>
        <p:spPr>
          <a:xfrm>
            <a:off x="6660232" y="3435846"/>
            <a:ext cx="0" cy="1181906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5281140" y="34383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6712768" y="398739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64K’lık alan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57567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107504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3347864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347864" y="325371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0FFFFH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450055" y="44393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00000H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4506161" y="10189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FFFFFH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247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ym typeface="Wingdings" pitchFamily="2" charset="2"/>
              </a:rPr>
              <a:t>Isolated</a:t>
            </a:r>
            <a:r>
              <a:rPr lang="tr-TR" dirty="0">
                <a:sym typeface="Wingdings" pitchFamily="2" charset="2"/>
              </a:rPr>
              <a:t> I/O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888431"/>
          </a:xfrm>
        </p:spPr>
        <p:txBody>
          <a:bodyPr>
            <a:normAutofit/>
          </a:bodyPr>
          <a:lstStyle/>
          <a:p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uzayının</a:t>
            </a:r>
            <a:r>
              <a:rPr lang="en-US" dirty="0" smtClean="0"/>
              <a:t> </a:t>
            </a:r>
            <a:r>
              <a:rPr lang="en-US" dirty="0" err="1" smtClean="0"/>
              <a:t>tamamı</a:t>
            </a:r>
            <a:r>
              <a:rPr lang="en-US" dirty="0" smtClean="0"/>
              <a:t> </a:t>
            </a:r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birimleri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endParaRPr lang="en-US" dirty="0"/>
          </a:p>
          <a:p>
            <a:pPr lvl="1"/>
            <a:r>
              <a:rPr lang="en-US" dirty="0" err="1" smtClean="0"/>
              <a:t>Hazıfa</a:t>
            </a:r>
            <a:r>
              <a:rPr lang="en-US" dirty="0" smtClean="0"/>
              <a:t> </a:t>
            </a:r>
            <a:r>
              <a:rPr lang="en-US" dirty="0" err="1" smtClean="0"/>
              <a:t>uzayında</a:t>
            </a:r>
            <a:r>
              <a:rPr lang="en-US" dirty="0" smtClean="0"/>
              <a:t> G/Ç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ayrılmamıştır</a:t>
            </a:r>
            <a:endParaRPr lang="en-US" dirty="0" smtClean="0"/>
          </a:p>
          <a:p>
            <a:r>
              <a:rPr lang="en-US" dirty="0" smtClean="0"/>
              <a:t>G/Ç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özel</a:t>
            </a:r>
            <a:r>
              <a:rPr lang="en-US" dirty="0" smtClean="0"/>
              <a:t> </a:t>
            </a:r>
            <a:r>
              <a:rPr lang="en-US" dirty="0" err="1" smtClean="0"/>
              <a:t>komutları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endParaRPr lang="en-US" dirty="0" smtClean="0"/>
          </a:p>
          <a:p>
            <a:r>
              <a:rPr lang="en-US" dirty="0" smtClean="0"/>
              <a:t>G/Ç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çözümleme</a:t>
            </a:r>
            <a:r>
              <a:rPr lang="en-US" dirty="0" smtClean="0"/>
              <a:t> </a:t>
            </a:r>
            <a:r>
              <a:rPr lang="en-US" dirty="0" err="1" smtClean="0"/>
              <a:t>devreleri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3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822</Words>
  <Application>Microsoft Office PowerPoint</Application>
  <PresentationFormat>On-screen Show (16:9)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Ofis Teması</vt:lpstr>
      <vt:lpstr>Mikroişlemci Sistemleri</vt:lpstr>
      <vt:lpstr>Ders-2 Konular</vt:lpstr>
      <vt:lpstr>Çevre Birimleri (Peripheral devices)</vt:lpstr>
      <vt:lpstr>Çevre Birimleri</vt:lpstr>
      <vt:lpstr>G/Ç Assembly Komutları</vt:lpstr>
      <vt:lpstr>G/Ç Assembly Komutları</vt:lpstr>
      <vt:lpstr>G/Ç Haritalama Yöntemleri</vt:lpstr>
      <vt:lpstr>Isolated I/O – Memory Mapped I/O</vt:lpstr>
      <vt:lpstr>Isolated I/O</vt:lpstr>
      <vt:lpstr>Memory Mapped I/O</vt:lpstr>
      <vt:lpstr>Düğme Arayüzü (Basit Arayüz Devreleri)</vt:lpstr>
      <vt:lpstr>Düğme Arayüzü</vt:lpstr>
      <vt:lpstr>Düğme Arayüzü – Kontakt Gürültüsü</vt:lpstr>
      <vt:lpstr>Hardware Debounce Switch</vt:lpstr>
      <vt:lpstr>LED Arayüzü (Basit Arayüz Devreleri)</vt:lpstr>
      <vt:lpstr>Basit Çevre Birimleri için Adres Çözümleme</vt:lpstr>
      <vt:lpstr>Basit Çıkış Birimi</vt:lpstr>
      <vt:lpstr>PowerPoint Presentation</vt:lpstr>
      <vt:lpstr>Basit Giriş Birimi</vt:lpstr>
      <vt:lpstr>PowerPoint Presentation</vt:lpstr>
      <vt:lpstr>Basit Giriş/Çıkış Birimi</vt:lpstr>
      <vt:lpstr>Çevre Birimleri Kontrolü</vt:lpstr>
      <vt:lpstr>Priority Polling </vt:lpstr>
      <vt:lpstr>Round Robin Polling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 Sistemleri</dc:title>
  <dc:creator>erkan</dc:creator>
  <cp:lastModifiedBy>Windows User</cp:lastModifiedBy>
  <cp:revision>124</cp:revision>
  <dcterms:created xsi:type="dcterms:W3CDTF">2016-02-15T09:05:48Z</dcterms:created>
  <dcterms:modified xsi:type="dcterms:W3CDTF">2017-09-21T16:09:54Z</dcterms:modified>
</cp:coreProperties>
</file>