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81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75" r:id="rId24"/>
    <p:sldId id="276" r:id="rId25"/>
    <p:sldId id="277" r:id="rId26"/>
    <p:sldId id="278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79" r:id="rId42"/>
    <p:sldId id="280" r:id="rId43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9" autoAdjust="0"/>
    <p:restoredTop sz="79024" autoAdjust="0"/>
  </p:normalViewPr>
  <p:slideViewPr>
    <p:cSldViewPr>
      <p:cViewPr varScale="1">
        <p:scale>
          <a:sx n="112" d="100"/>
          <a:sy n="112" d="100"/>
        </p:scale>
        <p:origin x="44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1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9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5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58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1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4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37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9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5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2C39-F84B-46A6-868D-010A953C52B8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9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Mikroişlemci Sistemleri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Yrd. Doç. </a:t>
            </a:r>
            <a:r>
              <a:rPr lang="tr-TR" dirty="0" smtClean="0"/>
              <a:t>Dr. Erkan Uslu</a:t>
            </a:r>
          </a:p>
          <a:p>
            <a:r>
              <a:rPr lang="tr-TR" smtClean="0"/>
              <a:t>2017/1-Ders </a:t>
            </a:r>
            <a:r>
              <a:rPr lang="tr-TR" dirty="0" smtClean="0"/>
              <a:t>14</a:t>
            </a:r>
          </a:p>
          <a:p>
            <a:r>
              <a:rPr lang="tr-TR" dirty="0" smtClean="0"/>
              <a:t>YTÜ-CE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39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543" y="2139702"/>
            <a:ext cx="2315210" cy="857250"/>
          </a:xfrm>
        </p:spPr>
        <p:txBody>
          <a:bodyPr>
            <a:normAutofit/>
          </a:bodyPr>
          <a:lstStyle/>
          <a:p>
            <a:r>
              <a:rPr lang="tr-TR" dirty="0" smtClean="0"/>
              <a:t>4x4 ROM</a:t>
            </a:r>
            <a:endParaRPr lang="tr-TR" dirty="0"/>
          </a:p>
        </p:txBody>
      </p:sp>
      <p:pic>
        <p:nvPicPr>
          <p:cNvPr id="27" name="Resi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52" y="10666"/>
            <a:ext cx="6667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-26640" y="195486"/>
            <a:ext cx="2870448" cy="494801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4x4 ROM</a:t>
            </a:r>
            <a:br>
              <a:rPr lang="tr-TR" dirty="0" smtClean="0"/>
            </a:br>
            <a:r>
              <a:rPr lang="tr-TR" dirty="0" smtClean="0"/>
              <a:t>Program:</a:t>
            </a:r>
            <a:br>
              <a:rPr lang="tr-TR" dirty="0" smtClean="0"/>
            </a:br>
            <a:r>
              <a:rPr lang="tr-TR" u="sng" dirty="0" err="1" smtClean="0"/>
              <a:t>Adr</a:t>
            </a:r>
            <a:r>
              <a:rPr lang="tr-TR" u="sng" dirty="0" smtClean="0"/>
              <a:t>./Data</a:t>
            </a:r>
            <a:br>
              <a:rPr lang="tr-TR" u="sng" dirty="0" smtClean="0"/>
            </a:br>
            <a:r>
              <a:rPr lang="tr-TR" dirty="0" smtClean="0"/>
              <a:t>0 – A</a:t>
            </a:r>
            <a:br>
              <a:rPr lang="tr-TR" dirty="0" smtClean="0"/>
            </a:br>
            <a:r>
              <a:rPr lang="tr-TR" dirty="0" smtClean="0"/>
              <a:t>1 – 3</a:t>
            </a:r>
            <a:br>
              <a:rPr lang="tr-TR" dirty="0" smtClean="0"/>
            </a:br>
            <a:r>
              <a:rPr lang="tr-TR" dirty="0" smtClean="0"/>
              <a:t>2 – 5</a:t>
            </a:r>
            <a:br>
              <a:rPr lang="tr-TR" dirty="0" smtClean="0"/>
            </a:br>
            <a:r>
              <a:rPr lang="tr-TR" dirty="0" smtClean="0"/>
              <a:t>3 – 7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0"/>
            <a:ext cx="52768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08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 Blok Diyagram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4679504" y="1320522"/>
                <a:ext cx="4464496" cy="161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200" dirty="0" smtClean="0"/>
                  <a:t>2</a:t>
                </a:r>
                <a:r>
                  <a:rPr lang="tr-TR" sz="3200" baseline="30000" dirty="0" smtClean="0"/>
                  <a:t>n</a:t>
                </a:r>
                <a:r>
                  <a:rPr lang="tr-TR" sz="3200" dirty="0" smtClean="0"/>
                  <a:t> x m kapasiteli ROM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tr-TR" sz="3200" dirty="0" smtClean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sz="3200" dirty="0" smtClean="0"/>
                  <a:t> ↔ Adres çözümleme</a:t>
                </a: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04" y="1320522"/>
                <a:ext cx="4464496" cy="1614416"/>
              </a:xfrm>
              <a:prstGeom prst="rect">
                <a:avLst/>
              </a:prstGeom>
              <a:blipFill rotWithShape="1">
                <a:blip r:embed="rId3"/>
                <a:stretch>
                  <a:fillRect l="-3552" t="-4924" b="-94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88348"/>
              </p:ext>
            </p:extLst>
          </p:nvPr>
        </p:nvGraphicFramePr>
        <p:xfrm>
          <a:off x="251520" y="1097062"/>
          <a:ext cx="4752528" cy="40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4" imgW="2319846" imgH="1905191" progId="Visio.Drawing.11">
                  <p:embed/>
                </p:oleObj>
              </mc:Choice>
              <mc:Fallback>
                <p:oleObj name="Visio" r:id="rId4" imgW="2319846" imgH="1905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097062"/>
                        <a:ext cx="4752528" cy="40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4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RAM (</a:t>
            </a:r>
            <a:r>
              <a:rPr lang="tr-TR" dirty="0" err="1" smtClean="0"/>
              <a:t>Random</a:t>
            </a:r>
            <a:r>
              <a:rPr lang="tr-TR" dirty="0" smtClean="0"/>
              <a:t> Access Memory)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RAM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dirty="0" err="1" smtClean="0">
                <a:sym typeface="Wingdings" pitchFamily="2" charset="2"/>
              </a:rPr>
              <a:t>volatile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memory</a:t>
            </a:r>
            <a:endParaRPr lang="tr-TR" dirty="0" smtClean="0">
              <a:sym typeface="Wingdings" pitchFamily="2" charset="2"/>
            </a:endParaRPr>
          </a:p>
          <a:p>
            <a:r>
              <a:rPr lang="tr-TR" dirty="0" smtClean="0"/>
              <a:t>Hızlı okuma ve yazma</a:t>
            </a:r>
          </a:p>
          <a:p>
            <a:r>
              <a:rPr lang="tr-TR" dirty="0" smtClean="0">
                <a:sym typeface="Wingdings" pitchFamily="2" charset="2"/>
              </a:rPr>
              <a:t>Bilgisayarda «main </a:t>
            </a:r>
            <a:r>
              <a:rPr lang="tr-TR" dirty="0" err="1" smtClean="0">
                <a:sym typeface="Wingdings" pitchFamily="2" charset="2"/>
              </a:rPr>
              <a:t>memory</a:t>
            </a:r>
            <a:r>
              <a:rPr lang="tr-TR" dirty="0" smtClean="0">
                <a:sym typeface="Wingdings" pitchFamily="2" charset="2"/>
              </a:rPr>
              <a:t>» olarak kullanılır</a:t>
            </a:r>
          </a:p>
          <a:p>
            <a:r>
              <a:rPr lang="tr-TR" dirty="0" err="1" smtClean="0">
                <a:sym typeface="Wingdings" pitchFamily="2" charset="2"/>
              </a:rPr>
              <a:t>Random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access</a:t>
            </a:r>
            <a:r>
              <a:rPr lang="tr-TR" dirty="0" smtClean="0">
                <a:sym typeface="Wingdings" pitchFamily="2" charset="2"/>
              </a:rPr>
              <a:t> vs. </a:t>
            </a:r>
            <a:r>
              <a:rPr lang="tr-TR" dirty="0" err="1" smtClean="0">
                <a:sym typeface="Wingdings" pitchFamily="2" charset="2"/>
              </a:rPr>
              <a:t>sequential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access</a:t>
            </a:r>
            <a:endParaRPr lang="tr-TR" dirty="0" smtClean="0">
              <a:sym typeface="Wingdings" pitchFamily="2" charset="2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079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RAM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ym typeface="Wingdings" pitchFamily="2" charset="2"/>
              </a:rPr>
              <a:t>SRAM (</a:t>
            </a:r>
            <a:r>
              <a:rPr lang="tr-TR" dirty="0" err="1">
                <a:sym typeface="Wingdings" pitchFamily="2" charset="2"/>
              </a:rPr>
              <a:t>static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random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access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memory</a:t>
            </a:r>
            <a:r>
              <a:rPr lang="tr-TR" dirty="0">
                <a:sym typeface="Wingdings" pitchFamily="2" charset="2"/>
              </a:rPr>
              <a:t>)</a:t>
            </a:r>
          </a:p>
          <a:p>
            <a:r>
              <a:rPr lang="tr-TR" dirty="0">
                <a:sym typeface="Wingdings" pitchFamily="2" charset="2"/>
              </a:rPr>
              <a:t>DRAM (</a:t>
            </a:r>
            <a:r>
              <a:rPr lang="tr-TR" dirty="0" err="1">
                <a:sym typeface="Wingdings" pitchFamily="2" charset="2"/>
              </a:rPr>
              <a:t>dynamic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random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access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memory</a:t>
            </a:r>
            <a:r>
              <a:rPr lang="tr-TR" dirty="0" smtClean="0">
                <a:sym typeface="Wingdings" pitchFamily="2" charset="2"/>
              </a:rPr>
              <a:t>)</a:t>
            </a:r>
            <a:endParaRPr lang="tr-T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198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SRAM </a:t>
            </a:r>
            <a:r>
              <a:rPr lang="tr-TR" dirty="0" smtClean="0"/>
              <a:t>çapraz eşleştirilmiş değil kapıları kullanır.</a:t>
            </a:r>
            <a:endParaRPr lang="tr-TR" dirty="0"/>
          </a:p>
          <a:p>
            <a:r>
              <a:rPr lang="tr-TR" dirty="0" smtClean="0"/>
              <a:t>Hafıza bölgesine yeni bir veri yazılana kadar enerjisi mevcut olduğu sürece veriyi saklar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41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47664" y="4377929"/>
            <a:ext cx="6120680" cy="85725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WL: </a:t>
            </a:r>
            <a:r>
              <a:rPr lang="tr-TR" sz="2800" dirty="0" err="1" smtClean="0"/>
              <a:t>word</a:t>
            </a:r>
            <a:r>
              <a:rPr lang="tr-TR" sz="2800" dirty="0" smtClean="0"/>
              <a:t> </a:t>
            </a:r>
            <a:r>
              <a:rPr lang="tr-TR" sz="2800" dirty="0" err="1" smtClean="0"/>
              <a:t>line</a:t>
            </a:r>
            <a:r>
              <a:rPr lang="tr-TR" sz="2800" dirty="0" smtClean="0"/>
              <a:t> (adres), BL</a:t>
            </a:r>
            <a:r>
              <a:rPr lang="tr-TR" sz="2800" dirty="0" smtClean="0">
                <a:sym typeface="Wingdings" pitchFamily="2" charset="2"/>
              </a:rPr>
              <a:t>: bit </a:t>
            </a:r>
            <a:r>
              <a:rPr lang="tr-TR" sz="2800" dirty="0" err="1" smtClean="0">
                <a:sym typeface="Wingdings" pitchFamily="2" charset="2"/>
              </a:rPr>
              <a:t>line</a:t>
            </a:r>
            <a:r>
              <a:rPr lang="tr-TR" sz="2800" dirty="0" smtClean="0">
                <a:sym typeface="Wingdings" pitchFamily="2" charset="2"/>
              </a:rPr>
              <a:t> (</a:t>
            </a:r>
            <a:r>
              <a:rPr lang="tr-TR" sz="2800" dirty="0" smtClean="0"/>
              <a:t>data)</a:t>
            </a:r>
            <a:endParaRPr lang="tr-TR" sz="2800" dirty="0"/>
          </a:p>
        </p:txBody>
      </p:sp>
      <p:pic>
        <p:nvPicPr>
          <p:cNvPr id="11266" name="Picture 2" descr="https://upload.wikimedia.org/wikipedia/commons/9/9d/SRAM_Cell_Inverter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47615"/>
            <a:ext cx="4140552" cy="31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28937"/>
            <a:ext cx="4064352" cy="3048264"/>
          </a:xfrm>
          <a:prstGeom prst="rect">
            <a:avLst/>
          </a:prstGeom>
        </p:spPr>
      </p:pic>
      <p:sp>
        <p:nvSpPr>
          <p:cNvPr id="6" name="Başlık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SRAM Hücresi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795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– 1 Yazma Mantığı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</a:t>
                </a:r>
                <a:r>
                  <a:rPr lang="tr-TR" dirty="0" smtClean="0"/>
                  <a:t>L</a:t>
                </a:r>
                <a:r>
                  <a:rPr lang="en-US" dirty="0" smtClean="0"/>
                  <a:t>=1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  <m:r>
                          <a:rPr lang="tr-TR" i="1" dirty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=0</a:t>
                </a:r>
                <a:endParaRPr lang="en-US" dirty="0"/>
              </a:p>
              <a:p>
                <a:r>
                  <a:rPr lang="tr-TR" dirty="0" smtClean="0"/>
                  <a:t>WL=1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" y="2427734"/>
            <a:ext cx="4550258" cy="271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92" y="2370308"/>
            <a:ext cx="4569718" cy="277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4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– 0 Yazma Mantığı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</a:t>
                </a:r>
                <a:r>
                  <a:rPr lang="tr-TR" dirty="0" smtClean="0"/>
                  <a:t>L</a:t>
                </a:r>
                <a:r>
                  <a:rPr lang="en-US" dirty="0" smtClean="0"/>
                  <a:t>=</a:t>
                </a:r>
                <a:r>
                  <a:rPr lang="tr-TR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  <m:r>
                          <a:rPr lang="tr-TR" i="1" dirty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:r>
                  <a:rPr lang="tr-TR" dirty="0" smtClean="0"/>
                  <a:t>1</a:t>
                </a:r>
                <a:endParaRPr lang="en-US" dirty="0"/>
              </a:p>
              <a:p>
                <a:r>
                  <a:rPr lang="tr-TR" dirty="0" smtClean="0"/>
                  <a:t>WL=1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" y="2311958"/>
            <a:ext cx="4642792" cy="283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12" y="2504953"/>
            <a:ext cx="4363987" cy="26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64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– Okuma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WL=1</a:t>
            </a:r>
            <a:endParaRPr lang="tr-T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9258"/>
            <a:ext cx="4627169" cy="401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9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Ders-14 Konular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tr-TR" dirty="0" smtClean="0"/>
              <a:t>Hafıza Birimleri</a:t>
            </a:r>
          </a:p>
          <a:p>
            <a:pPr lvl="1"/>
            <a:r>
              <a:rPr lang="tr-TR" dirty="0" smtClean="0"/>
              <a:t>ROM</a:t>
            </a:r>
          </a:p>
          <a:p>
            <a:pPr lvl="2"/>
            <a:r>
              <a:rPr lang="tr-TR" dirty="0" err="1" smtClean="0"/>
              <a:t>Masked</a:t>
            </a:r>
            <a:r>
              <a:rPr lang="tr-TR" dirty="0" smtClean="0"/>
              <a:t> ROM</a:t>
            </a:r>
          </a:p>
          <a:p>
            <a:pPr lvl="2"/>
            <a:r>
              <a:rPr lang="tr-TR" dirty="0" smtClean="0"/>
              <a:t>PROM</a:t>
            </a:r>
          </a:p>
          <a:p>
            <a:pPr lvl="2"/>
            <a:r>
              <a:rPr lang="tr-TR" dirty="0" smtClean="0"/>
              <a:t>EPROM</a:t>
            </a:r>
          </a:p>
          <a:p>
            <a:pPr lvl="2"/>
            <a:r>
              <a:rPr lang="tr-TR" dirty="0" smtClean="0"/>
              <a:t>EEPROM</a:t>
            </a:r>
          </a:p>
          <a:p>
            <a:pPr lvl="2"/>
            <a:r>
              <a:rPr lang="tr-TR" dirty="0" smtClean="0"/>
              <a:t>Flash Memory</a:t>
            </a:r>
          </a:p>
          <a:p>
            <a:pPr lvl="1"/>
            <a:r>
              <a:rPr lang="tr-TR" dirty="0" smtClean="0"/>
              <a:t>RAM</a:t>
            </a:r>
          </a:p>
          <a:p>
            <a:pPr lvl="2"/>
            <a:r>
              <a:rPr lang="tr-TR" dirty="0" smtClean="0"/>
              <a:t>SRAM</a:t>
            </a:r>
          </a:p>
          <a:p>
            <a:pPr lvl="2"/>
            <a:r>
              <a:rPr lang="tr-TR" dirty="0" smtClean="0"/>
              <a:t>DRAM</a:t>
            </a:r>
          </a:p>
          <a:p>
            <a:r>
              <a:rPr lang="tr-TR" dirty="0" smtClean="0"/>
              <a:t>Adres Çözümleme</a:t>
            </a:r>
          </a:p>
          <a:p>
            <a:r>
              <a:rPr lang="tr-TR" dirty="0" smtClean="0"/>
              <a:t>8086 - Hafıza Birimleri </a:t>
            </a:r>
            <a:r>
              <a:rPr lang="tr-TR" dirty="0" err="1" smtClean="0"/>
              <a:t>Arayüzü</a:t>
            </a:r>
            <a:endParaRPr lang="tr-TR" dirty="0" smtClean="0"/>
          </a:p>
          <a:p>
            <a:r>
              <a:rPr lang="tr-TR" dirty="0" smtClean="0"/>
              <a:t>Örnekler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89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SRAM Blok Diyagram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4679504" y="1320522"/>
                <a:ext cx="4464496" cy="2063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200" dirty="0" smtClean="0"/>
                  <a:t>2</a:t>
                </a:r>
                <a:r>
                  <a:rPr lang="tr-TR" sz="3200" baseline="30000" dirty="0" smtClean="0"/>
                  <a:t>n</a:t>
                </a:r>
                <a:r>
                  <a:rPr lang="tr-TR" sz="3200" dirty="0" smtClean="0"/>
                  <a:t> x m kapasiteli SRAM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𝑅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 smtClean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sz="3200" dirty="0" smtClean="0"/>
                  <a:t> ↔ Adres çözümleme</a:t>
                </a: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04" y="1320522"/>
                <a:ext cx="4464496" cy="2063257"/>
              </a:xfrm>
              <a:prstGeom prst="rect">
                <a:avLst/>
              </a:prstGeom>
              <a:blipFill rotWithShape="1">
                <a:blip r:embed="rId3"/>
                <a:stretch>
                  <a:fillRect l="-3552" t="-3846" b="-91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6051"/>
              </p:ext>
            </p:extLst>
          </p:nvPr>
        </p:nvGraphicFramePr>
        <p:xfrm>
          <a:off x="251520" y="1097062"/>
          <a:ext cx="4752528" cy="40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4" imgW="2319846" imgH="1905191" progId="Visio.Drawing.11">
                  <p:embed/>
                </p:oleObj>
              </mc:Choice>
              <mc:Fallback>
                <p:oleObj name="Visio" r:id="rId4" imgW="2319846" imgH="1905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097062"/>
                        <a:ext cx="4752528" cy="40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25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779662"/>
            <a:ext cx="2170584" cy="1573683"/>
          </a:xfrm>
        </p:spPr>
        <p:txBody>
          <a:bodyPr>
            <a:normAutofit/>
          </a:bodyPr>
          <a:lstStyle/>
          <a:p>
            <a:r>
              <a:rPr lang="tr-TR" dirty="0" smtClean="0"/>
              <a:t>SRAM İç Yapısı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0"/>
            <a:ext cx="4749629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19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Kapasite + Transistor çiftlerinden oluşur</a:t>
            </a:r>
            <a:endParaRPr lang="tr-TR" dirty="0"/>
          </a:p>
          <a:p>
            <a:r>
              <a:rPr lang="tr-TR" dirty="0" smtClean="0"/>
              <a:t>Tuttuğu lojik değer belirli aralıklarla güncellenmek zorundadır</a:t>
            </a:r>
          </a:p>
          <a:p>
            <a:r>
              <a:rPr lang="tr-TR" dirty="0" smtClean="0"/>
              <a:t>Her bir hücresi </a:t>
            </a:r>
            <a:r>
              <a:rPr lang="tr-TR" dirty="0" err="1" smtClean="0"/>
              <a:t>SRAM’a</a:t>
            </a:r>
            <a:r>
              <a:rPr lang="tr-TR" dirty="0" smtClean="0"/>
              <a:t> göre entegrede 4 kat daha az yer kaplar</a:t>
            </a:r>
          </a:p>
          <a:p>
            <a:r>
              <a:rPr lang="tr-TR" dirty="0" smtClean="0"/>
              <a:t>0 değeri kayıpsız saklanır, 1 değeri güncellenmezse kaybedilir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50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Hücresi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635"/>
            <a:ext cx="6517674" cy="284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39408"/>
            <a:ext cx="1440160" cy="224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84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– 1 Yazma Mantığı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3" y="1634095"/>
            <a:ext cx="4104456" cy="29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93" y="1634095"/>
            <a:ext cx="4169868" cy="29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58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– 0 Yazma Mantığı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" y="1698948"/>
            <a:ext cx="4432895" cy="313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9" y="1602531"/>
            <a:ext cx="4437097" cy="315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- Güncelleme 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" y="1203598"/>
            <a:ext cx="457743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9742"/>
            <a:ext cx="5372456" cy="2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8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DRAM Blok Diyagramı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4427984" y="1320522"/>
                <a:ext cx="4536504" cy="255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200" dirty="0" smtClean="0"/>
                  <a:t>2</a:t>
                </a:r>
                <a:r>
                  <a:rPr lang="tr-TR" sz="3200" baseline="30000" dirty="0" smtClean="0"/>
                  <a:t>2n</a:t>
                </a:r>
                <a:r>
                  <a:rPr lang="tr-TR" sz="3200" dirty="0" smtClean="0"/>
                  <a:t> x m kapasiteli DRAM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𝑅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 smtClean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</m:t>
                        </m:r>
                        <m:r>
                          <a:rPr lang="tr-TR" sz="3200" i="1" dirty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tr-TR" sz="3200" dirty="0"/>
                  <a:t> 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endParaRPr lang="tr-TR" sz="3200" dirty="0" smtClean="0"/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𝑅𝐴𝑆</m:t>
                        </m:r>
                      </m:e>
                    </m:acc>
                  </m:oMath>
                </a14:m>
                <a:r>
                  <a:rPr lang="tr-TR" sz="3200" dirty="0"/>
                  <a:t> </a:t>
                </a:r>
                <a:r>
                  <a:rPr lang="tr-TR" sz="3200" dirty="0" smtClean="0"/>
                  <a:t>	: </a:t>
                </a:r>
                <a:r>
                  <a:rPr lang="tr-TR" sz="3200" dirty="0" err="1" smtClean="0"/>
                  <a:t>row</a:t>
                </a:r>
                <a:r>
                  <a:rPr lang="tr-TR" sz="3200" dirty="0" smtClean="0"/>
                  <a:t> </a:t>
                </a:r>
                <a:r>
                  <a:rPr lang="tr-TR" sz="3200" dirty="0" err="1" smtClean="0"/>
                  <a:t>select</a:t>
                </a:r>
                <a:endParaRPr lang="tr-TR" sz="3200" dirty="0" smtClean="0"/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b="0" i="1" dirty="0" smtClean="0">
                            <a:latin typeface="Cambria Math"/>
                          </a:rPr>
                          <m:t>𝐶𝐴𝑆</m:t>
                        </m:r>
                      </m:e>
                    </m:acc>
                  </m:oMath>
                </a14:m>
                <a:r>
                  <a:rPr lang="tr-TR" sz="3200" dirty="0" smtClean="0"/>
                  <a:t> </a:t>
                </a:r>
                <a14:m>
                  <m:oMath xmlns:m="http://schemas.openxmlformats.org/officeDocument/2006/math">
                    <m:r>
                      <a:rPr lang="tr-TR" sz="3200" i="1" dirty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tr-TR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3200" i="1" dirty="0">
                            <a:latin typeface="Cambria Math"/>
                          </a:rPr>
                          <m:t>𝐶𝑆</m:t>
                        </m:r>
                      </m:e>
                    </m:acc>
                    <m:r>
                      <a:rPr lang="tr-TR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tr-TR" sz="3200" dirty="0"/>
                  <a:t> </a:t>
                </a:r>
                <a:r>
                  <a:rPr lang="tr-TR" sz="3200" dirty="0" smtClean="0"/>
                  <a:t>	: </a:t>
                </a:r>
                <a:r>
                  <a:rPr lang="tr-TR" sz="3200" dirty="0" err="1" smtClean="0"/>
                  <a:t>column</a:t>
                </a:r>
                <a:r>
                  <a:rPr lang="tr-TR" sz="3200" dirty="0" smtClean="0"/>
                  <a:t> </a:t>
                </a:r>
                <a:r>
                  <a:rPr lang="tr-TR" sz="3200" dirty="0" err="1" smtClean="0"/>
                  <a:t>select</a:t>
                </a:r>
                <a:endParaRPr lang="tr-TR" sz="3200" dirty="0" smtClean="0"/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320522"/>
                <a:ext cx="4536504" cy="2556854"/>
              </a:xfrm>
              <a:prstGeom prst="rect">
                <a:avLst/>
              </a:prstGeom>
              <a:blipFill rotWithShape="1">
                <a:blip r:embed="rId3"/>
                <a:stretch>
                  <a:fillRect l="-3356" t="-3103" r="-1611" b="-71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25441"/>
              </p:ext>
            </p:extLst>
          </p:nvPr>
        </p:nvGraphicFramePr>
        <p:xfrm>
          <a:off x="179512" y="1097062"/>
          <a:ext cx="4752528" cy="40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4" imgW="2319846" imgH="1905191" progId="Visio.Drawing.11">
                  <p:embed/>
                </p:oleObj>
              </mc:Choice>
              <mc:Fallback>
                <p:oleObj name="Visio" r:id="rId4" imgW="2319846" imgH="1905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097062"/>
                        <a:ext cx="4752528" cy="40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19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DRAM İç Yapısı</a:t>
            </a:r>
            <a:endParaRPr lang="tr-T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3" b="6711"/>
          <a:stretch/>
        </p:blipFill>
        <p:spPr bwMode="auto">
          <a:xfrm>
            <a:off x="1043608" y="1131590"/>
            <a:ext cx="6984776" cy="400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54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8086 Adres Uzayı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8086 </a:t>
            </a:r>
            <a:r>
              <a:rPr lang="tr-TR" dirty="0" smtClean="0">
                <a:sym typeface="Wingdings" pitchFamily="2" charset="2"/>
              </a:rPr>
              <a:t> 20 adres ucu, 16 veri ucu var</a:t>
            </a:r>
          </a:p>
          <a:p>
            <a:r>
              <a:rPr lang="tr-TR" dirty="0" smtClean="0">
                <a:sym typeface="Wingdings" pitchFamily="2" charset="2"/>
              </a:rPr>
              <a:t>Hafıza birimleri  8 veri ucuna sahip</a:t>
            </a:r>
          </a:p>
          <a:p>
            <a:r>
              <a:rPr lang="tr-TR" dirty="0" smtClean="0">
                <a:sym typeface="Wingdings" pitchFamily="2" charset="2"/>
              </a:rPr>
              <a:t>8086  çift adresten 16 bitlik, tek adresten 8 bitlik, çift adresten 8 bitlik işlemleri bir okuma/yazma çevriminde yapmayı desteklemeli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4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 (Read </a:t>
            </a:r>
            <a:r>
              <a:rPr lang="tr-TR" dirty="0" err="1" smtClean="0"/>
              <a:t>Only</a:t>
            </a:r>
            <a:r>
              <a:rPr lang="tr-TR" dirty="0" smtClean="0"/>
              <a:t> Memory)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ROM hafıza birimi çalışması sırasında sadece okunabilir</a:t>
            </a:r>
          </a:p>
          <a:p>
            <a:r>
              <a:rPr lang="tr-TR" dirty="0" smtClean="0"/>
              <a:t>ROM </a:t>
            </a:r>
            <a:r>
              <a:rPr lang="tr-TR" dirty="0" smtClean="0">
                <a:sym typeface="Wingdings" pitchFamily="2" charset="2"/>
              </a:rPr>
              <a:t></a:t>
            </a:r>
            <a:r>
              <a:rPr lang="tr-TR" dirty="0" smtClean="0"/>
              <a:t> </a:t>
            </a:r>
            <a:r>
              <a:rPr lang="tr-TR" dirty="0" err="1" smtClean="0"/>
              <a:t>non-volatile</a:t>
            </a:r>
            <a:r>
              <a:rPr lang="tr-TR" dirty="0" smtClean="0"/>
              <a:t> : enerjisi kesildiğinde verisi kaybolmaz</a:t>
            </a:r>
          </a:p>
          <a:p>
            <a:r>
              <a:rPr lang="tr-TR" dirty="0" smtClean="0"/>
              <a:t>8086 </a:t>
            </a:r>
            <a:r>
              <a:rPr lang="tr-TR" dirty="0" err="1" smtClean="0"/>
              <a:t>reset</a:t>
            </a:r>
            <a:r>
              <a:rPr lang="tr-TR" dirty="0" smtClean="0"/>
              <a:t> vektöründe bir ROM yerleşiktir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48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8086 Adres Uzayı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0" y="1200151"/>
                <a:ext cx="4572000" cy="3603847"/>
              </a:xfrm>
            </p:spPr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20 uç 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tr-TR" b="0" i="0" smtClean="0">
                        <a:latin typeface="Cambria Math"/>
                      </a:rPr>
                      <m:t>=1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</a:rPr>
                      <m:t>M</m:t>
                    </m:r>
                  </m:oMath>
                </a14:m>
                <a:r>
                  <a:rPr lang="tr-TR" dirty="0" smtClean="0"/>
                  <a:t> hafıza gözü </a:t>
                </a:r>
                <a:r>
                  <a:rPr lang="tr-TR" dirty="0" err="1" smtClean="0"/>
                  <a:t>adreslenebilir</a:t>
                </a:r>
                <a:endParaRPr lang="tr-TR" dirty="0"/>
              </a:p>
              <a:p>
                <a:r>
                  <a:rPr lang="tr-TR" dirty="0" smtClean="0"/>
                  <a:t>Hafıza birimi </a:t>
                </a:r>
                <a:r>
                  <a:rPr lang="tr-TR" dirty="0" smtClean="0">
                    <a:sym typeface="Wingdings" pitchFamily="2" charset="2"/>
                  </a:rPr>
                  <a:t> birim kapasite 1 </a:t>
                </a:r>
                <a:r>
                  <a:rPr lang="tr-TR" dirty="0" err="1" smtClean="0">
                    <a:sym typeface="Wingdings" pitchFamily="2" charset="2"/>
                  </a:rPr>
                  <a:t>byte</a:t>
                </a:r>
                <a:r>
                  <a:rPr lang="tr-TR" dirty="0" smtClean="0">
                    <a:sym typeface="Wingdings" pitchFamily="2" charset="2"/>
                  </a:rPr>
                  <a:t> (8 veri ucu)</a:t>
                </a:r>
              </a:p>
              <a:p>
                <a:r>
                  <a:rPr lang="tr-TR" dirty="0" smtClean="0">
                    <a:sym typeface="Wingdings" pitchFamily="2" charset="2"/>
                  </a:rPr>
                  <a:t>8086 adresleme kapasitesi  1MB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0151"/>
                <a:ext cx="4572000" cy="3603847"/>
              </a:xfrm>
              <a:blipFill rotWithShape="1">
                <a:blip r:embed="rId2"/>
                <a:stretch>
                  <a:fillRect l="-2667" t="-2030" r="-2400" b="-18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kdörtgen 3"/>
          <p:cNvSpPr/>
          <p:nvPr/>
        </p:nvSpPr>
        <p:spPr>
          <a:xfrm>
            <a:off x="4572000" y="987574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1Mx8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804248" y="1842669"/>
            <a:ext cx="2304256" cy="1710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512Kx16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9" name="Sağ Ok 8"/>
          <p:cNvSpPr/>
          <p:nvPr/>
        </p:nvSpPr>
        <p:spPr>
          <a:xfrm>
            <a:off x="5796136" y="258975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Yerine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836119" y="451171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ym typeface="Wingdings" pitchFamily="2" charset="2"/>
              </a:rPr>
              <a:t>1MB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7644431" y="365187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ym typeface="Wingdings" pitchFamily="2" charset="2"/>
              </a:rPr>
              <a:t>1MB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6804248" y="3015399"/>
            <a:ext cx="115212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7956376" y="3015399"/>
            <a:ext cx="115212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572000" y="3455831"/>
            <a:ext cx="115212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62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çift adresten 8 bit işlem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1630"/>
            <a:ext cx="7300416" cy="35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66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3488"/>
            <a:ext cx="7219702" cy="349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tek adresten 8 bit işlem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306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606"/>
            <a:ext cx="6279322" cy="357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-108520" y="205979"/>
            <a:ext cx="936104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çift adresten 16 bit işlem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808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" y="1635646"/>
            <a:ext cx="89407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-108520" y="205979"/>
            <a:ext cx="9361040" cy="857250"/>
          </a:xfrm>
        </p:spPr>
        <p:txBody>
          <a:bodyPr>
            <a:normAutofit fontScale="90000"/>
          </a:bodyPr>
          <a:lstStyle/>
          <a:p>
            <a:r>
              <a:rPr lang="tr-TR" dirty="0"/>
              <a:t>8086 Adres </a:t>
            </a:r>
            <a:r>
              <a:rPr lang="tr-TR" dirty="0" smtClean="0"/>
              <a:t>Uzayı – tek adresten 16 bit işlem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043608" y="1255420"/>
                <a:ext cx="1141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/>
                            </a:rPr>
                            <m:t>𝐵𝐻𝐸</m:t>
                          </m:r>
                        </m:e>
                      </m:acc>
                      <m:r>
                        <a:rPr lang="tr-T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55420"/>
                <a:ext cx="11410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2771800" y="125542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𝐴</m:t>
                      </m:r>
                      <m:r>
                        <a:rPr lang="tr-TR" b="0" i="1" smtClean="0">
                          <a:latin typeface="Cambria Math"/>
                        </a:rPr>
                        <m:t>0=1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55420"/>
                <a:ext cx="94128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580112" y="1232466"/>
                <a:ext cx="1141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/>
                            </a:rPr>
                            <m:t>𝐵𝐻𝐸</m:t>
                          </m:r>
                        </m:e>
                      </m:acc>
                      <m:r>
                        <a:rPr lang="tr-T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232466"/>
                <a:ext cx="11410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380312" y="123246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𝐴</m:t>
                      </m:r>
                      <m:r>
                        <a:rPr lang="tr-TR" b="0" i="1" smtClean="0">
                          <a:latin typeface="Cambria Math"/>
                        </a:rPr>
                        <m:t>0=0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232466"/>
                <a:ext cx="94128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487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Çözümleme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Hafıza ve I/O çipleri ortak veri ve adres yollarını kullanır</a:t>
            </a:r>
          </a:p>
          <a:p>
            <a:r>
              <a:rPr lang="tr-TR" dirty="0" smtClean="0"/>
              <a:t>Bir seferde yola veri çıkan tek bir çip sağlamak için ADRES ÇÖZÜMLEME kullanılır</a:t>
            </a:r>
          </a:p>
          <a:p>
            <a:r>
              <a:rPr lang="tr-TR" dirty="0"/>
              <a:t>Hafıza ve I/O </a:t>
            </a:r>
            <a:r>
              <a:rPr lang="tr-TR" dirty="0" smtClean="0"/>
              <a:t>çipleri sadece belirli adres aralıklarına yerleştirmek için</a:t>
            </a:r>
            <a:r>
              <a:rPr lang="tr-TR" dirty="0"/>
              <a:t> ADRES ÇÖZÜMLEME</a:t>
            </a:r>
            <a:r>
              <a:rPr lang="tr-TR" dirty="0" smtClean="0"/>
              <a:t> gereklidir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725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Çözümleme (AÇ)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9582"/>
                <a:ext cx="9144000" cy="40839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tr-TR" dirty="0" smtClean="0"/>
                  <a:t>AÇ lojiği ile hafıza birimi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dirty="0" smtClean="0"/>
                  <a:t> işareti üretilir</a:t>
                </a:r>
              </a:p>
              <a:p>
                <a:r>
                  <a:rPr lang="tr-TR" dirty="0" smtClean="0"/>
                  <a:t>A1-Ai hafıza biriminin adres uçlarına bağlanır</a:t>
                </a:r>
              </a:p>
              <a:p>
                <a:r>
                  <a:rPr lang="tr-TR" dirty="0" smtClean="0"/>
                  <a:t>A(i+1</a:t>
                </a:r>
                <a:r>
                  <a:rPr lang="tr-TR" dirty="0"/>
                  <a:t>)-</a:t>
                </a:r>
                <a:r>
                  <a:rPr lang="tr-TR" dirty="0" smtClean="0"/>
                  <a:t>A19 uçları AÇ lojiğine girdi olur</a:t>
                </a:r>
              </a:p>
              <a:p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</a:rPr>
                      <m:t>𝑀</m:t>
                    </m:r>
                    <m:r>
                      <a:rPr lang="tr-TR" i="1" dirty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dirty="0">
                            <a:latin typeface="Cambria Math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tr-TR" dirty="0" smtClean="0"/>
                  <a:t> ucu </a:t>
                </a:r>
                <a:r>
                  <a:rPr lang="tr-TR" dirty="0" err="1" smtClean="0"/>
                  <a:t>AÇ’de</a:t>
                </a:r>
                <a:r>
                  <a:rPr lang="tr-TR" dirty="0" smtClean="0"/>
                  <a:t> kullanılırsa </a:t>
                </a:r>
                <a:r>
                  <a:rPr lang="tr-TR" dirty="0" smtClean="0">
                    <a:sym typeface="Wingdings" pitchFamily="2" charset="2"/>
                  </a:rPr>
                  <a:t> </a:t>
                </a:r>
                <a:r>
                  <a:rPr lang="tr-TR" dirty="0" err="1" smtClean="0">
                    <a:sym typeface="Wingdings" pitchFamily="2" charset="2"/>
                  </a:rPr>
                  <a:t>isolated</a:t>
                </a:r>
                <a:r>
                  <a:rPr lang="tr-TR" dirty="0" smtClean="0">
                    <a:sym typeface="Wingdings" pitchFamily="2" charset="2"/>
                  </a:rPr>
                  <a:t> I/O</a:t>
                </a:r>
              </a:p>
              <a:p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</a:rPr>
                      <m:t>𝑀</m:t>
                    </m:r>
                    <m:r>
                      <a:rPr lang="tr-TR" i="1" dirty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dirty="0">
                            <a:latin typeface="Cambria Math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tr-TR" dirty="0"/>
                  <a:t> ucu </a:t>
                </a:r>
                <a:r>
                  <a:rPr lang="tr-TR" dirty="0" err="1"/>
                  <a:t>AÇ’de</a:t>
                </a:r>
                <a:r>
                  <a:rPr lang="tr-TR" dirty="0"/>
                  <a:t> </a:t>
                </a:r>
                <a:r>
                  <a:rPr lang="tr-TR" dirty="0" smtClean="0"/>
                  <a:t>kullanılmazsa </a:t>
                </a:r>
                <a:r>
                  <a:rPr lang="tr-TR" dirty="0">
                    <a:sym typeface="Wingdings" pitchFamily="2" charset="2"/>
                  </a:rPr>
                  <a:t> </a:t>
                </a:r>
                <a:r>
                  <a:rPr lang="tr-TR" dirty="0" err="1" smtClean="0">
                    <a:sym typeface="Wingdings" pitchFamily="2" charset="2"/>
                  </a:rPr>
                  <a:t>memory</a:t>
                </a:r>
                <a:r>
                  <a:rPr lang="tr-TR" dirty="0" smtClean="0">
                    <a:sym typeface="Wingdings" pitchFamily="2" charset="2"/>
                  </a:rPr>
                  <a:t> </a:t>
                </a:r>
                <a:r>
                  <a:rPr lang="tr-TR" dirty="0" err="1" smtClean="0">
                    <a:sym typeface="Wingdings" pitchFamily="2" charset="2"/>
                  </a:rPr>
                  <a:t>mapped</a:t>
                </a:r>
                <a:r>
                  <a:rPr lang="tr-TR" dirty="0" smtClean="0">
                    <a:sym typeface="Wingdings" pitchFamily="2" charset="2"/>
                  </a:rPr>
                  <a:t> I/O</a:t>
                </a:r>
                <a:endParaRPr lang="tr-TR" dirty="0" smtClean="0"/>
              </a:p>
              <a:p>
                <a:r>
                  <a:rPr lang="tr-TR" dirty="0" smtClean="0"/>
                  <a:t>A0,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AÇ’de</a:t>
                </a:r>
                <a:r>
                  <a:rPr lang="tr-TR" dirty="0" smtClean="0"/>
                  <a:t> kullanılırsa </a:t>
                </a:r>
                <a:r>
                  <a:rPr lang="tr-TR" dirty="0" smtClean="0">
                    <a:sym typeface="Wingdings" pitchFamily="2" charset="2"/>
                  </a:rPr>
                  <a:t> </a:t>
                </a:r>
                <a:r>
                  <a:rPr lang="tr-TR" dirty="0" err="1" smtClean="0">
                    <a:sym typeface="Wingdings" pitchFamily="2" charset="2"/>
                  </a:rPr>
                  <a:t>seperate</a:t>
                </a:r>
                <a:r>
                  <a:rPr lang="tr-TR" dirty="0" smtClean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decoder</a:t>
                </a:r>
                <a:r>
                  <a:rPr lang="tr-TR" dirty="0" smtClean="0">
                    <a:sym typeface="Wingdings" pitchFamily="2" charset="2"/>
                  </a:rPr>
                  <a:t> yöntemi</a:t>
                </a:r>
              </a:p>
              <a:p>
                <a:r>
                  <a:rPr lang="tr-TR" dirty="0"/>
                  <a:t>A0,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tr-TR" dirty="0" smtClean="0"/>
                  <a:t>;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dirty="0" smtClean="0">
                            <a:latin typeface="Cambria Math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dirty="0" smtClean="0"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r>
                  <a:rPr lang="tr-TR" dirty="0" smtClean="0"/>
                  <a:t> işaretleri ile birleştirilerek kullanılıyorsa </a:t>
                </a:r>
                <a:r>
                  <a:rPr lang="tr-TR" dirty="0" smtClean="0">
                    <a:sym typeface="Wingdings" pitchFamily="2" charset="2"/>
                  </a:rPr>
                  <a:t> </a:t>
                </a:r>
                <a:r>
                  <a:rPr lang="tr-TR" dirty="0" err="1">
                    <a:sym typeface="Wingdings" pitchFamily="2" charset="2"/>
                  </a:rPr>
                  <a:t>seperate</a:t>
                </a:r>
                <a:r>
                  <a:rPr lang="tr-TR" dirty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strobe</a:t>
                </a:r>
                <a:r>
                  <a:rPr lang="tr-TR" dirty="0" smtClean="0">
                    <a:sym typeface="Wingdings" pitchFamily="2" charset="2"/>
                  </a:rPr>
                  <a:t> </a:t>
                </a:r>
                <a:r>
                  <a:rPr lang="tr-TR" dirty="0">
                    <a:sym typeface="Wingdings" pitchFamily="2" charset="2"/>
                  </a:rPr>
                  <a:t>yöntemi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9582"/>
                <a:ext cx="9144000" cy="4083917"/>
              </a:xfrm>
              <a:blipFill rotWithShape="1">
                <a:blip r:embed="rId2"/>
                <a:stretch>
                  <a:fillRect l="-1333" t="-3881" r="-333" b="-11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8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>
                <a:sym typeface="Wingdings" pitchFamily="2" charset="2"/>
              </a:rPr>
              <a:t>Isolated</a:t>
            </a:r>
            <a:r>
              <a:rPr lang="tr-TR" dirty="0" smtClean="0">
                <a:sym typeface="Wingdings" pitchFamily="2" charset="2"/>
              </a:rPr>
              <a:t> I/O – Memory </a:t>
            </a:r>
            <a:r>
              <a:rPr lang="tr-TR" dirty="0" err="1" smtClean="0">
                <a:sym typeface="Wingdings" pitchFamily="2" charset="2"/>
              </a:rPr>
              <a:t>Mapped</a:t>
            </a:r>
            <a:r>
              <a:rPr lang="tr-TR" dirty="0" smtClean="0">
                <a:sym typeface="Wingdings" pitchFamily="2" charset="2"/>
              </a:rPr>
              <a:t> I/O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899592" y="1203598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1MB</a:t>
            </a:r>
          </a:p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Memory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233564" y="3435846"/>
            <a:ext cx="1152128" cy="118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I/O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281140" y="1203598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tr-TR" sz="3200" dirty="0">
              <a:solidFill>
                <a:schemeClr val="tx1"/>
              </a:solidFill>
            </a:endParaRPr>
          </a:p>
          <a:p>
            <a:pPr algn="ctr"/>
            <a:endParaRPr lang="tr-TR" sz="3200" dirty="0" smtClean="0">
              <a:solidFill>
                <a:schemeClr val="tx1"/>
              </a:solidFill>
            </a:endParaRPr>
          </a:p>
          <a:p>
            <a:pPr algn="ctr"/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281140" y="3696875"/>
            <a:ext cx="1152128" cy="659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I/O</a:t>
            </a:r>
            <a:endParaRPr lang="tr-TR" sz="3200" dirty="0">
              <a:solidFill>
                <a:schemeClr val="tx1"/>
              </a:solidFill>
            </a:endParaRPr>
          </a:p>
        </p:txBody>
      </p:sp>
      <p:cxnSp>
        <p:nvCxnSpPr>
          <p:cNvPr id="4" name="Düz Bağlayıcı 3"/>
          <p:cNvCxnSpPr/>
          <p:nvPr/>
        </p:nvCxnSpPr>
        <p:spPr>
          <a:xfrm>
            <a:off x="6660232" y="3435846"/>
            <a:ext cx="0" cy="1181906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5281140" y="34383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6712768" y="398739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64K’lık alan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57567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107504" y="10189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FFFFFH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3347864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3347864" y="32537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0FFFFH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450055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4506161" y="10189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FFFFFH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01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8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ym typeface="Wingdings" pitchFamily="2" charset="2"/>
              </a:rPr>
              <a:t>Seperate</a:t>
            </a:r>
            <a:r>
              <a:rPr lang="tr-TR" dirty="0" smtClean="0">
                <a:sym typeface="Wingdings" pitchFamily="2" charset="2"/>
              </a:rPr>
              <a:t> Bank </a:t>
            </a:r>
            <a:r>
              <a:rPr lang="tr-TR" dirty="0" err="1" smtClean="0">
                <a:sym typeface="Wingdings" pitchFamily="2" charset="2"/>
              </a:rPr>
              <a:t>Decoder</a:t>
            </a:r>
            <a:r>
              <a:rPr lang="tr-TR" dirty="0" smtClean="0">
                <a:sym typeface="Wingdings" pitchFamily="2" charset="2"/>
              </a:rPr>
              <a:t> – </a:t>
            </a:r>
            <a:br>
              <a:rPr lang="tr-TR" dirty="0" smtClean="0">
                <a:sym typeface="Wingdings" pitchFamily="2" charset="2"/>
              </a:rPr>
            </a:br>
            <a:r>
              <a:rPr lang="tr-TR" dirty="0" err="1" smtClean="0">
                <a:sym typeface="Wingdings" pitchFamily="2" charset="2"/>
              </a:rPr>
              <a:t>Seperate</a:t>
            </a:r>
            <a:r>
              <a:rPr lang="tr-TR" dirty="0" smtClean="0">
                <a:sym typeface="Wingdings" pitchFamily="2" charset="2"/>
              </a:rPr>
              <a:t> Bank </a:t>
            </a:r>
            <a:r>
              <a:rPr lang="tr-TR" dirty="0" err="1" smtClean="0">
                <a:sym typeface="Wingdings" pitchFamily="2" charset="2"/>
              </a:rPr>
              <a:t>Strobe</a:t>
            </a:r>
            <a:r>
              <a:rPr lang="tr-TR" dirty="0" smtClean="0">
                <a:sym typeface="Wingdings" pitchFamily="2" charset="2"/>
              </a:rPr>
              <a:t>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9622"/>
                <a:ext cx="8229600" cy="3394472"/>
              </a:xfrm>
            </p:spPr>
            <p:txBody>
              <a:bodyPr/>
              <a:lstStyle/>
              <a:p>
                <a:r>
                  <a:rPr lang="tr-TR" dirty="0" smtClean="0">
                    <a:sym typeface="Wingdings" pitchFamily="2" charset="2"/>
                  </a:rPr>
                  <a:t>Seperate</a:t>
                </a:r>
                <a:r>
                  <a:rPr lang="tr-TR" dirty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Decoder</a:t>
                </a:r>
                <a:r>
                  <a:rPr lang="tr-TR" dirty="0" smtClean="0">
                    <a:sym typeface="Wingdings" pitchFamily="2" charset="2"/>
                  </a:rPr>
                  <a:t> : Verilen adres aralığına giren çift ve tek adresler için ayrı ayrı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dirty="0" smtClean="0"/>
                  <a:t> üretilir</a:t>
                </a:r>
              </a:p>
              <a:p>
                <a:r>
                  <a:rPr lang="tr-TR" dirty="0" err="1">
                    <a:sym typeface="Wingdings" pitchFamily="2" charset="2"/>
                  </a:rPr>
                  <a:t>Seperate</a:t>
                </a:r>
                <a:r>
                  <a:rPr lang="tr-TR" dirty="0">
                    <a:sym typeface="Wingdings" pitchFamily="2" charset="2"/>
                  </a:rPr>
                  <a:t> Bank </a:t>
                </a:r>
                <a:r>
                  <a:rPr lang="tr-TR" dirty="0" err="1" smtClean="0">
                    <a:sym typeface="Wingdings" pitchFamily="2" charset="2"/>
                  </a:rPr>
                  <a:t>Strobe</a:t>
                </a:r>
                <a:r>
                  <a:rPr lang="tr-TR" dirty="0" smtClean="0">
                    <a:sym typeface="Wingdings" pitchFamily="2" charset="2"/>
                  </a:rPr>
                  <a:t> : </a:t>
                </a:r>
                <a:r>
                  <a:rPr lang="tr-TR" dirty="0">
                    <a:sym typeface="Wingdings" pitchFamily="2" charset="2"/>
                  </a:rPr>
                  <a:t>Verilen adres </a:t>
                </a:r>
                <a:r>
                  <a:rPr lang="tr-TR" dirty="0" smtClean="0">
                    <a:sym typeface="Wingdings" pitchFamily="2" charset="2"/>
                  </a:rPr>
                  <a:t>aralığı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tr-TR" dirty="0" smtClean="0"/>
                  <a:t> üretilir, çift ve tek adresler için ayrı okuma/yazma işaretleri üretilir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9622"/>
                <a:ext cx="8229600" cy="3394472"/>
              </a:xfrm>
              <a:blipFill rotWithShape="1">
                <a:blip r:embed="rId2"/>
                <a:stretch>
                  <a:fillRect l="-1704" t="-2334" r="-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12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1069628"/>
          </a:xfrm>
        </p:spPr>
        <p:txBody>
          <a:bodyPr>
            <a:noAutofit/>
          </a:bodyPr>
          <a:lstStyle/>
          <a:p>
            <a:r>
              <a:rPr lang="tr-TR" sz="3600" dirty="0" err="1" smtClean="0">
                <a:sym typeface="Wingdings" pitchFamily="2" charset="2"/>
              </a:rPr>
              <a:t>Seperate</a:t>
            </a:r>
            <a:r>
              <a:rPr lang="tr-TR" sz="3600" dirty="0" smtClean="0">
                <a:sym typeface="Wingdings" pitchFamily="2" charset="2"/>
              </a:rPr>
              <a:t> Bank </a:t>
            </a:r>
            <a:r>
              <a:rPr lang="tr-TR" sz="3600" dirty="0" err="1" smtClean="0">
                <a:sym typeface="Wingdings" pitchFamily="2" charset="2"/>
              </a:rPr>
              <a:t>Decoder</a:t>
            </a:r>
            <a:r>
              <a:rPr lang="tr-TR" sz="3600" dirty="0" smtClean="0">
                <a:sym typeface="Wingdings" pitchFamily="2" charset="2"/>
              </a:rPr>
              <a:t> – </a:t>
            </a:r>
            <a:r>
              <a:rPr lang="tr-TR" sz="3600" dirty="0" err="1" smtClean="0">
                <a:sym typeface="Wingdings" pitchFamily="2" charset="2"/>
              </a:rPr>
              <a:t>Seperate</a:t>
            </a:r>
            <a:r>
              <a:rPr lang="tr-TR" sz="3600" dirty="0" smtClean="0">
                <a:sym typeface="Wingdings" pitchFamily="2" charset="2"/>
              </a:rPr>
              <a:t> Bank </a:t>
            </a:r>
            <a:r>
              <a:rPr lang="tr-TR" sz="3600" dirty="0" err="1" smtClean="0">
                <a:sym typeface="Wingdings" pitchFamily="2" charset="2"/>
              </a:rPr>
              <a:t>Strobe</a:t>
            </a:r>
            <a:r>
              <a:rPr lang="tr-TR" sz="3600" dirty="0" smtClean="0">
                <a:sym typeface="Wingdings" pitchFamily="2" charset="2"/>
              </a:rPr>
              <a:t> </a:t>
            </a:r>
            <a:endParaRPr lang="tr-TR" sz="3600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50654"/>
              </p:ext>
            </p:extLst>
          </p:nvPr>
        </p:nvGraphicFramePr>
        <p:xfrm>
          <a:off x="31428" y="1347614"/>
          <a:ext cx="4640152" cy="310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Visio" r:id="rId3" imgW="4222194" imgH="2808929" progId="Visio.Drawing.11">
                  <p:embed/>
                </p:oleObj>
              </mc:Choice>
              <mc:Fallback>
                <p:oleObj name="Visio" r:id="rId3" imgW="4222194" imgH="280892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28" y="1347614"/>
                        <a:ext cx="4640152" cy="3107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43357"/>
              </p:ext>
            </p:extLst>
          </p:nvPr>
        </p:nvGraphicFramePr>
        <p:xfrm>
          <a:off x="4321957" y="1203598"/>
          <a:ext cx="4822044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Visio" r:id="rId5" imgW="4346607" imgH="3440303" progId="Visio.Drawing.11">
                  <p:embed/>
                </p:oleObj>
              </mc:Choice>
              <mc:Fallback>
                <p:oleObj name="Visio" r:id="rId5" imgW="4346607" imgH="34403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1957" y="1203598"/>
                        <a:ext cx="4822044" cy="381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3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ROM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Masked</a:t>
            </a:r>
            <a:r>
              <a:rPr lang="tr-TR" dirty="0" smtClean="0"/>
              <a:t> ROM </a:t>
            </a:r>
          </a:p>
          <a:p>
            <a:r>
              <a:rPr lang="tr-TR" dirty="0" smtClean="0"/>
              <a:t>PROM (</a:t>
            </a:r>
            <a:r>
              <a:rPr lang="tr-TR" dirty="0" err="1"/>
              <a:t>programmable</a:t>
            </a:r>
            <a:r>
              <a:rPr lang="tr-TR" dirty="0"/>
              <a:t> </a:t>
            </a:r>
            <a:r>
              <a:rPr lang="tr-TR" dirty="0" err="1"/>
              <a:t>read-only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 smtClean="0"/>
              <a:t>)</a:t>
            </a:r>
          </a:p>
          <a:p>
            <a:r>
              <a:rPr lang="tr-TR" dirty="0"/>
              <a:t>EPROM </a:t>
            </a:r>
            <a:r>
              <a:rPr lang="tr-TR" dirty="0" smtClean="0"/>
              <a:t>(</a:t>
            </a:r>
            <a:r>
              <a:rPr lang="tr-TR" dirty="0" err="1" smtClean="0"/>
              <a:t>erasable</a:t>
            </a:r>
            <a:r>
              <a:rPr lang="tr-TR" dirty="0" smtClean="0"/>
              <a:t> </a:t>
            </a:r>
            <a:r>
              <a:rPr lang="tr-TR" dirty="0" err="1"/>
              <a:t>programmable</a:t>
            </a:r>
            <a:r>
              <a:rPr lang="tr-TR" dirty="0"/>
              <a:t> </a:t>
            </a:r>
            <a:r>
              <a:rPr lang="tr-TR" dirty="0" err="1"/>
              <a:t>read-only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EEPROM (e</a:t>
            </a:r>
            <a:r>
              <a:rPr lang="en-US" dirty="0" err="1" smtClean="0"/>
              <a:t>lectrically</a:t>
            </a:r>
            <a:r>
              <a:rPr lang="en-US" dirty="0" smtClean="0"/>
              <a:t> </a:t>
            </a:r>
            <a:r>
              <a:rPr lang="en-US" dirty="0"/>
              <a:t>erasable programmable read-only memory</a:t>
            </a:r>
            <a:r>
              <a:rPr lang="tr-TR" dirty="0" smtClean="0"/>
              <a:t>)</a:t>
            </a:r>
          </a:p>
          <a:p>
            <a:r>
              <a:rPr lang="tr-TR" dirty="0" smtClean="0"/>
              <a:t>Flash Memory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819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394472"/>
          </a:xfrm>
        </p:spPr>
        <p:txBody>
          <a:bodyPr/>
          <a:lstStyle/>
          <a:p>
            <a:r>
              <a:rPr lang="tr-TR" dirty="0" smtClean="0"/>
              <a:t>AÇ lojiği için</a:t>
            </a:r>
          </a:p>
          <a:p>
            <a:pPr lvl="1"/>
            <a:r>
              <a:rPr lang="tr-TR" dirty="0" smtClean="0"/>
              <a:t>Çok girişli NAND kapısı</a:t>
            </a:r>
          </a:p>
          <a:p>
            <a:pPr lvl="1"/>
            <a:r>
              <a:rPr lang="tr-TR" dirty="0" smtClean="0"/>
              <a:t>Dekoder entegresi</a:t>
            </a:r>
          </a:p>
          <a:p>
            <a:pPr lvl="1"/>
            <a:r>
              <a:rPr lang="tr-TR" dirty="0" smtClean="0"/>
              <a:t>PAL, PLD (programlanabilir lojik elemanlar)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Çözümleme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730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Adres Çözümleme – 3x8 </a:t>
            </a:r>
            <a:r>
              <a:rPr lang="tr-TR" dirty="0" err="1" smtClean="0"/>
              <a:t>decoder</a:t>
            </a:r>
            <a:r>
              <a:rPr lang="tr-TR" dirty="0" smtClean="0"/>
              <a:t> (74138)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3859"/>
                  </p:ext>
                </p:extLst>
              </p:nvPr>
            </p:nvGraphicFramePr>
            <p:xfrm>
              <a:off x="251520" y="853420"/>
              <a:ext cx="5904653" cy="4290080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48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63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463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43429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</a:tblGrid>
                  <a:tr h="243122"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122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8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7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600" b="1" i="1" smtClean="0">
                                    <a:effectLst/>
                                    <a:latin typeface="Cambria Math"/>
                                  </a:rPr>
                                  <m:t>𝑬</m:t>
                                </m:r>
                                <m:r>
                                  <a:rPr lang="tr-TR" sz="1600" b="1" i="0" smtClean="0"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𝐄𝟐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𝐄𝟑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C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𝐘𝟓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>
                                        <a:effectLst/>
                                        <a:latin typeface="Cambria Math"/>
                                      </a:rPr>
                                      <m:t>𝐘𝟕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826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4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826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43122">
                    <a:tc gridSpan="15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3859"/>
                  </p:ext>
                </p:extLst>
              </p:nvPr>
            </p:nvGraphicFramePr>
            <p:xfrm>
              <a:off x="251520" y="853420"/>
              <a:ext cx="5904653" cy="4290080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481108"/>
                    <a:gridCol w="481108"/>
                    <a:gridCol w="481108"/>
                    <a:gridCol w="346397"/>
                    <a:gridCol w="346397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347234"/>
                    <a:gridCol w="643429"/>
                  </a:tblGrid>
                  <a:tr h="280416"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8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35473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70690" r="-114303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70690" r="-104303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170690" r="-94303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C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15789" t="-170690" r="-90701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5789" t="-170690" r="-807018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43" t="-170690" r="-721429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4035" t="-170690" r="-6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14035" t="-170690" r="-5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214035" t="-170690" r="-4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14035" t="-170690" r="-308772" b="-9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14035" t="-170690" r="-208772" b="-98620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NONE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641304" r="-12264" b="-843478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725532" r="-12264" b="-72553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843478" r="-12264" b="-641304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943478" r="-12264" b="-541304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1043478" r="-12264" b="-441304"/>
                          </a:stretch>
                        </a:blipFill>
                      </a:tcPr>
                    </a:tc>
                  </a:tr>
                  <a:tr h="2867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1119149" r="-12264" b="-331915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814151" t="-1245652" r="-12264" b="-239130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4151" t="-1345652" r="-12264" b="-139130"/>
                          </a:stretch>
                        </a:blipFill>
                      </a:tcPr>
                    </a:tc>
                  </a:tr>
                  <a:tr h="280416">
                    <a:tc gridSpan="15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9457" name="Resim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559" y="1377952"/>
            <a:ext cx="2479890" cy="227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60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Adres Çözümleme – 2x4 </a:t>
            </a:r>
            <a:r>
              <a:rPr lang="tr-TR" dirty="0" err="1" smtClean="0"/>
              <a:t>decoder</a:t>
            </a:r>
            <a:r>
              <a:rPr lang="tr-TR" dirty="0" smtClean="0"/>
              <a:t> (74139)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769953"/>
                  </p:ext>
                </p:extLst>
              </p:nvPr>
            </p:nvGraphicFramePr>
            <p:xfrm>
              <a:off x="1691680" y="1779662"/>
              <a:ext cx="3514984" cy="2600599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788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472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342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122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4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7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b="1" i="1">
                                        <a:effectLst/>
                                        <a:latin typeface="Cambria Math"/>
                                      </a:rPr>
                                      <m:t>𝑬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𝐘𝟑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31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H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NONE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88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  <m:r>
                                      <a:rPr lang="tr-TR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3122">
                    <a:tc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769953"/>
                  </p:ext>
                </p:extLst>
              </p:nvPr>
            </p:nvGraphicFramePr>
            <p:xfrm>
              <a:off x="1691680" y="1779662"/>
              <a:ext cx="3514984" cy="2600599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788988"/>
                    <a:gridCol w="346397"/>
                    <a:gridCol w="347234"/>
                    <a:gridCol w="347234"/>
                    <a:gridCol w="347234"/>
                    <a:gridCol w="347234"/>
                    <a:gridCol w="347234"/>
                    <a:gridCol w="643429"/>
                  </a:tblGrid>
                  <a:tr h="280416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INPUTS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OUTPUTS 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SELECTED</a:t>
                          </a:r>
                          <a:br>
                            <a:rPr lang="tr-TR" sz="1600" dirty="0">
                              <a:effectLst/>
                            </a:rPr>
                          </a:br>
                          <a:r>
                            <a:rPr lang="tr-TR" sz="1600" dirty="0">
                              <a:effectLst/>
                            </a:rPr>
                            <a:t>OUTPUT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vert="vert27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ENABLE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SELECT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4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35473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75" t="-170690" r="-356589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B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A</a:t>
                          </a:r>
                          <a:endParaRPr lang="tr-TR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28070" t="-170690" r="-507018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28070" t="-170690" r="-407018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28070" t="-170690" r="-307018" b="-5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28070" t="-170690" r="-207018" b="-50862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H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X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NONE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L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49524" t="-431915" r="-12381" b="-429787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49524" t="-543478" r="-12381" b="-339130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49524" t="-643478" r="-12381" b="-239130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b="0" dirty="0">
                              <a:effectLst/>
                            </a:rPr>
                            <a:t>L</a:t>
                          </a:r>
                          <a:endParaRPr lang="tr-TR" sz="16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H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>
                              <a:effectLst/>
                            </a:rPr>
                            <a:t>L</a:t>
                          </a:r>
                          <a:endParaRPr lang="tr-T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ctr"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44450" marR="44450" marT="0" marB="0" anchor="ctr">
                        <a:lnL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49524" t="-743478" r="-12381" b="-139130"/>
                          </a:stretch>
                        </a:blipFill>
                      </a:tcPr>
                    </a:tc>
                  </a:tr>
                  <a:tr h="280416">
                    <a:tc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600" dirty="0">
                              <a:effectLst/>
                            </a:rPr>
                            <a:t>X : </a:t>
                          </a:r>
                          <a:r>
                            <a:rPr lang="tr-TR" sz="1600" dirty="0" err="1">
                              <a:effectLst/>
                            </a:rPr>
                            <a:t>Don’t</a:t>
                          </a:r>
                          <a:r>
                            <a:rPr lang="tr-TR" sz="1600" dirty="0">
                              <a:effectLst/>
                            </a:rPr>
                            <a:t> </a:t>
                          </a:r>
                          <a:r>
                            <a:rPr lang="tr-TR" sz="1600" dirty="0" err="1">
                              <a:effectLst/>
                            </a:rPr>
                            <a:t>Care</a:t>
                          </a:r>
                          <a:r>
                            <a:rPr lang="tr-TR" sz="1600" dirty="0">
                              <a:effectLst/>
                            </a:rPr>
                            <a:t>, L : </a:t>
                          </a:r>
                          <a:r>
                            <a:rPr lang="tr-TR" sz="1600" dirty="0" err="1">
                              <a:effectLst/>
                            </a:rPr>
                            <a:t>Low</a:t>
                          </a:r>
                          <a:r>
                            <a:rPr lang="tr-TR" sz="1600" dirty="0">
                              <a:effectLst/>
                            </a:rPr>
                            <a:t>, H : High</a:t>
                          </a:r>
                          <a:endParaRPr lang="tr-T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4450" marR="44450" marT="0" marB="0" anchor="b">
                        <a:lnT w="28575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95686"/>
            <a:ext cx="33813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6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Masked</a:t>
            </a:r>
            <a:r>
              <a:rPr lang="tr-TR" dirty="0" smtClean="0"/>
              <a:t> 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Üretim aşamasında programlanır</a:t>
            </a:r>
          </a:p>
          <a:p>
            <a:r>
              <a:rPr lang="tr-TR" dirty="0" smtClean="0"/>
              <a:t>Kullanıcı tarafından yeniden programlanamaz</a:t>
            </a:r>
          </a:p>
          <a:p>
            <a:r>
              <a:rPr lang="tr-TR" dirty="0" smtClean="0"/>
              <a:t>Yüksek miktarda üretim için uygun maliyettedir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30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Sigorta (</a:t>
            </a:r>
            <a:r>
              <a:rPr lang="tr-TR" dirty="0" err="1" smtClean="0"/>
              <a:t>fuse</a:t>
            </a:r>
            <a:r>
              <a:rPr lang="tr-TR" dirty="0" smtClean="0"/>
              <a:t>) link teknolojisi kullanır</a:t>
            </a:r>
          </a:p>
          <a:p>
            <a:r>
              <a:rPr lang="tr-TR" dirty="0" smtClean="0"/>
              <a:t>Kullanıcı tarafından 1 kere programlanabilir</a:t>
            </a:r>
          </a:p>
          <a:p>
            <a:r>
              <a:rPr lang="tr-TR" dirty="0" smtClean="0"/>
              <a:t>OTP (</a:t>
            </a:r>
            <a:r>
              <a:rPr lang="tr-TR" dirty="0" err="1" smtClean="0"/>
              <a:t>one</a:t>
            </a:r>
            <a:r>
              <a:rPr lang="tr-TR" dirty="0" smtClean="0"/>
              <a:t> time </a:t>
            </a:r>
            <a:r>
              <a:rPr lang="tr-TR" dirty="0" err="1" smtClean="0"/>
              <a:t>programmable</a:t>
            </a:r>
            <a:r>
              <a:rPr lang="tr-TR" dirty="0" smtClean="0"/>
              <a:t>) olarak da isimlendirilir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7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EPROM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Kullanıcı tarafından çok  defa silinip yazılabilir</a:t>
            </a:r>
          </a:p>
          <a:p>
            <a:r>
              <a:rPr lang="tr-TR" dirty="0" smtClean="0"/>
              <a:t>Silme işleminde tüm içerik silinir</a:t>
            </a:r>
          </a:p>
          <a:p>
            <a:r>
              <a:rPr lang="tr-TR" dirty="0" smtClean="0"/>
              <a:t>Silme işlemi UV ışık altında 15-20 </a:t>
            </a:r>
            <a:r>
              <a:rPr lang="tr-TR" dirty="0" err="1" smtClean="0"/>
              <a:t>dk</a:t>
            </a:r>
            <a:r>
              <a:rPr lang="tr-TR" dirty="0" smtClean="0"/>
              <a:t> tutularak yapılır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17" y="3003798"/>
            <a:ext cx="3744416" cy="194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60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EEPROM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Devrede programlanabilir</a:t>
            </a:r>
          </a:p>
          <a:p>
            <a:r>
              <a:rPr lang="tr-TR" dirty="0" err="1" smtClean="0"/>
              <a:t>Byte</a:t>
            </a:r>
            <a:r>
              <a:rPr lang="tr-TR" dirty="0" smtClean="0"/>
              <a:t> seviyesinde tekil silme imkanı 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45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Flash ROM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Yığın olarak silinebilir</a:t>
            </a:r>
          </a:p>
          <a:p>
            <a:r>
              <a:rPr lang="tr-TR" dirty="0" smtClean="0"/>
              <a:t>EEPROM göre daha az esnektir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526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811</Words>
  <Application>Microsoft Office PowerPoint</Application>
  <PresentationFormat>On-screen Show (16:9)</PresentationFormat>
  <Paragraphs>392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Wingdings</vt:lpstr>
      <vt:lpstr>Ofis Teması</vt:lpstr>
      <vt:lpstr>Visio</vt:lpstr>
      <vt:lpstr>Mikroişlemci Sistemleri</vt:lpstr>
      <vt:lpstr>Ders-14 Konular</vt:lpstr>
      <vt:lpstr>ROM (Read Only Memory)</vt:lpstr>
      <vt:lpstr>ROM Çeşitleri</vt:lpstr>
      <vt:lpstr>Masked ROM</vt:lpstr>
      <vt:lpstr>PROM</vt:lpstr>
      <vt:lpstr>EPROM</vt:lpstr>
      <vt:lpstr>EEPROM</vt:lpstr>
      <vt:lpstr>Flash ROM</vt:lpstr>
      <vt:lpstr>4x4 ROM</vt:lpstr>
      <vt:lpstr>4x4 ROM Program: Adr./Data 0 – A 1 – 3 2 – 5 3 – 7 </vt:lpstr>
      <vt:lpstr>ROM Blok Diyagram</vt:lpstr>
      <vt:lpstr>RAM (Random Access Memory)</vt:lpstr>
      <vt:lpstr>RAM Çeşitleri</vt:lpstr>
      <vt:lpstr>SRAM</vt:lpstr>
      <vt:lpstr>WL: word line (adres), BL: bit line (data)</vt:lpstr>
      <vt:lpstr>SRAM – 1 Yazma Mantığı</vt:lpstr>
      <vt:lpstr>SRAM – 0 Yazma Mantığı</vt:lpstr>
      <vt:lpstr>SRAM – Okuma Mantığı</vt:lpstr>
      <vt:lpstr>SRAM Blok Diyagram</vt:lpstr>
      <vt:lpstr>SRAM İç Yapısı</vt:lpstr>
      <vt:lpstr>DRAM</vt:lpstr>
      <vt:lpstr>DRAM Hücresi</vt:lpstr>
      <vt:lpstr>DRAM – 1 Yazma Mantığı</vt:lpstr>
      <vt:lpstr>DRAM – 0 Yazma Mantığı</vt:lpstr>
      <vt:lpstr>DRAM - Güncelleme </vt:lpstr>
      <vt:lpstr>DRAM Blok Diyagramı</vt:lpstr>
      <vt:lpstr>DRAM İç Yapısı</vt:lpstr>
      <vt:lpstr>8086 Adres Uzayı</vt:lpstr>
      <vt:lpstr>8086 Adres Uzayı</vt:lpstr>
      <vt:lpstr>8086 Adres Uzayı – çift adresten 8 bit işlem</vt:lpstr>
      <vt:lpstr>8086 Adres Uzayı – tek adresten 8 bit işlem</vt:lpstr>
      <vt:lpstr>8086 Adres Uzayı – çift adresten 16 bit işlem</vt:lpstr>
      <vt:lpstr>8086 Adres Uzayı – tek adresten 16 bit işlem</vt:lpstr>
      <vt:lpstr>Adres Çözümleme</vt:lpstr>
      <vt:lpstr>Adres Çözümleme (AÇ)</vt:lpstr>
      <vt:lpstr>Isolated I/O – Memory Mapped I/O</vt:lpstr>
      <vt:lpstr>Seperate Bank Decoder –  Seperate Bank Strobe </vt:lpstr>
      <vt:lpstr>Seperate Bank Decoder – Seperate Bank Strobe </vt:lpstr>
      <vt:lpstr>Adres Çözümleme</vt:lpstr>
      <vt:lpstr>Adres Çözümleme – 3x8 decoder (74138)</vt:lpstr>
      <vt:lpstr>Adres Çözümleme – 2x4 decoder (74139)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Mikroişlemci Sistemleri</dc:title>
  <dc:creator>erkan</dc:creator>
  <cp:lastModifiedBy>Windows User</cp:lastModifiedBy>
  <cp:revision>88</cp:revision>
  <dcterms:created xsi:type="dcterms:W3CDTF">2016-02-15T09:05:48Z</dcterms:created>
  <dcterms:modified xsi:type="dcterms:W3CDTF">2017-12-20T19:56:21Z</dcterms:modified>
</cp:coreProperties>
</file>