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0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3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b-zjbsmB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.yildiz.edu.tr/personal/erkan" TargetMode="External"/><Relationship Id="rId2" Type="http://schemas.openxmlformats.org/officeDocument/2006/relationships/hyperlink" Target="mailto:erkan@ce.yildiz.edu.t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ReL9JnWA1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h71HAJWnV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MİKROİŞLEMCİLER VE MİKROBİLGİSAYARLAR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Erkan </a:t>
            </a:r>
            <a:r>
              <a:rPr lang="tr-TR" dirty="0" smtClean="0"/>
              <a:t>USLU</a:t>
            </a:r>
          </a:p>
          <a:p>
            <a:r>
              <a:rPr lang="tr-TR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Mekanik Çağ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1823’te Charles </a:t>
            </a:r>
            <a:r>
              <a:rPr lang="tr-TR" dirty="0" err="1"/>
              <a:t>Babbage</a:t>
            </a:r>
            <a:r>
              <a:rPr lang="tr-TR" dirty="0"/>
              <a:t> Kraliyet Donanması için seyir tablolarını oluşturmak için programlanabilir hesaplama makinesini geliştirmesi için görevlendirildi (</a:t>
            </a:r>
            <a:r>
              <a:rPr lang="tr-TR" dirty="0" err="1"/>
              <a:t>Analytical</a:t>
            </a:r>
            <a:r>
              <a:rPr lang="tr-TR" dirty="0"/>
              <a:t> Engine)</a:t>
            </a:r>
          </a:p>
          <a:p>
            <a:r>
              <a:rPr lang="tr-TR" dirty="0"/>
              <a:t>Buhar gücüyle çalışan, yeniden programlanabilir, delikli kartlar ile giriş yapılan bir konsept</a:t>
            </a:r>
          </a:p>
          <a:p>
            <a:r>
              <a:rPr lang="tr-TR" dirty="0"/>
              <a:t>Tamamlanamadı ama fikri olarak çığır açtı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Elektriksel Çağ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1800’lü yıllarda elektrik motor Michael </a:t>
            </a:r>
            <a:r>
              <a:rPr lang="tr-TR" dirty="0" err="1" smtClean="0"/>
              <a:t>Farady</a:t>
            </a:r>
            <a:r>
              <a:rPr lang="tr-TR" dirty="0" smtClean="0"/>
              <a:t> tarafından tasarlandı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www.youtube.com/watch?v=fcb-zjbsmBk</a:t>
            </a:r>
            <a:endParaRPr lang="tr-TR" dirty="0" smtClean="0"/>
          </a:p>
          <a:p>
            <a:r>
              <a:rPr lang="tr-TR" dirty="0" err="1" smtClean="0"/>
              <a:t>Pascaline’in</a:t>
            </a:r>
            <a:r>
              <a:rPr lang="tr-TR" dirty="0" smtClean="0"/>
              <a:t> elektrik motorlu versiyonları geliştirildi</a:t>
            </a:r>
          </a:p>
          <a:p>
            <a:r>
              <a:rPr lang="tr-TR" dirty="0" smtClean="0"/>
              <a:t>1889 yılında </a:t>
            </a:r>
            <a:r>
              <a:rPr lang="tr-TR" dirty="0" err="1" smtClean="0"/>
              <a:t>Herman</a:t>
            </a:r>
            <a:r>
              <a:rPr lang="tr-TR" dirty="0" smtClean="0"/>
              <a:t> </a:t>
            </a:r>
            <a:r>
              <a:rPr lang="tr-TR" dirty="0" err="1" smtClean="0"/>
              <a:t>Hollerith</a:t>
            </a:r>
            <a:r>
              <a:rPr lang="tr-TR" dirty="0" smtClean="0"/>
              <a:t> elektrik motorlar ile sürülen veri işleyen bir makine geliştirdi</a:t>
            </a:r>
          </a:p>
          <a:p>
            <a:r>
              <a:rPr lang="tr-TR" dirty="0" smtClean="0"/>
              <a:t>Bu makine Amerika 1890 nüfus sayımı sonuçlarının istatistik çıkarımı için kullanıldı</a:t>
            </a:r>
          </a:p>
          <a:p>
            <a:r>
              <a:rPr lang="tr-TR" dirty="0" smtClean="0"/>
              <a:t>Veri girişi delikli kartlar kullanılmıştı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Elektriksel Çağ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1896’da </a:t>
            </a:r>
            <a:r>
              <a:rPr lang="tr-TR" dirty="0" err="1"/>
              <a:t>Hollerith</a:t>
            </a:r>
            <a:r>
              <a:rPr lang="tr-TR" dirty="0"/>
              <a:t> </a:t>
            </a:r>
            <a:r>
              <a:rPr lang="tr-TR" dirty="0" smtClean="0"/>
              <a:t>nüfus sayımlarında kullanılacak makineleri üretmek amacıyla </a:t>
            </a:r>
            <a:r>
              <a:rPr lang="tr-TR" dirty="0" err="1" smtClean="0"/>
              <a:t>Tabulating</a:t>
            </a:r>
            <a:r>
              <a:rPr lang="tr-TR" dirty="0" smtClean="0"/>
              <a:t> Machine firmasını kurdu</a:t>
            </a:r>
          </a:p>
          <a:p>
            <a:r>
              <a:rPr lang="tr-TR" dirty="0" smtClean="0"/>
              <a:t>Bir takım firma birleşmeleri </a:t>
            </a:r>
            <a:r>
              <a:rPr lang="tr-TR" dirty="0"/>
              <a:t>sonucunda firma International Business </a:t>
            </a:r>
            <a:r>
              <a:rPr lang="tr-TR" dirty="0" err="1"/>
              <a:t>Machines</a:t>
            </a:r>
            <a:r>
              <a:rPr lang="tr-TR" dirty="0"/>
              <a:t> </a:t>
            </a:r>
            <a:r>
              <a:rPr lang="tr-TR" dirty="0" smtClean="0"/>
              <a:t>Corporation olarak isim aldı (IBM </a:t>
            </a:r>
            <a:r>
              <a:rPr lang="tr-TR" dirty="0" err="1" smtClean="0"/>
              <a:t>Inc</a:t>
            </a:r>
            <a:r>
              <a:rPr lang="tr-TR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Elektriksel Çağ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Elektrik-mekanik makineler 1941 yılına kadar yaygın olarak kullanıldı</a:t>
            </a:r>
          </a:p>
          <a:p>
            <a:r>
              <a:rPr lang="tr-TR" dirty="0" smtClean="0"/>
              <a:t>Uçak ve füze tasarımında hesaplamaları yapmak amacıyla, Konrad </a:t>
            </a:r>
            <a:r>
              <a:rPr lang="tr-TR" dirty="0" err="1" smtClean="0"/>
              <a:t>Zuse</a:t>
            </a:r>
            <a:r>
              <a:rPr lang="tr-TR" dirty="0" smtClean="0"/>
              <a:t> röle temelli ilk elektro-mekanik bilgisayarı geliştirdi (Z3)</a:t>
            </a:r>
          </a:p>
          <a:p>
            <a:r>
              <a:rPr lang="tr-TR" dirty="0" smtClean="0"/>
              <a:t>Z3 5.33Hz frekansında çalışıyordu</a:t>
            </a:r>
          </a:p>
          <a:p>
            <a:endParaRPr lang="en-US" dirty="0"/>
          </a:p>
        </p:txBody>
      </p:sp>
      <p:pic>
        <p:nvPicPr>
          <p:cNvPr id="5" name="Picture 3" descr="FG01_001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172" y="4406900"/>
            <a:ext cx="3398927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5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Elektriksel Çağ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Konrad </a:t>
            </a:r>
            <a:r>
              <a:rPr lang="tr-TR" dirty="0" err="1" smtClean="0"/>
              <a:t>Zuse</a:t>
            </a:r>
            <a:r>
              <a:rPr lang="tr-TR" dirty="0" smtClean="0"/>
              <a:t> Z3’ü geliştirmeden önce sisteminin mekanik (Z1) ve öncül elektro-mekanik versiyonlarını da geliştirmişti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Elektronik</a:t>
            </a:r>
            <a:r>
              <a:rPr lang="tr-TR" dirty="0" smtClean="0"/>
              <a:t> </a:t>
            </a:r>
            <a:r>
              <a:rPr lang="tr-TR" dirty="0"/>
              <a:t>Çağ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İlk elektronik bilgisayar olarak gösterilen tasarım Alan Turing </a:t>
            </a:r>
            <a:r>
              <a:rPr lang="tr-TR" dirty="0"/>
              <a:t>tarafından geliştirilmiştir (</a:t>
            </a:r>
            <a:r>
              <a:rPr lang="tr-TR" dirty="0" err="1"/>
              <a:t>Colossus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Elektronik </a:t>
            </a:r>
            <a:r>
              <a:rPr lang="tr-TR" dirty="0" err="1" smtClean="0"/>
              <a:t>komponent</a:t>
            </a:r>
            <a:r>
              <a:rPr lang="tr-TR" dirty="0" smtClean="0"/>
              <a:t> olarak vakum tüpleri kullanılmıştır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88" y="3602736"/>
            <a:ext cx="4840224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Elektronik</a:t>
            </a:r>
            <a:r>
              <a:rPr lang="tr-TR" dirty="0" smtClean="0"/>
              <a:t> </a:t>
            </a:r>
            <a:r>
              <a:rPr lang="tr-TR" dirty="0"/>
              <a:t>Çağ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Colossus</a:t>
            </a:r>
            <a:r>
              <a:rPr lang="tr-TR" dirty="0" smtClean="0"/>
              <a:t> Alman şifreleme sistemi </a:t>
            </a:r>
            <a:r>
              <a:rPr lang="tr-TR" dirty="0" err="1" smtClean="0"/>
              <a:t>Enigma’nın</a:t>
            </a:r>
            <a:r>
              <a:rPr lang="tr-TR" dirty="0" smtClean="0"/>
              <a:t> çözülmesi için geliştirilmişti</a:t>
            </a:r>
          </a:p>
          <a:p>
            <a:r>
              <a:rPr lang="tr-TR" dirty="0" smtClean="0"/>
              <a:t>Başka problemlere uyarlanamıyordu</a:t>
            </a:r>
          </a:p>
          <a:p>
            <a:r>
              <a:rPr lang="tr-TR" dirty="0" smtClean="0"/>
              <a:t>Programlanabilir değildi</a:t>
            </a:r>
          </a:p>
          <a:p>
            <a:r>
              <a:rPr lang="tr-TR" dirty="0" smtClean="0"/>
              <a:t>Bu </a:t>
            </a:r>
            <a:r>
              <a:rPr lang="tr-TR" dirty="0"/>
              <a:t>yapısıyla </a:t>
            </a:r>
            <a:r>
              <a:rPr lang="tr-TR" dirty="0" smtClean="0"/>
              <a:t>bir sabit </a:t>
            </a:r>
            <a:r>
              <a:rPr lang="tr-TR" dirty="0"/>
              <a:t>programlı </a:t>
            </a:r>
            <a:r>
              <a:rPr lang="tr-TR" dirty="0" smtClean="0"/>
              <a:t>bilgisayar yapısındaydı (</a:t>
            </a:r>
            <a:r>
              <a:rPr lang="tr-TR" dirty="0" err="1" smtClean="0"/>
              <a:t>special</a:t>
            </a:r>
            <a:r>
              <a:rPr lang="tr-TR" dirty="0" smtClean="0"/>
              <a:t> </a:t>
            </a:r>
            <a:r>
              <a:rPr lang="tr-TR" dirty="0" err="1" smtClean="0"/>
              <a:t>purpose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Elektronik</a:t>
            </a:r>
            <a:r>
              <a:rPr lang="tr-TR" dirty="0" smtClean="0"/>
              <a:t> </a:t>
            </a:r>
            <a:r>
              <a:rPr lang="tr-TR" dirty="0"/>
              <a:t>Çağ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Genel amaçlı programlanabilir elektronik bilgisayar 1946 yılında </a:t>
            </a:r>
            <a:r>
              <a:rPr lang="tr-TR" dirty="0" err="1" smtClean="0"/>
              <a:t>Pensilvanya</a:t>
            </a:r>
            <a:r>
              <a:rPr lang="tr-TR" dirty="0" smtClean="0"/>
              <a:t> Üniversitesinde geliştirildi</a:t>
            </a:r>
          </a:p>
          <a:p>
            <a:r>
              <a:rPr lang="en-US" dirty="0"/>
              <a:t>Electronic Numerical Integrator and Calculator (ENIAC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Büyük bir makine</a:t>
            </a:r>
          </a:p>
          <a:p>
            <a:pPr lvl="1"/>
            <a:r>
              <a:rPr lang="tr-TR" dirty="0" smtClean="0"/>
              <a:t>17000 vakum tüpü</a:t>
            </a:r>
          </a:p>
          <a:p>
            <a:pPr lvl="1"/>
            <a:r>
              <a:rPr lang="tr-TR" dirty="0" smtClean="0"/>
              <a:t>800 km kablo</a:t>
            </a:r>
          </a:p>
          <a:p>
            <a:pPr lvl="1"/>
            <a:r>
              <a:rPr lang="tr-TR" dirty="0" smtClean="0"/>
              <a:t>30 ton ağırlık</a:t>
            </a:r>
          </a:p>
          <a:p>
            <a:pPr lvl="1"/>
            <a:r>
              <a:rPr lang="tr-TR" dirty="0" smtClean="0"/>
              <a:t>Saniyede 100000 işlem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84" y="3512566"/>
            <a:ext cx="4373116" cy="33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Elektronik</a:t>
            </a:r>
            <a:r>
              <a:rPr lang="tr-TR" dirty="0" smtClean="0"/>
              <a:t> </a:t>
            </a:r>
            <a:r>
              <a:rPr lang="tr-TR" dirty="0"/>
              <a:t>Çağ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ENIAC’ın</a:t>
            </a:r>
            <a:r>
              <a:rPr lang="tr-TR" dirty="0" smtClean="0"/>
              <a:t> programlanması kablo bağlantılarının değiştirilmesi ile yapılıyordu</a:t>
            </a:r>
          </a:p>
          <a:p>
            <a:pPr lvl="1"/>
            <a:r>
              <a:rPr lang="tr-TR" dirty="0" smtClean="0"/>
              <a:t>Programlanması pek çok işçinin birkaç günlük çabasını gerektiriyordu</a:t>
            </a:r>
          </a:p>
          <a:p>
            <a:r>
              <a:rPr lang="tr-TR" dirty="0" smtClean="0"/>
              <a:t>Vakum tüplerinin kısa ömürlerini dolayısıyla sık bakım gerektiriyordu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Elektronik Çağ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1947 yılında </a:t>
            </a:r>
            <a:r>
              <a:rPr lang="tr-TR" dirty="0" err="1" smtClean="0"/>
              <a:t>Bell</a:t>
            </a:r>
            <a:r>
              <a:rPr lang="tr-TR" dirty="0" smtClean="0"/>
              <a:t> labarotuarlarında </a:t>
            </a:r>
            <a:r>
              <a:rPr lang="en-US" dirty="0"/>
              <a:t>John Bardeen, William Shockley, </a:t>
            </a:r>
            <a:r>
              <a:rPr lang="en-US" dirty="0" smtClean="0"/>
              <a:t>Walter </a:t>
            </a:r>
            <a:r>
              <a:rPr lang="en-US" dirty="0"/>
              <a:t>Brattain </a:t>
            </a:r>
            <a:r>
              <a:rPr lang="tr-TR" dirty="0" smtClean="0"/>
              <a:t>tarafından </a:t>
            </a:r>
            <a:r>
              <a:rPr lang="tr-TR" dirty="0" err="1" smtClean="0"/>
              <a:t>transistör</a:t>
            </a:r>
            <a:r>
              <a:rPr lang="tr-TR" dirty="0" smtClean="0"/>
              <a:t> geliştirildi</a:t>
            </a:r>
          </a:p>
          <a:p>
            <a:r>
              <a:rPr lang="tr-TR" dirty="0" smtClean="0"/>
              <a:t>Sonrasında 1958 yılında entegre devreler geliştirildi</a:t>
            </a:r>
          </a:p>
          <a:p>
            <a:r>
              <a:rPr lang="tr-TR" dirty="0" smtClean="0"/>
              <a:t>1960’larda sayısal entegre devreler geliştirildi</a:t>
            </a:r>
            <a:endParaRPr lang="tr-TR" dirty="0"/>
          </a:p>
          <a:p>
            <a:r>
              <a:rPr lang="tr-TR" dirty="0" smtClean="0"/>
              <a:t>1971 yılında ise Intel firması tarafında ilk mikroişlemci geliştirildi</a:t>
            </a:r>
          </a:p>
          <a:p>
            <a:r>
              <a:rPr lang="en-US" dirty="0"/>
              <a:t>Federico </a:t>
            </a:r>
            <a:r>
              <a:rPr lang="en-US" dirty="0" err="1"/>
              <a:t>Faggin</a:t>
            </a:r>
            <a:r>
              <a:rPr lang="en-US" dirty="0"/>
              <a:t>, Ted Hoff, </a:t>
            </a:r>
            <a:r>
              <a:rPr lang="en-US" dirty="0" smtClean="0"/>
              <a:t>Stan </a:t>
            </a:r>
            <a:r>
              <a:rPr lang="en-US" dirty="0" err="1"/>
              <a:t>Mazor</a:t>
            </a:r>
            <a:r>
              <a:rPr lang="en-US" dirty="0"/>
              <a:t> </a:t>
            </a:r>
            <a:r>
              <a:rPr lang="tr-TR" dirty="0" smtClean="0"/>
              <a:t>4004 mikroişlemcisini geliştirdi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erkan@ce.yildiz.edu.tr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www.ce.yildiz.edu.tr/personal/erkan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Mikroişlemci Çağı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İlk mikroişlemci Intel firmasının geliştirdiği 4004’tür</a:t>
            </a:r>
          </a:p>
          <a:p>
            <a:pPr lvl="1"/>
            <a:r>
              <a:rPr lang="tr-TR" dirty="0" smtClean="0"/>
              <a:t>4 bitlik </a:t>
            </a:r>
            <a:r>
              <a:rPr lang="tr-TR" dirty="0" err="1" smtClean="0"/>
              <a:t>mikoişlemci</a:t>
            </a:r>
            <a:endParaRPr lang="tr-TR" dirty="0" smtClean="0"/>
          </a:p>
          <a:p>
            <a:pPr lvl="1"/>
            <a:r>
              <a:rPr lang="tr-TR" dirty="0" smtClean="0"/>
              <a:t>Adresleme kapasitesi: 4096 x 4 bit</a:t>
            </a:r>
          </a:p>
          <a:p>
            <a:pPr lvl="1"/>
            <a:r>
              <a:rPr lang="tr-TR" dirty="0" smtClean="0"/>
              <a:t>Komut seti 45 komuttan oluşuyor</a:t>
            </a:r>
          </a:p>
          <a:p>
            <a:pPr lvl="1"/>
            <a:r>
              <a:rPr lang="tr-TR" dirty="0" smtClean="0"/>
              <a:t>30 gram ağırlığında</a:t>
            </a:r>
          </a:p>
          <a:p>
            <a:pPr lvl="1"/>
            <a:r>
              <a:rPr lang="tr-TR" dirty="0" smtClean="0"/>
              <a:t>Saniyede 50000 işlem (30 ton ENIAC saniyede 100000 işlem)</a:t>
            </a:r>
          </a:p>
          <a:p>
            <a:pPr lvl="1"/>
            <a:r>
              <a:rPr lang="tr-TR" dirty="0" smtClean="0"/>
              <a:t>Oyun ve küçük kontrol sistemlerinde kullanıldı</a:t>
            </a:r>
          </a:p>
          <a:p>
            <a:pPr lvl="1"/>
            <a:r>
              <a:rPr lang="tr-TR" dirty="0" smtClean="0"/>
              <a:t>RTL (direnç –</a:t>
            </a:r>
            <a:r>
              <a:rPr lang="tr-TR" dirty="0" err="1" smtClean="0"/>
              <a:t>transistör</a:t>
            </a:r>
            <a:r>
              <a:rPr lang="tr-TR" dirty="0" smtClean="0"/>
              <a:t> lojiği ile tasarlanmış)</a:t>
            </a:r>
          </a:p>
          <a:p>
            <a:r>
              <a:rPr lang="tr-TR" dirty="0" smtClean="0"/>
              <a:t>Sonrasında daha yüksek frekanslı 4040 mikroişlemci geliştirildi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Mikroişlemci Çağı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1971’de Intel 8008 mikroişlemciyi tanıttı</a:t>
            </a:r>
          </a:p>
          <a:p>
            <a:pPr lvl="1"/>
            <a:r>
              <a:rPr lang="tr-TR" dirty="0" smtClean="0"/>
              <a:t>8-bitlik bir mikroişlemci</a:t>
            </a:r>
          </a:p>
          <a:p>
            <a:pPr lvl="1"/>
            <a:r>
              <a:rPr lang="tr-TR" dirty="0" smtClean="0"/>
              <a:t>16KB adresleme kapasitesi</a:t>
            </a:r>
          </a:p>
          <a:p>
            <a:pPr lvl="1"/>
            <a:r>
              <a:rPr lang="tr-TR" dirty="0" smtClean="0"/>
              <a:t>Toplamda 48 farklı komut yürütebiliyordu</a:t>
            </a:r>
          </a:p>
          <a:p>
            <a:r>
              <a:rPr lang="tr-TR" dirty="0" smtClean="0"/>
              <a:t>Mikroişlemcilerin daha karmaşık sistemlerde kullanımı mümkün oldu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Mikroişlemci Çağı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1973 yılında Intel 8080 mikroişlemciyi tanıttı</a:t>
            </a:r>
          </a:p>
          <a:p>
            <a:r>
              <a:rPr lang="tr-TR" dirty="0" smtClean="0"/>
              <a:t>İlk modern 8 bitlik mikroişlemci olarak kabul edilir</a:t>
            </a:r>
          </a:p>
          <a:p>
            <a:r>
              <a:rPr lang="tr-TR" dirty="0" smtClean="0"/>
              <a:t>8080</a:t>
            </a:r>
          </a:p>
          <a:p>
            <a:pPr lvl="1"/>
            <a:r>
              <a:rPr lang="tr-TR" dirty="0" smtClean="0"/>
              <a:t>64KB adresleme kapasitesi</a:t>
            </a:r>
          </a:p>
          <a:p>
            <a:pPr lvl="1"/>
            <a:r>
              <a:rPr lang="tr-TR" dirty="0" smtClean="0"/>
              <a:t>8008’e göre yaklaşık 10 kat daha hızlı</a:t>
            </a:r>
          </a:p>
          <a:p>
            <a:pPr lvl="1"/>
            <a:r>
              <a:rPr lang="tr-TR" dirty="0" smtClean="0"/>
              <a:t>TTL (</a:t>
            </a:r>
            <a:r>
              <a:rPr lang="tr-TR" dirty="0" err="1" smtClean="0"/>
              <a:t>transistör</a:t>
            </a:r>
            <a:r>
              <a:rPr lang="tr-TR" dirty="0" smtClean="0"/>
              <a:t>- </a:t>
            </a:r>
            <a:r>
              <a:rPr lang="tr-TR" dirty="0" err="1" smtClean="0"/>
              <a:t>transistör</a:t>
            </a:r>
            <a:r>
              <a:rPr lang="tr-TR" dirty="0" smtClean="0"/>
              <a:t> lojiği ile tasarlamış)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1215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Mikroişlemci Çağı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8080’in sunumundan 6 ay sonra Motorola MC6800 mikroişlemciyi sundu</a:t>
            </a:r>
          </a:p>
          <a:p>
            <a:r>
              <a:rPr lang="tr-TR" dirty="0" smtClean="0"/>
              <a:t>Diğer </a:t>
            </a:r>
            <a:r>
              <a:rPr lang="tr-TR" dirty="0"/>
              <a:t>firmalar tarafından da 8 bitlik mikroişlemciler piyasaya sunuldu</a:t>
            </a:r>
          </a:p>
          <a:p>
            <a:r>
              <a:rPr lang="tr-TR" dirty="0" err="1"/>
              <a:t>Fairchild</a:t>
            </a:r>
            <a:r>
              <a:rPr lang="tr-TR" dirty="0"/>
              <a:t> – F8, MOS </a:t>
            </a:r>
            <a:r>
              <a:rPr lang="tr-TR" dirty="0" err="1"/>
              <a:t>tech</a:t>
            </a:r>
            <a:r>
              <a:rPr lang="tr-TR" dirty="0"/>
              <a:t> – 6502, </a:t>
            </a:r>
            <a:r>
              <a:rPr lang="tr-TR" dirty="0" err="1"/>
              <a:t>National</a:t>
            </a:r>
            <a:r>
              <a:rPr lang="tr-TR" dirty="0"/>
              <a:t> </a:t>
            </a:r>
            <a:r>
              <a:rPr lang="tr-TR" dirty="0" err="1"/>
              <a:t>Semiconductors</a:t>
            </a:r>
            <a:r>
              <a:rPr lang="tr-TR" dirty="0"/>
              <a:t> – IMP8, </a:t>
            </a:r>
            <a:r>
              <a:rPr lang="tr-TR" dirty="0" err="1"/>
              <a:t>Zilog</a:t>
            </a:r>
            <a:r>
              <a:rPr lang="tr-TR" dirty="0"/>
              <a:t> – </a:t>
            </a:r>
            <a:r>
              <a:rPr lang="tr-TR" dirty="0" smtClean="0"/>
              <a:t>Z8</a:t>
            </a:r>
          </a:p>
          <a:p>
            <a:r>
              <a:rPr lang="tr-TR" dirty="0" smtClean="0"/>
              <a:t>1974’te MITS Altair 8800 sunuldu</a:t>
            </a:r>
          </a:p>
          <a:p>
            <a:pPr lvl="1"/>
            <a:r>
              <a:rPr lang="tr-TR" dirty="0" smtClean="0"/>
              <a:t>1975’te Bill Gates ve Paul </a:t>
            </a:r>
            <a:r>
              <a:rPr lang="tr-TR" dirty="0" err="1" smtClean="0"/>
              <a:t>Allen</a:t>
            </a:r>
            <a:r>
              <a:rPr lang="tr-TR" dirty="0" smtClean="0"/>
              <a:t> Altair 8800 için BASIC dilini geliştirdi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Mikroişlemci Çağı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1977 yılında Intel 8085 mikroişlemciyi sundu</a:t>
            </a:r>
          </a:p>
          <a:p>
            <a:r>
              <a:rPr lang="tr-TR" dirty="0" smtClean="0"/>
              <a:t>Intel’in son 8 bitlik mikroişlemcisi</a:t>
            </a:r>
          </a:p>
          <a:p>
            <a:r>
              <a:rPr lang="tr-TR" dirty="0" smtClean="0"/>
              <a:t>Saniyede 769230 işlem</a:t>
            </a:r>
          </a:p>
          <a:p>
            <a:r>
              <a:rPr lang="tr-TR" dirty="0" smtClean="0"/>
              <a:t>Dahili saat üreteci kullanımı</a:t>
            </a:r>
          </a:p>
          <a:p>
            <a:r>
              <a:rPr lang="tr-TR" dirty="0" smtClean="0"/>
              <a:t>Entegre </a:t>
            </a:r>
            <a:r>
              <a:rPr lang="tr-TR" dirty="0" err="1" smtClean="0"/>
              <a:t>komponent</a:t>
            </a:r>
            <a:r>
              <a:rPr lang="tr-TR" dirty="0" smtClean="0"/>
              <a:t> sayısında artış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Modern Mikroişlemciler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1978 yılında 8086 ve bir yıl sonra 8088 mikroişlemciler tanıtıldı</a:t>
            </a:r>
          </a:p>
          <a:p>
            <a:r>
              <a:rPr lang="tr-TR" dirty="0" smtClean="0"/>
              <a:t>16 bitlik mikroişlemciler</a:t>
            </a:r>
          </a:p>
          <a:p>
            <a:r>
              <a:rPr lang="tr-TR" dirty="0" smtClean="0"/>
              <a:t>Komut yürütme süresi 400 </a:t>
            </a:r>
            <a:r>
              <a:rPr lang="tr-TR" dirty="0" err="1" smtClean="0"/>
              <a:t>ns</a:t>
            </a:r>
            <a:r>
              <a:rPr lang="tr-TR" dirty="0" smtClean="0"/>
              <a:t> (saniyede 2,5 milyon işlem)</a:t>
            </a:r>
          </a:p>
          <a:p>
            <a:r>
              <a:rPr lang="tr-TR" dirty="0" smtClean="0"/>
              <a:t>Adresleme kapasitesi 1MB</a:t>
            </a:r>
          </a:p>
          <a:p>
            <a:r>
              <a:rPr lang="tr-TR" dirty="0" smtClean="0"/>
              <a:t>4 veya 6 </a:t>
            </a:r>
            <a:r>
              <a:rPr lang="tr-TR" dirty="0" err="1" smtClean="0"/>
              <a:t>byte’lık</a:t>
            </a:r>
            <a:r>
              <a:rPr lang="tr-TR" dirty="0" smtClean="0"/>
              <a:t> komut kuyruğu mevcut (sıradaki birkaç komutun birlikte okunması)</a:t>
            </a:r>
          </a:p>
          <a:p>
            <a:r>
              <a:rPr lang="tr-TR" dirty="0" smtClean="0"/>
              <a:t>Çarpma bölme gibi komutların sunulması</a:t>
            </a:r>
          </a:p>
          <a:p>
            <a:r>
              <a:rPr lang="tr-TR" dirty="0" smtClean="0"/>
              <a:t>Varyasyonları ile 20000’i bulan komut sayısı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Mikroişlemciler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8086/8088 </a:t>
            </a:r>
            <a:r>
              <a:rPr lang="tr-TR" dirty="0"/>
              <a:t>CISC (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instruction</a:t>
            </a:r>
            <a:r>
              <a:rPr lang="tr-TR" dirty="0"/>
              <a:t> set </a:t>
            </a:r>
            <a:r>
              <a:rPr lang="tr-TR" dirty="0" err="1"/>
              <a:t>computers</a:t>
            </a:r>
            <a:r>
              <a:rPr lang="tr-TR" dirty="0"/>
              <a:t>) </a:t>
            </a:r>
            <a:r>
              <a:rPr lang="tr-TR" dirty="0" smtClean="0"/>
              <a:t>mimarisindedir</a:t>
            </a:r>
          </a:p>
          <a:p>
            <a:r>
              <a:rPr lang="tr-TR" dirty="0" smtClean="0"/>
              <a:t>Yazmaç sayısında artış söz konusu</a:t>
            </a:r>
          </a:p>
          <a:p>
            <a:r>
              <a:rPr lang="tr-TR" dirty="0" smtClean="0"/>
              <a:t>8086 ve 8088: 20 adet adres ucuna sahip</a:t>
            </a:r>
          </a:p>
          <a:p>
            <a:r>
              <a:rPr lang="tr-TR" dirty="0" smtClean="0"/>
              <a:t>8086: 16 veri ucuna sahip</a:t>
            </a:r>
          </a:p>
          <a:p>
            <a:r>
              <a:rPr lang="tr-TR" dirty="0" smtClean="0"/>
              <a:t>8088: 8 veri ucuna sahip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Mikroişlemciler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1983 yılında 80286 tanıtıldı</a:t>
            </a:r>
          </a:p>
          <a:p>
            <a:r>
              <a:rPr lang="tr-TR" dirty="0" smtClean="0"/>
              <a:t>16MB adresleme kapasitesine sahip</a:t>
            </a:r>
          </a:p>
          <a:p>
            <a:r>
              <a:rPr lang="tr-TR" dirty="0" smtClean="0"/>
              <a:t>Komutlar 8086’ya benzer şekilde olmakla birlikte 16MB hafıza için komutlarda güncelleme var</a:t>
            </a:r>
          </a:p>
          <a:p>
            <a:r>
              <a:rPr lang="tr-TR" dirty="0" smtClean="0"/>
              <a:t>Saat frekansı 8MHz </a:t>
            </a:r>
            <a:r>
              <a:rPr lang="tr-TR" dirty="0" smtClean="0">
                <a:sym typeface="Wingdings" panose="05000000000000000000" pitchFamily="2" charset="2"/>
              </a:rPr>
              <a:t> saniyede 4 milyon işlem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Mikroişlemciler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1986 yılında 80386 sunuldu</a:t>
            </a:r>
          </a:p>
          <a:p>
            <a:r>
              <a:rPr lang="tr-TR" dirty="0" smtClean="0"/>
              <a:t>32 bit adres yolu, 32 bit veri yolu</a:t>
            </a:r>
          </a:p>
          <a:p>
            <a:r>
              <a:rPr lang="tr-TR" dirty="0" smtClean="0"/>
              <a:t>4GB adresleme kapasitesi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Mikroişlemci Tarihçesi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https://www.youtube.com/watch?v=-ReL9JnWA1A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İçeriği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/>
              <a:t>MİKROİŞLEMCİLERİN TARİHSEL GELİŞİMİ</a:t>
            </a:r>
          </a:p>
          <a:p>
            <a:r>
              <a:rPr lang="en-US" dirty="0"/>
              <a:t>SAYI SİSTEMLERİ VE DÖNÜŞÜM KURALLARI</a:t>
            </a:r>
          </a:p>
          <a:p>
            <a:r>
              <a:rPr lang="en-US" dirty="0"/>
              <a:t>MİKROİŞLEMCİ VE ÇALIŞMASI</a:t>
            </a:r>
          </a:p>
          <a:p>
            <a:r>
              <a:rPr lang="en-US" dirty="0"/>
              <a:t>ADRESLEME YÖNTEMLERİ</a:t>
            </a:r>
          </a:p>
          <a:p>
            <a:r>
              <a:rPr lang="en-US" dirty="0"/>
              <a:t>ASSEMBLY KOMUTLARI</a:t>
            </a:r>
          </a:p>
          <a:p>
            <a:r>
              <a:rPr lang="en-US" dirty="0"/>
              <a:t>ASSEMBLY İLERİ PROGRAMLAMA</a:t>
            </a:r>
          </a:p>
          <a:p>
            <a:r>
              <a:rPr lang="en-US" dirty="0"/>
              <a:t>8086/8088 MİKROİŞLEMCİSİ DONANIM ÖZELLİKLERİ</a:t>
            </a:r>
          </a:p>
          <a:p>
            <a:r>
              <a:rPr lang="en-US" dirty="0"/>
              <a:t>BELLEK ARAYÜZÜ</a:t>
            </a:r>
          </a:p>
          <a:p>
            <a:r>
              <a:rPr lang="en-US" dirty="0"/>
              <a:t>TEMEL G/Ç ARAYÜZÜ</a:t>
            </a:r>
          </a:p>
          <a:p>
            <a:r>
              <a:rPr lang="en-US" dirty="0"/>
              <a:t>KESMELER</a:t>
            </a:r>
          </a:p>
          <a:p>
            <a:r>
              <a:rPr lang="en-US" dirty="0"/>
              <a:t>DMA KONTROLLÜ </a:t>
            </a:r>
            <a:r>
              <a:rPr lang="en-US" dirty="0" smtClean="0"/>
              <a:t>G/Ç</a:t>
            </a:r>
          </a:p>
          <a:p>
            <a:r>
              <a:rPr lang="en-US" dirty="0" smtClean="0"/>
              <a:t>80186/80188 VE 80286 MİKROİŞLEMCİSİ</a:t>
            </a:r>
          </a:p>
          <a:p>
            <a:r>
              <a:rPr lang="en-US" dirty="0" smtClean="0"/>
              <a:t>80386 VE 80486 MİKROİŞLEMCİLERİ</a:t>
            </a:r>
          </a:p>
          <a:p>
            <a:r>
              <a:rPr lang="en-US" dirty="0" smtClean="0"/>
              <a:t>PENTIUM MİKROİŞLEMCİLER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Karşılaştırmalar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tr-TR" dirty="0"/>
              <a:t>ALU</a:t>
            </a:r>
          </a:p>
          <a:p>
            <a:r>
              <a:rPr lang="tr-TR" dirty="0" err="1"/>
              <a:t>Register</a:t>
            </a:r>
            <a:endParaRPr lang="tr-TR" dirty="0"/>
          </a:p>
          <a:p>
            <a:r>
              <a:rPr lang="tr-TR" dirty="0"/>
              <a:t>CPU</a:t>
            </a:r>
          </a:p>
          <a:p>
            <a:r>
              <a:rPr lang="tr-TR" dirty="0">
                <a:sym typeface="Symbol"/>
              </a:rPr>
              <a:t>P</a:t>
            </a:r>
          </a:p>
          <a:p>
            <a:r>
              <a:rPr lang="tr-TR" dirty="0">
                <a:sym typeface="Symbol"/>
              </a:rPr>
              <a:t>C</a:t>
            </a:r>
          </a:p>
          <a:p>
            <a:r>
              <a:rPr lang="tr-TR" dirty="0" err="1"/>
              <a:t>SoC</a:t>
            </a:r>
            <a:endParaRPr lang="tr-TR" dirty="0"/>
          </a:p>
          <a:p>
            <a:pPr>
              <a:tabLst>
                <a:tab pos="355600" algn="l"/>
              </a:tabLst>
            </a:pPr>
            <a:r>
              <a:rPr lang="tr-TR" dirty="0"/>
              <a:t>Harvard </a:t>
            </a:r>
            <a:r>
              <a:rPr lang="tr-TR" dirty="0" err="1"/>
              <a:t>arc</a:t>
            </a:r>
            <a:r>
              <a:rPr lang="tr-TR" dirty="0"/>
              <a:t>.</a:t>
            </a:r>
          </a:p>
          <a:p>
            <a:r>
              <a:rPr lang="tr-TR" dirty="0" err="1"/>
              <a:t>Von</a:t>
            </a:r>
            <a:r>
              <a:rPr lang="tr-TR" dirty="0"/>
              <a:t> </a:t>
            </a:r>
            <a:r>
              <a:rPr lang="tr-TR" dirty="0" err="1"/>
              <a:t>Neumann</a:t>
            </a:r>
            <a:r>
              <a:rPr lang="tr-TR" dirty="0"/>
              <a:t> </a:t>
            </a:r>
            <a:r>
              <a:rPr lang="tr-TR" dirty="0" err="1"/>
              <a:t>arc</a:t>
            </a:r>
            <a:r>
              <a:rPr lang="tr-TR" dirty="0"/>
              <a:t>.</a:t>
            </a:r>
          </a:p>
          <a:p>
            <a:r>
              <a:rPr lang="tr-TR" dirty="0"/>
              <a:t>CISC</a:t>
            </a:r>
          </a:p>
          <a:p>
            <a:r>
              <a:rPr lang="tr-TR" dirty="0"/>
              <a:t>RISC</a:t>
            </a:r>
          </a:p>
          <a:p>
            <a:r>
              <a:rPr lang="tr-TR" dirty="0"/>
              <a:t>EPIC</a:t>
            </a:r>
          </a:p>
          <a:p>
            <a:r>
              <a:rPr lang="tr-TR" dirty="0" err="1"/>
              <a:t>Little</a:t>
            </a:r>
            <a:r>
              <a:rPr lang="tr-TR" dirty="0"/>
              <a:t> </a:t>
            </a:r>
            <a:r>
              <a:rPr lang="tr-TR" dirty="0" err="1"/>
              <a:t>endian</a:t>
            </a:r>
            <a:endParaRPr lang="tr-TR" dirty="0"/>
          </a:p>
          <a:p>
            <a:r>
              <a:rPr lang="tr-TR" dirty="0" err="1"/>
              <a:t>Big</a:t>
            </a:r>
            <a:r>
              <a:rPr lang="tr-TR" dirty="0"/>
              <a:t> </a:t>
            </a:r>
            <a:r>
              <a:rPr lang="tr-TR" dirty="0" err="1"/>
              <a:t>endian</a:t>
            </a:r>
            <a:endParaRPr lang="tr-TR" dirty="0"/>
          </a:p>
          <a:p>
            <a:r>
              <a:rPr lang="tr-TR" dirty="0"/>
              <a:t>Data </a:t>
            </a:r>
            <a:r>
              <a:rPr lang="tr-TR" dirty="0" err="1"/>
              <a:t>bus</a:t>
            </a:r>
            <a:endParaRPr lang="tr-TR" dirty="0"/>
          </a:p>
          <a:p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bus</a:t>
            </a:r>
            <a:endParaRPr lang="tr-TR" dirty="0"/>
          </a:p>
          <a:p>
            <a:r>
              <a:rPr lang="tr-TR" dirty="0"/>
              <a:t>Control </a:t>
            </a:r>
            <a:r>
              <a:rPr lang="tr-TR" dirty="0" err="1"/>
              <a:t>bus</a:t>
            </a:r>
            <a:endParaRPr lang="tr-TR" dirty="0"/>
          </a:p>
          <a:p>
            <a:r>
              <a:rPr lang="tr-TR" dirty="0" err="1" smtClean="0"/>
              <a:t>Accumulator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04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Genel Tanımlar ve Karşılaştırmalar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Real </a:t>
            </a:r>
            <a:r>
              <a:rPr lang="tr-TR" dirty="0" err="1"/>
              <a:t>mode</a:t>
            </a:r>
            <a:endParaRPr lang="tr-TR" dirty="0"/>
          </a:p>
          <a:p>
            <a:r>
              <a:rPr lang="tr-TR" dirty="0" err="1"/>
              <a:t>Protected</a:t>
            </a:r>
            <a:r>
              <a:rPr lang="tr-TR" dirty="0"/>
              <a:t> </a:t>
            </a:r>
            <a:r>
              <a:rPr lang="tr-TR" dirty="0" err="1"/>
              <a:t>mode</a:t>
            </a:r>
            <a:endParaRPr lang="tr-TR" dirty="0"/>
          </a:p>
          <a:p>
            <a:r>
              <a:rPr lang="tr-TR" dirty="0"/>
              <a:t>Virtual </a:t>
            </a:r>
            <a:r>
              <a:rPr lang="tr-TR" dirty="0" err="1"/>
              <a:t>mode</a:t>
            </a:r>
            <a:endParaRPr lang="tr-TR" dirty="0"/>
          </a:p>
          <a:p>
            <a:r>
              <a:rPr lang="tr-TR" dirty="0" err="1"/>
              <a:t>Prefetch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  <a:p>
            <a:r>
              <a:rPr lang="tr-TR" dirty="0" err="1"/>
              <a:t>Pipeline</a:t>
            </a:r>
            <a:endParaRPr lang="tr-TR" dirty="0"/>
          </a:p>
          <a:p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model</a:t>
            </a:r>
          </a:p>
          <a:p>
            <a:r>
              <a:rPr lang="tr-TR" dirty="0"/>
              <a:t>Time </a:t>
            </a:r>
            <a:r>
              <a:rPr lang="tr-TR" dirty="0" err="1"/>
              <a:t>multiplexing</a:t>
            </a:r>
            <a:endParaRPr lang="tr-TR" dirty="0"/>
          </a:p>
          <a:p>
            <a:r>
              <a:rPr lang="tr-TR" dirty="0" err="1"/>
              <a:t>Coprocessor</a:t>
            </a:r>
            <a:endParaRPr lang="tr-TR" dirty="0"/>
          </a:p>
          <a:p>
            <a:r>
              <a:rPr lang="tr-TR" dirty="0" err="1"/>
              <a:t>Cache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59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Lab</a:t>
            </a:r>
            <a:r>
              <a:rPr lang="tr-TR" dirty="0" smtClean="0"/>
              <a:t>. İçeriği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ARİTMETİK İŞLEMLER İLE PROGRAMLAR</a:t>
            </a:r>
          </a:p>
          <a:p>
            <a:r>
              <a:rPr lang="en-US" dirty="0"/>
              <a:t>MANTIKSAL İŞLEMLER İLE PROGRAMLAR</a:t>
            </a:r>
          </a:p>
          <a:p>
            <a:r>
              <a:rPr lang="en-US" dirty="0"/>
              <a:t>ADRESLEME YÖNTEMLERİ İLE PROGRAMLAR</a:t>
            </a:r>
          </a:p>
          <a:p>
            <a:r>
              <a:rPr lang="en-US" dirty="0"/>
              <a:t>DİZİ İŞLEMLERİ İLE İLGİLİ PROGRAMLAR</a:t>
            </a:r>
          </a:p>
          <a:p>
            <a:r>
              <a:rPr lang="en-US" dirty="0"/>
              <a:t>DÖNGÜLER İLE PROGRAMLAR</a:t>
            </a:r>
          </a:p>
          <a:p>
            <a:r>
              <a:rPr lang="en-US" dirty="0"/>
              <a:t>G/Ç İLE İLGİLİ PROGRAMLAR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MİKROİŞLEMCİLERİN TARİHSEL GELİŞİMİ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Mekanik Çağ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Hesaplama için araç kullanımı MÖ 500’lü yıllara kadar uzanır</a:t>
            </a:r>
          </a:p>
          <a:p>
            <a:r>
              <a:rPr lang="tr-TR" dirty="0" err="1" smtClean="0"/>
              <a:t>Babilliler</a:t>
            </a:r>
            <a:r>
              <a:rPr lang="tr-TR" dirty="0" smtClean="0"/>
              <a:t> </a:t>
            </a:r>
            <a:r>
              <a:rPr lang="tr-TR" dirty="0" err="1" smtClean="0"/>
              <a:t>abaküs’ü</a:t>
            </a:r>
            <a:r>
              <a:rPr lang="tr-TR" dirty="0" smtClean="0"/>
              <a:t> kullandılar</a:t>
            </a:r>
          </a:p>
          <a:p>
            <a:pPr lvl="1"/>
            <a:r>
              <a:rPr lang="tr-TR" dirty="0" smtClean="0"/>
              <a:t>İlk mekanik hesap makinesi</a:t>
            </a:r>
          </a:p>
          <a:p>
            <a:pPr lvl="1"/>
            <a:r>
              <a:rPr lang="tr-TR" dirty="0" smtClean="0"/>
              <a:t>Boncuklar ile hesaplama yapılıyordu</a:t>
            </a:r>
          </a:p>
          <a:p>
            <a:r>
              <a:rPr lang="tr-TR" dirty="0" smtClean="0"/>
              <a:t>Çin abaküsü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3955542"/>
            <a:ext cx="5581650" cy="2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Mekanik Çağ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1642 </a:t>
            </a:r>
            <a:r>
              <a:rPr lang="tr-TR" dirty="0" err="1" smtClean="0"/>
              <a:t>Blaise</a:t>
            </a:r>
            <a:r>
              <a:rPr lang="tr-TR" dirty="0" smtClean="0"/>
              <a:t> Pascal çark ve dişlilerden oluşan bir hesap makinesi geliştirdi (</a:t>
            </a:r>
            <a:r>
              <a:rPr lang="tr-TR" dirty="0" err="1" smtClean="0"/>
              <a:t>Pascaline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Her dişli 10 diş içeriyordu</a:t>
            </a:r>
          </a:p>
          <a:p>
            <a:r>
              <a:rPr lang="tr-TR" dirty="0" smtClean="0"/>
              <a:t>İlk dişli bir tam tur attığında ikinci dişli 1 adım ilerliyor</a:t>
            </a:r>
          </a:p>
          <a:p>
            <a:r>
              <a:rPr lang="tr-TR" sz="2400" dirty="0">
                <a:hlinkClick r:id="rId2"/>
              </a:rPr>
              <a:t>https://</a:t>
            </a:r>
            <a:r>
              <a:rPr lang="tr-TR" sz="2400" dirty="0" smtClean="0">
                <a:hlinkClick r:id="rId2"/>
              </a:rPr>
              <a:t>www.youtube.com/watch?v=3h71HAJWnVU</a:t>
            </a:r>
            <a:endParaRPr lang="tr-TR" sz="2400" dirty="0" smtClean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638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Mekanik Çağ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3641"/>
            <a:ext cx="7886700" cy="42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Mekanik Çağ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1800’lü yıllarda dişli mekanik makineler ile hesaplama ve veri işleme için uygulamalar gerçekleştirildi</a:t>
            </a:r>
          </a:p>
          <a:p>
            <a:r>
              <a:rPr lang="tr-TR" dirty="0"/>
              <a:t>1801’de Joseph </a:t>
            </a:r>
            <a:r>
              <a:rPr lang="tr-TR" dirty="0" err="1" smtClean="0"/>
              <a:t>Jacquard</a:t>
            </a:r>
            <a:r>
              <a:rPr lang="tr-TR" dirty="0" smtClean="0"/>
              <a:t> dokuma makinesinde desen oluşturmak için delikli kartları kullandı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86" y="3988499"/>
            <a:ext cx="2865914" cy="28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897</Words>
  <Application>Microsoft Office PowerPoint</Application>
  <PresentationFormat>On-screen Show (4:3)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Wingdings</vt:lpstr>
      <vt:lpstr>Office Theme</vt:lpstr>
      <vt:lpstr>MİKROİŞLEMCİLER VE MİKROBİLGİSAYARLAR</vt:lpstr>
      <vt:lpstr>İletişim</vt:lpstr>
      <vt:lpstr>Ders İçeriği</vt:lpstr>
      <vt:lpstr>Lab. İçeriği</vt:lpstr>
      <vt:lpstr> MİKROİŞLEMCİLERİN TARİHSEL GELİŞİMİ</vt:lpstr>
      <vt:lpstr>Mekanik Çağ</vt:lpstr>
      <vt:lpstr>Mekanik Çağ</vt:lpstr>
      <vt:lpstr>Mekanik Çağ</vt:lpstr>
      <vt:lpstr>Mekanik Çağ</vt:lpstr>
      <vt:lpstr>Mekanik Çağ</vt:lpstr>
      <vt:lpstr>Elektriksel Çağ </vt:lpstr>
      <vt:lpstr>Elektriksel Çağ </vt:lpstr>
      <vt:lpstr>Elektriksel Çağ </vt:lpstr>
      <vt:lpstr>Elektriksel Çağ </vt:lpstr>
      <vt:lpstr>Elektronik Çağ </vt:lpstr>
      <vt:lpstr>Elektronik Çağ </vt:lpstr>
      <vt:lpstr>Elektronik Çağ </vt:lpstr>
      <vt:lpstr>Elektronik Çağ </vt:lpstr>
      <vt:lpstr>Elektronik Çağ</vt:lpstr>
      <vt:lpstr>Mikroişlemci Çağı</vt:lpstr>
      <vt:lpstr>Mikroişlemci Çağı</vt:lpstr>
      <vt:lpstr>Mikroişlemci Çağı</vt:lpstr>
      <vt:lpstr>Mikroişlemci Çağı</vt:lpstr>
      <vt:lpstr>Mikroişlemci Çağı</vt:lpstr>
      <vt:lpstr>Modern Mikroişlemciler</vt:lpstr>
      <vt:lpstr>Modern Mikroişlemciler</vt:lpstr>
      <vt:lpstr>Modern Mikroişlemciler</vt:lpstr>
      <vt:lpstr>Modern Mikroişlemciler</vt:lpstr>
      <vt:lpstr>Mikroişlemci Tarihçesi</vt:lpstr>
      <vt:lpstr>Genel Tanımlar ve Karşılaştırmalar</vt:lpstr>
      <vt:lpstr>Genel Tanımlar ve Karşılaştırmalar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MİKROİŞLEMCİLER VE MİKROBİLGİSAYARLAR</dc:title>
  <dc:creator>Windows User</dc:creator>
  <cp:lastModifiedBy>Windows User</cp:lastModifiedBy>
  <cp:revision>54</cp:revision>
  <dcterms:created xsi:type="dcterms:W3CDTF">2018-02-14T18:49:36Z</dcterms:created>
  <dcterms:modified xsi:type="dcterms:W3CDTF">2018-02-15T02:58:44Z</dcterms:modified>
</cp:coreProperties>
</file>