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3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6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AB95-B93D-4E32-9124-0F74A5B0D79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MİKROİŞLEMCİLER VE MİKROBİLGİSAYARLAR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Erkan </a:t>
            </a:r>
            <a:r>
              <a:rPr lang="tr-TR" dirty="0" smtClean="0"/>
              <a:t>USLU</a:t>
            </a:r>
          </a:p>
          <a:p>
            <a:r>
              <a:rPr lang="tr-TR" dirty="0" smtClean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888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 Tabanları Arası Dönüşüm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Onluk tabandan onaltılık tabana dönüşüm (onaltılık tabanda 0-9,A,B,C,D,E,F basamakları kullanılır)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109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pPr lvl="1"/>
                <a:r>
                  <a:rPr lang="tr-TR" dirty="0" smtClean="0"/>
                  <a:t>109/16 = 6, kalan D</a:t>
                </a:r>
              </a:p>
              <a:p>
                <a:pPr lvl="1"/>
                <a:r>
                  <a:rPr lang="tr-TR" dirty="0" smtClean="0"/>
                  <a:t>Kalan 6</a:t>
                </a:r>
              </a:p>
              <a:p>
                <a:pPr lvl="1"/>
                <a:r>
                  <a:rPr lang="tr-TR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69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 Tabanları Arası Dönüşüm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Virgüllü sayılarda tabanlar arası dönüşüm</a:t>
            </a:r>
          </a:p>
          <a:p>
            <a:pPr lvl="1"/>
            <a:r>
              <a:rPr lang="tr-TR" dirty="0" smtClean="0"/>
              <a:t>Sayı basamak değeri ile çarpılır</a:t>
            </a:r>
          </a:p>
          <a:p>
            <a:pPr lvl="1"/>
            <a:r>
              <a:rPr lang="tr-TR" dirty="0" smtClean="0"/>
              <a:t>0 elde edilene kadar işlem tekrarlanır</a:t>
            </a:r>
          </a:p>
          <a:p>
            <a:pPr lvl="1"/>
            <a:r>
              <a:rPr lang="tr-TR" dirty="0" smtClean="0"/>
              <a:t>Bazı virgüllü sayılar için sonuçta 0 elde edilemeyebilir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6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 Tabanları Arası Dönüşüm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0.625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b="0" dirty="0" smtClean="0"/>
              </a:p>
              <a:p>
                <a:r>
                  <a:rPr lang="tr-TR" dirty="0" smtClean="0"/>
                  <a:t>0.625, tam kısım 0</a:t>
                </a:r>
                <a:endParaRPr lang="tr-TR" b="0" dirty="0" smtClean="0"/>
              </a:p>
              <a:p>
                <a:r>
                  <a:rPr lang="tr-TR" dirty="0" smtClean="0"/>
                  <a:t>0.625*2 = 1.25, tam kısım 1</a:t>
                </a:r>
              </a:p>
              <a:p>
                <a:r>
                  <a:rPr lang="tr-TR" dirty="0" smtClean="0"/>
                  <a:t>0.25*2 = 0.5, tam kısım 0</a:t>
                </a:r>
              </a:p>
              <a:p>
                <a:r>
                  <a:rPr lang="tr-TR" dirty="0" smtClean="0"/>
                  <a:t>0.5*2 = 1.0, tam kısım 1</a:t>
                </a:r>
              </a:p>
              <a:p>
                <a:r>
                  <a:rPr lang="tr-TR" dirty="0" smtClean="0"/>
                  <a:t>Virgülden sonra 0 değerine ulaşıldı</a:t>
                </a:r>
              </a:p>
              <a:p>
                <a:r>
                  <a:rPr lang="tr-TR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0.101</m:t>
                            </m:r>
                          </m:e>
                        </m:d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68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 Tabanları Arası Dönüşüm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b="0" dirty="0" smtClean="0"/>
              </a:p>
              <a:p>
                <a:r>
                  <a:rPr lang="tr-TR" dirty="0" smtClean="0"/>
                  <a:t>0.2, tam kısım 0</a:t>
                </a:r>
                <a:endParaRPr lang="tr-TR" b="0" dirty="0" smtClean="0"/>
              </a:p>
              <a:p>
                <a:r>
                  <a:rPr lang="tr-TR" dirty="0" smtClean="0"/>
                  <a:t>0.2*2 = 0.4, tam kısım 0</a:t>
                </a:r>
              </a:p>
              <a:p>
                <a:r>
                  <a:rPr lang="tr-TR" dirty="0" smtClean="0"/>
                  <a:t>0.4*2 = 0.8, tam kısım 0</a:t>
                </a:r>
              </a:p>
              <a:p>
                <a:r>
                  <a:rPr lang="tr-TR" dirty="0" smtClean="0"/>
                  <a:t>0.8*2 = 1.6, tam kısım 1</a:t>
                </a:r>
              </a:p>
              <a:p>
                <a:r>
                  <a:rPr lang="tr-TR" dirty="0" smtClean="0"/>
                  <a:t>0.6*2 = 1.2, tam kısım 1</a:t>
                </a:r>
              </a:p>
              <a:p>
                <a:r>
                  <a:rPr lang="tr-TR" dirty="0" smtClean="0"/>
                  <a:t>0.2*2 = 0.4, tam kısım 0</a:t>
                </a:r>
              </a:p>
              <a:p>
                <a:r>
                  <a:rPr lang="tr-TR" dirty="0" smtClean="0"/>
                  <a:t>…</a:t>
                </a:r>
              </a:p>
              <a:p>
                <a:r>
                  <a:rPr lang="tr-TR" dirty="0" smtClean="0"/>
                  <a:t>Virgülden 0 değerine asla ulaşılamaz</a:t>
                </a:r>
              </a:p>
              <a:p>
                <a:r>
                  <a:rPr lang="tr-TR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0.00110011…</m:t>
                            </m:r>
                          </m:e>
                        </m:d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16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İşaretli ve İşaretsiz Sayılar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İşaretsiz sayılarda tüm basamaklar </a:t>
            </a:r>
            <a:r>
              <a:rPr lang="tr-TR" dirty="0" err="1" smtClean="0"/>
              <a:t>konumsal</a:t>
            </a:r>
            <a:r>
              <a:rPr lang="tr-TR" dirty="0" smtClean="0"/>
              <a:t> gösterimine göre değerlendirilerek sayının genliği hesaplanır</a:t>
            </a:r>
          </a:p>
          <a:p>
            <a:r>
              <a:rPr lang="tr-TR" dirty="0" smtClean="0"/>
              <a:t>İkili işaretli sayılarda 3 farklı gösterim söz konusudur</a:t>
            </a:r>
          </a:p>
          <a:p>
            <a:pPr lvl="1"/>
            <a:r>
              <a:rPr lang="tr-TR" dirty="0" smtClean="0"/>
              <a:t>İşaretli genlik gösterimi</a:t>
            </a:r>
          </a:p>
          <a:p>
            <a:pPr lvl="1"/>
            <a:r>
              <a:rPr lang="tr-TR" dirty="0" smtClean="0"/>
              <a:t>1’e </a:t>
            </a:r>
            <a:r>
              <a:rPr lang="tr-TR" dirty="0" err="1" smtClean="0"/>
              <a:t>tümleyen</a:t>
            </a:r>
            <a:r>
              <a:rPr lang="tr-TR" dirty="0" smtClean="0"/>
              <a:t> işaretli sayı</a:t>
            </a:r>
          </a:p>
          <a:p>
            <a:pPr lvl="1"/>
            <a:r>
              <a:rPr lang="tr-TR" dirty="0" smtClean="0"/>
              <a:t>2’ye </a:t>
            </a:r>
            <a:r>
              <a:rPr lang="tr-TR" dirty="0" err="1" smtClean="0"/>
              <a:t>tümleyen</a:t>
            </a:r>
            <a:r>
              <a:rPr lang="tr-TR" dirty="0" smtClean="0"/>
              <a:t> işaretli sayı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2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00" y="111125"/>
            <a:ext cx="6463841" cy="67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3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Bilgisayarlarda Veri Formatları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Bilgisayarlarda </a:t>
            </a:r>
            <a:r>
              <a:rPr lang="tr-TR" dirty="0" err="1" smtClean="0"/>
              <a:t>alfanümerik</a:t>
            </a:r>
            <a:r>
              <a:rPr lang="tr-TR" dirty="0" smtClean="0"/>
              <a:t> verinin tutulması için farklı formatlar kullanılmaktadır</a:t>
            </a:r>
          </a:p>
          <a:p>
            <a:r>
              <a:rPr lang="tr-TR" dirty="0" smtClean="0"/>
              <a:t>ASCII</a:t>
            </a:r>
          </a:p>
          <a:p>
            <a:r>
              <a:rPr lang="tr-TR" dirty="0" smtClean="0"/>
              <a:t>Unicode</a:t>
            </a:r>
          </a:p>
          <a:p>
            <a:r>
              <a:rPr lang="tr-TR" dirty="0" smtClean="0"/>
              <a:t>BCD</a:t>
            </a:r>
          </a:p>
          <a:p>
            <a:r>
              <a:rPr lang="tr-TR" dirty="0" smtClean="0"/>
              <a:t>İşaretli, işaretsiz sayılar</a:t>
            </a:r>
          </a:p>
          <a:p>
            <a:r>
              <a:rPr lang="tr-TR" dirty="0" smtClean="0"/>
              <a:t>Kayan noktalı sayılar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38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Bilgisayarlarda Veri Formatları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ASCII (</a:t>
            </a:r>
            <a:r>
              <a:rPr lang="tr-TR" dirty="0" err="1"/>
              <a:t>American</a:t>
            </a:r>
            <a:r>
              <a:rPr lang="tr-TR" dirty="0"/>
              <a:t> Standard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Information </a:t>
            </a:r>
            <a:r>
              <a:rPr lang="tr-TR" dirty="0" err="1"/>
              <a:t>Interchange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Alfanümeric</a:t>
            </a:r>
            <a:r>
              <a:rPr lang="tr-TR" dirty="0" smtClean="0"/>
              <a:t> karakterler 7 bitlik gösterim ile ifade edilirler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9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7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Bilgisayarlarda Veri Formatları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Unicode: </a:t>
            </a:r>
            <a:r>
              <a:rPr lang="tr-TR" dirty="0" err="1" smtClean="0"/>
              <a:t>alfanümerik</a:t>
            </a:r>
            <a:r>
              <a:rPr lang="tr-TR" dirty="0" smtClean="0"/>
              <a:t> karakterler 16 bitlik bir sayı ile kodlanır</a:t>
            </a:r>
          </a:p>
          <a:p>
            <a:r>
              <a:rPr lang="tr-TR" dirty="0" smtClean="0"/>
              <a:t>Farklı alfabeler ve yazı sistemlerini destekler</a:t>
            </a:r>
          </a:p>
          <a:p>
            <a:r>
              <a:rPr lang="en-US" altLang="en-US" i="1" dirty="0">
                <a:cs typeface="Times New Roman" panose="02020603050405020304" pitchFamily="18" charset="0"/>
              </a:rPr>
              <a:t>http://www.unicode.org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3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tr-TR" dirty="0" smtClean="0"/>
              <a:t>SAYI SİSTEMLERİ VE DÖNÜŞÜM KURALLARI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Bilgisayarlarda Veri Formatları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BCD (</a:t>
                </a:r>
                <a:r>
                  <a:rPr lang="tr-TR" dirty="0" err="1"/>
                  <a:t>Binary-Coded</a:t>
                </a:r>
                <a:r>
                  <a:rPr lang="tr-TR" dirty="0"/>
                  <a:t> </a:t>
                </a:r>
                <a:r>
                  <a:rPr lang="tr-TR" dirty="0" err="1"/>
                  <a:t>Decimal</a:t>
                </a:r>
                <a:r>
                  <a:rPr lang="tr-TR" dirty="0" smtClean="0"/>
                  <a:t>): Onluk gösterimdeki </a:t>
                </a:r>
                <a:r>
                  <a:rPr lang="tr-TR" dirty="0" err="1" smtClean="0"/>
                  <a:t>herbir</a:t>
                </a:r>
                <a:r>
                  <a:rPr lang="tr-TR" dirty="0" smtClean="0"/>
                  <a:t> basamak 4-bit ile ifade edilir</a:t>
                </a:r>
              </a:p>
              <a:p>
                <a:r>
                  <a:rPr lang="tr-TR" dirty="0" smtClean="0"/>
                  <a:t>BCD gösterim üzerinden işlemleri destekleyen </a:t>
                </a:r>
                <a:r>
                  <a:rPr lang="tr-TR" dirty="0" err="1" smtClean="0"/>
                  <a:t>assembly</a:t>
                </a:r>
                <a:r>
                  <a:rPr lang="tr-TR" dirty="0" smtClean="0"/>
                  <a:t> komutları mevcuttur</a:t>
                </a:r>
              </a:p>
              <a:p>
                <a:r>
                  <a:rPr lang="tr-TR" dirty="0" smtClean="0"/>
                  <a:t>Karmaşık işlemler için çok uygun değildir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 dirty="0" smtClean="0">
                                <a:latin typeface="Cambria Math" panose="02040503050406030204" pitchFamily="18" charset="0"/>
                              </a:rPr>
                              <m:t>526</m:t>
                            </m:r>
                          </m:e>
                        </m:d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0101 0010 0110</m:t>
                            </m:r>
                          </m:e>
                        </m:d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𝐵𝐶𝐷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12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Bilgisayarlarda Veri Formatları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tr-TR" dirty="0" smtClean="0"/>
                  <a:t>8-bitlik ikili sayılar</a:t>
                </a:r>
              </a:p>
              <a:p>
                <a:pPr lvl="1"/>
                <a:r>
                  <a:rPr lang="tr-TR" dirty="0" smtClean="0"/>
                  <a:t>İşaretli, işaretsiz sayıların gösteriminde kullanılır</a:t>
                </a:r>
              </a:p>
              <a:p>
                <a:r>
                  <a:rPr lang="tr-TR" dirty="0" smtClean="0"/>
                  <a:t>En anlamlı bit </a:t>
                </a:r>
              </a:p>
              <a:p>
                <a:pPr lvl="1"/>
                <a:r>
                  <a:rPr lang="tr-TR" dirty="0" smtClean="0"/>
                  <a:t>işaretsiz sayılarda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tr-TR" dirty="0" smtClean="0"/>
                  <a:t> kuvvetindedir</a:t>
                </a:r>
              </a:p>
              <a:p>
                <a:pPr lvl="1"/>
                <a:r>
                  <a:rPr lang="tr-TR" dirty="0" smtClean="0"/>
                  <a:t>İşaretli sayılarda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kuvvetindedir</a:t>
                </a:r>
              </a:p>
              <a:p>
                <a:r>
                  <a:rPr lang="tr-TR" dirty="0" smtClean="0"/>
                  <a:t>8 bit işaretsiz sayılar 0 ile 255 arasındaki değerleri gösterebilir</a:t>
                </a:r>
              </a:p>
              <a:p>
                <a:r>
                  <a:rPr lang="tr-TR" dirty="0"/>
                  <a:t>8 bit </a:t>
                </a:r>
                <a:r>
                  <a:rPr lang="tr-TR" dirty="0" smtClean="0"/>
                  <a:t>işaretli </a:t>
                </a:r>
                <a:r>
                  <a:rPr lang="tr-TR" dirty="0"/>
                  <a:t>sayılar </a:t>
                </a:r>
                <a:r>
                  <a:rPr lang="tr-TR" dirty="0" smtClean="0"/>
                  <a:t>-128 ile 127 </a:t>
                </a:r>
                <a:r>
                  <a:rPr lang="tr-TR" dirty="0"/>
                  <a:t>arasındaki değerleri </a:t>
                </a:r>
                <a:r>
                  <a:rPr lang="tr-TR" dirty="0" smtClean="0"/>
                  <a:t>gösterebilir</a:t>
                </a:r>
              </a:p>
              <a:p>
                <a:r>
                  <a:rPr lang="tr-TR" dirty="0" smtClean="0"/>
                  <a:t>Bilgisayarlarda işaretli sayılar 2’ye </a:t>
                </a:r>
                <a:r>
                  <a:rPr lang="tr-TR" dirty="0" err="1" smtClean="0"/>
                  <a:t>tümleyen</a:t>
                </a:r>
                <a:r>
                  <a:rPr lang="tr-TR" dirty="0" smtClean="0"/>
                  <a:t> yapıdadır</a:t>
                </a:r>
                <a:endParaRPr lang="tr-T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72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Bilgisayarlarda Veri Formatları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16-bitlik ikili sayılar (Word </a:t>
            </a:r>
            <a:r>
              <a:rPr lang="tr-TR" dirty="0" err="1" smtClean="0"/>
              <a:t>sized</a:t>
            </a:r>
            <a:r>
              <a:rPr lang="tr-TR" dirty="0" smtClean="0"/>
              <a:t> data)</a:t>
            </a:r>
          </a:p>
          <a:p>
            <a:r>
              <a:rPr lang="tr-TR" dirty="0" smtClean="0"/>
              <a:t>32-bitlik ikili sayılar (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r>
              <a:rPr lang="tr-TR" dirty="0" smtClean="0"/>
              <a:t> </a:t>
            </a:r>
            <a:r>
              <a:rPr lang="tr-TR" dirty="0" err="1"/>
              <a:t>sized</a:t>
            </a:r>
            <a:r>
              <a:rPr lang="tr-TR" dirty="0"/>
              <a:t> data</a:t>
            </a:r>
            <a:r>
              <a:rPr lang="tr-TR" dirty="0" smtClean="0"/>
              <a:t>)</a:t>
            </a:r>
          </a:p>
          <a:p>
            <a:r>
              <a:rPr lang="tr-TR" dirty="0" smtClean="0"/>
              <a:t>16-bit, 32-bit sayılarda </a:t>
            </a:r>
            <a:r>
              <a:rPr lang="tr-TR" dirty="0" err="1" smtClean="0"/>
              <a:t>herbir</a:t>
            </a:r>
            <a:r>
              <a:rPr lang="tr-TR" dirty="0" smtClean="0"/>
              <a:t> </a:t>
            </a:r>
            <a:r>
              <a:rPr lang="tr-TR" dirty="0" err="1" smtClean="0"/>
              <a:t>byte</a:t>
            </a:r>
            <a:r>
              <a:rPr lang="tr-TR" dirty="0" smtClean="0"/>
              <a:t> değerinin saklanma yerine göre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little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endian</a:t>
            </a:r>
            <a:r>
              <a:rPr lang="tr-TR" dirty="0" smtClean="0">
                <a:sym typeface="Wingdings" panose="05000000000000000000" pitchFamily="2" charset="2"/>
              </a:rPr>
              <a:t>, </a:t>
            </a:r>
            <a:r>
              <a:rPr lang="tr-TR" dirty="0" err="1" smtClean="0">
                <a:sym typeface="Wingdings" panose="05000000000000000000" pitchFamily="2" charset="2"/>
              </a:rPr>
              <a:t>big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endian</a:t>
            </a:r>
            <a:endParaRPr lang="tr-TR" dirty="0" smtClean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 smtClean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tr-TR" dirty="0" err="1" smtClean="0">
                <a:sym typeface="Wingdings" panose="05000000000000000000" pitchFamily="2" charset="2"/>
              </a:rPr>
              <a:t>Little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endian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endParaRPr lang="tr-T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4267994"/>
            <a:ext cx="43624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8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Bilgisayarlarda Veri Formatları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Gerçel</a:t>
            </a:r>
            <a:r>
              <a:rPr lang="tr-TR" dirty="0" smtClean="0"/>
              <a:t> sayıların aşağıdaki 2 hassasiyette ifade edilebilir:</a:t>
            </a:r>
          </a:p>
          <a:p>
            <a:pPr lvl="1"/>
            <a:r>
              <a:rPr lang="tr-TR" dirty="0" smtClean="0"/>
              <a:t>4-byte 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precision</a:t>
            </a:r>
            <a:endParaRPr lang="tr-TR" dirty="0" smtClean="0"/>
          </a:p>
          <a:p>
            <a:pPr lvl="1"/>
            <a:r>
              <a:rPr lang="tr-TR" dirty="0" smtClean="0"/>
              <a:t>8-byte 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precision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 descr="FG01_017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625850"/>
            <a:ext cx="821055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1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SAYI SİSTEMLERİ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Mikroişlemciler ile çalışılırken sayı sistemlerinin </a:t>
            </a:r>
          </a:p>
          <a:p>
            <a:pPr lvl="1"/>
            <a:r>
              <a:rPr lang="tr-TR" dirty="0" smtClean="0"/>
              <a:t>İkili taban</a:t>
            </a:r>
          </a:p>
          <a:p>
            <a:pPr lvl="1"/>
            <a:r>
              <a:rPr lang="tr-TR" dirty="0" smtClean="0"/>
              <a:t>Onluk taban</a:t>
            </a:r>
          </a:p>
          <a:p>
            <a:pPr lvl="1"/>
            <a:r>
              <a:rPr lang="tr-TR" dirty="0" smtClean="0"/>
              <a:t>Onaltılık taban</a:t>
            </a:r>
          </a:p>
          <a:p>
            <a:pPr marL="0" indent="0">
              <a:buNone/>
            </a:pPr>
            <a:r>
              <a:rPr lang="tr-TR" dirty="0" smtClean="0"/>
              <a:t>Ve bunlar arasındaki dönüşümlerin nasıl sağlandığının bilinmesini gerektirir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Rakamlar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Onluk tabanda kullanılan rakamlar 0-9 arasındadır</a:t>
            </a:r>
          </a:p>
          <a:p>
            <a:r>
              <a:rPr lang="tr-TR" dirty="0" smtClean="0"/>
              <a:t>Sekizli tabanda kullanılan basamaklar 0-7 arasındadır</a:t>
            </a:r>
          </a:p>
          <a:p>
            <a:r>
              <a:rPr lang="tr-TR" dirty="0" smtClean="0"/>
              <a:t>İkili tabanda kullanılan basamaklar 0,1’dir</a:t>
            </a:r>
          </a:p>
          <a:p>
            <a:r>
              <a:rPr lang="tr-TR" dirty="0" smtClean="0"/>
              <a:t>Onluk tabandan daha büyük tabanlarda eklenen </a:t>
            </a:r>
            <a:r>
              <a:rPr lang="tr-TR" dirty="0" err="1" smtClean="0"/>
              <a:t>herbir</a:t>
            </a:r>
            <a:r>
              <a:rPr lang="tr-TR" dirty="0" smtClean="0"/>
              <a:t> basamak alfabede A ve sonraki harfler ile gösterilir</a:t>
            </a:r>
          </a:p>
          <a:p>
            <a:pPr lvl="1"/>
            <a:r>
              <a:rPr lang="tr-TR" dirty="0" err="1" smtClean="0"/>
              <a:t>Oniki</a:t>
            </a:r>
            <a:r>
              <a:rPr lang="tr-TR" dirty="0" smtClean="0"/>
              <a:t> tabanında kullanılan basamaklar 0-9,A,B’dir</a:t>
            </a:r>
          </a:p>
          <a:p>
            <a:r>
              <a:rPr lang="tr-TR" dirty="0" smtClean="0"/>
              <a:t>Bilgisayar sistemlerinde onluk, ikili ve </a:t>
            </a:r>
            <a:r>
              <a:rPr lang="tr-TR" dirty="0" err="1" smtClean="0"/>
              <a:t>onaltılı</a:t>
            </a:r>
            <a:r>
              <a:rPr lang="tr-TR" dirty="0" smtClean="0"/>
              <a:t> tabanlar yaygın olarak kullanılır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Sayıların Gösterimi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Sayı gösterimlerinde iki önemli kavram var</a:t>
            </a:r>
          </a:p>
          <a:p>
            <a:pPr lvl="1"/>
            <a:r>
              <a:rPr lang="tr-TR" dirty="0" smtClean="0"/>
              <a:t>Basamak</a:t>
            </a:r>
          </a:p>
          <a:p>
            <a:pPr lvl="1"/>
            <a:r>
              <a:rPr lang="tr-TR" dirty="0" smtClean="0"/>
              <a:t>Basamakların sayıdaki </a:t>
            </a:r>
            <a:r>
              <a:rPr lang="tr-TR" dirty="0" err="1" smtClean="0"/>
              <a:t>konumsal</a:t>
            </a:r>
            <a:r>
              <a:rPr lang="tr-TR" dirty="0" smtClean="0"/>
              <a:t> gösterimi</a:t>
            </a:r>
          </a:p>
          <a:p>
            <a:r>
              <a:rPr lang="tr-TR" dirty="0" smtClean="0"/>
              <a:t>Onluk tabanda yazılan 132 sayısı;</a:t>
            </a:r>
          </a:p>
          <a:p>
            <a:pPr lvl="1"/>
            <a:r>
              <a:rPr lang="tr-TR" dirty="0" smtClean="0"/>
              <a:t>Soldan sağa 1,3,2 basamaklarından oluşmakta</a:t>
            </a:r>
          </a:p>
          <a:p>
            <a:pPr lvl="1"/>
            <a:r>
              <a:rPr lang="tr-TR" dirty="0"/>
              <a:t>2</a:t>
            </a:r>
            <a:r>
              <a:rPr lang="tr-TR" dirty="0" smtClean="0"/>
              <a:t> sayısı 1’ler basamağında (10</a:t>
            </a:r>
            <a:r>
              <a:rPr lang="tr-TR" baseline="30000" dirty="0" smtClean="0"/>
              <a:t>0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3 sayısı 10’lar basamağında </a:t>
            </a:r>
            <a:r>
              <a:rPr lang="tr-TR" dirty="0"/>
              <a:t>(</a:t>
            </a:r>
            <a:r>
              <a:rPr lang="tr-TR" dirty="0" smtClean="0"/>
              <a:t>10</a:t>
            </a:r>
            <a:r>
              <a:rPr lang="tr-TR" baseline="30000" dirty="0" smtClean="0"/>
              <a:t>1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1 sayısı 100’ler basamağında </a:t>
            </a:r>
            <a:r>
              <a:rPr lang="tr-TR" dirty="0"/>
              <a:t>(</a:t>
            </a:r>
            <a:r>
              <a:rPr lang="tr-TR" dirty="0" smtClean="0"/>
              <a:t>10</a:t>
            </a:r>
            <a:r>
              <a:rPr lang="tr-TR" baseline="30000" dirty="0" smtClean="0"/>
              <a:t>2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132 = 10</a:t>
            </a:r>
            <a:r>
              <a:rPr lang="tr-TR" baseline="30000" dirty="0" smtClean="0"/>
              <a:t>2</a:t>
            </a:r>
            <a:r>
              <a:rPr lang="tr-TR" dirty="0"/>
              <a:t> </a:t>
            </a:r>
            <a:r>
              <a:rPr lang="tr-TR" dirty="0" smtClean="0"/>
              <a:t>*1+10</a:t>
            </a:r>
            <a:r>
              <a:rPr lang="tr-TR" baseline="30000" dirty="0" smtClean="0"/>
              <a:t>1</a:t>
            </a:r>
            <a:r>
              <a:rPr lang="tr-TR" dirty="0" smtClean="0"/>
              <a:t> *3+10</a:t>
            </a:r>
            <a:r>
              <a:rPr lang="tr-TR" baseline="30000" dirty="0" smtClean="0"/>
              <a:t>0</a:t>
            </a:r>
            <a:r>
              <a:rPr lang="tr-TR" dirty="0" smtClean="0"/>
              <a:t>*2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093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Sayıların Gösterimi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İkili tabanda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∗1+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∗1=2+1=3</m:t>
                    </m:r>
                  </m:oMath>
                </a14:m>
                <a:endParaRPr lang="tr-TR" b="0" dirty="0" smtClean="0"/>
              </a:p>
              <a:p>
                <a:r>
                  <a:rPr lang="tr-TR" dirty="0" smtClean="0"/>
                  <a:t>Sekizli tabanda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∗1+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∗1=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tr-TR" dirty="0"/>
              </a:p>
              <a:p>
                <a:r>
                  <a:rPr lang="tr-TR" dirty="0" smtClean="0"/>
                  <a:t>Onluk tabanda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∗1+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∗1=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89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Sayıların Gösterimi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Sayıların gösteriminde virgülden sonraki sayılar ise negatif üs ile ifade edilir</a:t>
                </a:r>
              </a:p>
              <a:p>
                <a:r>
                  <a:rPr lang="tr-TR" dirty="0" smtClean="0"/>
                  <a:t>Onluk tabanda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∗0+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∗1=0+0.1=0.1</m:t>
                    </m:r>
                  </m:oMath>
                </a14:m>
                <a:endParaRPr lang="tr-TR" b="0" dirty="0" smtClean="0"/>
              </a:p>
              <a:p>
                <a:r>
                  <a:rPr lang="tr-TR" dirty="0" smtClean="0"/>
                  <a:t>İkili tabanda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∗0+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∗1=0+0.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48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 Tabanları Arası Dönüşüm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Onluk tabandan ikili tabana dönüşüm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pPr lvl="1"/>
                <a:r>
                  <a:rPr lang="tr-TR" dirty="0" smtClean="0"/>
                  <a:t>10/2 = 5, kalan 0</a:t>
                </a:r>
              </a:p>
              <a:p>
                <a:pPr lvl="1"/>
                <a:r>
                  <a:rPr lang="tr-TR" dirty="0" smtClean="0"/>
                  <a:t>5/2 = 2, kalan 1</a:t>
                </a:r>
              </a:p>
              <a:p>
                <a:pPr lvl="1"/>
                <a:r>
                  <a:rPr lang="tr-TR" dirty="0" smtClean="0"/>
                  <a:t>2/2 = 1, kalan 0</a:t>
                </a:r>
              </a:p>
              <a:p>
                <a:pPr lvl="1"/>
                <a:r>
                  <a:rPr lang="tr-TR" dirty="0" smtClean="0"/>
                  <a:t>Kalan 1</a:t>
                </a:r>
              </a:p>
              <a:p>
                <a:pPr lvl="1"/>
                <a:r>
                  <a:rPr lang="tr-TR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1010</m:t>
                            </m:r>
                          </m:e>
                        </m:d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01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 Tabanları Arası Dönüşüm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Onluk tabandan sekizli tabana dönüşüm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pPr lvl="1"/>
                <a:r>
                  <a:rPr lang="tr-TR" dirty="0" smtClean="0"/>
                  <a:t>10/8 = 1, kalan 2</a:t>
                </a:r>
              </a:p>
              <a:p>
                <a:pPr lvl="1"/>
                <a:r>
                  <a:rPr lang="tr-TR" dirty="0" smtClean="0"/>
                  <a:t>Kalan 1</a:t>
                </a:r>
              </a:p>
              <a:p>
                <a:pPr lvl="1"/>
                <a:r>
                  <a:rPr lang="tr-TR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78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423</Words>
  <Application>Microsoft Office PowerPoint</Application>
  <PresentationFormat>On-screen Show (4:3)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MİKROİŞLEMCİLER VE MİKROBİLGİSAYARLAR</vt:lpstr>
      <vt:lpstr> SAYI SİSTEMLERİ VE DÖNÜŞÜM KURALLARI</vt:lpstr>
      <vt:lpstr>SAYI SİSTEMLERİ</vt:lpstr>
      <vt:lpstr>Rakamlar</vt:lpstr>
      <vt:lpstr>Sayıların Gösterimi</vt:lpstr>
      <vt:lpstr>Sayıların Gösterimi</vt:lpstr>
      <vt:lpstr>Sayıların Gösterimi</vt:lpstr>
      <vt:lpstr>Sayı Tabanları Arası Dönüşüm</vt:lpstr>
      <vt:lpstr>Sayı Tabanları Arası Dönüşüm</vt:lpstr>
      <vt:lpstr>Sayı Tabanları Arası Dönüşüm</vt:lpstr>
      <vt:lpstr>Sayı Tabanları Arası Dönüşüm</vt:lpstr>
      <vt:lpstr>Sayı Tabanları Arası Dönüşüm</vt:lpstr>
      <vt:lpstr>Sayı Tabanları Arası Dönüşüm</vt:lpstr>
      <vt:lpstr>İşaretli ve İşaretsiz Sayılar</vt:lpstr>
      <vt:lpstr>PowerPoint Presentation</vt:lpstr>
      <vt:lpstr>Bilgisayarlarda Veri Formatları</vt:lpstr>
      <vt:lpstr>Bilgisayarlarda Veri Formatları</vt:lpstr>
      <vt:lpstr>PowerPoint Presentation</vt:lpstr>
      <vt:lpstr>Bilgisayarlarda Veri Formatları</vt:lpstr>
      <vt:lpstr>Bilgisayarlarda Veri Formatları</vt:lpstr>
      <vt:lpstr>Bilgisayarlarda Veri Formatları</vt:lpstr>
      <vt:lpstr>Bilgisayarlarda Veri Formatları</vt:lpstr>
      <vt:lpstr>Bilgisayarlarda Veri Formatları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MİKROİŞLEMCİLER VE MİKROBİLGİSAYARLAR</dc:title>
  <dc:creator>Windows User</dc:creator>
  <cp:lastModifiedBy>Windows User</cp:lastModifiedBy>
  <cp:revision>118</cp:revision>
  <dcterms:created xsi:type="dcterms:W3CDTF">2018-02-14T18:49:36Z</dcterms:created>
  <dcterms:modified xsi:type="dcterms:W3CDTF">2018-02-15T03:56:51Z</dcterms:modified>
</cp:coreProperties>
</file>