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3" r:id="rId3"/>
    <p:sldId id="264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0" r:id="rId18"/>
    <p:sldId id="281" r:id="rId19"/>
    <p:sldId id="266" r:id="rId20"/>
    <p:sldId id="285" r:id="rId21"/>
    <p:sldId id="282" r:id="rId22"/>
    <p:sldId id="283" r:id="rId23"/>
    <p:sldId id="284" r:id="rId24"/>
    <p:sldId id="286" r:id="rId25"/>
    <p:sldId id="259" r:id="rId26"/>
    <p:sldId id="260" r:id="rId27"/>
    <p:sldId id="261" r:id="rId28"/>
    <p:sldId id="279" r:id="rId29"/>
    <p:sldId id="262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7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3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7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8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1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7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0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5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6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6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7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2AB95-B93D-4E32-9124-0F74A5B0D796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MİKROİŞLEMCİLER VE MİKROBİLGİSAYARLAR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Yrd. Doç. Dr. Erkan USLU</a:t>
            </a:r>
          </a:p>
          <a:p>
            <a:r>
              <a:rPr lang="tr-TR" dirty="0" smtClean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8880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8086 Yazmaçları – </a:t>
            </a:r>
            <a:r>
              <a:rPr lang="tr-TR" dirty="0" smtClean="0"/>
              <a:t>BP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BP : Base </a:t>
            </a:r>
            <a:r>
              <a:rPr lang="tr-TR" dirty="0" err="1" smtClean="0"/>
              <a:t>pointer</a:t>
            </a:r>
            <a:endParaRPr lang="tr-TR" dirty="0" smtClean="0"/>
          </a:p>
          <a:p>
            <a:r>
              <a:rPr lang="tr-TR" dirty="0" smtClean="0"/>
              <a:t>Fonksiyona parametre aktarılırken kullanılır</a:t>
            </a:r>
          </a:p>
          <a:p>
            <a:r>
              <a:rPr lang="tr-TR" dirty="0" smtClean="0"/>
              <a:t>SS ile birlikte kullanılır</a:t>
            </a:r>
          </a:p>
        </p:txBody>
      </p:sp>
    </p:spTree>
    <p:extLst>
      <p:ext uri="{BB962C8B-B14F-4D97-AF65-F5344CB8AC3E}">
        <p14:creationId xmlns:p14="http://schemas.microsoft.com/office/powerpoint/2010/main" val="117459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</a:t>
            </a:r>
            <a:r>
              <a:rPr lang="en-US" dirty="0" err="1"/>
              <a:t>Yazmaçları</a:t>
            </a:r>
            <a:r>
              <a:rPr lang="en-US" dirty="0"/>
              <a:t> – </a:t>
            </a:r>
            <a:r>
              <a:rPr lang="tr-TR" dirty="0" smtClean="0"/>
              <a:t>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SI : kaynak indisi yazmacı (</a:t>
            </a:r>
            <a:r>
              <a:rPr lang="tr-TR" dirty="0" err="1" smtClean="0"/>
              <a:t>source</a:t>
            </a:r>
            <a:r>
              <a:rPr lang="tr-TR" dirty="0" smtClean="0"/>
              <a:t> </a:t>
            </a:r>
            <a:r>
              <a:rPr lang="tr-TR" dirty="0" err="1" smtClean="0"/>
              <a:t>index</a:t>
            </a:r>
            <a:r>
              <a:rPr lang="tr-TR" dirty="0" smtClean="0"/>
              <a:t>)</a:t>
            </a:r>
          </a:p>
          <a:p>
            <a:r>
              <a:rPr lang="tr-TR" dirty="0" smtClean="0"/>
              <a:t>Dizi komutlarında kaynak indisini tutar</a:t>
            </a:r>
          </a:p>
          <a:p>
            <a:pPr lvl="1"/>
            <a:r>
              <a:rPr lang="tr-TR" dirty="0" smtClean="0"/>
              <a:t>DS ile birlikte kullanılır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6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</a:t>
            </a:r>
            <a:r>
              <a:rPr lang="en-US" dirty="0" err="1"/>
              <a:t>Yazmaçları</a:t>
            </a:r>
            <a:r>
              <a:rPr lang="en-US" dirty="0"/>
              <a:t> – </a:t>
            </a:r>
            <a:r>
              <a:rPr lang="tr-TR" dirty="0" smtClean="0"/>
              <a:t>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DI : hedef indisi yazmacı (</a:t>
            </a:r>
            <a:r>
              <a:rPr lang="tr-TR" dirty="0" err="1" smtClean="0"/>
              <a:t>destination</a:t>
            </a:r>
            <a:r>
              <a:rPr lang="tr-TR" dirty="0" smtClean="0"/>
              <a:t> </a:t>
            </a:r>
            <a:r>
              <a:rPr lang="tr-TR" dirty="0" err="1" smtClean="0"/>
              <a:t>index</a:t>
            </a:r>
            <a:r>
              <a:rPr lang="tr-TR" dirty="0" smtClean="0"/>
              <a:t>)</a:t>
            </a:r>
          </a:p>
          <a:p>
            <a:r>
              <a:rPr lang="tr-TR" dirty="0" smtClean="0"/>
              <a:t>Dizi komutlarında hedef indisini tutar</a:t>
            </a:r>
          </a:p>
          <a:p>
            <a:pPr lvl="1"/>
            <a:r>
              <a:rPr lang="tr-TR" dirty="0"/>
              <a:t>E</a:t>
            </a:r>
            <a:r>
              <a:rPr lang="tr-TR" dirty="0" smtClean="0"/>
              <a:t>S ile birlikte kullanılır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47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</a:t>
            </a:r>
            <a:r>
              <a:rPr lang="tr-TR" dirty="0" smtClean="0"/>
              <a:t>Kesim (</a:t>
            </a:r>
            <a:r>
              <a:rPr lang="tr-TR" dirty="0" err="1" smtClean="0"/>
              <a:t>Segment</a:t>
            </a:r>
            <a:r>
              <a:rPr lang="tr-TR" dirty="0" smtClean="0"/>
              <a:t>) Yazmaçları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CS : Kod </a:t>
            </a:r>
            <a:r>
              <a:rPr lang="tr-TR" dirty="0" err="1" smtClean="0"/>
              <a:t>segment</a:t>
            </a:r>
            <a:r>
              <a:rPr lang="tr-TR" dirty="0" smtClean="0"/>
              <a:t>, IP ile kullanılır</a:t>
            </a:r>
          </a:p>
          <a:p>
            <a:r>
              <a:rPr lang="tr-TR" dirty="0" smtClean="0"/>
              <a:t>DS : Data </a:t>
            </a:r>
            <a:r>
              <a:rPr lang="tr-TR" dirty="0" err="1" smtClean="0"/>
              <a:t>segment</a:t>
            </a:r>
            <a:r>
              <a:rPr lang="tr-TR" dirty="0" smtClean="0"/>
              <a:t>, BX, SI, DI ile kullanılır</a:t>
            </a:r>
          </a:p>
          <a:p>
            <a:r>
              <a:rPr lang="tr-TR" dirty="0" smtClean="0"/>
              <a:t>ES : </a:t>
            </a:r>
            <a:r>
              <a:rPr lang="tr-TR" dirty="0" err="1" smtClean="0"/>
              <a:t>Extra</a:t>
            </a:r>
            <a:r>
              <a:rPr lang="tr-TR" dirty="0" smtClean="0"/>
              <a:t> </a:t>
            </a:r>
            <a:r>
              <a:rPr lang="tr-TR" dirty="0" err="1" smtClean="0"/>
              <a:t>segment</a:t>
            </a:r>
            <a:r>
              <a:rPr lang="tr-TR" dirty="0" smtClean="0"/>
              <a:t>, DS gibi</a:t>
            </a:r>
          </a:p>
          <a:p>
            <a:r>
              <a:rPr lang="tr-TR" dirty="0" smtClean="0"/>
              <a:t>SS : </a:t>
            </a:r>
            <a:r>
              <a:rPr lang="tr-TR" dirty="0" err="1" smtClean="0"/>
              <a:t>Stack</a:t>
            </a:r>
            <a:r>
              <a:rPr lang="tr-TR" dirty="0" smtClean="0"/>
              <a:t> </a:t>
            </a:r>
            <a:r>
              <a:rPr lang="tr-TR" dirty="0" err="1" smtClean="0"/>
              <a:t>segment</a:t>
            </a:r>
            <a:r>
              <a:rPr lang="tr-TR" dirty="0" smtClean="0"/>
              <a:t>, BP ve SP ile kullanılır</a:t>
            </a:r>
          </a:p>
          <a:p>
            <a:endParaRPr lang="tr-TR" dirty="0"/>
          </a:p>
          <a:p>
            <a:r>
              <a:rPr lang="tr-TR" dirty="0" smtClean="0"/>
              <a:t>DS=1230H, SI=0045H ikilisi ile erişilen fiziki adres</a:t>
            </a:r>
          </a:p>
          <a:p>
            <a:pPr marL="0" indent="0">
              <a:buNone/>
            </a:pPr>
            <a:r>
              <a:rPr lang="tr-TR" dirty="0" smtClean="0"/>
              <a:t>12300H+0045H = 12345H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933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</a:t>
            </a:r>
            <a:r>
              <a:rPr lang="en-US" dirty="0" err="1"/>
              <a:t>Yazmaçları</a:t>
            </a:r>
            <a:r>
              <a:rPr lang="en-US" dirty="0"/>
              <a:t> – </a:t>
            </a:r>
            <a:r>
              <a:rPr lang="tr-TR" dirty="0" smtClean="0"/>
              <a:t>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IP : </a:t>
            </a:r>
            <a:r>
              <a:rPr lang="tr-TR" dirty="0" err="1" smtClean="0"/>
              <a:t>Instruction</a:t>
            </a:r>
            <a:r>
              <a:rPr lang="tr-TR" dirty="0" smtClean="0"/>
              <a:t> </a:t>
            </a:r>
            <a:r>
              <a:rPr lang="tr-TR" dirty="0" err="1" smtClean="0"/>
              <a:t>pointer</a:t>
            </a:r>
            <a:endParaRPr lang="tr-TR" dirty="0" smtClean="0"/>
          </a:p>
          <a:p>
            <a:r>
              <a:rPr lang="tr-TR" dirty="0" smtClean="0"/>
              <a:t>Sıradaki işlenecek komutu gösterir</a:t>
            </a:r>
          </a:p>
          <a:p>
            <a:r>
              <a:rPr lang="tr-TR" dirty="0" smtClean="0"/>
              <a:t>CS ile birlikte kullanılır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Efektif program adresi :</a:t>
            </a:r>
          </a:p>
          <a:p>
            <a:r>
              <a:rPr lang="tr-TR" dirty="0" smtClean="0"/>
              <a:t>CSx10H+IP</a:t>
            </a:r>
          </a:p>
        </p:txBody>
      </p:sp>
    </p:spTree>
    <p:extLst>
      <p:ext uri="{BB962C8B-B14F-4D97-AF65-F5344CB8AC3E}">
        <p14:creationId xmlns:p14="http://schemas.microsoft.com/office/powerpoint/2010/main" val="411291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</a:t>
            </a:r>
            <a:r>
              <a:rPr lang="tr-TR" dirty="0" smtClean="0"/>
              <a:t>Bayrak </a:t>
            </a:r>
            <a:r>
              <a:rPr lang="en-US" dirty="0" err="1" smtClean="0"/>
              <a:t>Yazma</a:t>
            </a:r>
            <a:r>
              <a:rPr lang="tr-TR" dirty="0" err="1" smtClean="0"/>
              <a:t>cı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Carry Flag (CF</a:t>
            </a:r>
            <a:r>
              <a:rPr lang="en-US" b="1" dirty="0" smtClean="0"/>
              <a:t>)</a:t>
            </a:r>
            <a:r>
              <a:rPr lang="tr-TR" b="1" dirty="0" smtClean="0"/>
              <a:t> </a:t>
            </a:r>
            <a:r>
              <a:rPr lang="tr-TR" dirty="0" smtClean="0"/>
              <a:t>: İşaretsiz işlemlerde taşma olursa 1 değerini alır</a:t>
            </a:r>
          </a:p>
          <a:p>
            <a:r>
              <a:rPr lang="en-US" b="1" dirty="0"/>
              <a:t>Parity Flag (PF</a:t>
            </a:r>
            <a:r>
              <a:rPr lang="en-US" b="1" dirty="0" smtClean="0"/>
              <a:t>)</a:t>
            </a:r>
            <a:r>
              <a:rPr lang="tr-TR" dirty="0" smtClean="0"/>
              <a:t> : İşlem sonucunda 1 olan bitlerin sayısı tek ise 0, çift ise 1 değerini alır</a:t>
            </a:r>
          </a:p>
          <a:p>
            <a:r>
              <a:rPr lang="en-US" b="1" dirty="0" smtClean="0"/>
              <a:t>Auxiliary </a:t>
            </a:r>
            <a:r>
              <a:rPr lang="en-US" b="1" dirty="0"/>
              <a:t>Flag (AF</a:t>
            </a:r>
            <a:r>
              <a:rPr lang="en-US" b="1" dirty="0" smtClean="0"/>
              <a:t>)</a:t>
            </a:r>
            <a:r>
              <a:rPr lang="tr-TR" b="1" dirty="0" smtClean="0"/>
              <a:t> </a:t>
            </a:r>
            <a:r>
              <a:rPr lang="tr-TR" dirty="0" smtClean="0"/>
              <a:t>: 4 bitlik kısımların toplama-çıkarma sonucu elde değerini tutar</a:t>
            </a:r>
          </a:p>
          <a:p>
            <a:r>
              <a:rPr lang="en-US" b="1" dirty="0"/>
              <a:t>Zero Flag (</a:t>
            </a:r>
            <a:r>
              <a:rPr lang="en-US" b="1" dirty="0" smtClean="0"/>
              <a:t>ZF</a:t>
            </a:r>
            <a:r>
              <a:rPr lang="tr-TR" b="1" dirty="0" smtClean="0"/>
              <a:t>) </a:t>
            </a:r>
            <a:r>
              <a:rPr lang="tr-TR" dirty="0" smtClean="0"/>
              <a:t>: İşlem sonucu 0 ise ZF=1 olur</a:t>
            </a:r>
          </a:p>
          <a:p>
            <a:r>
              <a:rPr lang="en-US" b="1" dirty="0"/>
              <a:t>Sign Flag (SF</a:t>
            </a:r>
            <a:r>
              <a:rPr lang="en-US" b="1" dirty="0" smtClean="0"/>
              <a:t>)</a:t>
            </a:r>
            <a:r>
              <a:rPr lang="tr-TR" b="1" dirty="0" smtClean="0"/>
              <a:t> </a:t>
            </a:r>
            <a:r>
              <a:rPr lang="tr-TR" dirty="0" smtClean="0"/>
              <a:t>: İşlem sonucu negatif ise SF=1 olur</a:t>
            </a:r>
          </a:p>
        </p:txBody>
      </p:sp>
    </p:spTree>
    <p:extLst>
      <p:ext uri="{BB962C8B-B14F-4D97-AF65-F5344CB8AC3E}">
        <p14:creationId xmlns:p14="http://schemas.microsoft.com/office/powerpoint/2010/main" val="1494739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</a:t>
            </a:r>
            <a:r>
              <a:rPr lang="tr-TR" dirty="0"/>
              <a:t>Bayrak </a:t>
            </a:r>
            <a:r>
              <a:rPr lang="en-US" dirty="0" err="1"/>
              <a:t>Yazma</a:t>
            </a:r>
            <a:r>
              <a:rPr lang="tr-TR" dirty="0" err="1"/>
              <a:t>cı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Trap Flag (TF)</a:t>
            </a:r>
            <a:r>
              <a:rPr lang="tr-TR" b="1" dirty="0"/>
              <a:t> </a:t>
            </a:r>
            <a:r>
              <a:rPr lang="tr-TR" dirty="0"/>
              <a:t>: Her komuttan sonra kesme oluşmasını sağlar</a:t>
            </a:r>
          </a:p>
          <a:p>
            <a:r>
              <a:rPr lang="en-US" b="1" dirty="0"/>
              <a:t>Interrupt enable Flag (IF)</a:t>
            </a:r>
            <a:r>
              <a:rPr lang="tr-TR" b="1" dirty="0"/>
              <a:t> </a:t>
            </a:r>
            <a:r>
              <a:rPr lang="tr-TR" dirty="0"/>
              <a:t>: Kesme kaynaklarının kesme oluşturmasına izin verir</a:t>
            </a:r>
          </a:p>
          <a:p>
            <a:r>
              <a:rPr lang="en-US" b="1" dirty="0"/>
              <a:t>Direction Flag (DF)</a:t>
            </a:r>
            <a:r>
              <a:rPr lang="tr-TR" b="1" dirty="0"/>
              <a:t> </a:t>
            </a:r>
            <a:r>
              <a:rPr lang="tr-TR" dirty="0"/>
              <a:t>: Dizi işlemlerinde başlangıç adresinden itibaren arttırarak/azaltarak sıradaki göze erişimi belirler</a:t>
            </a:r>
          </a:p>
          <a:p>
            <a:r>
              <a:rPr lang="en-US" b="1" dirty="0"/>
              <a:t>Overflow Flag (OF)</a:t>
            </a:r>
            <a:r>
              <a:rPr lang="tr-TR" b="1" dirty="0"/>
              <a:t> </a:t>
            </a:r>
            <a:r>
              <a:rPr lang="tr-TR" dirty="0"/>
              <a:t>: İşaretli işlemlerde taşma durumunda 1 değerini </a:t>
            </a:r>
            <a:r>
              <a:rPr lang="tr-TR" dirty="0" smtClean="0"/>
              <a:t>alır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01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tr-TR" dirty="0" smtClean="0"/>
                  <a:t>32 bit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tr-TR" dirty="0" smtClean="0"/>
                  <a:t>P Yazmaçları (80386)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4">
            <a:normAutofit lnSpcReduction="10000"/>
          </a:bodyPr>
          <a:lstStyle/>
          <a:p>
            <a:r>
              <a:rPr lang="tr-TR" dirty="0" smtClean="0"/>
              <a:t>EAX</a:t>
            </a:r>
          </a:p>
          <a:p>
            <a:pPr lvl="1"/>
            <a:r>
              <a:rPr lang="tr-TR" dirty="0" smtClean="0"/>
              <a:t>AX </a:t>
            </a:r>
            <a:endParaRPr lang="tr-TR" dirty="0"/>
          </a:p>
          <a:p>
            <a:pPr lvl="2"/>
            <a:r>
              <a:rPr lang="tr-TR" dirty="0"/>
              <a:t>AL</a:t>
            </a:r>
          </a:p>
          <a:p>
            <a:pPr lvl="2"/>
            <a:r>
              <a:rPr lang="tr-TR" dirty="0"/>
              <a:t>AH</a:t>
            </a:r>
          </a:p>
          <a:p>
            <a:r>
              <a:rPr lang="tr-TR" dirty="0" smtClean="0"/>
              <a:t>EBX</a:t>
            </a:r>
            <a:endParaRPr lang="tr-TR" dirty="0"/>
          </a:p>
          <a:p>
            <a:pPr lvl="1"/>
            <a:r>
              <a:rPr lang="tr-TR" dirty="0" smtClean="0"/>
              <a:t>BX</a:t>
            </a:r>
          </a:p>
          <a:p>
            <a:pPr lvl="2"/>
            <a:r>
              <a:rPr lang="tr-TR" dirty="0" smtClean="0"/>
              <a:t>BL</a:t>
            </a:r>
            <a:endParaRPr lang="tr-TR" dirty="0"/>
          </a:p>
          <a:p>
            <a:pPr lvl="2"/>
            <a:r>
              <a:rPr lang="tr-TR" dirty="0"/>
              <a:t>BH</a:t>
            </a:r>
          </a:p>
          <a:p>
            <a:r>
              <a:rPr lang="tr-TR" dirty="0" smtClean="0"/>
              <a:t>ESI</a:t>
            </a:r>
            <a:endParaRPr lang="tr-TR" dirty="0"/>
          </a:p>
          <a:p>
            <a:r>
              <a:rPr lang="tr-TR" dirty="0" smtClean="0"/>
              <a:t>EDI</a:t>
            </a:r>
            <a:endParaRPr lang="tr-TR" dirty="0"/>
          </a:p>
          <a:p>
            <a:endParaRPr lang="tr-TR" dirty="0"/>
          </a:p>
          <a:p>
            <a:r>
              <a:rPr lang="tr-TR" dirty="0" smtClean="0"/>
              <a:t>ECX</a:t>
            </a:r>
            <a:endParaRPr lang="tr-TR" dirty="0"/>
          </a:p>
          <a:p>
            <a:pPr lvl="1"/>
            <a:r>
              <a:rPr lang="tr-TR" dirty="0" smtClean="0"/>
              <a:t>CX</a:t>
            </a:r>
          </a:p>
          <a:p>
            <a:pPr lvl="2"/>
            <a:r>
              <a:rPr lang="tr-TR" dirty="0" smtClean="0"/>
              <a:t>CL</a:t>
            </a:r>
            <a:endParaRPr lang="tr-TR" dirty="0"/>
          </a:p>
          <a:p>
            <a:pPr lvl="2"/>
            <a:r>
              <a:rPr lang="tr-TR" dirty="0"/>
              <a:t>CH</a:t>
            </a:r>
          </a:p>
          <a:p>
            <a:r>
              <a:rPr lang="tr-TR" dirty="0" smtClean="0"/>
              <a:t>EDX</a:t>
            </a:r>
            <a:endParaRPr lang="tr-TR" dirty="0"/>
          </a:p>
          <a:p>
            <a:pPr lvl="1"/>
            <a:r>
              <a:rPr lang="tr-TR" dirty="0" smtClean="0"/>
              <a:t>DX</a:t>
            </a:r>
          </a:p>
          <a:p>
            <a:pPr lvl="2"/>
            <a:r>
              <a:rPr lang="tr-TR" dirty="0" smtClean="0"/>
              <a:t>DL</a:t>
            </a:r>
            <a:endParaRPr lang="tr-TR" dirty="0"/>
          </a:p>
          <a:p>
            <a:pPr lvl="2"/>
            <a:r>
              <a:rPr lang="tr-TR" dirty="0"/>
              <a:t>DH</a:t>
            </a:r>
          </a:p>
          <a:p>
            <a:r>
              <a:rPr lang="tr-TR" dirty="0" smtClean="0"/>
              <a:t>ESP</a:t>
            </a:r>
            <a:endParaRPr lang="tr-TR" dirty="0"/>
          </a:p>
          <a:p>
            <a:r>
              <a:rPr lang="tr-TR" dirty="0" smtClean="0"/>
              <a:t>EBP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 smtClean="0"/>
              <a:t>SS</a:t>
            </a:r>
          </a:p>
          <a:p>
            <a:r>
              <a:rPr lang="tr-TR" dirty="0" smtClean="0"/>
              <a:t>CS</a:t>
            </a:r>
          </a:p>
          <a:p>
            <a:r>
              <a:rPr lang="tr-TR" dirty="0" smtClean="0"/>
              <a:t>DS</a:t>
            </a:r>
          </a:p>
          <a:p>
            <a:r>
              <a:rPr lang="tr-TR" dirty="0" smtClean="0"/>
              <a:t>ES</a:t>
            </a:r>
          </a:p>
          <a:p>
            <a:r>
              <a:rPr lang="tr-TR" dirty="0" smtClean="0"/>
              <a:t>EIP</a:t>
            </a:r>
          </a:p>
          <a:p>
            <a:r>
              <a:rPr lang="tr-TR" dirty="0" smtClean="0"/>
              <a:t>FS</a:t>
            </a:r>
          </a:p>
          <a:p>
            <a:r>
              <a:rPr lang="tr-TR" dirty="0" smtClean="0"/>
              <a:t>GS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EFLAGS</a:t>
            </a: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79077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tr-TR" dirty="0" smtClean="0"/>
                  <a:t>64 bit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tr-TR" dirty="0" smtClean="0"/>
                  <a:t>P Yazmaçları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4">
            <a:normAutofit/>
          </a:bodyPr>
          <a:lstStyle/>
          <a:p>
            <a:r>
              <a:rPr lang="tr-TR" dirty="0" smtClean="0"/>
              <a:t>RAX</a:t>
            </a:r>
          </a:p>
          <a:p>
            <a:pPr lvl="1"/>
            <a:r>
              <a:rPr lang="tr-TR" dirty="0" smtClean="0"/>
              <a:t>EAX</a:t>
            </a:r>
          </a:p>
          <a:p>
            <a:pPr lvl="2"/>
            <a:r>
              <a:rPr lang="tr-TR" dirty="0" smtClean="0"/>
              <a:t>AX </a:t>
            </a:r>
            <a:endParaRPr lang="tr-TR" dirty="0"/>
          </a:p>
          <a:p>
            <a:pPr lvl="3"/>
            <a:r>
              <a:rPr lang="tr-TR" dirty="0"/>
              <a:t>AL</a:t>
            </a:r>
          </a:p>
          <a:p>
            <a:pPr lvl="3"/>
            <a:r>
              <a:rPr lang="tr-TR" dirty="0"/>
              <a:t>AH</a:t>
            </a:r>
          </a:p>
          <a:p>
            <a:r>
              <a:rPr lang="tr-TR" dirty="0" smtClean="0"/>
              <a:t>RBX</a:t>
            </a:r>
          </a:p>
          <a:p>
            <a:pPr lvl="1"/>
            <a:r>
              <a:rPr lang="tr-TR" dirty="0" smtClean="0"/>
              <a:t>EBX</a:t>
            </a:r>
            <a:endParaRPr lang="tr-TR" dirty="0"/>
          </a:p>
          <a:p>
            <a:pPr lvl="2"/>
            <a:r>
              <a:rPr lang="tr-TR" dirty="0" smtClean="0"/>
              <a:t>BX</a:t>
            </a:r>
          </a:p>
          <a:p>
            <a:pPr lvl="3"/>
            <a:r>
              <a:rPr lang="tr-TR" dirty="0" smtClean="0"/>
              <a:t>BL</a:t>
            </a:r>
            <a:endParaRPr lang="tr-TR" dirty="0"/>
          </a:p>
          <a:p>
            <a:pPr lvl="3"/>
            <a:r>
              <a:rPr lang="tr-TR" dirty="0"/>
              <a:t>BH</a:t>
            </a:r>
          </a:p>
          <a:p>
            <a:r>
              <a:rPr lang="tr-TR" dirty="0"/>
              <a:t>R</a:t>
            </a:r>
            <a:r>
              <a:rPr lang="tr-TR" dirty="0" smtClean="0"/>
              <a:t>SI</a:t>
            </a:r>
            <a:endParaRPr lang="tr-TR" dirty="0"/>
          </a:p>
          <a:p>
            <a:r>
              <a:rPr lang="tr-TR" dirty="0"/>
              <a:t>R</a:t>
            </a:r>
            <a:r>
              <a:rPr lang="tr-TR" dirty="0" smtClean="0"/>
              <a:t>DI</a:t>
            </a:r>
            <a:endParaRPr lang="tr-TR" dirty="0"/>
          </a:p>
          <a:p>
            <a:r>
              <a:rPr lang="tr-TR" dirty="0" smtClean="0"/>
              <a:t>RCX</a:t>
            </a:r>
            <a:endParaRPr lang="tr-TR" dirty="0"/>
          </a:p>
          <a:p>
            <a:pPr lvl="1"/>
            <a:r>
              <a:rPr lang="tr-TR" dirty="0" smtClean="0"/>
              <a:t>ECX</a:t>
            </a:r>
            <a:endParaRPr lang="tr-TR" dirty="0"/>
          </a:p>
          <a:p>
            <a:pPr lvl="2"/>
            <a:r>
              <a:rPr lang="tr-TR" dirty="0" smtClean="0"/>
              <a:t>CX</a:t>
            </a:r>
          </a:p>
          <a:p>
            <a:pPr lvl="3"/>
            <a:r>
              <a:rPr lang="tr-TR" dirty="0" smtClean="0"/>
              <a:t>CL</a:t>
            </a:r>
            <a:endParaRPr lang="tr-TR" dirty="0"/>
          </a:p>
          <a:p>
            <a:pPr lvl="3"/>
            <a:r>
              <a:rPr lang="tr-TR" dirty="0"/>
              <a:t>CH</a:t>
            </a:r>
          </a:p>
          <a:p>
            <a:r>
              <a:rPr lang="tr-TR" dirty="0" smtClean="0"/>
              <a:t>RDX</a:t>
            </a:r>
          </a:p>
          <a:p>
            <a:pPr lvl="1"/>
            <a:r>
              <a:rPr lang="tr-TR" dirty="0" smtClean="0"/>
              <a:t>EDX</a:t>
            </a:r>
            <a:endParaRPr lang="tr-TR" dirty="0"/>
          </a:p>
          <a:p>
            <a:pPr lvl="2"/>
            <a:r>
              <a:rPr lang="tr-TR" dirty="0" smtClean="0"/>
              <a:t>DX</a:t>
            </a:r>
          </a:p>
          <a:p>
            <a:pPr lvl="3"/>
            <a:r>
              <a:rPr lang="tr-TR" dirty="0" smtClean="0"/>
              <a:t>DL</a:t>
            </a:r>
            <a:endParaRPr lang="tr-TR" dirty="0"/>
          </a:p>
          <a:p>
            <a:pPr lvl="3"/>
            <a:r>
              <a:rPr lang="tr-TR" dirty="0"/>
              <a:t>DH</a:t>
            </a:r>
          </a:p>
          <a:p>
            <a:r>
              <a:rPr lang="tr-TR" dirty="0" smtClean="0"/>
              <a:t>RSP</a:t>
            </a:r>
          </a:p>
          <a:p>
            <a:r>
              <a:rPr lang="tr-TR" dirty="0" smtClean="0"/>
              <a:t>RBP</a:t>
            </a:r>
          </a:p>
          <a:p>
            <a:r>
              <a:rPr lang="tr-TR" dirty="0" smtClean="0"/>
              <a:t>SS</a:t>
            </a:r>
          </a:p>
          <a:p>
            <a:r>
              <a:rPr lang="tr-TR" dirty="0" smtClean="0"/>
              <a:t>CS</a:t>
            </a:r>
          </a:p>
          <a:p>
            <a:r>
              <a:rPr lang="tr-TR" dirty="0" smtClean="0"/>
              <a:t>DS</a:t>
            </a:r>
          </a:p>
          <a:p>
            <a:r>
              <a:rPr lang="tr-TR" dirty="0" smtClean="0"/>
              <a:t>ES</a:t>
            </a:r>
          </a:p>
          <a:p>
            <a:r>
              <a:rPr lang="tr-TR" dirty="0" smtClean="0"/>
              <a:t>FS</a:t>
            </a:r>
          </a:p>
          <a:p>
            <a:r>
              <a:rPr lang="tr-TR" dirty="0" smtClean="0"/>
              <a:t>GS</a:t>
            </a:r>
          </a:p>
          <a:p>
            <a:r>
              <a:rPr lang="tr-TR" dirty="0"/>
              <a:t>R</a:t>
            </a:r>
            <a:r>
              <a:rPr lang="tr-TR" dirty="0" smtClean="0"/>
              <a:t>IP</a:t>
            </a:r>
          </a:p>
          <a:p>
            <a:r>
              <a:rPr lang="tr-TR" dirty="0" smtClean="0"/>
              <a:t>R8-R15</a:t>
            </a:r>
          </a:p>
          <a:p>
            <a:r>
              <a:rPr lang="tr-TR" dirty="0" smtClean="0"/>
              <a:t>RFLAGS</a:t>
            </a: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6383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tr-TR" dirty="0" smtClean="0"/>
                  <a:t>8086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tr-TR" dirty="0" smtClean="0"/>
                  <a:t>P Sistem Blok Yapısı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26" y="1690689"/>
            <a:ext cx="8294148" cy="5167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15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8086 İÇ YAPISI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0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REAL – PROTECTED MOD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70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Real </a:t>
            </a:r>
            <a:r>
              <a:rPr lang="tr-TR" dirty="0" err="1" smtClean="0"/>
              <a:t>Mod</a:t>
            </a:r>
            <a:r>
              <a:rPr lang="tr-TR" dirty="0" smtClean="0"/>
              <a:t> Hafıza Adresleme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8086 </a:t>
            </a:r>
            <a:r>
              <a:rPr lang="tr-TR" dirty="0" err="1" smtClean="0"/>
              <a:t>real</a:t>
            </a:r>
            <a:r>
              <a:rPr lang="tr-TR" dirty="0" smtClean="0"/>
              <a:t> </a:t>
            </a:r>
            <a:r>
              <a:rPr lang="tr-TR" dirty="0" err="1" smtClean="0"/>
              <a:t>modda</a:t>
            </a:r>
            <a:r>
              <a:rPr lang="tr-TR" dirty="0" smtClean="0"/>
              <a:t> hafıza adresleme yapar</a:t>
            </a:r>
          </a:p>
          <a:p>
            <a:r>
              <a:rPr lang="tr-TR" dirty="0" smtClean="0"/>
              <a:t>Real </a:t>
            </a:r>
            <a:r>
              <a:rPr lang="tr-TR" dirty="0" err="1" smtClean="0"/>
              <a:t>modda</a:t>
            </a:r>
            <a:r>
              <a:rPr lang="tr-TR" dirty="0" smtClean="0"/>
              <a:t> sadece 1MB alan </a:t>
            </a:r>
            <a:r>
              <a:rPr lang="tr-TR" dirty="0" err="1" smtClean="0"/>
              <a:t>adreslenebilir</a:t>
            </a:r>
            <a:endParaRPr lang="tr-TR" dirty="0" smtClean="0"/>
          </a:p>
          <a:p>
            <a:r>
              <a:rPr lang="tr-TR" dirty="0" smtClean="0"/>
              <a:t>8086 hafıza uzayı 1MB (20 adres ucu </a:t>
            </a:r>
            <a:r>
              <a:rPr lang="tr-TR" dirty="0" smtClean="0">
                <a:sym typeface="Wingdings" panose="05000000000000000000" pitchFamily="2" charset="2"/>
              </a:rPr>
              <a:t> 1MB</a:t>
            </a:r>
            <a:r>
              <a:rPr lang="tr-TR" dirty="0" smtClean="0"/>
              <a:t>)</a:t>
            </a:r>
          </a:p>
          <a:p>
            <a:r>
              <a:rPr lang="tr-TR" dirty="0" smtClean="0"/>
              <a:t>Tüm bilgisayarlar açıldığında </a:t>
            </a:r>
            <a:r>
              <a:rPr lang="tr-TR" dirty="0" err="1" smtClean="0"/>
              <a:t>real</a:t>
            </a:r>
            <a:r>
              <a:rPr lang="tr-TR" dirty="0" smtClean="0"/>
              <a:t> </a:t>
            </a:r>
            <a:r>
              <a:rPr lang="tr-TR" dirty="0" err="1" smtClean="0"/>
              <a:t>modda</a:t>
            </a:r>
            <a:r>
              <a:rPr lang="tr-TR" dirty="0" smtClean="0"/>
              <a:t> açılır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739013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Real </a:t>
            </a:r>
            <a:r>
              <a:rPr lang="tr-TR" dirty="0" err="1" smtClean="0"/>
              <a:t>Mod</a:t>
            </a:r>
            <a:r>
              <a:rPr lang="tr-TR" dirty="0" smtClean="0"/>
              <a:t> Hafıza Adresleme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Real </a:t>
            </a:r>
            <a:r>
              <a:rPr lang="tr-TR" dirty="0" err="1" smtClean="0"/>
              <a:t>modda</a:t>
            </a:r>
            <a:r>
              <a:rPr lang="tr-TR" dirty="0" smtClean="0"/>
              <a:t> </a:t>
            </a:r>
            <a:r>
              <a:rPr lang="tr-TR" dirty="0" err="1" smtClean="0"/>
              <a:t>segment</a:t>
            </a:r>
            <a:r>
              <a:rPr lang="tr-TR" dirty="0" smtClean="0"/>
              <a:t> adres ve ofset adres değerlerinin birleşimiyle hafızada istenen alana erişilir</a:t>
            </a:r>
          </a:p>
          <a:p>
            <a:r>
              <a:rPr lang="tr-TR" dirty="0" smtClean="0"/>
              <a:t>Bir </a:t>
            </a:r>
            <a:r>
              <a:rPr lang="tr-TR" dirty="0" err="1" smtClean="0"/>
              <a:t>segment</a:t>
            </a:r>
            <a:r>
              <a:rPr lang="tr-TR" dirty="0" smtClean="0"/>
              <a:t> değeri 64KB’lık alanı gösterir (NEDEN?)</a:t>
            </a:r>
          </a:p>
          <a:p>
            <a:r>
              <a:rPr lang="tr-TR" dirty="0" smtClean="0"/>
              <a:t>Ofset değeri 64KB’lık alan içinde bir yeri gösterir</a:t>
            </a:r>
          </a:p>
          <a:p>
            <a:r>
              <a:rPr lang="tr-TR" dirty="0" smtClean="0"/>
              <a:t>Örnek: </a:t>
            </a:r>
            <a:r>
              <a:rPr lang="tr-TR" dirty="0" err="1" smtClean="0"/>
              <a:t>Segment</a:t>
            </a:r>
            <a:r>
              <a:rPr lang="tr-TR" dirty="0" smtClean="0"/>
              <a:t> değeri 1000H, ofset değeri 2000H ise mikroişlemcide erişilen fiziki adres ne olur?</a:t>
            </a:r>
          </a:p>
          <a:p>
            <a:r>
              <a:rPr lang="tr-TR" dirty="0" smtClean="0"/>
              <a:t>1000Hx10H+2000H=12000H (1000H:2000H)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217161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Real </a:t>
            </a:r>
            <a:r>
              <a:rPr lang="tr-TR" dirty="0" err="1"/>
              <a:t>Mod</a:t>
            </a:r>
            <a:r>
              <a:rPr lang="tr-TR" dirty="0"/>
              <a:t> Hafıza Adresleme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Varsayılan </a:t>
            </a:r>
            <a:r>
              <a:rPr lang="tr-TR" dirty="0" err="1" smtClean="0"/>
              <a:t>Segment</a:t>
            </a:r>
            <a:r>
              <a:rPr lang="tr-TR" dirty="0" smtClean="0"/>
              <a:t> ve Ofset yazmaçları</a:t>
            </a:r>
          </a:p>
          <a:p>
            <a:r>
              <a:rPr lang="tr-TR" dirty="0" smtClean="0"/>
              <a:t>Program hafızasına erişimde CS:IP birlikte kullanılır</a:t>
            </a:r>
          </a:p>
          <a:p>
            <a:r>
              <a:rPr lang="tr-TR" dirty="0" smtClean="0"/>
              <a:t>Yığın (</a:t>
            </a:r>
            <a:r>
              <a:rPr lang="tr-TR" dirty="0" err="1" smtClean="0"/>
              <a:t>stack</a:t>
            </a:r>
            <a:r>
              <a:rPr lang="tr-TR" dirty="0" smtClean="0"/>
              <a:t>) erişiminde SS:SP veya SS:BP kullanılır</a:t>
            </a:r>
          </a:p>
          <a:p>
            <a:r>
              <a:rPr lang="tr-TR" dirty="0" smtClean="0"/>
              <a:t>Veri erişiminde DS:BX, DS:DI, DS:SI kullanılır</a:t>
            </a:r>
          </a:p>
          <a:p>
            <a:r>
              <a:rPr lang="tr-TR" dirty="0" err="1" smtClean="0"/>
              <a:t>String</a:t>
            </a:r>
            <a:r>
              <a:rPr lang="tr-TR" dirty="0" smtClean="0"/>
              <a:t> işlemlerinde ES:DI ile kullanılır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56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Protected</a:t>
            </a:r>
            <a:r>
              <a:rPr lang="tr-TR" dirty="0" smtClean="0"/>
              <a:t> </a:t>
            </a:r>
            <a:r>
              <a:rPr lang="tr-TR" dirty="0" err="1" smtClean="0"/>
              <a:t>Mod</a:t>
            </a:r>
            <a:r>
              <a:rPr lang="tr-TR" dirty="0" smtClean="0"/>
              <a:t> Hafıza Adresleme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1MB’tan daha geniş hafızayı adreslemede kullanılır</a:t>
            </a:r>
          </a:p>
          <a:p>
            <a:r>
              <a:rPr lang="tr-TR" dirty="0" err="1" smtClean="0"/>
              <a:t>Segment</a:t>
            </a:r>
            <a:r>
              <a:rPr lang="tr-TR" dirty="0" smtClean="0"/>
              <a:t> adres değeri bir tablonun (</a:t>
            </a:r>
            <a:r>
              <a:rPr lang="tr-TR" dirty="0" err="1" smtClean="0"/>
              <a:t>descriptor</a:t>
            </a:r>
            <a:r>
              <a:rPr lang="tr-TR" dirty="0" smtClean="0"/>
              <a:t> </a:t>
            </a:r>
            <a:r>
              <a:rPr lang="tr-TR" dirty="0" err="1" smtClean="0"/>
              <a:t>table</a:t>
            </a:r>
            <a:r>
              <a:rPr lang="tr-TR" dirty="0" smtClean="0"/>
              <a:t>) bir satırını gösterir</a:t>
            </a:r>
          </a:p>
          <a:p>
            <a:r>
              <a:rPr lang="tr-TR" dirty="0" smtClean="0"/>
              <a:t>Bu tablonun </a:t>
            </a:r>
            <a:r>
              <a:rPr lang="tr-TR" dirty="0" err="1" smtClean="0"/>
              <a:t>herbir</a:t>
            </a:r>
            <a:r>
              <a:rPr lang="tr-TR" dirty="0" smtClean="0"/>
              <a:t> gözünde kullanım için ayrılmış </a:t>
            </a:r>
            <a:r>
              <a:rPr lang="tr-TR" dirty="0" err="1" smtClean="0"/>
              <a:t>segmentin</a:t>
            </a:r>
            <a:r>
              <a:rPr lang="tr-TR" dirty="0" smtClean="0"/>
              <a:t> boyu, yeri, erişim izinleri yazılıdır</a:t>
            </a:r>
          </a:p>
          <a:p>
            <a:r>
              <a:rPr lang="tr-TR" dirty="0" smtClean="0"/>
              <a:t>Tabloların global ve yerel versiyonları vardır</a:t>
            </a:r>
          </a:p>
          <a:p>
            <a:r>
              <a:rPr lang="tr-TR" dirty="0" smtClean="0"/>
              <a:t>Global </a:t>
            </a:r>
            <a:r>
              <a:rPr lang="tr-TR" dirty="0" err="1" smtClean="0"/>
              <a:t>descriptor</a:t>
            </a:r>
            <a:r>
              <a:rPr lang="tr-TR" dirty="0" smtClean="0"/>
              <a:t> tablosunda tüm programlar için kullanılabilecek </a:t>
            </a:r>
            <a:r>
              <a:rPr lang="tr-TR" dirty="0" err="1" smtClean="0"/>
              <a:t>segment</a:t>
            </a:r>
            <a:r>
              <a:rPr lang="tr-TR" dirty="0" smtClean="0"/>
              <a:t> bilgisi yer alır</a:t>
            </a:r>
          </a:p>
          <a:p>
            <a:r>
              <a:rPr lang="tr-TR" dirty="0" smtClean="0"/>
              <a:t>Yerel </a:t>
            </a:r>
            <a:r>
              <a:rPr lang="tr-TR" dirty="0" err="1" smtClean="0"/>
              <a:t>descriptor</a:t>
            </a:r>
            <a:r>
              <a:rPr lang="tr-TR" dirty="0" smtClean="0"/>
              <a:t> tablosunda ise uygulamaya özel </a:t>
            </a:r>
            <a:r>
              <a:rPr lang="tr-TR" dirty="0" err="1" smtClean="0"/>
              <a:t>segment</a:t>
            </a:r>
            <a:r>
              <a:rPr lang="tr-TR" dirty="0" smtClean="0"/>
              <a:t> bilgisi yer alır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ADRESLEME MODLARI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9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Adresleme </a:t>
            </a:r>
            <a:r>
              <a:rPr lang="tr-TR" dirty="0" err="1" smtClean="0"/>
              <a:t>Modları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Verimli </a:t>
            </a:r>
            <a:r>
              <a:rPr lang="tr-TR" dirty="0" err="1" smtClean="0"/>
              <a:t>assembly</a:t>
            </a:r>
            <a:r>
              <a:rPr lang="tr-TR" dirty="0" smtClean="0"/>
              <a:t> programları geliştirebilmek için komutlar ile birlikte kullanılan adresleme </a:t>
            </a:r>
            <a:r>
              <a:rPr lang="tr-TR" dirty="0" err="1" smtClean="0"/>
              <a:t>modlarının</a:t>
            </a:r>
            <a:r>
              <a:rPr lang="tr-TR" dirty="0" smtClean="0"/>
              <a:t> bilinmesi gerekmektedir.</a:t>
            </a:r>
          </a:p>
          <a:p>
            <a:r>
              <a:rPr lang="tr-TR" dirty="0" smtClean="0"/>
              <a:t>Veri adresleme </a:t>
            </a:r>
            <a:r>
              <a:rPr lang="tr-TR" smtClean="0"/>
              <a:t>modları</a:t>
            </a:r>
            <a:endParaRPr lang="tr-TR" dirty="0" smtClean="0"/>
          </a:p>
          <a:p>
            <a:r>
              <a:rPr lang="tr-TR" dirty="0" smtClean="0"/>
              <a:t>Program hafızası adresleme </a:t>
            </a:r>
            <a:r>
              <a:rPr lang="tr-TR" dirty="0" err="1" smtClean="0"/>
              <a:t>modları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85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Adresleme </a:t>
            </a:r>
            <a:r>
              <a:rPr lang="tr-TR" dirty="0" err="1"/>
              <a:t>M</a:t>
            </a:r>
            <a:r>
              <a:rPr lang="tr-TR" dirty="0" err="1" smtClean="0"/>
              <a:t>odları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8086 </a:t>
            </a:r>
            <a:r>
              <a:rPr lang="tr-TR" dirty="0" err="1" smtClean="0"/>
              <a:t>assemly</a:t>
            </a:r>
            <a:r>
              <a:rPr lang="tr-TR" dirty="0" smtClean="0"/>
              <a:t> genel yapısı </a:t>
            </a:r>
          </a:p>
          <a:p>
            <a:endParaRPr lang="en-US" dirty="0"/>
          </a:p>
        </p:txBody>
      </p:sp>
      <p:pic>
        <p:nvPicPr>
          <p:cNvPr id="4" name="Picture 3" descr="FG03_001_0135026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2276475"/>
            <a:ext cx="637540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6127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Adresleme </a:t>
            </a:r>
            <a:r>
              <a:rPr lang="tr-TR" dirty="0" err="1"/>
              <a:t>M</a:t>
            </a:r>
            <a:r>
              <a:rPr lang="tr-TR" dirty="0" err="1" smtClean="0"/>
              <a:t>odları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8086 </a:t>
            </a:r>
            <a:r>
              <a:rPr lang="tr-TR" dirty="0" err="1" smtClean="0"/>
              <a:t>assemly</a:t>
            </a:r>
            <a:r>
              <a:rPr lang="tr-TR" dirty="0" smtClean="0"/>
              <a:t> genel yapısı</a:t>
            </a:r>
          </a:p>
          <a:p>
            <a:pPr lvl="1"/>
            <a:r>
              <a:rPr lang="tr-TR" dirty="0" smtClean="0"/>
              <a:t>AX </a:t>
            </a:r>
            <a:r>
              <a:rPr lang="tr-TR" dirty="0" smtClean="0">
                <a:sym typeface="Wingdings" panose="05000000000000000000" pitchFamily="2" charset="2"/>
              </a:rPr>
              <a:t> 1234H</a:t>
            </a: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BX  ABCDH</a:t>
            </a: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MOV AX, BX</a:t>
            </a: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AX  ABCDH</a:t>
            </a: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BX  ABCDH</a:t>
            </a:r>
            <a:r>
              <a:rPr lang="tr-TR" dirty="0" smtClean="0"/>
              <a:t> </a:t>
            </a:r>
          </a:p>
          <a:p>
            <a:r>
              <a:rPr lang="tr-TR" dirty="0" smtClean="0"/>
              <a:t>MOV DST, SRC</a:t>
            </a:r>
          </a:p>
          <a:p>
            <a:pPr lvl="1"/>
            <a:r>
              <a:rPr lang="tr-TR" dirty="0" smtClean="0"/>
              <a:t>DST </a:t>
            </a:r>
            <a:r>
              <a:rPr lang="tr-TR" dirty="0" smtClean="0">
                <a:sym typeface="Wingdings" panose="05000000000000000000" pitchFamily="2" charset="2"/>
              </a:rPr>
              <a:t> SRC</a:t>
            </a:r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29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Yazmaç Adresleme (</a:t>
            </a:r>
            <a:r>
              <a:rPr lang="tr-TR" dirty="0" err="1"/>
              <a:t>Register</a:t>
            </a:r>
            <a:r>
              <a:rPr lang="tr-TR" dirty="0"/>
              <a:t> </a:t>
            </a:r>
            <a:r>
              <a:rPr lang="tr-TR" dirty="0" err="1"/>
              <a:t>Addressing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Yazmaç Adresleme (</a:t>
            </a:r>
            <a:r>
              <a:rPr lang="tr-TR" dirty="0" err="1" smtClean="0"/>
              <a:t>Register</a:t>
            </a:r>
            <a:r>
              <a:rPr lang="tr-TR" dirty="0" smtClean="0"/>
              <a:t> </a:t>
            </a:r>
            <a:r>
              <a:rPr lang="tr-TR" dirty="0" err="1" smtClean="0"/>
              <a:t>Addressing</a:t>
            </a:r>
            <a:r>
              <a:rPr lang="tr-TR" dirty="0" smtClean="0"/>
              <a:t>)</a:t>
            </a:r>
          </a:p>
          <a:p>
            <a:r>
              <a:rPr lang="tr-TR" dirty="0" smtClean="0"/>
              <a:t>8 bitlik AL, AH, BL, BH, CL, CH, DL ,DH yazmaçları kullanılabilir</a:t>
            </a:r>
          </a:p>
          <a:p>
            <a:r>
              <a:rPr lang="tr-TR" dirty="0" smtClean="0"/>
              <a:t>16 bitlik AX, BX, CX, DX, SP, BP, SI, DI yazmaçları </a:t>
            </a:r>
            <a:r>
              <a:rPr lang="tr-TR" dirty="0"/>
              <a:t>kullanılabilir</a:t>
            </a:r>
            <a:endParaRPr lang="tr-TR" dirty="0" smtClean="0"/>
          </a:p>
          <a:p>
            <a:r>
              <a:rPr lang="tr-TR" dirty="0" smtClean="0"/>
              <a:t>Yazmaç adreslemede kullanılan yazmaç genişlikleri uyumlu olmalıdır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MOV BX, 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0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1860550" cy="6149974"/>
          </a:xfrm>
        </p:spPr>
        <p:txBody>
          <a:bodyPr/>
          <a:lstStyle/>
          <a:p>
            <a:r>
              <a:rPr lang="tr-TR" dirty="0" smtClean="0"/>
              <a:t>8086 İç Yapısı</a:t>
            </a:r>
            <a:endParaRPr lang="en-US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021" y="0"/>
            <a:ext cx="6051979" cy="6857999"/>
          </a:xfrm>
        </p:spPr>
      </p:pic>
    </p:spTree>
    <p:extLst>
      <p:ext uri="{BB962C8B-B14F-4D97-AF65-F5344CB8AC3E}">
        <p14:creationId xmlns:p14="http://schemas.microsoft.com/office/powerpoint/2010/main" val="27898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Hemen Adresleme (</a:t>
            </a:r>
            <a:r>
              <a:rPr lang="tr-TR" dirty="0" err="1" smtClean="0"/>
              <a:t>Immediate</a:t>
            </a:r>
            <a:r>
              <a:rPr lang="tr-TR" dirty="0" smtClean="0"/>
              <a:t> </a:t>
            </a:r>
            <a:r>
              <a:rPr lang="tr-TR" dirty="0" err="1" smtClean="0"/>
              <a:t>Addressing</a:t>
            </a:r>
            <a:r>
              <a:rPr lang="tr-TR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Sabit değer atamayı ifade eder</a:t>
            </a:r>
          </a:p>
          <a:p>
            <a:r>
              <a:rPr lang="tr-TR" dirty="0" smtClean="0"/>
              <a:t>16 bit veya 8 bit sabit değer atama söz konusu olabilir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MOV AL, 0F2H</a:t>
            </a:r>
          </a:p>
          <a:p>
            <a:pPr marL="0" indent="0">
              <a:buNone/>
            </a:pPr>
            <a:r>
              <a:rPr lang="tr-TR" dirty="0" smtClean="0"/>
              <a:t>MOV CX, 100</a:t>
            </a:r>
          </a:p>
          <a:p>
            <a:pPr marL="0" indent="0">
              <a:buNone/>
            </a:pPr>
            <a:r>
              <a:rPr lang="tr-TR" dirty="0" smtClean="0"/>
              <a:t>MOV BL, 01010101B</a:t>
            </a:r>
          </a:p>
          <a:p>
            <a:pPr marL="0" indent="0">
              <a:buNone/>
            </a:pPr>
            <a:r>
              <a:rPr lang="tr-TR" dirty="0" smtClean="0"/>
              <a:t>MOV AH, ‘A’ ;ASCII A karakteri AH yazmacına atanır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2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Doğrudan Adresleme (Direct </a:t>
            </a:r>
            <a:r>
              <a:rPr lang="tr-TR" dirty="0" err="1" smtClean="0"/>
              <a:t>Addressing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Erişilecek hafıza gözünün doğrudan gösterildiği durumdur</a:t>
            </a:r>
          </a:p>
          <a:p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MOV AL, DATA ; DATA bir etiket olup </a:t>
            </a:r>
            <a:r>
              <a:rPr lang="tr-TR" dirty="0" err="1" smtClean="0"/>
              <a:t>assemler</a:t>
            </a:r>
            <a:r>
              <a:rPr lang="tr-TR" dirty="0" smtClean="0"/>
              <a:t> bunu karşılık gelen adres değeri ile değiştirir</a:t>
            </a:r>
          </a:p>
          <a:p>
            <a:pPr marL="0" indent="0">
              <a:buNone/>
            </a:pPr>
            <a:r>
              <a:rPr lang="tr-TR" dirty="0" smtClean="0"/>
              <a:t>MOV BX, [1234H] ; BX </a:t>
            </a:r>
            <a:r>
              <a:rPr lang="tr-TR" dirty="0" smtClean="0">
                <a:sym typeface="Wingdings" panose="05000000000000000000" pitchFamily="2" charset="2"/>
              </a:rPr>
              <a:t> DS:1234H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24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G03_006_013502645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6"/>
          <a:stretch/>
        </p:blipFill>
        <p:spPr bwMode="auto">
          <a:xfrm>
            <a:off x="3365500" y="3723766"/>
            <a:ext cx="5676900" cy="313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Yazmaç Dolaylı Adresleme (</a:t>
            </a:r>
            <a:r>
              <a:rPr lang="tr-TR" dirty="0" err="1" smtClean="0"/>
              <a:t>Register</a:t>
            </a:r>
            <a:r>
              <a:rPr lang="tr-TR" dirty="0" smtClean="0"/>
              <a:t> </a:t>
            </a:r>
            <a:r>
              <a:rPr lang="tr-TR" dirty="0" err="1" smtClean="0"/>
              <a:t>Indirect</a:t>
            </a:r>
            <a:r>
              <a:rPr lang="tr-TR" dirty="0" smtClean="0"/>
              <a:t> </a:t>
            </a:r>
            <a:r>
              <a:rPr lang="tr-TR" dirty="0" err="1" smtClean="0"/>
              <a:t>Addressing</a:t>
            </a:r>
            <a:r>
              <a:rPr lang="tr-TR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BP (SS ile), BX, DI ve SI (DS ile) yazmaçları ile kullanılabilir</a:t>
            </a:r>
          </a:p>
          <a:p>
            <a:r>
              <a:rPr lang="tr-TR" dirty="0" smtClean="0"/>
              <a:t>Hafıza ofset değeri bir yazmaçta saklanır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MOV AX, [BX] ; AX </a:t>
            </a:r>
            <a:r>
              <a:rPr lang="tr-TR" dirty="0" smtClean="0">
                <a:sym typeface="Wingdings" panose="05000000000000000000" pitchFamily="2" charset="2"/>
              </a:rPr>
              <a:t> DS:BX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Dolaylı </a:t>
            </a:r>
            <a:r>
              <a:rPr lang="tr-TR" dirty="0"/>
              <a:t>Adresleme </a:t>
            </a:r>
            <a:r>
              <a:rPr lang="tr-TR" dirty="0" smtClean="0"/>
              <a:t>(</a:t>
            </a:r>
            <a:r>
              <a:rPr lang="tr-TR" dirty="0" err="1" smtClean="0"/>
              <a:t>Indirect</a:t>
            </a:r>
            <a:r>
              <a:rPr lang="tr-TR" dirty="0" smtClean="0"/>
              <a:t> </a:t>
            </a:r>
            <a:r>
              <a:rPr lang="tr-TR" dirty="0" err="1"/>
              <a:t>Addressing</a:t>
            </a:r>
            <a:r>
              <a:rPr lang="tr-TR" dirty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Dolaylı adreslemelerin bir kısmında BYTE PTR, WORD PTR gibi özel tanımlayıcılar vermek gerekir</a:t>
            </a:r>
          </a:p>
          <a:p>
            <a:r>
              <a:rPr lang="tr-TR" dirty="0" smtClean="0"/>
              <a:t>Arttırma komutu olan INC, dolaylı adresleme ile hafızada bir Word mü yoksa </a:t>
            </a:r>
            <a:r>
              <a:rPr lang="tr-TR" dirty="0" err="1" smtClean="0"/>
              <a:t>Byte</a:t>
            </a:r>
            <a:r>
              <a:rPr lang="tr-TR" dirty="0" smtClean="0"/>
              <a:t> değeri mi arttıracağını bilemez</a:t>
            </a:r>
          </a:p>
          <a:p>
            <a:pPr marL="0" indent="0">
              <a:buNone/>
            </a:pPr>
            <a:r>
              <a:rPr lang="tr-TR" dirty="0" smtClean="0"/>
              <a:t>INC WORD PTR </a:t>
            </a:r>
            <a:r>
              <a:rPr lang="tr-TR" smtClean="0"/>
              <a:t>[</a:t>
            </a:r>
            <a:r>
              <a:rPr lang="tr-TR" smtClean="0"/>
              <a:t>BX]</a:t>
            </a:r>
            <a:endParaRPr lang="tr-TR" dirty="0"/>
          </a:p>
          <a:p>
            <a:r>
              <a:rPr lang="tr-TR" dirty="0" smtClean="0"/>
              <a:t>Dolaylı adreslemede </a:t>
            </a:r>
            <a:r>
              <a:rPr lang="tr-TR" dirty="0" err="1" smtClean="0"/>
              <a:t>operandlardan</a:t>
            </a:r>
            <a:r>
              <a:rPr lang="tr-TR" dirty="0" smtClean="0"/>
              <a:t> birisi yazmaç ise </a:t>
            </a:r>
            <a:r>
              <a:rPr lang="tr-TR" dirty="0"/>
              <a:t>BYTE PTR, WORD </a:t>
            </a:r>
            <a:r>
              <a:rPr lang="tr-TR" dirty="0" err="1" smtClean="0"/>
              <a:t>PTR’ye</a:t>
            </a:r>
            <a:r>
              <a:rPr lang="tr-TR" dirty="0" smtClean="0"/>
              <a:t> gerek yoktur (NEDEN?)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0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Yazmaç Dolaylı Adresleme (</a:t>
            </a:r>
            <a:r>
              <a:rPr lang="tr-TR" dirty="0" err="1"/>
              <a:t>Register</a:t>
            </a:r>
            <a:r>
              <a:rPr lang="tr-TR" dirty="0"/>
              <a:t> </a:t>
            </a:r>
            <a:r>
              <a:rPr lang="tr-TR" dirty="0" err="1"/>
              <a:t>Indirect</a:t>
            </a:r>
            <a:r>
              <a:rPr lang="tr-TR" dirty="0"/>
              <a:t> </a:t>
            </a:r>
            <a:r>
              <a:rPr lang="tr-TR" dirty="0" err="1"/>
              <a:t>Addressing</a:t>
            </a:r>
            <a:r>
              <a:rPr lang="tr-TR" dirty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Dizi olarak tutulan veriye sıralı erişimde yazmaç dolaylı adresleme kullanımı uygundur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FG03_007_0135026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06" y="2898714"/>
            <a:ext cx="6375600" cy="367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9368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Base+Index</a:t>
            </a:r>
            <a:r>
              <a:rPr lang="tr-TR" dirty="0" smtClean="0"/>
              <a:t> </a:t>
            </a:r>
            <a:r>
              <a:rPr lang="tr-TR" dirty="0" err="1" smtClean="0"/>
              <a:t>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Temelde bir dolaylı adresleme </a:t>
            </a:r>
            <a:r>
              <a:rPr lang="tr-TR" dirty="0" err="1" smtClean="0"/>
              <a:t>modudur</a:t>
            </a:r>
            <a:endParaRPr lang="tr-TR" dirty="0" smtClean="0"/>
          </a:p>
          <a:p>
            <a:r>
              <a:rPr lang="tr-TR" dirty="0" smtClean="0"/>
              <a:t>Base yazmacı (BX veya BP) işlem yapılacak hafıza konumunun başlangıcını göstermek için kullanılır</a:t>
            </a:r>
          </a:p>
          <a:p>
            <a:r>
              <a:rPr lang="tr-TR" dirty="0" smtClean="0"/>
              <a:t>Index yazmaçları (DI veya SI) verinin bu başlangıç adresine görece yerini tutmak için kullanılır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MOV DX, [BX+DI]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34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Yazmaç Göreli Adresleme (</a:t>
            </a:r>
            <a:r>
              <a:rPr lang="tr-TR" dirty="0" err="1" smtClean="0"/>
              <a:t>Register</a:t>
            </a:r>
            <a:r>
              <a:rPr lang="tr-TR" dirty="0" smtClean="0"/>
              <a:t> </a:t>
            </a:r>
            <a:r>
              <a:rPr lang="tr-TR" dirty="0" err="1" smtClean="0"/>
              <a:t>Relative</a:t>
            </a:r>
            <a:r>
              <a:rPr lang="tr-TR" dirty="0" smtClean="0"/>
              <a:t> </a:t>
            </a:r>
            <a:r>
              <a:rPr lang="tr-TR" dirty="0" err="1" smtClean="0"/>
              <a:t>Addressing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Base (BP veya BX) veya Index (DI, SI) yazmaçlarının bir sabit ofset değeri ile kullanılmasını ifade eder</a:t>
            </a:r>
          </a:p>
          <a:p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MOV AX, [BX+100H]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57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Base </a:t>
            </a:r>
            <a:r>
              <a:rPr lang="tr-TR" dirty="0" err="1" smtClean="0"/>
              <a:t>Relative</a:t>
            </a:r>
            <a:r>
              <a:rPr lang="tr-TR" dirty="0" smtClean="0"/>
              <a:t> + Index </a:t>
            </a:r>
            <a:r>
              <a:rPr lang="tr-TR" dirty="0" err="1" smtClean="0"/>
              <a:t>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İki boyutlu veri adresleme için uygudur</a:t>
            </a:r>
          </a:p>
          <a:p>
            <a:endParaRPr lang="tr-TR" dirty="0" smtClean="0"/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MOV AX,[BX + SI + 100H]</a:t>
            </a:r>
            <a:endParaRPr lang="tr-TR" dirty="0"/>
          </a:p>
          <a:p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58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 Hafızası Adresleme </a:t>
            </a:r>
            <a:r>
              <a:rPr lang="tr-TR" dirty="0" err="1" smtClean="0"/>
              <a:t>Modları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Program akışı sırasında fonksiyon çağırma, koşullu ve koşulsuz dallanma komutları ile farklı program hafızası adresleme </a:t>
            </a:r>
            <a:r>
              <a:rPr lang="tr-TR" dirty="0" err="1" smtClean="0"/>
              <a:t>modları</a:t>
            </a:r>
            <a:r>
              <a:rPr lang="tr-TR" dirty="0" smtClean="0"/>
              <a:t> kullanılır</a:t>
            </a:r>
          </a:p>
          <a:p>
            <a:r>
              <a:rPr lang="tr-TR" dirty="0" smtClean="0"/>
              <a:t>Doğrudan (</a:t>
            </a:r>
            <a:r>
              <a:rPr lang="tr-TR" dirty="0" err="1" smtClean="0"/>
              <a:t>direct</a:t>
            </a:r>
            <a:r>
              <a:rPr lang="tr-TR" dirty="0" smtClean="0"/>
              <a:t>)</a:t>
            </a:r>
          </a:p>
          <a:p>
            <a:r>
              <a:rPr lang="tr-TR" dirty="0" smtClean="0"/>
              <a:t>Göreli (</a:t>
            </a:r>
            <a:r>
              <a:rPr lang="tr-TR" dirty="0" err="1" smtClean="0"/>
              <a:t>relative</a:t>
            </a:r>
            <a:r>
              <a:rPr lang="tr-TR" dirty="0" smtClean="0"/>
              <a:t>)</a:t>
            </a:r>
          </a:p>
          <a:p>
            <a:r>
              <a:rPr lang="tr-TR" dirty="0" smtClean="0"/>
              <a:t>Dolaylı (</a:t>
            </a:r>
            <a:r>
              <a:rPr lang="tr-TR" dirty="0" err="1" smtClean="0"/>
              <a:t>indirect</a:t>
            </a:r>
            <a:r>
              <a:rPr lang="tr-TR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04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Doğrudan Program Hafızası Adresleme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Doğrudan bir program adresine ulaşmak için kullanılır</a:t>
            </a:r>
          </a:p>
          <a:p>
            <a:r>
              <a:rPr lang="tr-TR" dirty="0" smtClean="0"/>
              <a:t>Mevcut kod </a:t>
            </a:r>
            <a:r>
              <a:rPr lang="tr-TR" dirty="0" err="1" smtClean="0"/>
              <a:t>segmentinden</a:t>
            </a:r>
            <a:r>
              <a:rPr lang="tr-TR" dirty="0" smtClean="0"/>
              <a:t> farklı bir kod </a:t>
            </a:r>
            <a:r>
              <a:rPr lang="tr-TR" dirty="0" err="1" smtClean="0"/>
              <a:t>segmentine</a:t>
            </a:r>
            <a:r>
              <a:rPr lang="tr-TR" dirty="0" smtClean="0"/>
              <a:t> geçiş sağlayacağı için </a:t>
            </a:r>
            <a:r>
              <a:rPr lang="tr-TR" dirty="0" err="1" smtClean="0"/>
              <a:t>segmentler</a:t>
            </a:r>
            <a:r>
              <a:rPr lang="tr-TR" dirty="0" smtClean="0"/>
              <a:t>-arası bir işlemdir </a:t>
            </a:r>
          </a:p>
          <a:p>
            <a:r>
              <a:rPr lang="tr-TR" dirty="0" smtClean="0"/>
              <a:t>Hem CS hem de IP değeri uygun şekilde değiştirilir</a:t>
            </a:r>
          </a:p>
          <a:p>
            <a:pPr marL="0" indent="0">
              <a:buNone/>
            </a:pPr>
            <a:r>
              <a:rPr lang="en-US" dirty="0" smtClean="0"/>
              <a:t>JMP 200H:300H</a:t>
            </a:r>
            <a:r>
              <a:rPr lang="tr-TR" dirty="0" smtClean="0"/>
              <a:t> ; CS </a:t>
            </a:r>
            <a:r>
              <a:rPr lang="tr-TR" dirty="0" smtClean="0">
                <a:sym typeface="Wingdings" panose="05000000000000000000" pitchFamily="2" charset="2"/>
              </a:rPr>
              <a:t> 200H, IP  300H</a:t>
            </a:r>
          </a:p>
          <a:p>
            <a:pPr marL="0" indent="0">
              <a:buNone/>
            </a:pPr>
            <a:r>
              <a:rPr lang="tr-TR" dirty="0" smtClean="0"/>
              <a:t>CALL</a:t>
            </a:r>
            <a:r>
              <a:rPr lang="en-US" dirty="0" smtClean="0"/>
              <a:t> </a:t>
            </a:r>
            <a:r>
              <a:rPr lang="en-US" dirty="0"/>
              <a:t>200H:300H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939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37300" y="1825625"/>
            <a:ext cx="1676400" cy="3711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81500" y="3822700"/>
            <a:ext cx="1054100" cy="5579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81500" y="1825625"/>
            <a:ext cx="1054100" cy="19970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8650" y="1825625"/>
            <a:ext cx="3302000" cy="357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8086 Yazmaçları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4">
            <a:normAutofit/>
          </a:bodyPr>
          <a:lstStyle/>
          <a:p>
            <a:r>
              <a:rPr lang="tr-TR" dirty="0"/>
              <a:t>AX </a:t>
            </a:r>
          </a:p>
          <a:p>
            <a:pPr lvl="1"/>
            <a:r>
              <a:rPr lang="tr-TR" dirty="0"/>
              <a:t>AL</a:t>
            </a:r>
          </a:p>
          <a:p>
            <a:pPr lvl="1"/>
            <a:r>
              <a:rPr lang="tr-TR" dirty="0"/>
              <a:t>AH</a:t>
            </a:r>
          </a:p>
          <a:p>
            <a:r>
              <a:rPr lang="tr-TR" dirty="0"/>
              <a:t>BX</a:t>
            </a:r>
          </a:p>
          <a:p>
            <a:pPr lvl="1"/>
            <a:r>
              <a:rPr lang="tr-TR" dirty="0"/>
              <a:t>BL</a:t>
            </a:r>
          </a:p>
          <a:p>
            <a:pPr lvl="1"/>
            <a:r>
              <a:rPr lang="tr-TR" dirty="0"/>
              <a:t>BH</a:t>
            </a:r>
          </a:p>
          <a:p>
            <a:r>
              <a:rPr lang="tr-TR" dirty="0"/>
              <a:t>SI</a:t>
            </a:r>
          </a:p>
          <a:p>
            <a:r>
              <a:rPr lang="tr-TR" dirty="0"/>
              <a:t>DI</a:t>
            </a:r>
          </a:p>
          <a:p>
            <a:endParaRPr lang="tr-TR" dirty="0"/>
          </a:p>
          <a:p>
            <a:r>
              <a:rPr lang="tr-TR" dirty="0"/>
              <a:t>CX</a:t>
            </a:r>
          </a:p>
          <a:p>
            <a:pPr lvl="1"/>
            <a:r>
              <a:rPr lang="tr-TR" dirty="0"/>
              <a:t>CL</a:t>
            </a:r>
          </a:p>
          <a:p>
            <a:pPr lvl="1"/>
            <a:r>
              <a:rPr lang="tr-TR" dirty="0"/>
              <a:t>CH</a:t>
            </a:r>
          </a:p>
          <a:p>
            <a:r>
              <a:rPr lang="tr-TR" dirty="0"/>
              <a:t>DX</a:t>
            </a:r>
          </a:p>
          <a:p>
            <a:pPr lvl="1"/>
            <a:r>
              <a:rPr lang="tr-TR" dirty="0"/>
              <a:t>DL</a:t>
            </a:r>
          </a:p>
          <a:p>
            <a:pPr lvl="1"/>
            <a:r>
              <a:rPr lang="tr-TR" dirty="0"/>
              <a:t>DH</a:t>
            </a:r>
          </a:p>
          <a:p>
            <a:r>
              <a:rPr lang="tr-TR" dirty="0"/>
              <a:t>SP</a:t>
            </a:r>
          </a:p>
          <a:p>
            <a:r>
              <a:rPr lang="tr-TR" dirty="0" smtClean="0"/>
              <a:t>BP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 smtClean="0"/>
              <a:t>SS</a:t>
            </a:r>
            <a:endParaRPr lang="tr-TR" dirty="0"/>
          </a:p>
          <a:p>
            <a:r>
              <a:rPr lang="tr-TR" dirty="0"/>
              <a:t>CS</a:t>
            </a:r>
          </a:p>
          <a:p>
            <a:r>
              <a:rPr lang="tr-TR" dirty="0"/>
              <a:t>DS</a:t>
            </a:r>
          </a:p>
          <a:p>
            <a:r>
              <a:rPr lang="tr-TR" dirty="0" smtClean="0"/>
              <a:t>ES</a:t>
            </a:r>
          </a:p>
          <a:p>
            <a:r>
              <a:rPr lang="tr-TR" dirty="0" smtClean="0"/>
              <a:t>IP</a:t>
            </a:r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FLAGS</a:t>
            </a:r>
          </a:p>
          <a:p>
            <a:pPr lvl="1"/>
            <a:r>
              <a:rPr lang="tr-TR" dirty="0" smtClean="0"/>
              <a:t>CF</a:t>
            </a:r>
          </a:p>
          <a:p>
            <a:pPr lvl="1"/>
            <a:r>
              <a:rPr lang="tr-TR" dirty="0" smtClean="0"/>
              <a:t>PF</a:t>
            </a:r>
          </a:p>
          <a:p>
            <a:pPr lvl="1"/>
            <a:r>
              <a:rPr lang="tr-TR" dirty="0" smtClean="0"/>
              <a:t>AF</a:t>
            </a:r>
          </a:p>
          <a:p>
            <a:pPr lvl="1"/>
            <a:r>
              <a:rPr lang="tr-TR" dirty="0" smtClean="0"/>
              <a:t>ZF</a:t>
            </a:r>
          </a:p>
          <a:p>
            <a:pPr lvl="1"/>
            <a:r>
              <a:rPr lang="tr-TR" dirty="0" smtClean="0"/>
              <a:t>SF</a:t>
            </a:r>
          </a:p>
          <a:p>
            <a:pPr lvl="1"/>
            <a:r>
              <a:rPr lang="tr-TR" dirty="0" smtClean="0"/>
              <a:t>TF</a:t>
            </a:r>
          </a:p>
          <a:p>
            <a:pPr lvl="1"/>
            <a:r>
              <a:rPr lang="tr-TR" dirty="0" smtClean="0"/>
              <a:t>IF</a:t>
            </a:r>
          </a:p>
          <a:p>
            <a:pPr lvl="1"/>
            <a:r>
              <a:rPr lang="tr-TR" dirty="0" smtClean="0"/>
              <a:t>DF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100" y="5833268"/>
            <a:ext cx="4140200" cy="27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Genel amaçlı yazmaçlar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2100" y="6202362"/>
            <a:ext cx="4140200" cy="2754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Segment</a:t>
            </a:r>
            <a:r>
              <a:rPr lang="tr-TR" dirty="0" smtClean="0"/>
              <a:t> yazmaçları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38700" y="5837680"/>
            <a:ext cx="4140200" cy="2754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Özel amaçlı yazmaç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38700" y="6206774"/>
            <a:ext cx="4140200" cy="2754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Bayrak yazmacı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Göreli Program Hafızası Adresleme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Mevcut IP yazmacı değerine göre hangi program hafızasının </a:t>
            </a:r>
            <a:r>
              <a:rPr lang="tr-TR" dirty="0" err="1" smtClean="0"/>
              <a:t>adresleneceğini</a:t>
            </a:r>
            <a:r>
              <a:rPr lang="tr-TR" dirty="0" smtClean="0"/>
              <a:t> ifade eder</a:t>
            </a:r>
          </a:p>
          <a:p>
            <a:r>
              <a:rPr lang="tr-TR" dirty="0" smtClean="0"/>
              <a:t>JMP komutu 1 </a:t>
            </a:r>
            <a:r>
              <a:rPr lang="tr-TR" dirty="0" err="1" smtClean="0"/>
              <a:t>byte</a:t>
            </a:r>
            <a:r>
              <a:rPr lang="tr-TR" dirty="0" smtClean="0"/>
              <a:t> veya 2 </a:t>
            </a:r>
            <a:r>
              <a:rPr lang="tr-TR" dirty="0" err="1" smtClean="0"/>
              <a:t>byte</a:t>
            </a:r>
            <a:r>
              <a:rPr lang="tr-TR" dirty="0" smtClean="0"/>
              <a:t> işaretli sabit değerli </a:t>
            </a:r>
            <a:r>
              <a:rPr lang="tr-TR" dirty="0" err="1" smtClean="0"/>
              <a:t>operand</a:t>
            </a:r>
            <a:r>
              <a:rPr lang="tr-TR" dirty="0" smtClean="0"/>
              <a:t> kabul eder</a:t>
            </a:r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JMP 100</a:t>
            </a:r>
          </a:p>
          <a:p>
            <a:pPr marL="0" indent="0">
              <a:buNone/>
            </a:pPr>
            <a:r>
              <a:rPr lang="tr-TR" dirty="0" smtClean="0"/>
              <a:t>JMP 0FFH ; IP değeri 1 azalır (NEDEN?)</a:t>
            </a:r>
          </a:p>
          <a:p>
            <a:pPr marL="0" indent="0">
              <a:buNone/>
            </a:pPr>
            <a:r>
              <a:rPr lang="tr-TR" dirty="0" smtClean="0"/>
              <a:t>JMP 1000H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30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Dolaylı Program Hafızası Adresleme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CALL ve JMP komutları ile kullanılır</a:t>
            </a:r>
          </a:p>
          <a:p>
            <a:pPr marL="0" indent="0">
              <a:buNone/>
            </a:pPr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JMP BX</a:t>
            </a:r>
          </a:p>
          <a:p>
            <a:pPr marL="0" indent="0">
              <a:buNone/>
            </a:pPr>
            <a:r>
              <a:rPr lang="tr-TR" dirty="0" smtClean="0"/>
              <a:t>CALL [BX]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Yığın Adresleme </a:t>
            </a:r>
            <a:r>
              <a:rPr lang="tr-TR" dirty="0" err="1" smtClean="0"/>
              <a:t>Modları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Tüm yazmaçlardan yığına veri basılabilir</a:t>
            </a:r>
          </a:p>
          <a:p>
            <a:r>
              <a:rPr lang="tr-TR" dirty="0" smtClean="0"/>
              <a:t>CS hariç tüm yazmaçlara yığından veri çekilebilir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PUSH CS ; çalışır</a:t>
            </a:r>
          </a:p>
          <a:p>
            <a:pPr marL="0" indent="0">
              <a:buNone/>
            </a:pPr>
            <a:r>
              <a:rPr lang="tr-TR" dirty="0" smtClean="0"/>
              <a:t>POP CS ; </a:t>
            </a:r>
            <a:r>
              <a:rPr lang="tr-TR" dirty="0" err="1" smtClean="0"/>
              <a:t>assembler</a:t>
            </a:r>
            <a:r>
              <a:rPr lang="tr-TR" dirty="0" smtClean="0"/>
              <a:t> hatası verir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Yığın Adresleme </a:t>
            </a:r>
            <a:r>
              <a:rPr lang="tr-TR" dirty="0" err="1" smtClean="0"/>
              <a:t>Modları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8086’da yığın geçici veri saklamak için ve fonksiyonlardan dönüşlerde dönüş adreslerini saklamak için kullanılır</a:t>
            </a:r>
          </a:p>
          <a:p>
            <a:r>
              <a:rPr lang="tr-TR" dirty="0" smtClean="0"/>
              <a:t>Yığın LIFO mantığında çalışır (</a:t>
            </a:r>
            <a:r>
              <a:rPr lang="tr-TR" dirty="0" err="1" smtClean="0"/>
              <a:t>Last</a:t>
            </a:r>
            <a:r>
              <a:rPr lang="tr-TR" dirty="0" smtClean="0"/>
              <a:t> </a:t>
            </a:r>
            <a:r>
              <a:rPr lang="tr-TR" dirty="0" err="1" smtClean="0"/>
              <a:t>In</a:t>
            </a:r>
            <a:r>
              <a:rPr lang="tr-TR" dirty="0" smtClean="0"/>
              <a:t> First </a:t>
            </a:r>
            <a:r>
              <a:rPr lang="tr-TR" dirty="0" err="1" smtClean="0"/>
              <a:t>Out</a:t>
            </a:r>
            <a:r>
              <a:rPr lang="tr-TR" dirty="0" smtClean="0"/>
              <a:t>) </a:t>
            </a:r>
          </a:p>
          <a:p>
            <a:r>
              <a:rPr lang="tr-TR" dirty="0" smtClean="0"/>
              <a:t>Yığın ile ilgili PUSH ve POP komutları kullanılır</a:t>
            </a:r>
          </a:p>
          <a:p>
            <a:r>
              <a:rPr lang="tr-TR" dirty="0" smtClean="0"/>
              <a:t>PUSH yığına WORD basar, POP yığından WORD çeker</a:t>
            </a:r>
          </a:p>
          <a:p>
            <a:pPr marL="0" indent="0">
              <a:buNone/>
            </a:pPr>
            <a:r>
              <a:rPr lang="tr-TR" dirty="0" smtClean="0"/>
              <a:t>PUSH BL ; (DOĞRU MU?)</a:t>
            </a:r>
          </a:p>
          <a:p>
            <a:r>
              <a:rPr lang="tr-TR" dirty="0" smtClean="0"/>
              <a:t>Yığın adresleme için SS:SP ikilisi kullanılır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Yığın Adresleme </a:t>
            </a:r>
            <a:r>
              <a:rPr lang="tr-TR" dirty="0" err="1"/>
              <a:t>Modları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SP yazmacı programcının tanımladığı yığının genişliğini gösterecek şekilde ilk değer alır</a:t>
            </a:r>
          </a:p>
          <a:p>
            <a:r>
              <a:rPr lang="tr-TR" dirty="0" smtClean="0"/>
              <a:t>Her PUSH işleminde SP-1 ve SP-2 adreslerine 2 </a:t>
            </a:r>
            <a:r>
              <a:rPr lang="tr-TR" dirty="0" err="1" smtClean="0"/>
              <a:t>byte</a:t>
            </a:r>
            <a:r>
              <a:rPr lang="tr-TR" dirty="0" smtClean="0"/>
              <a:t> veri yazılır ve SP değeri 2 azaltılır</a:t>
            </a:r>
          </a:p>
          <a:p>
            <a:r>
              <a:rPr lang="tr-TR" dirty="0" smtClean="0"/>
              <a:t>Her POP işleminde SP+1 ve SP+2 adreslerinden2 </a:t>
            </a:r>
            <a:r>
              <a:rPr lang="tr-TR" dirty="0" err="1" smtClean="0"/>
              <a:t>byte</a:t>
            </a:r>
            <a:r>
              <a:rPr lang="tr-TR" dirty="0" smtClean="0"/>
              <a:t> veri okunur ve SP değeri 2 arttırılır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58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Yığın Adresleme </a:t>
            </a:r>
            <a:r>
              <a:rPr lang="tr-TR" dirty="0" err="1"/>
              <a:t>Modları</a:t>
            </a:r>
            <a:endParaRPr lang="en-US" dirty="0"/>
          </a:p>
        </p:txBody>
      </p:sp>
      <p:pic>
        <p:nvPicPr>
          <p:cNvPr id="4" name="Content Placeholder 3" descr="FG03_017_013502645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222" y="1690689"/>
            <a:ext cx="4598403" cy="503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85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8086 </a:t>
            </a:r>
            <a:r>
              <a:rPr lang="tr-TR" dirty="0" smtClean="0"/>
              <a:t>Yazmaçları – AX, AL, 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AX : 16 bitlik akümülatör yazmaç</a:t>
            </a:r>
          </a:p>
          <a:p>
            <a:r>
              <a:rPr lang="tr-TR" dirty="0" smtClean="0"/>
              <a:t>AH, AL : 8 bitlik akümülatör yazmaçlar</a:t>
            </a:r>
          </a:p>
          <a:p>
            <a:r>
              <a:rPr lang="tr-TR" dirty="0" smtClean="0"/>
              <a:t>Aritmetik, lojik ve veri transferi işlemlerinde kullanılabilir</a:t>
            </a:r>
          </a:p>
          <a:p>
            <a:r>
              <a:rPr lang="tr-TR" dirty="0" smtClean="0"/>
              <a:t>Çarpma ve bölme işlemlerinde gizli </a:t>
            </a:r>
            <a:r>
              <a:rPr lang="tr-TR" dirty="0" err="1" smtClean="0"/>
              <a:t>operand</a:t>
            </a:r>
            <a:r>
              <a:rPr lang="tr-TR" dirty="0" smtClean="0"/>
              <a:t> </a:t>
            </a:r>
            <a:r>
              <a:rPr lang="tr-TR" dirty="0" err="1" smtClean="0"/>
              <a:t>olark</a:t>
            </a:r>
            <a:r>
              <a:rPr lang="tr-TR" dirty="0" smtClean="0"/>
              <a:t> kullanılır</a:t>
            </a:r>
          </a:p>
          <a:p>
            <a:r>
              <a:rPr lang="tr-TR" dirty="0" smtClean="0"/>
              <a:t>Giriş çıkış komutlarında kullanılır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7741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8086 Yazmaçları – </a:t>
            </a:r>
            <a:r>
              <a:rPr lang="tr-TR" dirty="0" smtClean="0"/>
              <a:t>BX</a:t>
            </a:r>
            <a:r>
              <a:rPr lang="tr-TR" dirty="0"/>
              <a:t>, </a:t>
            </a:r>
            <a:r>
              <a:rPr lang="tr-TR" dirty="0" smtClean="0"/>
              <a:t>BL</a:t>
            </a:r>
            <a:r>
              <a:rPr lang="tr-TR" dirty="0"/>
              <a:t>, </a:t>
            </a:r>
            <a:r>
              <a:rPr lang="tr-TR" dirty="0" smtClean="0"/>
              <a:t>BH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BX : 16 bitlik genel amaçlı yazmaç, (</a:t>
            </a:r>
            <a:r>
              <a:rPr lang="tr-TR" dirty="0" err="1" smtClean="0"/>
              <a:t>base</a:t>
            </a:r>
            <a:r>
              <a:rPr lang="tr-TR" dirty="0" smtClean="0"/>
              <a:t> </a:t>
            </a:r>
            <a:r>
              <a:rPr lang="tr-TR" dirty="0" err="1" smtClean="0"/>
              <a:t>register</a:t>
            </a:r>
            <a:r>
              <a:rPr lang="tr-TR" dirty="0" smtClean="0"/>
              <a:t>)</a:t>
            </a:r>
          </a:p>
          <a:p>
            <a:r>
              <a:rPr lang="tr-TR" dirty="0" smtClean="0"/>
              <a:t>BL, BH : 8 bitlik genel amaçlı yazmaçlar</a:t>
            </a:r>
          </a:p>
          <a:p>
            <a:r>
              <a:rPr lang="tr-TR" dirty="0" smtClean="0"/>
              <a:t>Dizi şeklindeki veri erişiminde kullanılır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8086 Yazmaçları – </a:t>
            </a:r>
            <a:r>
              <a:rPr lang="tr-TR" dirty="0" smtClean="0"/>
              <a:t>CX</a:t>
            </a:r>
            <a:r>
              <a:rPr lang="tr-TR" dirty="0"/>
              <a:t>, </a:t>
            </a:r>
            <a:r>
              <a:rPr lang="tr-TR" dirty="0" smtClean="0"/>
              <a:t>CL</a:t>
            </a:r>
            <a:r>
              <a:rPr lang="tr-TR" dirty="0"/>
              <a:t>, </a:t>
            </a:r>
            <a:r>
              <a:rPr lang="tr-TR" dirty="0" smtClean="0"/>
              <a:t>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CX : 16 bitlik genel amaçlı yazmaç</a:t>
            </a:r>
          </a:p>
          <a:p>
            <a:r>
              <a:rPr lang="tr-TR" dirty="0" smtClean="0"/>
              <a:t>CL, CH : 8 bitlik genel amaçlı yazmaçlar</a:t>
            </a:r>
          </a:p>
          <a:p>
            <a:r>
              <a:rPr lang="tr-TR" dirty="0" smtClean="0"/>
              <a:t>Tekrarlı işlemlerde tekrar sayısını saklar (CX)</a:t>
            </a:r>
          </a:p>
          <a:p>
            <a:r>
              <a:rPr lang="tr-TR" dirty="0" smtClean="0"/>
              <a:t>Öteleme ve kaydırma işlemlerinde tekrar sayısını saklar (CL)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9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8086 Yazmaçları – </a:t>
            </a:r>
            <a:r>
              <a:rPr lang="tr-TR" dirty="0" smtClean="0"/>
              <a:t>DX</a:t>
            </a:r>
            <a:r>
              <a:rPr lang="tr-TR" dirty="0"/>
              <a:t>, </a:t>
            </a:r>
            <a:r>
              <a:rPr lang="tr-TR" dirty="0" smtClean="0"/>
              <a:t>DL</a:t>
            </a:r>
            <a:r>
              <a:rPr lang="tr-TR" dirty="0"/>
              <a:t>, </a:t>
            </a:r>
            <a:r>
              <a:rPr lang="tr-TR" dirty="0" smtClean="0"/>
              <a:t>DH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DX : 16 bitlik genel amaçlı yazmaç</a:t>
            </a:r>
          </a:p>
          <a:p>
            <a:r>
              <a:rPr lang="tr-TR" dirty="0" smtClean="0"/>
              <a:t>DL, DH : 8 bitlik genel amaçlı yazmaçlar</a:t>
            </a:r>
          </a:p>
          <a:p>
            <a:r>
              <a:rPr lang="tr-TR" dirty="0" smtClean="0"/>
              <a:t>Çarpma ve bölme komutlarında bölünen sayıyı oluşturmak için kullanılır</a:t>
            </a:r>
          </a:p>
          <a:p>
            <a:r>
              <a:rPr lang="tr-TR" dirty="0" smtClean="0"/>
              <a:t>Giriş çıkış işlemlerinde port numarasını saklar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3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8086 Yazmaçları – </a:t>
            </a:r>
            <a:r>
              <a:rPr lang="tr-TR" dirty="0" smtClean="0"/>
              <a:t>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SP : yığın yazmacı (</a:t>
            </a:r>
            <a:r>
              <a:rPr lang="tr-TR" dirty="0" err="1"/>
              <a:t>s</a:t>
            </a:r>
            <a:r>
              <a:rPr lang="tr-TR" dirty="0" err="1" smtClean="0"/>
              <a:t>tack</a:t>
            </a:r>
            <a:r>
              <a:rPr lang="tr-TR" dirty="0" smtClean="0"/>
              <a:t> </a:t>
            </a:r>
            <a:r>
              <a:rPr lang="tr-TR" dirty="0" err="1" smtClean="0"/>
              <a:t>pointer</a:t>
            </a:r>
            <a:r>
              <a:rPr lang="tr-TR" dirty="0" smtClean="0"/>
              <a:t>)</a:t>
            </a:r>
          </a:p>
          <a:p>
            <a:r>
              <a:rPr lang="tr-TR" dirty="0" smtClean="0"/>
              <a:t>Yığının en üst adresini işaretlemek için kullanılır</a:t>
            </a:r>
          </a:p>
          <a:p>
            <a:r>
              <a:rPr lang="tr-TR" dirty="0" smtClean="0"/>
              <a:t>SS ile birlikte kullanılır</a:t>
            </a:r>
          </a:p>
          <a:p>
            <a:r>
              <a:rPr lang="tr-TR" dirty="0" smtClean="0"/>
              <a:t>Her zaman çift bir değer gösterir</a:t>
            </a:r>
          </a:p>
          <a:p>
            <a:r>
              <a:rPr lang="tr-TR" dirty="0" smtClean="0"/>
              <a:t>WORD tipinde veriyi gösterir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2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</TotalTime>
  <Words>1488</Words>
  <Application>Microsoft Office PowerPoint</Application>
  <PresentationFormat>On-screen Show (4:3)</PresentationFormat>
  <Paragraphs>315</Paragraphs>
  <Slides>45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MİKROİŞLEMCİLER VE MİKROBİLGİSAYARLAR</vt:lpstr>
      <vt:lpstr>8086 İÇ YAPISI</vt:lpstr>
      <vt:lpstr>8086 İç Yapısı</vt:lpstr>
      <vt:lpstr>8086 Yazmaçları</vt:lpstr>
      <vt:lpstr>8086 Yazmaçları – AX, AL, AH</vt:lpstr>
      <vt:lpstr>8086 Yazmaçları – BX, BL, BH</vt:lpstr>
      <vt:lpstr>8086 Yazmaçları – CX, CL, CH</vt:lpstr>
      <vt:lpstr>8086 Yazmaçları – DX, DL, DH</vt:lpstr>
      <vt:lpstr>8086 Yazmaçları – SP</vt:lpstr>
      <vt:lpstr>8086 Yazmaçları – BP</vt:lpstr>
      <vt:lpstr>8086 Yazmaçları – SI</vt:lpstr>
      <vt:lpstr>8086 Yazmaçları – DI</vt:lpstr>
      <vt:lpstr>8086 Kesim (Segment) Yazmaçları</vt:lpstr>
      <vt:lpstr>8086 Yazmaçları – IP</vt:lpstr>
      <vt:lpstr>8086 Bayrak Yazmacı</vt:lpstr>
      <vt:lpstr>8086 Bayrak Yazmacı</vt:lpstr>
      <vt:lpstr>32 bit μP Yazmaçları (80386)</vt:lpstr>
      <vt:lpstr>64 bit μP Yazmaçları</vt:lpstr>
      <vt:lpstr>8086 μP Sistem Blok Yapısı</vt:lpstr>
      <vt:lpstr>REAL – PROTECTED MOD</vt:lpstr>
      <vt:lpstr>Real Mod Hafıza Adresleme</vt:lpstr>
      <vt:lpstr>Real Mod Hafıza Adresleme</vt:lpstr>
      <vt:lpstr>Real Mod Hafıza Adresleme</vt:lpstr>
      <vt:lpstr>Protected Mod Hafıza Adresleme </vt:lpstr>
      <vt:lpstr>ADRESLEME MODLARI</vt:lpstr>
      <vt:lpstr>Adresleme Modları</vt:lpstr>
      <vt:lpstr>Veri Adresleme Modları</vt:lpstr>
      <vt:lpstr>Veri Adresleme Modları</vt:lpstr>
      <vt:lpstr>Yazmaç Adresleme (Register Addressing)</vt:lpstr>
      <vt:lpstr>Hemen Adresleme (Immediate Addressing) </vt:lpstr>
      <vt:lpstr>Doğrudan Adresleme (Direct Addressing)</vt:lpstr>
      <vt:lpstr>Yazmaç Dolaylı Adresleme (Register Indirect Addressing) </vt:lpstr>
      <vt:lpstr>Dolaylı Adresleme (Indirect Addressing) </vt:lpstr>
      <vt:lpstr>Yazmaç Dolaylı Adresleme (Register Indirect Addressing) </vt:lpstr>
      <vt:lpstr>Base+Index Addressing</vt:lpstr>
      <vt:lpstr>Yazmaç Göreli Adresleme (Register Relative Addressing)</vt:lpstr>
      <vt:lpstr>Base Relative + Index Addressing</vt:lpstr>
      <vt:lpstr>Program Hafızası Adresleme Modları</vt:lpstr>
      <vt:lpstr>Doğrudan Program Hafızası Adresleme</vt:lpstr>
      <vt:lpstr>Göreli Program Hafızası Adresleme</vt:lpstr>
      <vt:lpstr>Dolaylı Program Hafızası Adresleme</vt:lpstr>
      <vt:lpstr>Yığın Adresleme Modları</vt:lpstr>
      <vt:lpstr>Yığın Adresleme Modları</vt:lpstr>
      <vt:lpstr>Yığın Adresleme Modları</vt:lpstr>
      <vt:lpstr>Yığın Adresleme Modları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MİKROİŞLEMCİLER VE MİKROBİLGİSAYARLAR</dc:title>
  <dc:creator>Windows User</dc:creator>
  <cp:lastModifiedBy>Windows User</cp:lastModifiedBy>
  <cp:revision>269</cp:revision>
  <dcterms:created xsi:type="dcterms:W3CDTF">2018-02-14T18:49:36Z</dcterms:created>
  <dcterms:modified xsi:type="dcterms:W3CDTF">2018-03-01T10:53:01Z</dcterms:modified>
</cp:coreProperties>
</file>