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0" r:id="rId5"/>
    <p:sldId id="261" r:id="rId6"/>
    <p:sldId id="264" r:id="rId7"/>
    <p:sldId id="263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90" r:id="rId31"/>
    <p:sldId id="291" r:id="rId32"/>
    <p:sldId id="292" r:id="rId33"/>
    <p:sldId id="293" r:id="rId34"/>
    <p:sldId id="294" r:id="rId35"/>
    <p:sldId id="295" r:id="rId36"/>
    <p:sldId id="288" r:id="rId37"/>
    <p:sldId id="289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3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AB95-B93D-4E32-9124-0F74A5B0D79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MİKROİŞLEMCİLER VE MİKROBİLGİSAYARLAR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Erkan USLU</a:t>
            </a:r>
          </a:p>
          <a:p>
            <a:r>
              <a:rPr lang="tr-TR" dirty="0" smtClean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3888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Aktarım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XCHG : </a:t>
            </a:r>
            <a:r>
              <a:rPr lang="tr-TR" dirty="0" err="1" smtClean="0"/>
              <a:t>exchange</a:t>
            </a:r>
            <a:endParaRPr lang="tr-TR" dirty="0" smtClean="0"/>
          </a:p>
          <a:p>
            <a:r>
              <a:rPr lang="tr-TR" dirty="0" smtClean="0"/>
              <a:t>XCHG dest,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 smtClean="0"/>
              <a:t>dest </a:t>
            </a:r>
            <a:r>
              <a:rPr lang="tr-TR" dirty="0" smtClean="0">
                <a:sym typeface="Wingdings" panose="05000000000000000000" pitchFamily="2" charset="2"/>
              </a:rPr>
              <a:t>&lt;-&gt;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/>
          </a:p>
          <a:p>
            <a:r>
              <a:rPr lang="tr-TR" dirty="0" smtClean="0"/>
              <a:t>XCHG </a:t>
            </a:r>
            <a:r>
              <a:rPr lang="tr-TR" dirty="0" err="1" smtClean="0"/>
              <a:t>reg,reg</a:t>
            </a:r>
            <a:endParaRPr lang="tr-TR" dirty="0" smtClean="0"/>
          </a:p>
          <a:p>
            <a:r>
              <a:rPr lang="tr-TR" dirty="0" smtClean="0"/>
              <a:t>XCHG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 smtClean="0"/>
              <a:t>XCHG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9204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Aktarım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XLAT/XLATB : </a:t>
            </a:r>
            <a:r>
              <a:rPr lang="tr-TR" dirty="0" err="1" smtClean="0"/>
              <a:t>translate</a:t>
            </a:r>
            <a:r>
              <a:rPr lang="tr-TR" dirty="0" smtClean="0"/>
              <a:t> </a:t>
            </a:r>
            <a:r>
              <a:rPr lang="tr-TR" dirty="0" err="1" smtClean="0"/>
              <a:t>byte</a:t>
            </a:r>
            <a:r>
              <a:rPr lang="tr-TR" dirty="0" smtClean="0"/>
              <a:t> (XLAT = XLATB)</a:t>
            </a:r>
          </a:p>
          <a:p>
            <a:r>
              <a:rPr lang="tr-TR" dirty="0" smtClean="0"/>
              <a:t>Doğrudan operandı olmayan bir komut, AL gizli </a:t>
            </a:r>
            <a:r>
              <a:rPr lang="tr-TR" dirty="0" err="1" smtClean="0"/>
              <a:t>operand</a:t>
            </a:r>
            <a:endParaRPr lang="tr-TR" dirty="0" smtClean="0"/>
          </a:p>
          <a:p>
            <a:r>
              <a:rPr lang="tr-TR" dirty="0" smtClean="0"/>
              <a:t>AL </a:t>
            </a:r>
            <a:r>
              <a:rPr lang="tr-TR" dirty="0" smtClean="0">
                <a:sym typeface="Wingdings" panose="05000000000000000000" pitchFamily="2" charset="2"/>
              </a:rPr>
              <a:t> DS:[BX+AL]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DS:[BX] adresindeki tablonun AL numaralı indisindeki değeri AL yazmacına kopyalar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60820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ARİTMETİK KOMUTLAR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5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Aritmetik 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tr-TR" dirty="0" smtClean="0"/>
              <a:t>ADD</a:t>
            </a:r>
          </a:p>
          <a:p>
            <a:r>
              <a:rPr lang="tr-TR" dirty="0" smtClean="0"/>
              <a:t>ADC</a:t>
            </a:r>
          </a:p>
          <a:p>
            <a:r>
              <a:rPr lang="tr-TR" dirty="0" smtClean="0"/>
              <a:t>SUB</a:t>
            </a:r>
          </a:p>
          <a:p>
            <a:r>
              <a:rPr lang="tr-TR" dirty="0" smtClean="0"/>
              <a:t>SBB</a:t>
            </a:r>
          </a:p>
          <a:p>
            <a:r>
              <a:rPr lang="tr-TR" dirty="0" smtClean="0"/>
              <a:t>INC</a:t>
            </a:r>
          </a:p>
          <a:p>
            <a:r>
              <a:rPr lang="tr-TR" dirty="0" smtClean="0"/>
              <a:t>DEC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NEG</a:t>
            </a:r>
          </a:p>
          <a:p>
            <a:r>
              <a:rPr lang="tr-TR" dirty="0" smtClean="0"/>
              <a:t>CMP</a:t>
            </a:r>
          </a:p>
          <a:p>
            <a:r>
              <a:rPr lang="tr-TR" dirty="0" smtClean="0"/>
              <a:t>MUL</a:t>
            </a:r>
          </a:p>
          <a:p>
            <a:r>
              <a:rPr lang="tr-TR" dirty="0" smtClean="0"/>
              <a:t>IMUL</a:t>
            </a:r>
          </a:p>
          <a:p>
            <a:r>
              <a:rPr lang="tr-TR" dirty="0" smtClean="0"/>
              <a:t>DIV</a:t>
            </a:r>
          </a:p>
          <a:p>
            <a:r>
              <a:rPr lang="tr-TR" dirty="0" smtClean="0"/>
              <a:t>IDIV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4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ADD : </a:t>
            </a:r>
            <a:r>
              <a:rPr lang="tr-TR" dirty="0" err="1" smtClean="0"/>
              <a:t>addition</a:t>
            </a:r>
            <a:endParaRPr lang="tr-TR" dirty="0" smtClean="0"/>
          </a:p>
          <a:p>
            <a:r>
              <a:rPr lang="tr-TR" dirty="0" smtClean="0"/>
              <a:t>ADD dest, </a:t>
            </a:r>
            <a:r>
              <a:rPr lang="tr-TR" dirty="0" err="1" smtClean="0"/>
              <a:t>src</a:t>
            </a:r>
            <a:r>
              <a:rPr lang="tr-TR" dirty="0" smtClean="0"/>
              <a:t> </a:t>
            </a:r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dest +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/>
              <a:t>ADD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 smtClean="0"/>
              <a:t>ADD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r>
              <a:rPr lang="tr-TR" dirty="0" smtClean="0"/>
              <a:t>; PTR gerekli</a:t>
            </a:r>
          </a:p>
          <a:p>
            <a:r>
              <a:rPr lang="tr-TR" dirty="0" smtClean="0"/>
              <a:t>ADD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 smtClean="0"/>
              <a:t>ADD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 smtClean="0"/>
              <a:t>ADD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14534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ADC :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carry</a:t>
            </a:r>
            <a:endParaRPr lang="tr-TR" dirty="0" smtClean="0"/>
          </a:p>
          <a:p>
            <a:r>
              <a:rPr lang="tr-TR" dirty="0" smtClean="0"/>
              <a:t>ADC dest, </a:t>
            </a:r>
            <a:r>
              <a:rPr lang="tr-TR" dirty="0" err="1" smtClean="0"/>
              <a:t>src</a:t>
            </a:r>
            <a:r>
              <a:rPr lang="tr-TR" dirty="0" smtClean="0"/>
              <a:t> </a:t>
            </a:r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dest +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r>
              <a:rPr lang="tr-TR" dirty="0" smtClean="0">
                <a:sym typeface="Wingdings" panose="05000000000000000000" pitchFamily="2" charset="2"/>
              </a:rPr>
              <a:t> + CF</a:t>
            </a:r>
          </a:p>
          <a:p>
            <a:r>
              <a:rPr lang="tr-TR" dirty="0" smtClean="0"/>
              <a:t>ADC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 smtClean="0"/>
              <a:t>ADC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r>
              <a:rPr lang="tr-TR" dirty="0" smtClean="0"/>
              <a:t>; PTR gerekli</a:t>
            </a:r>
          </a:p>
          <a:p>
            <a:r>
              <a:rPr lang="tr-TR" dirty="0" smtClean="0"/>
              <a:t>ADC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 smtClean="0"/>
              <a:t>ADC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 smtClean="0"/>
              <a:t>ADC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6664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SUB : </a:t>
            </a:r>
            <a:r>
              <a:rPr lang="tr-TR" dirty="0" err="1" smtClean="0"/>
              <a:t>subtraction</a:t>
            </a:r>
            <a:endParaRPr lang="tr-TR" dirty="0" smtClean="0"/>
          </a:p>
          <a:p>
            <a:r>
              <a:rPr lang="tr-TR" dirty="0"/>
              <a:t>SUB</a:t>
            </a:r>
            <a:r>
              <a:rPr lang="tr-TR" dirty="0" smtClean="0"/>
              <a:t> dest, </a:t>
            </a:r>
            <a:r>
              <a:rPr lang="tr-TR" dirty="0" err="1" smtClean="0"/>
              <a:t>src</a:t>
            </a:r>
            <a:r>
              <a:rPr lang="tr-TR" dirty="0" smtClean="0"/>
              <a:t> </a:t>
            </a:r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dest -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SUB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/>
              <a:t>SUB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r>
              <a:rPr lang="tr-TR" dirty="0" smtClean="0"/>
              <a:t>; PTR gerekli</a:t>
            </a:r>
          </a:p>
          <a:p>
            <a:r>
              <a:rPr lang="tr-TR" dirty="0"/>
              <a:t>SUB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/>
              <a:t>SUB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/>
              <a:t>SUB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12519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SBB : </a:t>
            </a:r>
            <a:r>
              <a:rPr lang="tr-TR" dirty="0" err="1" smtClean="0"/>
              <a:t>subtraction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borrow</a:t>
            </a:r>
            <a:endParaRPr lang="tr-TR" dirty="0" smtClean="0"/>
          </a:p>
          <a:p>
            <a:r>
              <a:rPr lang="tr-TR" dirty="0"/>
              <a:t>SBB</a:t>
            </a:r>
            <a:r>
              <a:rPr lang="tr-TR" dirty="0" smtClean="0"/>
              <a:t> dest, </a:t>
            </a:r>
            <a:r>
              <a:rPr lang="tr-TR" dirty="0" err="1" smtClean="0"/>
              <a:t>src</a:t>
            </a:r>
            <a:r>
              <a:rPr lang="tr-TR" dirty="0" smtClean="0"/>
              <a:t> </a:t>
            </a:r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dest –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r>
              <a:rPr lang="tr-TR" dirty="0" smtClean="0">
                <a:sym typeface="Wingdings" panose="05000000000000000000" pitchFamily="2" charset="2"/>
              </a:rPr>
              <a:t> - CF</a:t>
            </a:r>
          </a:p>
          <a:p>
            <a:r>
              <a:rPr lang="tr-TR" dirty="0"/>
              <a:t>SBB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/>
              <a:t>SBB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r>
              <a:rPr lang="tr-TR" dirty="0" smtClean="0"/>
              <a:t>; PTR gerekli</a:t>
            </a:r>
          </a:p>
          <a:p>
            <a:r>
              <a:rPr lang="tr-TR" dirty="0"/>
              <a:t>SBB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/>
              <a:t>SBB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/>
              <a:t>SBB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1426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INC : </a:t>
            </a:r>
            <a:r>
              <a:rPr lang="tr-TR" dirty="0" err="1" smtClean="0"/>
              <a:t>increment</a:t>
            </a:r>
            <a:endParaRPr lang="tr-TR" dirty="0" smtClean="0"/>
          </a:p>
          <a:p>
            <a:r>
              <a:rPr lang="tr-TR" dirty="0" smtClean="0"/>
              <a:t>INC dest</a:t>
            </a:r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dest + 1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INC </a:t>
            </a:r>
            <a:r>
              <a:rPr lang="tr-TR" dirty="0" err="1" smtClean="0">
                <a:sym typeface="Wingdings" panose="05000000000000000000" pitchFamily="2" charset="2"/>
              </a:rPr>
              <a:t>reg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INC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; PTR gerekli</a:t>
            </a:r>
            <a:endParaRPr lang="tr-T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174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DEC : </a:t>
            </a:r>
            <a:r>
              <a:rPr lang="tr-TR" dirty="0" err="1" smtClean="0"/>
              <a:t>decrement</a:t>
            </a:r>
            <a:endParaRPr lang="tr-TR" dirty="0" smtClean="0"/>
          </a:p>
          <a:p>
            <a:r>
              <a:rPr lang="tr-TR" dirty="0"/>
              <a:t>DEC</a:t>
            </a:r>
            <a:r>
              <a:rPr lang="tr-TR" dirty="0" smtClean="0"/>
              <a:t> dest</a:t>
            </a:r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dest - 1</a:t>
            </a:r>
          </a:p>
          <a:p>
            <a:r>
              <a:rPr lang="tr-TR" dirty="0"/>
              <a:t>DEC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reg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DEC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; PTR gerekli</a:t>
            </a:r>
            <a:endParaRPr lang="tr-T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52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Komutlardaki Kısaltmalar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a</a:t>
            </a:r>
            <a:r>
              <a:rPr lang="tr-TR" dirty="0" err="1" smtClean="0"/>
              <a:t>cc</a:t>
            </a:r>
            <a:r>
              <a:rPr lang="tr-TR" dirty="0" smtClean="0"/>
              <a:t> : akümülatör</a:t>
            </a:r>
          </a:p>
          <a:p>
            <a:r>
              <a:rPr lang="tr-TR" dirty="0" err="1" smtClean="0"/>
              <a:t>reg</a:t>
            </a:r>
            <a:r>
              <a:rPr lang="tr-TR" dirty="0" smtClean="0"/>
              <a:t> : 8/16 bitlik yazmaç</a:t>
            </a:r>
          </a:p>
          <a:p>
            <a:r>
              <a:rPr lang="tr-TR" dirty="0" err="1" smtClean="0"/>
              <a:t>regb</a:t>
            </a:r>
            <a:r>
              <a:rPr lang="tr-TR" dirty="0" smtClean="0"/>
              <a:t> : 8 bitlik yazmaç</a:t>
            </a:r>
          </a:p>
          <a:p>
            <a:r>
              <a:rPr lang="tr-TR" dirty="0" err="1" smtClean="0"/>
              <a:t>regw</a:t>
            </a:r>
            <a:r>
              <a:rPr lang="tr-TR" dirty="0" smtClean="0"/>
              <a:t> : 16 bitlik yazmaç</a:t>
            </a:r>
          </a:p>
          <a:p>
            <a:r>
              <a:rPr lang="tr-TR" dirty="0" err="1" smtClean="0"/>
              <a:t>sreg</a:t>
            </a:r>
            <a:r>
              <a:rPr lang="tr-TR" dirty="0" smtClean="0"/>
              <a:t> : </a:t>
            </a:r>
            <a:r>
              <a:rPr lang="tr-TR" dirty="0" err="1" smtClean="0"/>
              <a:t>segment</a:t>
            </a:r>
            <a:r>
              <a:rPr lang="tr-TR" dirty="0" smtClean="0"/>
              <a:t> (kesim) yazmacı</a:t>
            </a:r>
          </a:p>
          <a:p>
            <a:r>
              <a:rPr lang="tr-TR" dirty="0" err="1" smtClean="0"/>
              <a:t>mem</a:t>
            </a:r>
            <a:r>
              <a:rPr lang="tr-TR" dirty="0" smtClean="0"/>
              <a:t> : bellek adresi</a:t>
            </a:r>
          </a:p>
          <a:p>
            <a:r>
              <a:rPr lang="tr-TR" dirty="0" err="1" smtClean="0"/>
              <a:t>idata</a:t>
            </a:r>
            <a:r>
              <a:rPr lang="tr-TR" dirty="0" smtClean="0"/>
              <a:t> : 8/16 bitlik sabit değer</a:t>
            </a:r>
          </a:p>
          <a:p>
            <a:r>
              <a:rPr lang="tr-TR" dirty="0" smtClean="0"/>
              <a:t>disp8/disp16 : [-128…0…127]/[-32768…0…32767]</a:t>
            </a:r>
          </a:p>
          <a:p>
            <a:r>
              <a:rPr lang="tr-TR" dirty="0" smtClean="0"/>
              <a:t>dest/</a:t>
            </a:r>
            <a:r>
              <a:rPr lang="tr-TR" dirty="0" err="1" smtClean="0"/>
              <a:t>scr</a:t>
            </a:r>
            <a:r>
              <a:rPr lang="tr-TR" dirty="0" smtClean="0"/>
              <a:t> : hedef/kaynak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62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NEG : </a:t>
            </a:r>
            <a:r>
              <a:rPr lang="tr-TR" dirty="0" err="1" smtClean="0"/>
              <a:t>negate</a:t>
            </a:r>
            <a:r>
              <a:rPr lang="tr-TR" dirty="0" smtClean="0"/>
              <a:t> / </a:t>
            </a:r>
            <a:r>
              <a:rPr lang="tr-TR" dirty="0" err="1" smtClean="0"/>
              <a:t>two’s</a:t>
            </a:r>
            <a:r>
              <a:rPr lang="tr-TR" dirty="0" smtClean="0"/>
              <a:t> </a:t>
            </a:r>
            <a:r>
              <a:rPr lang="tr-TR" dirty="0" err="1" smtClean="0"/>
              <a:t>complenet</a:t>
            </a:r>
            <a:endParaRPr lang="tr-TR" dirty="0" smtClean="0"/>
          </a:p>
          <a:p>
            <a:r>
              <a:rPr lang="tr-TR" dirty="0"/>
              <a:t>NEG</a:t>
            </a:r>
            <a:r>
              <a:rPr lang="tr-TR" dirty="0" smtClean="0"/>
              <a:t> dest</a:t>
            </a:r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0 - dest</a:t>
            </a:r>
          </a:p>
          <a:p>
            <a:r>
              <a:rPr lang="tr-TR" dirty="0"/>
              <a:t>NEG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reg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NEG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; PTR gerekli</a:t>
            </a:r>
            <a:endParaRPr lang="tr-T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36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CMP : </a:t>
            </a:r>
            <a:r>
              <a:rPr lang="tr-TR" dirty="0" err="1" smtClean="0"/>
              <a:t>compare</a:t>
            </a:r>
            <a:endParaRPr lang="tr-TR" dirty="0" smtClean="0"/>
          </a:p>
          <a:p>
            <a:r>
              <a:rPr lang="tr-TR" dirty="0" smtClean="0"/>
              <a:t>CMP dest,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 smtClean="0"/>
              <a:t>dest –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 smtClean="0"/>
              <a:t>Sonuç </a:t>
            </a:r>
            <a:r>
              <a:rPr lang="tr-TR" dirty="0" smtClean="0"/>
              <a:t>saklanmaz, bayraklar etkilenir</a:t>
            </a:r>
          </a:p>
          <a:p>
            <a:r>
              <a:rPr lang="tr-TR" dirty="0" smtClean="0"/>
              <a:t>Komut sonrasında koşullu dallanma komutları kullanılabilir</a:t>
            </a:r>
          </a:p>
          <a:p>
            <a:pPr lvl="1"/>
            <a:r>
              <a:rPr lang="tr-TR" dirty="0"/>
              <a:t>d</a:t>
            </a:r>
            <a:r>
              <a:rPr lang="tr-TR" dirty="0" smtClean="0"/>
              <a:t>est &gt; </a:t>
            </a:r>
            <a:r>
              <a:rPr lang="tr-TR" dirty="0" err="1" smtClean="0"/>
              <a:t>src</a:t>
            </a:r>
            <a:r>
              <a:rPr lang="tr-TR" dirty="0" smtClean="0"/>
              <a:t>, dest ≥ </a:t>
            </a:r>
            <a:r>
              <a:rPr lang="tr-TR" dirty="0" err="1" smtClean="0"/>
              <a:t>src</a:t>
            </a:r>
            <a:r>
              <a:rPr lang="tr-TR" dirty="0" smtClean="0"/>
              <a:t>, </a:t>
            </a:r>
          </a:p>
          <a:p>
            <a:pPr lvl="1"/>
            <a:r>
              <a:rPr lang="tr-TR" dirty="0" smtClean="0"/>
              <a:t>dest = </a:t>
            </a:r>
            <a:r>
              <a:rPr lang="tr-TR" dirty="0" err="1" smtClean="0"/>
              <a:t>src</a:t>
            </a:r>
            <a:r>
              <a:rPr lang="tr-TR" dirty="0" smtClean="0"/>
              <a:t>, </a:t>
            </a:r>
          </a:p>
          <a:p>
            <a:pPr lvl="1"/>
            <a:r>
              <a:rPr lang="tr-TR" dirty="0" smtClean="0"/>
              <a:t>dest ≤ </a:t>
            </a:r>
            <a:r>
              <a:rPr lang="tr-TR" dirty="0" err="1" smtClean="0"/>
              <a:t>src</a:t>
            </a:r>
            <a:r>
              <a:rPr lang="tr-TR" dirty="0" smtClean="0"/>
              <a:t>, dest &lt; </a:t>
            </a:r>
            <a:r>
              <a:rPr lang="tr-TR" dirty="0" err="1" smtClean="0"/>
              <a:t>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2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 smtClean="0"/>
              <a:t>Komutlar</a:t>
            </a:r>
            <a:r>
              <a:rPr lang="tr-TR" dirty="0" smtClean="0"/>
              <a:t>- İşlemci koşullara nasıl karar verir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25134"/>
              </p:ext>
            </p:extLst>
          </p:nvPr>
        </p:nvGraphicFramePr>
        <p:xfrm>
          <a:off x="628650" y="1825625"/>
          <a:ext cx="78867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998">
                  <a:extLst>
                    <a:ext uri="{9D8B030D-6E8A-4147-A177-3AD203B41FA5}">
                      <a16:colId xmlns:a16="http://schemas.microsoft.com/office/drawing/2014/main" val="2282179365"/>
                    </a:ext>
                  </a:extLst>
                </a:gridCol>
                <a:gridCol w="2987802">
                  <a:extLst>
                    <a:ext uri="{9D8B030D-6E8A-4147-A177-3AD203B41FA5}">
                      <a16:colId xmlns:a16="http://schemas.microsoft.com/office/drawing/2014/main" val="4275264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577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İşaretsiz Sayılarda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İşaretli Sayılarda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1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&gt;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CF=0 VE ZF=0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ZF=0 VE</a:t>
                      </a:r>
                      <a:r>
                        <a:rPr lang="tr-TR" sz="3200" baseline="0" dirty="0" smtClean="0"/>
                        <a:t> SF=OF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9667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≥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CF=0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SF=OF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2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=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ZF=1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ZF=1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5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≤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CF=1 VEYA ZF=1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ZF=1 VE SF≠OF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8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3200" dirty="0" smtClean="0"/>
                        <a:t>dest &lt; </a:t>
                      </a:r>
                      <a:r>
                        <a:rPr lang="tr-TR" sz="3200" dirty="0" err="1" smtClean="0"/>
                        <a:t>src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CF=1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SF≠OF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5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CMP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 smtClean="0"/>
              <a:t>CMP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 smtClean="0"/>
              <a:t>CMP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 smtClean="0"/>
              <a:t>CMP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 smtClean="0"/>
              <a:t>CMP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4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MUL : </a:t>
            </a:r>
            <a:r>
              <a:rPr lang="tr-TR" dirty="0" err="1" smtClean="0"/>
              <a:t>unsigned</a:t>
            </a:r>
            <a:r>
              <a:rPr lang="tr-TR" dirty="0" smtClean="0"/>
              <a:t> </a:t>
            </a:r>
            <a:r>
              <a:rPr lang="tr-TR" dirty="0" err="1" smtClean="0"/>
              <a:t>multiplication</a:t>
            </a:r>
            <a:endParaRPr lang="tr-TR" dirty="0" smtClean="0"/>
          </a:p>
          <a:p>
            <a:r>
              <a:rPr lang="tr-TR" dirty="0" smtClean="0"/>
              <a:t>MUL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 err="1"/>
              <a:t>src</a:t>
            </a:r>
            <a:r>
              <a:rPr lang="tr-TR" dirty="0" smtClean="0"/>
              <a:t> 8 bit ise : AX </a:t>
            </a:r>
            <a:r>
              <a:rPr lang="tr-TR" dirty="0" smtClean="0">
                <a:sym typeface="Wingdings" panose="05000000000000000000" pitchFamily="2" charset="2"/>
              </a:rPr>
              <a:t> AL x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Eğer </a:t>
            </a:r>
            <a:r>
              <a:rPr lang="tr-TR" dirty="0" err="1"/>
              <a:t>src</a:t>
            </a:r>
            <a:r>
              <a:rPr lang="tr-TR" dirty="0" smtClean="0">
                <a:sym typeface="Wingdings" panose="05000000000000000000" pitchFamily="2" charset="2"/>
              </a:rPr>
              <a:t> 16 bit ise : DX:AX  AX x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MUL </a:t>
            </a:r>
            <a:r>
              <a:rPr lang="tr-TR" dirty="0" err="1" smtClean="0">
                <a:sym typeface="Wingdings" panose="05000000000000000000" pitchFamily="2" charset="2"/>
              </a:rPr>
              <a:t>reg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MUL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; PTR gerekli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00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IMUL : </a:t>
            </a:r>
            <a:r>
              <a:rPr lang="tr-TR" dirty="0" err="1" smtClean="0"/>
              <a:t>integer</a:t>
            </a:r>
            <a:r>
              <a:rPr lang="tr-TR" dirty="0" smtClean="0"/>
              <a:t> </a:t>
            </a:r>
            <a:r>
              <a:rPr lang="tr-TR" dirty="0" err="1" smtClean="0"/>
              <a:t>signed</a:t>
            </a:r>
            <a:r>
              <a:rPr lang="tr-TR" dirty="0" smtClean="0"/>
              <a:t> </a:t>
            </a:r>
            <a:r>
              <a:rPr lang="tr-TR" dirty="0" err="1" smtClean="0"/>
              <a:t>multiplication</a:t>
            </a:r>
            <a:endParaRPr lang="tr-TR" dirty="0" smtClean="0"/>
          </a:p>
          <a:p>
            <a:r>
              <a:rPr lang="tr-TR" dirty="0"/>
              <a:t>IMUL</a:t>
            </a:r>
            <a:r>
              <a:rPr lang="tr-TR" dirty="0" smtClean="0"/>
              <a:t>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 err="1"/>
              <a:t>src</a:t>
            </a:r>
            <a:r>
              <a:rPr lang="tr-TR" dirty="0" smtClean="0"/>
              <a:t> 8 bit ise : AX </a:t>
            </a:r>
            <a:r>
              <a:rPr lang="tr-TR" dirty="0" smtClean="0">
                <a:sym typeface="Wingdings" panose="05000000000000000000" pitchFamily="2" charset="2"/>
              </a:rPr>
              <a:t> AL x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Eğer </a:t>
            </a:r>
            <a:r>
              <a:rPr lang="tr-TR" dirty="0" err="1"/>
              <a:t>src</a:t>
            </a:r>
            <a:r>
              <a:rPr lang="tr-TR" dirty="0" smtClean="0">
                <a:sym typeface="Wingdings" panose="05000000000000000000" pitchFamily="2" charset="2"/>
              </a:rPr>
              <a:t> 16 bit ise : DX:AX  AX x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Sonuç ve </a:t>
            </a:r>
            <a:r>
              <a:rPr lang="tr-TR" dirty="0" err="1" smtClean="0">
                <a:sym typeface="Wingdings" panose="05000000000000000000" pitchFamily="2" charset="2"/>
              </a:rPr>
              <a:t>operandlar</a:t>
            </a:r>
            <a:r>
              <a:rPr lang="tr-TR" dirty="0" smtClean="0">
                <a:sym typeface="Wingdings" panose="05000000000000000000" pitchFamily="2" charset="2"/>
              </a:rPr>
              <a:t> işaretli sayı olarak değerlendirilir</a:t>
            </a:r>
          </a:p>
          <a:p>
            <a:r>
              <a:rPr lang="tr-TR" dirty="0"/>
              <a:t>IMUL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reg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IMUL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; PTR gerekli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4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DIV : </a:t>
            </a:r>
            <a:r>
              <a:rPr lang="tr-TR" dirty="0" err="1" smtClean="0"/>
              <a:t>unsigned</a:t>
            </a:r>
            <a:r>
              <a:rPr lang="tr-TR" dirty="0" smtClean="0"/>
              <a:t> </a:t>
            </a:r>
            <a:r>
              <a:rPr lang="tr-TR" dirty="0" err="1" smtClean="0"/>
              <a:t>divide</a:t>
            </a:r>
            <a:endParaRPr lang="tr-TR" dirty="0" smtClean="0"/>
          </a:p>
          <a:p>
            <a:r>
              <a:rPr lang="tr-TR" dirty="0"/>
              <a:t>DIV</a:t>
            </a:r>
            <a:r>
              <a:rPr lang="tr-TR" dirty="0" smtClean="0"/>
              <a:t>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 err="1" smtClean="0"/>
              <a:t>src</a:t>
            </a:r>
            <a:r>
              <a:rPr lang="tr-TR" dirty="0" smtClean="0"/>
              <a:t> 8 bit ise : AL </a:t>
            </a:r>
            <a:r>
              <a:rPr lang="tr-TR" dirty="0" smtClean="0">
                <a:sym typeface="Wingdings" panose="05000000000000000000" pitchFamily="2" charset="2"/>
              </a:rPr>
              <a:t> AX /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r>
              <a:rPr lang="tr-TR" dirty="0" smtClean="0">
                <a:sym typeface="Wingdings" panose="05000000000000000000" pitchFamily="2" charset="2"/>
              </a:rPr>
              <a:t>, AH  AX %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Eğer </a:t>
            </a:r>
            <a:r>
              <a:rPr lang="tr-TR" dirty="0" err="1" smtClean="0">
                <a:sym typeface="Wingdings" panose="05000000000000000000" pitchFamily="2" charset="2"/>
              </a:rPr>
              <a:t>sr</a:t>
            </a:r>
            <a:r>
              <a:rPr lang="tr-TR" dirty="0" err="1">
                <a:sym typeface="Wingdings" panose="05000000000000000000" pitchFamily="2" charset="2"/>
              </a:rPr>
              <a:t>c</a:t>
            </a:r>
            <a:r>
              <a:rPr lang="tr-TR" dirty="0" smtClean="0">
                <a:sym typeface="Wingdings" panose="05000000000000000000" pitchFamily="2" charset="2"/>
              </a:rPr>
              <a:t> 16 bit ise : </a:t>
            </a:r>
          </a:p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AX  DX:AX </a:t>
            </a:r>
            <a:r>
              <a:rPr lang="tr-TR" dirty="0">
                <a:sym typeface="Wingdings" panose="05000000000000000000" pitchFamily="2" charset="2"/>
              </a:rPr>
              <a:t>/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r>
              <a:rPr lang="tr-TR" dirty="0" smtClean="0">
                <a:sym typeface="Wingdings" panose="05000000000000000000" pitchFamily="2" charset="2"/>
              </a:rPr>
              <a:t>, DX  DX:AX %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DIV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reg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DIV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; PTR gerekli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1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IDIV : </a:t>
            </a:r>
            <a:r>
              <a:rPr lang="tr-TR" dirty="0" err="1" smtClean="0"/>
              <a:t>integer</a:t>
            </a:r>
            <a:r>
              <a:rPr lang="tr-TR" dirty="0" smtClean="0"/>
              <a:t> </a:t>
            </a:r>
            <a:r>
              <a:rPr lang="tr-TR" dirty="0" err="1" smtClean="0"/>
              <a:t>signed</a:t>
            </a:r>
            <a:r>
              <a:rPr lang="tr-TR" dirty="0" smtClean="0"/>
              <a:t> </a:t>
            </a:r>
            <a:r>
              <a:rPr lang="tr-TR" dirty="0" err="1" smtClean="0"/>
              <a:t>divide</a:t>
            </a:r>
            <a:endParaRPr lang="tr-TR" dirty="0" smtClean="0"/>
          </a:p>
          <a:p>
            <a:r>
              <a:rPr lang="tr-TR" dirty="0" smtClean="0"/>
              <a:t>IDIV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 err="1" smtClean="0"/>
              <a:t>src</a:t>
            </a:r>
            <a:r>
              <a:rPr lang="tr-TR" dirty="0" smtClean="0"/>
              <a:t> 8 bit ise : AL </a:t>
            </a:r>
            <a:r>
              <a:rPr lang="tr-TR" dirty="0" smtClean="0">
                <a:sym typeface="Wingdings" panose="05000000000000000000" pitchFamily="2" charset="2"/>
              </a:rPr>
              <a:t> AX /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r>
              <a:rPr lang="tr-TR" dirty="0" smtClean="0">
                <a:sym typeface="Wingdings" panose="05000000000000000000" pitchFamily="2" charset="2"/>
              </a:rPr>
              <a:t>, AH  AX %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Eğer </a:t>
            </a:r>
            <a:r>
              <a:rPr lang="tr-TR" dirty="0" err="1" smtClean="0">
                <a:sym typeface="Wingdings" panose="05000000000000000000" pitchFamily="2" charset="2"/>
              </a:rPr>
              <a:t>sr</a:t>
            </a:r>
            <a:r>
              <a:rPr lang="tr-TR" dirty="0" err="1">
                <a:sym typeface="Wingdings" panose="05000000000000000000" pitchFamily="2" charset="2"/>
              </a:rPr>
              <a:t>c</a:t>
            </a:r>
            <a:r>
              <a:rPr lang="tr-TR" dirty="0" smtClean="0">
                <a:sym typeface="Wingdings" panose="05000000000000000000" pitchFamily="2" charset="2"/>
              </a:rPr>
              <a:t> 16 bit ise : </a:t>
            </a:r>
          </a:p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AX  DX:AX </a:t>
            </a:r>
            <a:r>
              <a:rPr lang="tr-TR" dirty="0">
                <a:sym typeface="Wingdings" panose="05000000000000000000" pitchFamily="2" charset="2"/>
              </a:rPr>
              <a:t>/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r>
              <a:rPr lang="tr-TR" dirty="0" smtClean="0">
                <a:sym typeface="Wingdings" panose="05000000000000000000" pitchFamily="2" charset="2"/>
              </a:rPr>
              <a:t>, DX  DX:AX %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Sonuç ve </a:t>
            </a:r>
            <a:r>
              <a:rPr lang="tr-TR" dirty="0" err="1">
                <a:sym typeface="Wingdings" panose="05000000000000000000" pitchFamily="2" charset="2"/>
              </a:rPr>
              <a:t>operandlar</a:t>
            </a:r>
            <a:r>
              <a:rPr lang="tr-TR" dirty="0">
                <a:sym typeface="Wingdings" panose="05000000000000000000" pitchFamily="2" charset="2"/>
              </a:rPr>
              <a:t> işaretli sayı olarak </a:t>
            </a:r>
            <a:r>
              <a:rPr lang="tr-TR" dirty="0" smtClean="0">
                <a:sym typeface="Wingdings" panose="05000000000000000000" pitchFamily="2" charset="2"/>
              </a:rPr>
              <a:t>değerlendirilir</a:t>
            </a:r>
          </a:p>
          <a:p>
            <a:r>
              <a:rPr lang="tr-TR" dirty="0"/>
              <a:t>IDIV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reg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IDIV 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; PTR gerekli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3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MANTIKSAL </a:t>
            </a:r>
            <a:br>
              <a:rPr lang="tr-TR" dirty="0" smtClean="0"/>
            </a:br>
            <a:r>
              <a:rPr lang="tr-TR" dirty="0" smtClean="0"/>
              <a:t>KOMUTLAR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3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Mantıksal </a:t>
            </a:r>
            <a:r>
              <a:rPr lang="tr-TR" dirty="0" smtClean="0"/>
              <a:t>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tr-TR" dirty="0" smtClean="0"/>
              <a:t>NOT</a:t>
            </a:r>
          </a:p>
          <a:p>
            <a:r>
              <a:rPr lang="tr-TR" dirty="0" smtClean="0"/>
              <a:t>OR</a:t>
            </a:r>
          </a:p>
          <a:p>
            <a:r>
              <a:rPr lang="tr-TR" dirty="0" smtClean="0"/>
              <a:t>AND</a:t>
            </a:r>
          </a:p>
          <a:p>
            <a:r>
              <a:rPr lang="tr-TR" dirty="0" smtClean="0"/>
              <a:t>XOR</a:t>
            </a:r>
          </a:p>
          <a:p>
            <a:r>
              <a:rPr lang="tr-TR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04109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AKTARIM 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64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NOT </a:t>
            </a:r>
            <a:r>
              <a:rPr lang="tr-TR" dirty="0" smtClean="0"/>
              <a:t>: </a:t>
            </a:r>
            <a:r>
              <a:rPr lang="tr-TR" dirty="0" err="1"/>
              <a:t>bitwise</a:t>
            </a:r>
            <a:r>
              <a:rPr lang="tr-TR" dirty="0"/>
              <a:t> not</a:t>
            </a:r>
            <a:endParaRPr lang="tr-TR" dirty="0" smtClean="0"/>
          </a:p>
          <a:p>
            <a:r>
              <a:rPr lang="tr-TR" dirty="0" smtClean="0"/>
              <a:t>NOT dest</a:t>
            </a:r>
            <a:endParaRPr lang="tr-TR" dirty="0" smtClean="0"/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(dest)’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/>
              <a:t>NOT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 smtClean="0"/>
              <a:t>NOT </a:t>
            </a:r>
            <a:r>
              <a:rPr lang="tr-TR" dirty="0" err="1" smtClean="0"/>
              <a:t>mem</a:t>
            </a:r>
            <a:r>
              <a:rPr lang="tr-TR" dirty="0" smtClean="0"/>
              <a:t>; </a:t>
            </a:r>
            <a:r>
              <a:rPr lang="tr-TR" dirty="0" smtClean="0"/>
              <a:t>PTR </a:t>
            </a:r>
            <a:r>
              <a:rPr lang="tr-TR" dirty="0" smtClean="0"/>
              <a:t>gerekli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4177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 </a:t>
            </a:r>
            <a:r>
              <a:rPr lang="tr-TR" dirty="0" smtClean="0"/>
              <a:t>: </a:t>
            </a:r>
            <a:r>
              <a:rPr lang="tr-TR" dirty="0" err="1" smtClean="0"/>
              <a:t>bitwise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endParaRPr lang="tr-TR" dirty="0" smtClean="0"/>
          </a:p>
          <a:p>
            <a:r>
              <a:rPr lang="tr-TR" dirty="0" smtClean="0"/>
              <a:t>OR dest,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dest OR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/>
              <a:t>OR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 smtClean="0"/>
              <a:t>OR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r>
              <a:rPr lang="tr-TR" dirty="0" smtClean="0"/>
              <a:t>; </a:t>
            </a:r>
            <a:r>
              <a:rPr lang="tr-TR" dirty="0" smtClean="0"/>
              <a:t>PTR </a:t>
            </a:r>
            <a:r>
              <a:rPr lang="tr-TR" dirty="0" smtClean="0"/>
              <a:t>gerekli</a:t>
            </a:r>
          </a:p>
          <a:p>
            <a:r>
              <a:rPr lang="tr-TR" dirty="0" smtClean="0"/>
              <a:t>OR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 smtClean="0"/>
              <a:t>OR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 smtClean="0"/>
              <a:t>OR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79150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AND </a:t>
            </a:r>
            <a:r>
              <a:rPr lang="tr-TR" dirty="0" smtClean="0"/>
              <a:t>: </a:t>
            </a:r>
            <a:r>
              <a:rPr lang="tr-TR" dirty="0" err="1" smtClean="0"/>
              <a:t>bitwise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endParaRPr lang="tr-TR" dirty="0" smtClean="0"/>
          </a:p>
          <a:p>
            <a:r>
              <a:rPr lang="tr-TR" dirty="0" smtClean="0"/>
              <a:t>AND dest,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dest AND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AND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/>
              <a:t>AND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r>
              <a:rPr lang="tr-TR" dirty="0" smtClean="0"/>
              <a:t>; </a:t>
            </a:r>
            <a:r>
              <a:rPr lang="tr-TR" dirty="0" smtClean="0"/>
              <a:t>PTR </a:t>
            </a:r>
            <a:r>
              <a:rPr lang="tr-TR" dirty="0" smtClean="0"/>
              <a:t>gerekli</a:t>
            </a:r>
          </a:p>
          <a:p>
            <a:r>
              <a:rPr lang="tr-TR" dirty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/>
              <a:t>AND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64086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XOR </a:t>
            </a:r>
            <a:r>
              <a:rPr lang="tr-TR" dirty="0" smtClean="0"/>
              <a:t>: </a:t>
            </a:r>
            <a:r>
              <a:rPr lang="tr-TR" dirty="0" err="1" smtClean="0"/>
              <a:t>bitwise</a:t>
            </a:r>
            <a:r>
              <a:rPr lang="tr-TR" dirty="0" smtClean="0"/>
              <a:t> </a:t>
            </a:r>
            <a:r>
              <a:rPr lang="tr-TR" dirty="0" err="1" smtClean="0"/>
              <a:t>exclusive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endParaRPr lang="tr-TR" dirty="0" smtClean="0"/>
          </a:p>
          <a:p>
            <a:r>
              <a:rPr lang="tr-TR" dirty="0" smtClean="0"/>
              <a:t>XOR dest,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/>
              <a:t>d</a:t>
            </a:r>
            <a:r>
              <a:rPr lang="tr-TR" dirty="0" smtClean="0"/>
              <a:t>est </a:t>
            </a:r>
            <a:r>
              <a:rPr lang="tr-TR" dirty="0" smtClean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dest XOR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XOR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/>
              <a:t>XOR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r>
              <a:rPr lang="tr-TR" dirty="0" smtClean="0"/>
              <a:t>; </a:t>
            </a:r>
            <a:r>
              <a:rPr lang="tr-TR" dirty="0" smtClean="0"/>
              <a:t>PTR </a:t>
            </a:r>
            <a:r>
              <a:rPr lang="tr-TR" dirty="0" smtClean="0"/>
              <a:t>gerekli</a:t>
            </a:r>
          </a:p>
          <a:p>
            <a:r>
              <a:rPr lang="tr-TR" dirty="0"/>
              <a:t>XOR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/>
              <a:t>XOR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/>
              <a:t>XOR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7427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XOR AL, 0FFH ; </a:t>
            </a:r>
            <a:r>
              <a:rPr lang="tr-TR" dirty="0" err="1" smtClean="0"/>
              <a:t>AL’de</a:t>
            </a:r>
            <a:r>
              <a:rPr lang="tr-TR" dirty="0" smtClean="0"/>
              <a:t> 1’ler 0, 0’lar 1 yapılır</a:t>
            </a:r>
          </a:p>
          <a:p>
            <a:endParaRPr lang="tr-TR" dirty="0" smtClean="0"/>
          </a:p>
          <a:p>
            <a:r>
              <a:rPr lang="tr-TR" dirty="0" smtClean="0"/>
              <a:t>XOR AX, AX ; AX </a:t>
            </a:r>
            <a:r>
              <a:rPr lang="tr-TR" dirty="0" smtClean="0">
                <a:sym typeface="Wingdings" panose="05000000000000000000" pitchFamily="2" charset="2"/>
              </a:rPr>
              <a:t> 0, 4 </a:t>
            </a:r>
            <a:r>
              <a:rPr lang="tr-TR" dirty="0" err="1" smtClean="0">
                <a:sym typeface="Wingdings" panose="05000000000000000000" pitchFamily="2" charset="2"/>
              </a:rPr>
              <a:t>clock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cycle</a:t>
            </a:r>
            <a:r>
              <a:rPr lang="tr-TR" dirty="0" smtClean="0">
                <a:sym typeface="Wingdings" panose="05000000000000000000" pitchFamily="2" charset="2"/>
              </a:rPr>
              <a:t>, 3 </a:t>
            </a:r>
            <a:r>
              <a:rPr lang="tr-TR" dirty="0" err="1" smtClean="0">
                <a:sym typeface="Wingdings" panose="05000000000000000000" pitchFamily="2" charset="2"/>
              </a:rPr>
              <a:t>byte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MOV AX, 0 ; 3 </a:t>
            </a:r>
            <a:r>
              <a:rPr lang="tr-TR" dirty="0" err="1" smtClean="0">
                <a:sym typeface="Wingdings" panose="05000000000000000000" pitchFamily="2" charset="2"/>
              </a:rPr>
              <a:t>clock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cycle</a:t>
            </a:r>
            <a:r>
              <a:rPr lang="tr-TR" dirty="0" smtClean="0">
                <a:sym typeface="Wingdings" panose="05000000000000000000" pitchFamily="2" charset="2"/>
              </a:rPr>
              <a:t>, 2 </a:t>
            </a:r>
            <a:r>
              <a:rPr lang="tr-TR" dirty="0" err="1" smtClean="0">
                <a:sym typeface="Wingdings" panose="05000000000000000000" pitchFamily="2" charset="2"/>
              </a:rPr>
              <a:t>byte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666749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Komutlar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TEST </a:t>
            </a:r>
            <a:r>
              <a:rPr lang="tr-TR" dirty="0" smtClean="0"/>
              <a:t>: </a:t>
            </a:r>
            <a:r>
              <a:rPr lang="tr-TR" dirty="0" smtClean="0"/>
              <a:t>test </a:t>
            </a:r>
            <a:r>
              <a:rPr lang="tr-TR" dirty="0" err="1" smtClean="0"/>
              <a:t>bits</a:t>
            </a:r>
            <a:endParaRPr lang="tr-TR" dirty="0" smtClean="0"/>
          </a:p>
          <a:p>
            <a:r>
              <a:rPr lang="tr-TR" dirty="0"/>
              <a:t>TEST </a:t>
            </a:r>
            <a:r>
              <a:rPr lang="tr-TR" dirty="0" smtClean="0"/>
              <a:t>dest, </a:t>
            </a:r>
            <a:r>
              <a:rPr lang="tr-TR" dirty="0" err="1" smtClean="0"/>
              <a:t>src</a:t>
            </a:r>
            <a:endParaRPr lang="tr-TR" dirty="0" smtClean="0"/>
          </a:p>
          <a:p>
            <a:r>
              <a:rPr lang="tr-TR" dirty="0" smtClean="0">
                <a:sym typeface="Wingdings" panose="05000000000000000000" pitchFamily="2" charset="2"/>
              </a:rPr>
              <a:t>dest AND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Sadece bayraklar değişir, sonuç saklanmaz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TEST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/>
              <a:t>TEST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r>
              <a:rPr lang="tr-TR" dirty="0" smtClean="0"/>
              <a:t>; </a:t>
            </a:r>
            <a:r>
              <a:rPr lang="tr-TR" dirty="0" smtClean="0"/>
              <a:t>PTR </a:t>
            </a:r>
            <a:r>
              <a:rPr lang="tr-TR" dirty="0" smtClean="0"/>
              <a:t>gerekli</a:t>
            </a:r>
          </a:p>
          <a:p>
            <a:r>
              <a:rPr lang="tr-TR" dirty="0"/>
              <a:t>TEST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/>
              <a:t>TEST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/>
              <a:t>TEST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7874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ÖTELEME VE DÖNDÜRME </a:t>
            </a:r>
            <a:br>
              <a:rPr lang="tr-TR" dirty="0" smtClean="0"/>
            </a:br>
            <a:r>
              <a:rPr lang="tr-TR" dirty="0" smtClean="0"/>
              <a:t>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88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Öteleme ve Döndürme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tr-TR" dirty="0" smtClean="0"/>
              <a:t>SHL</a:t>
            </a:r>
          </a:p>
          <a:p>
            <a:r>
              <a:rPr lang="tr-TR" dirty="0" smtClean="0"/>
              <a:t>SAL</a:t>
            </a:r>
          </a:p>
          <a:p>
            <a:r>
              <a:rPr lang="tr-TR" dirty="0" smtClean="0"/>
              <a:t>SHR</a:t>
            </a:r>
          </a:p>
          <a:p>
            <a:r>
              <a:rPr lang="tr-TR" dirty="0" smtClean="0"/>
              <a:t>SAR</a:t>
            </a:r>
          </a:p>
          <a:p>
            <a:r>
              <a:rPr lang="tr-TR" dirty="0" smtClean="0"/>
              <a:t>RCL</a:t>
            </a:r>
          </a:p>
          <a:p>
            <a:r>
              <a:rPr lang="tr-TR" dirty="0" smtClean="0"/>
              <a:t>RCR</a:t>
            </a:r>
          </a:p>
          <a:p>
            <a:r>
              <a:rPr lang="tr-TR" dirty="0" smtClean="0"/>
              <a:t>ROL</a:t>
            </a:r>
          </a:p>
          <a:p>
            <a:r>
              <a:rPr lang="tr-TR" dirty="0" smtClean="0"/>
              <a:t>ROR</a:t>
            </a:r>
          </a:p>
        </p:txBody>
      </p:sp>
    </p:spTree>
    <p:extLst>
      <p:ext uri="{BB962C8B-B14F-4D97-AF65-F5344CB8AC3E}">
        <p14:creationId xmlns:p14="http://schemas.microsoft.com/office/powerpoint/2010/main" val="2813271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Öteleme ve Döndürme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SHL </a:t>
            </a:r>
            <a:r>
              <a:rPr lang="tr-TR" dirty="0" smtClean="0"/>
              <a:t>: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r>
              <a:rPr lang="tr-TR" dirty="0" smtClean="0"/>
              <a:t> </a:t>
            </a:r>
            <a:r>
              <a:rPr lang="tr-TR" dirty="0" err="1" smtClean="0"/>
              <a:t>logical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SHL </a:t>
            </a:r>
            <a:r>
              <a:rPr lang="tr-TR" dirty="0" err="1" smtClean="0"/>
              <a:t>reg</a:t>
            </a:r>
            <a:r>
              <a:rPr lang="tr-TR" dirty="0" smtClean="0"/>
              <a:t>, 1</a:t>
            </a:r>
          </a:p>
          <a:p>
            <a:r>
              <a:rPr lang="tr-TR" dirty="0" smtClean="0"/>
              <a:t>SHL </a:t>
            </a:r>
            <a:r>
              <a:rPr lang="tr-TR" dirty="0" err="1" smtClean="0"/>
              <a:t>mem</a:t>
            </a:r>
            <a:r>
              <a:rPr lang="tr-TR" dirty="0" smtClean="0"/>
              <a:t>, 1</a:t>
            </a:r>
          </a:p>
          <a:p>
            <a:r>
              <a:rPr lang="tr-TR" dirty="0"/>
              <a:t>SHL </a:t>
            </a:r>
            <a:r>
              <a:rPr lang="tr-TR" dirty="0" err="1"/>
              <a:t>reg</a:t>
            </a:r>
            <a:r>
              <a:rPr lang="tr-TR" dirty="0"/>
              <a:t>, </a:t>
            </a:r>
            <a:r>
              <a:rPr lang="tr-TR" dirty="0" smtClean="0"/>
              <a:t>CL</a:t>
            </a:r>
            <a:endParaRPr lang="tr-TR" dirty="0"/>
          </a:p>
          <a:p>
            <a:r>
              <a:rPr lang="tr-TR" dirty="0"/>
              <a:t>SHL </a:t>
            </a:r>
            <a:r>
              <a:rPr lang="tr-TR" dirty="0" err="1"/>
              <a:t>mem</a:t>
            </a:r>
            <a:r>
              <a:rPr lang="tr-TR" dirty="0"/>
              <a:t>, </a:t>
            </a:r>
            <a:r>
              <a:rPr lang="tr-TR" dirty="0" smtClean="0"/>
              <a:t>CL</a:t>
            </a:r>
          </a:p>
          <a:p>
            <a:r>
              <a:rPr lang="tr-TR" b="1" dirty="0" smtClean="0"/>
              <a:t>SAL = SHL</a:t>
            </a:r>
            <a:endParaRPr lang="tr-TR" b="1" dirty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19072" y="259689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97752" y="259689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5580" y="2596896"/>
            <a:ext cx="310286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Operand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5838444" y="2825496"/>
            <a:ext cx="5593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2176272" y="2825496"/>
            <a:ext cx="5593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09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Öteleme ve Döndürme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SHR </a:t>
            </a:r>
            <a:r>
              <a:rPr lang="tr-TR" dirty="0" smtClean="0"/>
              <a:t>: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r>
              <a:rPr lang="tr-TR" dirty="0" smtClean="0"/>
              <a:t> </a:t>
            </a:r>
            <a:r>
              <a:rPr lang="tr-TR" dirty="0" err="1" smtClean="0"/>
              <a:t>logical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/>
              <a:t>SHR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1</a:t>
            </a:r>
          </a:p>
          <a:p>
            <a:r>
              <a:rPr lang="tr-TR" dirty="0"/>
              <a:t>SHR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1</a:t>
            </a:r>
          </a:p>
          <a:p>
            <a:r>
              <a:rPr lang="tr-TR" dirty="0"/>
              <a:t>SHR</a:t>
            </a:r>
            <a:r>
              <a:rPr lang="tr-TR" dirty="0" smtClean="0"/>
              <a:t> </a:t>
            </a:r>
            <a:r>
              <a:rPr lang="tr-TR" dirty="0" err="1"/>
              <a:t>reg</a:t>
            </a:r>
            <a:r>
              <a:rPr lang="tr-TR" dirty="0"/>
              <a:t>, </a:t>
            </a:r>
            <a:r>
              <a:rPr lang="tr-TR" dirty="0" smtClean="0"/>
              <a:t>CL</a:t>
            </a:r>
            <a:endParaRPr lang="tr-TR" dirty="0"/>
          </a:p>
          <a:p>
            <a:r>
              <a:rPr lang="tr-TR" dirty="0"/>
              <a:t>SHR</a:t>
            </a:r>
            <a:r>
              <a:rPr lang="tr-TR" dirty="0" smtClean="0"/>
              <a:t> </a:t>
            </a:r>
            <a:r>
              <a:rPr lang="tr-TR" dirty="0" err="1"/>
              <a:t>mem</a:t>
            </a:r>
            <a:r>
              <a:rPr lang="tr-TR" dirty="0"/>
              <a:t>, </a:t>
            </a:r>
            <a:r>
              <a:rPr lang="tr-TR" dirty="0" smtClean="0"/>
              <a:t>CL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9072" y="259689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97752" y="259689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5580" y="2596896"/>
            <a:ext cx="310286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Operand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5838444" y="2825496"/>
            <a:ext cx="55930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2176272" y="2825496"/>
            <a:ext cx="55930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6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Aktarım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MOV</a:t>
            </a:r>
          </a:p>
          <a:p>
            <a:pPr>
              <a:tabLst>
                <a:tab pos="2149475" algn="l"/>
              </a:tabLst>
            </a:pPr>
            <a:r>
              <a:rPr lang="tr-TR" dirty="0" smtClean="0"/>
              <a:t>LEA</a:t>
            </a:r>
          </a:p>
          <a:p>
            <a:pPr>
              <a:tabLst>
                <a:tab pos="2149475" algn="l"/>
              </a:tabLst>
            </a:pPr>
            <a:r>
              <a:rPr lang="tr-TR" dirty="0" smtClean="0"/>
              <a:t>LDS</a:t>
            </a:r>
          </a:p>
          <a:p>
            <a:pPr>
              <a:tabLst>
                <a:tab pos="2149475" algn="l"/>
              </a:tabLst>
            </a:pPr>
            <a:r>
              <a:rPr lang="tr-TR" dirty="0" smtClean="0"/>
              <a:t>LES</a:t>
            </a:r>
          </a:p>
          <a:p>
            <a:pPr>
              <a:tabLst>
                <a:tab pos="2149475" algn="l"/>
              </a:tabLst>
            </a:pPr>
            <a:r>
              <a:rPr lang="tr-TR" dirty="0" smtClean="0"/>
              <a:t>XCHG</a:t>
            </a:r>
          </a:p>
          <a:p>
            <a:pPr>
              <a:tabLst>
                <a:tab pos="2149475" algn="l"/>
              </a:tabLst>
            </a:pPr>
            <a:r>
              <a:rPr lang="tr-TR" dirty="0" smtClean="0"/>
              <a:t>XLAT/XLATB</a:t>
            </a:r>
          </a:p>
          <a:p>
            <a:pPr>
              <a:tabLst>
                <a:tab pos="2149475" algn="l"/>
              </a:tabLst>
            </a:pPr>
            <a:endParaRPr lang="tr-TR" dirty="0"/>
          </a:p>
          <a:p>
            <a:pPr>
              <a:tabLst>
                <a:tab pos="2149475" algn="l"/>
              </a:tabLst>
            </a:pPr>
            <a:r>
              <a:rPr lang="tr-TR" dirty="0"/>
              <a:t>Bayraklar </a:t>
            </a:r>
            <a:r>
              <a:rPr lang="tr-TR" dirty="0" smtClean="0"/>
              <a:t>etkilenmez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2101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Öteleme ve Döndürme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SAR </a:t>
            </a:r>
            <a:r>
              <a:rPr lang="tr-TR" dirty="0" smtClean="0"/>
              <a:t>: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arithmetic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Öteleme işleminde sayının işaret bitini dikkate alır</a:t>
            </a:r>
          </a:p>
          <a:p>
            <a:r>
              <a:rPr lang="tr-TR" dirty="0"/>
              <a:t>SAR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1</a:t>
            </a:r>
          </a:p>
          <a:p>
            <a:r>
              <a:rPr lang="tr-TR" dirty="0"/>
              <a:t>SAR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1</a:t>
            </a:r>
          </a:p>
          <a:p>
            <a:r>
              <a:rPr lang="tr-TR" dirty="0"/>
              <a:t>SAR</a:t>
            </a:r>
            <a:r>
              <a:rPr lang="tr-TR" dirty="0" smtClean="0"/>
              <a:t> </a:t>
            </a:r>
            <a:r>
              <a:rPr lang="tr-TR" dirty="0" err="1"/>
              <a:t>reg</a:t>
            </a:r>
            <a:r>
              <a:rPr lang="tr-TR" dirty="0"/>
              <a:t>, </a:t>
            </a:r>
            <a:r>
              <a:rPr lang="tr-TR" dirty="0" smtClean="0"/>
              <a:t>CL</a:t>
            </a:r>
            <a:endParaRPr lang="tr-TR" dirty="0"/>
          </a:p>
          <a:p>
            <a:r>
              <a:rPr lang="tr-TR" dirty="0"/>
              <a:t>SAR</a:t>
            </a:r>
            <a:r>
              <a:rPr lang="tr-TR" dirty="0" smtClean="0"/>
              <a:t> </a:t>
            </a:r>
            <a:r>
              <a:rPr lang="tr-TR" dirty="0" err="1"/>
              <a:t>mem</a:t>
            </a:r>
            <a:r>
              <a:rPr lang="tr-TR" dirty="0"/>
              <a:t>, </a:t>
            </a:r>
            <a:r>
              <a:rPr lang="tr-TR" dirty="0" smtClean="0"/>
              <a:t>CL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7752" y="259689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5580" y="2596896"/>
            <a:ext cx="310286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Operand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5838444" y="2825496"/>
            <a:ext cx="55930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580" y="2596896"/>
            <a:ext cx="457200" cy="457200"/>
          </a:xfrm>
          <a:prstGeom prst="rect">
            <a:avLst/>
          </a:prstGeom>
          <a:solidFill>
            <a:schemeClr val="accent4"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tr-TR" dirty="0" smtClean="0"/>
              <a:t>MSB</a:t>
            </a:r>
            <a:endParaRPr lang="en-US" dirty="0"/>
          </a:p>
        </p:txBody>
      </p:sp>
      <p:cxnSp>
        <p:nvCxnSpPr>
          <p:cNvPr id="9" name="Elbow Connector 8"/>
          <p:cNvCxnSpPr>
            <a:stCxn id="4" idx="1"/>
          </p:cNvCxnSpPr>
          <p:nvPr/>
        </p:nvCxnSpPr>
        <p:spPr>
          <a:xfrm rot="10800000" flipH="1">
            <a:off x="2735580" y="2596896"/>
            <a:ext cx="228600" cy="228600"/>
          </a:xfrm>
          <a:prstGeom prst="bentConnector4">
            <a:avLst>
              <a:gd name="adj1" fmla="val -100000"/>
              <a:gd name="adj2" fmla="val 224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92780" y="2825496"/>
            <a:ext cx="355092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80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Öteleme ve Döndürme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RCL </a:t>
            </a:r>
            <a:r>
              <a:rPr lang="tr-TR" dirty="0" smtClean="0"/>
              <a:t>: </a:t>
            </a:r>
            <a:r>
              <a:rPr lang="tr-TR" dirty="0" err="1" smtClean="0"/>
              <a:t>rotate</a:t>
            </a:r>
            <a:r>
              <a:rPr lang="tr-TR" dirty="0" smtClean="0"/>
              <a:t> </a:t>
            </a:r>
            <a:r>
              <a:rPr lang="tr-TR" dirty="0" err="1" smtClean="0"/>
              <a:t>through</a:t>
            </a:r>
            <a:r>
              <a:rPr lang="tr-TR" dirty="0" smtClean="0"/>
              <a:t> </a:t>
            </a:r>
            <a:r>
              <a:rPr lang="tr-TR" dirty="0" err="1" smtClean="0"/>
              <a:t>carry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/>
              <a:t>RCL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1</a:t>
            </a:r>
          </a:p>
          <a:p>
            <a:r>
              <a:rPr lang="tr-TR" dirty="0"/>
              <a:t>RCL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1</a:t>
            </a:r>
          </a:p>
          <a:p>
            <a:r>
              <a:rPr lang="tr-TR" dirty="0"/>
              <a:t>RCL</a:t>
            </a:r>
            <a:r>
              <a:rPr lang="tr-TR" dirty="0" smtClean="0"/>
              <a:t> </a:t>
            </a:r>
            <a:r>
              <a:rPr lang="tr-TR" dirty="0" err="1"/>
              <a:t>reg</a:t>
            </a:r>
            <a:r>
              <a:rPr lang="tr-TR" dirty="0"/>
              <a:t>, </a:t>
            </a:r>
            <a:r>
              <a:rPr lang="tr-TR" dirty="0" smtClean="0"/>
              <a:t>CL</a:t>
            </a:r>
            <a:endParaRPr lang="tr-TR" dirty="0"/>
          </a:p>
          <a:p>
            <a:r>
              <a:rPr lang="tr-TR" dirty="0"/>
              <a:t>RCL</a:t>
            </a:r>
            <a:r>
              <a:rPr lang="tr-TR" dirty="0" smtClean="0"/>
              <a:t> </a:t>
            </a:r>
            <a:r>
              <a:rPr lang="tr-TR" dirty="0" err="1"/>
              <a:t>mem</a:t>
            </a:r>
            <a:r>
              <a:rPr lang="tr-TR" dirty="0"/>
              <a:t>, </a:t>
            </a:r>
            <a:r>
              <a:rPr lang="tr-TR" dirty="0" smtClean="0"/>
              <a:t>CL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1095" y="26183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27603" y="2618360"/>
            <a:ext cx="310286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Operand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1"/>
            <a:endCxn id="10" idx="3"/>
          </p:cNvCxnSpPr>
          <p:nvPr/>
        </p:nvCxnSpPr>
        <p:spPr>
          <a:xfrm flipH="1">
            <a:off x="2368295" y="2846960"/>
            <a:ext cx="5593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1"/>
            <a:endCxn id="12" idx="3"/>
          </p:cNvCxnSpPr>
          <p:nvPr/>
        </p:nvCxnSpPr>
        <p:spPr>
          <a:xfrm rot="10800000" flipH="1">
            <a:off x="1911095" y="2846960"/>
            <a:ext cx="4119372" cy="12700"/>
          </a:xfrm>
          <a:prstGeom prst="bentConnector5">
            <a:avLst>
              <a:gd name="adj1" fmla="val -5549"/>
              <a:gd name="adj2" fmla="val -5400000"/>
              <a:gd name="adj3" fmla="val 10554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02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Öteleme ve Döndürme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RCR </a:t>
            </a:r>
            <a:r>
              <a:rPr lang="tr-TR" dirty="0" smtClean="0"/>
              <a:t>: </a:t>
            </a:r>
            <a:r>
              <a:rPr lang="tr-TR" dirty="0" err="1" smtClean="0"/>
              <a:t>rotate</a:t>
            </a:r>
            <a:r>
              <a:rPr lang="tr-TR" dirty="0" smtClean="0"/>
              <a:t> </a:t>
            </a:r>
            <a:r>
              <a:rPr lang="tr-TR" dirty="0" err="1" smtClean="0"/>
              <a:t>through</a:t>
            </a:r>
            <a:r>
              <a:rPr lang="tr-TR" dirty="0" smtClean="0"/>
              <a:t> </a:t>
            </a:r>
            <a:r>
              <a:rPr lang="tr-TR" dirty="0" err="1" smtClean="0"/>
              <a:t>carry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/>
              <a:t>RCR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1</a:t>
            </a:r>
          </a:p>
          <a:p>
            <a:r>
              <a:rPr lang="tr-TR" dirty="0"/>
              <a:t>RCR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1</a:t>
            </a:r>
          </a:p>
          <a:p>
            <a:r>
              <a:rPr lang="tr-TR" dirty="0"/>
              <a:t>RCR</a:t>
            </a:r>
            <a:r>
              <a:rPr lang="tr-TR" dirty="0" smtClean="0"/>
              <a:t> </a:t>
            </a:r>
            <a:r>
              <a:rPr lang="tr-TR" dirty="0" err="1"/>
              <a:t>reg</a:t>
            </a:r>
            <a:r>
              <a:rPr lang="tr-TR" dirty="0"/>
              <a:t>, </a:t>
            </a:r>
            <a:r>
              <a:rPr lang="tr-TR" dirty="0" smtClean="0"/>
              <a:t>CL</a:t>
            </a:r>
            <a:endParaRPr lang="tr-TR" dirty="0"/>
          </a:p>
          <a:p>
            <a:r>
              <a:rPr lang="tr-TR" dirty="0"/>
              <a:t>RCR</a:t>
            </a:r>
            <a:r>
              <a:rPr lang="tr-TR" dirty="0" smtClean="0"/>
              <a:t> </a:t>
            </a:r>
            <a:r>
              <a:rPr lang="tr-TR" dirty="0" err="1"/>
              <a:t>mem</a:t>
            </a:r>
            <a:r>
              <a:rPr lang="tr-TR" dirty="0"/>
              <a:t>, </a:t>
            </a:r>
            <a:r>
              <a:rPr lang="tr-TR" dirty="0" smtClean="0"/>
              <a:t>CL</a:t>
            </a:r>
          </a:p>
        </p:txBody>
      </p:sp>
      <p:sp>
        <p:nvSpPr>
          <p:cNvPr id="8" name="Rectangle 7"/>
          <p:cNvSpPr/>
          <p:nvPr/>
        </p:nvSpPr>
        <p:spPr>
          <a:xfrm>
            <a:off x="5849112" y="256032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86940" y="2560320"/>
            <a:ext cx="310286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Operand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  <a:endCxn id="9" idx="3"/>
          </p:cNvCxnSpPr>
          <p:nvPr/>
        </p:nvCxnSpPr>
        <p:spPr>
          <a:xfrm flipH="1">
            <a:off x="5289804" y="2788920"/>
            <a:ext cx="55930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</p:cNvCxnSpPr>
          <p:nvPr/>
        </p:nvCxnSpPr>
        <p:spPr>
          <a:xfrm flipH="1" flipV="1">
            <a:off x="2157984" y="2779776"/>
            <a:ext cx="4148328" cy="9144"/>
          </a:xfrm>
          <a:prstGeom prst="bentConnector5">
            <a:avLst>
              <a:gd name="adj1" fmla="val -5511"/>
              <a:gd name="adj2" fmla="val -8500000"/>
              <a:gd name="adj3" fmla="val 1108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3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Öteleme ve Döndürme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ROL </a:t>
            </a:r>
            <a:r>
              <a:rPr lang="tr-TR" dirty="0" smtClean="0"/>
              <a:t>: </a:t>
            </a:r>
            <a:r>
              <a:rPr lang="tr-TR" dirty="0" err="1" smtClean="0"/>
              <a:t>rotate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/>
              <a:t>ROL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1</a:t>
            </a:r>
          </a:p>
          <a:p>
            <a:r>
              <a:rPr lang="tr-TR" dirty="0"/>
              <a:t>ROL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1</a:t>
            </a:r>
          </a:p>
          <a:p>
            <a:r>
              <a:rPr lang="tr-TR" dirty="0"/>
              <a:t>ROL</a:t>
            </a:r>
            <a:r>
              <a:rPr lang="tr-TR" dirty="0" smtClean="0"/>
              <a:t> </a:t>
            </a:r>
            <a:r>
              <a:rPr lang="tr-TR" dirty="0" err="1"/>
              <a:t>reg</a:t>
            </a:r>
            <a:r>
              <a:rPr lang="tr-TR" dirty="0"/>
              <a:t>, </a:t>
            </a:r>
            <a:r>
              <a:rPr lang="tr-TR" dirty="0" smtClean="0"/>
              <a:t>CL</a:t>
            </a:r>
            <a:endParaRPr lang="tr-TR" dirty="0"/>
          </a:p>
          <a:p>
            <a:r>
              <a:rPr lang="tr-TR" dirty="0"/>
              <a:t>ROL</a:t>
            </a:r>
            <a:r>
              <a:rPr lang="tr-TR" dirty="0" smtClean="0"/>
              <a:t> </a:t>
            </a:r>
            <a:r>
              <a:rPr lang="tr-TR" dirty="0" err="1"/>
              <a:t>mem</a:t>
            </a:r>
            <a:r>
              <a:rPr lang="tr-TR" dirty="0"/>
              <a:t>, </a:t>
            </a:r>
            <a:r>
              <a:rPr lang="tr-TR" dirty="0" smtClean="0"/>
              <a:t>CL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1095" y="26183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27603" y="2618360"/>
            <a:ext cx="310286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Operand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1"/>
            <a:endCxn id="10" idx="3"/>
          </p:cNvCxnSpPr>
          <p:nvPr/>
        </p:nvCxnSpPr>
        <p:spPr>
          <a:xfrm flipH="1">
            <a:off x="2368295" y="2846960"/>
            <a:ext cx="5593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1"/>
            <a:endCxn id="12" idx="3"/>
          </p:cNvCxnSpPr>
          <p:nvPr/>
        </p:nvCxnSpPr>
        <p:spPr>
          <a:xfrm rot="10800000" flipH="1">
            <a:off x="2927603" y="2846960"/>
            <a:ext cx="3102864" cy="12700"/>
          </a:xfrm>
          <a:prstGeom prst="bentConnector5">
            <a:avLst>
              <a:gd name="adj1" fmla="val -7367"/>
              <a:gd name="adj2" fmla="val -5112000"/>
              <a:gd name="adj3" fmla="val 11296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4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Öteleme ve Döndürme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ROR </a:t>
            </a:r>
            <a:r>
              <a:rPr lang="tr-TR" dirty="0" smtClean="0"/>
              <a:t>: </a:t>
            </a:r>
            <a:r>
              <a:rPr lang="tr-TR" dirty="0" err="1" smtClean="0"/>
              <a:t>rotate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/>
              <a:t>ROR</a:t>
            </a:r>
            <a:r>
              <a:rPr lang="tr-TR" dirty="0" smtClean="0"/>
              <a:t> </a:t>
            </a:r>
            <a:r>
              <a:rPr lang="tr-TR" dirty="0" err="1" smtClean="0"/>
              <a:t>reg</a:t>
            </a:r>
            <a:r>
              <a:rPr lang="tr-TR" dirty="0" smtClean="0"/>
              <a:t>, 1</a:t>
            </a:r>
          </a:p>
          <a:p>
            <a:r>
              <a:rPr lang="tr-TR" dirty="0"/>
              <a:t>ROR</a:t>
            </a:r>
            <a:r>
              <a:rPr lang="tr-TR" dirty="0" smtClean="0"/>
              <a:t> </a:t>
            </a:r>
            <a:r>
              <a:rPr lang="tr-TR" dirty="0" err="1" smtClean="0"/>
              <a:t>mem</a:t>
            </a:r>
            <a:r>
              <a:rPr lang="tr-TR" dirty="0" smtClean="0"/>
              <a:t>, 1</a:t>
            </a:r>
          </a:p>
          <a:p>
            <a:r>
              <a:rPr lang="tr-TR" dirty="0"/>
              <a:t>ROR</a:t>
            </a:r>
            <a:r>
              <a:rPr lang="tr-TR" dirty="0" smtClean="0"/>
              <a:t> </a:t>
            </a:r>
            <a:r>
              <a:rPr lang="tr-TR" dirty="0" err="1"/>
              <a:t>reg</a:t>
            </a:r>
            <a:r>
              <a:rPr lang="tr-TR" dirty="0"/>
              <a:t>, </a:t>
            </a:r>
            <a:r>
              <a:rPr lang="tr-TR" dirty="0" smtClean="0"/>
              <a:t>CL</a:t>
            </a:r>
            <a:endParaRPr lang="tr-TR" dirty="0"/>
          </a:p>
          <a:p>
            <a:r>
              <a:rPr lang="tr-TR" dirty="0"/>
              <a:t>ROR</a:t>
            </a:r>
            <a:r>
              <a:rPr lang="tr-TR" dirty="0" smtClean="0"/>
              <a:t> </a:t>
            </a:r>
            <a:r>
              <a:rPr lang="tr-TR" dirty="0" err="1"/>
              <a:t>mem</a:t>
            </a:r>
            <a:r>
              <a:rPr lang="tr-TR" dirty="0"/>
              <a:t>, </a:t>
            </a:r>
            <a:r>
              <a:rPr lang="tr-TR" dirty="0" smtClean="0"/>
              <a:t>CL</a:t>
            </a:r>
          </a:p>
        </p:txBody>
      </p:sp>
      <p:sp>
        <p:nvSpPr>
          <p:cNvPr id="8" name="Rectangle 7"/>
          <p:cNvSpPr/>
          <p:nvPr/>
        </p:nvSpPr>
        <p:spPr>
          <a:xfrm>
            <a:off x="5849112" y="256032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86940" y="2560320"/>
            <a:ext cx="310286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Operand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  <a:endCxn id="9" idx="3"/>
          </p:cNvCxnSpPr>
          <p:nvPr/>
        </p:nvCxnSpPr>
        <p:spPr>
          <a:xfrm flipH="1">
            <a:off x="5289804" y="2788920"/>
            <a:ext cx="55930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9" idx="3"/>
          </p:cNvCxnSpPr>
          <p:nvPr/>
        </p:nvCxnSpPr>
        <p:spPr>
          <a:xfrm flipH="1" flipV="1">
            <a:off x="2157984" y="2779776"/>
            <a:ext cx="3131820" cy="9144"/>
          </a:xfrm>
          <a:prstGeom prst="bentConnector5">
            <a:avLst>
              <a:gd name="adj1" fmla="val -7299"/>
              <a:gd name="adj2" fmla="val -8400000"/>
              <a:gd name="adj3" fmla="val 1155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5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Aktarım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MOV : </a:t>
            </a:r>
            <a:r>
              <a:rPr lang="tr-TR" dirty="0" err="1" smtClean="0"/>
              <a:t>move</a:t>
            </a:r>
            <a:r>
              <a:rPr lang="tr-TR" dirty="0" smtClean="0"/>
              <a:t> data</a:t>
            </a:r>
          </a:p>
          <a:p>
            <a:r>
              <a:rPr lang="tr-TR" dirty="0" smtClean="0"/>
              <a:t>MOV dest, </a:t>
            </a:r>
            <a:r>
              <a:rPr lang="tr-TR" dirty="0" err="1" smtClean="0"/>
              <a:t>src</a:t>
            </a:r>
            <a:endParaRPr lang="tr-TR" dirty="0"/>
          </a:p>
          <a:p>
            <a:r>
              <a:rPr lang="tr-TR" dirty="0" smtClean="0"/>
              <a:t>dest </a:t>
            </a:r>
            <a:r>
              <a:rPr lang="tr-TR" dirty="0" smtClean="0">
                <a:sym typeface="Wingdings" panose="05000000000000000000" pitchFamily="2" charset="2"/>
              </a:rPr>
              <a:t> </a:t>
            </a:r>
            <a:r>
              <a:rPr lang="tr-TR" dirty="0" err="1" smtClean="0">
                <a:sym typeface="Wingdings" panose="05000000000000000000" pitchFamily="2" charset="2"/>
              </a:rPr>
              <a:t>src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/>
              <a:t>d</a:t>
            </a:r>
            <a:r>
              <a:rPr lang="tr-TR" dirty="0" smtClean="0"/>
              <a:t>est=</a:t>
            </a:r>
            <a:r>
              <a:rPr lang="tr-TR" dirty="0" err="1" smtClean="0"/>
              <a:t>mem</a:t>
            </a:r>
            <a:r>
              <a:rPr lang="tr-TR" dirty="0" smtClean="0"/>
              <a:t> ve </a:t>
            </a:r>
            <a:r>
              <a:rPr lang="tr-TR" dirty="0" err="1" smtClean="0"/>
              <a:t>src</a:t>
            </a:r>
            <a:r>
              <a:rPr lang="tr-TR" dirty="0" smtClean="0"/>
              <a:t>=</a:t>
            </a:r>
            <a:r>
              <a:rPr lang="tr-TR" dirty="0" err="1" smtClean="0"/>
              <a:t>mem</a:t>
            </a:r>
            <a:r>
              <a:rPr lang="tr-TR" dirty="0" smtClean="0"/>
              <a:t> olamaz</a:t>
            </a:r>
          </a:p>
          <a:p>
            <a:r>
              <a:rPr lang="tr-TR" dirty="0" smtClean="0"/>
              <a:t>dest=</a:t>
            </a:r>
            <a:r>
              <a:rPr lang="tr-TR" dirty="0" err="1" smtClean="0"/>
              <a:t>sreg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 smtClean="0"/>
              <a:t>src</a:t>
            </a:r>
            <a:r>
              <a:rPr lang="tr-TR" dirty="0" smtClean="0"/>
              <a:t>=</a:t>
            </a:r>
            <a:r>
              <a:rPr lang="tr-TR" dirty="0" err="1" smtClean="0"/>
              <a:t>sreg</a:t>
            </a:r>
            <a:r>
              <a:rPr lang="tr-TR" dirty="0" smtClean="0"/>
              <a:t> </a:t>
            </a:r>
            <a:r>
              <a:rPr lang="tr-TR" dirty="0"/>
              <a:t>olamaz</a:t>
            </a:r>
          </a:p>
          <a:p>
            <a:r>
              <a:rPr lang="tr-TR" dirty="0" smtClean="0"/>
              <a:t>dest=</a:t>
            </a:r>
            <a:r>
              <a:rPr lang="tr-TR" dirty="0" err="1" smtClean="0"/>
              <a:t>sreg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 smtClean="0"/>
              <a:t>src</a:t>
            </a:r>
            <a:r>
              <a:rPr lang="tr-TR" dirty="0" smtClean="0"/>
              <a:t>=</a:t>
            </a:r>
            <a:r>
              <a:rPr lang="tr-TR" dirty="0" err="1" smtClean="0"/>
              <a:t>idata</a:t>
            </a:r>
            <a:r>
              <a:rPr lang="tr-TR" dirty="0" smtClean="0"/>
              <a:t> </a:t>
            </a:r>
            <a:r>
              <a:rPr lang="tr-TR" dirty="0"/>
              <a:t>olamaz</a:t>
            </a:r>
          </a:p>
          <a:p>
            <a:r>
              <a:rPr lang="tr-TR" dirty="0" smtClean="0"/>
              <a:t>dest ve </a:t>
            </a:r>
            <a:r>
              <a:rPr lang="tr-TR" dirty="0" err="1" smtClean="0"/>
              <a:t>src</a:t>
            </a:r>
            <a:r>
              <a:rPr lang="tr-TR" dirty="0" smtClean="0"/>
              <a:t> aynı tipte olmalıdır</a:t>
            </a:r>
          </a:p>
        </p:txBody>
      </p:sp>
    </p:spTree>
    <p:extLst>
      <p:ext uri="{BB962C8B-B14F-4D97-AF65-F5344CB8AC3E}">
        <p14:creationId xmlns:p14="http://schemas.microsoft.com/office/powerpoint/2010/main" val="184589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Aktarım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MOV </a:t>
            </a:r>
            <a:r>
              <a:rPr lang="tr-TR" dirty="0" err="1" smtClean="0"/>
              <a:t>reg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/>
              <a:t>MOV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endParaRPr lang="tr-TR" dirty="0" smtClean="0"/>
          </a:p>
          <a:p>
            <a:r>
              <a:rPr lang="tr-TR" dirty="0"/>
              <a:t>MOV </a:t>
            </a:r>
            <a:r>
              <a:rPr lang="tr-TR" dirty="0" err="1"/>
              <a:t>reg</a:t>
            </a:r>
            <a:r>
              <a:rPr lang="tr-TR" dirty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/>
              <a:t>MOV </a:t>
            </a:r>
            <a:r>
              <a:rPr lang="tr-TR" dirty="0" err="1"/>
              <a:t>reg</a:t>
            </a:r>
            <a:r>
              <a:rPr lang="tr-TR" dirty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/>
              <a:t>MOV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/>
              <a:t>MOV </a:t>
            </a:r>
            <a:r>
              <a:rPr lang="tr-TR" dirty="0" err="1" smtClean="0"/>
              <a:t>sreg</a:t>
            </a:r>
            <a:r>
              <a:rPr lang="tr-TR" dirty="0"/>
              <a:t>, </a:t>
            </a:r>
            <a:r>
              <a:rPr lang="tr-TR" dirty="0" err="1" smtClean="0"/>
              <a:t>reg</a:t>
            </a:r>
            <a:endParaRPr lang="tr-TR" dirty="0" smtClean="0"/>
          </a:p>
          <a:p>
            <a:r>
              <a:rPr lang="tr-TR" dirty="0"/>
              <a:t>MOV </a:t>
            </a:r>
            <a:r>
              <a:rPr lang="tr-TR" dirty="0" err="1"/>
              <a:t>sreg</a:t>
            </a:r>
            <a:r>
              <a:rPr lang="tr-TR" dirty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/>
              <a:t>MOV </a:t>
            </a:r>
            <a:r>
              <a:rPr lang="tr-TR" dirty="0" err="1" smtClean="0"/>
              <a:t>reg</a:t>
            </a:r>
            <a:r>
              <a:rPr lang="tr-TR" dirty="0"/>
              <a:t>, </a:t>
            </a:r>
            <a:r>
              <a:rPr lang="tr-TR" dirty="0" err="1" smtClean="0"/>
              <a:t>sreg</a:t>
            </a:r>
            <a:endParaRPr lang="tr-TR" dirty="0"/>
          </a:p>
          <a:p>
            <a:r>
              <a:rPr lang="tr-TR" dirty="0"/>
              <a:t>MOV </a:t>
            </a:r>
            <a:r>
              <a:rPr lang="tr-TR" dirty="0" err="1" smtClean="0"/>
              <a:t>mem</a:t>
            </a:r>
            <a:r>
              <a:rPr lang="tr-TR" dirty="0" smtClean="0"/>
              <a:t>, </a:t>
            </a:r>
            <a:r>
              <a:rPr lang="tr-TR" dirty="0" err="1" smtClean="0"/>
              <a:t>sreg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55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Aktarım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LEA :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effective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endParaRPr lang="tr-TR" dirty="0" smtClean="0"/>
          </a:p>
          <a:p>
            <a:r>
              <a:rPr lang="tr-TR" dirty="0" smtClean="0"/>
              <a:t>LEA </a:t>
            </a:r>
            <a:r>
              <a:rPr lang="tr-TR" dirty="0" err="1" smtClean="0"/>
              <a:t>regw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 err="1" smtClean="0"/>
              <a:t>regw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 </a:t>
            </a:r>
            <a:r>
              <a:rPr lang="tr-TR" dirty="0" err="1" smtClean="0">
                <a:sym typeface="Wingdings" panose="05000000000000000000" pitchFamily="2" charset="2"/>
              </a:rPr>
              <a:t>offset</a:t>
            </a:r>
            <a:r>
              <a:rPr lang="tr-TR" dirty="0" smtClean="0">
                <a:sym typeface="Wingdings" panose="05000000000000000000" pitchFamily="2" charset="2"/>
              </a:rPr>
              <a:t>(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89794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Aktarım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LDS : </a:t>
            </a:r>
            <a:r>
              <a:rPr lang="tr-TR" dirty="0" err="1" smtClean="0"/>
              <a:t>load</a:t>
            </a:r>
            <a:r>
              <a:rPr lang="tr-TR" dirty="0" smtClean="0"/>
              <a:t> data </a:t>
            </a:r>
            <a:r>
              <a:rPr lang="tr-TR" dirty="0" err="1" smtClean="0"/>
              <a:t>segment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endParaRPr lang="tr-TR" dirty="0" smtClean="0"/>
          </a:p>
          <a:p>
            <a:r>
              <a:rPr lang="tr-TR" dirty="0" smtClean="0"/>
              <a:t>LDS </a:t>
            </a:r>
            <a:r>
              <a:rPr lang="tr-TR" dirty="0" err="1" smtClean="0"/>
              <a:t>regw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 err="1" smtClean="0"/>
              <a:t>regw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 [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]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DS  [mem+2]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3728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Aktarım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LES :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extra</a:t>
            </a:r>
            <a:r>
              <a:rPr lang="tr-TR" dirty="0" smtClean="0"/>
              <a:t> </a:t>
            </a:r>
            <a:r>
              <a:rPr lang="tr-TR" dirty="0" err="1" smtClean="0"/>
              <a:t>segment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endParaRPr lang="tr-TR" dirty="0" smtClean="0"/>
          </a:p>
          <a:p>
            <a:r>
              <a:rPr lang="tr-TR" dirty="0" smtClean="0"/>
              <a:t>LES </a:t>
            </a:r>
            <a:r>
              <a:rPr lang="tr-TR" dirty="0" err="1" smtClean="0"/>
              <a:t>regw</a:t>
            </a:r>
            <a:r>
              <a:rPr lang="tr-TR" dirty="0" smtClean="0"/>
              <a:t>, </a:t>
            </a:r>
            <a:r>
              <a:rPr lang="tr-TR" dirty="0" err="1" smtClean="0"/>
              <a:t>mem</a:t>
            </a:r>
            <a:endParaRPr lang="tr-TR" dirty="0" smtClean="0"/>
          </a:p>
          <a:p>
            <a:r>
              <a:rPr lang="tr-TR" dirty="0" err="1" smtClean="0"/>
              <a:t>regw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 [</a:t>
            </a:r>
            <a:r>
              <a:rPr lang="tr-TR" dirty="0" err="1" smtClean="0">
                <a:sym typeface="Wingdings" panose="05000000000000000000" pitchFamily="2" charset="2"/>
              </a:rPr>
              <a:t>mem</a:t>
            </a:r>
            <a:r>
              <a:rPr lang="tr-TR" dirty="0" smtClean="0">
                <a:sym typeface="Wingdings" panose="05000000000000000000" pitchFamily="2" charset="2"/>
              </a:rPr>
              <a:t>]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ES  [mem+2]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75221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1244</Words>
  <Application>Microsoft Office PowerPoint</Application>
  <PresentationFormat>On-screen Show (4:3)</PresentationFormat>
  <Paragraphs>346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MİKROİŞLEMCİLER VE MİKROBİLGİSAYARLAR</vt:lpstr>
      <vt:lpstr>Komutlardaki Kısaltmalar</vt:lpstr>
      <vt:lpstr>VERİ AKTARIM KOMUTLARI</vt:lpstr>
      <vt:lpstr>Veri Aktarım Komutları</vt:lpstr>
      <vt:lpstr>Veri Aktarım Komutları</vt:lpstr>
      <vt:lpstr>Veri Aktarım Komutları</vt:lpstr>
      <vt:lpstr>Veri Aktarım Komutları</vt:lpstr>
      <vt:lpstr>Veri Aktarım Komutları</vt:lpstr>
      <vt:lpstr>Veri Aktarım Komutları</vt:lpstr>
      <vt:lpstr>Veri Aktarım Komutları</vt:lpstr>
      <vt:lpstr>Veri Aktarım Komutları</vt:lpstr>
      <vt:lpstr>ARİTMETİK KOMUTLAR</vt:lpstr>
      <vt:lpstr>Aritmetik Komutlar</vt:lpstr>
      <vt:lpstr>Aritmetik Komutlar</vt:lpstr>
      <vt:lpstr>Aritmetik Komutlar</vt:lpstr>
      <vt:lpstr>Aritmetik Komutlar</vt:lpstr>
      <vt:lpstr>Aritmetik Komutlar</vt:lpstr>
      <vt:lpstr>Aritmetik Komutlar</vt:lpstr>
      <vt:lpstr>Aritmetik Komutlar</vt:lpstr>
      <vt:lpstr>Aritmetik Komutlar</vt:lpstr>
      <vt:lpstr>Aritmetik Komutlar</vt:lpstr>
      <vt:lpstr>Aritmetik Komutlar- İşlemci koşullara nasıl karar verir</vt:lpstr>
      <vt:lpstr>Aritmetik Komutlar</vt:lpstr>
      <vt:lpstr>Aritmetik Komutlar</vt:lpstr>
      <vt:lpstr>Aritmetik Komutlar</vt:lpstr>
      <vt:lpstr>Aritmetik Komutlar</vt:lpstr>
      <vt:lpstr>Aritmetik Komutlar</vt:lpstr>
      <vt:lpstr>MANTIKSAL  KOMUTLAR</vt:lpstr>
      <vt:lpstr>Mantıksal Komutlar</vt:lpstr>
      <vt:lpstr>Mantıksal Komutlar</vt:lpstr>
      <vt:lpstr>Mantıksal Komutlar</vt:lpstr>
      <vt:lpstr>Mantıksal Komutlar</vt:lpstr>
      <vt:lpstr>Mantıksal Komutlar</vt:lpstr>
      <vt:lpstr>Mantıksal Komutlar</vt:lpstr>
      <vt:lpstr>Mantıksal Komutlar</vt:lpstr>
      <vt:lpstr>ÖTELEME VE DÖNDÜRME  KOMUTLARI</vt:lpstr>
      <vt:lpstr>Öteleme ve Döndürme Komutları</vt:lpstr>
      <vt:lpstr>Öteleme ve Döndürme Komutları</vt:lpstr>
      <vt:lpstr>Öteleme ve Döndürme Komutları</vt:lpstr>
      <vt:lpstr>Öteleme ve Döndürme Komutları</vt:lpstr>
      <vt:lpstr>Öteleme ve Döndürme Komutları</vt:lpstr>
      <vt:lpstr>Öteleme ve Döndürme Komutları</vt:lpstr>
      <vt:lpstr>Öteleme ve Döndürme Komutları</vt:lpstr>
      <vt:lpstr>Öteleme ve Döndürme Komutları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MİKROİŞLEMCİLER VE MİKROBİLGİSAYARLAR</dc:title>
  <dc:creator>Windows User</dc:creator>
  <cp:lastModifiedBy>Windows User</cp:lastModifiedBy>
  <cp:revision>397</cp:revision>
  <dcterms:created xsi:type="dcterms:W3CDTF">2018-02-14T18:49:36Z</dcterms:created>
  <dcterms:modified xsi:type="dcterms:W3CDTF">2018-03-06T18:17:13Z</dcterms:modified>
</cp:coreProperties>
</file>