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4" r:id="rId5"/>
    <p:sldId id="263" r:id="rId6"/>
    <p:sldId id="315" r:id="rId7"/>
    <p:sldId id="316" r:id="rId8"/>
    <p:sldId id="317" r:id="rId9"/>
    <p:sldId id="265" r:id="rId10"/>
    <p:sldId id="280" r:id="rId11"/>
    <p:sldId id="307" r:id="rId12"/>
    <p:sldId id="308" r:id="rId13"/>
    <p:sldId id="320" r:id="rId14"/>
    <p:sldId id="321" r:id="rId15"/>
    <p:sldId id="322" r:id="rId16"/>
    <p:sldId id="323" r:id="rId17"/>
    <p:sldId id="324" r:id="rId18"/>
    <p:sldId id="310" r:id="rId19"/>
    <p:sldId id="311" r:id="rId20"/>
    <p:sldId id="313" r:id="rId21"/>
    <p:sldId id="312" r:id="rId22"/>
    <p:sldId id="314" r:id="rId23"/>
    <p:sldId id="266" r:id="rId24"/>
    <p:sldId id="267" r:id="rId25"/>
    <p:sldId id="302" r:id="rId26"/>
    <p:sldId id="303" r:id="rId27"/>
    <p:sldId id="304" r:id="rId28"/>
    <p:sldId id="305" r:id="rId29"/>
    <p:sldId id="306" r:id="rId30"/>
    <p:sldId id="319" r:id="rId31"/>
    <p:sldId id="325" r:id="rId32"/>
    <p:sldId id="330" r:id="rId33"/>
    <p:sldId id="326" r:id="rId34"/>
    <p:sldId id="327" r:id="rId35"/>
    <p:sldId id="328" r:id="rId36"/>
    <p:sldId id="329" r:id="rId37"/>
    <p:sldId id="268" r:id="rId38"/>
    <p:sldId id="269" r:id="rId39"/>
    <p:sldId id="270" r:id="rId40"/>
    <p:sldId id="271" r:id="rId41"/>
    <p:sldId id="289" r:id="rId42"/>
    <p:sldId id="291" r:id="rId43"/>
    <p:sldId id="290" r:id="rId44"/>
    <p:sldId id="29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4" autoAdjust="0"/>
    <p:restoredTop sz="94660"/>
  </p:normalViewPr>
  <p:slideViewPr>
    <p:cSldViewPr snapToGrid="0">
      <p:cViewPr>
        <p:scale>
          <a:sx n="50" d="100"/>
          <a:sy n="50" d="100"/>
        </p:scale>
        <p:origin x="1699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3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0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5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6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MİKROİŞLEMCİLER VE MİKROBİLGİSAYARLAR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Erkan USLU</a:t>
            </a:r>
          </a:p>
          <a:p>
            <a:r>
              <a:rPr lang="tr-TR" dirty="0" smtClean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3888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Dallanma </a:t>
            </a:r>
            <a:r>
              <a:rPr lang="tr-TR" dirty="0" smtClean="0"/>
              <a:t>Komutları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tr-TR" dirty="0"/>
              <a:t>Koşulsuz Dallanma</a:t>
            </a:r>
          </a:p>
          <a:p>
            <a:pPr lvl="1"/>
            <a:r>
              <a:rPr lang="tr-TR" dirty="0" smtClean="0"/>
              <a:t>JMP</a:t>
            </a:r>
          </a:p>
          <a:p>
            <a:pPr lvl="1"/>
            <a:r>
              <a:rPr lang="tr-TR" dirty="0" smtClean="0"/>
              <a:t>JMP FAR PTR</a:t>
            </a:r>
          </a:p>
          <a:p>
            <a:pPr marL="457200" lvl="1" indent="0">
              <a:buNone/>
            </a:pPr>
            <a:endParaRPr lang="tr-TR" dirty="0" smtClean="0"/>
          </a:p>
          <a:p>
            <a:r>
              <a:rPr lang="tr-TR" dirty="0" smtClean="0"/>
              <a:t>Çağırma Komutları</a:t>
            </a:r>
          </a:p>
          <a:p>
            <a:pPr lvl="1"/>
            <a:r>
              <a:rPr lang="tr-TR" dirty="0" smtClean="0"/>
              <a:t>CALL</a:t>
            </a:r>
          </a:p>
          <a:p>
            <a:pPr lvl="1"/>
            <a:r>
              <a:rPr lang="tr-TR" dirty="0" smtClean="0"/>
              <a:t>CALL FAR PTR</a:t>
            </a:r>
          </a:p>
          <a:p>
            <a:pPr lvl="1"/>
            <a:r>
              <a:rPr lang="tr-TR" dirty="0" smtClean="0"/>
              <a:t>INT</a:t>
            </a:r>
          </a:p>
          <a:p>
            <a:pPr lvl="1"/>
            <a:r>
              <a:rPr lang="tr-TR" dirty="0" smtClean="0"/>
              <a:t>INTO</a:t>
            </a:r>
          </a:p>
          <a:p>
            <a:endParaRPr lang="tr-TR" dirty="0" smtClean="0"/>
          </a:p>
          <a:p>
            <a:r>
              <a:rPr lang="tr-TR" dirty="0" smtClean="0"/>
              <a:t>Dönüş Komutları</a:t>
            </a:r>
          </a:p>
          <a:p>
            <a:pPr lvl="1"/>
            <a:r>
              <a:rPr lang="tr-TR" dirty="0" smtClean="0"/>
              <a:t>RET</a:t>
            </a:r>
          </a:p>
          <a:p>
            <a:pPr lvl="1"/>
            <a:r>
              <a:rPr lang="tr-TR" dirty="0" smtClean="0"/>
              <a:t>RETF</a:t>
            </a:r>
          </a:p>
          <a:p>
            <a:pPr lvl="1"/>
            <a:r>
              <a:rPr lang="tr-TR" dirty="0" smtClean="0"/>
              <a:t>IRET</a:t>
            </a:r>
          </a:p>
        </p:txBody>
      </p:sp>
    </p:spTree>
    <p:extLst>
      <p:ext uri="{BB962C8B-B14F-4D97-AF65-F5344CB8AC3E}">
        <p14:creationId xmlns:p14="http://schemas.microsoft.com/office/powerpoint/2010/main" val="9945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Koşulsuz </a:t>
            </a:r>
            <a:r>
              <a:rPr lang="tr-TR" dirty="0" smtClean="0"/>
              <a:t>Dallanma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JMP: </a:t>
            </a:r>
            <a:r>
              <a:rPr lang="tr-TR" dirty="0" err="1" smtClean="0"/>
              <a:t>near</a:t>
            </a:r>
            <a:r>
              <a:rPr lang="tr-TR" dirty="0" smtClean="0"/>
              <a:t> </a:t>
            </a:r>
            <a:r>
              <a:rPr lang="tr-TR" dirty="0" err="1" smtClean="0"/>
              <a:t>jump</a:t>
            </a:r>
            <a:endParaRPr lang="tr-TR" dirty="0" smtClean="0"/>
          </a:p>
          <a:p>
            <a:r>
              <a:rPr lang="tr-TR" dirty="0" smtClean="0">
                <a:sym typeface="Wingdings" panose="05000000000000000000" pitchFamily="2" charset="2"/>
              </a:rPr>
              <a:t>JMP </a:t>
            </a:r>
            <a:r>
              <a:rPr lang="tr-TR" dirty="0" err="1" smtClean="0">
                <a:sym typeface="Wingdings" panose="05000000000000000000" pitchFamily="2" charset="2"/>
              </a:rPr>
              <a:t>disp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IP </a:t>
            </a:r>
            <a:r>
              <a:rPr lang="tr-TR" dirty="0">
                <a:sym typeface="Wingdings" panose="05000000000000000000" pitchFamily="2" charset="2"/>
              </a:rPr>
              <a:t> IP + </a:t>
            </a:r>
            <a:r>
              <a:rPr lang="tr-TR" dirty="0" err="1">
                <a:sym typeface="Wingdings" panose="05000000000000000000" pitchFamily="2" charset="2"/>
              </a:rPr>
              <a:t>disp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JMP </a:t>
            </a:r>
            <a:r>
              <a:rPr lang="tr-TR" dirty="0" err="1" smtClean="0">
                <a:sym typeface="Wingdings" panose="05000000000000000000" pitchFamily="2" charset="2"/>
              </a:rPr>
              <a:t>reg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IP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err="1" smtClean="0">
                <a:sym typeface="Wingdings" panose="05000000000000000000" pitchFamily="2" charset="2"/>
              </a:rPr>
              <a:t>reg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JMP 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IP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[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r>
              <a:rPr lang="tr-TR" dirty="0" smtClean="0">
                <a:sym typeface="Wingdings" panose="05000000000000000000" pitchFamily="2" charset="2"/>
              </a:rPr>
              <a:t>]</a:t>
            </a:r>
            <a:endParaRPr lang="tr-T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Koşulsuz </a:t>
            </a:r>
            <a:r>
              <a:rPr lang="tr-TR" dirty="0" smtClean="0"/>
              <a:t>Dallanma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JMP FAR PTR: far </a:t>
            </a:r>
            <a:r>
              <a:rPr lang="tr-TR" dirty="0" err="1" smtClean="0"/>
              <a:t>jump</a:t>
            </a:r>
            <a:endParaRPr lang="tr-TR" dirty="0" smtClean="0"/>
          </a:p>
          <a:p>
            <a:r>
              <a:rPr lang="tr-TR" dirty="0" smtClean="0"/>
              <a:t>JMP FAR PTR idata1:idata2</a:t>
            </a:r>
          </a:p>
          <a:p>
            <a:r>
              <a:rPr lang="tr-TR" dirty="0" smtClean="0"/>
              <a:t>CS</a:t>
            </a:r>
            <a:r>
              <a:rPr lang="tr-TR" dirty="0" smtClean="0">
                <a:sym typeface="Wingdings" panose="05000000000000000000" pitchFamily="2" charset="2"/>
              </a:rPr>
              <a:t>idata1, IPidata2</a:t>
            </a:r>
            <a:endParaRPr lang="tr-TR" dirty="0" smtClean="0"/>
          </a:p>
          <a:p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JMP FAR PTR 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IP[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r>
              <a:rPr lang="tr-TR" dirty="0" smtClean="0">
                <a:sym typeface="Wingdings" panose="05000000000000000000" pitchFamily="2" charset="2"/>
              </a:rPr>
              <a:t>], CS[mem+2]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Dallanma Şekilleri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chemeClr val="accent5"/>
                </a:solidFill>
              </a:rPr>
              <a:t>If</a:t>
            </a:r>
            <a:r>
              <a:rPr lang="tr-TR" dirty="0" smtClean="0">
                <a:solidFill>
                  <a:schemeClr val="accent5"/>
                </a:solidFill>
              </a:rPr>
              <a:t> </a:t>
            </a:r>
            <a:r>
              <a:rPr lang="tr-TR" dirty="0" err="1" smtClean="0">
                <a:solidFill>
                  <a:schemeClr val="accent5"/>
                </a:solidFill>
              </a:rPr>
              <a:t>then</a:t>
            </a:r>
            <a:r>
              <a:rPr lang="tr-TR" dirty="0" smtClean="0">
                <a:solidFill>
                  <a:schemeClr val="accent5"/>
                </a:solidFill>
              </a:rPr>
              <a:t> </a:t>
            </a:r>
            <a:r>
              <a:rPr lang="tr-TR" dirty="0" smtClean="0">
                <a:solidFill>
                  <a:schemeClr val="accent5"/>
                </a:solidFill>
              </a:rPr>
              <a:t>else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>
                <a:solidFill>
                  <a:schemeClr val="accent2"/>
                </a:solidFill>
              </a:rPr>
              <a:t>If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err="1" smtClean="0">
                <a:solidFill>
                  <a:schemeClr val="accent2"/>
                </a:solidFill>
              </a:rPr>
              <a:t>null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smtClean="0">
                <a:solidFill>
                  <a:schemeClr val="accent2"/>
                </a:solidFill>
              </a:rPr>
              <a:t>else</a:t>
            </a:r>
          </a:p>
          <a:p>
            <a:endParaRPr lang="tr-TR" dirty="0"/>
          </a:p>
          <a:p>
            <a:endParaRPr lang="tr-TR" sz="1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accent6"/>
                </a:solidFill>
              </a:rPr>
              <a:t>If</a:t>
            </a:r>
            <a:r>
              <a:rPr lang="tr-TR" dirty="0" smtClean="0">
                <a:solidFill>
                  <a:schemeClr val="accent6"/>
                </a:solidFill>
              </a:rPr>
              <a:t> </a:t>
            </a:r>
            <a:r>
              <a:rPr lang="tr-TR" dirty="0" err="1" smtClean="0">
                <a:solidFill>
                  <a:schemeClr val="accent6"/>
                </a:solidFill>
              </a:rPr>
              <a:t>null</a:t>
            </a:r>
            <a:r>
              <a:rPr lang="tr-TR" dirty="0" smtClean="0">
                <a:solidFill>
                  <a:schemeClr val="accent6"/>
                </a:solidFill>
              </a:rPr>
              <a:t> </a:t>
            </a:r>
            <a:r>
              <a:rPr lang="tr-TR" dirty="0" err="1" smtClean="0">
                <a:solidFill>
                  <a:schemeClr val="accent6"/>
                </a:solidFill>
              </a:rPr>
              <a:t>then</a:t>
            </a:r>
            <a:endParaRPr lang="tr-TR" dirty="0" smtClean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5616702" y="111825"/>
            <a:ext cx="3236976" cy="3202971"/>
            <a:chOff x="4572000" y="1213581"/>
            <a:chExt cx="3236976" cy="3202971"/>
          </a:xfrm>
        </p:grpSpPr>
        <p:sp>
          <p:nvSpPr>
            <p:cNvPr id="5" name="Flowchart: Process 4"/>
            <p:cNvSpPr/>
            <p:nvPr/>
          </p:nvSpPr>
          <p:spPr>
            <a:xfrm>
              <a:off x="4572000" y="232257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BX=2</a:t>
              </a:r>
              <a:endParaRPr lang="en-US" sz="1600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894576" y="232257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BX=1</a:t>
              </a:r>
              <a:endParaRPr lang="en-US" sz="1600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5742432" y="3507518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CX=5</a:t>
              </a:r>
              <a:endParaRPr lang="en-US" sz="1600" dirty="0"/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5742431" y="1519301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tr-TR" sz="1600" dirty="0" smtClean="0"/>
                <a:t>AX=0</a:t>
              </a:r>
              <a:endParaRPr lang="en-US" sz="1600" dirty="0"/>
            </a:p>
          </p:txBody>
        </p:sp>
        <p:cxnSp>
          <p:nvCxnSpPr>
            <p:cNvPr id="15" name="Elbow Connector 14"/>
            <p:cNvCxnSpPr>
              <a:stCxn id="5" idx="2"/>
              <a:endCxn id="8" idx="0"/>
            </p:cNvCxnSpPr>
            <p:nvPr/>
          </p:nvCxnSpPr>
          <p:spPr>
            <a:xfrm rot="16200000" flipH="1">
              <a:off x="5328269" y="2636155"/>
              <a:ext cx="572294" cy="117043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6"/>
            <p:cNvCxnSpPr>
              <a:stCxn id="6" idx="2"/>
              <a:endCxn id="8" idx="0"/>
            </p:cNvCxnSpPr>
            <p:nvPr/>
          </p:nvCxnSpPr>
          <p:spPr>
            <a:xfrm rot="5400000">
              <a:off x="6489557" y="2645299"/>
              <a:ext cx="572294" cy="115214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Arrow Connector 18"/>
            <p:cNvCxnSpPr>
              <a:stCxn id="8" idx="2"/>
            </p:cNvCxnSpPr>
            <p:nvPr/>
          </p:nvCxnSpPr>
          <p:spPr>
            <a:xfrm>
              <a:off x="6199632" y="4120166"/>
              <a:ext cx="0" cy="296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Arrow Connector 20"/>
            <p:cNvCxnSpPr>
              <a:endCxn id="9" idx="0"/>
            </p:cNvCxnSpPr>
            <p:nvPr/>
          </p:nvCxnSpPr>
          <p:spPr>
            <a:xfrm>
              <a:off x="6199632" y="1213581"/>
              <a:ext cx="0" cy="3057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029200" y="1525262"/>
              <a:ext cx="713232" cy="797313"/>
              <a:chOff x="5029200" y="1525262"/>
              <a:chExt cx="713232" cy="797313"/>
            </a:xfrm>
          </p:grpSpPr>
          <p:cxnSp>
            <p:nvCxnSpPr>
              <p:cNvPr id="11" name="Elbow Connector 10"/>
              <p:cNvCxnSpPr>
                <a:stCxn id="9" idx="1"/>
                <a:endCxn id="5" idx="0"/>
              </p:cNvCxnSpPr>
              <p:nvPr/>
            </p:nvCxnSpPr>
            <p:spPr>
              <a:xfrm rot="10800000" flipV="1">
                <a:off x="5029200" y="1825624"/>
                <a:ext cx="713232" cy="4969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125516" y="1525262"/>
                <a:ext cx="284052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tr-TR" sz="1600" dirty="0" smtClean="0">
                    <a:solidFill>
                      <a:schemeClr val="accent1"/>
                    </a:solidFill>
                  </a:rPr>
                  <a:t>T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656832" y="1519301"/>
              <a:ext cx="694944" cy="803275"/>
              <a:chOff x="6656832" y="1519301"/>
              <a:chExt cx="694944" cy="803275"/>
            </a:xfrm>
          </p:grpSpPr>
          <p:cxnSp>
            <p:nvCxnSpPr>
              <p:cNvPr id="13" name="Elbow Connector 12"/>
              <p:cNvCxnSpPr>
                <a:stCxn id="9" idx="3"/>
                <a:endCxn id="6" idx="0"/>
              </p:cNvCxnSpPr>
              <p:nvPr/>
            </p:nvCxnSpPr>
            <p:spPr>
              <a:xfrm>
                <a:off x="6656832" y="1825625"/>
                <a:ext cx="694944" cy="4969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929018" y="1519301"/>
                <a:ext cx="279244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tr-TR" sz="1600" dirty="0" smtClean="0">
                    <a:solidFill>
                      <a:schemeClr val="accent1"/>
                    </a:solidFill>
                  </a:rPr>
                  <a:t>F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2852424" y="1883855"/>
            <a:ext cx="2636262" cy="3202971"/>
            <a:chOff x="4572000" y="1213581"/>
            <a:chExt cx="2636262" cy="3202971"/>
          </a:xfrm>
        </p:grpSpPr>
        <p:sp>
          <p:nvSpPr>
            <p:cNvPr id="73" name="Flowchart: Process 72"/>
            <p:cNvSpPr/>
            <p:nvPr/>
          </p:nvSpPr>
          <p:spPr>
            <a:xfrm>
              <a:off x="4572000" y="2322576"/>
              <a:ext cx="914400" cy="61264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BX=1</a:t>
              </a:r>
              <a:endParaRPr lang="en-US" sz="1600" dirty="0"/>
            </a:p>
          </p:txBody>
        </p:sp>
        <p:sp>
          <p:nvSpPr>
            <p:cNvPr id="75" name="Flowchart: Process 74"/>
            <p:cNvSpPr/>
            <p:nvPr/>
          </p:nvSpPr>
          <p:spPr>
            <a:xfrm>
              <a:off x="5742432" y="3507518"/>
              <a:ext cx="914400" cy="61264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CX=5</a:t>
              </a:r>
              <a:endParaRPr lang="en-US" sz="1600" dirty="0"/>
            </a:p>
          </p:txBody>
        </p:sp>
        <p:sp>
          <p:nvSpPr>
            <p:cNvPr id="76" name="Flowchart: Decision 75"/>
            <p:cNvSpPr/>
            <p:nvPr/>
          </p:nvSpPr>
          <p:spPr>
            <a:xfrm>
              <a:off x="5742432" y="1519301"/>
              <a:ext cx="914400" cy="612648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tr-TR" sz="1600" dirty="0" smtClean="0"/>
                <a:t>AX=0</a:t>
              </a:r>
              <a:endParaRPr lang="en-US" sz="1600" dirty="0"/>
            </a:p>
          </p:txBody>
        </p:sp>
        <p:cxnSp>
          <p:nvCxnSpPr>
            <p:cNvPr id="77" name="Elbow Connector 76"/>
            <p:cNvCxnSpPr>
              <a:stCxn id="73" idx="2"/>
              <a:endCxn id="75" idx="0"/>
            </p:cNvCxnSpPr>
            <p:nvPr/>
          </p:nvCxnSpPr>
          <p:spPr>
            <a:xfrm rot="16200000" flipH="1">
              <a:off x="5328269" y="2636155"/>
              <a:ext cx="572294" cy="11704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9" name="Straight Arrow Connector 78"/>
            <p:cNvCxnSpPr>
              <a:stCxn id="75" idx="2"/>
            </p:cNvCxnSpPr>
            <p:nvPr/>
          </p:nvCxnSpPr>
          <p:spPr>
            <a:xfrm>
              <a:off x="6199632" y="4120166"/>
              <a:ext cx="0" cy="296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0" name="Straight Arrow Connector 79"/>
            <p:cNvCxnSpPr>
              <a:endCxn id="76" idx="0"/>
            </p:cNvCxnSpPr>
            <p:nvPr/>
          </p:nvCxnSpPr>
          <p:spPr>
            <a:xfrm>
              <a:off x="6199632" y="1213581"/>
              <a:ext cx="0" cy="305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5029200" y="1525262"/>
              <a:ext cx="713232" cy="797313"/>
              <a:chOff x="5029200" y="1525262"/>
              <a:chExt cx="713232" cy="797313"/>
            </a:xfrm>
          </p:grpSpPr>
          <p:cxnSp>
            <p:nvCxnSpPr>
              <p:cNvPr id="85" name="Elbow Connector 84"/>
              <p:cNvCxnSpPr>
                <a:stCxn id="76" idx="1"/>
                <a:endCxn id="73" idx="0"/>
              </p:cNvCxnSpPr>
              <p:nvPr/>
            </p:nvCxnSpPr>
            <p:spPr>
              <a:xfrm rot="10800000" flipV="1">
                <a:off x="5029200" y="1825624"/>
                <a:ext cx="713232" cy="4969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125516" y="1525262"/>
                <a:ext cx="284052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tr-TR" sz="1600" dirty="0" smtClean="0">
                    <a:solidFill>
                      <a:schemeClr val="accent2"/>
                    </a:solidFill>
                  </a:rPr>
                  <a:t>T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199632" y="1519301"/>
              <a:ext cx="1008630" cy="1988217"/>
              <a:chOff x="6199632" y="1519301"/>
              <a:chExt cx="1008630" cy="1988217"/>
            </a:xfrm>
          </p:grpSpPr>
          <p:cxnSp>
            <p:nvCxnSpPr>
              <p:cNvPr id="83" name="Elbow Connector 82"/>
              <p:cNvCxnSpPr>
                <a:stCxn id="76" idx="3"/>
                <a:endCxn id="75" idx="0"/>
              </p:cNvCxnSpPr>
              <p:nvPr/>
            </p:nvCxnSpPr>
            <p:spPr>
              <a:xfrm flipH="1">
                <a:off x="6199632" y="1825625"/>
                <a:ext cx="457200" cy="1681893"/>
              </a:xfrm>
              <a:prstGeom prst="bentConnector4">
                <a:avLst>
                  <a:gd name="adj1" fmla="val -154000"/>
                  <a:gd name="adj2" fmla="val 83571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929018" y="1519301"/>
                <a:ext cx="279244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tr-TR" dirty="0"/>
                  <a:t>F</a:t>
                </a:r>
                <a:endParaRPr lang="en-US" dirty="0"/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096914" y="3608485"/>
            <a:ext cx="2683460" cy="3202971"/>
            <a:chOff x="5125516" y="1213581"/>
            <a:chExt cx="2683460" cy="3202971"/>
          </a:xfrm>
        </p:grpSpPr>
        <p:sp>
          <p:nvSpPr>
            <p:cNvPr id="92" name="Flowchart: Process 91"/>
            <p:cNvSpPr/>
            <p:nvPr/>
          </p:nvSpPr>
          <p:spPr>
            <a:xfrm>
              <a:off x="6894576" y="232257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BX=1</a:t>
              </a:r>
              <a:endParaRPr lang="en-US" sz="1600" dirty="0"/>
            </a:p>
          </p:txBody>
        </p:sp>
        <p:sp>
          <p:nvSpPr>
            <p:cNvPr id="93" name="Flowchart: Process 92"/>
            <p:cNvSpPr/>
            <p:nvPr/>
          </p:nvSpPr>
          <p:spPr>
            <a:xfrm>
              <a:off x="5742432" y="3507518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CX=5</a:t>
              </a:r>
              <a:endParaRPr lang="en-US" sz="1600" dirty="0"/>
            </a:p>
          </p:txBody>
        </p:sp>
        <p:sp>
          <p:nvSpPr>
            <p:cNvPr id="94" name="Flowchart: Decision 93"/>
            <p:cNvSpPr/>
            <p:nvPr/>
          </p:nvSpPr>
          <p:spPr>
            <a:xfrm>
              <a:off x="5742432" y="1519301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tr-TR" sz="1600" dirty="0" smtClean="0"/>
                <a:t>AX=0</a:t>
              </a:r>
              <a:endParaRPr lang="en-US" sz="1600" dirty="0"/>
            </a:p>
          </p:txBody>
        </p:sp>
        <p:cxnSp>
          <p:nvCxnSpPr>
            <p:cNvPr id="96" name="Elbow Connector 95"/>
            <p:cNvCxnSpPr>
              <a:stCxn id="92" idx="2"/>
              <a:endCxn id="93" idx="0"/>
            </p:cNvCxnSpPr>
            <p:nvPr/>
          </p:nvCxnSpPr>
          <p:spPr>
            <a:xfrm rot="5400000">
              <a:off x="6489557" y="2645299"/>
              <a:ext cx="572294" cy="115214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7" name="Straight Arrow Connector 96"/>
            <p:cNvCxnSpPr>
              <a:stCxn id="93" idx="2"/>
            </p:cNvCxnSpPr>
            <p:nvPr/>
          </p:nvCxnSpPr>
          <p:spPr>
            <a:xfrm>
              <a:off x="6199632" y="4120166"/>
              <a:ext cx="0" cy="296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8" name="Straight Arrow Connector 97"/>
            <p:cNvCxnSpPr>
              <a:endCxn id="94" idx="0"/>
            </p:cNvCxnSpPr>
            <p:nvPr/>
          </p:nvCxnSpPr>
          <p:spPr>
            <a:xfrm>
              <a:off x="6199632" y="1213581"/>
              <a:ext cx="0" cy="3057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5125516" y="1525262"/>
              <a:ext cx="1074116" cy="1982255"/>
              <a:chOff x="5125516" y="1525262"/>
              <a:chExt cx="1074116" cy="1982255"/>
            </a:xfrm>
          </p:grpSpPr>
          <p:cxnSp>
            <p:nvCxnSpPr>
              <p:cNvPr id="103" name="Elbow Connector 102"/>
              <p:cNvCxnSpPr>
                <a:stCxn id="94" idx="1"/>
                <a:endCxn id="93" idx="0"/>
              </p:cNvCxnSpPr>
              <p:nvPr/>
            </p:nvCxnSpPr>
            <p:spPr>
              <a:xfrm rot="10800000" flipH="1" flipV="1">
                <a:off x="5742432" y="1825624"/>
                <a:ext cx="457200" cy="1681893"/>
              </a:xfrm>
              <a:prstGeom prst="bentConnector4">
                <a:avLst>
                  <a:gd name="adj1" fmla="val -186000"/>
                  <a:gd name="adj2" fmla="val 83028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125516" y="1525262"/>
                <a:ext cx="284052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tr-TR" sz="1600" dirty="0" smtClean="0">
                    <a:solidFill>
                      <a:schemeClr val="accent6"/>
                    </a:solidFill>
                  </a:rPr>
                  <a:t>T</a:t>
                </a:r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6656832" y="1519301"/>
              <a:ext cx="694944" cy="803275"/>
              <a:chOff x="6656832" y="1519301"/>
              <a:chExt cx="694944" cy="803275"/>
            </a:xfrm>
          </p:grpSpPr>
          <p:cxnSp>
            <p:nvCxnSpPr>
              <p:cNvPr id="101" name="Elbow Connector 100"/>
              <p:cNvCxnSpPr>
                <a:stCxn id="94" idx="3"/>
                <a:endCxn id="92" idx="0"/>
              </p:cNvCxnSpPr>
              <p:nvPr/>
            </p:nvCxnSpPr>
            <p:spPr>
              <a:xfrm>
                <a:off x="6656832" y="1825625"/>
                <a:ext cx="694944" cy="4969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6929018" y="1519301"/>
                <a:ext cx="279244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accent6"/>
                    </a:solidFill>
                  </a:defRPr>
                </a:lvl1pPr>
              </a:lstStyle>
              <a:p>
                <a:r>
                  <a:rPr lang="tr-TR" dirty="0"/>
                  <a:t>F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95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Dallanma Şekilleri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CMP AX, 0</a:t>
            </a:r>
          </a:p>
          <a:p>
            <a:r>
              <a:rPr lang="tr-TR" dirty="0" smtClean="0"/>
              <a:t>JZ </a:t>
            </a:r>
            <a:r>
              <a:rPr lang="tr-TR" dirty="0" err="1" smtClean="0"/>
              <a:t>true</a:t>
            </a:r>
            <a:endParaRPr lang="tr-TR" dirty="0" smtClean="0"/>
          </a:p>
          <a:p>
            <a:r>
              <a:rPr lang="tr-TR" dirty="0" smtClean="0"/>
              <a:t>MOV BX, 1</a:t>
            </a:r>
          </a:p>
          <a:p>
            <a:r>
              <a:rPr lang="tr-TR" dirty="0" smtClean="0"/>
              <a:t>JMP </a:t>
            </a:r>
            <a:r>
              <a:rPr lang="tr-TR" dirty="0" err="1" smtClean="0"/>
              <a:t>next</a:t>
            </a:r>
            <a:endParaRPr lang="tr-TR" dirty="0" smtClean="0"/>
          </a:p>
          <a:p>
            <a:r>
              <a:rPr lang="tr-TR" dirty="0" err="1" smtClean="0"/>
              <a:t>true</a:t>
            </a:r>
            <a:r>
              <a:rPr lang="tr-TR" dirty="0" smtClean="0"/>
              <a:t>: MOV BX, 2</a:t>
            </a:r>
          </a:p>
          <a:p>
            <a:r>
              <a:rPr lang="tr-TR" dirty="0" err="1" smtClean="0"/>
              <a:t>next</a:t>
            </a:r>
            <a:r>
              <a:rPr lang="tr-TR" dirty="0" smtClean="0"/>
              <a:t>: MOV CX, 5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06974" y="2507553"/>
            <a:ext cx="3236976" cy="3202971"/>
            <a:chOff x="4572000" y="1213581"/>
            <a:chExt cx="3236976" cy="3202971"/>
          </a:xfrm>
        </p:grpSpPr>
        <p:sp>
          <p:nvSpPr>
            <p:cNvPr id="5" name="Flowchart: Process 4"/>
            <p:cNvSpPr/>
            <p:nvPr/>
          </p:nvSpPr>
          <p:spPr>
            <a:xfrm>
              <a:off x="4572000" y="232257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BX=2</a:t>
              </a:r>
              <a:endParaRPr lang="en-US" sz="1600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894576" y="232257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BX=1</a:t>
              </a:r>
              <a:endParaRPr lang="en-US" sz="1600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5742432" y="3507518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CX=5</a:t>
              </a:r>
              <a:endParaRPr lang="en-US" sz="1600" dirty="0"/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742431" y="1519301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tr-TR" sz="1600" dirty="0" smtClean="0"/>
                <a:t>AX=0</a:t>
              </a:r>
              <a:endParaRPr lang="en-US" sz="1600" dirty="0"/>
            </a:p>
          </p:txBody>
        </p:sp>
        <p:cxnSp>
          <p:nvCxnSpPr>
            <p:cNvPr id="9" name="Elbow Connector 8"/>
            <p:cNvCxnSpPr>
              <a:stCxn id="5" idx="2"/>
              <a:endCxn id="7" idx="0"/>
            </p:cNvCxnSpPr>
            <p:nvPr/>
          </p:nvCxnSpPr>
          <p:spPr>
            <a:xfrm rot="16200000" flipH="1">
              <a:off x="5328269" y="2636155"/>
              <a:ext cx="572294" cy="117043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Elbow Connector 9"/>
            <p:cNvCxnSpPr>
              <a:stCxn id="6" idx="2"/>
              <a:endCxn id="7" idx="0"/>
            </p:cNvCxnSpPr>
            <p:nvPr/>
          </p:nvCxnSpPr>
          <p:spPr>
            <a:xfrm rot="5400000">
              <a:off x="6489557" y="2645299"/>
              <a:ext cx="572294" cy="115214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>
              <a:off x="6199632" y="4120166"/>
              <a:ext cx="0" cy="296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6199632" y="1213581"/>
              <a:ext cx="0" cy="3057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029200" y="1525262"/>
              <a:ext cx="713232" cy="797313"/>
              <a:chOff x="5029200" y="1525262"/>
              <a:chExt cx="713232" cy="797313"/>
            </a:xfrm>
          </p:grpSpPr>
          <p:cxnSp>
            <p:nvCxnSpPr>
              <p:cNvPr id="17" name="Elbow Connector 16"/>
              <p:cNvCxnSpPr>
                <a:stCxn id="8" idx="1"/>
                <a:endCxn id="5" idx="0"/>
              </p:cNvCxnSpPr>
              <p:nvPr/>
            </p:nvCxnSpPr>
            <p:spPr>
              <a:xfrm rot="10800000" flipV="1">
                <a:off x="5029200" y="1825624"/>
                <a:ext cx="713232" cy="4969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125516" y="1525262"/>
                <a:ext cx="284052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tr-TR" sz="1600" dirty="0" smtClean="0">
                    <a:solidFill>
                      <a:schemeClr val="accent1"/>
                    </a:solidFill>
                  </a:rPr>
                  <a:t>T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56832" y="1519301"/>
              <a:ext cx="694944" cy="803275"/>
              <a:chOff x="6656832" y="1519301"/>
              <a:chExt cx="694944" cy="803275"/>
            </a:xfrm>
          </p:grpSpPr>
          <p:cxnSp>
            <p:nvCxnSpPr>
              <p:cNvPr id="15" name="Elbow Connector 14"/>
              <p:cNvCxnSpPr>
                <a:stCxn id="8" idx="3"/>
                <a:endCxn id="6" idx="0"/>
              </p:cNvCxnSpPr>
              <p:nvPr/>
            </p:nvCxnSpPr>
            <p:spPr>
              <a:xfrm>
                <a:off x="6656832" y="1825625"/>
                <a:ext cx="694944" cy="4969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929018" y="1519301"/>
                <a:ext cx="279244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tr-TR" sz="1600" dirty="0" smtClean="0">
                    <a:solidFill>
                      <a:schemeClr val="accent1"/>
                    </a:solidFill>
                  </a:rPr>
                  <a:t>F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76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Dallanma Şekilleri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CMP AX, 0</a:t>
            </a:r>
          </a:p>
          <a:p>
            <a:r>
              <a:rPr lang="tr-TR" dirty="0" smtClean="0"/>
              <a:t>JZ </a:t>
            </a:r>
            <a:r>
              <a:rPr lang="tr-TR" dirty="0" err="1" smtClean="0"/>
              <a:t>true</a:t>
            </a:r>
            <a:endParaRPr lang="tr-TR" dirty="0" smtClean="0"/>
          </a:p>
          <a:p>
            <a:r>
              <a:rPr lang="tr-TR" dirty="0" smtClean="0"/>
              <a:t>JMP </a:t>
            </a:r>
            <a:r>
              <a:rPr lang="tr-TR" dirty="0" err="1" smtClean="0"/>
              <a:t>next</a:t>
            </a:r>
            <a:endParaRPr lang="tr-TR" dirty="0" smtClean="0"/>
          </a:p>
          <a:p>
            <a:r>
              <a:rPr lang="tr-TR" dirty="0" err="1" smtClean="0"/>
              <a:t>true</a:t>
            </a:r>
            <a:r>
              <a:rPr lang="tr-TR" dirty="0" smtClean="0"/>
              <a:t>: MOV BX, 1</a:t>
            </a:r>
          </a:p>
          <a:p>
            <a:r>
              <a:rPr lang="tr-TR" dirty="0" err="1" smtClean="0"/>
              <a:t>next</a:t>
            </a:r>
            <a:r>
              <a:rPr lang="tr-TR" dirty="0" smtClean="0"/>
              <a:t>: MOV CX, 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68192" y="2112455"/>
            <a:ext cx="2636262" cy="3202971"/>
            <a:chOff x="4572000" y="1213581"/>
            <a:chExt cx="2636262" cy="3202971"/>
          </a:xfrm>
        </p:grpSpPr>
        <p:sp>
          <p:nvSpPr>
            <p:cNvPr id="5" name="Flowchart: Process 4"/>
            <p:cNvSpPr/>
            <p:nvPr/>
          </p:nvSpPr>
          <p:spPr>
            <a:xfrm>
              <a:off x="4572000" y="2322576"/>
              <a:ext cx="914400" cy="61264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BX=1</a:t>
              </a:r>
              <a:endParaRPr lang="en-US" sz="1600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5742432" y="3507518"/>
              <a:ext cx="914400" cy="61264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CX=5</a:t>
              </a:r>
              <a:endParaRPr lang="en-US" sz="1600" dirty="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5742432" y="1519301"/>
              <a:ext cx="914400" cy="612648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tr-TR" sz="1600" dirty="0" smtClean="0"/>
                <a:t>AX=0</a:t>
              </a:r>
              <a:endParaRPr lang="en-US" sz="1600" dirty="0"/>
            </a:p>
          </p:txBody>
        </p:sp>
        <p:cxnSp>
          <p:nvCxnSpPr>
            <p:cNvPr id="8" name="Elbow Connector 7"/>
            <p:cNvCxnSpPr>
              <a:stCxn id="5" idx="2"/>
              <a:endCxn id="6" idx="0"/>
            </p:cNvCxnSpPr>
            <p:nvPr/>
          </p:nvCxnSpPr>
          <p:spPr>
            <a:xfrm rot="16200000" flipH="1">
              <a:off x="5328269" y="2636155"/>
              <a:ext cx="572294" cy="11704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" name="Straight Arrow Connector 8"/>
            <p:cNvCxnSpPr>
              <a:stCxn id="6" idx="2"/>
            </p:cNvCxnSpPr>
            <p:nvPr/>
          </p:nvCxnSpPr>
          <p:spPr>
            <a:xfrm>
              <a:off x="6199632" y="4120166"/>
              <a:ext cx="0" cy="296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0" name="Straight Arrow Connector 9"/>
            <p:cNvCxnSpPr>
              <a:endCxn id="7" idx="0"/>
            </p:cNvCxnSpPr>
            <p:nvPr/>
          </p:nvCxnSpPr>
          <p:spPr>
            <a:xfrm>
              <a:off x="6199632" y="1213581"/>
              <a:ext cx="0" cy="305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029200" y="1525262"/>
              <a:ext cx="713232" cy="797313"/>
              <a:chOff x="5029200" y="1525262"/>
              <a:chExt cx="713232" cy="797313"/>
            </a:xfrm>
          </p:grpSpPr>
          <p:cxnSp>
            <p:nvCxnSpPr>
              <p:cNvPr id="15" name="Elbow Connector 14"/>
              <p:cNvCxnSpPr>
                <a:stCxn id="7" idx="1"/>
                <a:endCxn id="5" idx="0"/>
              </p:cNvCxnSpPr>
              <p:nvPr/>
            </p:nvCxnSpPr>
            <p:spPr>
              <a:xfrm rot="10800000" flipV="1">
                <a:off x="5029200" y="1825624"/>
                <a:ext cx="713232" cy="4969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125516" y="1525262"/>
                <a:ext cx="284052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tr-TR" sz="1600" dirty="0" smtClean="0">
                    <a:solidFill>
                      <a:schemeClr val="accent2"/>
                    </a:solidFill>
                  </a:rPr>
                  <a:t>T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199632" y="1519301"/>
              <a:ext cx="1008630" cy="1988217"/>
              <a:chOff x="6199632" y="1519301"/>
              <a:chExt cx="1008630" cy="1988217"/>
            </a:xfrm>
          </p:grpSpPr>
          <p:cxnSp>
            <p:nvCxnSpPr>
              <p:cNvPr id="13" name="Elbow Connector 12"/>
              <p:cNvCxnSpPr>
                <a:stCxn id="7" idx="3"/>
                <a:endCxn id="6" idx="0"/>
              </p:cNvCxnSpPr>
              <p:nvPr/>
            </p:nvCxnSpPr>
            <p:spPr>
              <a:xfrm flipH="1">
                <a:off x="6199632" y="1825625"/>
                <a:ext cx="457200" cy="1681893"/>
              </a:xfrm>
              <a:prstGeom prst="bentConnector4">
                <a:avLst>
                  <a:gd name="adj1" fmla="val -154000"/>
                  <a:gd name="adj2" fmla="val 83571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929018" y="1519301"/>
                <a:ext cx="279244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tr-TR" dirty="0"/>
                  <a:t>F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53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Dallanma Şekilleri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CMP AX, 0</a:t>
            </a:r>
          </a:p>
          <a:p>
            <a:r>
              <a:rPr lang="tr-TR" dirty="0" smtClean="0"/>
              <a:t>JNZ </a:t>
            </a:r>
            <a:r>
              <a:rPr lang="tr-TR" dirty="0" err="1" smtClean="0"/>
              <a:t>false</a:t>
            </a:r>
            <a:endParaRPr lang="tr-TR" dirty="0" smtClean="0"/>
          </a:p>
          <a:p>
            <a:r>
              <a:rPr lang="tr-TR" dirty="0" smtClean="0"/>
              <a:t>MOV BX, 1</a:t>
            </a:r>
          </a:p>
          <a:p>
            <a:r>
              <a:rPr lang="tr-TR" dirty="0" err="1" smtClean="0"/>
              <a:t>false</a:t>
            </a:r>
            <a:r>
              <a:rPr lang="tr-TR" dirty="0" smtClean="0"/>
              <a:t>: MOV CX, 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68192" y="2112455"/>
            <a:ext cx="2636262" cy="3202971"/>
            <a:chOff x="4572000" y="1213581"/>
            <a:chExt cx="2636262" cy="3202971"/>
          </a:xfrm>
        </p:grpSpPr>
        <p:sp>
          <p:nvSpPr>
            <p:cNvPr id="5" name="Flowchart: Process 4"/>
            <p:cNvSpPr/>
            <p:nvPr/>
          </p:nvSpPr>
          <p:spPr>
            <a:xfrm>
              <a:off x="4572000" y="2322576"/>
              <a:ext cx="914400" cy="61264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BX=1</a:t>
              </a:r>
              <a:endParaRPr lang="en-US" sz="1600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5742432" y="3507518"/>
              <a:ext cx="914400" cy="61264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CX=5</a:t>
              </a:r>
              <a:endParaRPr lang="en-US" sz="1600" dirty="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5742432" y="1519301"/>
              <a:ext cx="914400" cy="612648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tr-TR" sz="1600" dirty="0" smtClean="0"/>
                <a:t>AX=0</a:t>
              </a:r>
              <a:endParaRPr lang="en-US" sz="1600" dirty="0"/>
            </a:p>
          </p:txBody>
        </p:sp>
        <p:cxnSp>
          <p:nvCxnSpPr>
            <p:cNvPr id="8" name="Elbow Connector 7"/>
            <p:cNvCxnSpPr>
              <a:stCxn id="5" idx="2"/>
              <a:endCxn id="6" idx="0"/>
            </p:cNvCxnSpPr>
            <p:nvPr/>
          </p:nvCxnSpPr>
          <p:spPr>
            <a:xfrm rot="16200000" flipH="1">
              <a:off x="5328269" y="2636155"/>
              <a:ext cx="572294" cy="11704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" name="Straight Arrow Connector 8"/>
            <p:cNvCxnSpPr>
              <a:stCxn id="6" idx="2"/>
            </p:cNvCxnSpPr>
            <p:nvPr/>
          </p:nvCxnSpPr>
          <p:spPr>
            <a:xfrm>
              <a:off x="6199632" y="4120166"/>
              <a:ext cx="0" cy="296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0" name="Straight Arrow Connector 9"/>
            <p:cNvCxnSpPr>
              <a:endCxn id="7" idx="0"/>
            </p:cNvCxnSpPr>
            <p:nvPr/>
          </p:nvCxnSpPr>
          <p:spPr>
            <a:xfrm>
              <a:off x="6199632" y="1213581"/>
              <a:ext cx="0" cy="305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029200" y="1525262"/>
              <a:ext cx="713232" cy="797313"/>
              <a:chOff x="5029200" y="1525262"/>
              <a:chExt cx="713232" cy="797313"/>
            </a:xfrm>
          </p:grpSpPr>
          <p:cxnSp>
            <p:nvCxnSpPr>
              <p:cNvPr id="15" name="Elbow Connector 14"/>
              <p:cNvCxnSpPr>
                <a:stCxn id="7" idx="1"/>
                <a:endCxn id="5" idx="0"/>
              </p:cNvCxnSpPr>
              <p:nvPr/>
            </p:nvCxnSpPr>
            <p:spPr>
              <a:xfrm rot="10800000" flipV="1">
                <a:off x="5029200" y="1825624"/>
                <a:ext cx="713232" cy="4969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125516" y="1525262"/>
                <a:ext cx="284052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tr-TR" sz="1600" dirty="0" smtClean="0">
                    <a:solidFill>
                      <a:schemeClr val="accent2"/>
                    </a:solidFill>
                  </a:rPr>
                  <a:t>T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199632" y="1519301"/>
              <a:ext cx="1008630" cy="1988217"/>
              <a:chOff x="6199632" y="1519301"/>
              <a:chExt cx="1008630" cy="1988217"/>
            </a:xfrm>
          </p:grpSpPr>
          <p:cxnSp>
            <p:nvCxnSpPr>
              <p:cNvPr id="13" name="Elbow Connector 12"/>
              <p:cNvCxnSpPr>
                <a:stCxn id="7" idx="3"/>
                <a:endCxn id="6" idx="0"/>
              </p:cNvCxnSpPr>
              <p:nvPr/>
            </p:nvCxnSpPr>
            <p:spPr>
              <a:xfrm flipH="1">
                <a:off x="6199632" y="1825625"/>
                <a:ext cx="457200" cy="1681893"/>
              </a:xfrm>
              <a:prstGeom prst="bentConnector4">
                <a:avLst>
                  <a:gd name="adj1" fmla="val -154000"/>
                  <a:gd name="adj2" fmla="val 83571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929018" y="1519301"/>
                <a:ext cx="279244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tr-TR" dirty="0"/>
                  <a:t>F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14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Dallanma Şekilleri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CMP AX, 0</a:t>
            </a:r>
          </a:p>
          <a:p>
            <a:r>
              <a:rPr lang="tr-TR" dirty="0" smtClean="0"/>
              <a:t>JZ </a:t>
            </a:r>
            <a:r>
              <a:rPr lang="tr-TR" dirty="0" err="1" smtClean="0"/>
              <a:t>true</a:t>
            </a:r>
            <a:endParaRPr lang="tr-TR" dirty="0"/>
          </a:p>
          <a:p>
            <a:r>
              <a:rPr lang="tr-TR" dirty="0"/>
              <a:t>MOV BX, 1</a:t>
            </a:r>
          </a:p>
          <a:p>
            <a:r>
              <a:rPr lang="tr-TR" dirty="0" err="1" smtClean="0"/>
              <a:t>true</a:t>
            </a:r>
            <a:r>
              <a:rPr lang="tr-TR" dirty="0" smtClean="0"/>
              <a:t>: </a:t>
            </a:r>
            <a:r>
              <a:rPr lang="tr-TR" dirty="0"/>
              <a:t>MOV CX, 5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14034" y="2127157"/>
            <a:ext cx="2683460" cy="3202971"/>
            <a:chOff x="5125516" y="1213581"/>
            <a:chExt cx="2683460" cy="3202971"/>
          </a:xfrm>
        </p:grpSpPr>
        <p:sp>
          <p:nvSpPr>
            <p:cNvPr id="5" name="Flowchart: Process 4"/>
            <p:cNvSpPr/>
            <p:nvPr/>
          </p:nvSpPr>
          <p:spPr>
            <a:xfrm>
              <a:off x="6894576" y="232257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BX=1</a:t>
              </a:r>
              <a:endParaRPr lang="en-US" sz="1600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5742432" y="3507518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/>
                <a:t>CX=5</a:t>
              </a:r>
              <a:endParaRPr lang="en-US" sz="1600" dirty="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5742432" y="1519301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tr-TR" sz="1600" dirty="0" smtClean="0"/>
                <a:t>AX=0</a:t>
              </a:r>
              <a:endParaRPr lang="en-US" sz="1600" dirty="0"/>
            </a:p>
          </p:txBody>
        </p:sp>
        <p:cxnSp>
          <p:nvCxnSpPr>
            <p:cNvPr id="8" name="Elbow Connector 7"/>
            <p:cNvCxnSpPr>
              <a:stCxn id="5" idx="2"/>
              <a:endCxn id="6" idx="0"/>
            </p:cNvCxnSpPr>
            <p:nvPr/>
          </p:nvCxnSpPr>
          <p:spPr>
            <a:xfrm rot="5400000">
              <a:off x="6489557" y="2645299"/>
              <a:ext cx="572294" cy="115214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" name="Straight Arrow Connector 8"/>
            <p:cNvCxnSpPr>
              <a:stCxn id="6" idx="2"/>
            </p:cNvCxnSpPr>
            <p:nvPr/>
          </p:nvCxnSpPr>
          <p:spPr>
            <a:xfrm>
              <a:off x="6199632" y="4120166"/>
              <a:ext cx="0" cy="296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0" name="Straight Arrow Connector 9"/>
            <p:cNvCxnSpPr>
              <a:endCxn id="7" idx="0"/>
            </p:cNvCxnSpPr>
            <p:nvPr/>
          </p:nvCxnSpPr>
          <p:spPr>
            <a:xfrm>
              <a:off x="6199632" y="1213581"/>
              <a:ext cx="0" cy="3057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125516" y="1525262"/>
              <a:ext cx="1074116" cy="1982255"/>
              <a:chOff x="5125516" y="1525262"/>
              <a:chExt cx="1074116" cy="1982255"/>
            </a:xfrm>
          </p:grpSpPr>
          <p:cxnSp>
            <p:nvCxnSpPr>
              <p:cNvPr id="15" name="Elbow Connector 14"/>
              <p:cNvCxnSpPr>
                <a:stCxn id="7" idx="1"/>
                <a:endCxn id="6" idx="0"/>
              </p:cNvCxnSpPr>
              <p:nvPr/>
            </p:nvCxnSpPr>
            <p:spPr>
              <a:xfrm rot="10800000" flipH="1" flipV="1">
                <a:off x="5742432" y="1825624"/>
                <a:ext cx="457200" cy="1681893"/>
              </a:xfrm>
              <a:prstGeom prst="bentConnector4">
                <a:avLst>
                  <a:gd name="adj1" fmla="val -186000"/>
                  <a:gd name="adj2" fmla="val 83028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125516" y="1525262"/>
                <a:ext cx="284052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tr-TR" sz="1600" dirty="0" smtClean="0">
                    <a:solidFill>
                      <a:schemeClr val="accent6"/>
                    </a:solidFill>
                  </a:rPr>
                  <a:t>T</a:t>
                </a:r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56832" y="1519301"/>
              <a:ext cx="694944" cy="803275"/>
              <a:chOff x="6656832" y="1519301"/>
              <a:chExt cx="694944" cy="803275"/>
            </a:xfrm>
          </p:grpSpPr>
          <p:cxnSp>
            <p:nvCxnSpPr>
              <p:cNvPr id="13" name="Elbow Connector 12"/>
              <p:cNvCxnSpPr>
                <a:stCxn id="7" idx="3"/>
                <a:endCxn id="5" idx="0"/>
              </p:cNvCxnSpPr>
              <p:nvPr/>
            </p:nvCxnSpPr>
            <p:spPr>
              <a:xfrm>
                <a:off x="6656832" y="1825625"/>
                <a:ext cx="694944" cy="4969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929018" y="1519301"/>
                <a:ext cx="279244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accent6"/>
                    </a:solidFill>
                  </a:defRPr>
                </a:lvl1pPr>
              </a:lstStyle>
              <a:p>
                <a:r>
                  <a:rPr lang="tr-TR" dirty="0"/>
                  <a:t>F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9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Çağırma </a:t>
            </a:r>
            <a:r>
              <a:rPr lang="tr-TR" dirty="0" smtClean="0"/>
              <a:t>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CALL: </a:t>
            </a:r>
            <a:r>
              <a:rPr lang="tr-TR" dirty="0" err="1" smtClean="0"/>
              <a:t>near</a:t>
            </a:r>
            <a:r>
              <a:rPr lang="tr-TR" dirty="0" smtClean="0"/>
              <a:t> </a:t>
            </a:r>
            <a:r>
              <a:rPr lang="tr-TR" dirty="0" err="1" smtClean="0"/>
              <a:t>procedure</a:t>
            </a:r>
            <a:r>
              <a:rPr lang="tr-TR" dirty="0" smtClean="0"/>
              <a:t> </a:t>
            </a:r>
            <a:r>
              <a:rPr lang="tr-TR" dirty="0" err="1" smtClean="0"/>
              <a:t>call</a:t>
            </a:r>
            <a:r>
              <a:rPr lang="tr-TR" dirty="0" smtClean="0"/>
              <a:t>, (prosedür dönüşü RET ile)</a:t>
            </a:r>
          </a:p>
          <a:p>
            <a:r>
              <a:rPr lang="tr-TR" dirty="0" smtClean="0"/>
              <a:t>Yığına sadece IP atılır</a:t>
            </a:r>
            <a:endParaRPr lang="tr-TR" dirty="0"/>
          </a:p>
          <a:p>
            <a:endParaRPr lang="tr-TR" dirty="0"/>
          </a:p>
          <a:p>
            <a:r>
              <a:rPr lang="tr-TR" dirty="0" smtClean="0"/>
              <a:t>CALL </a:t>
            </a:r>
            <a:r>
              <a:rPr lang="tr-TR" dirty="0" err="1" smtClean="0"/>
              <a:t>disp</a:t>
            </a:r>
            <a:endParaRPr lang="tr-TR" dirty="0" smtClean="0"/>
          </a:p>
          <a:p>
            <a:r>
              <a:rPr lang="tr-TR" dirty="0"/>
              <a:t>IP </a:t>
            </a:r>
            <a:r>
              <a:rPr lang="tr-TR" dirty="0">
                <a:sym typeface="Wingdings" panose="05000000000000000000" pitchFamily="2" charset="2"/>
              </a:rPr>
              <a:t> IP + </a:t>
            </a:r>
            <a:r>
              <a:rPr lang="tr-TR" dirty="0" err="1">
                <a:sym typeface="Wingdings" panose="05000000000000000000" pitchFamily="2" charset="2"/>
              </a:rPr>
              <a:t>disp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 smtClean="0"/>
          </a:p>
          <a:p>
            <a:r>
              <a:rPr lang="tr-TR" dirty="0" smtClean="0"/>
              <a:t>CALL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/>
              <a:t>IP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err="1">
                <a:sym typeface="Wingdings" panose="05000000000000000000" pitchFamily="2" charset="2"/>
              </a:rPr>
              <a:t>reg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 smtClean="0"/>
          </a:p>
          <a:p>
            <a:r>
              <a:rPr lang="tr-TR" dirty="0" smtClean="0"/>
              <a:t>CALL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/>
              <a:t>IP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err="1">
                <a:sym typeface="Wingdings" panose="05000000000000000000" pitchFamily="2" charset="2"/>
              </a:rPr>
              <a:t>reg</a:t>
            </a:r>
            <a:endParaRPr lang="tr-TR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Çağırma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CALL FAR PTR: far </a:t>
            </a:r>
            <a:r>
              <a:rPr lang="tr-TR" dirty="0" err="1" smtClean="0"/>
              <a:t>procedure</a:t>
            </a:r>
            <a:r>
              <a:rPr lang="tr-TR" dirty="0" smtClean="0"/>
              <a:t> </a:t>
            </a:r>
            <a:r>
              <a:rPr lang="tr-TR" dirty="0" err="1" smtClean="0"/>
              <a:t>call</a:t>
            </a:r>
            <a:r>
              <a:rPr lang="tr-TR" dirty="0" smtClean="0"/>
              <a:t>, (prosedür </a:t>
            </a:r>
            <a:r>
              <a:rPr lang="tr-TR" dirty="0"/>
              <a:t>dönüşü </a:t>
            </a:r>
            <a:r>
              <a:rPr lang="tr-TR" dirty="0" smtClean="0"/>
              <a:t>RETF ile)</a:t>
            </a:r>
          </a:p>
          <a:p>
            <a:r>
              <a:rPr lang="tr-TR" dirty="0" smtClean="0"/>
              <a:t>Yığına CS ve IP atılır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CALL FAR PTR idata1:idata2</a:t>
            </a:r>
          </a:p>
          <a:p>
            <a:r>
              <a:rPr lang="tr-TR" dirty="0" smtClean="0"/>
              <a:t>CS</a:t>
            </a:r>
            <a:r>
              <a:rPr lang="tr-TR" dirty="0" smtClean="0">
                <a:sym typeface="Wingdings" panose="05000000000000000000" pitchFamily="2" charset="2"/>
              </a:rPr>
              <a:t>idata1, IPidata2</a:t>
            </a:r>
            <a:endParaRPr lang="tr-TR" dirty="0" smtClean="0"/>
          </a:p>
          <a:p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CALL</a:t>
            </a:r>
            <a:r>
              <a:rPr lang="tr-TR" dirty="0" smtClean="0">
                <a:sym typeface="Wingdings" panose="05000000000000000000" pitchFamily="2" charset="2"/>
              </a:rPr>
              <a:t> FAR PTR 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IP[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r>
              <a:rPr lang="tr-TR" dirty="0" smtClean="0">
                <a:sym typeface="Wingdings" panose="05000000000000000000" pitchFamily="2" charset="2"/>
              </a:rPr>
              <a:t>], CS[mem+2]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Komutlardaki Kısaltmalar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a</a:t>
            </a:r>
            <a:r>
              <a:rPr lang="tr-TR" dirty="0" err="1" smtClean="0"/>
              <a:t>cc</a:t>
            </a:r>
            <a:r>
              <a:rPr lang="tr-TR" dirty="0" smtClean="0"/>
              <a:t> : akümülatör</a:t>
            </a:r>
          </a:p>
          <a:p>
            <a:r>
              <a:rPr lang="tr-TR" dirty="0" err="1" smtClean="0"/>
              <a:t>reg</a:t>
            </a:r>
            <a:r>
              <a:rPr lang="tr-TR" dirty="0" smtClean="0"/>
              <a:t> : 8/16 bitlik yazmaç</a:t>
            </a:r>
          </a:p>
          <a:p>
            <a:r>
              <a:rPr lang="tr-TR" dirty="0" err="1" smtClean="0"/>
              <a:t>regb</a:t>
            </a:r>
            <a:r>
              <a:rPr lang="tr-TR" dirty="0" smtClean="0"/>
              <a:t> : 8 bitlik yazmaç</a:t>
            </a:r>
          </a:p>
          <a:p>
            <a:r>
              <a:rPr lang="tr-TR" dirty="0" err="1" smtClean="0"/>
              <a:t>regw</a:t>
            </a:r>
            <a:r>
              <a:rPr lang="tr-TR" dirty="0" smtClean="0"/>
              <a:t> : 16 bitlik yazmaç</a:t>
            </a:r>
          </a:p>
          <a:p>
            <a:r>
              <a:rPr lang="tr-TR" dirty="0" err="1" smtClean="0"/>
              <a:t>sreg</a:t>
            </a:r>
            <a:r>
              <a:rPr lang="tr-TR" dirty="0" smtClean="0"/>
              <a:t> : </a:t>
            </a:r>
            <a:r>
              <a:rPr lang="tr-TR" dirty="0" err="1" smtClean="0"/>
              <a:t>segment</a:t>
            </a:r>
            <a:r>
              <a:rPr lang="tr-TR" dirty="0" smtClean="0"/>
              <a:t> (kesim) yazmacı</a:t>
            </a:r>
          </a:p>
          <a:p>
            <a:r>
              <a:rPr lang="tr-TR" dirty="0" err="1" smtClean="0"/>
              <a:t>mem</a:t>
            </a:r>
            <a:r>
              <a:rPr lang="tr-TR" dirty="0" smtClean="0"/>
              <a:t> : bellek adresi</a:t>
            </a:r>
          </a:p>
          <a:p>
            <a:r>
              <a:rPr lang="tr-TR" dirty="0" err="1" smtClean="0"/>
              <a:t>idata</a:t>
            </a:r>
            <a:r>
              <a:rPr lang="tr-TR" dirty="0" smtClean="0"/>
              <a:t> : 8/16 bitlik sabit değer</a:t>
            </a:r>
          </a:p>
          <a:p>
            <a:r>
              <a:rPr lang="tr-TR" dirty="0" smtClean="0"/>
              <a:t>disp8/disp16 : [-128…0…127]/[-32768…0…32767]</a:t>
            </a:r>
          </a:p>
          <a:p>
            <a:r>
              <a:rPr lang="tr-TR" dirty="0" smtClean="0"/>
              <a:t>dest/</a:t>
            </a:r>
            <a:r>
              <a:rPr lang="tr-TR" dirty="0" err="1" smtClean="0"/>
              <a:t>scr</a:t>
            </a:r>
            <a:r>
              <a:rPr lang="tr-TR" dirty="0" smtClean="0"/>
              <a:t> : hedef/kaynak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Çağırma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INT: software </a:t>
            </a:r>
            <a:r>
              <a:rPr lang="tr-TR" dirty="0" err="1" smtClean="0"/>
              <a:t>interrupt</a:t>
            </a:r>
            <a:endParaRPr lang="tr-TR" dirty="0" smtClean="0"/>
          </a:p>
          <a:p>
            <a:r>
              <a:rPr lang="tr-TR" dirty="0" smtClean="0"/>
              <a:t>INT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 smtClean="0"/>
              <a:t>İşlemci aşağıdaki işlemleri otomatik yapar</a:t>
            </a:r>
          </a:p>
          <a:p>
            <a:pPr lvl="1"/>
            <a:r>
              <a:rPr lang="tr-TR" dirty="0" smtClean="0"/>
              <a:t>PUSHF</a:t>
            </a:r>
          </a:p>
          <a:p>
            <a:pPr lvl="1"/>
            <a:r>
              <a:rPr lang="tr-TR" dirty="0" smtClean="0"/>
              <a:t>PUSH CS</a:t>
            </a:r>
          </a:p>
          <a:p>
            <a:pPr lvl="1"/>
            <a:r>
              <a:rPr lang="tr-TR" dirty="0" smtClean="0"/>
              <a:t>PUSH IP</a:t>
            </a:r>
          </a:p>
          <a:p>
            <a:pPr lvl="1"/>
            <a:r>
              <a:rPr lang="tr-TR" dirty="0" smtClean="0"/>
              <a:t>TF</a:t>
            </a:r>
            <a:r>
              <a:rPr lang="tr-TR" dirty="0" smtClean="0">
                <a:sym typeface="Wingdings" panose="05000000000000000000" pitchFamily="2" charset="2"/>
              </a:rPr>
              <a:t>0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IF0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IP0000:[</a:t>
            </a:r>
            <a:r>
              <a:rPr lang="tr-TR" dirty="0" err="1" smtClean="0">
                <a:sym typeface="Wingdings" panose="05000000000000000000" pitchFamily="2" charset="2"/>
              </a:rPr>
              <a:t>idata</a:t>
            </a:r>
            <a:r>
              <a:rPr lang="tr-TR" dirty="0" smtClean="0">
                <a:sym typeface="Wingdings" panose="05000000000000000000" pitchFamily="2" charset="2"/>
              </a:rPr>
              <a:t>*4]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CS0000:[</a:t>
            </a:r>
            <a:r>
              <a:rPr lang="tr-TR" dirty="0" err="1" smtClean="0">
                <a:sym typeface="Wingdings" panose="05000000000000000000" pitchFamily="2" charset="2"/>
              </a:rPr>
              <a:t>idata</a:t>
            </a:r>
            <a:r>
              <a:rPr lang="tr-TR" dirty="0" smtClean="0">
                <a:sym typeface="Wingdings" panose="05000000000000000000" pitchFamily="2" charset="2"/>
              </a:rPr>
              <a:t>*4+2]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Çağırma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INTO: </a:t>
            </a:r>
            <a:r>
              <a:rPr lang="tr-TR" dirty="0" err="1" smtClean="0"/>
              <a:t>interrupt</a:t>
            </a:r>
            <a:r>
              <a:rPr lang="tr-TR" dirty="0" smtClean="0"/>
              <a:t> on </a:t>
            </a:r>
            <a:r>
              <a:rPr lang="tr-TR" dirty="0" err="1" smtClean="0"/>
              <a:t>overflow</a:t>
            </a:r>
            <a:endParaRPr lang="tr-TR" dirty="0" smtClean="0"/>
          </a:p>
          <a:p>
            <a:r>
              <a:rPr lang="tr-TR" dirty="0" smtClean="0"/>
              <a:t>INTO</a:t>
            </a:r>
          </a:p>
          <a:p>
            <a:r>
              <a:rPr lang="tr-TR" dirty="0" smtClean="0"/>
              <a:t>INTO  =  INT 04H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Dönüş </a:t>
            </a:r>
            <a:r>
              <a:rPr lang="tr-TR" dirty="0" smtClean="0"/>
              <a:t>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RET: </a:t>
            </a:r>
            <a:r>
              <a:rPr lang="tr-TR" dirty="0" err="1" smtClean="0"/>
              <a:t>near</a:t>
            </a:r>
            <a:r>
              <a:rPr lang="tr-TR" dirty="0" smtClean="0"/>
              <a:t>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procedure</a:t>
            </a:r>
            <a:endParaRPr lang="tr-TR" dirty="0" smtClean="0"/>
          </a:p>
          <a:p>
            <a:pPr lvl="1"/>
            <a:r>
              <a:rPr lang="tr-TR" dirty="0" smtClean="0"/>
              <a:t>Yığından sadece IP çekilir</a:t>
            </a:r>
          </a:p>
          <a:p>
            <a:r>
              <a:rPr lang="tr-TR" dirty="0" smtClean="0"/>
              <a:t>RETF: far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procedure</a:t>
            </a:r>
            <a:endParaRPr lang="tr-TR" dirty="0" smtClean="0"/>
          </a:p>
          <a:p>
            <a:pPr lvl="1"/>
            <a:r>
              <a:rPr lang="tr-TR" dirty="0" smtClean="0"/>
              <a:t>Yığından IP ve CS çekilir</a:t>
            </a:r>
          </a:p>
          <a:p>
            <a:r>
              <a:rPr lang="tr-TR" dirty="0" smtClean="0"/>
              <a:t>IRET: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interrupt</a:t>
            </a:r>
            <a:endParaRPr lang="tr-TR" dirty="0"/>
          </a:p>
          <a:p>
            <a:pPr lvl="1"/>
            <a:r>
              <a:rPr lang="tr-TR" dirty="0" smtClean="0"/>
              <a:t>Yığından IP, CS ve FLAG çekilir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</a:t>
            </a:r>
            <a:br>
              <a:rPr lang="tr-TR" dirty="0" smtClean="0"/>
            </a:br>
            <a:r>
              <a:rPr lang="tr-TR" dirty="0" smtClean="0"/>
              <a:t>KOMUTLARI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LOOP</a:t>
            </a:r>
          </a:p>
          <a:p>
            <a:r>
              <a:rPr lang="tr-TR" dirty="0" smtClean="0"/>
              <a:t>LOOPZ/LOOPE</a:t>
            </a:r>
          </a:p>
          <a:p>
            <a:r>
              <a:rPr lang="tr-TR" dirty="0" smtClean="0"/>
              <a:t>LOOPNZ/LOOPNE</a:t>
            </a:r>
          </a:p>
          <a:p>
            <a:r>
              <a:rPr lang="tr-TR" dirty="0" smtClean="0"/>
              <a:t>JCXZ</a:t>
            </a:r>
          </a:p>
        </p:txBody>
      </p:sp>
    </p:spTree>
    <p:extLst>
      <p:ext uri="{BB962C8B-B14F-4D97-AF65-F5344CB8AC3E}">
        <p14:creationId xmlns:p14="http://schemas.microsoft.com/office/powerpoint/2010/main" val="42272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LOOP: </a:t>
            </a:r>
            <a:r>
              <a:rPr lang="tr-TR" dirty="0" err="1" smtClean="0"/>
              <a:t>loop</a:t>
            </a:r>
            <a:r>
              <a:rPr lang="tr-TR" dirty="0" smtClean="0"/>
              <a:t> </a:t>
            </a:r>
            <a:r>
              <a:rPr lang="tr-TR" dirty="0" err="1" smtClean="0"/>
              <a:t>until</a:t>
            </a:r>
            <a:r>
              <a:rPr lang="tr-TR" dirty="0" smtClean="0"/>
              <a:t> </a:t>
            </a:r>
            <a:r>
              <a:rPr lang="tr-TR" dirty="0" err="1" smtClean="0"/>
              <a:t>complete</a:t>
            </a:r>
            <a:endParaRPr lang="tr-TR" dirty="0" smtClean="0"/>
          </a:p>
          <a:p>
            <a:r>
              <a:rPr lang="tr-TR" dirty="0" smtClean="0"/>
              <a:t>LOOP </a:t>
            </a:r>
            <a:r>
              <a:rPr lang="tr-TR" dirty="0" err="1" smtClean="0"/>
              <a:t>disp</a:t>
            </a:r>
            <a:endParaRPr lang="tr-TR" dirty="0" smtClean="0"/>
          </a:p>
          <a:p>
            <a:r>
              <a:rPr lang="tr-TR" dirty="0" smtClean="0"/>
              <a:t>Her </a:t>
            </a:r>
            <a:r>
              <a:rPr lang="tr-TR" dirty="0" err="1" smtClean="0"/>
              <a:t>loop</a:t>
            </a:r>
            <a:r>
              <a:rPr lang="tr-TR" dirty="0" smtClean="0"/>
              <a:t> geçişinde CX azaltılır, sonrasında </a:t>
            </a:r>
            <a:r>
              <a:rPr lang="tr-TR" dirty="0" err="1" smtClean="0"/>
              <a:t>disp</a:t>
            </a:r>
            <a:r>
              <a:rPr lang="tr-TR" dirty="0" smtClean="0"/>
              <a:t> ile gösterilen adrese gidilir</a:t>
            </a:r>
          </a:p>
          <a:p>
            <a:r>
              <a:rPr lang="tr-TR" dirty="0"/>
              <a:t>CX≠0 olduğu sürece tekrarlanır</a:t>
            </a:r>
          </a:p>
        </p:txBody>
      </p:sp>
    </p:spTree>
    <p:extLst>
      <p:ext uri="{BB962C8B-B14F-4D97-AF65-F5344CB8AC3E}">
        <p14:creationId xmlns:p14="http://schemas.microsoft.com/office/powerpoint/2010/main" val="34013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804863" algn="l"/>
                <a:tab pos="4479925" algn="ctr"/>
                <a:tab pos="5559425" algn="ctr"/>
                <a:tab pos="6456363" algn="ctr"/>
              </a:tabLst>
            </a:pPr>
            <a:r>
              <a:rPr lang="tr-TR" dirty="0" smtClean="0"/>
              <a:t>		toplam	CX	SI</a:t>
            </a:r>
          </a:p>
          <a:p>
            <a:pPr marL="0" indent="0">
              <a:buNone/>
              <a:tabLst>
                <a:tab pos="804863" algn="l"/>
                <a:tab pos="4479925" algn="ctr"/>
                <a:tab pos="5559425" algn="ctr"/>
                <a:tab pos="6456363" algn="ctr"/>
              </a:tabLst>
            </a:pPr>
            <a:r>
              <a:rPr lang="tr-TR" dirty="0"/>
              <a:t>	</a:t>
            </a:r>
            <a:r>
              <a:rPr lang="tr-TR" dirty="0" smtClean="0"/>
              <a:t>MOV toplam, 0;	0	?	?</a:t>
            </a:r>
          </a:p>
          <a:p>
            <a:pPr marL="0" indent="0">
              <a:buNone/>
              <a:tabLst>
                <a:tab pos="804863" algn="l"/>
                <a:tab pos="4479925" algn="ctr"/>
                <a:tab pos="5559425" algn="ctr"/>
                <a:tab pos="6456363" algn="ctr"/>
              </a:tabLst>
            </a:pPr>
            <a:r>
              <a:rPr lang="tr-TR" dirty="0" smtClean="0"/>
              <a:t>	MOV CX, 5;	0	5	?</a:t>
            </a:r>
          </a:p>
          <a:p>
            <a:pPr marL="0" indent="0">
              <a:buNone/>
              <a:tabLst>
                <a:tab pos="804863" algn="l"/>
                <a:tab pos="4479925" algn="ctr"/>
                <a:tab pos="5559425" algn="ctr"/>
                <a:tab pos="6456363" algn="ctr"/>
              </a:tabLst>
            </a:pPr>
            <a:r>
              <a:rPr lang="tr-TR" dirty="0" smtClean="0"/>
              <a:t>	MOV SI, 1;	0	5	1</a:t>
            </a:r>
          </a:p>
          <a:p>
            <a:pPr marL="0" indent="0">
              <a:buNone/>
              <a:tabLst>
                <a:tab pos="804863" algn="l"/>
                <a:tab pos="4479925" algn="ctr"/>
                <a:tab pos="5559425" algn="ctr"/>
                <a:tab pos="6456363" algn="ctr"/>
              </a:tabLst>
            </a:pPr>
            <a:r>
              <a:rPr lang="tr-TR" dirty="0" smtClean="0"/>
              <a:t>L1: 	ADD toplam, SI;	1	5	1</a:t>
            </a:r>
          </a:p>
          <a:p>
            <a:pPr marL="0" indent="0">
              <a:buNone/>
              <a:tabLst>
                <a:tab pos="804863" algn="l"/>
                <a:tab pos="4479925" algn="ctr"/>
                <a:tab pos="5559425" algn="ctr"/>
                <a:tab pos="6456363" algn="ctr"/>
              </a:tabLst>
            </a:pPr>
            <a:r>
              <a:rPr lang="tr-TR" dirty="0" smtClean="0"/>
              <a:t>	INC SI;	1	5	2</a:t>
            </a:r>
          </a:p>
          <a:p>
            <a:pPr marL="0" indent="0">
              <a:buNone/>
              <a:tabLst>
                <a:tab pos="804863" algn="l"/>
                <a:tab pos="4479925" algn="ctr"/>
                <a:tab pos="5559425" algn="ctr"/>
                <a:tab pos="6456363" algn="ctr"/>
              </a:tabLst>
            </a:pPr>
            <a:r>
              <a:rPr lang="tr-TR" dirty="0" smtClean="0"/>
              <a:t>	LOOP L1;	1	4	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2307" y="3953074"/>
            <a:ext cx="296265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357188" algn="ctr"/>
                <a:tab pos="1435100" algn="ctr"/>
                <a:tab pos="2332038" algn="ctr"/>
              </a:tabLst>
            </a:pPr>
            <a:r>
              <a:rPr lang="tr-TR" dirty="0" smtClean="0"/>
              <a:t>	</a:t>
            </a:r>
            <a:r>
              <a:rPr lang="tr-TR" sz="2800" dirty="0" smtClean="0"/>
              <a:t>3	4	2</a:t>
            </a:r>
          </a:p>
          <a:p>
            <a:pPr>
              <a:tabLst>
                <a:tab pos="357188" algn="ctr"/>
                <a:tab pos="1435100" algn="ctr"/>
                <a:tab pos="2332038" algn="ctr"/>
              </a:tabLst>
            </a:pPr>
            <a:r>
              <a:rPr lang="tr-TR" sz="2800" dirty="0"/>
              <a:t>	</a:t>
            </a:r>
            <a:r>
              <a:rPr lang="tr-TR" sz="2800" dirty="0" smtClean="0"/>
              <a:t>3	4	3</a:t>
            </a:r>
          </a:p>
          <a:p>
            <a:pPr>
              <a:tabLst>
                <a:tab pos="357188" algn="ctr"/>
                <a:tab pos="1435100" algn="ctr"/>
                <a:tab pos="2332038" algn="ctr"/>
              </a:tabLst>
            </a:pPr>
            <a:r>
              <a:rPr lang="tr-TR" sz="2800" dirty="0"/>
              <a:t>	</a:t>
            </a:r>
            <a:r>
              <a:rPr lang="tr-TR" sz="2800" dirty="0" smtClean="0"/>
              <a:t>3	3	3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42307" y="3953073"/>
            <a:ext cx="296265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357188" algn="ctr"/>
                <a:tab pos="1435100" algn="ctr"/>
                <a:tab pos="2332038" algn="ctr"/>
              </a:tabLst>
            </a:pPr>
            <a:r>
              <a:rPr lang="tr-TR" dirty="0" smtClean="0"/>
              <a:t>	</a:t>
            </a:r>
            <a:r>
              <a:rPr lang="tr-TR" sz="2800" dirty="0" smtClean="0"/>
              <a:t>6	3	3</a:t>
            </a:r>
          </a:p>
          <a:p>
            <a:pPr>
              <a:tabLst>
                <a:tab pos="357188" algn="ctr"/>
                <a:tab pos="1435100" algn="ctr"/>
                <a:tab pos="2332038" algn="ctr"/>
              </a:tabLst>
            </a:pPr>
            <a:r>
              <a:rPr lang="tr-TR" sz="2800" dirty="0"/>
              <a:t>	6</a:t>
            </a:r>
            <a:r>
              <a:rPr lang="tr-TR" sz="2800" dirty="0" smtClean="0"/>
              <a:t>	3	4</a:t>
            </a:r>
          </a:p>
          <a:p>
            <a:pPr>
              <a:tabLst>
                <a:tab pos="357188" algn="ctr"/>
                <a:tab pos="1435100" algn="ctr"/>
                <a:tab pos="2332038" algn="ctr"/>
              </a:tabLst>
            </a:pPr>
            <a:r>
              <a:rPr lang="tr-TR" sz="2800" dirty="0"/>
              <a:t>	6</a:t>
            </a:r>
            <a:r>
              <a:rPr lang="tr-TR" sz="2800" dirty="0" smtClean="0"/>
              <a:t>	2	4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42307" y="3876957"/>
            <a:ext cx="296265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357188" algn="ctr"/>
                <a:tab pos="1435100" algn="ctr"/>
                <a:tab pos="2332038" algn="ctr"/>
              </a:tabLst>
            </a:pPr>
            <a:r>
              <a:rPr lang="tr-TR" dirty="0" smtClean="0"/>
              <a:t>	</a:t>
            </a:r>
            <a:r>
              <a:rPr lang="tr-TR" sz="2800" dirty="0" smtClean="0"/>
              <a:t>10	2	4</a:t>
            </a:r>
          </a:p>
          <a:p>
            <a:pPr>
              <a:tabLst>
                <a:tab pos="357188" algn="ctr"/>
                <a:tab pos="1435100" algn="ctr"/>
                <a:tab pos="2332038" algn="ctr"/>
              </a:tabLst>
            </a:pPr>
            <a:r>
              <a:rPr lang="tr-TR" sz="2800" dirty="0"/>
              <a:t>	</a:t>
            </a:r>
            <a:r>
              <a:rPr lang="tr-TR" sz="2800" dirty="0" smtClean="0"/>
              <a:t>10	2	5</a:t>
            </a:r>
          </a:p>
          <a:p>
            <a:pPr>
              <a:tabLst>
                <a:tab pos="357188" algn="ctr"/>
                <a:tab pos="1435100" algn="ctr"/>
                <a:tab pos="2332038" algn="ctr"/>
              </a:tabLst>
            </a:pPr>
            <a:r>
              <a:rPr lang="tr-TR" sz="2800" dirty="0"/>
              <a:t>	</a:t>
            </a:r>
            <a:r>
              <a:rPr lang="tr-TR" sz="2800" dirty="0" smtClean="0"/>
              <a:t>10	1	5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42307" y="4011893"/>
            <a:ext cx="296265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357188" algn="ctr"/>
                <a:tab pos="1435100" algn="ctr"/>
                <a:tab pos="2332038" algn="ctr"/>
              </a:tabLst>
            </a:pPr>
            <a:r>
              <a:rPr lang="tr-TR" dirty="0" smtClean="0"/>
              <a:t>	</a:t>
            </a:r>
            <a:r>
              <a:rPr lang="tr-TR" sz="2800" dirty="0" smtClean="0"/>
              <a:t>15	1	5</a:t>
            </a:r>
          </a:p>
          <a:p>
            <a:pPr>
              <a:tabLst>
                <a:tab pos="357188" algn="ctr"/>
                <a:tab pos="1435100" algn="ctr"/>
                <a:tab pos="2332038" algn="ctr"/>
              </a:tabLst>
            </a:pPr>
            <a:r>
              <a:rPr lang="tr-TR" sz="2800" dirty="0"/>
              <a:t>	</a:t>
            </a:r>
            <a:r>
              <a:rPr lang="tr-TR" sz="2800" dirty="0" smtClean="0"/>
              <a:t>15	1	6</a:t>
            </a:r>
          </a:p>
          <a:p>
            <a:pPr>
              <a:tabLst>
                <a:tab pos="357188" algn="ctr"/>
                <a:tab pos="1435100" algn="ctr"/>
                <a:tab pos="2332038" algn="ctr"/>
              </a:tabLst>
            </a:pPr>
            <a:r>
              <a:rPr lang="tr-TR" sz="2800" dirty="0"/>
              <a:t>	</a:t>
            </a:r>
            <a:r>
              <a:rPr lang="tr-TR" sz="2800" dirty="0" smtClean="0"/>
              <a:t>15	0	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03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LOOPZ/LOOPE: </a:t>
            </a:r>
            <a:r>
              <a:rPr lang="tr-TR" dirty="0" err="1" smtClean="0"/>
              <a:t>loop</a:t>
            </a:r>
            <a:r>
              <a:rPr lang="tr-TR" dirty="0" smtClean="0"/>
              <a:t> </a:t>
            </a:r>
            <a:r>
              <a:rPr lang="tr-TR" dirty="0" err="1" smtClean="0"/>
              <a:t>zero</a:t>
            </a:r>
            <a:r>
              <a:rPr lang="tr-TR" dirty="0" smtClean="0"/>
              <a:t>/</a:t>
            </a:r>
            <a:r>
              <a:rPr lang="tr-TR" dirty="0" err="1" smtClean="0"/>
              <a:t>loop</a:t>
            </a:r>
            <a:r>
              <a:rPr lang="tr-TR" dirty="0" smtClean="0"/>
              <a:t> </a:t>
            </a:r>
            <a:r>
              <a:rPr lang="tr-TR" dirty="0" err="1" smtClean="0"/>
              <a:t>equal</a:t>
            </a:r>
            <a:endParaRPr lang="tr-TR" dirty="0" smtClean="0"/>
          </a:p>
          <a:p>
            <a:r>
              <a:rPr lang="tr-TR" dirty="0" smtClean="0"/>
              <a:t>LOOPZ </a:t>
            </a:r>
            <a:r>
              <a:rPr lang="tr-TR" dirty="0" err="1" smtClean="0"/>
              <a:t>disp</a:t>
            </a:r>
            <a:endParaRPr lang="tr-TR" dirty="0" smtClean="0"/>
          </a:p>
          <a:p>
            <a:r>
              <a:rPr lang="tr-TR" dirty="0" smtClean="0"/>
              <a:t>Her </a:t>
            </a:r>
            <a:r>
              <a:rPr lang="tr-TR" dirty="0" err="1" smtClean="0"/>
              <a:t>loop</a:t>
            </a:r>
            <a:r>
              <a:rPr lang="tr-TR" dirty="0" smtClean="0"/>
              <a:t> geçişinde CX azaltılır, sonrasında </a:t>
            </a:r>
            <a:r>
              <a:rPr lang="tr-TR" dirty="0" err="1" smtClean="0"/>
              <a:t>disp</a:t>
            </a:r>
            <a:r>
              <a:rPr lang="tr-TR" dirty="0" smtClean="0"/>
              <a:t> ile gösterilen adrese gidilir</a:t>
            </a:r>
          </a:p>
          <a:p>
            <a:r>
              <a:rPr lang="tr-TR" dirty="0" smtClean="0"/>
              <a:t>CX≠0 ve ZF=1 olduğu sürece tekrarlanır</a:t>
            </a:r>
          </a:p>
        </p:txBody>
      </p:sp>
    </p:spTree>
    <p:extLst>
      <p:ext uri="{BB962C8B-B14F-4D97-AF65-F5344CB8AC3E}">
        <p14:creationId xmlns:p14="http://schemas.microsoft.com/office/powerpoint/2010/main" val="1820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LOOPNZ/LOOPNE: </a:t>
            </a:r>
            <a:r>
              <a:rPr lang="tr-TR" dirty="0" err="1" smtClean="0"/>
              <a:t>loop</a:t>
            </a:r>
            <a:r>
              <a:rPr lang="tr-TR" dirty="0" smtClean="0"/>
              <a:t> not </a:t>
            </a:r>
            <a:r>
              <a:rPr lang="tr-TR" dirty="0" err="1" smtClean="0"/>
              <a:t>zero</a:t>
            </a:r>
            <a:r>
              <a:rPr lang="tr-TR" dirty="0" smtClean="0"/>
              <a:t>/</a:t>
            </a:r>
            <a:r>
              <a:rPr lang="tr-TR" dirty="0" err="1" smtClean="0"/>
              <a:t>loop</a:t>
            </a:r>
            <a:r>
              <a:rPr lang="tr-TR" dirty="0" smtClean="0"/>
              <a:t> not </a:t>
            </a:r>
            <a:r>
              <a:rPr lang="tr-TR" dirty="0" err="1" smtClean="0"/>
              <a:t>equal</a:t>
            </a:r>
            <a:endParaRPr lang="tr-TR" dirty="0" smtClean="0"/>
          </a:p>
          <a:p>
            <a:r>
              <a:rPr lang="tr-TR" dirty="0" smtClean="0"/>
              <a:t>LOOPNZ </a:t>
            </a:r>
            <a:r>
              <a:rPr lang="tr-TR" dirty="0" err="1" smtClean="0"/>
              <a:t>disp</a:t>
            </a:r>
            <a:endParaRPr lang="tr-TR" dirty="0" smtClean="0"/>
          </a:p>
          <a:p>
            <a:r>
              <a:rPr lang="tr-TR" dirty="0" smtClean="0"/>
              <a:t>Her </a:t>
            </a:r>
            <a:r>
              <a:rPr lang="tr-TR" dirty="0" err="1" smtClean="0"/>
              <a:t>loop</a:t>
            </a:r>
            <a:r>
              <a:rPr lang="tr-TR" dirty="0" smtClean="0"/>
              <a:t> geçişinde CX azaltılır, sonrasında </a:t>
            </a:r>
            <a:r>
              <a:rPr lang="tr-TR" dirty="0" err="1" smtClean="0"/>
              <a:t>disp</a:t>
            </a:r>
            <a:r>
              <a:rPr lang="tr-TR" dirty="0" smtClean="0"/>
              <a:t> ile gösterilen adrese gidilir</a:t>
            </a:r>
          </a:p>
          <a:p>
            <a:r>
              <a:rPr lang="tr-TR" dirty="0" smtClean="0"/>
              <a:t>CX≠0 ve ZF=0 olduğu sürece tekrarlanır</a:t>
            </a:r>
          </a:p>
        </p:txBody>
      </p:sp>
    </p:spTree>
    <p:extLst>
      <p:ext uri="{BB962C8B-B14F-4D97-AF65-F5344CB8AC3E}">
        <p14:creationId xmlns:p14="http://schemas.microsoft.com/office/powerpoint/2010/main" val="25811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JCXZ: </a:t>
            </a:r>
            <a:r>
              <a:rPr lang="tr-TR" dirty="0" err="1" smtClean="0"/>
              <a:t>jump</a:t>
            </a:r>
            <a:r>
              <a:rPr lang="tr-TR" dirty="0" smtClean="0"/>
              <a:t> cx </a:t>
            </a:r>
            <a:r>
              <a:rPr lang="tr-TR" dirty="0" err="1" smtClean="0"/>
              <a:t>zero</a:t>
            </a:r>
            <a:endParaRPr lang="tr-TR" dirty="0" smtClean="0"/>
          </a:p>
          <a:p>
            <a:r>
              <a:rPr lang="tr-TR" dirty="0" smtClean="0"/>
              <a:t>JCXZ </a:t>
            </a:r>
            <a:r>
              <a:rPr lang="tr-TR" dirty="0" err="1" smtClean="0"/>
              <a:t>disp</a:t>
            </a:r>
            <a:endParaRPr lang="tr-TR" dirty="0" smtClean="0"/>
          </a:p>
          <a:p>
            <a:r>
              <a:rPr lang="tr-TR" dirty="0" smtClean="0"/>
              <a:t>CX=0 ise dallan, CX değerinin kontrolü kullanıcıda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DALLANMA</a:t>
            </a:r>
            <a:br>
              <a:rPr lang="tr-TR" dirty="0" smtClean="0"/>
            </a:br>
            <a:r>
              <a:rPr lang="tr-TR" dirty="0" smtClean="0"/>
              <a:t>KOMUTLARI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 Şekilleri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chemeClr val="accent1"/>
                </a:solidFill>
              </a:rPr>
              <a:t>For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 smtClean="0">
                <a:solidFill>
                  <a:schemeClr val="accent1"/>
                </a:solidFill>
              </a:rPr>
              <a:t>to</a:t>
            </a:r>
            <a:endParaRPr lang="tr-TR" dirty="0" smtClean="0">
              <a:solidFill>
                <a:schemeClr val="accent1"/>
              </a:solidFill>
            </a:endParaRPr>
          </a:p>
          <a:p>
            <a:r>
              <a:rPr lang="tr-TR" dirty="0" err="1" smtClean="0">
                <a:solidFill>
                  <a:schemeClr val="accent2"/>
                </a:solidFill>
              </a:rPr>
              <a:t>For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err="1" smtClean="0">
                <a:solidFill>
                  <a:schemeClr val="accent2"/>
                </a:solidFill>
              </a:rPr>
              <a:t>downto</a:t>
            </a:r>
            <a:endParaRPr lang="tr-TR" dirty="0" smtClean="0">
              <a:solidFill>
                <a:schemeClr val="accent2"/>
              </a:solidFill>
            </a:endParaRPr>
          </a:p>
          <a:p>
            <a:r>
              <a:rPr lang="tr-TR" dirty="0" err="1" smtClean="0">
                <a:solidFill>
                  <a:schemeClr val="accent6"/>
                </a:solidFill>
              </a:rPr>
              <a:t>While</a:t>
            </a:r>
            <a:endParaRPr lang="tr-TR" dirty="0" smtClean="0">
              <a:solidFill>
                <a:schemeClr val="accent6"/>
              </a:solidFill>
            </a:endParaRPr>
          </a:p>
          <a:p>
            <a:r>
              <a:rPr lang="tr-TR" dirty="0" err="1" smtClean="0">
                <a:solidFill>
                  <a:srgbClr val="FF0000"/>
                </a:solidFill>
              </a:rPr>
              <a:t>Repeat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until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err="1" smtClean="0">
                <a:solidFill>
                  <a:srgbClr val="7030A0"/>
                </a:solidFill>
              </a:rPr>
              <a:t>For</a:t>
            </a:r>
            <a:r>
              <a:rPr lang="tr-TR" dirty="0" smtClean="0">
                <a:solidFill>
                  <a:srgbClr val="7030A0"/>
                </a:solidFill>
              </a:rPr>
              <a:t> </a:t>
            </a:r>
            <a:r>
              <a:rPr lang="tr-TR" dirty="0" err="1" smtClean="0">
                <a:solidFill>
                  <a:srgbClr val="7030A0"/>
                </a:solidFill>
              </a:rPr>
              <a:t>for</a:t>
            </a:r>
            <a:endParaRPr lang="tr-TR" dirty="0">
              <a:solidFill>
                <a:srgbClr val="7030A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334381" y="1824673"/>
            <a:ext cx="2825496" cy="3105339"/>
            <a:chOff x="4965192" y="1347789"/>
            <a:chExt cx="2825496" cy="3105339"/>
          </a:xfrm>
        </p:grpSpPr>
        <p:grpSp>
          <p:nvGrpSpPr>
            <p:cNvPr id="8" name="Group 7"/>
            <p:cNvGrpSpPr/>
            <p:nvPr/>
          </p:nvGrpSpPr>
          <p:grpSpPr>
            <a:xfrm>
              <a:off x="4965192" y="2295144"/>
              <a:ext cx="1389888" cy="1042416"/>
              <a:chOff x="4965192" y="2295144"/>
              <a:chExt cx="1389888" cy="104241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965192" y="2295144"/>
                <a:ext cx="694944" cy="5029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I=1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60136" y="2295144"/>
                <a:ext cx="694944" cy="5029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65192" y="2798064"/>
                <a:ext cx="1389888" cy="5394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10</a:t>
                </a:r>
                <a:endParaRPr lang="en-US" dirty="0"/>
              </a:p>
            </p:txBody>
          </p:sp>
        </p:grpSp>
        <p:sp>
          <p:nvSpPr>
            <p:cNvPr id="9" name="Flowchart: Process 8"/>
            <p:cNvSpPr/>
            <p:nvPr/>
          </p:nvSpPr>
          <p:spPr>
            <a:xfrm>
              <a:off x="5202936" y="1347789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AX=0</a:t>
              </a:r>
              <a:endParaRPr lang="en-US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6812280" y="3456432"/>
              <a:ext cx="978408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AX=AX+I</a:t>
              </a:r>
              <a:endParaRPr lang="en-US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5202936" y="3840480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BX=1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2"/>
            </p:cNvCxnSpPr>
            <p:nvPr/>
          </p:nvCxnSpPr>
          <p:spPr>
            <a:xfrm>
              <a:off x="5660136" y="1960437"/>
              <a:ext cx="0" cy="33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7" idx="3"/>
              <a:endCxn id="10" idx="0"/>
            </p:cNvCxnSpPr>
            <p:nvPr/>
          </p:nvCxnSpPr>
          <p:spPr>
            <a:xfrm>
              <a:off x="6355080" y="3067812"/>
              <a:ext cx="946404" cy="388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0" idx="3"/>
              <a:endCxn id="6" idx="3"/>
            </p:cNvCxnSpPr>
            <p:nvPr/>
          </p:nvCxnSpPr>
          <p:spPr>
            <a:xfrm flipH="1" flipV="1">
              <a:off x="6355080" y="2546604"/>
              <a:ext cx="1435608" cy="1216152"/>
            </a:xfrm>
            <a:prstGeom prst="bentConnector3">
              <a:avLst>
                <a:gd name="adj1" fmla="val -159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2"/>
              <a:endCxn id="11" idx="0"/>
            </p:cNvCxnSpPr>
            <p:nvPr/>
          </p:nvCxnSpPr>
          <p:spPr>
            <a:xfrm>
              <a:off x="5660136" y="3337560"/>
              <a:ext cx="0" cy="50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288661" y="1824673"/>
            <a:ext cx="2825496" cy="3105339"/>
            <a:chOff x="4965192" y="1347789"/>
            <a:chExt cx="2825496" cy="3105339"/>
          </a:xfrm>
        </p:grpSpPr>
        <p:grpSp>
          <p:nvGrpSpPr>
            <p:cNvPr id="27" name="Group 26"/>
            <p:cNvGrpSpPr/>
            <p:nvPr/>
          </p:nvGrpSpPr>
          <p:grpSpPr>
            <a:xfrm>
              <a:off x="4965192" y="2295144"/>
              <a:ext cx="1389888" cy="1042416"/>
              <a:chOff x="4965192" y="2295144"/>
              <a:chExt cx="1389888" cy="104241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965192" y="2295144"/>
                <a:ext cx="694944" cy="5029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I=10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60136" y="2295144"/>
                <a:ext cx="694944" cy="5029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965192" y="2798064"/>
                <a:ext cx="1389888" cy="53949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0</a:t>
                </a:r>
                <a:endParaRPr lang="en-US" dirty="0"/>
              </a:p>
            </p:txBody>
          </p:sp>
        </p:grpSp>
        <p:sp>
          <p:nvSpPr>
            <p:cNvPr id="28" name="Flowchart: Process 27"/>
            <p:cNvSpPr/>
            <p:nvPr/>
          </p:nvSpPr>
          <p:spPr>
            <a:xfrm>
              <a:off x="5202936" y="1347789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AX=0</a:t>
              </a:r>
              <a:endParaRPr lang="en-US" dirty="0"/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6812280" y="3456432"/>
              <a:ext cx="978408" cy="61264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AX=AX+I</a:t>
              </a:r>
              <a:endParaRPr lang="en-US" dirty="0"/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5202936" y="3840480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BX=1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28" idx="2"/>
            </p:cNvCxnSpPr>
            <p:nvPr/>
          </p:nvCxnSpPr>
          <p:spPr>
            <a:xfrm>
              <a:off x="5660136" y="1960437"/>
              <a:ext cx="0" cy="33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2" name="Elbow Connector 31"/>
            <p:cNvCxnSpPr>
              <a:stCxn id="37" idx="3"/>
              <a:endCxn id="29" idx="0"/>
            </p:cNvCxnSpPr>
            <p:nvPr/>
          </p:nvCxnSpPr>
          <p:spPr>
            <a:xfrm>
              <a:off x="6355080" y="3067812"/>
              <a:ext cx="946404" cy="38862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3" name="Elbow Connector 32"/>
            <p:cNvCxnSpPr>
              <a:stCxn id="29" idx="3"/>
              <a:endCxn id="36" idx="3"/>
            </p:cNvCxnSpPr>
            <p:nvPr/>
          </p:nvCxnSpPr>
          <p:spPr>
            <a:xfrm flipH="1" flipV="1">
              <a:off x="6355080" y="2546604"/>
              <a:ext cx="1435608" cy="1216152"/>
            </a:xfrm>
            <a:prstGeom prst="bentConnector3">
              <a:avLst>
                <a:gd name="adj1" fmla="val -15924"/>
              </a:avLst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4" name="Straight Arrow Connector 33"/>
            <p:cNvCxnSpPr>
              <a:stCxn id="37" idx="2"/>
              <a:endCxn id="30" idx="0"/>
            </p:cNvCxnSpPr>
            <p:nvPr/>
          </p:nvCxnSpPr>
          <p:spPr>
            <a:xfrm>
              <a:off x="5660136" y="3337560"/>
              <a:ext cx="0" cy="50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334381" y="1769059"/>
            <a:ext cx="2535009" cy="3951910"/>
            <a:chOff x="3037115" y="3172408"/>
            <a:chExt cx="2535009" cy="3951910"/>
          </a:xfrm>
        </p:grpSpPr>
        <p:sp>
          <p:nvSpPr>
            <p:cNvPr id="50" name="Flowchart: Process 49"/>
            <p:cNvSpPr/>
            <p:nvPr/>
          </p:nvSpPr>
          <p:spPr>
            <a:xfrm>
              <a:off x="3209731" y="3172408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AX=0</a:t>
              </a:r>
              <a:endParaRPr lang="en-US" dirty="0"/>
            </a:p>
          </p:txBody>
        </p:sp>
        <p:sp>
          <p:nvSpPr>
            <p:cNvPr id="51" name="Flowchart: Process 50"/>
            <p:cNvSpPr/>
            <p:nvPr/>
          </p:nvSpPr>
          <p:spPr>
            <a:xfrm>
              <a:off x="3209731" y="406072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I=1</a:t>
              </a:r>
              <a:endParaRPr lang="en-US" dirty="0"/>
            </a:p>
          </p:txBody>
        </p:sp>
        <p:sp>
          <p:nvSpPr>
            <p:cNvPr id="52" name="Flowchart: Decision 51"/>
            <p:cNvSpPr/>
            <p:nvPr/>
          </p:nvSpPr>
          <p:spPr>
            <a:xfrm>
              <a:off x="3037115" y="4949044"/>
              <a:ext cx="1259632" cy="612648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I≤10</a:t>
              </a:r>
              <a:endParaRPr lang="en-US" dirty="0"/>
            </a:p>
          </p:txBody>
        </p:sp>
        <p:sp>
          <p:nvSpPr>
            <p:cNvPr id="53" name="Flowchart: Process 52"/>
            <p:cNvSpPr/>
            <p:nvPr/>
          </p:nvSpPr>
          <p:spPr>
            <a:xfrm>
              <a:off x="4571999" y="5564315"/>
              <a:ext cx="1000125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AX=AX+I</a:t>
              </a:r>
              <a:endParaRPr lang="en-US" dirty="0"/>
            </a:p>
          </p:txBody>
        </p:sp>
        <p:sp>
          <p:nvSpPr>
            <p:cNvPr id="55" name="Flowchart: Process 54"/>
            <p:cNvSpPr/>
            <p:nvPr/>
          </p:nvSpPr>
          <p:spPr>
            <a:xfrm>
              <a:off x="4572000" y="6511670"/>
              <a:ext cx="1000124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I=I+2</a:t>
              </a:r>
              <a:endParaRPr lang="en-US" dirty="0"/>
            </a:p>
          </p:txBody>
        </p:sp>
        <p:sp>
          <p:nvSpPr>
            <p:cNvPr id="56" name="Flowchart: Process 55"/>
            <p:cNvSpPr/>
            <p:nvPr/>
          </p:nvSpPr>
          <p:spPr>
            <a:xfrm>
              <a:off x="3209731" y="5899022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BX=1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50" idx="2"/>
              <a:endCxn id="51" idx="0"/>
            </p:cNvCxnSpPr>
            <p:nvPr/>
          </p:nvCxnSpPr>
          <p:spPr>
            <a:xfrm>
              <a:off x="3666931" y="3785056"/>
              <a:ext cx="0" cy="275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0" name="Straight Arrow Connector 59"/>
            <p:cNvCxnSpPr>
              <a:stCxn id="51" idx="2"/>
              <a:endCxn id="52" idx="0"/>
            </p:cNvCxnSpPr>
            <p:nvPr/>
          </p:nvCxnSpPr>
          <p:spPr>
            <a:xfrm>
              <a:off x="3666931" y="4673374"/>
              <a:ext cx="0" cy="275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2" name="Elbow Connector 61"/>
            <p:cNvCxnSpPr>
              <a:stCxn id="52" idx="3"/>
              <a:endCxn id="53" idx="0"/>
            </p:cNvCxnSpPr>
            <p:nvPr/>
          </p:nvCxnSpPr>
          <p:spPr>
            <a:xfrm>
              <a:off x="4296747" y="5255368"/>
              <a:ext cx="775315" cy="3089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4" name="Straight Arrow Connector 63"/>
            <p:cNvCxnSpPr>
              <a:stCxn id="53" idx="2"/>
              <a:endCxn id="55" idx="0"/>
            </p:cNvCxnSpPr>
            <p:nvPr/>
          </p:nvCxnSpPr>
          <p:spPr>
            <a:xfrm>
              <a:off x="5072062" y="6176963"/>
              <a:ext cx="0" cy="33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6" name="Elbow Connector 65"/>
            <p:cNvCxnSpPr>
              <a:stCxn id="55" idx="3"/>
              <a:endCxn id="52" idx="0"/>
            </p:cNvCxnSpPr>
            <p:nvPr/>
          </p:nvCxnSpPr>
          <p:spPr>
            <a:xfrm flipH="1" flipV="1">
              <a:off x="3666931" y="4949044"/>
              <a:ext cx="1905193" cy="1868950"/>
            </a:xfrm>
            <a:prstGeom prst="bentConnector4">
              <a:avLst>
                <a:gd name="adj1" fmla="val -11999"/>
                <a:gd name="adj2" fmla="val 108237"/>
              </a:avLst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9" name="Straight Arrow Connector 68"/>
            <p:cNvCxnSpPr>
              <a:stCxn id="52" idx="2"/>
              <a:endCxn id="56" idx="0"/>
            </p:cNvCxnSpPr>
            <p:nvPr/>
          </p:nvCxnSpPr>
          <p:spPr>
            <a:xfrm>
              <a:off x="3666931" y="5561692"/>
              <a:ext cx="0" cy="3373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981670" y="35252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5670065" y="781507"/>
            <a:ext cx="1772008" cy="5526377"/>
            <a:chOff x="2496096" y="2504977"/>
            <a:chExt cx="1772008" cy="5526377"/>
          </a:xfrm>
        </p:grpSpPr>
        <p:sp>
          <p:nvSpPr>
            <p:cNvPr id="72" name="Flowchart: Process 71"/>
            <p:cNvSpPr/>
            <p:nvPr/>
          </p:nvSpPr>
          <p:spPr>
            <a:xfrm>
              <a:off x="2703202" y="2504977"/>
              <a:ext cx="914400" cy="612648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AX=0</a:t>
              </a:r>
              <a:endParaRPr lang="en-US" dirty="0"/>
            </a:p>
          </p:txBody>
        </p:sp>
        <p:sp>
          <p:nvSpPr>
            <p:cNvPr id="73" name="Flowchart: Process 72"/>
            <p:cNvSpPr/>
            <p:nvPr/>
          </p:nvSpPr>
          <p:spPr>
            <a:xfrm>
              <a:off x="2703202" y="3393295"/>
              <a:ext cx="914400" cy="612648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I=2</a:t>
              </a:r>
              <a:endParaRPr lang="en-US" dirty="0"/>
            </a:p>
          </p:txBody>
        </p:sp>
        <p:sp>
          <p:nvSpPr>
            <p:cNvPr id="74" name="Flowchart: Decision 73"/>
            <p:cNvSpPr/>
            <p:nvPr/>
          </p:nvSpPr>
          <p:spPr>
            <a:xfrm>
              <a:off x="2496096" y="6468728"/>
              <a:ext cx="1259632" cy="612648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I&gt;10</a:t>
              </a:r>
              <a:endParaRPr lang="en-US" dirty="0"/>
            </a:p>
          </p:txBody>
        </p:sp>
        <p:sp>
          <p:nvSpPr>
            <p:cNvPr id="75" name="Flowchart: Process 74"/>
            <p:cNvSpPr/>
            <p:nvPr/>
          </p:nvSpPr>
          <p:spPr>
            <a:xfrm>
              <a:off x="2638232" y="4408524"/>
              <a:ext cx="1000125" cy="612648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AX=AX+I</a:t>
              </a:r>
              <a:endParaRPr lang="en-US" dirty="0"/>
            </a:p>
          </p:txBody>
        </p:sp>
        <p:sp>
          <p:nvSpPr>
            <p:cNvPr id="76" name="Flowchart: Process 75"/>
            <p:cNvSpPr/>
            <p:nvPr/>
          </p:nvSpPr>
          <p:spPr>
            <a:xfrm>
              <a:off x="2638233" y="5355879"/>
              <a:ext cx="1000124" cy="612648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I=I+2</a:t>
              </a:r>
              <a:endParaRPr lang="en-US" dirty="0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2668712" y="7418706"/>
              <a:ext cx="914400" cy="612648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BX=1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72" idx="2"/>
              <a:endCxn id="73" idx="0"/>
            </p:cNvCxnSpPr>
            <p:nvPr/>
          </p:nvCxnSpPr>
          <p:spPr>
            <a:xfrm>
              <a:off x="3160402" y="3117625"/>
              <a:ext cx="0" cy="275670"/>
            </a:xfrm>
            <a:prstGeom prst="straightConnector1">
              <a:avLst/>
            </a:prstGeom>
            <a:solidFill>
              <a:srgbClr val="FF0000"/>
            </a:solidFill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1" name="Straight Arrow Connector 80"/>
            <p:cNvCxnSpPr>
              <a:stCxn id="75" idx="2"/>
              <a:endCxn id="76" idx="0"/>
            </p:cNvCxnSpPr>
            <p:nvPr/>
          </p:nvCxnSpPr>
          <p:spPr>
            <a:xfrm>
              <a:off x="3138295" y="5021172"/>
              <a:ext cx="0" cy="334707"/>
            </a:xfrm>
            <a:prstGeom prst="straightConnector1">
              <a:avLst/>
            </a:prstGeom>
            <a:solidFill>
              <a:srgbClr val="FF0000"/>
            </a:solidFill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3" name="Straight Arrow Connector 82"/>
            <p:cNvCxnSpPr>
              <a:stCxn id="74" idx="2"/>
              <a:endCxn id="77" idx="0"/>
            </p:cNvCxnSpPr>
            <p:nvPr/>
          </p:nvCxnSpPr>
          <p:spPr>
            <a:xfrm>
              <a:off x="3125912" y="7081376"/>
              <a:ext cx="0" cy="337330"/>
            </a:xfrm>
            <a:prstGeom prst="straightConnector1">
              <a:avLst/>
            </a:prstGeom>
            <a:solidFill>
              <a:srgbClr val="FF0000"/>
            </a:solidFill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7" name="Straight Arrow Connector 86"/>
            <p:cNvCxnSpPr>
              <a:stCxn id="76" idx="2"/>
              <a:endCxn id="74" idx="0"/>
            </p:cNvCxnSpPr>
            <p:nvPr/>
          </p:nvCxnSpPr>
          <p:spPr>
            <a:xfrm flipH="1">
              <a:off x="3125912" y="5968527"/>
              <a:ext cx="12383" cy="500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74" idx="3"/>
              <a:endCxn id="75" idx="0"/>
            </p:cNvCxnSpPr>
            <p:nvPr/>
          </p:nvCxnSpPr>
          <p:spPr>
            <a:xfrm flipH="1" flipV="1">
              <a:off x="3138295" y="4408524"/>
              <a:ext cx="617433" cy="2366528"/>
            </a:xfrm>
            <a:prstGeom prst="bentConnector4">
              <a:avLst>
                <a:gd name="adj1" fmla="val -86390"/>
                <a:gd name="adj2" fmla="val 1096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3" idx="2"/>
              <a:endCxn id="75" idx="0"/>
            </p:cNvCxnSpPr>
            <p:nvPr/>
          </p:nvCxnSpPr>
          <p:spPr>
            <a:xfrm flipH="1">
              <a:off x="3138295" y="4005943"/>
              <a:ext cx="22107" cy="402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977640" y="646872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F</a:t>
              </a:r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000219" y="1610657"/>
            <a:ext cx="4159658" cy="3886652"/>
            <a:chOff x="742901" y="2252567"/>
            <a:chExt cx="4159658" cy="3886652"/>
          </a:xfrm>
          <a:solidFill>
            <a:srgbClr val="7030A0"/>
          </a:solidFill>
        </p:grpSpPr>
        <p:grpSp>
          <p:nvGrpSpPr>
            <p:cNvPr id="109" name="Group 108"/>
            <p:cNvGrpSpPr/>
            <p:nvPr/>
          </p:nvGrpSpPr>
          <p:grpSpPr>
            <a:xfrm>
              <a:off x="742901" y="3199922"/>
              <a:ext cx="1389888" cy="1042416"/>
              <a:chOff x="4965192" y="2295144"/>
              <a:chExt cx="1389888" cy="1042416"/>
            </a:xfrm>
            <a:grpFill/>
          </p:grpSpPr>
          <p:sp>
            <p:nvSpPr>
              <p:cNvPr id="117" name="Rectangle 116"/>
              <p:cNvSpPr/>
              <p:nvPr/>
            </p:nvSpPr>
            <p:spPr>
              <a:xfrm>
                <a:off x="4965192" y="2295144"/>
                <a:ext cx="694944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I=0</a:t>
                </a:r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660136" y="2295144"/>
                <a:ext cx="694944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965192" y="2798064"/>
                <a:ext cx="1389888" cy="5394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/>
                  <a:t>3</a:t>
                </a:r>
                <a:endParaRPr lang="en-US" dirty="0"/>
              </a:p>
            </p:txBody>
          </p:sp>
        </p:grpSp>
        <p:sp>
          <p:nvSpPr>
            <p:cNvPr id="110" name="Flowchart: Process 109"/>
            <p:cNvSpPr/>
            <p:nvPr/>
          </p:nvSpPr>
          <p:spPr>
            <a:xfrm>
              <a:off x="980645" y="2252567"/>
              <a:ext cx="914400" cy="612648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AX=0</a:t>
              </a:r>
              <a:endParaRPr lang="en-US" dirty="0"/>
            </a:p>
          </p:txBody>
        </p:sp>
        <p:sp>
          <p:nvSpPr>
            <p:cNvPr id="112" name="Flowchart: Process 111"/>
            <p:cNvSpPr/>
            <p:nvPr/>
          </p:nvSpPr>
          <p:spPr>
            <a:xfrm>
              <a:off x="980645" y="4745258"/>
              <a:ext cx="914400" cy="612648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BX=1</a:t>
              </a:r>
              <a:endParaRPr lang="en-US" dirty="0"/>
            </a:p>
          </p:txBody>
        </p:sp>
        <p:cxnSp>
          <p:nvCxnSpPr>
            <p:cNvPr id="113" name="Straight Arrow Connector 112"/>
            <p:cNvCxnSpPr>
              <a:stCxn id="110" idx="2"/>
            </p:cNvCxnSpPr>
            <p:nvPr/>
          </p:nvCxnSpPr>
          <p:spPr>
            <a:xfrm>
              <a:off x="1437845" y="2865215"/>
              <a:ext cx="0" cy="33470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9" idx="2"/>
              <a:endCxn id="112" idx="0"/>
            </p:cNvCxnSpPr>
            <p:nvPr/>
          </p:nvCxnSpPr>
          <p:spPr>
            <a:xfrm>
              <a:off x="1437845" y="4242338"/>
              <a:ext cx="0" cy="50292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2392667" y="4280789"/>
              <a:ext cx="1389888" cy="1042416"/>
              <a:chOff x="4965192" y="2295144"/>
              <a:chExt cx="1389888" cy="1042416"/>
            </a:xfrm>
            <a:grpFill/>
          </p:grpSpPr>
          <p:sp>
            <p:nvSpPr>
              <p:cNvPr id="121" name="Rectangle 120"/>
              <p:cNvSpPr/>
              <p:nvPr/>
            </p:nvSpPr>
            <p:spPr>
              <a:xfrm>
                <a:off x="4965192" y="2295144"/>
                <a:ext cx="694944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J=I+1</a:t>
                </a:r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660136" y="2295144"/>
                <a:ext cx="694944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en-US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965192" y="2798064"/>
                <a:ext cx="1389888" cy="5394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4</a:t>
                </a:r>
                <a:endParaRPr lang="en-US" dirty="0"/>
              </a:p>
            </p:txBody>
          </p:sp>
        </p:grpSp>
        <p:sp>
          <p:nvSpPr>
            <p:cNvPr id="124" name="Flowchart: Process 123"/>
            <p:cNvSpPr/>
            <p:nvPr/>
          </p:nvSpPr>
          <p:spPr>
            <a:xfrm>
              <a:off x="3611947" y="5526571"/>
              <a:ext cx="1290612" cy="612648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AX=AX+I+J</a:t>
              </a:r>
              <a:endParaRPr lang="en-US" dirty="0"/>
            </a:p>
          </p:txBody>
        </p:sp>
        <p:cxnSp>
          <p:nvCxnSpPr>
            <p:cNvPr id="126" name="Elbow Connector 125"/>
            <p:cNvCxnSpPr>
              <a:stCxn id="119" idx="3"/>
              <a:endCxn id="121" idx="0"/>
            </p:cNvCxnSpPr>
            <p:nvPr/>
          </p:nvCxnSpPr>
          <p:spPr>
            <a:xfrm>
              <a:off x="2132789" y="3972590"/>
              <a:ext cx="607350" cy="308199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123" idx="3"/>
              <a:endCxn id="124" idx="0"/>
            </p:cNvCxnSpPr>
            <p:nvPr/>
          </p:nvCxnSpPr>
          <p:spPr>
            <a:xfrm>
              <a:off x="3782555" y="5053457"/>
              <a:ext cx="474698" cy="473114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stCxn id="124" idx="3"/>
              <a:endCxn id="122" idx="3"/>
            </p:cNvCxnSpPr>
            <p:nvPr/>
          </p:nvCxnSpPr>
          <p:spPr>
            <a:xfrm flipH="1" flipV="1">
              <a:off x="3782555" y="4532249"/>
              <a:ext cx="1120004" cy="1300646"/>
            </a:xfrm>
            <a:prstGeom prst="bentConnector3">
              <a:avLst>
                <a:gd name="adj1" fmla="val -20411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Elbow Connector 132"/>
            <p:cNvCxnSpPr>
              <a:stCxn id="123" idx="2"/>
              <a:endCxn id="118" idx="3"/>
            </p:cNvCxnSpPr>
            <p:nvPr/>
          </p:nvCxnSpPr>
          <p:spPr>
            <a:xfrm rot="5400000" flipH="1">
              <a:off x="1674288" y="3909883"/>
              <a:ext cx="1871823" cy="954822"/>
            </a:xfrm>
            <a:prstGeom prst="bentConnector4">
              <a:avLst>
                <a:gd name="adj1" fmla="val -75719"/>
                <a:gd name="adj2" fmla="val -263157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702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Şekilleri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XOR AX, AX</a:t>
            </a:r>
          </a:p>
          <a:p>
            <a:r>
              <a:rPr lang="tr-TR" dirty="0" smtClean="0"/>
              <a:t>MOV SI, 1</a:t>
            </a:r>
          </a:p>
          <a:p>
            <a:r>
              <a:rPr lang="tr-TR" dirty="0" smtClean="0"/>
              <a:t>MOV CX, 10</a:t>
            </a:r>
          </a:p>
          <a:p>
            <a:r>
              <a:rPr lang="tr-TR" dirty="0" smtClean="0"/>
              <a:t>tekrar: ADD AX, SI</a:t>
            </a:r>
          </a:p>
          <a:p>
            <a:r>
              <a:rPr lang="tr-TR" dirty="0" smtClean="0"/>
              <a:t>INC SI</a:t>
            </a:r>
          </a:p>
          <a:p>
            <a:r>
              <a:rPr lang="tr-TR" dirty="0" smtClean="0"/>
              <a:t>LOOP tekrar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381" y="1824673"/>
            <a:ext cx="2825496" cy="3105339"/>
            <a:chOff x="4965192" y="1347789"/>
            <a:chExt cx="2825496" cy="3105339"/>
          </a:xfrm>
        </p:grpSpPr>
        <p:grpSp>
          <p:nvGrpSpPr>
            <p:cNvPr id="5" name="Group 4"/>
            <p:cNvGrpSpPr/>
            <p:nvPr/>
          </p:nvGrpSpPr>
          <p:grpSpPr>
            <a:xfrm>
              <a:off x="4965192" y="2295144"/>
              <a:ext cx="1389888" cy="1042416"/>
              <a:chOff x="4965192" y="2295144"/>
              <a:chExt cx="1389888" cy="104241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965192" y="2295144"/>
                <a:ext cx="694944" cy="5029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I=1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660136" y="2295144"/>
                <a:ext cx="694944" cy="5029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65192" y="2798064"/>
                <a:ext cx="1389888" cy="5394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10</a:t>
                </a:r>
                <a:endParaRPr lang="en-US" dirty="0"/>
              </a:p>
            </p:txBody>
          </p:sp>
        </p:grpSp>
        <p:sp>
          <p:nvSpPr>
            <p:cNvPr id="6" name="Flowchart: Process 5"/>
            <p:cNvSpPr/>
            <p:nvPr/>
          </p:nvSpPr>
          <p:spPr>
            <a:xfrm>
              <a:off x="5202936" y="1347789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AX=0</a:t>
              </a:r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6812280" y="3456432"/>
              <a:ext cx="978408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AX=AX+I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5202936" y="3840480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BX=1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2"/>
            </p:cNvCxnSpPr>
            <p:nvPr/>
          </p:nvCxnSpPr>
          <p:spPr>
            <a:xfrm>
              <a:off x="5660136" y="1960437"/>
              <a:ext cx="0" cy="33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15" idx="3"/>
              <a:endCxn id="7" idx="0"/>
            </p:cNvCxnSpPr>
            <p:nvPr/>
          </p:nvCxnSpPr>
          <p:spPr>
            <a:xfrm>
              <a:off x="6355080" y="3067812"/>
              <a:ext cx="946404" cy="388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3"/>
              <a:endCxn id="14" idx="3"/>
            </p:cNvCxnSpPr>
            <p:nvPr/>
          </p:nvCxnSpPr>
          <p:spPr>
            <a:xfrm flipH="1" flipV="1">
              <a:off x="6355080" y="2546604"/>
              <a:ext cx="1435608" cy="1216152"/>
            </a:xfrm>
            <a:prstGeom prst="bentConnector3">
              <a:avLst>
                <a:gd name="adj1" fmla="val -159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5" idx="2"/>
              <a:endCxn id="8" idx="0"/>
            </p:cNvCxnSpPr>
            <p:nvPr/>
          </p:nvCxnSpPr>
          <p:spPr>
            <a:xfrm>
              <a:off x="5660136" y="3337560"/>
              <a:ext cx="0" cy="50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40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Şekilleri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XOR AX, AX</a:t>
            </a:r>
          </a:p>
          <a:p>
            <a:r>
              <a:rPr lang="tr-TR" dirty="0" smtClean="0"/>
              <a:t>MOV CX, 10</a:t>
            </a:r>
          </a:p>
          <a:p>
            <a:r>
              <a:rPr lang="tr-TR" dirty="0" smtClean="0"/>
              <a:t>tekrar: ADD AX, CX</a:t>
            </a:r>
          </a:p>
          <a:p>
            <a:r>
              <a:rPr lang="tr-TR" dirty="0" smtClean="0"/>
              <a:t>LOOP tekrar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381" y="1824673"/>
            <a:ext cx="2825496" cy="3105339"/>
            <a:chOff x="4965192" y="1347789"/>
            <a:chExt cx="2825496" cy="3105339"/>
          </a:xfrm>
        </p:grpSpPr>
        <p:grpSp>
          <p:nvGrpSpPr>
            <p:cNvPr id="5" name="Group 4"/>
            <p:cNvGrpSpPr/>
            <p:nvPr/>
          </p:nvGrpSpPr>
          <p:grpSpPr>
            <a:xfrm>
              <a:off x="4965192" y="2295144"/>
              <a:ext cx="1389888" cy="1042416"/>
              <a:chOff x="4965192" y="2295144"/>
              <a:chExt cx="1389888" cy="104241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965192" y="2295144"/>
                <a:ext cx="694944" cy="5029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I=1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660136" y="2295144"/>
                <a:ext cx="694944" cy="5029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65192" y="2798064"/>
                <a:ext cx="1389888" cy="5394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10</a:t>
                </a:r>
                <a:endParaRPr lang="en-US" dirty="0"/>
              </a:p>
            </p:txBody>
          </p:sp>
        </p:grpSp>
        <p:sp>
          <p:nvSpPr>
            <p:cNvPr id="6" name="Flowchart: Process 5"/>
            <p:cNvSpPr/>
            <p:nvPr/>
          </p:nvSpPr>
          <p:spPr>
            <a:xfrm>
              <a:off x="5202936" y="1347789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AX=0</a:t>
              </a:r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6812280" y="3456432"/>
              <a:ext cx="978408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AX=AX+I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5202936" y="3840480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BX=1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2"/>
            </p:cNvCxnSpPr>
            <p:nvPr/>
          </p:nvCxnSpPr>
          <p:spPr>
            <a:xfrm>
              <a:off x="5660136" y="1960437"/>
              <a:ext cx="0" cy="33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15" idx="3"/>
              <a:endCxn id="7" idx="0"/>
            </p:cNvCxnSpPr>
            <p:nvPr/>
          </p:nvCxnSpPr>
          <p:spPr>
            <a:xfrm>
              <a:off x="6355080" y="3067812"/>
              <a:ext cx="946404" cy="388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3"/>
              <a:endCxn id="14" idx="3"/>
            </p:cNvCxnSpPr>
            <p:nvPr/>
          </p:nvCxnSpPr>
          <p:spPr>
            <a:xfrm flipH="1" flipV="1">
              <a:off x="6355080" y="2546604"/>
              <a:ext cx="1435608" cy="1216152"/>
            </a:xfrm>
            <a:prstGeom prst="bentConnector3">
              <a:avLst>
                <a:gd name="adj1" fmla="val -159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5" idx="2"/>
              <a:endCxn id="8" idx="0"/>
            </p:cNvCxnSpPr>
            <p:nvPr/>
          </p:nvCxnSpPr>
          <p:spPr>
            <a:xfrm>
              <a:off x="5660136" y="3337560"/>
              <a:ext cx="0" cy="50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5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Şekilleri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XOR AX, AX</a:t>
            </a:r>
          </a:p>
          <a:p>
            <a:r>
              <a:rPr lang="tr-TR" dirty="0" smtClean="0"/>
              <a:t>MOV </a:t>
            </a:r>
            <a:r>
              <a:rPr lang="tr-TR" dirty="0"/>
              <a:t>CX, 10</a:t>
            </a:r>
          </a:p>
          <a:p>
            <a:r>
              <a:rPr lang="tr-TR" dirty="0"/>
              <a:t>tekrar: ADD AX, </a:t>
            </a:r>
            <a:r>
              <a:rPr lang="tr-TR" dirty="0" smtClean="0"/>
              <a:t>CX</a:t>
            </a:r>
          </a:p>
          <a:p>
            <a:r>
              <a:rPr lang="tr-TR" dirty="0" smtClean="0"/>
              <a:t>SUB CX, 2</a:t>
            </a:r>
            <a:endParaRPr lang="tr-TR" dirty="0"/>
          </a:p>
          <a:p>
            <a:r>
              <a:rPr lang="tr-TR" dirty="0" smtClean="0"/>
              <a:t>JCXZ devam</a:t>
            </a:r>
          </a:p>
          <a:p>
            <a:r>
              <a:rPr lang="tr-TR" dirty="0" smtClean="0"/>
              <a:t>JMP tekrar</a:t>
            </a:r>
          </a:p>
          <a:p>
            <a:r>
              <a:rPr lang="tr-TR" dirty="0" smtClean="0"/>
              <a:t>devam:</a:t>
            </a:r>
            <a:endParaRPr lang="tr-TR" dirty="0"/>
          </a:p>
        </p:txBody>
      </p:sp>
      <p:grpSp>
        <p:nvGrpSpPr>
          <p:cNvPr id="4" name="Group 3"/>
          <p:cNvGrpSpPr/>
          <p:nvPr/>
        </p:nvGrpSpPr>
        <p:grpSpPr>
          <a:xfrm>
            <a:off x="5288661" y="1824673"/>
            <a:ext cx="2825496" cy="3105339"/>
            <a:chOff x="4965192" y="1347789"/>
            <a:chExt cx="2825496" cy="3105339"/>
          </a:xfrm>
        </p:grpSpPr>
        <p:grpSp>
          <p:nvGrpSpPr>
            <p:cNvPr id="5" name="Group 4"/>
            <p:cNvGrpSpPr/>
            <p:nvPr/>
          </p:nvGrpSpPr>
          <p:grpSpPr>
            <a:xfrm>
              <a:off x="4965192" y="2295144"/>
              <a:ext cx="1389888" cy="1042416"/>
              <a:chOff x="4965192" y="2295144"/>
              <a:chExt cx="1389888" cy="104241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965192" y="2295144"/>
                <a:ext cx="694944" cy="5029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I=10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660136" y="2295144"/>
                <a:ext cx="694944" cy="5029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65192" y="2798064"/>
                <a:ext cx="1389888" cy="53949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0</a:t>
                </a:r>
                <a:endParaRPr lang="en-US" dirty="0"/>
              </a:p>
            </p:txBody>
          </p:sp>
        </p:grpSp>
        <p:sp>
          <p:nvSpPr>
            <p:cNvPr id="6" name="Flowchart: Process 5"/>
            <p:cNvSpPr/>
            <p:nvPr/>
          </p:nvSpPr>
          <p:spPr>
            <a:xfrm>
              <a:off x="5202936" y="1347789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AX=0</a:t>
              </a:r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6812280" y="3456432"/>
              <a:ext cx="978408" cy="61264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AX=AX+I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5202936" y="3840480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BX=1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2"/>
            </p:cNvCxnSpPr>
            <p:nvPr/>
          </p:nvCxnSpPr>
          <p:spPr>
            <a:xfrm>
              <a:off x="5660136" y="1960437"/>
              <a:ext cx="0" cy="33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0" name="Elbow Connector 9"/>
            <p:cNvCxnSpPr>
              <a:stCxn id="15" idx="3"/>
              <a:endCxn id="7" idx="0"/>
            </p:cNvCxnSpPr>
            <p:nvPr/>
          </p:nvCxnSpPr>
          <p:spPr>
            <a:xfrm>
              <a:off x="6355080" y="3067812"/>
              <a:ext cx="946404" cy="38862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Elbow Connector 10"/>
            <p:cNvCxnSpPr>
              <a:stCxn id="7" idx="3"/>
              <a:endCxn id="14" idx="3"/>
            </p:cNvCxnSpPr>
            <p:nvPr/>
          </p:nvCxnSpPr>
          <p:spPr>
            <a:xfrm flipH="1" flipV="1">
              <a:off x="6355080" y="2546604"/>
              <a:ext cx="1435608" cy="1216152"/>
            </a:xfrm>
            <a:prstGeom prst="bentConnector3">
              <a:avLst>
                <a:gd name="adj1" fmla="val -15924"/>
              </a:avLst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2" name="Straight Arrow Connector 11"/>
            <p:cNvCxnSpPr>
              <a:stCxn id="15" idx="2"/>
              <a:endCxn id="8" idx="0"/>
            </p:cNvCxnSpPr>
            <p:nvPr/>
          </p:nvCxnSpPr>
          <p:spPr>
            <a:xfrm>
              <a:off x="5660136" y="3337560"/>
              <a:ext cx="0" cy="50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937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Şekilleri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XOR AX, AX</a:t>
            </a:r>
          </a:p>
          <a:p>
            <a:r>
              <a:rPr lang="tr-TR" dirty="0" smtClean="0"/>
              <a:t>MOV SI, 1</a:t>
            </a:r>
          </a:p>
          <a:p>
            <a:r>
              <a:rPr lang="tr-TR" dirty="0" smtClean="0"/>
              <a:t>tekrar: CMP SI, 10</a:t>
            </a:r>
          </a:p>
          <a:p>
            <a:r>
              <a:rPr lang="tr-TR" dirty="0" smtClean="0"/>
              <a:t>JA devam</a:t>
            </a:r>
          </a:p>
          <a:p>
            <a:r>
              <a:rPr lang="tr-TR" dirty="0" smtClean="0"/>
              <a:t>ADD AX, SI</a:t>
            </a:r>
          </a:p>
          <a:p>
            <a:r>
              <a:rPr lang="tr-TR" dirty="0" smtClean="0"/>
              <a:t>ADD SI, 2</a:t>
            </a:r>
          </a:p>
          <a:p>
            <a:r>
              <a:rPr lang="tr-TR" dirty="0" smtClean="0"/>
              <a:t>JMP tekrar</a:t>
            </a:r>
          </a:p>
          <a:p>
            <a:r>
              <a:rPr lang="tr-TR" dirty="0" smtClean="0"/>
              <a:t>devam: MOV BX,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381" y="1769059"/>
            <a:ext cx="2535009" cy="3951910"/>
            <a:chOff x="3037115" y="3172408"/>
            <a:chExt cx="2535009" cy="3951910"/>
          </a:xfrm>
        </p:grpSpPr>
        <p:sp>
          <p:nvSpPr>
            <p:cNvPr id="5" name="Flowchart: Process 4"/>
            <p:cNvSpPr/>
            <p:nvPr/>
          </p:nvSpPr>
          <p:spPr>
            <a:xfrm>
              <a:off x="3209731" y="3172408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AX=0</a:t>
              </a:r>
              <a:endParaRPr lang="en-US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3209731" y="406072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I=1</a:t>
              </a:r>
              <a:endParaRPr lang="en-US" dirty="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037115" y="4949044"/>
              <a:ext cx="1259632" cy="612648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I≤10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571999" y="5564315"/>
              <a:ext cx="1000125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AX=AX+I</a:t>
              </a:r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572000" y="6511670"/>
              <a:ext cx="1000124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I=I+2</a:t>
              </a:r>
              <a:endParaRPr lang="en-US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3209731" y="5899022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BX=1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5" idx="2"/>
              <a:endCxn id="6" idx="0"/>
            </p:cNvCxnSpPr>
            <p:nvPr/>
          </p:nvCxnSpPr>
          <p:spPr>
            <a:xfrm>
              <a:off x="3666931" y="3785056"/>
              <a:ext cx="0" cy="275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2" name="Straight Arrow Connector 11"/>
            <p:cNvCxnSpPr>
              <a:stCxn id="6" idx="2"/>
              <a:endCxn id="7" idx="0"/>
            </p:cNvCxnSpPr>
            <p:nvPr/>
          </p:nvCxnSpPr>
          <p:spPr>
            <a:xfrm>
              <a:off x="3666931" y="4673374"/>
              <a:ext cx="0" cy="275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" name="Elbow Connector 12"/>
            <p:cNvCxnSpPr>
              <a:stCxn id="7" idx="3"/>
              <a:endCxn id="8" idx="0"/>
            </p:cNvCxnSpPr>
            <p:nvPr/>
          </p:nvCxnSpPr>
          <p:spPr>
            <a:xfrm>
              <a:off x="4296747" y="5255368"/>
              <a:ext cx="775315" cy="3089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" name="Straight Arrow Connector 13"/>
            <p:cNvCxnSpPr>
              <a:stCxn id="8" idx="2"/>
              <a:endCxn id="9" idx="0"/>
            </p:cNvCxnSpPr>
            <p:nvPr/>
          </p:nvCxnSpPr>
          <p:spPr>
            <a:xfrm>
              <a:off x="5072062" y="6176963"/>
              <a:ext cx="0" cy="33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" name="Elbow Connector 14"/>
            <p:cNvCxnSpPr>
              <a:stCxn id="9" idx="3"/>
              <a:endCxn id="7" idx="0"/>
            </p:cNvCxnSpPr>
            <p:nvPr/>
          </p:nvCxnSpPr>
          <p:spPr>
            <a:xfrm flipH="1" flipV="1">
              <a:off x="3666931" y="4949044"/>
              <a:ext cx="1905193" cy="1868950"/>
            </a:xfrm>
            <a:prstGeom prst="bentConnector4">
              <a:avLst>
                <a:gd name="adj1" fmla="val -11999"/>
                <a:gd name="adj2" fmla="val 108237"/>
              </a:avLst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" name="Straight Arrow Connector 15"/>
            <p:cNvCxnSpPr>
              <a:stCxn id="7" idx="2"/>
              <a:endCxn id="10" idx="0"/>
            </p:cNvCxnSpPr>
            <p:nvPr/>
          </p:nvCxnSpPr>
          <p:spPr>
            <a:xfrm>
              <a:off x="3666931" y="5561692"/>
              <a:ext cx="0" cy="3373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869265" y="35786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Şekilleri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XOR AX, AX</a:t>
            </a:r>
          </a:p>
          <a:p>
            <a:r>
              <a:rPr lang="tr-TR" dirty="0" smtClean="0"/>
              <a:t>MOV SI, 2</a:t>
            </a:r>
          </a:p>
          <a:p>
            <a:r>
              <a:rPr lang="tr-TR" dirty="0" smtClean="0"/>
              <a:t>tekrar: ADD AX, SI</a:t>
            </a:r>
          </a:p>
          <a:p>
            <a:r>
              <a:rPr lang="tr-TR" dirty="0" smtClean="0"/>
              <a:t>ADD SI, 2</a:t>
            </a:r>
          </a:p>
          <a:p>
            <a:r>
              <a:rPr lang="tr-TR" dirty="0" smtClean="0"/>
              <a:t>CMP SI, 10</a:t>
            </a:r>
          </a:p>
          <a:p>
            <a:r>
              <a:rPr lang="tr-TR" dirty="0" smtClean="0"/>
              <a:t>JBE tekrar</a:t>
            </a:r>
          </a:p>
          <a:p>
            <a:r>
              <a:rPr lang="tr-TR" dirty="0" smtClean="0"/>
              <a:t>MOV BX,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70065" y="781507"/>
            <a:ext cx="1772008" cy="5526377"/>
            <a:chOff x="2496096" y="2504977"/>
            <a:chExt cx="1772008" cy="5526377"/>
          </a:xfrm>
        </p:grpSpPr>
        <p:sp>
          <p:nvSpPr>
            <p:cNvPr id="5" name="Flowchart: Process 4"/>
            <p:cNvSpPr/>
            <p:nvPr/>
          </p:nvSpPr>
          <p:spPr>
            <a:xfrm>
              <a:off x="2703202" y="2504977"/>
              <a:ext cx="914400" cy="612648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AX=0</a:t>
              </a:r>
              <a:endParaRPr lang="en-US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2703202" y="3393295"/>
              <a:ext cx="914400" cy="612648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I=2</a:t>
              </a:r>
              <a:endParaRPr lang="en-US" dirty="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496096" y="6468728"/>
              <a:ext cx="1259632" cy="612648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I&gt;10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2638232" y="4408524"/>
              <a:ext cx="1000125" cy="612648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AX=AX+I</a:t>
              </a:r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2638233" y="5355879"/>
              <a:ext cx="1000124" cy="612648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I=I+2</a:t>
              </a:r>
              <a:endParaRPr lang="en-US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668712" y="7418706"/>
              <a:ext cx="914400" cy="612648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BX=1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5" idx="2"/>
              <a:endCxn id="6" idx="0"/>
            </p:cNvCxnSpPr>
            <p:nvPr/>
          </p:nvCxnSpPr>
          <p:spPr>
            <a:xfrm>
              <a:off x="3160402" y="3117625"/>
              <a:ext cx="0" cy="275670"/>
            </a:xfrm>
            <a:prstGeom prst="straightConnector1">
              <a:avLst/>
            </a:prstGeom>
            <a:solidFill>
              <a:srgbClr val="FF0000"/>
            </a:solidFill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2" name="Straight Arrow Connector 11"/>
            <p:cNvCxnSpPr>
              <a:stCxn id="8" idx="2"/>
              <a:endCxn id="9" idx="0"/>
            </p:cNvCxnSpPr>
            <p:nvPr/>
          </p:nvCxnSpPr>
          <p:spPr>
            <a:xfrm>
              <a:off x="3138295" y="5021172"/>
              <a:ext cx="0" cy="334707"/>
            </a:xfrm>
            <a:prstGeom prst="straightConnector1">
              <a:avLst/>
            </a:prstGeom>
            <a:solidFill>
              <a:srgbClr val="FF0000"/>
            </a:solidFill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" name="Straight Arrow Connector 12"/>
            <p:cNvCxnSpPr>
              <a:stCxn id="7" idx="2"/>
              <a:endCxn id="10" idx="0"/>
            </p:cNvCxnSpPr>
            <p:nvPr/>
          </p:nvCxnSpPr>
          <p:spPr>
            <a:xfrm>
              <a:off x="3125912" y="7081376"/>
              <a:ext cx="0" cy="337330"/>
            </a:xfrm>
            <a:prstGeom prst="straightConnector1">
              <a:avLst/>
            </a:prstGeom>
            <a:solidFill>
              <a:srgbClr val="FF0000"/>
            </a:solidFill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" name="Straight Arrow Connector 13"/>
            <p:cNvCxnSpPr>
              <a:stCxn id="9" idx="2"/>
              <a:endCxn id="7" idx="0"/>
            </p:cNvCxnSpPr>
            <p:nvPr/>
          </p:nvCxnSpPr>
          <p:spPr>
            <a:xfrm flipH="1">
              <a:off x="3125912" y="5968527"/>
              <a:ext cx="12383" cy="500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7" idx="3"/>
              <a:endCxn id="8" idx="0"/>
            </p:cNvCxnSpPr>
            <p:nvPr/>
          </p:nvCxnSpPr>
          <p:spPr>
            <a:xfrm flipH="1" flipV="1">
              <a:off x="3138295" y="4408524"/>
              <a:ext cx="617433" cy="2366528"/>
            </a:xfrm>
            <a:prstGeom prst="bentConnector4">
              <a:avLst>
                <a:gd name="adj1" fmla="val -86390"/>
                <a:gd name="adj2" fmla="val 1096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  <a:endCxn id="8" idx="0"/>
            </p:cNvCxnSpPr>
            <p:nvPr/>
          </p:nvCxnSpPr>
          <p:spPr>
            <a:xfrm flipH="1">
              <a:off x="3138295" y="4005943"/>
              <a:ext cx="22107" cy="402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977640" y="646872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48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Şekilleri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/>
              <a:t>MOV AX, 0</a:t>
            </a:r>
          </a:p>
          <a:p>
            <a:r>
              <a:rPr lang="tr-TR" dirty="0"/>
              <a:t>MOV CX, 4</a:t>
            </a:r>
          </a:p>
          <a:p>
            <a:r>
              <a:rPr lang="tr-TR" dirty="0"/>
              <a:t>MOV DI, 0</a:t>
            </a:r>
          </a:p>
          <a:p>
            <a:r>
              <a:rPr lang="tr-TR" dirty="0"/>
              <a:t>L2: PUSH CX</a:t>
            </a:r>
          </a:p>
          <a:p>
            <a:r>
              <a:rPr lang="tr-TR" dirty="0"/>
              <a:t>MOV CX, 3</a:t>
            </a:r>
          </a:p>
          <a:p>
            <a:r>
              <a:rPr lang="tr-TR" dirty="0"/>
              <a:t>MOV SI, 2</a:t>
            </a:r>
          </a:p>
          <a:p>
            <a:r>
              <a:rPr lang="tr-TR" dirty="0"/>
              <a:t>L1: ADD AX, DI</a:t>
            </a:r>
          </a:p>
          <a:p>
            <a:r>
              <a:rPr lang="tr-TR" dirty="0"/>
              <a:t>ADD AX, SI</a:t>
            </a:r>
          </a:p>
          <a:p>
            <a:r>
              <a:rPr lang="tr-TR" dirty="0"/>
              <a:t>INC SI</a:t>
            </a:r>
          </a:p>
          <a:p>
            <a:r>
              <a:rPr lang="tr-TR" dirty="0"/>
              <a:t>LOOP L1</a:t>
            </a:r>
          </a:p>
          <a:p>
            <a:r>
              <a:rPr lang="tr-TR" dirty="0"/>
              <a:t>POP CX</a:t>
            </a:r>
          </a:p>
          <a:p>
            <a:r>
              <a:rPr lang="tr-TR" dirty="0"/>
              <a:t>INC DI</a:t>
            </a:r>
          </a:p>
          <a:p>
            <a:r>
              <a:rPr lang="tr-TR" dirty="0"/>
              <a:t>LOOP L2</a:t>
            </a:r>
          </a:p>
          <a:p>
            <a:r>
              <a:rPr lang="tr-TR" dirty="0"/>
              <a:t>MOV BX, 1</a:t>
            </a:r>
            <a:endParaRPr lang="tr-TR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00219" y="1610657"/>
            <a:ext cx="4159658" cy="3886652"/>
            <a:chOff x="742901" y="2252567"/>
            <a:chExt cx="4159658" cy="3886652"/>
          </a:xfrm>
          <a:solidFill>
            <a:srgbClr val="7030A0"/>
          </a:solidFill>
        </p:grpSpPr>
        <p:grpSp>
          <p:nvGrpSpPr>
            <p:cNvPr id="5" name="Group 4"/>
            <p:cNvGrpSpPr/>
            <p:nvPr/>
          </p:nvGrpSpPr>
          <p:grpSpPr>
            <a:xfrm>
              <a:off x="742901" y="3199922"/>
              <a:ext cx="1389888" cy="1042416"/>
              <a:chOff x="4965192" y="2295144"/>
              <a:chExt cx="1389888" cy="1042416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4965192" y="2295144"/>
                <a:ext cx="694944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I=0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660136" y="2295144"/>
                <a:ext cx="694944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65192" y="2798064"/>
                <a:ext cx="1389888" cy="5394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/>
                  <a:t>3</a:t>
                </a:r>
                <a:endParaRPr lang="en-US" dirty="0"/>
              </a:p>
            </p:txBody>
          </p:sp>
        </p:grpSp>
        <p:sp>
          <p:nvSpPr>
            <p:cNvPr id="6" name="Flowchart: Process 5"/>
            <p:cNvSpPr/>
            <p:nvPr/>
          </p:nvSpPr>
          <p:spPr>
            <a:xfrm>
              <a:off x="980645" y="2252567"/>
              <a:ext cx="914400" cy="612648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AX=0</a:t>
              </a:r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980645" y="4745258"/>
              <a:ext cx="914400" cy="612648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BX=1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>
              <a:off x="1437845" y="2865215"/>
              <a:ext cx="0" cy="33470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1" idx="2"/>
              <a:endCxn id="7" idx="0"/>
            </p:cNvCxnSpPr>
            <p:nvPr/>
          </p:nvCxnSpPr>
          <p:spPr>
            <a:xfrm>
              <a:off x="1437845" y="4242338"/>
              <a:ext cx="0" cy="50292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392667" y="4280789"/>
              <a:ext cx="1389888" cy="1042416"/>
              <a:chOff x="4965192" y="2295144"/>
              <a:chExt cx="1389888" cy="1042416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4965192" y="2295144"/>
                <a:ext cx="694944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J=2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660136" y="2295144"/>
                <a:ext cx="694944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65192" y="2798064"/>
                <a:ext cx="1389888" cy="5394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4</a:t>
                </a:r>
                <a:endParaRPr lang="en-US" dirty="0"/>
              </a:p>
            </p:txBody>
          </p:sp>
        </p:grpSp>
        <p:sp>
          <p:nvSpPr>
            <p:cNvPr id="11" name="Flowchart: Process 10"/>
            <p:cNvSpPr/>
            <p:nvPr/>
          </p:nvSpPr>
          <p:spPr>
            <a:xfrm>
              <a:off x="3661642" y="5526571"/>
              <a:ext cx="1240917" cy="612648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AX=AX+I+J</a:t>
              </a:r>
              <a:endParaRPr lang="en-US" dirty="0"/>
            </a:p>
          </p:txBody>
        </p:sp>
        <p:cxnSp>
          <p:nvCxnSpPr>
            <p:cNvPr id="12" name="Elbow Connector 11"/>
            <p:cNvCxnSpPr>
              <a:stCxn id="21" idx="3"/>
              <a:endCxn id="16" idx="0"/>
            </p:cNvCxnSpPr>
            <p:nvPr/>
          </p:nvCxnSpPr>
          <p:spPr>
            <a:xfrm>
              <a:off x="2132789" y="3972590"/>
              <a:ext cx="607350" cy="308199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18" idx="3"/>
              <a:endCxn id="11" idx="0"/>
            </p:cNvCxnSpPr>
            <p:nvPr/>
          </p:nvCxnSpPr>
          <p:spPr>
            <a:xfrm>
              <a:off x="3782555" y="5053457"/>
              <a:ext cx="499546" cy="473114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1" idx="3"/>
              <a:endCxn id="17" idx="3"/>
            </p:cNvCxnSpPr>
            <p:nvPr/>
          </p:nvCxnSpPr>
          <p:spPr>
            <a:xfrm flipH="1" flipV="1">
              <a:off x="3782555" y="4532249"/>
              <a:ext cx="1120004" cy="1300646"/>
            </a:xfrm>
            <a:prstGeom prst="bentConnector3">
              <a:avLst>
                <a:gd name="adj1" fmla="val -20411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8" idx="2"/>
              <a:endCxn id="20" idx="3"/>
            </p:cNvCxnSpPr>
            <p:nvPr/>
          </p:nvCxnSpPr>
          <p:spPr>
            <a:xfrm rot="5400000" flipH="1">
              <a:off x="1674288" y="3909883"/>
              <a:ext cx="1871823" cy="954822"/>
            </a:xfrm>
            <a:prstGeom prst="bentConnector4">
              <a:avLst>
                <a:gd name="adj1" fmla="val -75719"/>
                <a:gd name="adj2" fmla="val -263157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57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BAYRAKLARLA İLGİLİ</a:t>
            </a:r>
            <a:br>
              <a:rPr lang="tr-TR" dirty="0" smtClean="0"/>
            </a:br>
            <a:r>
              <a:rPr lang="tr-TR" dirty="0" smtClean="0"/>
              <a:t>KOMUTLARI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Bayraklarla İlgili Komutlar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lang="tr-TR" dirty="0" smtClean="0"/>
              <a:t>CLC: </a:t>
            </a:r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carry</a:t>
            </a:r>
            <a:r>
              <a:rPr lang="tr-TR" dirty="0" smtClean="0"/>
              <a:t> f.</a:t>
            </a:r>
          </a:p>
          <a:p>
            <a:r>
              <a:rPr lang="tr-TR" dirty="0" smtClean="0"/>
              <a:t>CMC: </a:t>
            </a:r>
            <a:r>
              <a:rPr lang="tr-TR" dirty="0" err="1" smtClean="0"/>
              <a:t>complement</a:t>
            </a:r>
            <a:r>
              <a:rPr lang="tr-TR" dirty="0" smtClean="0"/>
              <a:t> </a:t>
            </a:r>
            <a:r>
              <a:rPr lang="tr-TR" dirty="0" err="1" smtClean="0"/>
              <a:t>carry</a:t>
            </a:r>
            <a:r>
              <a:rPr lang="tr-TR" dirty="0" smtClean="0"/>
              <a:t> f.</a:t>
            </a:r>
          </a:p>
          <a:p>
            <a:r>
              <a:rPr lang="tr-TR" dirty="0" smtClean="0"/>
              <a:t>STC: set </a:t>
            </a:r>
            <a:r>
              <a:rPr lang="tr-TR" dirty="0" err="1" smtClean="0"/>
              <a:t>carry</a:t>
            </a:r>
            <a:r>
              <a:rPr lang="tr-TR" dirty="0" smtClean="0"/>
              <a:t> f.</a:t>
            </a:r>
          </a:p>
          <a:p>
            <a:r>
              <a:rPr lang="tr-TR" dirty="0" smtClean="0"/>
              <a:t>CLD: </a:t>
            </a:r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direction</a:t>
            </a:r>
            <a:r>
              <a:rPr lang="tr-TR" dirty="0" smtClean="0"/>
              <a:t> f.</a:t>
            </a:r>
          </a:p>
          <a:p>
            <a:r>
              <a:rPr lang="tr-TR" dirty="0" smtClean="0"/>
              <a:t>STD: set </a:t>
            </a:r>
            <a:r>
              <a:rPr lang="tr-TR" dirty="0" err="1" smtClean="0"/>
              <a:t>direction</a:t>
            </a:r>
            <a:r>
              <a:rPr lang="tr-TR" dirty="0" smtClean="0"/>
              <a:t> f.</a:t>
            </a:r>
          </a:p>
          <a:p>
            <a:r>
              <a:rPr lang="tr-TR" dirty="0" smtClean="0"/>
              <a:t>STI: set </a:t>
            </a:r>
            <a:r>
              <a:rPr lang="tr-TR" dirty="0" err="1" smtClean="0"/>
              <a:t>interrupt</a:t>
            </a:r>
            <a:r>
              <a:rPr lang="tr-TR" dirty="0" smtClean="0"/>
              <a:t> f.</a:t>
            </a:r>
          </a:p>
          <a:p>
            <a:r>
              <a:rPr lang="tr-TR" dirty="0" smtClean="0"/>
              <a:t>CLI: </a:t>
            </a:r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intrerrupt</a:t>
            </a:r>
            <a:r>
              <a:rPr lang="tr-TR" dirty="0" smtClean="0"/>
              <a:t> f.</a:t>
            </a:r>
          </a:p>
          <a:p>
            <a:r>
              <a:rPr lang="tr-TR" dirty="0" smtClean="0"/>
              <a:t>LAHF: </a:t>
            </a:r>
            <a:r>
              <a:rPr lang="tr-TR" dirty="0" err="1" smtClean="0"/>
              <a:t>load</a:t>
            </a:r>
            <a:r>
              <a:rPr lang="tr-TR" dirty="0" smtClean="0"/>
              <a:t> AH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flag</a:t>
            </a:r>
            <a:r>
              <a:rPr lang="tr-TR" dirty="0" smtClean="0"/>
              <a:t>: AH </a:t>
            </a:r>
            <a:r>
              <a:rPr lang="tr-TR" dirty="0" smtClean="0">
                <a:sym typeface="Wingdings" panose="05000000000000000000" pitchFamily="2" charset="2"/>
              </a:rPr>
              <a:t> SF,ZF,?,AF,?,PF,?CF</a:t>
            </a:r>
            <a:endParaRPr lang="tr-TR" dirty="0" smtClean="0"/>
          </a:p>
          <a:p>
            <a:r>
              <a:rPr lang="tr-TR" dirty="0" smtClean="0"/>
              <a:t>SAHF: </a:t>
            </a:r>
            <a:r>
              <a:rPr lang="tr-TR" dirty="0" err="1" smtClean="0"/>
              <a:t>store</a:t>
            </a:r>
            <a:r>
              <a:rPr lang="tr-TR" dirty="0" smtClean="0"/>
              <a:t> AH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flag</a:t>
            </a:r>
            <a:r>
              <a:rPr lang="tr-TR" dirty="0" smtClean="0"/>
              <a:t>: </a:t>
            </a:r>
            <a:r>
              <a:rPr lang="tr-TR" dirty="0" smtClean="0">
                <a:sym typeface="Wingdings" panose="05000000000000000000" pitchFamily="2" charset="2"/>
              </a:rPr>
              <a:t>SF,ZF</a:t>
            </a:r>
            <a:r>
              <a:rPr lang="tr-TR" dirty="0">
                <a:sym typeface="Wingdings" panose="05000000000000000000" pitchFamily="2" charset="2"/>
              </a:rPr>
              <a:t>,?,AF,?,PF,?</a:t>
            </a:r>
            <a:r>
              <a:rPr lang="tr-TR" dirty="0" smtClean="0">
                <a:sym typeface="Wingdings" panose="05000000000000000000" pitchFamily="2" charset="2"/>
              </a:rPr>
              <a:t>CF  AH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4387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YIĞIN</a:t>
            </a:r>
            <a:br>
              <a:rPr lang="tr-TR" dirty="0" smtClean="0"/>
            </a:br>
            <a:r>
              <a:rPr lang="tr-TR" dirty="0" smtClean="0"/>
              <a:t>KOMUTLARI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3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Dallanma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Koşullu Dallanma</a:t>
            </a:r>
          </a:p>
          <a:p>
            <a:pPr lvl="1"/>
            <a:r>
              <a:rPr lang="tr-TR" dirty="0" smtClean="0"/>
              <a:t>Basit Koşullu Dallanma</a:t>
            </a:r>
          </a:p>
          <a:p>
            <a:pPr lvl="1"/>
            <a:r>
              <a:rPr lang="tr-TR" dirty="0" smtClean="0"/>
              <a:t>İşaretsiz Sayı İşlemlerinde Dallanma</a:t>
            </a:r>
          </a:p>
          <a:p>
            <a:pPr lvl="1"/>
            <a:r>
              <a:rPr lang="tr-TR" dirty="0" smtClean="0"/>
              <a:t>İşaretli Sayı İşlemlerinde Dallanma</a:t>
            </a:r>
          </a:p>
          <a:p>
            <a:r>
              <a:rPr lang="tr-TR" dirty="0" smtClean="0"/>
              <a:t>Koşulsuz Dallanma</a:t>
            </a:r>
          </a:p>
          <a:p>
            <a:r>
              <a:rPr lang="tr-TR" dirty="0" smtClean="0"/>
              <a:t>Çağırma Komutları </a:t>
            </a:r>
          </a:p>
          <a:p>
            <a:r>
              <a:rPr lang="tr-TR" dirty="0" smtClean="0"/>
              <a:t>Dönüş Komutları</a:t>
            </a:r>
          </a:p>
        </p:txBody>
      </p:sp>
    </p:spTree>
    <p:extLst>
      <p:ext uri="{BB962C8B-B14F-4D97-AF65-F5344CB8AC3E}">
        <p14:creationId xmlns:p14="http://schemas.microsoft.com/office/powerpoint/2010/main" val="26430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Yığın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tr-TR" dirty="0" smtClean="0"/>
              <a:t>POP</a:t>
            </a:r>
          </a:p>
          <a:p>
            <a:r>
              <a:rPr lang="tr-TR" dirty="0" smtClean="0"/>
              <a:t>POPF</a:t>
            </a:r>
          </a:p>
          <a:p>
            <a:r>
              <a:rPr lang="tr-TR" dirty="0" smtClean="0"/>
              <a:t>PUSH</a:t>
            </a:r>
          </a:p>
          <a:p>
            <a:r>
              <a:rPr lang="tr-TR" dirty="0" smtClean="0"/>
              <a:t>PUSHF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3855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Yığın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tr-TR" dirty="0" smtClean="0"/>
              <a:t>POP: pop </a:t>
            </a:r>
            <a:r>
              <a:rPr lang="tr-TR" dirty="0" err="1" smtClean="0"/>
              <a:t>word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endParaRPr lang="tr-TR" dirty="0" smtClean="0"/>
          </a:p>
          <a:p>
            <a:r>
              <a:rPr lang="tr-TR" dirty="0" smtClean="0"/>
              <a:t>POP dest</a:t>
            </a:r>
          </a:p>
          <a:p>
            <a:r>
              <a:rPr lang="tr-TR" dirty="0" smtClean="0"/>
              <a:t>dest </a:t>
            </a:r>
            <a:r>
              <a:rPr lang="tr-TR" dirty="0" smtClean="0">
                <a:sym typeface="Wingdings" panose="05000000000000000000" pitchFamily="2" charset="2"/>
              </a:rPr>
              <a:t> SS:[SP]</a:t>
            </a:r>
            <a:endParaRPr lang="tr-TR" dirty="0" smtClean="0"/>
          </a:p>
          <a:p>
            <a:r>
              <a:rPr lang="tr-TR" dirty="0" smtClean="0"/>
              <a:t>POP </a:t>
            </a:r>
            <a:r>
              <a:rPr lang="tr-TR" dirty="0" err="1" smtClean="0"/>
              <a:t>regw</a:t>
            </a:r>
            <a:endParaRPr lang="tr-TR" dirty="0" smtClean="0"/>
          </a:p>
          <a:p>
            <a:r>
              <a:rPr lang="tr-TR" dirty="0" smtClean="0"/>
              <a:t>POP </a:t>
            </a:r>
            <a:r>
              <a:rPr lang="tr-TR" dirty="0" err="1" smtClean="0"/>
              <a:t>mem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6925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Yığın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tr-TR" dirty="0" smtClean="0"/>
              <a:t>POPF: pop </a:t>
            </a:r>
            <a:r>
              <a:rPr lang="tr-TR" dirty="0" err="1" smtClean="0"/>
              <a:t>flag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endParaRPr lang="tr-TR" dirty="0" smtClean="0"/>
          </a:p>
          <a:p>
            <a:r>
              <a:rPr lang="tr-TR" dirty="0" smtClean="0"/>
              <a:t>POPF</a:t>
            </a:r>
          </a:p>
          <a:p>
            <a:r>
              <a:rPr lang="tr-TR" dirty="0" smtClean="0"/>
              <a:t>FLAG </a:t>
            </a:r>
            <a:r>
              <a:rPr lang="tr-TR" dirty="0" smtClean="0">
                <a:sym typeface="Wingdings" panose="05000000000000000000" pitchFamily="2" charset="2"/>
              </a:rPr>
              <a:t> SS:[SP]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284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Yığın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tr-TR" dirty="0" smtClean="0"/>
              <a:t>PUSH: </a:t>
            </a:r>
            <a:r>
              <a:rPr lang="tr-TR" dirty="0" err="1" smtClean="0"/>
              <a:t>push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endParaRPr lang="tr-TR" dirty="0" smtClean="0"/>
          </a:p>
          <a:p>
            <a:r>
              <a:rPr lang="tr-TR" dirty="0" smtClean="0"/>
              <a:t>PUSH </a:t>
            </a:r>
            <a:r>
              <a:rPr lang="tr-TR" dirty="0" err="1" smtClean="0"/>
              <a:t>src</a:t>
            </a:r>
            <a:endParaRPr lang="tr-TR" dirty="0" smtClean="0"/>
          </a:p>
          <a:p>
            <a:r>
              <a:rPr lang="tr-TR" dirty="0" smtClean="0">
                <a:sym typeface="Wingdings" panose="05000000000000000000" pitchFamily="2" charset="2"/>
              </a:rPr>
              <a:t>SS:[SP] 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/>
          </a:p>
          <a:p>
            <a:r>
              <a:rPr lang="tr-TR" dirty="0" smtClean="0"/>
              <a:t>PUSH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 smtClean="0"/>
              <a:t>PUSH </a:t>
            </a:r>
            <a:r>
              <a:rPr lang="tr-TR" dirty="0" err="1" smtClean="0"/>
              <a:t>regw</a:t>
            </a:r>
            <a:endParaRPr lang="tr-TR" dirty="0" smtClean="0"/>
          </a:p>
          <a:p>
            <a:r>
              <a:rPr lang="tr-TR" dirty="0" smtClean="0"/>
              <a:t>PUSH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 smtClean="0"/>
              <a:t>PUSH </a:t>
            </a:r>
            <a:r>
              <a:rPr lang="tr-TR" dirty="0" err="1" smtClean="0"/>
              <a:t>sreg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6184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Yığın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tr-TR" dirty="0" smtClean="0"/>
              <a:t>PUSH: </a:t>
            </a:r>
            <a:r>
              <a:rPr lang="tr-TR" dirty="0" err="1" smtClean="0"/>
              <a:t>push</a:t>
            </a:r>
            <a:r>
              <a:rPr lang="tr-TR" dirty="0" smtClean="0"/>
              <a:t> </a:t>
            </a:r>
            <a:r>
              <a:rPr lang="tr-TR" dirty="0" err="1" smtClean="0"/>
              <a:t>flag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endParaRPr lang="tr-TR" dirty="0" smtClean="0"/>
          </a:p>
          <a:p>
            <a:r>
              <a:rPr lang="tr-TR" dirty="0" smtClean="0"/>
              <a:t>PUSHF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SS:[SP] </a:t>
            </a:r>
            <a:r>
              <a:rPr lang="tr-TR" dirty="0">
                <a:sym typeface="Wingdings" panose="05000000000000000000" pitchFamily="2" charset="2"/>
              </a:rPr>
              <a:t>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smtClean="0"/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34221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tr-TR" dirty="0"/>
              <a:t>Dallanma </a:t>
            </a:r>
            <a:r>
              <a:rPr lang="tr-TR" dirty="0" smtClean="0"/>
              <a:t>Komutları (1)</a:t>
            </a:r>
            <a:br>
              <a:rPr lang="tr-TR" dirty="0" smtClean="0"/>
            </a:br>
            <a:r>
              <a:rPr lang="tr-TR" dirty="0" smtClean="0"/>
              <a:t>Koşullu Dallanma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tr-TR" dirty="0" smtClean="0"/>
              <a:t>Basit Koşullu Dallanma</a:t>
            </a:r>
          </a:p>
          <a:p>
            <a:pPr lvl="1"/>
            <a:r>
              <a:rPr lang="tr-TR" dirty="0" smtClean="0"/>
              <a:t>JE/JZ</a:t>
            </a:r>
          </a:p>
          <a:p>
            <a:pPr lvl="1"/>
            <a:r>
              <a:rPr lang="tr-TR" dirty="0" smtClean="0"/>
              <a:t>JNZ/JNE</a:t>
            </a:r>
          </a:p>
          <a:p>
            <a:pPr lvl="1"/>
            <a:r>
              <a:rPr lang="tr-TR" dirty="0" smtClean="0"/>
              <a:t>JS</a:t>
            </a:r>
          </a:p>
          <a:p>
            <a:pPr lvl="1"/>
            <a:r>
              <a:rPr lang="tr-TR" dirty="0" smtClean="0"/>
              <a:t>JNS</a:t>
            </a:r>
          </a:p>
          <a:p>
            <a:pPr lvl="1"/>
            <a:r>
              <a:rPr lang="tr-TR" dirty="0" smtClean="0"/>
              <a:t>JO</a:t>
            </a:r>
          </a:p>
          <a:p>
            <a:pPr lvl="1"/>
            <a:r>
              <a:rPr lang="tr-TR" dirty="0" smtClean="0"/>
              <a:t>JNO</a:t>
            </a:r>
          </a:p>
          <a:p>
            <a:pPr lvl="1"/>
            <a:r>
              <a:rPr lang="tr-TR" dirty="0" smtClean="0"/>
              <a:t>JP/JPE</a:t>
            </a:r>
          </a:p>
          <a:p>
            <a:pPr lvl="1"/>
            <a:r>
              <a:rPr lang="tr-TR" dirty="0" smtClean="0"/>
              <a:t>JNP/JPO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İşaretsiz Sayı İşlemlerinde Dallanma</a:t>
            </a:r>
          </a:p>
          <a:p>
            <a:pPr lvl="1"/>
            <a:r>
              <a:rPr lang="tr-TR" dirty="0" smtClean="0"/>
              <a:t>JB/JNAE/JC</a:t>
            </a:r>
          </a:p>
          <a:p>
            <a:pPr lvl="1"/>
            <a:r>
              <a:rPr lang="tr-TR" dirty="0" smtClean="0"/>
              <a:t>JA/JNBE</a:t>
            </a:r>
          </a:p>
          <a:p>
            <a:pPr lvl="1"/>
            <a:r>
              <a:rPr lang="tr-TR" dirty="0" smtClean="0"/>
              <a:t>JAE/JNB/JNC</a:t>
            </a:r>
          </a:p>
          <a:p>
            <a:pPr lvl="1"/>
            <a:r>
              <a:rPr lang="tr-TR" dirty="0" smtClean="0"/>
              <a:t>JBE/JNA</a:t>
            </a:r>
          </a:p>
          <a:p>
            <a:r>
              <a:rPr lang="tr-TR" dirty="0" smtClean="0"/>
              <a:t>İşaretli Sayı İşlemlerinde Dallanma</a:t>
            </a:r>
          </a:p>
          <a:p>
            <a:pPr lvl="1"/>
            <a:r>
              <a:rPr lang="tr-TR" dirty="0" smtClean="0"/>
              <a:t>JL/JNGE</a:t>
            </a:r>
          </a:p>
          <a:p>
            <a:pPr lvl="1"/>
            <a:r>
              <a:rPr lang="tr-TR" dirty="0" smtClean="0"/>
              <a:t>JNL/JGE</a:t>
            </a:r>
          </a:p>
          <a:p>
            <a:pPr lvl="1"/>
            <a:r>
              <a:rPr lang="tr-TR" dirty="0" smtClean="0"/>
              <a:t>JLE/JNG</a:t>
            </a:r>
          </a:p>
          <a:p>
            <a:pPr lvl="1"/>
            <a:r>
              <a:rPr lang="tr-TR" dirty="0" smtClean="0"/>
              <a:t>JG/JNLE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97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1974"/>
            <a:ext cx="7886700" cy="1325563"/>
          </a:xfrm>
        </p:spPr>
        <p:txBody>
          <a:bodyPr/>
          <a:lstStyle/>
          <a:p>
            <a:r>
              <a:rPr lang="tr-TR" dirty="0"/>
              <a:t>Basit Koşullu </a:t>
            </a:r>
            <a:r>
              <a:rPr lang="tr-TR" dirty="0" smtClean="0"/>
              <a:t>Dallanma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JE/JZ: </a:t>
            </a:r>
            <a:r>
              <a:rPr lang="tr-TR" dirty="0" err="1" smtClean="0"/>
              <a:t>jump</a:t>
            </a:r>
            <a:r>
              <a:rPr lang="tr-TR" dirty="0" smtClean="0"/>
              <a:t> </a:t>
            </a:r>
            <a:r>
              <a:rPr lang="tr-TR" dirty="0" err="1" smtClean="0"/>
              <a:t>zero</a:t>
            </a:r>
            <a:r>
              <a:rPr lang="tr-TR" dirty="0" smtClean="0"/>
              <a:t>/</a:t>
            </a:r>
            <a:r>
              <a:rPr lang="tr-TR" dirty="0" err="1" smtClean="0"/>
              <a:t>equal</a:t>
            </a:r>
            <a:r>
              <a:rPr lang="tr-TR" dirty="0" smtClean="0"/>
              <a:t>, ZF=1 ise dallan</a:t>
            </a:r>
            <a:endParaRPr lang="tr-TR" dirty="0"/>
          </a:p>
          <a:p>
            <a:r>
              <a:rPr lang="tr-TR" dirty="0" smtClean="0"/>
              <a:t>JNZ/JNE: </a:t>
            </a:r>
            <a:r>
              <a:rPr lang="tr-TR" dirty="0" err="1" smtClean="0"/>
              <a:t>jump</a:t>
            </a:r>
            <a:r>
              <a:rPr lang="tr-TR" dirty="0" smtClean="0"/>
              <a:t> not </a:t>
            </a:r>
            <a:r>
              <a:rPr lang="tr-TR" dirty="0" err="1" smtClean="0"/>
              <a:t>zero</a:t>
            </a:r>
            <a:r>
              <a:rPr lang="tr-TR" dirty="0" smtClean="0"/>
              <a:t>/not </a:t>
            </a:r>
            <a:r>
              <a:rPr lang="tr-TR" dirty="0" err="1" smtClean="0"/>
              <a:t>equal</a:t>
            </a:r>
            <a:r>
              <a:rPr lang="tr-TR" dirty="0" smtClean="0"/>
              <a:t>, ZF=0 ise dallan</a:t>
            </a:r>
            <a:endParaRPr lang="tr-TR" dirty="0"/>
          </a:p>
          <a:p>
            <a:r>
              <a:rPr lang="tr-TR" dirty="0" smtClean="0"/>
              <a:t>JS: </a:t>
            </a:r>
            <a:r>
              <a:rPr lang="tr-TR" dirty="0" err="1" smtClean="0"/>
              <a:t>jump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sign</a:t>
            </a:r>
            <a:r>
              <a:rPr lang="tr-TR" dirty="0" smtClean="0"/>
              <a:t>, SF=1 ise dallan</a:t>
            </a:r>
            <a:endParaRPr lang="tr-TR" dirty="0"/>
          </a:p>
          <a:p>
            <a:r>
              <a:rPr lang="tr-TR" dirty="0" smtClean="0"/>
              <a:t>JNS: </a:t>
            </a:r>
            <a:r>
              <a:rPr lang="tr-TR" dirty="0" err="1" smtClean="0"/>
              <a:t>jump</a:t>
            </a:r>
            <a:r>
              <a:rPr lang="tr-TR" dirty="0" smtClean="0"/>
              <a:t>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sign</a:t>
            </a:r>
            <a:r>
              <a:rPr lang="tr-TR" dirty="0" smtClean="0"/>
              <a:t>, SF=0 ise dallan</a:t>
            </a:r>
            <a:endParaRPr lang="tr-TR" dirty="0"/>
          </a:p>
          <a:p>
            <a:r>
              <a:rPr lang="tr-TR" dirty="0" smtClean="0"/>
              <a:t>JO: </a:t>
            </a:r>
            <a:r>
              <a:rPr lang="tr-TR" dirty="0" err="1" smtClean="0"/>
              <a:t>jump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overflow</a:t>
            </a:r>
            <a:r>
              <a:rPr lang="tr-TR" dirty="0" smtClean="0"/>
              <a:t>, OF=1 ise dallan</a:t>
            </a:r>
            <a:endParaRPr lang="tr-TR" dirty="0"/>
          </a:p>
          <a:p>
            <a:r>
              <a:rPr lang="tr-TR" dirty="0" smtClean="0"/>
              <a:t>JNO: </a:t>
            </a:r>
            <a:r>
              <a:rPr lang="tr-TR" dirty="0" err="1" smtClean="0"/>
              <a:t>jump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overflow</a:t>
            </a:r>
            <a:r>
              <a:rPr lang="tr-TR" dirty="0" smtClean="0"/>
              <a:t>, OF=0 ise dallan</a:t>
            </a:r>
            <a:endParaRPr lang="tr-TR" dirty="0"/>
          </a:p>
          <a:p>
            <a:r>
              <a:rPr lang="tr-TR" dirty="0" smtClean="0"/>
              <a:t>JP/JPE: </a:t>
            </a:r>
            <a:r>
              <a:rPr lang="tr-TR" dirty="0" err="1" smtClean="0"/>
              <a:t>jump</a:t>
            </a:r>
            <a:r>
              <a:rPr lang="tr-TR" dirty="0" smtClean="0"/>
              <a:t> on </a:t>
            </a:r>
            <a:r>
              <a:rPr lang="tr-TR" dirty="0" err="1" smtClean="0"/>
              <a:t>parity</a:t>
            </a:r>
            <a:r>
              <a:rPr lang="tr-TR" dirty="0" smtClean="0"/>
              <a:t>/</a:t>
            </a:r>
            <a:r>
              <a:rPr lang="tr-TR" dirty="0" err="1" smtClean="0"/>
              <a:t>even</a:t>
            </a:r>
            <a:r>
              <a:rPr lang="tr-TR" dirty="0" smtClean="0"/>
              <a:t> </a:t>
            </a:r>
            <a:r>
              <a:rPr lang="tr-TR" dirty="0" err="1" smtClean="0"/>
              <a:t>parity</a:t>
            </a:r>
            <a:r>
              <a:rPr lang="tr-TR" dirty="0" smtClean="0"/>
              <a:t>, PF=1 ise dallan</a:t>
            </a:r>
            <a:endParaRPr lang="tr-TR" dirty="0"/>
          </a:p>
          <a:p>
            <a:r>
              <a:rPr lang="tr-TR" dirty="0" smtClean="0"/>
              <a:t>JNP/JPO: </a:t>
            </a:r>
            <a:r>
              <a:rPr lang="tr-TR" dirty="0" err="1" smtClean="0"/>
              <a:t>jump</a:t>
            </a:r>
            <a:r>
              <a:rPr lang="tr-TR" dirty="0"/>
              <a:t>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parity</a:t>
            </a:r>
            <a:r>
              <a:rPr lang="tr-TR" dirty="0" smtClean="0"/>
              <a:t>/</a:t>
            </a:r>
            <a:r>
              <a:rPr lang="tr-TR" dirty="0" err="1" smtClean="0"/>
              <a:t>odd</a:t>
            </a:r>
            <a:r>
              <a:rPr lang="tr-TR" dirty="0" smtClean="0"/>
              <a:t> </a:t>
            </a:r>
            <a:r>
              <a:rPr lang="tr-TR" dirty="0" err="1" smtClean="0"/>
              <a:t>parity</a:t>
            </a:r>
            <a:r>
              <a:rPr lang="tr-TR" dirty="0" smtClean="0"/>
              <a:t>, PF=0 ise dallan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67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İşaretsiz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 </a:t>
            </a:r>
            <a:r>
              <a:rPr lang="en-US" dirty="0" err="1"/>
              <a:t>İşlemlerinde</a:t>
            </a:r>
            <a:r>
              <a:rPr lang="en-US" dirty="0"/>
              <a:t> </a:t>
            </a:r>
            <a:r>
              <a:rPr lang="en-US" dirty="0" err="1" smtClean="0"/>
              <a:t>Dallanma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İşaretsiz sayılarda CMP işlemi sonrasında koşullu dallanma oluşturmak için kullanılır</a:t>
            </a:r>
          </a:p>
          <a:p>
            <a:endParaRPr lang="tr-TR" dirty="0"/>
          </a:p>
          <a:p>
            <a:r>
              <a:rPr lang="tr-TR" dirty="0" smtClean="0"/>
              <a:t>JB/JNAE/JC: </a:t>
            </a:r>
            <a:r>
              <a:rPr lang="tr-TR" dirty="0" err="1" smtClean="0"/>
              <a:t>jump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below</a:t>
            </a:r>
            <a:endParaRPr lang="tr-TR" dirty="0"/>
          </a:p>
          <a:p>
            <a:r>
              <a:rPr lang="tr-TR" dirty="0" smtClean="0"/>
              <a:t>JA/JNBE: </a:t>
            </a:r>
            <a:r>
              <a:rPr lang="tr-TR" dirty="0" err="1" smtClean="0"/>
              <a:t>jump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above</a:t>
            </a:r>
            <a:endParaRPr lang="tr-TR" dirty="0"/>
          </a:p>
          <a:p>
            <a:r>
              <a:rPr lang="tr-TR" dirty="0" smtClean="0"/>
              <a:t>JAE/JNB/JNC: </a:t>
            </a:r>
            <a:r>
              <a:rPr lang="tr-TR" dirty="0" err="1" smtClean="0"/>
              <a:t>jump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above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equal</a:t>
            </a:r>
            <a:r>
              <a:rPr lang="tr-TR" dirty="0" smtClean="0"/>
              <a:t> </a:t>
            </a:r>
            <a:endParaRPr lang="tr-TR" dirty="0"/>
          </a:p>
          <a:p>
            <a:r>
              <a:rPr lang="tr-TR" dirty="0" smtClean="0"/>
              <a:t>JBE/JNA: </a:t>
            </a:r>
            <a:r>
              <a:rPr lang="tr-TR" dirty="0" err="1" smtClean="0"/>
              <a:t>jump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below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equal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64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İşaretli Sayı İşlemlerinde </a:t>
            </a:r>
            <a:r>
              <a:rPr lang="tr-TR" dirty="0" smtClean="0"/>
              <a:t>Dallanma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İşaretli </a:t>
            </a:r>
            <a:r>
              <a:rPr lang="tr-TR" dirty="0"/>
              <a:t>sayılarda CMP işlemi sonrasında koşullu dallanma oluşturmak için </a:t>
            </a:r>
            <a:r>
              <a:rPr lang="tr-TR" dirty="0" smtClean="0"/>
              <a:t>kullanılır</a:t>
            </a:r>
          </a:p>
          <a:p>
            <a:endParaRPr lang="tr-TR" dirty="0"/>
          </a:p>
          <a:p>
            <a:r>
              <a:rPr lang="tr-TR" dirty="0" smtClean="0"/>
              <a:t>JL/JNGE: </a:t>
            </a:r>
            <a:r>
              <a:rPr lang="tr-TR" dirty="0" err="1" smtClean="0"/>
              <a:t>jump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less</a:t>
            </a:r>
            <a:endParaRPr lang="tr-TR" dirty="0"/>
          </a:p>
          <a:p>
            <a:r>
              <a:rPr lang="tr-TR" dirty="0" smtClean="0"/>
              <a:t>JNL/JGE: </a:t>
            </a:r>
            <a:r>
              <a:rPr lang="tr-TR" dirty="0" err="1" smtClean="0"/>
              <a:t>jump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greater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equal</a:t>
            </a:r>
            <a:endParaRPr lang="tr-TR" dirty="0"/>
          </a:p>
          <a:p>
            <a:r>
              <a:rPr lang="tr-TR" dirty="0" smtClean="0"/>
              <a:t>JLE/JNG: </a:t>
            </a:r>
            <a:r>
              <a:rPr lang="tr-TR" dirty="0" err="1" smtClean="0"/>
              <a:t>jump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less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equal</a:t>
            </a:r>
            <a:endParaRPr lang="tr-TR" dirty="0"/>
          </a:p>
          <a:p>
            <a:r>
              <a:rPr lang="tr-TR" dirty="0" smtClean="0"/>
              <a:t>JG/JNLE: </a:t>
            </a:r>
            <a:r>
              <a:rPr lang="tr-TR" dirty="0" err="1" smtClean="0"/>
              <a:t>jump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greater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16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Aritmetik</a:t>
            </a:r>
            <a:r>
              <a:rPr lang="en-US" dirty="0" smtClean="0"/>
              <a:t> </a:t>
            </a:r>
            <a:r>
              <a:rPr lang="en-US" dirty="0" err="1" smtClean="0"/>
              <a:t>Komutlar</a:t>
            </a:r>
            <a:r>
              <a:rPr lang="tr-TR" dirty="0" smtClean="0"/>
              <a:t>- İşlemci koşullara nasıl karar verir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998">
                  <a:extLst>
                    <a:ext uri="{9D8B030D-6E8A-4147-A177-3AD203B41FA5}">
                      <a16:colId xmlns:a16="http://schemas.microsoft.com/office/drawing/2014/main" val="2282179365"/>
                    </a:ext>
                  </a:extLst>
                </a:gridCol>
                <a:gridCol w="2987802">
                  <a:extLst>
                    <a:ext uri="{9D8B030D-6E8A-4147-A177-3AD203B41FA5}">
                      <a16:colId xmlns:a16="http://schemas.microsoft.com/office/drawing/2014/main" val="42752642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5779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İşaretsiz Sayılarda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İşaretli Sayılarda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1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dest &gt; </a:t>
                      </a:r>
                      <a:r>
                        <a:rPr lang="tr-TR" sz="3200" dirty="0" err="1" smtClean="0"/>
                        <a:t>src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CF=0 VE ZF=0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ZF=0 VE</a:t>
                      </a:r>
                      <a:r>
                        <a:rPr lang="tr-TR" sz="3200" baseline="0" dirty="0" smtClean="0"/>
                        <a:t> SF=OF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9667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dest ≥ </a:t>
                      </a:r>
                      <a:r>
                        <a:rPr lang="tr-TR" sz="3200" dirty="0" err="1" smtClean="0"/>
                        <a:t>src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CF=0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SF=OF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2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dest = </a:t>
                      </a:r>
                      <a:r>
                        <a:rPr lang="tr-TR" sz="3200" dirty="0" err="1" smtClean="0"/>
                        <a:t>src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ZF=1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ZF=1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5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dest ≤ </a:t>
                      </a:r>
                      <a:r>
                        <a:rPr lang="tr-TR" sz="3200" dirty="0" err="1" smtClean="0"/>
                        <a:t>src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CF=1 VEYA ZF=1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ZF=1 VE SF≠OF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8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dest &lt; </a:t>
                      </a:r>
                      <a:r>
                        <a:rPr lang="tr-TR" sz="3200" dirty="0" err="1" smtClean="0"/>
                        <a:t>src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CF=1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SF≠OF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60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9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1240</Words>
  <Application>Microsoft Office PowerPoint</Application>
  <PresentationFormat>On-screen Show (4:3)</PresentationFormat>
  <Paragraphs>445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 Theme</vt:lpstr>
      <vt:lpstr>MİKROİŞLEMCİLER VE MİKROBİLGİSAYARLAR</vt:lpstr>
      <vt:lpstr>Komutlardaki Kısaltmalar</vt:lpstr>
      <vt:lpstr>DALLANMA KOMUTLARI</vt:lpstr>
      <vt:lpstr>Dallanma Komutları</vt:lpstr>
      <vt:lpstr>Dallanma Komutları (1) Koşullu Dallanma</vt:lpstr>
      <vt:lpstr>Basit Koşullu Dallanma</vt:lpstr>
      <vt:lpstr>İşaretsiz Sayı İşlemlerinde Dallanma</vt:lpstr>
      <vt:lpstr>İşaretli Sayı İşlemlerinde Dallanma</vt:lpstr>
      <vt:lpstr>Aritmetik Komutlar- İşlemci koşullara nasıl karar verir</vt:lpstr>
      <vt:lpstr>Dallanma Komutları (2)</vt:lpstr>
      <vt:lpstr>Koşulsuz Dallanma</vt:lpstr>
      <vt:lpstr>Koşulsuz Dallanma</vt:lpstr>
      <vt:lpstr>Dallanma Şekilleri</vt:lpstr>
      <vt:lpstr>Dallanma Şekilleri</vt:lpstr>
      <vt:lpstr>Dallanma Şekilleri</vt:lpstr>
      <vt:lpstr>Dallanma Şekilleri</vt:lpstr>
      <vt:lpstr>Dallanma Şekilleri</vt:lpstr>
      <vt:lpstr>Çağırma Komutları</vt:lpstr>
      <vt:lpstr>Çağırma Komutları</vt:lpstr>
      <vt:lpstr>Çağırma Komutları</vt:lpstr>
      <vt:lpstr>Çağırma Komutları</vt:lpstr>
      <vt:lpstr>Dönüş Komutları</vt:lpstr>
      <vt:lpstr>DÖNGÜ KOMUTLARI</vt:lpstr>
      <vt:lpstr>Döngü Komutları</vt:lpstr>
      <vt:lpstr>Döngü Komutları</vt:lpstr>
      <vt:lpstr>Döngü Komutları</vt:lpstr>
      <vt:lpstr>Döngü Komutları</vt:lpstr>
      <vt:lpstr>Döngü Komutları</vt:lpstr>
      <vt:lpstr>Döngü Komutları</vt:lpstr>
      <vt:lpstr>Döngü Şekilleri </vt:lpstr>
      <vt:lpstr>Döngü Şekilleri </vt:lpstr>
      <vt:lpstr>Döngü Şekilleri </vt:lpstr>
      <vt:lpstr>Döngü Şekilleri </vt:lpstr>
      <vt:lpstr>Döngü Şekilleri </vt:lpstr>
      <vt:lpstr>Döngü Şekilleri </vt:lpstr>
      <vt:lpstr>Döngü Şekilleri </vt:lpstr>
      <vt:lpstr>BAYRAKLARLA İLGİLİ KOMUTLARI</vt:lpstr>
      <vt:lpstr>Bayraklarla İlgili Komutlar</vt:lpstr>
      <vt:lpstr>YIĞIN KOMUTLARI</vt:lpstr>
      <vt:lpstr>Yığın Komutları</vt:lpstr>
      <vt:lpstr>Yığın Komutları</vt:lpstr>
      <vt:lpstr>Yığın Komutları</vt:lpstr>
      <vt:lpstr>Yığın Komutları</vt:lpstr>
      <vt:lpstr>Yığın Komutları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MİKROİŞLEMCİLER VE MİKROBİLGİSAYARLAR</dc:title>
  <dc:creator>Windows User</dc:creator>
  <cp:lastModifiedBy>Windows User</cp:lastModifiedBy>
  <cp:revision>559</cp:revision>
  <dcterms:created xsi:type="dcterms:W3CDTF">2018-02-14T18:49:36Z</dcterms:created>
  <dcterms:modified xsi:type="dcterms:W3CDTF">2018-03-14T20:32:43Z</dcterms:modified>
</cp:coreProperties>
</file>