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3" r:id="rId5"/>
    <p:sldId id="264" r:id="rId6"/>
    <p:sldId id="266" r:id="rId7"/>
    <p:sldId id="267" r:id="rId8"/>
    <p:sldId id="275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4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3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5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AB95-B93D-4E32-9124-0F74A5B0D796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31CC-1880-403F-A82D-05126F5218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MİKROİŞLEMCİLER VE MİKROBİLGİSAYARLAR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Erkan USLU</a:t>
            </a:r>
          </a:p>
          <a:p>
            <a:r>
              <a:rPr lang="tr-TR" dirty="0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3888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MOVSB: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endParaRPr lang="tr-TR" dirty="0" smtClean="0"/>
          </a:p>
          <a:p>
            <a:r>
              <a:rPr lang="tr-TR" dirty="0" smtClean="0"/>
              <a:t>ES:[DI] </a:t>
            </a:r>
            <a:r>
              <a:rPr lang="tr-TR" dirty="0" smtClean="0">
                <a:sym typeface="Wingdings" panose="05000000000000000000" pitchFamily="2" charset="2"/>
              </a:rPr>
              <a:t> DS:[SI]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DI  DI+1; (DF=1 olsaydı </a:t>
            </a:r>
            <a:r>
              <a:rPr lang="tr-TR" dirty="0">
                <a:sym typeface="Wingdings" panose="05000000000000000000" pitchFamily="2" charset="2"/>
              </a:rPr>
              <a:t>DI  </a:t>
            </a:r>
            <a:r>
              <a:rPr lang="tr-TR" dirty="0" smtClean="0">
                <a:sym typeface="Wingdings" panose="05000000000000000000" pitchFamily="2" charset="2"/>
              </a:rPr>
              <a:t>DI-1)</a:t>
            </a:r>
            <a:endParaRPr lang="tr-TR" dirty="0" smtClean="0"/>
          </a:p>
          <a:p>
            <a:r>
              <a:rPr lang="tr-TR" dirty="0" smtClean="0"/>
              <a:t>SI </a:t>
            </a:r>
            <a:r>
              <a:rPr lang="tr-TR" dirty="0" smtClean="0">
                <a:sym typeface="Wingdings" panose="05000000000000000000" pitchFamily="2" charset="2"/>
              </a:rPr>
              <a:t> SI+1; </a:t>
            </a:r>
            <a:r>
              <a:rPr lang="tr-TR" dirty="0">
                <a:sym typeface="Wingdings" panose="05000000000000000000" pitchFamily="2" charset="2"/>
              </a:rPr>
              <a:t>(DF=1 olsaydı </a:t>
            </a:r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SI-1)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MOVSW: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endParaRPr lang="tr-TR" dirty="0" smtClean="0"/>
          </a:p>
          <a:p>
            <a:r>
              <a:rPr lang="tr-TR" dirty="0"/>
              <a:t>ES:[DI] </a:t>
            </a:r>
            <a:r>
              <a:rPr lang="tr-TR" dirty="0">
                <a:sym typeface="Wingdings" panose="05000000000000000000" pitchFamily="2" charset="2"/>
              </a:rPr>
              <a:t> DS:[SI]</a:t>
            </a:r>
          </a:p>
          <a:p>
            <a:r>
              <a:rPr lang="tr-TR" dirty="0">
                <a:sym typeface="Wingdings" panose="05000000000000000000" pitchFamily="2" charset="2"/>
              </a:rPr>
              <a:t>DI  </a:t>
            </a:r>
            <a:r>
              <a:rPr lang="tr-TR" dirty="0" smtClean="0">
                <a:sym typeface="Wingdings" panose="05000000000000000000" pitchFamily="2" charset="2"/>
              </a:rPr>
              <a:t>DI+2; </a:t>
            </a:r>
            <a:r>
              <a:rPr lang="tr-TR" dirty="0">
                <a:sym typeface="Wingdings" panose="05000000000000000000" pitchFamily="2" charset="2"/>
              </a:rPr>
              <a:t>(DF=1 olsaydı DI  </a:t>
            </a:r>
            <a:r>
              <a:rPr lang="tr-TR" dirty="0" smtClean="0">
                <a:sym typeface="Wingdings" panose="05000000000000000000" pitchFamily="2" charset="2"/>
              </a:rPr>
              <a:t>DI-2)</a:t>
            </a:r>
            <a:endParaRPr lang="tr-TR" dirty="0"/>
          </a:p>
          <a:p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SI+2; </a:t>
            </a:r>
            <a:r>
              <a:rPr lang="tr-TR" dirty="0">
                <a:sym typeface="Wingdings" panose="05000000000000000000" pitchFamily="2" charset="2"/>
              </a:rPr>
              <a:t>(DF=1 olsaydı </a:t>
            </a:r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SI-2)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5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CMPSB: </a:t>
            </a:r>
            <a:r>
              <a:rPr lang="tr-TR" dirty="0" err="1" smtClean="0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endParaRPr lang="tr-TR" dirty="0" smtClean="0"/>
          </a:p>
          <a:p>
            <a:r>
              <a:rPr lang="tr-TR" dirty="0">
                <a:sym typeface="Wingdings" panose="05000000000000000000" pitchFamily="2" charset="2"/>
              </a:rPr>
              <a:t>DS:[</a:t>
            </a:r>
            <a:r>
              <a:rPr lang="tr-TR" dirty="0" smtClean="0">
                <a:sym typeface="Wingdings" panose="05000000000000000000" pitchFamily="2" charset="2"/>
              </a:rPr>
              <a:t>SI]-</a:t>
            </a:r>
            <a:r>
              <a:rPr lang="tr-TR" dirty="0" smtClean="0"/>
              <a:t>ES:[DI]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DI  DI+1; (DF=1 olsaydı </a:t>
            </a:r>
            <a:r>
              <a:rPr lang="tr-TR" dirty="0">
                <a:sym typeface="Wingdings" panose="05000000000000000000" pitchFamily="2" charset="2"/>
              </a:rPr>
              <a:t>DI  </a:t>
            </a:r>
            <a:r>
              <a:rPr lang="tr-TR" dirty="0" smtClean="0">
                <a:sym typeface="Wingdings" panose="05000000000000000000" pitchFamily="2" charset="2"/>
              </a:rPr>
              <a:t>DI-1)</a:t>
            </a:r>
            <a:endParaRPr lang="tr-TR" dirty="0" smtClean="0"/>
          </a:p>
          <a:p>
            <a:r>
              <a:rPr lang="tr-TR" dirty="0" smtClean="0"/>
              <a:t>SI </a:t>
            </a:r>
            <a:r>
              <a:rPr lang="tr-TR" dirty="0" smtClean="0">
                <a:sym typeface="Wingdings" panose="05000000000000000000" pitchFamily="2" charset="2"/>
              </a:rPr>
              <a:t> SI+1; </a:t>
            </a:r>
            <a:r>
              <a:rPr lang="tr-TR" dirty="0">
                <a:sym typeface="Wingdings" panose="05000000000000000000" pitchFamily="2" charset="2"/>
              </a:rPr>
              <a:t>(DF=1 olsaydı </a:t>
            </a:r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SI-1)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CMPSW: </a:t>
            </a:r>
            <a:r>
              <a:rPr lang="tr-TR" dirty="0" err="1"/>
              <a:t>compare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endParaRPr lang="tr-TR" dirty="0" smtClean="0"/>
          </a:p>
          <a:p>
            <a:r>
              <a:rPr lang="tr-TR" dirty="0">
                <a:sym typeface="Wingdings" panose="05000000000000000000" pitchFamily="2" charset="2"/>
              </a:rPr>
              <a:t>DS:[SI]-</a:t>
            </a:r>
            <a:r>
              <a:rPr lang="tr-TR" dirty="0"/>
              <a:t>ES:[DI]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DI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DI+2; </a:t>
            </a:r>
            <a:r>
              <a:rPr lang="tr-TR" dirty="0">
                <a:sym typeface="Wingdings" panose="05000000000000000000" pitchFamily="2" charset="2"/>
              </a:rPr>
              <a:t>(DF=1 olsaydı DI  </a:t>
            </a:r>
            <a:r>
              <a:rPr lang="tr-TR" dirty="0" smtClean="0">
                <a:sym typeface="Wingdings" panose="05000000000000000000" pitchFamily="2" charset="2"/>
              </a:rPr>
              <a:t>DI-2)</a:t>
            </a:r>
            <a:endParaRPr lang="tr-TR" dirty="0"/>
          </a:p>
          <a:p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SI+2; </a:t>
            </a:r>
            <a:r>
              <a:rPr lang="tr-TR" dirty="0">
                <a:sym typeface="Wingdings" panose="05000000000000000000" pitchFamily="2" charset="2"/>
              </a:rPr>
              <a:t>(DF=1 olsaydı </a:t>
            </a:r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SI-2)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262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SCASB: </a:t>
            </a:r>
            <a:r>
              <a:rPr lang="tr-TR" dirty="0" err="1" smtClean="0"/>
              <a:t>scan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endParaRPr lang="tr-TR" dirty="0" smtClean="0"/>
          </a:p>
          <a:p>
            <a:r>
              <a:rPr lang="tr-TR" dirty="0" smtClean="0">
                <a:sym typeface="Wingdings" panose="05000000000000000000" pitchFamily="2" charset="2"/>
              </a:rPr>
              <a:t>AL-</a:t>
            </a:r>
            <a:r>
              <a:rPr lang="tr-TR" dirty="0" smtClean="0"/>
              <a:t>ES:[DI]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DI  DI+1; (DF=1 olsaydı </a:t>
            </a:r>
            <a:r>
              <a:rPr lang="tr-TR" dirty="0">
                <a:sym typeface="Wingdings" panose="05000000000000000000" pitchFamily="2" charset="2"/>
              </a:rPr>
              <a:t>DI  </a:t>
            </a:r>
            <a:r>
              <a:rPr lang="tr-TR" dirty="0" smtClean="0">
                <a:sym typeface="Wingdings" panose="05000000000000000000" pitchFamily="2" charset="2"/>
              </a:rPr>
              <a:t>DI-1)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 smtClean="0"/>
          </a:p>
          <a:p>
            <a:r>
              <a:rPr lang="tr-TR" dirty="0" smtClean="0"/>
              <a:t>SCASW: </a:t>
            </a:r>
            <a:r>
              <a:rPr lang="tr-TR" dirty="0" err="1" smtClean="0"/>
              <a:t>scan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endParaRPr lang="tr-TR" dirty="0" smtClean="0"/>
          </a:p>
          <a:p>
            <a:r>
              <a:rPr lang="tr-TR" dirty="0" smtClean="0">
                <a:sym typeface="Wingdings" panose="05000000000000000000" pitchFamily="2" charset="2"/>
              </a:rPr>
              <a:t>AX-</a:t>
            </a:r>
            <a:r>
              <a:rPr lang="tr-TR" dirty="0" smtClean="0"/>
              <a:t>ES</a:t>
            </a:r>
            <a:r>
              <a:rPr lang="tr-TR" dirty="0"/>
              <a:t>:[DI]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DI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DI+2; </a:t>
            </a:r>
            <a:r>
              <a:rPr lang="tr-TR" dirty="0">
                <a:sym typeface="Wingdings" panose="05000000000000000000" pitchFamily="2" charset="2"/>
              </a:rPr>
              <a:t>(DF=1 olsaydı DI  </a:t>
            </a:r>
            <a:r>
              <a:rPr lang="tr-TR" dirty="0" smtClean="0">
                <a:sym typeface="Wingdings" panose="05000000000000000000" pitchFamily="2" charset="2"/>
              </a:rPr>
              <a:t>DI-2)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335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LODSB: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endParaRPr lang="tr-TR" dirty="0" smtClean="0"/>
          </a:p>
          <a:p>
            <a:r>
              <a:rPr lang="tr-TR" dirty="0" smtClean="0"/>
              <a:t>AL</a:t>
            </a:r>
            <a:r>
              <a:rPr lang="tr-TR" dirty="0" smtClean="0">
                <a:sym typeface="Wingdings" panose="05000000000000000000" pitchFamily="2" charset="2"/>
              </a:rPr>
              <a:t> DS:[SI]</a:t>
            </a:r>
          </a:p>
          <a:p>
            <a:r>
              <a:rPr lang="tr-TR" dirty="0" smtClean="0"/>
              <a:t>SI </a:t>
            </a:r>
            <a:r>
              <a:rPr lang="tr-TR" dirty="0" smtClean="0">
                <a:sym typeface="Wingdings" panose="05000000000000000000" pitchFamily="2" charset="2"/>
              </a:rPr>
              <a:t> SI+1; </a:t>
            </a:r>
            <a:r>
              <a:rPr lang="tr-TR" dirty="0">
                <a:sym typeface="Wingdings" panose="05000000000000000000" pitchFamily="2" charset="2"/>
              </a:rPr>
              <a:t>(DF=1 olsaydı </a:t>
            </a:r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SI-1)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LODSW: </a:t>
            </a:r>
            <a:r>
              <a:rPr lang="tr-TR" dirty="0" err="1" smtClean="0"/>
              <a:t>load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endParaRPr lang="tr-TR" dirty="0" smtClean="0"/>
          </a:p>
          <a:p>
            <a:r>
              <a:rPr lang="tr-TR" dirty="0" smtClean="0"/>
              <a:t>AX </a:t>
            </a:r>
            <a:r>
              <a:rPr lang="tr-TR" dirty="0" smtClean="0">
                <a:sym typeface="Wingdings" panose="05000000000000000000" pitchFamily="2" charset="2"/>
              </a:rPr>
              <a:t> </a:t>
            </a:r>
            <a:r>
              <a:rPr lang="tr-TR" dirty="0">
                <a:sym typeface="Wingdings" panose="05000000000000000000" pitchFamily="2" charset="2"/>
              </a:rPr>
              <a:t>DS:[SI]</a:t>
            </a:r>
          </a:p>
          <a:p>
            <a:r>
              <a:rPr lang="tr-TR" dirty="0" smtClean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SI+2; </a:t>
            </a:r>
            <a:r>
              <a:rPr lang="tr-TR" dirty="0">
                <a:sym typeface="Wingdings" panose="05000000000000000000" pitchFamily="2" charset="2"/>
              </a:rPr>
              <a:t>(DF=1 olsaydı </a:t>
            </a:r>
            <a:r>
              <a:rPr lang="tr-TR" dirty="0"/>
              <a:t>SI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SI-2)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674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STOSB: </a:t>
            </a:r>
            <a:r>
              <a:rPr lang="tr-TR" dirty="0" err="1" smtClean="0"/>
              <a:t>store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endParaRPr lang="tr-TR" dirty="0" smtClean="0"/>
          </a:p>
          <a:p>
            <a:r>
              <a:rPr lang="tr-TR" dirty="0" smtClean="0"/>
              <a:t>ES:[DI] </a:t>
            </a:r>
            <a:r>
              <a:rPr lang="tr-TR" dirty="0" smtClean="0">
                <a:sym typeface="Wingdings" panose="05000000000000000000" pitchFamily="2" charset="2"/>
              </a:rPr>
              <a:t> AL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DI  DI+1; (DF=1 olsaydı </a:t>
            </a:r>
            <a:r>
              <a:rPr lang="tr-TR" dirty="0">
                <a:sym typeface="Wingdings" panose="05000000000000000000" pitchFamily="2" charset="2"/>
              </a:rPr>
              <a:t>DI  </a:t>
            </a:r>
            <a:r>
              <a:rPr lang="tr-TR" dirty="0" smtClean="0">
                <a:sym typeface="Wingdings" panose="05000000000000000000" pitchFamily="2" charset="2"/>
              </a:rPr>
              <a:t>DI-1)</a:t>
            </a:r>
          </a:p>
          <a:p>
            <a:endParaRPr lang="tr-TR" dirty="0" smtClean="0"/>
          </a:p>
          <a:p>
            <a:r>
              <a:rPr lang="tr-TR" dirty="0" smtClean="0"/>
              <a:t>STOSW: </a:t>
            </a:r>
            <a:r>
              <a:rPr lang="tr-TR" dirty="0" err="1" smtClean="0"/>
              <a:t>store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endParaRPr lang="tr-TR" dirty="0" smtClean="0"/>
          </a:p>
          <a:p>
            <a:r>
              <a:rPr lang="tr-TR" dirty="0"/>
              <a:t>ES:[DI]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>
                <a:sym typeface="Wingdings" panose="05000000000000000000" pitchFamily="2" charset="2"/>
              </a:rPr>
              <a:t>AX</a:t>
            </a:r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DI  </a:t>
            </a:r>
            <a:r>
              <a:rPr lang="tr-TR" dirty="0" smtClean="0">
                <a:sym typeface="Wingdings" panose="05000000000000000000" pitchFamily="2" charset="2"/>
              </a:rPr>
              <a:t>DI+2; </a:t>
            </a:r>
            <a:r>
              <a:rPr lang="tr-TR" dirty="0">
                <a:sym typeface="Wingdings" panose="05000000000000000000" pitchFamily="2" charset="2"/>
              </a:rPr>
              <a:t>(DF=1 olsaydı DI  </a:t>
            </a:r>
            <a:r>
              <a:rPr lang="tr-TR" dirty="0" smtClean="0">
                <a:sym typeface="Wingdings" panose="05000000000000000000" pitchFamily="2" charset="2"/>
              </a:rPr>
              <a:t>DI-2)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030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CBW: </a:t>
            </a:r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endParaRPr lang="tr-TR" dirty="0" smtClean="0"/>
          </a:p>
          <a:p>
            <a:r>
              <a:rPr lang="tr-TR" dirty="0" smtClean="0"/>
              <a:t>AX </a:t>
            </a:r>
            <a:r>
              <a:rPr lang="tr-TR" dirty="0" smtClean="0">
                <a:sym typeface="Wingdings" panose="05000000000000000000" pitchFamily="2" charset="2"/>
              </a:rPr>
              <a:t> AL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CWD: </a:t>
            </a:r>
            <a:r>
              <a:rPr lang="tr-TR" dirty="0" err="1" smtClean="0"/>
              <a:t>convert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endParaRPr lang="tr-TR" dirty="0" smtClean="0"/>
          </a:p>
          <a:p>
            <a:r>
              <a:rPr lang="tr-TR" dirty="0" smtClean="0"/>
              <a:t>DX:AX </a:t>
            </a:r>
            <a:r>
              <a:rPr lang="tr-TR" dirty="0" smtClean="0">
                <a:sym typeface="Wingdings" panose="05000000000000000000" pitchFamily="2" charset="2"/>
              </a:rPr>
              <a:t> 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LEA DI, dizi</a:t>
            </a:r>
          </a:p>
          <a:p>
            <a:r>
              <a:rPr lang="tr-TR" dirty="0" smtClean="0"/>
              <a:t>CLD</a:t>
            </a:r>
          </a:p>
          <a:p>
            <a:r>
              <a:rPr lang="tr-TR" dirty="0" smtClean="0"/>
              <a:t>XOR AL, AL</a:t>
            </a:r>
          </a:p>
          <a:p>
            <a:r>
              <a:rPr lang="tr-TR" dirty="0" smtClean="0"/>
              <a:t>MOV CX, size</a:t>
            </a:r>
          </a:p>
          <a:p>
            <a:r>
              <a:rPr lang="tr-TR" dirty="0" smtClean="0"/>
              <a:t>REP STOSB</a:t>
            </a:r>
          </a:p>
          <a:p>
            <a:endParaRPr lang="tr-TR" dirty="0"/>
          </a:p>
          <a:p>
            <a:r>
              <a:rPr lang="tr-TR" dirty="0" smtClean="0"/>
              <a:t>dizi </a:t>
            </a:r>
            <a:r>
              <a:rPr lang="tr-TR" dirty="0" smtClean="0">
                <a:sym typeface="Wingdings" panose="05000000000000000000" pitchFamily="2" charset="2"/>
              </a:rPr>
              <a:t>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3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LEA SI, dizi1</a:t>
            </a:r>
          </a:p>
          <a:p>
            <a:r>
              <a:rPr lang="tr-TR" dirty="0"/>
              <a:t>LEA </a:t>
            </a:r>
            <a:r>
              <a:rPr lang="tr-TR" dirty="0" smtClean="0"/>
              <a:t>DI</a:t>
            </a:r>
            <a:r>
              <a:rPr lang="tr-TR" dirty="0"/>
              <a:t>, </a:t>
            </a:r>
            <a:r>
              <a:rPr lang="tr-TR" dirty="0" smtClean="0"/>
              <a:t>dizi2</a:t>
            </a:r>
          </a:p>
          <a:p>
            <a:r>
              <a:rPr lang="tr-TR" dirty="0" smtClean="0"/>
              <a:t>CLD</a:t>
            </a:r>
          </a:p>
          <a:p>
            <a:r>
              <a:rPr lang="tr-TR" dirty="0" smtClean="0"/>
              <a:t>MOV CX, size</a:t>
            </a:r>
          </a:p>
          <a:p>
            <a:r>
              <a:rPr lang="tr-TR" dirty="0" smtClean="0"/>
              <a:t>REP MOVSB</a:t>
            </a:r>
          </a:p>
          <a:p>
            <a:endParaRPr lang="tr-TR" dirty="0"/>
          </a:p>
          <a:p>
            <a:r>
              <a:rPr lang="tr-TR" dirty="0" smtClean="0"/>
              <a:t>dizi2 </a:t>
            </a:r>
            <a:r>
              <a:rPr lang="tr-TR" dirty="0" smtClean="0">
                <a:sym typeface="Wingdings" panose="05000000000000000000" pitchFamily="2" charset="2"/>
              </a:rPr>
              <a:t> dizi1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</a:t>
            </a:r>
            <a:r>
              <a:rPr lang="tr-TR" dirty="0" smtClean="0"/>
              <a:t>Komutları - Önekler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REP: </a:t>
            </a:r>
            <a:r>
              <a:rPr lang="tr-TR" dirty="0" err="1" smtClean="0"/>
              <a:t>repeat</a:t>
            </a:r>
            <a:endParaRPr lang="tr-TR" dirty="0" smtClean="0"/>
          </a:p>
          <a:p>
            <a:r>
              <a:rPr lang="tr-TR" dirty="0" smtClean="0"/>
              <a:t>CX=0 olana kadar tekrarla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REPE/REPZ: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endParaRPr lang="tr-TR" dirty="0" smtClean="0"/>
          </a:p>
          <a:p>
            <a:r>
              <a:rPr lang="tr-TR" dirty="0" smtClean="0"/>
              <a:t>CX=0 veya ZF=0 olana kadar tekrarla</a:t>
            </a:r>
            <a:endParaRPr lang="tr-TR" dirty="0"/>
          </a:p>
          <a:p>
            <a:endParaRPr lang="tr-TR" dirty="0" smtClean="0"/>
          </a:p>
          <a:p>
            <a:r>
              <a:rPr lang="tr-TR" dirty="0" smtClean="0"/>
              <a:t>REPNE/REPNZ: </a:t>
            </a:r>
            <a:r>
              <a:rPr lang="tr-TR" dirty="0" err="1" smtClean="0"/>
              <a:t>repeat</a:t>
            </a:r>
            <a:r>
              <a:rPr lang="tr-TR" dirty="0" smtClean="0"/>
              <a:t> not </a:t>
            </a:r>
            <a:r>
              <a:rPr lang="tr-TR" dirty="0" err="1" smtClean="0"/>
              <a:t>equal</a:t>
            </a:r>
            <a:endParaRPr lang="tr-TR" dirty="0"/>
          </a:p>
          <a:p>
            <a:r>
              <a:rPr lang="tr-TR" dirty="0" smtClean="0"/>
              <a:t>CX=0 veya ZF=1 olana kadar tekrarla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GİRİŞ ÇIKIŞ 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Komutlardaki Kısaltmalar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a</a:t>
            </a:r>
            <a:r>
              <a:rPr lang="tr-TR" dirty="0" err="1" smtClean="0"/>
              <a:t>cc</a:t>
            </a:r>
            <a:r>
              <a:rPr lang="tr-TR" dirty="0" smtClean="0"/>
              <a:t> : akümülatör</a:t>
            </a:r>
          </a:p>
          <a:p>
            <a:r>
              <a:rPr lang="tr-TR" dirty="0" err="1" smtClean="0"/>
              <a:t>reg</a:t>
            </a:r>
            <a:r>
              <a:rPr lang="tr-TR" dirty="0" smtClean="0"/>
              <a:t> : 8/16 bitlik yazmaç</a:t>
            </a:r>
          </a:p>
          <a:p>
            <a:r>
              <a:rPr lang="tr-TR" dirty="0" err="1" smtClean="0"/>
              <a:t>regb</a:t>
            </a:r>
            <a:r>
              <a:rPr lang="tr-TR" dirty="0" smtClean="0"/>
              <a:t> : 8 bitlik yazmaç</a:t>
            </a:r>
          </a:p>
          <a:p>
            <a:r>
              <a:rPr lang="tr-TR" dirty="0" err="1" smtClean="0"/>
              <a:t>regw</a:t>
            </a:r>
            <a:r>
              <a:rPr lang="tr-TR" dirty="0" smtClean="0"/>
              <a:t> : 16 bitlik yazmaç</a:t>
            </a:r>
          </a:p>
          <a:p>
            <a:r>
              <a:rPr lang="tr-TR" dirty="0" err="1" smtClean="0"/>
              <a:t>sreg</a:t>
            </a:r>
            <a:r>
              <a:rPr lang="tr-TR" dirty="0" smtClean="0"/>
              <a:t> : </a:t>
            </a:r>
            <a:r>
              <a:rPr lang="tr-TR" dirty="0" err="1" smtClean="0"/>
              <a:t>segment</a:t>
            </a:r>
            <a:r>
              <a:rPr lang="tr-TR" dirty="0" smtClean="0"/>
              <a:t> (kesim) yazmacı</a:t>
            </a:r>
          </a:p>
          <a:p>
            <a:r>
              <a:rPr lang="tr-TR" dirty="0" err="1" smtClean="0"/>
              <a:t>mem</a:t>
            </a:r>
            <a:r>
              <a:rPr lang="tr-TR" dirty="0" smtClean="0"/>
              <a:t> : bellek adresi</a:t>
            </a:r>
          </a:p>
          <a:p>
            <a:r>
              <a:rPr lang="tr-TR" dirty="0" err="1" smtClean="0"/>
              <a:t>idata</a:t>
            </a:r>
            <a:r>
              <a:rPr lang="tr-TR" dirty="0" smtClean="0"/>
              <a:t> : 8/16 bitlik sabit değer</a:t>
            </a:r>
          </a:p>
          <a:p>
            <a:r>
              <a:rPr lang="tr-TR" dirty="0" smtClean="0"/>
              <a:t>disp8/disp16 : [-128…0…127]/[-32768…0…32767]</a:t>
            </a:r>
          </a:p>
          <a:p>
            <a:r>
              <a:rPr lang="tr-TR" dirty="0" smtClean="0"/>
              <a:t>dest/</a:t>
            </a:r>
            <a:r>
              <a:rPr lang="tr-TR" dirty="0" err="1" smtClean="0"/>
              <a:t>scr</a:t>
            </a:r>
            <a:r>
              <a:rPr lang="tr-TR" dirty="0" smtClean="0"/>
              <a:t> : hedef/kaynak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 Çıkış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</a:t>
            </a:r>
          </a:p>
          <a:p>
            <a:r>
              <a:rPr lang="tr-TR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 Çıkış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IN: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port </a:t>
            </a:r>
            <a:r>
              <a:rPr lang="tr-TR" dirty="0" err="1" smtClean="0"/>
              <a:t>adress</a:t>
            </a:r>
            <a:endParaRPr lang="tr-TR" dirty="0" smtClean="0"/>
          </a:p>
          <a:p>
            <a:r>
              <a:rPr lang="tr-TR" dirty="0" smtClean="0"/>
              <a:t>IN </a:t>
            </a:r>
            <a:r>
              <a:rPr lang="tr-TR" dirty="0" err="1" smtClean="0"/>
              <a:t>acc</a:t>
            </a:r>
            <a:r>
              <a:rPr lang="tr-TR" dirty="0" smtClean="0"/>
              <a:t>, </a:t>
            </a:r>
            <a:r>
              <a:rPr lang="tr-TR" dirty="0" err="1" smtClean="0"/>
              <a:t>idata</a:t>
            </a:r>
            <a:r>
              <a:rPr lang="tr-TR" dirty="0" smtClean="0"/>
              <a:t>; 0-255 arası portlara erişim</a:t>
            </a:r>
          </a:p>
          <a:p>
            <a:r>
              <a:rPr lang="tr-TR" dirty="0" smtClean="0"/>
              <a:t>IN </a:t>
            </a:r>
            <a:r>
              <a:rPr lang="tr-TR" dirty="0" err="1" smtClean="0"/>
              <a:t>acc</a:t>
            </a:r>
            <a:r>
              <a:rPr lang="tr-TR" dirty="0" smtClean="0"/>
              <a:t>, DX; 0-65535 arası portlara erişim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 Çıkış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OUT: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port </a:t>
            </a:r>
            <a:r>
              <a:rPr lang="tr-TR" dirty="0" err="1" smtClean="0"/>
              <a:t>adress</a:t>
            </a:r>
            <a:endParaRPr lang="tr-TR" dirty="0" smtClean="0"/>
          </a:p>
          <a:p>
            <a:r>
              <a:rPr lang="tr-TR" dirty="0" smtClean="0"/>
              <a:t>OUT </a:t>
            </a:r>
            <a:r>
              <a:rPr lang="tr-TR" dirty="0" err="1" smtClean="0"/>
              <a:t>idata</a:t>
            </a:r>
            <a:r>
              <a:rPr lang="tr-TR" dirty="0" smtClean="0"/>
              <a:t>, </a:t>
            </a:r>
            <a:r>
              <a:rPr lang="tr-TR" dirty="0" err="1" smtClean="0"/>
              <a:t>acc</a:t>
            </a:r>
            <a:r>
              <a:rPr lang="tr-TR" dirty="0" smtClean="0"/>
              <a:t>; 0-255 arası portlara erişim</a:t>
            </a:r>
          </a:p>
          <a:p>
            <a:r>
              <a:rPr lang="tr-TR" dirty="0" smtClean="0"/>
              <a:t>OUT DX, </a:t>
            </a:r>
            <a:r>
              <a:rPr lang="tr-TR" dirty="0" err="1" smtClean="0"/>
              <a:t>acc</a:t>
            </a:r>
            <a:r>
              <a:rPr lang="tr-TR" dirty="0" smtClean="0"/>
              <a:t>; 0-65535 arası portlara erişim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DURDURMA ve BEKLETME 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Durdurma ve Bekletme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HLT: halt, işlemci durur, kesme ile işlemci kaldığı komuttan devam eder</a:t>
            </a:r>
          </a:p>
          <a:p>
            <a:r>
              <a:rPr lang="tr-TR" dirty="0" smtClean="0"/>
              <a:t>NOP: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endParaRPr lang="tr-TR" dirty="0" smtClean="0"/>
          </a:p>
          <a:p>
            <a:r>
              <a:rPr lang="tr-TR" dirty="0" smtClean="0"/>
              <a:t>WAIT: </a:t>
            </a:r>
            <a:r>
              <a:rPr lang="tr-TR" dirty="0" err="1" smtClean="0"/>
              <a:t>wait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not </a:t>
            </a:r>
            <a:r>
              <a:rPr lang="tr-TR" dirty="0" err="1" smtClean="0"/>
              <a:t>busy</a:t>
            </a:r>
            <a:r>
              <a:rPr lang="tr-TR" dirty="0" smtClean="0"/>
              <a:t>, yardımcı işlemcinin sonucunu beklemek için kullanılır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BCD DÜZENLEME 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BCD Düzenleme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AAA</a:t>
            </a:r>
          </a:p>
          <a:p>
            <a:r>
              <a:rPr lang="tr-TR" dirty="0" smtClean="0"/>
              <a:t>AAD</a:t>
            </a:r>
          </a:p>
          <a:p>
            <a:r>
              <a:rPr lang="tr-TR" dirty="0" smtClean="0"/>
              <a:t>AAM</a:t>
            </a:r>
          </a:p>
          <a:p>
            <a:r>
              <a:rPr lang="tr-TR" dirty="0" smtClean="0"/>
              <a:t>AAS</a:t>
            </a:r>
          </a:p>
          <a:p>
            <a:r>
              <a:rPr lang="tr-TR" dirty="0" smtClean="0"/>
              <a:t>DAA</a:t>
            </a:r>
          </a:p>
          <a:p>
            <a:r>
              <a:rPr lang="tr-TR" dirty="0" smtClean="0"/>
              <a:t>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BCD Düzenleme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AAA: ASCII </a:t>
            </a:r>
            <a:r>
              <a:rPr lang="tr-TR" dirty="0" err="1" smtClean="0"/>
              <a:t>adjust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addition</a:t>
            </a:r>
            <a:endParaRPr lang="tr-TR" dirty="0" smtClean="0"/>
          </a:p>
          <a:p>
            <a:r>
              <a:rPr lang="tr-TR" dirty="0" smtClean="0"/>
              <a:t>ASCII değer olarak tutulan iki sayının toplamını BCD olarak düzenler</a:t>
            </a:r>
          </a:p>
          <a:p>
            <a:endParaRPr lang="tr-TR" dirty="0" smtClean="0"/>
          </a:p>
          <a:p>
            <a:r>
              <a:rPr lang="tr-TR" dirty="0" smtClean="0"/>
              <a:t>XOR AX, AX</a:t>
            </a:r>
          </a:p>
          <a:p>
            <a:r>
              <a:rPr lang="tr-TR" dirty="0" smtClean="0"/>
              <a:t>MOV AL</a:t>
            </a:r>
            <a:r>
              <a:rPr lang="tr-TR" dirty="0"/>
              <a:t>, "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6"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/>
              <a:t>ADD AL</a:t>
            </a:r>
            <a:r>
              <a:rPr lang="tr-TR" dirty="0"/>
              <a:t>, "7"</a:t>
            </a:r>
            <a:endParaRPr lang="tr-TR" dirty="0" smtClean="0"/>
          </a:p>
          <a:p>
            <a:r>
              <a:rPr lang="tr-TR" dirty="0" smtClean="0"/>
              <a:t>AAA ; AX </a:t>
            </a:r>
            <a:r>
              <a:rPr lang="tr-TR" dirty="0" smtClean="0">
                <a:sym typeface="Wingdings" panose="05000000000000000000" pitchFamily="2" charset="2"/>
              </a:rPr>
              <a:t> 0103H , BCD olarak 13 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BCD Düzenleme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AAD: ASCII </a:t>
            </a:r>
            <a:r>
              <a:rPr lang="tr-TR" dirty="0" err="1" smtClean="0"/>
              <a:t>adjust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division</a:t>
            </a:r>
            <a:endParaRPr lang="tr-TR" dirty="0" smtClean="0"/>
          </a:p>
          <a:p>
            <a:r>
              <a:rPr lang="tr-TR" dirty="0" smtClean="0"/>
              <a:t>BCD olarak tutulan iki basamaklı sayının bölme öncesi düzenlenmesi için kullanılır</a:t>
            </a:r>
          </a:p>
          <a:p>
            <a:endParaRPr lang="tr-TR" dirty="0" smtClean="0"/>
          </a:p>
          <a:p>
            <a:r>
              <a:rPr lang="tr-TR" dirty="0" smtClean="0"/>
              <a:t>MOV AH, 04H</a:t>
            </a:r>
          </a:p>
          <a:p>
            <a:r>
              <a:rPr lang="tr-TR" dirty="0" smtClean="0"/>
              <a:t>MOV AL, 05H; </a:t>
            </a:r>
            <a:r>
              <a:rPr lang="tr-TR" dirty="0" err="1" smtClean="0"/>
              <a:t>AX’te</a:t>
            </a:r>
            <a:r>
              <a:rPr lang="tr-TR" dirty="0" smtClean="0"/>
              <a:t> BCD 45 sayısı var</a:t>
            </a:r>
          </a:p>
          <a:p>
            <a:r>
              <a:rPr lang="tr-TR" dirty="0" smtClean="0"/>
              <a:t>AAD; AX </a:t>
            </a:r>
            <a:r>
              <a:rPr lang="tr-TR" dirty="0" smtClean="0">
                <a:sym typeface="Wingdings" panose="05000000000000000000" pitchFamily="2" charset="2"/>
              </a:rPr>
              <a:t> 002DH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BCD Düzenleme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AAM: ASCII </a:t>
            </a:r>
            <a:r>
              <a:rPr lang="tr-TR" dirty="0" err="1" smtClean="0"/>
              <a:t>adjust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multiplication</a:t>
            </a:r>
            <a:endParaRPr lang="tr-TR" dirty="0" smtClean="0"/>
          </a:p>
          <a:p>
            <a:r>
              <a:rPr lang="tr-TR" dirty="0" smtClean="0"/>
              <a:t>ASCII değer olarak tutulan iki sayının toplamını BCD olarak düzenler</a:t>
            </a:r>
          </a:p>
          <a:p>
            <a:endParaRPr lang="tr-TR" dirty="0" smtClean="0"/>
          </a:p>
          <a:p>
            <a:r>
              <a:rPr lang="tr-TR" dirty="0" smtClean="0"/>
              <a:t>MOV AL</a:t>
            </a:r>
            <a:r>
              <a:rPr lang="tr-TR" dirty="0"/>
              <a:t>, </a:t>
            </a:r>
            <a:r>
              <a:rPr lang="tr-TR" dirty="0" smtClean="0"/>
              <a:t>4</a:t>
            </a:r>
          </a:p>
          <a:p>
            <a:r>
              <a:rPr lang="tr-TR" dirty="0" smtClean="0"/>
              <a:t>MOV AH, 8</a:t>
            </a:r>
            <a:endParaRPr lang="tr-TR" dirty="0"/>
          </a:p>
          <a:p>
            <a:r>
              <a:rPr lang="tr-TR" dirty="0" smtClean="0"/>
              <a:t>MUL AH; </a:t>
            </a:r>
            <a:r>
              <a:rPr lang="tr-TR" dirty="0" err="1" smtClean="0"/>
              <a:t>AX’te</a:t>
            </a:r>
            <a:r>
              <a:rPr lang="tr-TR" dirty="0" smtClean="0"/>
              <a:t> 0020H var</a:t>
            </a:r>
          </a:p>
          <a:p>
            <a:r>
              <a:rPr lang="tr-TR" dirty="0" smtClean="0"/>
              <a:t>AAM ; AX </a:t>
            </a:r>
            <a:r>
              <a:rPr lang="tr-TR" dirty="0" smtClean="0">
                <a:sym typeface="Wingdings" panose="05000000000000000000" pitchFamily="2" charset="2"/>
              </a:rPr>
              <a:t> 0302H , BCD olarak 32 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3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BAYRAKLARLA İLGİLİ KOMUTLAR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BCD Düzenleme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AAS: ASCII </a:t>
            </a:r>
            <a:r>
              <a:rPr lang="tr-TR" dirty="0" err="1" smtClean="0"/>
              <a:t>adjust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subtraction</a:t>
            </a:r>
            <a:endParaRPr lang="tr-TR" dirty="0" smtClean="0"/>
          </a:p>
          <a:p>
            <a:r>
              <a:rPr lang="tr-TR" dirty="0" smtClean="0"/>
              <a:t>ASCII değer olarak tutulan iki sayının farkını BCD olarak düzenler</a:t>
            </a:r>
          </a:p>
          <a:p>
            <a:endParaRPr lang="tr-TR" dirty="0" smtClean="0"/>
          </a:p>
          <a:p>
            <a:r>
              <a:rPr lang="tr-TR" dirty="0" smtClean="0"/>
              <a:t>MOV AL</a:t>
            </a:r>
            <a:r>
              <a:rPr lang="tr-TR" dirty="0"/>
              <a:t>,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dirty="0" smtClean="0"/>
              <a:t>5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/>
              <a:t>SUB </a:t>
            </a:r>
            <a:r>
              <a:rPr lang="tr-TR" dirty="0"/>
              <a:t>AL,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dirty="0" smtClean="0"/>
              <a:t>7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dirty="0" smtClean="0">
                <a:cs typeface="Times New Roman" panose="02020603050405020304" pitchFamily="18" charset="0"/>
              </a:rPr>
              <a:t>; </a:t>
            </a:r>
            <a:r>
              <a:rPr lang="tr-TR" dirty="0" err="1" smtClean="0">
                <a:cs typeface="Times New Roman" panose="02020603050405020304" pitchFamily="18" charset="0"/>
              </a:rPr>
              <a:t>AL’de</a:t>
            </a:r>
            <a:r>
              <a:rPr lang="tr-TR" dirty="0" smtClean="0">
                <a:cs typeface="Times New Roman" panose="02020603050405020304" pitchFamily="18" charset="0"/>
              </a:rPr>
              <a:t> FEH var</a:t>
            </a:r>
            <a:endParaRPr lang="tr-TR" dirty="0">
              <a:cs typeface="Times New Roman" panose="02020603050405020304" pitchFamily="18" charset="0"/>
            </a:endParaRPr>
          </a:p>
          <a:p>
            <a:r>
              <a:rPr lang="tr-TR" dirty="0" smtClean="0"/>
              <a:t>AAS; AL </a:t>
            </a:r>
            <a:r>
              <a:rPr lang="tr-TR" dirty="0" smtClean="0">
                <a:sym typeface="Wingdings" panose="05000000000000000000" pitchFamily="2" charset="2"/>
              </a:rPr>
              <a:t> 08H, CF=1; -10+8=-2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284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BCD Düzenleme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DAA: </a:t>
            </a:r>
            <a:r>
              <a:rPr lang="tr-TR" dirty="0" err="1" smtClean="0"/>
              <a:t>decimal</a:t>
            </a:r>
            <a:r>
              <a:rPr lang="tr-TR" dirty="0" smtClean="0"/>
              <a:t> </a:t>
            </a:r>
            <a:r>
              <a:rPr lang="tr-TR" dirty="0" err="1" smtClean="0"/>
              <a:t>adjust</a:t>
            </a:r>
            <a:r>
              <a:rPr lang="tr-TR" dirty="0" smtClean="0"/>
              <a:t> AL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addition</a:t>
            </a:r>
            <a:endParaRPr lang="tr-TR" dirty="0" smtClean="0"/>
          </a:p>
          <a:p>
            <a:r>
              <a:rPr lang="tr-TR" dirty="0" smtClean="0"/>
              <a:t>Sıkıştırılmış BCD formatlı sayıların toplanması sonucu </a:t>
            </a:r>
            <a:r>
              <a:rPr lang="tr-TR" dirty="0" err="1" smtClean="0"/>
              <a:t>AL’deki</a:t>
            </a:r>
            <a:r>
              <a:rPr lang="tr-TR" dirty="0" smtClean="0"/>
              <a:t> değeri sıkıştırılmış BCD olarak düzenler</a:t>
            </a:r>
          </a:p>
          <a:p>
            <a:endParaRPr lang="tr-TR" dirty="0" smtClean="0"/>
          </a:p>
          <a:p>
            <a:r>
              <a:rPr lang="tr-TR" dirty="0" smtClean="0"/>
              <a:t>MOV AL</a:t>
            </a:r>
            <a:r>
              <a:rPr lang="tr-TR" dirty="0"/>
              <a:t>, </a:t>
            </a:r>
            <a:r>
              <a:rPr lang="tr-TR" dirty="0" smtClean="0">
                <a:cs typeface="Times New Roman" panose="02020603050405020304" pitchFamily="18" charset="0"/>
              </a:rPr>
              <a:t>75H</a:t>
            </a:r>
          </a:p>
          <a:p>
            <a:r>
              <a:rPr lang="tr-TR" dirty="0" smtClean="0">
                <a:cs typeface="Times New Roman" panose="02020603050405020304" pitchFamily="18" charset="0"/>
              </a:rPr>
              <a:t>ADD AL, 19H; </a:t>
            </a:r>
            <a:r>
              <a:rPr lang="tr-TR" dirty="0" err="1" smtClean="0">
                <a:cs typeface="Times New Roman" panose="02020603050405020304" pitchFamily="18" charset="0"/>
              </a:rPr>
              <a:t>AL’de</a:t>
            </a:r>
            <a:r>
              <a:rPr lang="tr-TR" dirty="0" smtClean="0">
                <a:cs typeface="Times New Roman" panose="02020603050405020304" pitchFamily="18" charset="0"/>
              </a:rPr>
              <a:t> 8EH var</a:t>
            </a:r>
          </a:p>
          <a:p>
            <a:r>
              <a:rPr lang="tr-TR" dirty="0" smtClean="0">
                <a:cs typeface="Times New Roman" panose="02020603050405020304" pitchFamily="18" charset="0"/>
              </a:rPr>
              <a:t>DAA; AL </a:t>
            </a:r>
            <a:r>
              <a:rPr lang="tr-TR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 94H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31359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BCD Düzenleme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DAS: </a:t>
            </a:r>
            <a:r>
              <a:rPr lang="tr-TR" dirty="0" err="1" smtClean="0"/>
              <a:t>decimal</a:t>
            </a:r>
            <a:r>
              <a:rPr lang="tr-TR" dirty="0" smtClean="0"/>
              <a:t> </a:t>
            </a:r>
            <a:r>
              <a:rPr lang="tr-TR" dirty="0" err="1" smtClean="0"/>
              <a:t>adjust</a:t>
            </a:r>
            <a:r>
              <a:rPr lang="tr-TR" dirty="0" smtClean="0"/>
              <a:t> AL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subtraction</a:t>
            </a:r>
            <a:endParaRPr lang="tr-TR" dirty="0" smtClean="0"/>
          </a:p>
          <a:p>
            <a:r>
              <a:rPr lang="tr-TR" dirty="0"/>
              <a:t>Sıkıştırılmış BCD formatlı sayıların </a:t>
            </a:r>
            <a:r>
              <a:rPr lang="tr-TR" dirty="0" smtClean="0"/>
              <a:t>çıkarılması </a:t>
            </a:r>
            <a:r>
              <a:rPr lang="tr-TR" dirty="0"/>
              <a:t>sonucu </a:t>
            </a:r>
            <a:r>
              <a:rPr lang="tr-TR" dirty="0" err="1" smtClean="0"/>
              <a:t>AL’deki</a:t>
            </a:r>
            <a:r>
              <a:rPr lang="tr-TR" dirty="0" smtClean="0"/>
              <a:t> değeri sıkıştırılmış BCD olarak düzenler</a:t>
            </a:r>
          </a:p>
          <a:p>
            <a:endParaRPr lang="tr-TR" dirty="0" smtClean="0"/>
          </a:p>
          <a:p>
            <a:r>
              <a:rPr lang="tr-TR" dirty="0" smtClean="0"/>
              <a:t>MOV AL</a:t>
            </a:r>
            <a:r>
              <a:rPr lang="tr-TR" dirty="0"/>
              <a:t>, </a:t>
            </a:r>
            <a:r>
              <a:rPr lang="tr-TR" dirty="0" smtClean="0">
                <a:cs typeface="Times New Roman" panose="02020603050405020304" pitchFamily="18" charset="0"/>
              </a:rPr>
              <a:t>42H</a:t>
            </a:r>
          </a:p>
          <a:p>
            <a:r>
              <a:rPr lang="tr-TR" dirty="0" smtClean="0">
                <a:cs typeface="Times New Roman" panose="02020603050405020304" pitchFamily="18" charset="0"/>
              </a:rPr>
              <a:t>SUB AL, 13H; </a:t>
            </a:r>
            <a:r>
              <a:rPr lang="tr-TR" dirty="0" err="1" smtClean="0">
                <a:cs typeface="Times New Roman" panose="02020603050405020304" pitchFamily="18" charset="0"/>
              </a:rPr>
              <a:t>AL’de</a:t>
            </a:r>
            <a:r>
              <a:rPr lang="tr-TR" dirty="0" smtClean="0">
                <a:cs typeface="Times New Roman" panose="02020603050405020304" pitchFamily="18" charset="0"/>
              </a:rPr>
              <a:t> 2FH var</a:t>
            </a:r>
          </a:p>
          <a:p>
            <a:r>
              <a:rPr lang="tr-TR" dirty="0" smtClean="0">
                <a:cs typeface="Times New Roman" panose="02020603050405020304" pitchFamily="18" charset="0"/>
              </a:rPr>
              <a:t>DAS; AL </a:t>
            </a:r>
            <a:r>
              <a:rPr lang="tr-TR" smtClean="0">
                <a:cs typeface="Times New Roman" panose="02020603050405020304" pitchFamily="18" charset="0"/>
                <a:sym typeface="Wingdings" panose="05000000000000000000" pitchFamily="2" charset="2"/>
              </a:rPr>
              <a:t> 29H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296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Bayrak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CLC: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endParaRPr lang="tr-TR" dirty="0" smtClean="0"/>
          </a:p>
          <a:p>
            <a:r>
              <a:rPr lang="tr-TR" dirty="0" smtClean="0"/>
              <a:t>CMC: </a:t>
            </a:r>
            <a:r>
              <a:rPr lang="tr-TR" dirty="0" err="1" smtClean="0"/>
              <a:t>complement</a:t>
            </a:r>
            <a:r>
              <a:rPr lang="tr-TR" dirty="0" smtClean="0"/>
              <a:t> </a:t>
            </a:r>
            <a:r>
              <a:rPr lang="tr-TR" dirty="0" err="1" smtClean="0"/>
              <a:t>carry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endParaRPr lang="tr-TR" dirty="0" smtClean="0"/>
          </a:p>
          <a:p>
            <a:r>
              <a:rPr lang="tr-TR" dirty="0" smtClean="0"/>
              <a:t>STC: set </a:t>
            </a:r>
            <a:r>
              <a:rPr lang="tr-TR" dirty="0" err="1" smtClean="0"/>
              <a:t>carry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endParaRPr lang="tr-TR" dirty="0" smtClean="0"/>
          </a:p>
          <a:p>
            <a:r>
              <a:rPr lang="tr-TR" dirty="0" smtClean="0"/>
              <a:t>CLD: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direction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endParaRPr lang="tr-TR" dirty="0" smtClean="0"/>
          </a:p>
          <a:p>
            <a:r>
              <a:rPr lang="tr-TR" dirty="0" smtClean="0"/>
              <a:t>STD: set </a:t>
            </a:r>
            <a:r>
              <a:rPr lang="tr-TR" dirty="0" err="1" smtClean="0"/>
              <a:t>direction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endParaRPr lang="tr-TR" dirty="0" smtClean="0"/>
          </a:p>
          <a:p>
            <a:r>
              <a:rPr lang="tr-TR" dirty="0" smtClean="0"/>
              <a:t>STI: set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endParaRPr lang="tr-TR" dirty="0" smtClean="0"/>
          </a:p>
          <a:p>
            <a:r>
              <a:rPr lang="tr-TR" dirty="0" smtClean="0"/>
              <a:t>CLI: </a:t>
            </a:r>
            <a:r>
              <a:rPr lang="tr-TR" dirty="0" err="1" smtClean="0"/>
              <a:t>clear</a:t>
            </a:r>
            <a:r>
              <a:rPr lang="tr-TR" dirty="0" smtClean="0"/>
              <a:t> 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endParaRPr lang="tr-TR" dirty="0" smtClean="0"/>
          </a:p>
          <a:p>
            <a:r>
              <a:rPr lang="tr-TR" dirty="0" smtClean="0"/>
              <a:t>LAHF: </a:t>
            </a:r>
            <a:r>
              <a:rPr lang="tr-TR" dirty="0" err="1" smtClean="0"/>
              <a:t>load</a:t>
            </a:r>
            <a:r>
              <a:rPr lang="tr-TR" dirty="0" smtClean="0"/>
              <a:t> AH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flag</a:t>
            </a:r>
            <a:r>
              <a:rPr lang="tr-TR" dirty="0" smtClean="0"/>
              <a:t>, AH </a:t>
            </a:r>
            <a:r>
              <a:rPr lang="tr-TR" dirty="0" smtClean="0">
                <a:sym typeface="Wingdings" panose="05000000000000000000" pitchFamily="2" charset="2"/>
              </a:rPr>
              <a:t> SF,ZF,?,AF,?,PF,CF</a:t>
            </a:r>
            <a:endParaRPr lang="tr-TR" dirty="0" smtClean="0"/>
          </a:p>
          <a:p>
            <a:r>
              <a:rPr lang="tr-TR" dirty="0" smtClean="0"/>
              <a:t>SAHF: </a:t>
            </a:r>
            <a:r>
              <a:rPr lang="tr-TR" dirty="0" err="1" smtClean="0"/>
              <a:t>store</a:t>
            </a:r>
            <a:r>
              <a:rPr lang="tr-TR" dirty="0" smtClean="0"/>
              <a:t> AH in </a:t>
            </a:r>
            <a:r>
              <a:rPr lang="tr-TR" dirty="0" err="1" smtClean="0"/>
              <a:t>flag</a:t>
            </a:r>
            <a:r>
              <a:rPr lang="tr-TR" dirty="0" smtClean="0"/>
              <a:t>, </a:t>
            </a:r>
            <a:r>
              <a:rPr lang="tr-TR" dirty="0" smtClean="0">
                <a:sym typeface="Wingdings" panose="05000000000000000000" pitchFamily="2" charset="2"/>
              </a:rPr>
              <a:t>SF,ZF</a:t>
            </a:r>
            <a:r>
              <a:rPr lang="tr-TR" dirty="0">
                <a:sym typeface="Wingdings" panose="05000000000000000000" pitchFamily="2" charset="2"/>
              </a:rPr>
              <a:t>,?,AF,?,</a:t>
            </a:r>
            <a:r>
              <a:rPr lang="tr-TR" dirty="0" smtClean="0">
                <a:sym typeface="Wingdings" panose="05000000000000000000" pitchFamily="2" charset="2"/>
              </a:rPr>
              <a:t>PF,CF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 </a:t>
            </a:r>
            <a:r>
              <a:rPr lang="tr-TR" dirty="0" smtClean="0"/>
              <a:t>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DİZİ KOMUTLARI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tr-TR" dirty="0" smtClean="0"/>
              <a:t>MOVSB</a:t>
            </a:r>
          </a:p>
          <a:p>
            <a:r>
              <a:rPr lang="tr-TR" dirty="0" smtClean="0"/>
              <a:t>MOVSW</a:t>
            </a:r>
          </a:p>
          <a:p>
            <a:r>
              <a:rPr lang="tr-TR" dirty="0" smtClean="0"/>
              <a:t>CMPSB</a:t>
            </a:r>
          </a:p>
          <a:p>
            <a:r>
              <a:rPr lang="tr-TR" dirty="0" smtClean="0"/>
              <a:t>CMPSW</a:t>
            </a:r>
          </a:p>
          <a:p>
            <a:r>
              <a:rPr lang="tr-TR" dirty="0" smtClean="0"/>
              <a:t>SCASB</a:t>
            </a:r>
          </a:p>
          <a:p>
            <a:r>
              <a:rPr lang="tr-TR" dirty="0" smtClean="0"/>
              <a:t>SCASW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LODSB</a:t>
            </a:r>
          </a:p>
          <a:p>
            <a:r>
              <a:rPr lang="tr-TR" dirty="0" smtClean="0"/>
              <a:t>LODSW</a:t>
            </a:r>
          </a:p>
          <a:p>
            <a:r>
              <a:rPr lang="tr-TR" dirty="0" smtClean="0"/>
              <a:t>STOSB</a:t>
            </a:r>
          </a:p>
          <a:p>
            <a:r>
              <a:rPr lang="tr-TR" dirty="0" smtClean="0"/>
              <a:t>STOSW</a:t>
            </a:r>
          </a:p>
          <a:p>
            <a:r>
              <a:rPr lang="tr-TR" dirty="0" smtClean="0"/>
              <a:t>CBW</a:t>
            </a:r>
          </a:p>
          <a:p>
            <a:r>
              <a:rPr lang="tr-TR" dirty="0" smtClean="0"/>
              <a:t>CWD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REP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REPE/REPZ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REPNE/REPNZ</a:t>
            </a:r>
          </a:p>
        </p:txBody>
      </p:sp>
    </p:spTree>
    <p:extLst>
      <p:ext uri="{BB962C8B-B14F-4D97-AF65-F5344CB8AC3E}">
        <p14:creationId xmlns:p14="http://schemas.microsoft.com/office/powerpoint/2010/main" val="77293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Tekrarlamalı işlemler için tasarlanmış komutlardır</a:t>
            </a:r>
          </a:p>
          <a:p>
            <a:r>
              <a:rPr lang="tr-TR" dirty="0" smtClean="0"/>
              <a:t>İşlem tekrar sayısı CX yazmacında tutulur</a:t>
            </a:r>
          </a:p>
          <a:p>
            <a:r>
              <a:rPr lang="tr-TR" dirty="0" smtClean="0"/>
              <a:t>Her işlem adımında CX değeri bir otomatik olarak 1 azaltılır</a:t>
            </a:r>
          </a:p>
          <a:p>
            <a:r>
              <a:rPr lang="tr-TR" dirty="0" smtClean="0"/>
              <a:t>Tekrarlı dizi işlemlerini belirtmek için önekler kullanılır (REP,REPE/REPZ,REPNE/REPNZ)</a:t>
            </a:r>
          </a:p>
        </p:txBody>
      </p:sp>
    </p:spTree>
    <p:extLst>
      <p:ext uri="{BB962C8B-B14F-4D97-AF65-F5344CB8AC3E}">
        <p14:creationId xmlns:p14="http://schemas.microsoft.com/office/powerpoint/2010/main" val="181635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 (</a:t>
            </a:r>
            <a:r>
              <a:rPr lang="tr-TR" dirty="0" err="1"/>
              <a:t>string</a:t>
            </a:r>
            <a:r>
              <a:rPr lang="tr-TR" dirty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İşlem yönü DF bayrağı ile belirlenir</a:t>
            </a:r>
          </a:p>
          <a:p>
            <a:r>
              <a:rPr lang="tr-TR" dirty="0"/>
              <a:t>DF=0 ise her adımında dizinin bir sonraki adresi için işlem tekrarlanır</a:t>
            </a:r>
          </a:p>
          <a:p>
            <a:r>
              <a:rPr lang="tr-TR" dirty="0"/>
              <a:t>DF=1 ise her adımında dizinin bir önceki adresi için işlem tekrarlanır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4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 (</a:t>
            </a:r>
            <a:r>
              <a:rPr lang="tr-TR" dirty="0" err="1" smtClean="0"/>
              <a:t>string</a:t>
            </a:r>
            <a:r>
              <a:rPr lang="tr-TR" dirty="0" smtClean="0"/>
              <a:t>) Komutları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MOVS: bir bellek bölgesinin bir başka bellek bölgesine kopyalanması</a:t>
            </a:r>
          </a:p>
          <a:p>
            <a:r>
              <a:rPr lang="tr-TR" dirty="0" smtClean="0"/>
              <a:t>CMPS: farklı iki bellek bölgesinin içeriklerinin karşılaştırılması</a:t>
            </a:r>
          </a:p>
          <a:p>
            <a:r>
              <a:rPr lang="tr-TR" dirty="0" smtClean="0"/>
              <a:t>SCAS: bellek bölgesinin içeriğinin AX/AL ile karşılaştırılması</a:t>
            </a:r>
          </a:p>
          <a:p>
            <a:r>
              <a:rPr lang="tr-TR" dirty="0" smtClean="0"/>
              <a:t>LODS: bellek bölgesindeki değerin AX/AL ye </a:t>
            </a:r>
            <a:r>
              <a:rPr lang="tr-TR" dirty="0" err="1" smtClean="0"/>
              <a:t>yükelnmesi</a:t>
            </a:r>
            <a:endParaRPr lang="tr-TR" dirty="0" smtClean="0"/>
          </a:p>
          <a:p>
            <a:r>
              <a:rPr lang="tr-TR" dirty="0" smtClean="0"/>
              <a:t>STOS: bellek bölgesinin AX/AL değeri ile doldurulması</a:t>
            </a:r>
          </a:p>
          <a:p>
            <a:r>
              <a:rPr lang="tr-TR" dirty="0" smtClean="0"/>
              <a:t>CBW: işaret bitini koruyarak </a:t>
            </a:r>
            <a:r>
              <a:rPr lang="tr-TR" dirty="0" err="1" smtClean="0"/>
              <a:t>byte’ı</a:t>
            </a:r>
            <a:r>
              <a:rPr lang="tr-TR" dirty="0" smtClean="0"/>
              <a:t> </a:t>
            </a:r>
            <a:r>
              <a:rPr lang="tr-TR" dirty="0" err="1" smtClean="0"/>
              <a:t>word’e</a:t>
            </a:r>
            <a:r>
              <a:rPr lang="tr-TR" dirty="0" smtClean="0"/>
              <a:t> genişletme</a:t>
            </a:r>
          </a:p>
          <a:p>
            <a:r>
              <a:rPr lang="tr-TR" dirty="0" smtClean="0"/>
              <a:t>CWD: işaret bitini koruyarak </a:t>
            </a:r>
            <a:r>
              <a:rPr lang="tr-TR" dirty="0" err="1" smtClean="0"/>
              <a:t>word’u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word’e</a:t>
            </a:r>
            <a:r>
              <a:rPr lang="tr-TR" dirty="0" smtClean="0"/>
              <a:t> genişletme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8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1046</Words>
  <Application>Microsoft Office PowerPoint</Application>
  <PresentationFormat>On-screen Show (4:3)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MİKROİŞLEMCİLER VE MİKROBİLGİSAYARLAR</vt:lpstr>
      <vt:lpstr>Komutlardaki Kısaltmalar</vt:lpstr>
      <vt:lpstr>BAYRAKLARLA İLGİLİ KOMUTLAR</vt:lpstr>
      <vt:lpstr>Bayrak Komutları</vt:lpstr>
      <vt:lpstr>DİZİ KOMUTLARI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</vt:lpstr>
      <vt:lpstr>Dizi (string) Komutları - Önekler</vt:lpstr>
      <vt:lpstr>GİRİŞ ÇIKIŞ KOMUTLARI</vt:lpstr>
      <vt:lpstr>Giriş Çıkış Komutları</vt:lpstr>
      <vt:lpstr>Giriş Çıkış Komutları</vt:lpstr>
      <vt:lpstr>Giriş Çıkış Komutları</vt:lpstr>
      <vt:lpstr>DURDURMA ve BEKLETME KOMUTLARI</vt:lpstr>
      <vt:lpstr>Durdurma ve Bekletme Komutları</vt:lpstr>
      <vt:lpstr>BCD DÜZENLEME KOMUTLARI</vt:lpstr>
      <vt:lpstr>BCD Düzenleme Komutları</vt:lpstr>
      <vt:lpstr>BCD Düzenleme Komutları</vt:lpstr>
      <vt:lpstr>BCD Düzenleme Komutları</vt:lpstr>
      <vt:lpstr>BCD Düzenleme Komutları</vt:lpstr>
      <vt:lpstr>BCD Düzenleme Komutları</vt:lpstr>
      <vt:lpstr>BCD Düzenleme Komutları</vt:lpstr>
      <vt:lpstr>BCD Düzenleme Komutları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MİKROİŞLEMCİLER VE MİKROBİLGİSAYARLAR</dc:title>
  <dc:creator>Windows User</dc:creator>
  <cp:lastModifiedBy>Windows User</cp:lastModifiedBy>
  <cp:revision>601</cp:revision>
  <dcterms:created xsi:type="dcterms:W3CDTF">2018-02-14T18:49:36Z</dcterms:created>
  <dcterms:modified xsi:type="dcterms:W3CDTF">2018-03-14T18:57:47Z</dcterms:modified>
</cp:coreProperties>
</file>