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7" r:id="rId7"/>
    <p:sldId id="268" r:id="rId8"/>
    <p:sldId id="265" r:id="rId9"/>
    <p:sldId id="263" r:id="rId10"/>
    <p:sldId id="269" r:id="rId11"/>
    <p:sldId id="271" r:id="rId12"/>
    <p:sldId id="272" r:id="rId13"/>
    <p:sldId id="273" r:id="rId14"/>
    <p:sldId id="270" r:id="rId15"/>
    <p:sldId id="274" r:id="rId16"/>
    <p:sldId id="266" r:id="rId17"/>
    <p:sldId id="264" r:id="rId18"/>
    <p:sldId id="276" r:id="rId19"/>
    <p:sldId id="275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3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7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0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5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6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AB95-B93D-4E32-9124-0F74A5B0D79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MİKROİŞLEMCİLER VE MİKROBİLGİSAYARLAR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Erkan USLU</a:t>
            </a:r>
          </a:p>
          <a:p>
            <a:r>
              <a:rPr lang="tr-TR" dirty="0" smtClean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3888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Prosedür Tanımı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i="1" dirty="0" err="1" smtClean="0"/>
              <a:t>Yordam_ismi</a:t>
            </a:r>
            <a:r>
              <a:rPr lang="tr-TR" dirty="0" smtClean="0"/>
              <a:t> PROC {NEAR|FAR}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i="1" dirty="0" err="1" smtClean="0"/>
              <a:t>yordam_kodu</a:t>
            </a:r>
            <a:endParaRPr lang="tr-TR" i="1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RET</a:t>
            </a:r>
          </a:p>
          <a:p>
            <a:pPr marL="0" indent="0">
              <a:buNone/>
            </a:pPr>
            <a:r>
              <a:rPr lang="tr-TR" i="1" dirty="0" err="1" smtClean="0"/>
              <a:t>Yordam_ismi</a:t>
            </a:r>
            <a:r>
              <a:rPr lang="tr-TR" dirty="0" smtClean="0"/>
              <a:t> ENDP</a:t>
            </a:r>
          </a:p>
        </p:txBody>
      </p:sp>
    </p:spTree>
    <p:extLst>
      <p:ext uri="{BB962C8B-B14F-4D97-AF65-F5344CB8AC3E}">
        <p14:creationId xmlns:p14="http://schemas.microsoft.com/office/powerpoint/2010/main" val="35147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Prosedür Çağırma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9142" y="1545336"/>
            <a:ext cx="6236208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STACK 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9142" y="2459736"/>
            <a:ext cx="6236208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DATA 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9142" y="3374136"/>
            <a:ext cx="6236208" cy="302666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CODE 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7742" y="3648456"/>
            <a:ext cx="3767328" cy="183794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ANA PROSEDÜR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7742" y="5486400"/>
            <a:ext cx="3767328" cy="51663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PROSEDÜR P1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1478" y="3690662"/>
            <a:ext cx="925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….</a:t>
            </a:r>
          </a:p>
          <a:p>
            <a:r>
              <a:rPr lang="tr-TR" dirty="0" smtClean="0"/>
              <a:t>….</a:t>
            </a:r>
          </a:p>
          <a:p>
            <a:r>
              <a:rPr lang="tr-TR" dirty="0" smtClean="0"/>
              <a:t>CALL P1</a:t>
            </a:r>
          </a:p>
          <a:p>
            <a:r>
              <a:rPr lang="tr-TR" dirty="0" smtClean="0"/>
              <a:t>….</a:t>
            </a:r>
          </a:p>
          <a:p>
            <a:r>
              <a:rPr lang="tr-TR" dirty="0" smtClean="0"/>
              <a:t>CALL P1</a:t>
            </a:r>
          </a:p>
          <a:p>
            <a:r>
              <a:rPr lang="tr-TR" dirty="0" smtClean="0"/>
              <a:t>…. </a:t>
            </a:r>
            <a:endParaRPr lang="en-US" dirty="0"/>
          </a:p>
        </p:txBody>
      </p:sp>
      <p:sp>
        <p:nvSpPr>
          <p:cNvPr id="52" name="Freeform 51"/>
          <p:cNvSpPr/>
          <p:nvPr/>
        </p:nvSpPr>
        <p:spPr>
          <a:xfrm>
            <a:off x="38862" y="3690662"/>
            <a:ext cx="2092735" cy="2404872"/>
          </a:xfrm>
          <a:custGeom>
            <a:avLst/>
            <a:gdLst>
              <a:gd name="connsiteX0" fmla="*/ 585216 w 2092735"/>
              <a:gd name="connsiteY0" fmla="*/ 0 h 2404872"/>
              <a:gd name="connsiteX1" fmla="*/ 557784 w 2092735"/>
              <a:gd name="connsiteY1" fmla="*/ 393192 h 2404872"/>
              <a:gd name="connsiteX2" fmla="*/ 539496 w 2092735"/>
              <a:gd name="connsiteY2" fmla="*/ 530352 h 2404872"/>
              <a:gd name="connsiteX3" fmla="*/ 530352 w 2092735"/>
              <a:gd name="connsiteY3" fmla="*/ 557784 h 2404872"/>
              <a:gd name="connsiteX4" fmla="*/ 484632 w 2092735"/>
              <a:gd name="connsiteY4" fmla="*/ 548640 h 2404872"/>
              <a:gd name="connsiteX5" fmla="*/ 457200 w 2092735"/>
              <a:gd name="connsiteY5" fmla="*/ 539496 h 2404872"/>
              <a:gd name="connsiteX6" fmla="*/ 420624 w 2092735"/>
              <a:gd name="connsiteY6" fmla="*/ 530352 h 2404872"/>
              <a:gd name="connsiteX7" fmla="*/ 393192 w 2092735"/>
              <a:gd name="connsiteY7" fmla="*/ 502920 h 2404872"/>
              <a:gd name="connsiteX8" fmla="*/ 347472 w 2092735"/>
              <a:gd name="connsiteY8" fmla="*/ 493776 h 2404872"/>
              <a:gd name="connsiteX9" fmla="*/ 310896 w 2092735"/>
              <a:gd name="connsiteY9" fmla="*/ 484632 h 2404872"/>
              <a:gd name="connsiteX10" fmla="*/ 146304 w 2092735"/>
              <a:gd name="connsiteY10" fmla="*/ 539496 h 2404872"/>
              <a:gd name="connsiteX11" fmla="*/ 155448 w 2092735"/>
              <a:gd name="connsiteY11" fmla="*/ 603504 h 2404872"/>
              <a:gd name="connsiteX12" fmla="*/ 146304 w 2092735"/>
              <a:gd name="connsiteY12" fmla="*/ 886968 h 2404872"/>
              <a:gd name="connsiteX13" fmla="*/ 137160 w 2092735"/>
              <a:gd name="connsiteY13" fmla="*/ 941832 h 2404872"/>
              <a:gd name="connsiteX14" fmla="*/ 128016 w 2092735"/>
              <a:gd name="connsiteY14" fmla="*/ 1033272 h 2404872"/>
              <a:gd name="connsiteX15" fmla="*/ 100584 w 2092735"/>
              <a:gd name="connsiteY15" fmla="*/ 1133856 h 2404872"/>
              <a:gd name="connsiteX16" fmla="*/ 91440 w 2092735"/>
              <a:gd name="connsiteY16" fmla="*/ 1179576 h 2404872"/>
              <a:gd name="connsiteX17" fmla="*/ 73152 w 2092735"/>
              <a:gd name="connsiteY17" fmla="*/ 1316736 h 2404872"/>
              <a:gd name="connsiteX18" fmla="*/ 54864 w 2092735"/>
              <a:gd name="connsiteY18" fmla="*/ 1344168 h 2404872"/>
              <a:gd name="connsiteX19" fmla="*/ 36576 w 2092735"/>
              <a:gd name="connsiteY19" fmla="*/ 1481328 h 2404872"/>
              <a:gd name="connsiteX20" fmla="*/ 0 w 2092735"/>
              <a:gd name="connsiteY20" fmla="*/ 1773936 h 2404872"/>
              <a:gd name="connsiteX21" fmla="*/ 9144 w 2092735"/>
              <a:gd name="connsiteY21" fmla="*/ 1837944 h 2404872"/>
              <a:gd name="connsiteX22" fmla="*/ 64008 w 2092735"/>
              <a:gd name="connsiteY22" fmla="*/ 1847088 h 2404872"/>
              <a:gd name="connsiteX23" fmla="*/ 219456 w 2092735"/>
              <a:gd name="connsiteY23" fmla="*/ 1837944 h 2404872"/>
              <a:gd name="connsiteX24" fmla="*/ 256032 w 2092735"/>
              <a:gd name="connsiteY24" fmla="*/ 1828800 h 2404872"/>
              <a:gd name="connsiteX25" fmla="*/ 310896 w 2092735"/>
              <a:gd name="connsiteY25" fmla="*/ 1810512 h 2404872"/>
              <a:gd name="connsiteX26" fmla="*/ 347472 w 2092735"/>
              <a:gd name="connsiteY26" fmla="*/ 2313432 h 2404872"/>
              <a:gd name="connsiteX27" fmla="*/ 393192 w 2092735"/>
              <a:gd name="connsiteY27" fmla="*/ 2322576 h 2404872"/>
              <a:gd name="connsiteX28" fmla="*/ 475488 w 2092735"/>
              <a:gd name="connsiteY28" fmla="*/ 2340864 h 2404872"/>
              <a:gd name="connsiteX29" fmla="*/ 694944 w 2092735"/>
              <a:gd name="connsiteY29" fmla="*/ 2350008 h 2404872"/>
              <a:gd name="connsiteX30" fmla="*/ 795528 w 2092735"/>
              <a:gd name="connsiteY30" fmla="*/ 2368296 h 2404872"/>
              <a:gd name="connsiteX31" fmla="*/ 850392 w 2092735"/>
              <a:gd name="connsiteY31" fmla="*/ 2386584 h 2404872"/>
              <a:gd name="connsiteX32" fmla="*/ 978408 w 2092735"/>
              <a:gd name="connsiteY32" fmla="*/ 2404872 h 2404872"/>
              <a:gd name="connsiteX33" fmla="*/ 1682496 w 2092735"/>
              <a:gd name="connsiteY33" fmla="*/ 2386584 h 2404872"/>
              <a:gd name="connsiteX34" fmla="*/ 1755648 w 2092735"/>
              <a:gd name="connsiteY34" fmla="*/ 2377440 h 2404872"/>
              <a:gd name="connsiteX35" fmla="*/ 1856232 w 2092735"/>
              <a:gd name="connsiteY35" fmla="*/ 2359152 h 2404872"/>
              <a:gd name="connsiteX36" fmla="*/ 1929384 w 2092735"/>
              <a:gd name="connsiteY36" fmla="*/ 2322576 h 2404872"/>
              <a:gd name="connsiteX37" fmla="*/ 1947672 w 2092735"/>
              <a:gd name="connsiteY37" fmla="*/ 2267712 h 2404872"/>
              <a:gd name="connsiteX38" fmla="*/ 1956816 w 2092735"/>
              <a:gd name="connsiteY38" fmla="*/ 2240280 h 2404872"/>
              <a:gd name="connsiteX39" fmla="*/ 1975104 w 2092735"/>
              <a:gd name="connsiteY39" fmla="*/ 2203704 h 2404872"/>
              <a:gd name="connsiteX40" fmla="*/ 2002536 w 2092735"/>
              <a:gd name="connsiteY40" fmla="*/ 1993392 h 2404872"/>
              <a:gd name="connsiteX41" fmla="*/ 2029968 w 2092735"/>
              <a:gd name="connsiteY41" fmla="*/ 1591056 h 2404872"/>
              <a:gd name="connsiteX42" fmla="*/ 2039112 w 2092735"/>
              <a:gd name="connsiteY42" fmla="*/ 1307592 h 2404872"/>
              <a:gd name="connsiteX43" fmla="*/ 2066544 w 2092735"/>
              <a:gd name="connsiteY43" fmla="*/ 1078992 h 2404872"/>
              <a:gd name="connsiteX44" fmla="*/ 2057400 w 2092735"/>
              <a:gd name="connsiteY44" fmla="*/ 822960 h 2404872"/>
              <a:gd name="connsiteX45" fmla="*/ 1536192 w 2092735"/>
              <a:gd name="connsiteY45" fmla="*/ 841248 h 2404872"/>
              <a:gd name="connsiteX46" fmla="*/ 1261872 w 2092735"/>
              <a:gd name="connsiteY46" fmla="*/ 850392 h 2404872"/>
              <a:gd name="connsiteX47" fmla="*/ 621792 w 2092735"/>
              <a:gd name="connsiteY47" fmla="*/ 850392 h 2404872"/>
              <a:gd name="connsiteX48" fmla="*/ 548640 w 2092735"/>
              <a:gd name="connsiteY48" fmla="*/ 832104 h 2404872"/>
              <a:gd name="connsiteX49" fmla="*/ 484632 w 2092735"/>
              <a:gd name="connsiteY49" fmla="*/ 822960 h 2404872"/>
              <a:gd name="connsiteX50" fmla="*/ 466344 w 2092735"/>
              <a:gd name="connsiteY50" fmla="*/ 1225296 h 2404872"/>
              <a:gd name="connsiteX51" fmla="*/ 402336 w 2092735"/>
              <a:gd name="connsiteY51" fmla="*/ 1234440 h 2404872"/>
              <a:gd name="connsiteX52" fmla="*/ 320040 w 2092735"/>
              <a:gd name="connsiteY52" fmla="*/ 1225296 h 2404872"/>
              <a:gd name="connsiteX53" fmla="*/ 310896 w 2092735"/>
              <a:gd name="connsiteY53" fmla="*/ 1261872 h 2404872"/>
              <a:gd name="connsiteX54" fmla="*/ 301752 w 2092735"/>
              <a:gd name="connsiteY54" fmla="*/ 1344168 h 2404872"/>
              <a:gd name="connsiteX55" fmla="*/ 283464 w 2092735"/>
              <a:gd name="connsiteY55" fmla="*/ 1389888 h 2404872"/>
              <a:gd name="connsiteX56" fmla="*/ 256032 w 2092735"/>
              <a:gd name="connsiteY56" fmla="*/ 1536192 h 2404872"/>
              <a:gd name="connsiteX57" fmla="*/ 237744 w 2092735"/>
              <a:gd name="connsiteY57" fmla="*/ 1581912 h 2404872"/>
              <a:gd name="connsiteX58" fmla="*/ 237744 w 2092735"/>
              <a:gd name="connsiteY58" fmla="*/ 1764792 h 2404872"/>
              <a:gd name="connsiteX59" fmla="*/ 265176 w 2092735"/>
              <a:gd name="connsiteY59" fmla="*/ 1773936 h 2404872"/>
              <a:gd name="connsiteX60" fmla="*/ 329184 w 2092735"/>
              <a:gd name="connsiteY60" fmla="*/ 1792224 h 2404872"/>
              <a:gd name="connsiteX61" fmla="*/ 356616 w 2092735"/>
              <a:gd name="connsiteY61" fmla="*/ 1801368 h 2404872"/>
              <a:gd name="connsiteX62" fmla="*/ 420624 w 2092735"/>
              <a:gd name="connsiteY62" fmla="*/ 1810512 h 2404872"/>
              <a:gd name="connsiteX63" fmla="*/ 429768 w 2092735"/>
              <a:gd name="connsiteY63" fmla="*/ 2121408 h 2404872"/>
              <a:gd name="connsiteX64" fmla="*/ 438912 w 2092735"/>
              <a:gd name="connsiteY64" fmla="*/ 2157984 h 2404872"/>
              <a:gd name="connsiteX65" fmla="*/ 841248 w 2092735"/>
              <a:gd name="connsiteY65" fmla="*/ 2167128 h 2404872"/>
              <a:gd name="connsiteX66" fmla="*/ 1060704 w 2092735"/>
              <a:gd name="connsiteY66" fmla="*/ 2185416 h 2404872"/>
              <a:gd name="connsiteX67" fmla="*/ 1170432 w 2092735"/>
              <a:gd name="connsiteY67" fmla="*/ 2203704 h 2404872"/>
              <a:gd name="connsiteX68" fmla="*/ 1261872 w 2092735"/>
              <a:gd name="connsiteY68" fmla="*/ 2212848 h 2404872"/>
              <a:gd name="connsiteX69" fmla="*/ 1792224 w 2092735"/>
              <a:gd name="connsiteY69" fmla="*/ 2203704 h 2404872"/>
              <a:gd name="connsiteX70" fmla="*/ 1801368 w 2092735"/>
              <a:gd name="connsiteY70" fmla="*/ 2176272 h 2404872"/>
              <a:gd name="connsiteX71" fmla="*/ 1810512 w 2092735"/>
              <a:gd name="connsiteY71" fmla="*/ 2103120 h 2404872"/>
              <a:gd name="connsiteX72" fmla="*/ 1819656 w 2092735"/>
              <a:gd name="connsiteY72" fmla="*/ 1773936 h 2404872"/>
              <a:gd name="connsiteX73" fmla="*/ 1810512 w 2092735"/>
              <a:gd name="connsiteY73" fmla="*/ 1700784 h 2404872"/>
              <a:gd name="connsiteX74" fmla="*/ 1316736 w 2092735"/>
              <a:gd name="connsiteY74" fmla="*/ 1691640 h 2404872"/>
              <a:gd name="connsiteX75" fmla="*/ 612648 w 2092735"/>
              <a:gd name="connsiteY75" fmla="*/ 1691640 h 240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092735" h="2404872">
                <a:moveTo>
                  <a:pt x="585216" y="0"/>
                </a:moveTo>
                <a:cubicBezTo>
                  <a:pt x="569051" y="549614"/>
                  <a:pt x="600242" y="152598"/>
                  <a:pt x="557784" y="393192"/>
                </a:cubicBezTo>
                <a:cubicBezTo>
                  <a:pt x="547771" y="449934"/>
                  <a:pt x="550533" y="475167"/>
                  <a:pt x="539496" y="530352"/>
                </a:cubicBezTo>
                <a:cubicBezTo>
                  <a:pt x="537606" y="539803"/>
                  <a:pt x="533400" y="548640"/>
                  <a:pt x="530352" y="557784"/>
                </a:cubicBezTo>
                <a:cubicBezTo>
                  <a:pt x="515112" y="554736"/>
                  <a:pt x="499710" y="552409"/>
                  <a:pt x="484632" y="548640"/>
                </a:cubicBezTo>
                <a:cubicBezTo>
                  <a:pt x="475281" y="546302"/>
                  <a:pt x="466468" y="542144"/>
                  <a:pt x="457200" y="539496"/>
                </a:cubicBezTo>
                <a:cubicBezTo>
                  <a:pt x="445116" y="536044"/>
                  <a:pt x="432816" y="533400"/>
                  <a:pt x="420624" y="530352"/>
                </a:cubicBezTo>
                <a:cubicBezTo>
                  <a:pt x="411480" y="521208"/>
                  <a:pt x="404758" y="508703"/>
                  <a:pt x="393192" y="502920"/>
                </a:cubicBezTo>
                <a:cubicBezTo>
                  <a:pt x="379291" y="495969"/>
                  <a:pt x="362644" y="497147"/>
                  <a:pt x="347472" y="493776"/>
                </a:cubicBezTo>
                <a:cubicBezTo>
                  <a:pt x="335204" y="491050"/>
                  <a:pt x="323088" y="487680"/>
                  <a:pt x="310896" y="484632"/>
                </a:cubicBezTo>
                <a:cubicBezTo>
                  <a:pt x="108991" y="495259"/>
                  <a:pt x="129177" y="436732"/>
                  <a:pt x="146304" y="539496"/>
                </a:cubicBezTo>
                <a:cubicBezTo>
                  <a:pt x="149847" y="560755"/>
                  <a:pt x="152400" y="582168"/>
                  <a:pt x="155448" y="603504"/>
                </a:cubicBezTo>
                <a:cubicBezTo>
                  <a:pt x="152400" y="697992"/>
                  <a:pt x="151407" y="792569"/>
                  <a:pt x="146304" y="886968"/>
                </a:cubicBezTo>
                <a:cubicBezTo>
                  <a:pt x="145303" y="905481"/>
                  <a:pt x="139460" y="923435"/>
                  <a:pt x="137160" y="941832"/>
                </a:cubicBezTo>
                <a:cubicBezTo>
                  <a:pt x="133361" y="972227"/>
                  <a:pt x="132064" y="1002909"/>
                  <a:pt x="128016" y="1033272"/>
                </a:cubicBezTo>
                <a:cubicBezTo>
                  <a:pt x="120267" y="1091388"/>
                  <a:pt x="117367" y="1072318"/>
                  <a:pt x="100584" y="1133856"/>
                </a:cubicBezTo>
                <a:cubicBezTo>
                  <a:pt x="96495" y="1148850"/>
                  <a:pt x="94488" y="1164336"/>
                  <a:pt x="91440" y="1179576"/>
                </a:cubicBezTo>
                <a:cubicBezTo>
                  <a:pt x="89397" y="1204091"/>
                  <a:pt x="91827" y="1279385"/>
                  <a:pt x="73152" y="1316736"/>
                </a:cubicBezTo>
                <a:cubicBezTo>
                  <a:pt x="68237" y="1326566"/>
                  <a:pt x="60960" y="1335024"/>
                  <a:pt x="54864" y="1344168"/>
                </a:cubicBezTo>
                <a:cubicBezTo>
                  <a:pt x="34289" y="1447045"/>
                  <a:pt x="57957" y="1320971"/>
                  <a:pt x="36576" y="1481328"/>
                </a:cubicBezTo>
                <a:cubicBezTo>
                  <a:pt x="-2389" y="1773564"/>
                  <a:pt x="17888" y="1559278"/>
                  <a:pt x="0" y="1773936"/>
                </a:cubicBezTo>
                <a:cubicBezTo>
                  <a:pt x="3048" y="1795272"/>
                  <a:pt x="-5048" y="1821724"/>
                  <a:pt x="9144" y="1837944"/>
                </a:cubicBezTo>
                <a:cubicBezTo>
                  <a:pt x="21353" y="1851897"/>
                  <a:pt x="45468" y="1847088"/>
                  <a:pt x="64008" y="1847088"/>
                </a:cubicBezTo>
                <a:cubicBezTo>
                  <a:pt x="115914" y="1847088"/>
                  <a:pt x="167640" y="1840992"/>
                  <a:pt x="219456" y="1837944"/>
                </a:cubicBezTo>
                <a:cubicBezTo>
                  <a:pt x="231648" y="1834896"/>
                  <a:pt x="243995" y="1832411"/>
                  <a:pt x="256032" y="1828800"/>
                </a:cubicBezTo>
                <a:cubicBezTo>
                  <a:pt x="274496" y="1823261"/>
                  <a:pt x="310896" y="1810512"/>
                  <a:pt x="310896" y="1810512"/>
                </a:cubicBezTo>
                <a:cubicBezTo>
                  <a:pt x="497271" y="1872637"/>
                  <a:pt x="290834" y="1794247"/>
                  <a:pt x="347472" y="2313432"/>
                </a:cubicBezTo>
                <a:cubicBezTo>
                  <a:pt x="349157" y="2328882"/>
                  <a:pt x="377995" y="2319320"/>
                  <a:pt x="393192" y="2322576"/>
                </a:cubicBezTo>
                <a:cubicBezTo>
                  <a:pt x="420669" y="2328464"/>
                  <a:pt x="447502" y="2338320"/>
                  <a:pt x="475488" y="2340864"/>
                </a:cubicBezTo>
                <a:cubicBezTo>
                  <a:pt x="548403" y="2347493"/>
                  <a:pt x="621792" y="2346960"/>
                  <a:pt x="694944" y="2350008"/>
                </a:cubicBezTo>
                <a:cubicBezTo>
                  <a:pt x="712867" y="2352995"/>
                  <a:pt x="775445" y="2362819"/>
                  <a:pt x="795528" y="2368296"/>
                </a:cubicBezTo>
                <a:cubicBezTo>
                  <a:pt x="814126" y="2373368"/>
                  <a:pt x="831794" y="2381512"/>
                  <a:pt x="850392" y="2386584"/>
                </a:cubicBezTo>
                <a:cubicBezTo>
                  <a:pt x="890424" y="2397502"/>
                  <a:pt x="938832" y="2400475"/>
                  <a:pt x="978408" y="2404872"/>
                </a:cubicBezTo>
                <a:lnTo>
                  <a:pt x="1682496" y="2386584"/>
                </a:lnTo>
                <a:cubicBezTo>
                  <a:pt x="1707054" y="2385717"/>
                  <a:pt x="1731290" y="2380688"/>
                  <a:pt x="1755648" y="2377440"/>
                </a:cubicBezTo>
                <a:cubicBezTo>
                  <a:pt x="1771535" y="2375322"/>
                  <a:pt x="1834060" y="2368390"/>
                  <a:pt x="1856232" y="2359152"/>
                </a:cubicBezTo>
                <a:cubicBezTo>
                  <a:pt x="1881397" y="2348667"/>
                  <a:pt x="1929384" y="2322576"/>
                  <a:pt x="1929384" y="2322576"/>
                </a:cubicBezTo>
                <a:lnTo>
                  <a:pt x="1947672" y="2267712"/>
                </a:lnTo>
                <a:cubicBezTo>
                  <a:pt x="1950720" y="2258568"/>
                  <a:pt x="1952505" y="2248901"/>
                  <a:pt x="1956816" y="2240280"/>
                </a:cubicBezTo>
                <a:lnTo>
                  <a:pt x="1975104" y="2203704"/>
                </a:lnTo>
                <a:cubicBezTo>
                  <a:pt x="1994041" y="2090082"/>
                  <a:pt x="1994471" y="2104289"/>
                  <a:pt x="2002536" y="1993392"/>
                </a:cubicBezTo>
                <a:cubicBezTo>
                  <a:pt x="2012286" y="1859323"/>
                  <a:pt x="2029968" y="1591056"/>
                  <a:pt x="2029968" y="1591056"/>
                </a:cubicBezTo>
                <a:cubicBezTo>
                  <a:pt x="2033016" y="1496568"/>
                  <a:pt x="2032377" y="1401889"/>
                  <a:pt x="2039112" y="1307592"/>
                </a:cubicBezTo>
                <a:cubicBezTo>
                  <a:pt x="2044580" y="1231040"/>
                  <a:pt x="2066544" y="1078992"/>
                  <a:pt x="2066544" y="1078992"/>
                </a:cubicBezTo>
                <a:cubicBezTo>
                  <a:pt x="2063496" y="993648"/>
                  <a:pt x="2132874" y="862917"/>
                  <a:pt x="2057400" y="822960"/>
                </a:cubicBezTo>
                <a:cubicBezTo>
                  <a:pt x="1798127" y="685698"/>
                  <a:pt x="1720066" y="831309"/>
                  <a:pt x="1536192" y="841248"/>
                </a:cubicBezTo>
                <a:cubicBezTo>
                  <a:pt x="1444835" y="846186"/>
                  <a:pt x="1353312" y="847344"/>
                  <a:pt x="1261872" y="850392"/>
                </a:cubicBezTo>
                <a:cubicBezTo>
                  <a:pt x="1006913" y="875888"/>
                  <a:pt x="1090723" y="871080"/>
                  <a:pt x="621792" y="850392"/>
                </a:cubicBezTo>
                <a:cubicBezTo>
                  <a:pt x="596682" y="849284"/>
                  <a:pt x="573286" y="837033"/>
                  <a:pt x="548640" y="832104"/>
                </a:cubicBezTo>
                <a:cubicBezTo>
                  <a:pt x="527506" y="827877"/>
                  <a:pt x="505968" y="826008"/>
                  <a:pt x="484632" y="822960"/>
                </a:cubicBezTo>
                <a:cubicBezTo>
                  <a:pt x="478536" y="957072"/>
                  <a:pt x="480851" y="1091832"/>
                  <a:pt x="466344" y="1225296"/>
                </a:cubicBezTo>
                <a:cubicBezTo>
                  <a:pt x="462596" y="1259779"/>
                  <a:pt x="410533" y="1235701"/>
                  <a:pt x="402336" y="1234440"/>
                </a:cubicBezTo>
                <a:cubicBezTo>
                  <a:pt x="375056" y="1230243"/>
                  <a:pt x="347472" y="1228344"/>
                  <a:pt x="320040" y="1225296"/>
                </a:cubicBezTo>
                <a:cubicBezTo>
                  <a:pt x="316992" y="1237488"/>
                  <a:pt x="312807" y="1249451"/>
                  <a:pt x="310896" y="1261872"/>
                </a:cubicBezTo>
                <a:cubicBezTo>
                  <a:pt x="306699" y="1289152"/>
                  <a:pt x="307535" y="1317180"/>
                  <a:pt x="301752" y="1344168"/>
                </a:cubicBezTo>
                <a:cubicBezTo>
                  <a:pt x="298313" y="1360218"/>
                  <a:pt x="289560" y="1374648"/>
                  <a:pt x="283464" y="1389888"/>
                </a:cubicBezTo>
                <a:cubicBezTo>
                  <a:pt x="278551" y="1419369"/>
                  <a:pt x="262296" y="1520532"/>
                  <a:pt x="256032" y="1536192"/>
                </a:cubicBezTo>
                <a:lnTo>
                  <a:pt x="237744" y="1581912"/>
                </a:lnTo>
                <a:cubicBezTo>
                  <a:pt x="229872" y="1644888"/>
                  <a:pt x="217860" y="1700169"/>
                  <a:pt x="237744" y="1764792"/>
                </a:cubicBezTo>
                <a:cubicBezTo>
                  <a:pt x="240579" y="1774004"/>
                  <a:pt x="255944" y="1771166"/>
                  <a:pt x="265176" y="1773936"/>
                </a:cubicBezTo>
                <a:cubicBezTo>
                  <a:pt x="286430" y="1780312"/>
                  <a:pt x="307930" y="1785848"/>
                  <a:pt x="329184" y="1792224"/>
                </a:cubicBezTo>
                <a:cubicBezTo>
                  <a:pt x="338416" y="1794994"/>
                  <a:pt x="347165" y="1799478"/>
                  <a:pt x="356616" y="1801368"/>
                </a:cubicBezTo>
                <a:cubicBezTo>
                  <a:pt x="377750" y="1805595"/>
                  <a:pt x="399288" y="1807464"/>
                  <a:pt x="420624" y="1810512"/>
                </a:cubicBezTo>
                <a:cubicBezTo>
                  <a:pt x="423672" y="1914144"/>
                  <a:pt x="424319" y="2017874"/>
                  <a:pt x="429768" y="2121408"/>
                </a:cubicBezTo>
                <a:cubicBezTo>
                  <a:pt x="430429" y="2133958"/>
                  <a:pt x="426422" y="2156596"/>
                  <a:pt x="438912" y="2157984"/>
                </a:cubicBezTo>
                <a:cubicBezTo>
                  <a:pt x="572238" y="2172798"/>
                  <a:pt x="707136" y="2164080"/>
                  <a:pt x="841248" y="2167128"/>
                </a:cubicBezTo>
                <a:cubicBezTo>
                  <a:pt x="991500" y="2192170"/>
                  <a:pt x="755531" y="2154899"/>
                  <a:pt x="1060704" y="2185416"/>
                </a:cubicBezTo>
                <a:cubicBezTo>
                  <a:pt x="1097600" y="2189106"/>
                  <a:pt x="1133692" y="2198694"/>
                  <a:pt x="1170432" y="2203704"/>
                </a:cubicBezTo>
                <a:cubicBezTo>
                  <a:pt x="1200783" y="2207843"/>
                  <a:pt x="1231392" y="2209800"/>
                  <a:pt x="1261872" y="2212848"/>
                </a:cubicBezTo>
                <a:lnTo>
                  <a:pt x="1792224" y="2203704"/>
                </a:lnTo>
                <a:cubicBezTo>
                  <a:pt x="1801841" y="2203052"/>
                  <a:pt x="1799644" y="2185755"/>
                  <a:pt x="1801368" y="2176272"/>
                </a:cubicBezTo>
                <a:cubicBezTo>
                  <a:pt x="1805764" y="2152095"/>
                  <a:pt x="1807464" y="2127504"/>
                  <a:pt x="1810512" y="2103120"/>
                </a:cubicBezTo>
                <a:cubicBezTo>
                  <a:pt x="1813560" y="1993392"/>
                  <a:pt x="1819656" y="1883706"/>
                  <a:pt x="1819656" y="1773936"/>
                </a:cubicBezTo>
                <a:cubicBezTo>
                  <a:pt x="1819656" y="1749362"/>
                  <a:pt x="1834763" y="1704752"/>
                  <a:pt x="1810512" y="1700784"/>
                </a:cubicBezTo>
                <a:cubicBezTo>
                  <a:pt x="1648052" y="1674200"/>
                  <a:pt x="1481351" y="1692897"/>
                  <a:pt x="1316736" y="1691640"/>
                </a:cubicBezTo>
                <a:lnTo>
                  <a:pt x="612648" y="169164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NEAR Prosedür Çağırma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9142" y="1545336"/>
            <a:ext cx="6236208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STACK 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9142" y="2459736"/>
            <a:ext cx="6236208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DATA 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9142" y="3374136"/>
            <a:ext cx="6236208" cy="302666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CODE 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7742" y="3648456"/>
            <a:ext cx="3767328" cy="183794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ANA PROSEDÜR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7742" y="5486400"/>
            <a:ext cx="3767328" cy="51663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PROSEDÜR P1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1478" y="3690662"/>
            <a:ext cx="925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….</a:t>
            </a:r>
          </a:p>
          <a:p>
            <a:r>
              <a:rPr lang="tr-TR" dirty="0" smtClean="0"/>
              <a:t>….</a:t>
            </a:r>
          </a:p>
          <a:p>
            <a:r>
              <a:rPr lang="tr-TR" dirty="0" smtClean="0"/>
              <a:t>CALL P1</a:t>
            </a:r>
          </a:p>
          <a:p>
            <a:r>
              <a:rPr lang="tr-TR" dirty="0" smtClean="0"/>
              <a:t>….</a:t>
            </a:r>
          </a:p>
          <a:p>
            <a:r>
              <a:rPr lang="tr-TR" dirty="0" smtClean="0"/>
              <a:t>CALL P1</a:t>
            </a:r>
          </a:p>
          <a:p>
            <a:r>
              <a:rPr lang="tr-TR" dirty="0" smtClean="0"/>
              <a:t>….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" y="2834640"/>
            <a:ext cx="1188720" cy="3566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STACK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124712" y="4169664"/>
            <a:ext cx="1556766" cy="2002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040" y="4709267"/>
            <a:ext cx="143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Prosedür çağrılmadan önce yığın boş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239301" y="4398264"/>
            <a:ext cx="1442177" cy="1883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2440" y="4861667"/>
            <a:ext cx="143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İlk CALL sonucu IP yığına atılır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" y="6099142"/>
            <a:ext cx="118872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IP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2401" y="4696266"/>
            <a:ext cx="118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Alt yordam yürütülür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315" y="4775819"/>
            <a:ext cx="145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Alt prosedür RET sonucu IP’yi yığından çeker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124712" y="4709267"/>
            <a:ext cx="1556766" cy="1462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0394" y="4548493"/>
            <a:ext cx="1559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Sıradaki </a:t>
            </a:r>
            <a:r>
              <a:rPr lang="tr-TR" dirty="0" err="1" smtClean="0"/>
              <a:t>anayordam</a:t>
            </a:r>
            <a:r>
              <a:rPr lang="tr-TR" dirty="0" smtClean="0"/>
              <a:t> komutu yürütülürken yığın boş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5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5" grpId="1"/>
      <p:bldP spid="16" grpId="0" animBg="1"/>
      <p:bldP spid="16" grpId="1" animBg="1"/>
      <p:bldP spid="17" grpId="0"/>
      <p:bldP spid="17" grpId="1"/>
      <p:bldP spid="18" grpId="0"/>
      <p:bldP spid="18" grpId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FAR Prosedür Çağırma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9142" y="1545336"/>
            <a:ext cx="6236208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STACK 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9142" y="2459736"/>
            <a:ext cx="6236208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DATA 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9142" y="3374136"/>
            <a:ext cx="6236208" cy="302666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CODE 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7742" y="3648456"/>
            <a:ext cx="3767328" cy="183794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ANA PROSEDÜR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7742" y="5486400"/>
            <a:ext cx="3767328" cy="51663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PROSEDÜR P1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1478" y="3690662"/>
            <a:ext cx="925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….</a:t>
            </a:r>
          </a:p>
          <a:p>
            <a:r>
              <a:rPr lang="tr-TR" dirty="0" smtClean="0"/>
              <a:t>….</a:t>
            </a:r>
          </a:p>
          <a:p>
            <a:r>
              <a:rPr lang="tr-TR" dirty="0" smtClean="0"/>
              <a:t>CALL P1</a:t>
            </a:r>
          </a:p>
          <a:p>
            <a:r>
              <a:rPr lang="tr-TR" dirty="0" smtClean="0"/>
              <a:t>….</a:t>
            </a:r>
          </a:p>
          <a:p>
            <a:r>
              <a:rPr lang="tr-TR" dirty="0" smtClean="0"/>
              <a:t>CALL P1</a:t>
            </a:r>
          </a:p>
          <a:p>
            <a:r>
              <a:rPr lang="tr-TR" dirty="0" smtClean="0"/>
              <a:t>….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" y="2834640"/>
            <a:ext cx="1188720" cy="3566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STACK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170" y="4522721"/>
            <a:ext cx="143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İlk CALL sonucu CS ve IP yığına atılır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" y="5633704"/>
            <a:ext cx="118872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IP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040" y="6044649"/>
            <a:ext cx="118872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Makro Tanımı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i="1" dirty="0" err="1" smtClean="0"/>
              <a:t>Makro_ismi</a:t>
            </a:r>
            <a:r>
              <a:rPr lang="tr-TR" dirty="0" smtClean="0"/>
              <a:t> MACRO {</a:t>
            </a:r>
            <a:r>
              <a:rPr lang="tr-TR" i="1" dirty="0" err="1" smtClean="0"/>
              <a:t>parametre_listesi</a:t>
            </a:r>
            <a:r>
              <a:rPr lang="tr-TR" dirty="0" smtClean="0"/>
              <a:t>}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LOCAL …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i="1" dirty="0" err="1" smtClean="0"/>
              <a:t>makro_kodu</a:t>
            </a:r>
            <a:endParaRPr lang="tr-TR" i="1" dirty="0"/>
          </a:p>
          <a:p>
            <a:pPr marL="0" indent="0">
              <a:buNone/>
            </a:pPr>
            <a:r>
              <a:rPr lang="tr-TR" i="1" dirty="0"/>
              <a:t>	</a:t>
            </a:r>
            <a:r>
              <a:rPr lang="tr-TR" dirty="0" smtClean="0"/>
              <a:t>ENDM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Makro </a:t>
            </a:r>
            <a:r>
              <a:rPr lang="tr-TR" dirty="0"/>
              <a:t>Çağırma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929" y="1517056"/>
            <a:ext cx="3301525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STACK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929" y="2431456"/>
            <a:ext cx="3301525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DATA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929" y="3345856"/>
            <a:ext cx="3301525" cy="302666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CODE 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528" y="3620176"/>
            <a:ext cx="1847441" cy="183794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ANA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PROSEDÜR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528" y="5458120"/>
            <a:ext cx="1847441" cy="51663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MAKRO </a:t>
            </a:r>
            <a:r>
              <a:rPr lang="tr-TR" dirty="0">
                <a:solidFill>
                  <a:schemeClr val="tx1"/>
                </a:solidFill>
              </a:rPr>
              <a:t>M</a:t>
            </a:r>
            <a:r>
              <a:rPr lang="tr-TR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64" y="3662382"/>
            <a:ext cx="4988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….</a:t>
            </a:r>
          </a:p>
          <a:p>
            <a:r>
              <a:rPr lang="tr-TR" dirty="0" smtClean="0"/>
              <a:t>….</a:t>
            </a:r>
          </a:p>
          <a:p>
            <a:r>
              <a:rPr lang="tr-TR" dirty="0"/>
              <a:t>M</a:t>
            </a:r>
            <a:r>
              <a:rPr lang="tr-TR" dirty="0" smtClean="0"/>
              <a:t>1</a:t>
            </a:r>
          </a:p>
          <a:p>
            <a:r>
              <a:rPr lang="tr-TR" dirty="0" smtClean="0"/>
              <a:t>….</a:t>
            </a:r>
          </a:p>
          <a:p>
            <a:r>
              <a:rPr lang="tr-TR" dirty="0" smtClean="0"/>
              <a:t>M1</a:t>
            </a:r>
          </a:p>
          <a:p>
            <a:r>
              <a:rPr lang="tr-TR" dirty="0" smtClean="0"/>
              <a:t>….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13824" y="1497543"/>
            <a:ext cx="3788773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STACK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3824" y="2411943"/>
            <a:ext cx="3788773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DATA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3824" y="3326343"/>
            <a:ext cx="3788773" cy="302666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CODE 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42423" y="3600663"/>
            <a:ext cx="2570361" cy="183794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ANA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PROSEDÜR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42424" y="5438607"/>
            <a:ext cx="2580162" cy="51663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MAKRO </a:t>
            </a:r>
            <a:r>
              <a:rPr lang="tr-TR" dirty="0">
                <a:solidFill>
                  <a:schemeClr val="tx1"/>
                </a:solidFill>
              </a:rPr>
              <a:t>M</a:t>
            </a:r>
            <a:r>
              <a:rPr lang="tr-TR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6160" y="3642869"/>
            <a:ext cx="4988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….</a:t>
            </a:r>
          </a:p>
          <a:p>
            <a:r>
              <a:rPr lang="tr-TR" dirty="0" smtClean="0"/>
              <a:t>….</a:t>
            </a:r>
          </a:p>
          <a:p>
            <a:r>
              <a:rPr lang="tr-TR" dirty="0"/>
              <a:t>M</a:t>
            </a:r>
            <a:r>
              <a:rPr lang="tr-TR" dirty="0" smtClean="0"/>
              <a:t>1</a:t>
            </a:r>
          </a:p>
          <a:p>
            <a:r>
              <a:rPr lang="tr-TR" dirty="0" smtClean="0"/>
              <a:t>….</a:t>
            </a:r>
          </a:p>
          <a:p>
            <a:r>
              <a:rPr lang="tr-TR" dirty="0" smtClean="0"/>
              <a:t>M1</a:t>
            </a:r>
          </a:p>
          <a:p>
            <a:r>
              <a:rPr lang="tr-TR" dirty="0" smtClean="0"/>
              <a:t>….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42424" y="4834609"/>
            <a:ext cx="1363728" cy="3177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MAKRO M1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33151" y="4277968"/>
            <a:ext cx="1363728" cy="3177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MAKRO M1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827282" y="3642869"/>
            <a:ext cx="1244339" cy="5614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Derleme</a:t>
            </a:r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PARAMETRE AKTARIMI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Prosedürler Arası Parametre Aktarımı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Yazmaç </a:t>
            </a:r>
            <a:r>
              <a:rPr lang="tr-TR" dirty="0" smtClean="0"/>
              <a:t>üzerinden</a:t>
            </a:r>
          </a:p>
          <a:p>
            <a:pPr lvl="1"/>
            <a:r>
              <a:rPr lang="tr-TR" dirty="0" smtClean="0"/>
              <a:t>Az sayıda parametre için,</a:t>
            </a:r>
            <a:endParaRPr lang="tr-TR" dirty="0" smtClean="0"/>
          </a:p>
          <a:p>
            <a:r>
              <a:rPr lang="tr-TR" dirty="0" smtClean="0"/>
              <a:t>Yığın </a:t>
            </a:r>
            <a:r>
              <a:rPr lang="tr-TR" dirty="0" smtClean="0"/>
              <a:t>üzerinden</a:t>
            </a:r>
          </a:p>
          <a:p>
            <a:pPr lvl="1"/>
            <a:r>
              <a:rPr lang="tr-TR" dirty="0" smtClean="0"/>
              <a:t>Az sayıda parametre için,</a:t>
            </a:r>
            <a:endParaRPr lang="tr-TR" dirty="0" smtClean="0"/>
          </a:p>
          <a:p>
            <a:r>
              <a:rPr lang="tr-TR" dirty="0" smtClean="0"/>
              <a:t>EXTERN/PUBLIC tanımları </a:t>
            </a:r>
            <a:r>
              <a:rPr lang="tr-TR" dirty="0" smtClean="0"/>
              <a:t>ile</a:t>
            </a:r>
          </a:p>
          <a:p>
            <a:pPr lvl="1"/>
            <a:r>
              <a:rPr lang="tr-TR" dirty="0" smtClean="0"/>
              <a:t>Dizi </a:t>
            </a:r>
            <a:r>
              <a:rPr lang="tr-TR" smtClean="0"/>
              <a:t>parametre aktarımı için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Yazmaç Üzerinden Parametre Aktarımı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Üst alma örneği yazmaç üzerinden parametre aktarımı örneğidir</a:t>
            </a:r>
          </a:p>
          <a:p>
            <a:r>
              <a:rPr lang="tr-TR" dirty="0" smtClean="0"/>
              <a:t>Parametre aktarımında kullanılmayan yazmaçlar, alt yordamda kullanılacaksa, ana yordam değeri bozulmamalı</a:t>
            </a:r>
          </a:p>
          <a:p>
            <a:pPr lvl="1"/>
            <a:r>
              <a:rPr lang="tr-TR" dirty="0" smtClean="0"/>
              <a:t>Bunun için alt yordamda kullanılacak yazmaç alt yordama girer girmez yığına atılır</a:t>
            </a:r>
          </a:p>
          <a:p>
            <a:pPr lvl="1"/>
            <a:r>
              <a:rPr lang="tr-TR" dirty="0" smtClean="0"/>
              <a:t>Alt yordamda yazmaç kullanılır</a:t>
            </a:r>
          </a:p>
          <a:p>
            <a:pPr lvl="1"/>
            <a:r>
              <a:rPr lang="tr-TR" dirty="0" smtClean="0"/>
              <a:t>Alt yordamdan dönmeden önce bu yazmaçlar yığından çekilir</a:t>
            </a:r>
          </a:p>
          <a:p>
            <a:pPr lvl="1"/>
            <a:r>
              <a:rPr lang="tr-TR" dirty="0" smtClean="0"/>
              <a:t>Alt yordamdan dönülür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68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Yığın Üzerinden Parametre Aktarımı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Prosedür çağrılmadan önce aktarılacak parametreler yığına yerleştirilir</a:t>
            </a:r>
          </a:p>
          <a:p>
            <a:r>
              <a:rPr lang="tr-TR" dirty="0" smtClean="0"/>
              <a:t>Prosedür çağrılır</a:t>
            </a:r>
          </a:p>
          <a:p>
            <a:r>
              <a:rPr lang="tr-TR" dirty="0" smtClean="0"/>
              <a:t>Prosedür içerisinde aktarılan parametrelerin sırası ve boyutu biliniyor</a:t>
            </a:r>
          </a:p>
          <a:p>
            <a:r>
              <a:rPr lang="tr-TR" dirty="0" smtClean="0"/>
              <a:t>BP yazmacı alt yordamda yığından aktarılan parametreleri göstermek için kullanılacağından BP yığında saklanır</a:t>
            </a:r>
          </a:p>
          <a:p>
            <a:r>
              <a:rPr lang="tr-TR" dirty="0" smtClean="0"/>
              <a:t>SP BP’ye kopyalanır</a:t>
            </a:r>
          </a:p>
          <a:p>
            <a:r>
              <a:rPr lang="tr-TR" dirty="0" smtClean="0"/>
              <a:t>Sırası ve boyutu bilinen yığındaki parametreler </a:t>
            </a:r>
            <a:r>
              <a:rPr lang="tr-TR" dirty="0" err="1" smtClean="0"/>
              <a:t>BP+ofset</a:t>
            </a:r>
            <a:r>
              <a:rPr lang="tr-TR" dirty="0" smtClean="0"/>
              <a:t> ile erişilir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ASSEMBLY</a:t>
            </a:r>
            <a:br>
              <a:rPr lang="tr-TR" dirty="0" smtClean="0"/>
            </a:br>
            <a:r>
              <a:rPr lang="tr-TR" dirty="0" smtClean="0"/>
              <a:t>PROGRAM</a:t>
            </a:r>
            <a:br>
              <a:rPr lang="tr-TR" dirty="0" smtClean="0"/>
            </a:br>
            <a:r>
              <a:rPr lang="tr-TR" dirty="0" smtClean="0"/>
              <a:t>TİPLERİ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64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Yığın Üzerinden Parametre </a:t>
            </a:r>
            <a:r>
              <a:rPr lang="tr-TR" dirty="0" smtClean="0"/>
              <a:t>Aktarımı – Alt Prosedür Çalışmadan Önce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929" y="1517056"/>
            <a:ext cx="4329046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STACK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929" y="2431456"/>
            <a:ext cx="4329046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DATA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929" y="3345856"/>
            <a:ext cx="4329046" cy="302666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CODE 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527" y="3620176"/>
            <a:ext cx="2912671" cy="151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ANA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PROSEDÜR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528" y="5139710"/>
            <a:ext cx="2912670" cy="8350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PROC P1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FAR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64" y="3662382"/>
            <a:ext cx="1386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….</a:t>
            </a:r>
          </a:p>
          <a:p>
            <a:r>
              <a:rPr lang="tr-TR" dirty="0" smtClean="0"/>
              <a:t>PUSH Word1</a:t>
            </a:r>
          </a:p>
          <a:p>
            <a:r>
              <a:rPr lang="tr-TR" dirty="0" smtClean="0"/>
              <a:t>PUSH Word2</a:t>
            </a:r>
          </a:p>
          <a:p>
            <a:r>
              <a:rPr lang="tr-TR" dirty="0" smtClean="0"/>
              <a:t>CALL P1</a:t>
            </a:r>
          </a:p>
          <a:p>
            <a:r>
              <a:rPr lang="tr-TR" dirty="0" smtClean="0"/>
              <a:t>….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20412" y="2608397"/>
            <a:ext cx="2658831" cy="3566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STACK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0412" y="5407461"/>
            <a:ext cx="265883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Komut Satırına Dönüş IP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20412" y="5819441"/>
            <a:ext cx="265883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Komut Satırına Dönüş 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0412" y="4991255"/>
            <a:ext cx="265883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Word1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20412" y="4575049"/>
            <a:ext cx="265883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Word2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0412" y="3744132"/>
            <a:ext cx="265883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P1’den Dönüş IP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20412" y="4156112"/>
            <a:ext cx="265883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P1’den Dönüş CS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8079243" y="3744132"/>
            <a:ext cx="622641" cy="405352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SP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6207" y="6174709"/>
            <a:ext cx="138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Yüksek adres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56206" y="2224849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Düşük adres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Yığın Üzerinden Parametre </a:t>
            </a:r>
            <a:r>
              <a:rPr lang="tr-TR" dirty="0" smtClean="0"/>
              <a:t>Aktarımı – Alt Prosedür Çalışırken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929" y="1517056"/>
            <a:ext cx="4329046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STACK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929" y="2431456"/>
            <a:ext cx="4329046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DATA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929" y="3345855"/>
            <a:ext cx="4329046" cy="3422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CODE 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527" y="3620176"/>
            <a:ext cx="2912671" cy="6844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ANA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PROSEDÜR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528" y="4346869"/>
            <a:ext cx="2912670" cy="234616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PROC P1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FAR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64" y="3662382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" dirty="0" smtClean="0"/>
              <a:t>….</a:t>
            </a:r>
          </a:p>
          <a:p>
            <a:r>
              <a:rPr lang="tr-TR" sz="800" dirty="0" smtClean="0"/>
              <a:t>PUSH Word1</a:t>
            </a:r>
          </a:p>
          <a:p>
            <a:r>
              <a:rPr lang="tr-TR" sz="800" dirty="0" smtClean="0"/>
              <a:t>PUSH Word2</a:t>
            </a:r>
          </a:p>
          <a:p>
            <a:r>
              <a:rPr lang="tr-TR" sz="800" dirty="0" smtClean="0"/>
              <a:t>CALL P1</a:t>
            </a:r>
          </a:p>
          <a:p>
            <a:r>
              <a:rPr lang="tr-TR" sz="800" dirty="0" smtClean="0"/>
              <a:t>….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4932573" y="2622612"/>
            <a:ext cx="2658831" cy="3566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STACK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2573" y="5421676"/>
            <a:ext cx="265883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Komut Satırına Dönüş IP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32573" y="5833656"/>
            <a:ext cx="265883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Komut Satırına Dönüş 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32573" y="5005470"/>
            <a:ext cx="265883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Word1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32573" y="4589264"/>
            <a:ext cx="265883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Word2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32573" y="3758347"/>
            <a:ext cx="265883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P1’den Dönüş IP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573" y="4170327"/>
            <a:ext cx="265883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P1’den Dönüş CS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7584923" y="3370109"/>
            <a:ext cx="543337" cy="405352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SP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4" y="4355410"/>
            <a:ext cx="1696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….</a:t>
            </a:r>
          </a:p>
          <a:p>
            <a:r>
              <a:rPr lang="tr-TR" dirty="0" smtClean="0"/>
              <a:t>PUSH BP</a:t>
            </a:r>
          </a:p>
          <a:p>
            <a:r>
              <a:rPr lang="tr-TR" dirty="0" smtClean="0"/>
              <a:t>MOV SP, BP</a:t>
            </a:r>
          </a:p>
          <a:p>
            <a:r>
              <a:rPr lang="tr-TR" dirty="0" smtClean="0"/>
              <a:t>MOV AX, [BP+6]</a:t>
            </a:r>
          </a:p>
          <a:p>
            <a:r>
              <a:rPr lang="tr-TR" dirty="0" smtClean="0"/>
              <a:t>MOV BX, [BP+8]</a:t>
            </a:r>
          </a:p>
          <a:p>
            <a:r>
              <a:rPr lang="tr-TR" dirty="0" smtClean="0"/>
              <a:t>….</a:t>
            </a:r>
          </a:p>
          <a:p>
            <a:r>
              <a:rPr lang="tr-TR" dirty="0" smtClean="0"/>
              <a:t>POP BP</a:t>
            </a:r>
          </a:p>
          <a:p>
            <a:r>
              <a:rPr lang="tr-TR" dirty="0" smtClean="0"/>
              <a:t>RET 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32573" y="3352995"/>
            <a:ext cx="265883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BP</a:t>
            </a:r>
            <a:endParaRPr lang="en-US" dirty="0"/>
          </a:p>
        </p:txBody>
      </p:sp>
      <p:sp>
        <p:nvSpPr>
          <p:cNvPr id="21" name="Left Arrow 20"/>
          <p:cNvSpPr/>
          <p:nvPr/>
        </p:nvSpPr>
        <p:spPr>
          <a:xfrm>
            <a:off x="8147114" y="3358942"/>
            <a:ext cx="543337" cy="405352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B</a:t>
            </a:r>
            <a:r>
              <a:rPr lang="tr-TR" dirty="0" smtClean="0">
                <a:solidFill>
                  <a:schemeClr val="tx1"/>
                </a:solidFill>
              </a:rPr>
              <a:t>P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95683" y="2203675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Düşük adres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95683" y="6187854"/>
            <a:ext cx="138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Yüksek adres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584923" y="3952946"/>
            <a:ext cx="641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611443" y="4304664"/>
            <a:ext cx="641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611442" y="4773930"/>
            <a:ext cx="641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611442" y="5190136"/>
            <a:ext cx="641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84971" y="377491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BP+2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84971" y="409553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BP+4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18791" y="4578178"/>
            <a:ext cx="70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BP+6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78931" y="501210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BP+8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EXTERN/PUBLIC ile Parametre Aktarımı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124" y="2244116"/>
            <a:ext cx="4329046" cy="74076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STACK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124" y="2984884"/>
            <a:ext cx="4329046" cy="14639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DATA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124" y="4448792"/>
            <a:ext cx="4329046" cy="10658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CODE 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722" y="4536776"/>
            <a:ext cx="2912671" cy="7914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ANA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YORDAM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471" y="45940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124" y="1752074"/>
            <a:ext cx="4329046" cy="497535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PUBLIC </a:t>
            </a:r>
            <a:r>
              <a:rPr lang="tr-TR" dirty="0" err="1" smtClean="0">
                <a:solidFill>
                  <a:schemeClr val="tx1"/>
                </a:solidFill>
              </a:rPr>
              <a:t>Ack</a:t>
            </a:r>
            <a:r>
              <a:rPr lang="tr-TR" dirty="0" smtClean="0">
                <a:solidFill>
                  <a:schemeClr val="tx1"/>
                </a:solidFill>
              </a:rPr>
              <a:t>, Eleman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54" y="3162840"/>
            <a:ext cx="2007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….</a:t>
            </a:r>
          </a:p>
          <a:p>
            <a:r>
              <a:rPr lang="tr-TR" dirty="0" err="1" smtClean="0"/>
              <a:t>Ack</a:t>
            </a:r>
            <a:r>
              <a:rPr lang="tr-TR" dirty="0" smtClean="0"/>
              <a:t> DB 100 DUP (?)</a:t>
            </a:r>
          </a:p>
          <a:p>
            <a:r>
              <a:rPr lang="tr-TR" dirty="0" smtClean="0"/>
              <a:t>Eleman DW 100</a:t>
            </a:r>
            <a:endParaRPr lang="tr-TR" dirty="0"/>
          </a:p>
          <a:p>
            <a:r>
              <a:rPr lang="tr-TR" dirty="0" smtClean="0"/>
              <a:t>….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6309" y="2244116"/>
            <a:ext cx="4329046" cy="74076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STACK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36309" y="2984884"/>
            <a:ext cx="4329046" cy="14639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DATA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76797" y="4448791"/>
            <a:ext cx="4329046" cy="12827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CODE </a:t>
            </a:r>
          </a:p>
          <a:p>
            <a:pPr algn="r"/>
            <a:r>
              <a:rPr lang="tr-TR" dirty="0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64907" y="4536776"/>
            <a:ext cx="2912671" cy="11004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ALTYORDAM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2656" y="4594022"/>
            <a:ext cx="1639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….</a:t>
            </a:r>
          </a:p>
          <a:p>
            <a:r>
              <a:rPr lang="tr-TR" dirty="0" smtClean="0"/>
              <a:t>LEA SI, </a:t>
            </a:r>
            <a:r>
              <a:rPr lang="tr-TR" dirty="0" err="1" smtClean="0"/>
              <a:t>Ack</a:t>
            </a:r>
            <a:endParaRPr lang="tr-TR" dirty="0" smtClean="0"/>
          </a:p>
          <a:p>
            <a:r>
              <a:rPr lang="tr-TR" dirty="0" smtClean="0"/>
              <a:t>….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6309" y="1752074"/>
            <a:ext cx="4329046" cy="497535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EXTERN </a:t>
            </a:r>
            <a:r>
              <a:rPr lang="tr-TR" dirty="0" err="1" smtClean="0">
                <a:solidFill>
                  <a:schemeClr val="tx1"/>
                </a:solidFill>
              </a:rPr>
              <a:t>Ack:BYTE</a:t>
            </a:r>
            <a:r>
              <a:rPr lang="tr-TR" dirty="0" smtClean="0">
                <a:solidFill>
                  <a:schemeClr val="tx1"/>
                </a:solidFill>
              </a:rPr>
              <a:t>, </a:t>
            </a:r>
            <a:r>
              <a:rPr lang="tr-TR" dirty="0" err="1" smtClean="0">
                <a:solidFill>
                  <a:schemeClr val="tx1"/>
                </a:solidFill>
              </a:rPr>
              <a:t>Eleman:WORD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4039" y="3162840"/>
            <a:ext cx="141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….</a:t>
            </a:r>
          </a:p>
          <a:p>
            <a:r>
              <a:rPr lang="tr-TR" dirty="0" smtClean="0"/>
              <a:t>Var1 DB 0</a:t>
            </a:r>
          </a:p>
          <a:p>
            <a:r>
              <a:rPr lang="tr-TR" dirty="0" smtClean="0"/>
              <a:t>Var2 DW 100</a:t>
            </a:r>
          </a:p>
          <a:p>
            <a:r>
              <a:rPr lang="tr-TR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Assembly Program Tipleri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Assembly dilinde programlar</a:t>
            </a:r>
          </a:p>
          <a:p>
            <a:pPr lvl="1"/>
            <a:r>
              <a:rPr lang="tr-TR" dirty="0" smtClean="0"/>
              <a:t>Kodlama şekli</a:t>
            </a:r>
          </a:p>
          <a:p>
            <a:pPr lvl="1"/>
            <a:r>
              <a:rPr lang="tr-TR" dirty="0" smtClean="0"/>
              <a:t>Kesim tanımlamaları</a:t>
            </a:r>
          </a:p>
          <a:p>
            <a:pPr lvl="1"/>
            <a:r>
              <a:rPr lang="tr-TR" dirty="0" smtClean="0"/>
              <a:t>Kesim düzenine</a:t>
            </a:r>
          </a:p>
          <a:p>
            <a:pPr marL="0" indent="0">
              <a:buNone/>
            </a:pPr>
            <a:r>
              <a:rPr lang="tr-TR" dirty="0" smtClean="0"/>
              <a:t>göre iki farklı şekilde yazılabilir.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Derlenen programın uzantısına göre isimlendirme yapılır:</a:t>
            </a:r>
          </a:p>
          <a:p>
            <a:pPr lvl="1"/>
            <a:r>
              <a:rPr lang="tr-TR" dirty="0" smtClean="0"/>
              <a:t>EXE</a:t>
            </a:r>
          </a:p>
          <a:p>
            <a:pPr lvl="1"/>
            <a:r>
              <a:rPr lang="tr-TR" smtClean="0"/>
              <a:t>COM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86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8650" y="6428509"/>
            <a:ext cx="1483485" cy="22986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7418" y="4987636"/>
            <a:ext cx="1454727" cy="6927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7418" y="4239491"/>
            <a:ext cx="1011382" cy="7481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8650" y="4031673"/>
            <a:ext cx="2183823" cy="21751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8650" y="3338945"/>
            <a:ext cx="3416877" cy="30895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8650" y="2250246"/>
            <a:ext cx="659823" cy="2047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650" y="2419299"/>
            <a:ext cx="1033895" cy="47630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8650" y="2272145"/>
            <a:ext cx="2627168" cy="84512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8473" y="1850129"/>
            <a:ext cx="374072" cy="17263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8561" y="1593273"/>
            <a:ext cx="468457" cy="2568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2145" y="1326524"/>
            <a:ext cx="443346" cy="26674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0" y="1326524"/>
            <a:ext cx="659823" cy="26674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50" y="1326524"/>
            <a:ext cx="2627168" cy="8260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EXE Tipindeki Programlar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6524"/>
            <a:ext cx="7886700" cy="533185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STACKSG </a:t>
            </a:r>
            <a:r>
              <a:rPr lang="en-US" sz="1200" dirty="0"/>
              <a:t>SEGMENT PARA STACK 'STACK'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DW 32 DUP(?)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STACKSG ENDS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DATASG  SEGMENT PARA 'DATA'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SAYI    DB 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ELEMAN  DW 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DATASG ENDS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CODESG  SEGMENT PARA 'CODE'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ASSUME CS:CODESG, DS:DATASG, SS:STACKSG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BASLA   PROC FAR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PUSH 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XOR AX,AX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PUSH AX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MOV AX, DATASG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MOV DS, </a:t>
            </a:r>
            <a:r>
              <a:rPr lang="en-US" sz="1200" dirty="0" smtClean="0"/>
              <a:t>AX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RETF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BASLA   ENDP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CODESG  ENDS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END BASLA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460642" y="1228828"/>
            <a:ext cx="1790164" cy="923722"/>
          </a:xfrm>
          <a:prstGeom prst="borderCallout1">
            <a:avLst>
              <a:gd name="adj1" fmla="val 18750"/>
              <a:gd name="adj2" fmla="val -8333"/>
              <a:gd name="adj3" fmla="val 56730"/>
              <a:gd name="adj4" fmla="val -1117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>
                <a:solidFill>
                  <a:schemeClr val="tx1"/>
                </a:solidFill>
              </a:rPr>
              <a:t>Stack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460642" y="1630669"/>
            <a:ext cx="1790164" cy="923722"/>
          </a:xfrm>
          <a:prstGeom prst="borderCallout1">
            <a:avLst>
              <a:gd name="adj1" fmla="val 18750"/>
              <a:gd name="adj2" fmla="val -8333"/>
              <a:gd name="adj3" fmla="val -7764"/>
              <a:gd name="adj4" fmla="val -2432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>
                <a:solidFill>
                  <a:schemeClr val="tx1"/>
                </a:solidFill>
              </a:rPr>
              <a:t>Stack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Segment</a:t>
            </a:r>
            <a:r>
              <a:rPr lang="tr-TR" dirty="0" smtClean="0">
                <a:solidFill>
                  <a:schemeClr val="tx1"/>
                </a:solidFill>
              </a:rPr>
              <a:t> Adı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460642" y="1850129"/>
            <a:ext cx="1790164" cy="1166123"/>
          </a:xfrm>
          <a:prstGeom prst="borderCallout1">
            <a:avLst>
              <a:gd name="adj1" fmla="val 18750"/>
              <a:gd name="adj2" fmla="val -8333"/>
              <a:gd name="adj3" fmla="val -25318"/>
              <a:gd name="adj4" fmla="val -1563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err="1" smtClean="0">
                <a:solidFill>
                  <a:schemeClr val="tx1"/>
                </a:solidFill>
              </a:rPr>
              <a:t>Segmentin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Stack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Segment</a:t>
            </a:r>
            <a:r>
              <a:rPr lang="tr-TR" dirty="0" smtClean="0">
                <a:solidFill>
                  <a:schemeClr val="tx1"/>
                </a:solidFill>
              </a:rPr>
              <a:t> olduğunu </a:t>
            </a:r>
            <a:r>
              <a:rPr lang="tr-TR" dirty="0">
                <a:solidFill>
                  <a:schemeClr val="tx1"/>
                </a:solidFill>
              </a:rPr>
              <a:t>b</a:t>
            </a:r>
            <a:r>
              <a:rPr lang="tr-TR" dirty="0" smtClean="0">
                <a:solidFill>
                  <a:schemeClr val="tx1"/>
                </a:solidFill>
              </a:rPr>
              <a:t>elirler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460642" y="2152550"/>
            <a:ext cx="1790164" cy="1061705"/>
          </a:xfrm>
          <a:prstGeom prst="borderCallout1">
            <a:avLst>
              <a:gd name="adj1" fmla="val 18750"/>
              <a:gd name="adj2" fmla="val -8333"/>
              <a:gd name="adj3" fmla="val -37567"/>
              <a:gd name="adj4" fmla="val -2256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  <a:sym typeface="Wingdings" panose="05000000000000000000" pitchFamily="2" charset="2"/>
              </a:rPr>
              <a:t>DW kullanılmalı veya çift sayı ile DB kullanılmalı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5460642" y="2410691"/>
            <a:ext cx="1790164" cy="1191491"/>
          </a:xfrm>
          <a:prstGeom prst="borderCallout1">
            <a:avLst>
              <a:gd name="adj1" fmla="val 18750"/>
              <a:gd name="adj2" fmla="val -8333"/>
              <a:gd name="adj3" fmla="val -37500"/>
              <a:gd name="adj4" fmla="val -21556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err="1" smtClean="0">
                <a:solidFill>
                  <a:schemeClr val="tx1"/>
                </a:solidFill>
              </a:rPr>
              <a:t>Segmentin</a:t>
            </a:r>
            <a:r>
              <a:rPr lang="tr-TR" dirty="0" smtClean="0">
                <a:solidFill>
                  <a:schemeClr val="tx1"/>
                </a:solidFill>
              </a:rPr>
              <a:t> bitişini işaret eder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5460642" y="1228828"/>
            <a:ext cx="1790164" cy="923722"/>
          </a:xfrm>
          <a:prstGeom prst="borderCallout1">
            <a:avLst>
              <a:gd name="adj1" fmla="val 18750"/>
              <a:gd name="adj2" fmla="val -8333"/>
              <a:gd name="adj3" fmla="val 136498"/>
              <a:gd name="adj4" fmla="val -1250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Data </a:t>
            </a:r>
            <a:r>
              <a:rPr lang="tr-TR" dirty="0" err="1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5460642" y="1630669"/>
            <a:ext cx="1790164" cy="1029404"/>
          </a:xfrm>
          <a:prstGeom prst="borderCallout1">
            <a:avLst>
              <a:gd name="adj1" fmla="val 18750"/>
              <a:gd name="adj2" fmla="val -8333"/>
              <a:gd name="adj3" fmla="val 97695"/>
              <a:gd name="adj4" fmla="val -2093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Değişken tanımları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5460642" y="2432237"/>
            <a:ext cx="1790164" cy="1325563"/>
          </a:xfrm>
          <a:prstGeom prst="borderCallout1">
            <a:avLst>
              <a:gd name="adj1" fmla="val 18750"/>
              <a:gd name="adj2" fmla="val -8333"/>
              <a:gd name="adj3" fmla="val 722"/>
              <a:gd name="adj4" fmla="val -2383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Data </a:t>
            </a:r>
            <a:r>
              <a:rPr lang="tr-TR" dirty="0" err="1" smtClean="0">
                <a:solidFill>
                  <a:schemeClr val="tx1"/>
                </a:solidFill>
              </a:rPr>
              <a:t>segment</a:t>
            </a:r>
            <a:r>
              <a:rPr lang="tr-TR" dirty="0" smtClean="0">
                <a:solidFill>
                  <a:schemeClr val="tx1"/>
                </a:solidFill>
              </a:rPr>
              <a:t> İsmi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5460642" y="3934691"/>
            <a:ext cx="1790164" cy="1343891"/>
          </a:xfrm>
          <a:prstGeom prst="borderCallout1">
            <a:avLst>
              <a:gd name="adj1" fmla="val 18750"/>
              <a:gd name="adj2" fmla="val -8333"/>
              <a:gd name="adj3" fmla="val 53737"/>
              <a:gd name="adj4" fmla="val -778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err="1" smtClean="0">
                <a:solidFill>
                  <a:schemeClr val="tx1"/>
                </a:solidFill>
              </a:rPr>
              <a:t>Code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Segment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460642" y="4031673"/>
            <a:ext cx="1790164" cy="1440872"/>
          </a:xfrm>
          <a:prstGeom prst="borderCallout1">
            <a:avLst>
              <a:gd name="adj1" fmla="val 18750"/>
              <a:gd name="adj2" fmla="val -8333"/>
              <a:gd name="adj3" fmla="val 48077"/>
              <a:gd name="adj4" fmla="val -1869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EXE programda en az 1 tane FAR tipinde prosedür olmalı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6" name="Line Callout 1 25"/>
          <p:cNvSpPr/>
          <p:nvPr/>
        </p:nvSpPr>
        <p:spPr>
          <a:xfrm>
            <a:off x="5460642" y="4239491"/>
            <a:ext cx="1790164" cy="2189018"/>
          </a:xfrm>
          <a:prstGeom prst="borderCallout1">
            <a:avLst>
              <a:gd name="adj1" fmla="val 18750"/>
              <a:gd name="adj2" fmla="val -8333"/>
              <a:gd name="adj3" fmla="val 13471"/>
              <a:gd name="adj4" fmla="val -2000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err="1" smtClean="0">
                <a:solidFill>
                  <a:schemeClr val="tx1"/>
                </a:solidFill>
              </a:rPr>
              <a:t>EXE’yi</a:t>
            </a:r>
            <a:r>
              <a:rPr lang="tr-TR" dirty="0" smtClean="0">
                <a:solidFill>
                  <a:schemeClr val="tx1"/>
                </a:solidFill>
              </a:rPr>
              <a:t> çağıran kodun kesim değeri </a:t>
            </a:r>
            <a:r>
              <a:rPr lang="tr-TR" dirty="0" err="1" smtClean="0">
                <a:solidFill>
                  <a:schemeClr val="tx1"/>
                </a:solidFill>
              </a:rPr>
              <a:t>DS’de</a:t>
            </a:r>
            <a:r>
              <a:rPr lang="tr-TR" dirty="0" smtClean="0">
                <a:solidFill>
                  <a:schemeClr val="tx1"/>
                </a:solidFill>
              </a:rPr>
              <a:t>, ofset değeri 0, dönüş için bu değerler </a:t>
            </a:r>
            <a:r>
              <a:rPr lang="tr-TR" dirty="0" err="1" smtClean="0">
                <a:solidFill>
                  <a:schemeClr val="tx1"/>
                </a:solidFill>
              </a:rPr>
              <a:t>stack’e</a:t>
            </a:r>
            <a:r>
              <a:rPr lang="tr-TR" dirty="0" smtClean="0">
                <a:solidFill>
                  <a:schemeClr val="tx1"/>
                </a:solidFill>
              </a:rPr>
              <a:t> atılır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8" name="Line Callout 1 27"/>
          <p:cNvSpPr/>
          <p:nvPr/>
        </p:nvSpPr>
        <p:spPr>
          <a:xfrm>
            <a:off x="5460642" y="4862945"/>
            <a:ext cx="1790164" cy="1177637"/>
          </a:xfrm>
          <a:prstGeom prst="borderCallout1">
            <a:avLst>
              <a:gd name="adj1" fmla="val 18750"/>
              <a:gd name="adj2" fmla="val -8333"/>
              <a:gd name="adj3" fmla="val 28971"/>
              <a:gd name="adj4" fmla="val -1784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err="1" smtClean="0">
                <a:solidFill>
                  <a:schemeClr val="tx1"/>
                </a:solidFill>
              </a:rPr>
              <a:t>EXE’nin</a:t>
            </a:r>
            <a:r>
              <a:rPr lang="tr-TR" dirty="0" smtClean="0">
                <a:solidFill>
                  <a:schemeClr val="tx1"/>
                </a:solidFill>
              </a:rPr>
              <a:t> kendi data </a:t>
            </a:r>
            <a:r>
              <a:rPr lang="tr-TR" dirty="0" err="1" smtClean="0">
                <a:solidFill>
                  <a:schemeClr val="tx1"/>
                </a:solidFill>
              </a:rPr>
              <a:t>segmenti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DS’ye</a:t>
            </a:r>
            <a:r>
              <a:rPr lang="tr-TR" dirty="0" smtClean="0">
                <a:solidFill>
                  <a:schemeClr val="tx1"/>
                </a:solidFill>
              </a:rPr>
              <a:t> yazılır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418" y="5569527"/>
            <a:ext cx="2133600" cy="235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…..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30" name="Line Callout 1 29"/>
          <p:cNvSpPr/>
          <p:nvPr/>
        </p:nvSpPr>
        <p:spPr>
          <a:xfrm>
            <a:off x="5460642" y="5472545"/>
            <a:ext cx="1790164" cy="1185832"/>
          </a:xfrm>
          <a:prstGeom prst="borderCallout1">
            <a:avLst>
              <a:gd name="adj1" fmla="val 18750"/>
              <a:gd name="adj2" fmla="val -8333"/>
              <a:gd name="adj3" fmla="val 21370"/>
              <a:gd name="adj4" fmla="val -1381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Assembly kodunu yazacağımız blok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31" name="Line Callout 1 30"/>
          <p:cNvSpPr/>
          <p:nvPr/>
        </p:nvSpPr>
        <p:spPr>
          <a:xfrm>
            <a:off x="5460642" y="5278582"/>
            <a:ext cx="1790164" cy="1379795"/>
          </a:xfrm>
          <a:prstGeom prst="borderCallout1">
            <a:avLst>
              <a:gd name="adj1" fmla="val 18750"/>
              <a:gd name="adj2" fmla="val -8333"/>
              <a:gd name="adj3" fmla="val 86163"/>
              <a:gd name="adj4" fmla="val -182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EXE başlatıldığında çağırılacak yordamı ve </a:t>
            </a:r>
            <a:r>
              <a:rPr lang="tr-TR" dirty="0" err="1" smtClean="0">
                <a:solidFill>
                  <a:schemeClr val="tx1"/>
                </a:solidFill>
              </a:rPr>
              <a:t>CS’yi</a:t>
            </a:r>
            <a:r>
              <a:rPr lang="tr-TR" dirty="0" smtClean="0">
                <a:solidFill>
                  <a:schemeClr val="tx1"/>
                </a:solidFill>
              </a:rPr>
              <a:t> belirler</a:t>
            </a:r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4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7" grpId="0" animBg="1"/>
      <p:bldP spid="27" grpId="1" animBg="1"/>
      <p:bldP spid="25" grpId="0" animBg="1"/>
      <p:bldP spid="25" grpId="1" animBg="1"/>
      <p:bldP spid="23" grpId="0" animBg="1"/>
      <p:bldP spid="23" grpId="1" animBg="1"/>
      <p:bldP spid="21" grpId="0" animBg="1"/>
      <p:bldP spid="21" grpId="1" animBg="1"/>
      <p:bldP spid="19" grpId="0" animBg="1"/>
      <p:bldP spid="19" grpId="1" animBg="1"/>
      <p:bldP spid="17" grpId="0" animBg="1"/>
      <p:bldP spid="17" grpId="1" animBg="1"/>
      <p:bldP spid="15" grpId="0" animBg="1"/>
      <p:bldP spid="15" grpId="1" animBg="1"/>
      <p:bldP spid="13" grpId="0" animBg="1"/>
      <p:bldP spid="13" grpId="1" animBg="1"/>
      <p:bldP spid="11" grpId="0" animBg="1"/>
      <p:bldP spid="11" grpId="1" animBg="1"/>
      <p:bldP spid="8" grpId="0" animBg="1"/>
      <p:bldP spid="8" grpId="1" animBg="1"/>
      <p:bldP spid="7" grpId="0" animBg="1"/>
      <p:bldP spid="7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94509" y="5070764"/>
            <a:ext cx="1343891" cy="4156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4142509"/>
            <a:ext cx="1809750" cy="651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0" y="2632364"/>
            <a:ext cx="2627168" cy="126818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7527" y="1690689"/>
            <a:ext cx="1440873" cy="3320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50" y="1385456"/>
            <a:ext cx="6561859" cy="368530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 Tipi Programlar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5161"/>
            <a:ext cx="7886700" cy="481180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CODESG  </a:t>
            </a:r>
            <a:r>
              <a:rPr lang="en-US" sz="2000" dirty="0"/>
              <a:t>SEGMENT PARA 'CODE'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ORG 100H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ASSUME CS:CODESG, SS:CODESG, DS:CODESG, ES:CODESG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BASLA   PROC NEAR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BASLA   ENDP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SAYIB   DB 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SAYIW   DW 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CODESG  ENDS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END BASLA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7329054" y="1351308"/>
            <a:ext cx="1814946" cy="2549237"/>
          </a:xfrm>
          <a:prstGeom prst="borderCallout1">
            <a:avLst>
              <a:gd name="adj1" fmla="val 18750"/>
              <a:gd name="adj2" fmla="val -8333"/>
              <a:gd name="adj3" fmla="val 15217"/>
              <a:gd name="adj4" fmla="val -795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COM programlar için tek bir </a:t>
            </a:r>
            <a:r>
              <a:rPr lang="tr-TR" dirty="0" err="1" smtClean="0">
                <a:solidFill>
                  <a:schemeClr val="tx1"/>
                </a:solidFill>
              </a:rPr>
              <a:t>segment</a:t>
            </a:r>
            <a:r>
              <a:rPr lang="tr-TR" dirty="0" smtClean="0">
                <a:solidFill>
                  <a:schemeClr val="tx1"/>
                </a:solidFill>
              </a:rPr>
              <a:t> tanımı yapılır; data, </a:t>
            </a:r>
            <a:r>
              <a:rPr lang="tr-TR" dirty="0" err="1" smtClean="0">
                <a:solidFill>
                  <a:schemeClr val="tx1"/>
                </a:solidFill>
              </a:rPr>
              <a:t>stack</a:t>
            </a:r>
            <a:r>
              <a:rPr lang="tr-TR" dirty="0" smtClean="0">
                <a:solidFill>
                  <a:schemeClr val="tx1"/>
                </a:solidFill>
              </a:rPr>
              <a:t> ve </a:t>
            </a:r>
            <a:r>
              <a:rPr lang="tr-TR" dirty="0" err="1" smtClean="0">
                <a:solidFill>
                  <a:schemeClr val="tx1"/>
                </a:solidFill>
              </a:rPr>
              <a:t>code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segment</a:t>
            </a:r>
            <a:r>
              <a:rPr lang="tr-TR" dirty="0" smtClean="0">
                <a:solidFill>
                  <a:schemeClr val="tx1"/>
                </a:solidFill>
              </a:rPr>
              <a:t> olarak aynı </a:t>
            </a:r>
            <a:r>
              <a:rPr lang="tr-TR" dirty="0" err="1" smtClean="0">
                <a:solidFill>
                  <a:schemeClr val="tx1"/>
                </a:solidFill>
              </a:rPr>
              <a:t>segment</a:t>
            </a:r>
            <a:r>
              <a:rPr lang="tr-TR" dirty="0" smtClean="0">
                <a:solidFill>
                  <a:schemeClr val="tx1"/>
                </a:solidFill>
              </a:rPr>
              <a:t> kullanılır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7329054" y="1351308"/>
            <a:ext cx="1814946" cy="3082147"/>
          </a:xfrm>
          <a:prstGeom prst="borderCallout1">
            <a:avLst>
              <a:gd name="adj1" fmla="val 18750"/>
              <a:gd name="adj2" fmla="val -8333"/>
              <a:gd name="adj3" fmla="val 20109"/>
              <a:gd name="adj4" fmla="val -2742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COM programların ilk 256 </a:t>
            </a:r>
            <a:r>
              <a:rPr lang="tr-TR" dirty="0" err="1" smtClean="0">
                <a:solidFill>
                  <a:schemeClr val="tx1"/>
                </a:solidFill>
              </a:rPr>
              <a:t>bytelık</a:t>
            </a:r>
            <a:r>
              <a:rPr lang="tr-TR" dirty="0" smtClean="0">
                <a:solidFill>
                  <a:schemeClr val="tx1"/>
                </a:solidFill>
              </a:rPr>
              <a:t> kısımları </a:t>
            </a:r>
            <a:r>
              <a:rPr lang="tr-TR" dirty="0" err="1" smtClean="0">
                <a:solidFill>
                  <a:schemeClr val="tx1"/>
                </a:solidFill>
              </a:rPr>
              <a:t>header</a:t>
            </a:r>
            <a:r>
              <a:rPr lang="tr-TR" dirty="0" smtClean="0">
                <a:solidFill>
                  <a:schemeClr val="tx1"/>
                </a:solidFill>
              </a:rPr>
              <a:t> bilgisi içerir. </a:t>
            </a:r>
            <a:r>
              <a:rPr lang="tr-TR" dirty="0" err="1" smtClean="0">
                <a:solidFill>
                  <a:schemeClr val="tx1"/>
                </a:solidFill>
              </a:rPr>
              <a:t>Assebly</a:t>
            </a:r>
            <a:r>
              <a:rPr lang="tr-TR" dirty="0" smtClean="0">
                <a:solidFill>
                  <a:schemeClr val="tx1"/>
                </a:solidFill>
              </a:rPr>
              <a:t> komutlarının 100H’tan başlayabilmesi için ORG 100H kullanılır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7329054" y="2632364"/>
            <a:ext cx="1814946" cy="2438400"/>
          </a:xfrm>
          <a:prstGeom prst="borderCallout1">
            <a:avLst>
              <a:gd name="adj1" fmla="val 18750"/>
              <a:gd name="adj2" fmla="val -8333"/>
              <a:gd name="adj3" fmla="val 17045"/>
              <a:gd name="adj4" fmla="val -239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COM program tek </a:t>
            </a:r>
            <a:r>
              <a:rPr lang="tr-TR" dirty="0" err="1" smtClean="0">
                <a:solidFill>
                  <a:schemeClr val="tx1"/>
                </a:solidFill>
              </a:rPr>
              <a:t>segment</a:t>
            </a:r>
            <a:r>
              <a:rPr lang="tr-TR" dirty="0" smtClean="0">
                <a:solidFill>
                  <a:schemeClr val="tx1"/>
                </a:solidFill>
              </a:rPr>
              <a:t> kullandığı için en az 1 tane </a:t>
            </a:r>
            <a:r>
              <a:rPr lang="tr-TR" dirty="0" err="1" smtClean="0">
                <a:solidFill>
                  <a:schemeClr val="tx1"/>
                </a:solidFill>
              </a:rPr>
              <a:t>near</a:t>
            </a:r>
            <a:r>
              <a:rPr lang="tr-TR" dirty="0" smtClean="0">
                <a:solidFill>
                  <a:schemeClr val="tx1"/>
                </a:solidFill>
              </a:rPr>
              <a:t> prosedür içermesi gerekir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7329054" y="3325091"/>
            <a:ext cx="1814946" cy="1745673"/>
          </a:xfrm>
          <a:prstGeom prst="borderCallout1">
            <a:avLst>
              <a:gd name="adj1" fmla="val 18750"/>
              <a:gd name="adj2" fmla="val -8333"/>
              <a:gd name="adj3" fmla="val 63294"/>
              <a:gd name="adj4" fmla="val -278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Değişken tanımları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7329054" y="4142509"/>
            <a:ext cx="1814946" cy="1440873"/>
          </a:xfrm>
          <a:prstGeom prst="borderCallout1">
            <a:avLst>
              <a:gd name="adj1" fmla="val 18750"/>
              <a:gd name="adj2" fmla="val -8333"/>
              <a:gd name="adj3" fmla="val 76923"/>
              <a:gd name="adj4" fmla="val -2665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COM program çalıştırıldığında çalıştırılacak yordamı belirtir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8650" y="2978727"/>
            <a:ext cx="2294659" cy="22167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….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7329054" y="3900545"/>
            <a:ext cx="1814946" cy="1682837"/>
          </a:xfrm>
          <a:prstGeom prst="borderCallout1">
            <a:avLst>
              <a:gd name="adj1" fmla="val 18750"/>
              <a:gd name="adj2" fmla="val -8333"/>
              <a:gd name="adj3" fmla="val -43101"/>
              <a:gd name="adj4" fmla="val -2467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Assembly kodunu yazacağımız blok</a:t>
            </a:r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" grpId="0" animBg="1"/>
      <p:bldP spid="10" grpId="1" animBg="1"/>
      <p:bldP spid="8" grpId="0" animBg="1"/>
      <p:bldP spid="8" grpId="1" animBg="1"/>
      <p:bldP spid="6" grpId="0" animBg="1"/>
      <p:bldP spid="6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 EXE Karşılaştırma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394487"/>
              </p:ext>
            </p:extLst>
          </p:nvPr>
        </p:nvGraphicFramePr>
        <p:xfrm>
          <a:off x="628650" y="1825625"/>
          <a:ext cx="78867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121280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49649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3149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COM Programı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EXE Programı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6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Kullanılabilen Bellek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64KB</a:t>
                      </a:r>
                      <a:r>
                        <a:rPr lang="tr-TR" baseline="0" dirty="0" smtClean="0"/>
                        <a:t> - </a:t>
                      </a:r>
                      <a:r>
                        <a:rPr lang="tr-TR" baseline="0" dirty="0" err="1" smtClean="0"/>
                        <a:t>Header</a:t>
                      </a:r>
                      <a:r>
                        <a:rPr lang="tr-TR" baseline="0" dirty="0" smtClean="0"/>
                        <a:t> – Dönüş adresi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Boş bellek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9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Başlangıçta 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Header’ın</a:t>
                      </a:r>
                      <a:r>
                        <a:rPr lang="tr-TR" dirty="0" smtClean="0"/>
                        <a:t> bulunduğu kesim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END komutundan sonraki etiketin bulunduğu kesim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6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Başlangıçta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END komutundan sonraki etiketin bulunduğu ofset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2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Başlangıçta 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Header’ın</a:t>
                      </a:r>
                      <a:r>
                        <a:rPr lang="tr-TR" dirty="0" smtClean="0"/>
                        <a:t> bulunduğu kesim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Dönüş</a:t>
                      </a:r>
                      <a:r>
                        <a:rPr lang="tr-TR" baseline="0" dirty="0" smtClean="0"/>
                        <a:t> için gerekli kesim değeri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0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Değişkenlere</a:t>
                      </a:r>
                      <a:r>
                        <a:rPr lang="tr-TR" baseline="0" dirty="0" smtClean="0"/>
                        <a:t> Erişim İçin Yapılması Gerekenler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MOV AX, </a:t>
                      </a:r>
                      <a:r>
                        <a:rPr lang="tr-TR" dirty="0" err="1" smtClean="0"/>
                        <a:t>verikesimismi</a:t>
                      </a:r>
                      <a:endParaRPr lang="tr-TR" dirty="0" smtClean="0"/>
                    </a:p>
                    <a:p>
                      <a:r>
                        <a:rPr lang="tr-TR" dirty="0" smtClean="0"/>
                        <a:t>MOV</a:t>
                      </a:r>
                      <a:r>
                        <a:rPr lang="tr-TR" baseline="0" dirty="0" smtClean="0"/>
                        <a:t> DS, 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6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Değişkenlerin Tanımlandığı</a:t>
                      </a:r>
                      <a:r>
                        <a:rPr lang="tr-TR" baseline="0" dirty="0" smtClean="0"/>
                        <a:t> 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ENDP’den</a:t>
                      </a:r>
                      <a:r>
                        <a:rPr lang="tr-TR" dirty="0" smtClean="0"/>
                        <a:t> sonra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Veri kesiminde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48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02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 EXE Karşılaştırma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771443"/>
              </p:ext>
            </p:extLst>
          </p:nvPr>
        </p:nvGraphicFramePr>
        <p:xfrm>
          <a:off x="628650" y="1825625"/>
          <a:ext cx="788670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121280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49649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3149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COM Programı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EXE Programı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6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Başlangıçta</a:t>
                      </a:r>
                      <a:r>
                        <a:rPr lang="tr-TR" baseline="0" dirty="0" smtClean="0"/>
                        <a:t> 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Header’ın</a:t>
                      </a:r>
                      <a:r>
                        <a:rPr lang="tr-TR" dirty="0" smtClean="0"/>
                        <a:t> bulunduğu kesim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Yığın kesimi adresi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9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Başlangıçta 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0FFFEH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Yığın</a:t>
                      </a:r>
                      <a:r>
                        <a:rPr lang="tr-TR" baseline="0" dirty="0" smtClean="0"/>
                        <a:t> kesimi boyutu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6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Başlangıçta Yığın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0000H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Boş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2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Yığın Büyüklüğü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64KB – 256 (</a:t>
                      </a:r>
                      <a:r>
                        <a:rPr lang="tr-TR" dirty="0" err="1" smtClean="0"/>
                        <a:t>header</a:t>
                      </a:r>
                      <a:r>
                        <a:rPr lang="tr-TR" dirty="0" smtClean="0"/>
                        <a:t>)</a:t>
                      </a:r>
                      <a:r>
                        <a:rPr lang="tr-TR" baseline="0" dirty="0" smtClean="0"/>
                        <a:t> – X </a:t>
                      </a:r>
                      <a:r>
                        <a:rPr lang="tr-TR" baseline="0" dirty="0" err="1" smtClean="0"/>
                        <a:t>byte</a:t>
                      </a:r>
                      <a:r>
                        <a:rPr lang="tr-TR" baseline="0" dirty="0" smtClean="0"/>
                        <a:t> Kod – Y </a:t>
                      </a:r>
                      <a:r>
                        <a:rPr lang="tr-TR" baseline="0" dirty="0" err="1" smtClean="0"/>
                        <a:t>byte</a:t>
                      </a:r>
                      <a:r>
                        <a:rPr lang="tr-TR" baseline="0" dirty="0" smtClean="0"/>
                        <a:t> Değişken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Yığın</a:t>
                      </a:r>
                      <a:r>
                        <a:rPr lang="tr-TR" baseline="0" dirty="0" smtClean="0"/>
                        <a:t> kesimi boyutu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0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Ana Prosedür</a:t>
                      </a:r>
                      <a:r>
                        <a:rPr lang="tr-TR" baseline="0" dirty="0" smtClean="0"/>
                        <a:t> Tipi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FAR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6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Dönüş</a:t>
                      </a:r>
                      <a:r>
                        <a:rPr lang="tr-TR" baseline="0" dirty="0" smtClean="0"/>
                        <a:t> İçin Yapılması Gereken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PUSH DS</a:t>
                      </a:r>
                    </a:p>
                    <a:p>
                      <a:r>
                        <a:rPr lang="tr-TR" baseline="0" dirty="0" smtClean="0"/>
                        <a:t>XOR AX, AX</a:t>
                      </a:r>
                    </a:p>
                    <a:p>
                      <a:r>
                        <a:rPr lang="tr-TR" baseline="0" smtClean="0"/>
                        <a:t>PUSH AX</a:t>
                      </a:r>
                      <a:endParaRPr lang="tr-T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48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00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PROSEDÜR VE MAKRO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Prosedür (Yordam) - Makro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Modüler programlama yaklaşımı</a:t>
            </a:r>
          </a:p>
          <a:p>
            <a:r>
              <a:rPr lang="tr-TR" dirty="0" smtClean="0"/>
              <a:t>Giriş ve çıkış değerleri tanımlanmış modüller</a:t>
            </a:r>
          </a:p>
          <a:p>
            <a:r>
              <a:rPr lang="tr-TR" dirty="0" smtClean="0"/>
              <a:t>Sürekliliği sağlama</a:t>
            </a:r>
          </a:p>
          <a:p>
            <a:r>
              <a:rPr lang="tr-TR" dirty="0" smtClean="0"/>
              <a:t>Kod tekrar kullanımı</a:t>
            </a:r>
          </a:p>
          <a:p>
            <a:endParaRPr lang="tr-TR" dirty="0" smtClean="0"/>
          </a:p>
          <a:p>
            <a:r>
              <a:rPr lang="tr-TR" dirty="0" smtClean="0"/>
              <a:t>Prosedür: Çalışma sırasında çağrılan fonksiyonlar</a:t>
            </a:r>
          </a:p>
          <a:p>
            <a:r>
              <a:rPr lang="tr-TR" dirty="0" smtClean="0"/>
              <a:t>Makro: Derleme sırasında yerine kopyalanan modüller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</TotalTime>
  <Words>917</Words>
  <Application>Microsoft Office PowerPoint</Application>
  <PresentationFormat>On-screen Show (4:3)</PresentationFormat>
  <Paragraphs>337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MİKROİŞLEMCİLER VE MİKROBİLGİSAYARLAR</vt:lpstr>
      <vt:lpstr>ASSEMBLY PROGRAM TİPLERİ</vt:lpstr>
      <vt:lpstr>Assembly Program Tipleri</vt:lpstr>
      <vt:lpstr>EXE Tipindeki Programlar</vt:lpstr>
      <vt:lpstr>COM Tipi Programlar</vt:lpstr>
      <vt:lpstr>COM EXE Karşılaştırma </vt:lpstr>
      <vt:lpstr>COM EXE Karşılaştırma </vt:lpstr>
      <vt:lpstr>PROSEDÜR VE MAKRO</vt:lpstr>
      <vt:lpstr>Prosedür (Yordam) - Makro</vt:lpstr>
      <vt:lpstr>Prosedür Tanımı</vt:lpstr>
      <vt:lpstr>Prosedür Çağırma</vt:lpstr>
      <vt:lpstr>NEAR Prosedür Çağırma</vt:lpstr>
      <vt:lpstr>FAR Prosedür Çağırma</vt:lpstr>
      <vt:lpstr>Makro Tanımı</vt:lpstr>
      <vt:lpstr>Makro Çağırma</vt:lpstr>
      <vt:lpstr>PARAMETRE AKTARIMI</vt:lpstr>
      <vt:lpstr>Prosedürler Arası Parametre Aktarımı</vt:lpstr>
      <vt:lpstr>Yazmaç Üzerinden Parametre Aktarımı</vt:lpstr>
      <vt:lpstr>Yığın Üzerinden Parametre Aktarımı</vt:lpstr>
      <vt:lpstr>Yığın Üzerinden Parametre Aktarımı – Alt Prosedür Çalışmadan Önce</vt:lpstr>
      <vt:lpstr>Yığın Üzerinden Parametre Aktarımı – Alt Prosedür Çalışırken</vt:lpstr>
      <vt:lpstr>EXTERN/PUBLIC ile Parametre Aktarımı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MİKROİŞLEMCİLER VE MİKROBİLGİSAYARLAR</dc:title>
  <dc:creator>Windows User</dc:creator>
  <cp:lastModifiedBy>Windows User</cp:lastModifiedBy>
  <cp:revision>467</cp:revision>
  <dcterms:created xsi:type="dcterms:W3CDTF">2018-02-14T18:49:36Z</dcterms:created>
  <dcterms:modified xsi:type="dcterms:W3CDTF">2018-04-17T19:54:01Z</dcterms:modified>
</cp:coreProperties>
</file>