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9" r:id="rId16"/>
    <p:sldId id="270" r:id="rId17"/>
    <p:sldId id="271" r:id="rId18"/>
    <p:sldId id="272" r:id="rId19"/>
    <p:sldId id="273" r:id="rId20"/>
    <p:sldId id="274" r:id="rId21"/>
    <p:sldId id="277" r:id="rId22"/>
    <p:sldId id="280" r:id="rId23"/>
    <p:sldId id="281" r:id="rId24"/>
    <p:sldId id="290" r:id="rId25"/>
    <p:sldId id="291" r:id="rId26"/>
    <p:sldId id="292" r:id="rId27"/>
    <p:sldId id="293" r:id="rId28"/>
    <p:sldId id="294" r:id="rId29"/>
    <p:sldId id="301" r:id="rId30"/>
    <p:sldId id="295" r:id="rId31"/>
    <p:sldId id="282" r:id="rId32"/>
    <p:sldId id="296" r:id="rId33"/>
    <p:sldId id="297" r:id="rId34"/>
    <p:sldId id="298" r:id="rId35"/>
    <p:sldId id="299" r:id="rId36"/>
    <p:sldId id="300" r:id="rId37"/>
    <p:sldId id="288" r:id="rId38"/>
    <p:sldId id="285" r:id="rId39"/>
    <p:sldId id="284" r:id="rId40"/>
    <p:sldId id="283" r:id="rId41"/>
    <p:sldId id="286" r:id="rId42"/>
    <p:sldId id="287" r:id="rId43"/>
    <p:sldId id="289" r:id="rId4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66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9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1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8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58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8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2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8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37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C22B-CBA7-451F-9E70-AA17B10B9FB7}" type="datetimeFigureOut">
              <a:rPr lang="tr-TR" smtClean="0"/>
              <a:t>16.02.2018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43.jpeg"/><Relationship Id="rId5" Type="http://schemas.openxmlformats.org/officeDocument/2006/relationships/image" Target="../media/image21.png"/><Relationship Id="rId10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4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46.png"/><Relationship Id="rId5" Type="http://schemas.openxmlformats.org/officeDocument/2006/relationships/image" Target="../media/image21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50.png"/><Relationship Id="rId5" Type="http://schemas.openxmlformats.org/officeDocument/2006/relationships/image" Target="../media/image21.png"/><Relationship Id="rId10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7" Type="http://schemas.openxmlformats.org/officeDocument/2006/relationships/image" Target="../media/image94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1.png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5.png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3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31.jpe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21.png"/><Relationship Id="rId10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38.png"/><Relationship Id="rId5" Type="http://schemas.openxmlformats.org/officeDocument/2006/relationships/image" Target="../media/image21.png"/><Relationship Id="rId10" Type="http://schemas.openxmlformats.org/officeDocument/2006/relationships/image" Target="../media/image37.png"/><Relationship Id="rId4" Type="http://schemas.openxmlformats.org/officeDocument/2006/relationships/image" Target="../media/image20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0.png"/><Relationship Id="rId4" Type="http://schemas.openxmlformats.org/officeDocument/2006/relationships/image" Target="../media/image20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453" y="834189"/>
            <a:ext cx="9144000" cy="5053264"/>
          </a:xfrm>
        </p:spPr>
        <p:txBody>
          <a:bodyPr>
            <a:normAutofit/>
          </a:bodyPr>
          <a:lstStyle/>
          <a:p>
            <a:r>
              <a:rPr lang="tr-TR" b="1" dirty="0"/>
              <a:t>Robot Teknolojisine </a:t>
            </a:r>
            <a:r>
              <a:rPr lang="tr-TR" b="1" dirty="0" smtClean="0"/>
              <a:t>Giriş</a:t>
            </a:r>
            <a:br>
              <a:rPr lang="tr-TR" b="1" dirty="0" smtClean="0"/>
            </a:br>
            <a:r>
              <a:rPr lang="tr-TR" sz="2200" dirty="0" smtClean="0"/>
              <a:t> Yrd. Doç. Dr. Erkan Uslu, </a:t>
            </a:r>
            <a:br>
              <a:rPr lang="tr-TR" sz="2200" dirty="0" smtClean="0"/>
            </a:br>
            <a:r>
              <a:rPr lang="tr-TR" sz="2200" dirty="0" smtClean="0"/>
              <a:t>Doç. Dr. Sırma Yavuz, Doç. Dr. Fatih Amasyalı,</a:t>
            </a:r>
            <a:br>
              <a:rPr lang="tr-TR" sz="2200" dirty="0" smtClean="0"/>
            </a:br>
            <a:r>
              <a:rPr lang="tr-TR" sz="2200" dirty="0" smtClean="0"/>
              <a:t>Ar. Grv. Nihal Altuntaş, Ar. Grv. Furkan Çakmak</a:t>
            </a:r>
            <a:br>
              <a:rPr lang="tr-TR" sz="2200" dirty="0" smtClean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400" b="1" dirty="0" smtClean="0"/>
              <a:t>D011</a:t>
            </a:r>
            <a:r>
              <a:rPr lang="tr-TR" sz="2400" b="1" smtClean="0"/>
              <a:t/>
            </a:r>
            <a:br>
              <a:rPr lang="tr-TR" sz="2400" b="1" smtClean="0"/>
            </a:br>
            <a:r>
              <a:rPr lang="tr-TR" sz="2400" b="1" smtClean="0"/>
              <a:t>Cuma 14:00-17:00</a:t>
            </a: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02</a:t>
            </a:r>
            <a:br>
              <a:rPr lang="tr-TR" sz="2200" dirty="0" smtClean="0"/>
            </a:b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911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Configurations</a:t>
            </a:r>
            <a:endParaRPr lang="tr-T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8653686"/>
              </p:ext>
            </p:extLst>
          </p:nvPr>
        </p:nvGraphicFramePr>
        <p:xfrm>
          <a:off x="838200" y="1825625"/>
          <a:ext cx="7564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740875066"/>
                    </a:ext>
                  </a:extLst>
                </a:gridCol>
                <a:gridCol w="2893220">
                  <a:extLst>
                    <a:ext uri="{9D8B030D-6E8A-4147-A177-3AD203B41FA5}">
                      <a16:colId xmlns:a16="http://schemas.microsoft.com/office/drawing/2014/main" val="510199989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61496344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00010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</a:t>
                      </a:r>
                      <a:b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Arrangement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Four motorized</a:t>
                      </a:r>
                      <a:r>
                        <a:rPr lang="tr-TR" baseline="0" dirty="0" smtClean="0"/>
                        <a:t> and steered wheels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Two traction</a:t>
                      </a:r>
                      <a:r>
                        <a:rPr lang="tr-TR" baseline="0" dirty="0" smtClean="0"/>
                        <a:t> wheels in front/rear, two omni wheels in rear/front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186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607107" y="1069022"/>
          <a:ext cx="3327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3703793872"/>
                    </a:ext>
                  </a:extLst>
                </a:gridCol>
                <a:gridCol w="2434907">
                  <a:extLst>
                    <a:ext uri="{9D8B030D-6E8A-4147-A177-3AD203B41FA5}">
                      <a16:colId xmlns:a16="http://schemas.microsoft.com/office/drawing/2014/main" val="66159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</a:p>
                    <a:p>
                      <a:r>
                        <a:rPr lang="tr-TR" dirty="0" smtClean="0"/>
                        <a:t>I</a:t>
                      </a:r>
                      <a:r>
                        <a:rPr lang="tr-TR" baseline="0" dirty="0" smtClean="0"/>
                        <a:t>con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Type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Spherical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Swedish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Motoroized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5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Castor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Steered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Connected</a:t>
                      </a:r>
                    </a:p>
                    <a:p>
                      <a:r>
                        <a:rPr lang="tr-TR" dirty="0" smtClean="0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5612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643619" y="1785777"/>
            <a:ext cx="695325" cy="4403885"/>
            <a:chOff x="8643619" y="1785777"/>
            <a:chExt cx="695325" cy="44038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4106" y="1785777"/>
              <a:ext cx="514350" cy="5048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9819" y="2478720"/>
              <a:ext cx="542925" cy="371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294" y="3123247"/>
              <a:ext cx="561975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0769" y="3760626"/>
              <a:ext cx="581025" cy="361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619" y="4401819"/>
              <a:ext cx="695325" cy="3905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869" y="5024277"/>
              <a:ext cx="504825" cy="466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/>
            <a:srcRect b="19209"/>
            <a:stretch/>
          </p:blipFill>
          <p:spPr>
            <a:xfrm>
              <a:off x="8681719" y="5589427"/>
              <a:ext cx="619125" cy="600235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0232" y="2550951"/>
            <a:ext cx="2420966" cy="14571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0232" y="4401818"/>
            <a:ext cx="2420966" cy="1572261"/>
          </a:xfrm>
          <a:prstGeom prst="rect">
            <a:avLst/>
          </a:prstGeom>
        </p:spPr>
      </p:pic>
      <p:pic>
        <p:nvPicPr>
          <p:cNvPr id="5122" name="Picture 2" descr="İlgili resi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40" y="2546983"/>
            <a:ext cx="1826420" cy="146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2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Configurations</a:t>
            </a:r>
            <a:endParaRPr lang="tr-T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3216105"/>
              </p:ext>
            </p:extLst>
          </p:nvPr>
        </p:nvGraphicFramePr>
        <p:xfrm>
          <a:off x="838200" y="1825625"/>
          <a:ext cx="7564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740875066"/>
                    </a:ext>
                  </a:extLst>
                </a:gridCol>
                <a:gridCol w="2893220">
                  <a:extLst>
                    <a:ext uri="{9D8B030D-6E8A-4147-A177-3AD203B41FA5}">
                      <a16:colId xmlns:a16="http://schemas.microsoft.com/office/drawing/2014/main" val="510199989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61496344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00010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</a:t>
                      </a:r>
                      <a:b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Arrangement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Four</a:t>
                      </a:r>
                      <a:r>
                        <a:rPr lang="tr-TR" baseline="0" dirty="0" smtClean="0"/>
                        <a:t> omnidirectional wheels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Two wheel</a:t>
                      </a:r>
                      <a:r>
                        <a:rPr lang="tr-TR" baseline="0" dirty="0" smtClean="0"/>
                        <a:t> differentail drive with two onmi wheels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186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607107" y="1069022"/>
          <a:ext cx="3327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3703793872"/>
                    </a:ext>
                  </a:extLst>
                </a:gridCol>
                <a:gridCol w="2434907">
                  <a:extLst>
                    <a:ext uri="{9D8B030D-6E8A-4147-A177-3AD203B41FA5}">
                      <a16:colId xmlns:a16="http://schemas.microsoft.com/office/drawing/2014/main" val="66159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</a:p>
                    <a:p>
                      <a:r>
                        <a:rPr lang="tr-TR" dirty="0" smtClean="0"/>
                        <a:t>I</a:t>
                      </a:r>
                      <a:r>
                        <a:rPr lang="tr-TR" baseline="0" dirty="0" smtClean="0"/>
                        <a:t>con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Type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Spherical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Swedish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Motoroized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5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Castor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Steered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Connected</a:t>
                      </a:r>
                    </a:p>
                    <a:p>
                      <a:r>
                        <a:rPr lang="tr-TR" dirty="0" smtClean="0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5612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643619" y="1785777"/>
            <a:ext cx="695325" cy="4403885"/>
            <a:chOff x="8643619" y="1785777"/>
            <a:chExt cx="695325" cy="44038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4106" y="1785777"/>
              <a:ext cx="514350" cy="5048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9819" y="2478720"/>
              <a:ext cx="542925" cy="371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294" y="3123247"/>
              <a:ext cx="561975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0769" y="3760626"/>
              <a:ext cx="581025" cy="361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619" y="4401819"/>
              <a:ext cx="695325" cy="3905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869" y="5024277"/>
              <a:ext cx="504825" cy="466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/>
            <a:srcRect b="19209"/>
            <a:stretch/>
          </p:blipFill>
          <p:spPr>
            <a:xfrm>
              <a:off x="8681719" y="5589427"/>
              <a:ext cx="619125" cy="600235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9120" y="2579526"/>
            <a:ext cx="2588342" cy="1543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6277" y="4342920"/>
            <a:ext cx="2047351" cy="1722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5968" y="2885437"/>
            <a:ext cx="1726672" cy="1041399"/>
          </a:xfrm>
          <a:prstGeom prst="rect">
            <a:avLst/>
          </a:prstGeom>
        </p:spPr>
      </p:pic>
      <p:pic>
        <p:nvPicPr>
          <p:cNvPr id="6146" name="Picture 2" descr="Khepera 1 robot ile ilgili görsel sonuc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98" y="4221482"/>
            <a:ext cx="2124640" cy="198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9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Configurations</a:t>
            </a:r>
            <a:endParaRPr lang="tr-T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3893290"/>
              </p:ext>
            </p:extLst>
          </p:nvPr>
        </p:nvGraphicFramePr>
        <p:xfrm>
          <a:off x="838200" y="1825625"/>
          <a:ext cx="7564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740875066"/>
                    </a:ext>
                  </a:extLst>
                </a:gridCol>
                <a:gridCol w="2893220">
                  <a:extLst>
                    <a:ext uri="{9D8B030D-6E8A-4147-A177-3AD203B41FA5}">
                      <a16:colId xmlns:a16="http://schemas.microsoft.com/office/drawing/2014/main" val="510199989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61496344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00010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</a:t>
                      </a:r>
                      <a:b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Arrangement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Four motorized and steered castor wheels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Two motorized and steered wheels, total</a:t>
                      </a:r>
                      <a:r>
                        <a:rPr lang="tr-TR" baseline="0" dirty="0" smtClean="0"/>
                        <a:t> of </a:t>
                      </a:r>
                      <a:r>
                        <a:rPr lang="tr-TR" dirty="0" smtClean="0"/>
                        <a:t>4</a:t>
                      </a:r>
                      <a:r>
                        <a:rPr lang="tr-TR" baseline="0" dirty="0" smtClean="0"/>
                        <a:t> omni wheels at corners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186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607107" y="1069022"/>
          <a:ext cx="3327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3703793872"/>
                    </a:ext>
                  </a:extLst>
                </a:gridCol>
                <a:gridCol w="2434907">
                  <a:extLst>
                    <a:ext uri="{9D8B030D-6E8A-4147-A177-3AD203B41FA5}">
                      <a16:colId xmlns:a16="http://schemas.microsoft.com/office/drawing/2014/main" val="66159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</a:p>
                    <a:p>
                      <a:r>
                        <a:rPr lang="tr-TR" dirty="0" smtClean="0"/>
                        <a:t>I</a:t>
                      </a:r>
                      <a:r>
                        <a:rPr lang="tr-TR" baseline="0" dirty="0" smtClean="0"/>
                        <a:t>con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Type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Spherical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Swedish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Motoroized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5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Castor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Steered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Connected</a:t>
                      </a:r>
                    </a:p>
                    <a:p>
                      <a:r>
                        <a:rPr lang="tr-TR" dirty="0" smtClean="0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5612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643619" y="1785777"/>
            <a:ext cx="695325" cy="4403885"/>
            <a:chOff x="8643619" y="1785777"/>
            <a:chExt cx="695325" cy="44038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4106" y="1785777"/>
              <a:ext cx="514350" cy="5048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9819" y="2478720"/>
              <a:ext cx="542925" cy="371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294" y="3123247"/>
              <a:ext cx="561975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0769" y="3760626"/>
              <a:ext cx="581025" cy="361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619" y="4401819"/>
              <a:ext cx="695325" cy="3905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869" y="5024277"/>
              <a:ext cx="504825" cy="466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/>
            <a:srcRect b="19209"/>
            <a:stretch/>
          </p:blipFill>
          <p:spPr>
            <a:xfrm>
              <a:off x="8681719" y="5589427"/>
              <a:ext cx="619125" cy="60023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8004" y="2495867"/>
            <a:ext cx="2788644" cy="1626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6706" y="4277355"/>
            <a:ext cx="2859942" cy="17295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60" y="2495867"/>
            <a:ext cx="1175855" cy="15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Configurations</a:t>
            </a:r>
            <a:endParaRPr lang="tr-T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9556797"/>
              </p:ext>
            </p:extLst>
          </p:nvPr>
        </p:nvGraphicFramePr>
        <p:xfrm>
          <a:off x="838200" y="1825625"/>
          <a:ext cx="75644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740875066"/>
                    </a:ext>
                  </a:extLst>
                </a:gridCol>
                <a:gridCol w="2893220">
                  <a:extLst>
                    <a:ext uri="{9D8B030D-6E8A-4147-A177-3AD203B41FA5}">
                      <a16:colId xmlns:a16="http://schemas.microsoft.com/office/drawing/2014/main" val="510199989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61496344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00010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</a:t>
                      </a:r>
                      <a:b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Arrangement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Two traction wheels in center,</a:t>
                      </a:r>
                      <a:r>
                        <a:rPr lang="tr-TR" baseline="0" dirty="0" smtClean="0"/>
                        <a:t> total 4 omni wheels at corners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76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607107" y="1069022"/>
          <a:ext cx="3327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3703793872"/>
                    </a:ext>
                  </a:extLst>
                </a:gridCol>
                <a:gridCol w="2434907">
                  <a:extLst>
                    <a:ext uri="{9D8B030D-6E8A-4147-A177-3AD203B41FA5}">
                      <a16:colId xmlns:a16="http://schemas.microsoft.com/office/drawing/2014/main" val="66159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</a:p>
                    <a:p>
                      <a:r>
                        <a:rPr lang="tr-TR" dirty="0" smtClean="0"/>
                        <a:t>I</a:t>
                      </a:r>
                      <a:r>
                        <a:rPr lang="tr-TR" baseline="0" dirty="0" smtClean="0"/>
                        <a:t>con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Type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Spherical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Swedish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Motoroized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5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Castor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Steered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Connected</a:t>
                      </a:r>
                    </a:p>
                    <a:p>
                      <a:r>
                        <a:rPr lang="tr-TR" dirty="0" smtClean="0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5612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643619" y="1785777"/>
            <a:ext cx="695325" cy="4403885"/>
            <a:chOff x="8643619" y="1785777"/>
            <a:chExt cx="695325" cy="44038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4106" y="1785777"/>
              <a:ext cx="514350" cy="5048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9819" y="2478720"/>
              <a:ext cx="542925" cy="371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294" y="3123247"/>
              <a:ext cx="561975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0769" y="3760626"/>
              <a:ext cx="581025" cy="361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619" y="4401819"/>
              <a:ext cx="695325" cy="3905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869" y="5024277"/>
              <a:ext cx="504825" cy="466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/>
            <a:srcRect b="19209"/>
            <a:stretch/>
          </p:blipFill>
          <p:spPr>
            <a:xfrm>
              <a:off x="8681719" y="5589427"/>
              <a:ext cx="619125" cy="600235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9428" y="2542222"/>
            <a:ext cx="2668467" cy="15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Differential Drive - Locomotion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4000" dirty="0"/>
              <a:t>two driving wheels (plus roller-ball for </a:t>
            </a:r>
            <a:r>
              <a:rPr lang="en-US" sz="4000" dirty="0" smtClean="0"/>
              <a:t>balance)</a:t>
            </a:r>
            <a:endParaRPr lang="tr-TR" sz="4000" dirty="0" smtClean="0"/>
          </a:p>
          <a:p>
            <a:pPr marL="457200" indent="-457200"/>
            <a:r>
              <a:rPr lang="en-US" sz="4000" dirty="0" smtClean="0"/>
              <a:t>simplest </a:t>
            </a:r>
            <a:r>
              <a:rPr lang="en-US" sz="4000" dirty="0"/>
              <a:t>drive </a:t>
            </a:r>
            <a:r>
              <a:rPr lang="en-US" sz="4000" dirty="0" smtClean="0"/>
              <a:t>mechanism</a:t>
            </a:r>
            <a:endParaRPr lang="tr-TR" sz="4000" dirty="0" smtClean="0"/>
          </a:p>
          <a:p>
            <a:pPr marL="457200" indent="-457200"/>
            <a:r>
              <a:rPr lang="en-US" sz="4000" dirty="0" smtClean="0"/>
              <a:t>sensitive </a:t>
            </a:r>
            <a:r>
              <a:rPr lang="en-US" sz="4000" dirty="0"/>
              <a:t>to the relative velocity of the two </a:t>
            </a:r>
            <a:r>
              <a:rPr lang="en-US" sz="4000" dirty="0" err="1" smtClean="0"/>
              <a:t>whe</a:t>
            </a:r>
            <a:r>
              <a:rPr lang="tr-TR" sz="4000" dirty="0" smtClean="0"/>
              <a:t>els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856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Steered W</a:t>
            </a:r>
            <a:r>
              <a:rPr lang="tr-TR" dirty="0" smtClean="0"/>
              <a:t>heels  - Locomotion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6876"/>
            <a:ext cx="10515600" cy="1812925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Steering wheel + rear </a:t>
            </a:r>
            <a:r>
              <a:rPr lang="en-US" sz="4000" dirty="0" smtClean="0"/>
              <a:t>wheels</a:t>
            </a:r>
            <a:endParaRPr lang="tr-TR" sz="4000" dirty="0" smtClean="0"/>
          </a:p>
          <a:p>
            <a:r>
              <a:rPr lang="tr-TR" sz="4000" dirty="0" smtClean="0"/>
              <a:t>C</a:t>
            </a:r>
            <a:r>
              <a:rPr lang="en-US" sz="4000" dirty="0" err="1" smtClean="0"/>
              <a:t>annot</a:t>
            </a:r>
            <a:r>
              <a:rPr lang="en-US" sz="4000" dirty="0" smtClean="0"/>
              <a:t> </a:t>
            </a:r>
            <a:r>
              <a:rPr lang="en-US" sz="4000" dirty="0"/>
              <a:t>turn </a:t>
            </a:r>
            <a:r>
              <a:rPr lang="en-US" sz="4000" dirty="0" smtClean="0"/>
              <a:t>±90°</a:t>
            </a:r>
            <a:endParaRPr lang="tr-TR" sz="4000" dirty="0" smtClean="0"/>
          </a:p>
          <a:p>
            <a:r>
              <a:rPr lang="tr-TR" sz="4000" dirty="0"/>
              <a:t>L</a:t>
            </a:r>
            <a:r>
              <a:rPr lang="en-US" sz="4000" dirty="0" err="1" smtClean="0"/>
              <a:t>imited</a:t>
            </a:r>
            <a:r>
              <a:rPr lang="en-US" sz="4000" dirty="0" smtClean="0"/>
              <a:t> </a:t>
            </a:r>
            <a:r>
              <a:rPr lang="en-US" sz="4000" dirty="0"/>
              <a:t>radius of curvature 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752850"/>
            <a:ext cx="10515600" cy="283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Car Drive (Ackerman Steering) </a:t>
            </a:r>
            <a:r>
              <a:rPr lang="tr-TR" dirty="0" smtClean="0"/>
              <a:t>– Locomotion</a:t>
            </a:r>
          </a:p>
          <a:p>
            <a:endParaRPr lang="tr-TR" dirty="0" smtClean="0"/>
          </a:p>
          <a:p>
            <a:r>
              <a:rPr lang="tr-TR" dirty="0"/>
              <a:t>Synchronous Drive – </a:t>
            </a:r>
            <a:r>
              <a:rPr lang="tr-TR" dirty="0" smtClean="0"/>
              <a:t>Locomotion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Omni-directional – </a:t>
            </a:r>
            <a:r>
              <a:rPr lang="tr-TR" dirty="0" smtClean="0"/>
              <a:t>Locomotion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11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Examples of WMR</a:t>
            </a:r>
            <a:endParaRPr lang="tr-T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360525"/>
              </p:ext>
            </p:extLst>
          </p:nvPr>
        </p:nvGraphicFramePr>
        <p:xfrm>
          <a:off x="838200" y="1825625"/>
          <a:ext cx="1051560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5250">
                  <a:extLst>
                    <a:ext uri="{9D8B030D-6E8A-4147-A177-3AD203B41FA5}">
                      <a16:colId xmlns:a16="http://schemas.microsoft.com/office/drawing/2014/main" val="2666387992"/>
                    </a:ext>
                  </a:extLst>
                </a:gridCol>
                <a:gridCol w="6610350">
                  <a:extLst>
                    <a:ext uri="{9D8B030D-6E8A-4147-A177-3AD203B41FA5}">
                      <a16:colId xmlns:a16="http://schemas.microsoft.com/office/drawing/2014/main" val="388016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Smooth motion</a:t>
                      </a:r>
                      <a:endParaRPr lang="tr-TR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isk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slipping</a:t>
                      </a:r>
                      <a:endParaRPr lang="tr-TR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times use roller-ball to</a:t>
                      </a:r>
                      <a:r>
                        <a:rPr lang="tr-T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balance</a:t>
                      </a:r>
                      <a:r>
                        <a:rPr lang="en-US" sz="2800" dirty="0" smtClean="0"/>
                        <a:t> 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5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 straight motion</a:t>
                      </a:r>
                      <a:endParaRPr lang="tr-TR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to slipping</a:t>
                      </a:r>
                      <a:endParaRPr lang="tr-TR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Inexact modeling of turning</a:t>
                      </a:r>
                      <a:r>
                        <a:rPr lang="en-US" sz="2800" dirty="0" smtClean="0"/>
                        <a:t> 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5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motion</a:t>
                      </a:r>
                      <a:endParaRPr lang="tr-TR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structure</a:t>
                      </a:r>
                      <a:endParaRPr lang="tr-TR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Weakness of the frame</a:t>
                      </a:r>
                      <a:r>
                        <a:rPr lang="en-US" sz="2800" dirty="0" smtClean="0"/>
                        <a:t> 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495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89150"/>
            <a:ext cx="2000250" cy="1381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3613150"/>
            <a:ext cx="2000250" cy="1420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5168900"/>
            <a:ext cx="2362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Mobile Robot Locomotion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Instantaneous center of rotation (</a:t>
            </a:r>
            <a:r>
              <a:rPr lang="tr-TR" b="1" dirty="0" smtClean="0"/>
              <a:t>ICR</a:t>
            </a:r>
            <a:r>
              <a:rPr lang="tr-TR" dirty="0" smtClean="0"/>
              <a:t>) or Instantaneous center of curvature (</a:t>
            </a:r>
            <a:r>
              <a:rPr lang="tr-TR" b="1" dirty="0" smtClean="0"/>
              <a:t>ICC</a:t>
            </a:r>
            <a:r>
              <a:rPr lang="tr-TR" dirty="0" smtClean="0"/>
              <a:t>) for no steering wheel robots: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" y="3019424"/>
            <a:ext cx="3324225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3019424"/>
            <a:ext cx="2731638" cy="3157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763" y="3019423"/>
            <a:ext cx="3455176" cy="31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Degree of Mobility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75"/>
          </a:xfrm>
        </p:spPr>
        <p:txBody>
          <a:bodyPr/>
          <a:lstStyle/>
          <a:p>
            <a:r>
              <a:rPr lang="tr-TR" dirty="0" smtClean="0"/>
              <a:t>The degree of freedom of the robot motion </a:t>
            </a:r>
            <a:r>
              <a:rPr lang="tr-TR" dirty="0" smtClean="0">
                <a:sym typeface="Wingdings" panose="05000000000000000000" pitchFamily="2" charset="2"/>
              </a:rPr>
              <a:t> Degree of Mobility</a:t>
            </a:r>
            <a:endParaRPr lang="tr-T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78018"/>
              </p:ext>
            </p:extLst>
          </p:nvPr>
        </p:nvGraphicFramePr>
        <p:xfrm>
          <a:off x="838200" y="2324101"/>
          <a:ext cx="10515600" cy="4199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91416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2278680"/>
                    </a:ext>
                  </a:extLst>
                </a:gridCol>
              </a:tblGrid>
              <a:tr h="2076449">
                <a:tc>
                  <a:txBody>
                    <a:bodyPr/>
                    <a:lstStyle/>
                    <a:p>
                      <a:r>
                        <a:rPr lang="tr-TR" dirty="0" smtClean="0"/>
                        <a:t>No</a:t>
                      </a:r>
                      <a:r>
                        <a:rPr lang="tr-TR" baseline="0" dirty="0" smtClean="0"/>
                        <a:t> ICR</a:t>
                      </a:r>
                    </a:p>
                    <a:p>
                      <a:r>
                        <a:rPr lang="tr-TR" baseline="0" dirty="0" smtClean="0"/>
                        <a:t>Cannot move anywhere</a:t>
                      </a:r>
                    </a:p>
                    <a:p>
                      <a:r>
                        <a:rPr lang="tr-TR" baseline="0" dirty="0" smtClean="0"/>
                        <a:t>Degree of mobility = 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Only one</a:t>
                      </a:r>
                      <a:r>
                        <a:rPr lang="tr-TR" baseline="0" dirty="0" smtClean="0"/>
                        <a:t> ICR</a:t>
                      </a:r>
                      <a:endParaRPr lang="tr-TR" dirty="0" smtClean="0"/>
                    </a:p>
                    <a:p>
                      <a:r>
                        <a:rPr lang="tr-TR" dirty="0" smtClean="0"/>
                        <a:t>Fixed arc motion</a:t>
                      </a:r>
                    </a:p>
                    <a:p>
                      <a:r>
                        <a:rPr lang="tr-TR" dirty="0" smtClean="0"/>
                        <a:t>Degree of mobility = 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7341"/>
                  </a:ext>
                </a:extLst>
              </a:tr>
              <a:tr h="2122914">
                <a:tc>
                  <a:txBody>
                    <a:bodyPr/>
                    <a:lstStyle/>
                    <a:p>
                      <a:r>
                        <a:rPr lang="tr-TR" dirty="0" smtClean="0"/>
                        <a:t>Line of ICR points</a:t>
                      </a:r>
                    </a:p>
                    <a:p>
                      <a:r>
                        <a:rPr lang="tr-TR" dirty="0" smtClean="0"/>
                        <a:t>Varible arc motion</a:t>
                      </a:r>
                    </a:p>
                    <a:p>
                      <a:r>
                        <a:rPr lang="tr-TR" dirty="0" smtClean="0"/>
                        <a:t>Degree of mobility</a:t>
                      </a:r>
                      <a:r>
                        <a:rPr lang="tr-TR" baseline="0" dirty="0" smtClean="0"/>
                        <a:t> = 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ICR can be located at any position</a:t>
                      </a:r>
                    </a:p>
                    <a:p>
                      <a:r>
                        <a:rPr lang="tr-TR" dirty="0" smtClean="0"/>
                        <a:t>Fully free motion</a:t>
                      </a:r>
                    </a:p>
                    <a:p>
                      <a:r>
                        <a:rPr lang="tr-TR" dirty="0" smtClean="0"/>
                        <a:t>Degree of mobility</a:t>
                      </a:r>
                      <a:r>
                        <a:rPr lang="tr-TR" baseline="0" dirty="0" smtClean="0"/>
                        <a:t> = 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8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469114"/>
            <a:ext cx="1866900" cy="1706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013" y="2489270"/>
            <a:ext cx="168592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9269"/>
          <a:stretch/>
        </p:blipFill>
        <p:spPr>
          <a:xfrm>
            <a:off x="3981450" y="4423782"/>
            <a:ext cx="1866900" cy="1957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092" y="4780878"/>
            <a:ext cx="2023648" cy="17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Degree of Steerability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/>
          <a:lstStyle/>
          <a:p>
            <a:r>
              <a:rPr lang="tr-TR" dirty="0" smtClean="0"/>
              <a:t>The number of centered orientable wheels that can be steered independently </a:t>
            </a:r>
            <a:r>
              <a:rPr lang="tr-TR" dirty="0" smtClean="0">
                <a:sym typeface="Wingdings" panose="05000000000000000000" pitchFamily="2" charset="2"/>
              </a:rPr>
              <a:t> Degree of steerability</a:t>
            </a:r>
            <a:endParaRPr lang="tr-T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03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Degree of Maneuverability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38200" y="5064125"/>
                <a:ext cx="10515600" cy="917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4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tr-TR" sz="44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tr-TR" sz="4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4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tr-TR" sz="4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tr-TR" sz="4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4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tr-TR" sz="4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tr-TR" sz="4400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64125"/>
                <a:ext cx="10515600" cy="91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0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Locomotion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Locomotion </a:t>
            </a:r>
            <a:r>
              <a:rPr lang="en-US" dirty="0"/>
              <a:t>is the process of causing an autonomous robot to </a:t>
            </a:r>
            <a:r>
              <a:rPr lang="en-US" dirty="0" smtClean="0"/>
              <a:t>move</a:t>
            </a:r>
            <a:endParaRPr lang="tr-TR" dirty="0" smtClean="0"/>
          </a:p>
          <a:p>
            <a:r>
              <a:rPr lang="tr-TR" dirty="0" smtClean="0"/>
              <a:t>Bioinspired locomotion mechanisms: </a:t>
            </a:r>
            <a:r>
              <a:rPr lang="en-US" dirty="0"/>
              <a:t>walk, jump, run, slide, skate, swim, </a:t>
            </a:r>
            <a:r>
              <a:rPr lang="en-US" dirty="0" smtClean="0"/>
              <a:t>fly,</a:t>
            </a:r>
            <a:r>
              <a:rPr lang="tr-TR" dirty="0" smtClean="0"/>
              <a:t> </a:t>
            </a:r>
            <a:r>
              <a:rPr lang="en-US" dirty="0" smtClean="0"/>
              <a:t>roll 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45" y="3136392"/>
            <a:ext cx="2417875" cy="1439479"/>
          </a:xfrm>
          <a:prstGeom prst="rect">
            <a:avLst/>
          </a:prstGeom>
        </p:spPr>
      </p:pic>
      <p:pic>
        <p:nvPicPr>
          <p:cNvPr id="1030" name="Picture 6" descr="walking robot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0" y="3136392"/>
            <a:ext cx="1622425" cy="24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İlgili resi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44" y="4575871"/>
            <a:ext cx="2417875" cy="13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719" y="3130168"/>
            <a:ext cx="2158863" cy="1205642"/>
          </a:xfrm>
          <a:prstGeom prst="rect">
            <a:avLst/>
          </a:prstGeom>
        </p:spPr>
      </p:pic>
      <p:pic>
        <p:nvPicPr>
          <p:cNvPr id="1034" name="Picture 10" descr="skating robot ile ilgili görsel sonucu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46" r="41683"/>
          <a:stretch/>
        </p:blipFill>
        <p:spPr bwMode="auto">
          <a:xfrm>
            <a:off x="6903582" y="3133279"/>
            <a:ext cx="1736694" cy="244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wimming robot ile ilgili görsel sonuc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19" y="4335810"/>
            <a:ext cx="2158863" cy="162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ying seagull robot ile ilgili görsel sonucu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1" r="28154"/>
          <a:stretch/>
        </p:blipFill>
        <p:spPr bwMode="auto">
          <a:xfrm>
            <a:off x="8640276" y="3130168"/>
            <a:ext cx="1651804" cy="131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7814" y="4449906"/>
            <a:ext cx="2256461" cy="12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Degree of Maneuverability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7552"/>
            <a:ext cx="11825819" cy="4183148"/>
          </a:xfrm>
        </p:spPr>
      </p:pic>
    </p:spTree>
    <p:extLst>
      <p:ext uri="{BB962C8B-B14F-4D97-AF65-F5344CB8AC3E}">
        <p14:creationId xmlns:p14="http://schemas.microsoft.com/office/powerpoint/2010/main" val="11973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Mobile Robot Kinematics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process of understanding the motions of a robot </a:t>
            </a:r>
            <a:endParaRPr lang="tr-TR" dirty="0" smtClean="0"/>
          </a:p>
          <a:p>
            <a:r>
              <a:rPr lang="tr-TR" dirty="0" smtClean="0"/>
              <a:t>Describing e</a:t>
            </a:r>
            <a:r>
              <a:rPr lang="en-US" dirty="0" smtClean="0"/>
              <a:t>ach wheel</a:t>
            </a:r>
            <a:r>
              <a:rPr lang="tr-TR" dirty="0" smtClean="0"/>
              <a:t>’s contribution</a:t>
            </a:r>
            <a:r>
              <a:rPr lang="en-US" dirty="0" smtClean="0"/>
              <a:t> for </a:t>
            </a:r>
            <a:r>
              <a:rPr lang="tr-TR" dirty="0" smtClean="0"/>
              <a:t>robot </a:t>
            </a:r>
            <a:r>
              <a:rPr lang="en-US" dirty="0" err="1" smtClean="0"/>
              <a:t>motio</a:t>
            </a:r>
            <a:r>
              <a:rPr lang="tr-TR" dirty="0" smtClean="0"/>
              <a:t>n</a:t>
            </a:r>
          </a:p>
          <a:p>
            <a:r>
              <a:rPr lang="tr-TR" dirty="0" smtClean="0"/>
              <a:t>Describing each wheels’s constraint on robot motion</a:t>
            </a:r>
          </a:p>
          <a:p>
            <a:r>
              <a:rPr lang="tr-TR" dirty="0" smtClean="0"/>
              <a:t>Robot motion by means of global reference frame and robot’s local reference frame</a:t>
            </a:r>
          </a:p>
          <a:p>
            <a:r>
              <a:rPr lang="tr-TR" dirty="0"/>
              <a:t>D</a:t>
            </a:r>
            <a:r>
              <a:rPr lang="en-US" dirty="0" smtClean="0"/>
              <a:t>escribing </a:t>
            </a:r>
            <a:r>
              <a:rPr lang="tr-TR" dirty="0" smtClean="0"/>
              <a:t>how </a:t>
            </a:r>
            <a:r>
              <a:rPr lang="en-US" dirty="0" smtClean="0"/>
              <a:t>whole</a:t>
            </a:r>
            <a:r>
              <a:rPr lang="tr-TR" dirty="0" smtClean="0"/>
              <a:t> robot </a:t>
            </a:r>
            <a:r>
              <a:rPr lang="en-US" dirty="0" smtClean="0"/>
              <a:t>moves </a:t>
            </a:r>
            <a:r>
              <a:rPr lang="en-US" dirty="0"/>
              <a:t>as a function of its geometry and </a:t>
            </a:r>
            <a:r>
              <a:rPr lang="tr-TR" dirty="0" smtClean="0"/>
              <a:t>w</a:t>
            </a:r>
            <a:r>
              <a:rPr lang="en-US" dirty="0" smtClean="0"/>
              <a:t>heel behavior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forward kinematics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Forward kinematics  evaluate paths and trajectories (robot’s maneuverability)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90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Robot Pose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9150" y="1409700"/>
                <a:ext cx="10515600" cy="5276850"/>
              </a:xfrm>
            </p:spPr>
            <p:txBody>
              <a:bodyPr>
                <a:normAutofit/>
              </a:bodyPr>
              <a:lstStyle/>
              <a:p>
                <a:r>
                  <a:rPr lang="tr-TR" dirty="0" smtClean="0"/>
                  <a:t>Robot is a: </a:t>
                </a:r>
              </a:p>
              <a:p>
                <a:pPr lvl="1"/>
                <a:r>
                  <a:rPr lang="tr-TR" dirty="0" smtClean="0"/>
                  <a:t>Rigid body on wheels</a:t>
                </a:r>
              </a:p>
              <a:p>
                <a:pPr lvl="1"/>
                <a:r>
                  <a:rPr lang="tr-TR" dirty="0" smtClean="0"/>
                  <a:t>Operates on horizantal plane</a:t>
                </a:r>
              </a:p>
              <a:p>
                <a:r>
                  <a:rPr lang="tr-TR" dirty="0" smtClean="0"/>
                  <a:t>Total dimensionality of a robot is 3</a:t>
                </a:r>
              </a:p>
              <a:p>
                <a:pPr lvl="1"/>
                <a:r>
                  <a:rPr lang="tr-TR" dirty="0" smtClean="0"/>
                  <a:t>Position (x,y)</a:t>
                </a:r>
              </a:p>
              <a:p>
                <a:pPr lvl="1"/>
                <a:r>
                  <a:rPr lang="tr-TR" dirty="0" smtClean="0"/>
                  <a:t>Orientation – rotation along z-axis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dirty="0" smtClean="0"/>
                  <a:t>)</a:t>
                </a:r>
              </a:p>
              <a:p>
                <a:r>
                  <a:rPr lang="tr-TR" dirty="0" smtClean="0"/>
                  <a:t>Global reference frame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:{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tr-TR" dirty="0" smtClean="0"/>
              </a:p>
              <a:p>
                <a:r>
                  <a:rPr lang="tr-TR" dirty="0" smtClean="0"/>
                  <a:t>Robot’s local reference </a:t>
                </a:r>
                <a14:m>
                  <m:oMath xmlns:m="http://schemas.openxmlformats.org/officeDocument/2006/math">
                    <m:r>
                      <a:rPr lang="tr-TR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tr-TR" dirty="0" smtClean="0"/>
                  <a:t> : Robot pose on global frame</a:t>
                </a:r>
              </a:p>
              <a:p>
                <a:pPr lvl="1"/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1409700"/>
                <a:ext cx="10515600" cy="5276850"/>
              </a:xfrm>
              <a:blipFill>
                <a:blip r:embed="rId2"/>
                <a:stretch>
                  <a:fillRect l="-1043" t="-1848" b="-20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37" y="1223963"/>
            <a:ext cx="5229225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5350" y="599229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6396037" y="44577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2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Frame – Local Frame : Differential D. R.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Corresponding global frame coordinate calculation for motions defined in local frame:</a:t>
            </a:r>
          </a:p>
          <a:p>
            <a:pPr lvl="1"/>
            <a:r>
              <a:rPr lang="tr-TR" dirty="0" smtClean="0"/>
              <a:t>If a robot moves T meters forward with respect to its local frame what happens in global reference frame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54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4" y="152400"/>
            <a:ext cx="11302746" cy="6617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05150" y="0"/>
                <a:ext cx="4116960" cy="156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sz="3200" i="1">
                                    <a:latin typeface="Cambria Math" panose="02040503050406030204" pitchFamily="18" charset="0"/>
                                  </a:rPr>
                                  <m:t>𝑇𝑐𝑜𝑠</m:t>
                                </m:r>
                                <m:d>
                                  <m:dPr>
                                    <m:ctrlP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tr-TR" sz="3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150" y="0"/>
                <a:ext cx="4116960" cy="1565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39952" y="1565172"/>
                <a:ext cx="10347198" cy="47089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0" b="0" dirty="0" smtClean="0"/>
                  <a:t>Special Case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𝐼𝐶𝑅</m:t>
                          </m:r>
                        </m:sub>
                      </m:sSub>
                      <m:r>
                        <a:rPr lang="tr-TR" sz="10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0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tr-TR" sz="10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tr-TR" sz="10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0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10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52" y="1565172"/>
                <a:ext cx="10347198" cy="4708981"/>
              </a:xfrm>
              <a:prstGeom prst="rect">
                <a:avLst/>
              </a:prstGeom>
              <a:blipFill>
                <a:blip r:embed="rId4"/>
                <a:stretch>
                  <a:fillRect t="-72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0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Frame – Local Frame </a:t>
            </a:r>
            <a:r>
              <a:rPr lang="tr-TR" dirty="0"/>
              <a:t>: Differential D. 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Corresponding global frame coordinate calculation for motions defined in local frame:</a:t>
            </a:r>
          </a:p>
          <a:p>
            <a:pPr lvl="1"/>
            <a:r>
              <a:rPr lang="tr-TR" dirty="0" smtClean="0"/>
              <a:t>If a robot rotates </a:t>
            </a:r>
            <a:r>
              <a:rPr lang="el-GR" dirty="0" smtClean="0"/>
              <a:t>α</a:t>
            </a:r>
            <a:r>
              <a:rPr lang="tr-TR" dirty="0" smtClean="0"/>
              <a:t> radians with respect to its local frame (in place rotation) what happens in global reference frame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99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" y="314543"/>
            <a:ext cx="7639812" cy="6543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05700" y="971550"/>
                <a:ext cx="2616998" cy="156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971550"/>
                <a:ext cx="2616998" cy="1565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5702" y="971550"/>
                <a:ext cx="10099548" cy="47089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0" dirty="0" smtClean="0"/>
                  <a:t>Special Case</a:t>
                </a:r>
                <a:endParaRPr lang="tr-TR" sz="10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𝐼𝐶𝑅</m:t>
                          </m:r>
                        </m:sub>
                      </m:sSub>
                      <m:r>
                        <a:rPr lang="tr-TR" sz="10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10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tr-TR" sz="10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sz="10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0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10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02" y="971550"/>
                <a:ext cx="10099548" cy="4708981"/>
              </a:xfrm>
              <a:prstGeom prst="rect">
                <a:avLst/>
              </a:prstGeom>
              <a:blipFill>
                <a:blip r:embed="rId4"/>
                <a:stretch>
                  <a:fillRect t="-7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47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Frame – Local Frame </a:t>
            </a:r>
            <a:r>
              <a:rPr lang="tr-TR" dirty="0"/>
              <a:t>: Differential D. 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Corresponding global frame coordinate calculation for motions defined in local frame:</a:t>
            </a:r>
          </a:p>
          <a:p>
            <a:pPr lvl="1"/>
            <a:r>
              <a:rPr lang="tr-TR" dirty="0" smtClean="0"/>
              <a:t>If a robot moves with different wheel linear velocites with respect to its local frame what happens in global reference frame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95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14289" y="624870"/>
                <a:ext cx="4516621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9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9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96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tr-TR" sz="9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tr-TR" sz="9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9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9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9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89" y="624870"/>
                <a:ext cx="4516621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56192" y="3535464"/>
                <a:ext cx="1313180" cy="2642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sz="3200" dirty="0" smtClean="0"/>
                  <a:t>=?</a:t>
                </a:r>
              </a:p>
              <a:p>
                <a:r>
                  <a:rPr lang="tr-TR" sz="3200" dirty="0" smtClean="0"/>
                  <a:t>ICR = ?</a:t>
                </a:r>
              </a:p>
              <a:p>
                <a14:m>
                  <m:oMath xmlns:m="http://schemas.openxmlformats.org/officeDocument/2006/math">
                    <m:r>
                      <a:rPr lang="tr-TR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 sz="3200" dirty="0" smtClean="0"/>
                  <a:t> = ?</a:t>
                </a:r>
                <a:endParaRPr lang="tr-TR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192" y="3535464"/>
                <a:ext cx="1313180" cy="2642390"/>
              </a:xfrm>
              <a:prstGeom prst="rect">
                <a:avLst/>
              </a:prstGeom>
              <a:blipFill>
                <a:blip r:embed="rId4"/>
                <a:stretch>
                  <a:fillRect l="-11628" r="-10698" b="-692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-23297" y="212929"/>
            <a:ext cx="9179489" cy="6666931"/>
            <a:chOff x="-23297" y="212929"/>
            <a:chExt cx="9179489" cy="6666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" y="212929"/>
              <a:ext cx="8946642" cy="6645071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3346704" y="2679192"/>
              <a:ext cx="0" cy="3813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94360" y="2697480"/>
              <a:ext cx="277977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51591" y="6510528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ICRx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23297" y="2512814"/>
              <a:ext cx="5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ICRy</a:t>
              </a:r>
              <a:endParaRPr lang="en-GB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513007" y="1238865"/>
              <a:ext cx="786580" cy="16100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-900000">
              <a:off x="4753050" y="10305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  <a:endParaRPr lang="en-GB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346704" y="2679192"/>
              <a:ext cx="1657915" cy="65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74364" y="286248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166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" y="670560"/>
            <a:ext cx="8065371" cy="6035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30722" y="0"/>
                <a:ext cx="9072099" cy="5752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𝑅𝑐𝑜𝑠</m:t>
                      </m:r>
                      <m:d>
                        <m:d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tr-TR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𝑅𝑠𝑖𝑛</m:t>
                      </m:r>
                      <m:d>
                        <m:d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tr-TR" sz="3200" dirty="0" smtClean="0"/>
              </a:p>
              <a:p>
                <a:endParaRPr lang="tr-TR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𝑅𝑐𝑜𝑠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𝑅𝑐𝑜𝑠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𝑅𝑠𝑖𝑛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tr-T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𝑅𝑠𝑖𝑛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𝑅𝑠𝑖𝑛</m:t>
                      </m:r>
                      <m:d>
                        <m:d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𝑅𝑠𝑖𝑛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tr-TR" sz="2800" dirty="0" smtClean="0"/>
              </a:p>
              <a:p>
                <a:endParaRPr lang="tr-TR" sz="3200" dirty="0" smtClean="0"/>
              </a:p>
              <a:p>
                <a:endParaRPr lang="tr-T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tr-TR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tr-TR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3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tr-TR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200" i="1">
                          <a:latin typeface="Cambria Math" panose="02040503050406030204" pitchFamily="18" charset="0"/>
                        </a:rPr>
                        <m:t>𝑥𝑠𝑖𝑛</m:t>
                      </m:r>
                      <m:d>
                        <m:dPr>
                          <m:ctrlPr>
                            <a:rPr lang="tr-T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tr-TR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tr-TR" sz="3200" dirty="0" smtClean="0"/>
              </a:p>
              <a:p>
                <a:endParaRPr lang="tr-TR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tr-TR" sz="3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 sz="32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sz="3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sz="3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sz="32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22" y="0"/>
                <a:ext cx="9072099" cy="5752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Locomotion – Legged vs. Wheeled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19" y="1249481"/>
            <a:ext cx="2581275" cy="25527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1017032" y="3705385"/>
            <a:ext cx="558483" cy="334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465" t="6731" r="8799"/>
          <a:stretch/>
        </p:blipFill>
        <p:spPr>
          <a:xfrm>
            <a:off x="518677" y="4229914"/>
            <a:ext cx="1889760" cy="25324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074" y="1945472"/>
            <a:ext cx="3172251" cy="41411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962" y="1690688"/>
            <a:ext cx="58629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smtClean="0"/>
              <a:t>Requires </a:t>
            </a:r>
            <a:r>
              <a:rPr lang="en-US" sz="2800" dirty="0" smtClean="0"/>
              <a:t>higher </a:t>
            </a:r>
            <a:r>
              <a:rPr lang="en-US" sz="2800" dirty="0"/>
              <a:t>degrees of freedom </a:t>
            </a:r>
            <a:r>
              <a:rPr lang="tr-TR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mechanical complexity</a:t>
            </a:r>
            <a:endParaRPr lang="tr-T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W</a:t>
            </a:r>
            <a:r>
              <a:rPr lang="en-US" sz="2800" dirty="0" smtClean="0"/>
              <a:t>heeled </a:t>
            </a:r>
            <a:r>
              <a:rPr lang="en-US" sz="2800" dirty="0"/>
              <a:t>locomotion </a:t>
            </a:r>
            <a:r>
              <a:rPr lang="en-US" sz="2800" dirty="0" smtClean="0"/>
              <a:t>depends</a:t>
            </a:r>
            <a:r>
              <a:rPr lang="tr-TR" sz="2800" dirty="0" smtClean="0"/>
              <a:t> on </a:t>
            </a:r>
            <a:r>
              <a:rPr lang="en-US" sz="2800" dirty="0" smtClean="0"/>
              <a:t>flatness </a:t>
            </a:r>
            <a:r>
              <a:rPr lang="en-US" sz="2800" dirty="0"/>
              <a:t>and hardness of the ground 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smtClean="0"/>
              <a:t>W</a:t>
            </a:r>
            <a:r>
              <a:rPr lang="en-US" sz="2800" dirty="0" smtClean="0"/>
              <a:t>heeled </a:t>
            </a:r>
            <a:r>
              <a:rPr lang="en-US" sz="2800" dirty="0"/>
              <a:t>locomotion </a:t>
            </a:r>
            <a:r>
              <a:rPr lang="tr-TR" sz="2800" dirty="0" smtClean="0"/>
              <a:t>is</a:t>
            </a:r>
            <a:r>
              <a:rPr lang="en-US" sz="2800" dirty="0" smtClean="0"/>
              <a:t> inefficient</a:t>
            </a:r>
            <a:r>
              <a:rPr lang="tr-TR" sz="2800" dirty="0" smtClean="0"/>
              <a:t> on soft surfaces</a:t>
            </a:r>
            <a:r>
              <a:rPr lang="en-US" sz="2800" dirty="0" smtClean="0"/>
              <a:t> </a:t>
            </a:r>
            <a:r>
              <a:rPr lang="en-US" sz="2800" dirty="0"/>
              <a:t>due to rolling friction </a:t>
            </a:r>
            <a:endParaRPr lang="tr-T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H</a:t>
            </a:r>
            <a:r>
              <a:rPr lang="en-US" sz="2800" dirty="0" err="1" smtClean="0"/>
              <a:t>uman</a:t>
            </a:r>
            <a:r>
              <a:rPr lang="en-US" sz="2800" dirty="0" smtClean="0"/>
              <a:t> </a:t>
            </a:r>
            <a:r>
              <a:rPr lang="en-US" sz="2800" dirty="0"/>
              <a:t>environment </a:t>
            </a:r>
            <a:r>
              <a:rPr lang="en-US" sz="2800" dirty="0" smtClean="0"/>
              <a:t>consists </a:t>
            </a:r>
            <a:r>
              <a:rPr lang="en-US" sz="2800" dirty="0"/>
              <a:t>of engineered, smooth surfaces </a:t>
            </a:r>
            <a:r>
              <a:rPr lang="tr-TR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/>
              <a:t>industrial applications of mobile robotics </a:t>
            </a:r>
            <a:r>
              <a:rPr lang="tr-TR" sz="2800" dirty="0" smtClean="0"/>
              <a:t>utilize </a:t>
            </a:r>
            <a:r>
              <a:rPr lang="en-US" sz="2800" dirty="0" smtClean="0"/>
              <a:t>wheeled </a:t>
            </a:r>
            <a:r>
              <a:rPr lang="en-US" sz="2800" dirty="0"/>
              <a:t>locomotion 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11403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Forward Kinematics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Calculation </a:t>
                </a:r>
                <a:r>
                  <a:rPr lang="tr-TR" dirty="0"/>
                  <a:t>of new robot </a:t>
                </a:r>
                <a:r>
                  <a:rPr lang="tr-TR" dirty="0" smtClean="0"/>
                  <a:t>pose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/>
                  <a:t> given that robot pose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/>
                  <a:t> and control signals (wheel linear velocities)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tr-TR" dirty="0" smtClean="0"/>
                  <a:t> to be applied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tr-TR" dirty="0" smtClean="0"/>
                  <a:t> amount of time </a:t>
                </a:r>
                <a:r>
                  <a:rPr lang="tr-TR" dirty="0" smtClean="0">
                    <a:sym typeface="Wingdings" panose="05000000000000000000" pitchFamily="2" charset="2"/>
                  </a:rPr>
                  <a:t> forward kinematics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tr-TR" dirty="0" smtClean="0"/>
                  <a:t> </a:t>
                </a:r>
                <a:r>
                  <a:rPr lang="tr-TR" dirty="0" smtClean="0">
                    <a:sym typeface="Wingdings" panose="05000000000000000000" pitchFamily="2" charset="2"/>
                  </a:rPr>
                  <a:t> linear velocities depend on wheel radius and wheel angular velocities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0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Differential Drive Robot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8" y="1271587"/>
            <a:ext cx="5585172" cy="5262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90688"/>
            <a:ext cx="5426285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Differential Drive Robot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70" y="37637"/>
            <a:ext cx="4175472" cy="3934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5040" y="2605088"/>
                <a:ext cx="2948628" cy="2705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tr-TR" sz="3200" b="0" dirty="0" smtClean="0"/>
              </a:p>
              <a:p>
                <a:endParaRPr lang="tr-TR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r-TR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40" y="2605088"/>
                <a:ext cx="2948628" cy="2705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47666" y="2748195"/>
                <a:ext cx="2832442" cy="244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tr-TR" sz="3200" b="0" dirty="0" smtClean="0"/>
              </a:p>
              <a:p>
                <a:endParaRPr lang="tr-TR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tr-TR" sz="32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666" y="2748195"/>
                <a:ext cx="2832442" cy="2447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4248150" y="3790950"/>
            <a:ext cx="11049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33113" y="5812823"/>
                <a:ext cx="2200987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tr-T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32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113" y="5812823"/>
                <a:ext cx="2200987" cy="9187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5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1" y="170656"/>
            <a:ext cx="8949029" cy="66468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64070" y="813588"/>
                <a:ext cx="4489627" cy="1064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sSub>
                                  <m:sSub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𝐶𝑅</m:t>
                                    </m:r>
                                  </m:e>
                                  <m:sub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𝑅𝑠𝑖𝑛</m:t>
                                </m:r>
                                <m:d>
                                  <m:d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𝑅𝑐𝑜𝑠</m:t>
                                </m:r>
                                <m:d>
                                  <m:d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320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70" y="813588"/>
                <a:ext cx="4489627" cy="1064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Differential Drive Robot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7679" y="2300288"/>
                <a:ext cx="11376641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tr-TR" sz="3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 sz="32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 b="0" i="0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tr-TR" sz="3200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tr-TR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tr-TR" sz="32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 sz="32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 sz="32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tr-TR" sz="32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sz="32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tr-TR" sz="32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tr-TR" sz="32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 sz="32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tr-TR" sz="32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𝐼𝐶</m:t>
                                </m:r>
                                <m:sSub>
                                  <m:sSub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𝐼𝐶</m:t>
                                </m:r>
                                <m:sSub>
                                  <m:sSub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𝐼𝐶</m:t>
                                </m:r>
                                <m:sSub>
                                  <m:sSubPr>
                                    <m:ctrl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sz="32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tr-TR" sz="32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tr-TR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9" y="2300288"/>
                <a:ext cx="11376641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5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Differential Drive Robot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tr-TR" dirty="0" smtClean="0"/>
                  <a:t>Forward Kinematics Special Cases: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4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tr-TR" sz="4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tr-T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tr-T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tr-T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=∞⇒</m:t>
                    </m:r>
                    <m:d>
                      <m:dPr>
                        <m:begChr m:val="["/>
                        <m:endChr m:val="]"/>
                        <m:ctrlPr>
                          <a:rPr lang="tr-T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tr-T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brk m:alnAt="7"/>
                                </m:rPr>
                                <a:rPr lang="tr-TR" sz="4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tr-TR" sz="4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tr-T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4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brk m:alnAt="7"/>
                                </m:rPr>
                                <a:rPr lang="tr-TR" sz="4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tr-TR" sz="4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tr-TR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4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r-TR" sz="4400" dirty="0" smtClean="0"/>
              </a:p>
              <a:p>
                <a:endParaRPr lang="tr-TR" sz="4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4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4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4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tr-TR" sz="4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tr-T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tr-T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tr-T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4400" dirty="0" smtClean="0"/>
                  <a:t>0</a:t>
                </a:r>
                <a14:m>
                  <m:oMath xmlns:m="http://schemas.openxmlformats.org/officeDocument/2006/math">
                    <m:r>
                      <a:rPr lang="tr-T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tr-T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tr-T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tr-TR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tr-TR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tr-TR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tr-TR" sz="4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sz="4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tr-TR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tr-T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tr-TR" sz="4400" dirty="0" smtClean="0"/>
              </a:p>
              <a:p>
                <a:endParaRPr lang="tr-TR" sz="44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tr-T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tr-T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tr-T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d>
                      <m:dPr>
                        <m:ctrlPr>
                          <a:rPr lang="tr-T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tr-T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tr-T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tr-T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tr-TR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tr-TR" sz="4400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Inverse Kinematics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Given an initial pose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/>
                  <a:t> and target pose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/>
                  <a:t>, calculating the control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tr-TR" dirty="0" smtClean="0"/>
                  <a:t> that enables this motion </a:t>
                </a:r>
                <a:r>
                  <a:rPr lang="tr-TR" dirty="0" smtClean="0">
                    <a:sym typeface="Wingdings" panose="05000000000000000000" pitchFamily="2" charset="2"/>
                  </a:rPr>
                  <a:t> Inverse Kinematics</a:t>
                </a:r>
              </a:p>
              <a:p>
                <a:r>
                  <a:rPr lang="tr-TR" dirty="0" smtClean="0">
                    <a:sym typeface="Wingdings" panose="05000000000000000000" pitchFamily="2" charset="2"/>
                  </a:rPr>
                  <a:t>Because of constraints on wheel properties solution domain is limited</a:t>
                </a:r>
              </a:p>
              <a:p>
                <a:r>
                  <a:rPr lang="tr-TR" dirty="0" smtClean="0">
                    <a:sym typeface="Wingdings" panose="05000000000000000000" pitchFamily="2" charset="2"/>
                  </a:rPr>
                  <a:t>Basic navigation solution : </a:t>
                </a:r>
              </a:p>
              <a:p>
                <a:pPr lvl="1"/>
                <a:r>
                  <a:rPr lang="tr-TR" dirty="0" smtClean="0">
                    <a:sym typeface="Wingdings" panose="05000000000000000000" pitchFamily="2" charset="2"/>
                  </a:rPr>
                  <a:t>Translation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r-TR" dirty="0" smtClean="0"/>
              </a:p>
              <a:p>
                <a:pPr lvl="1"/>
                <a:r>
                  <a:rPr lang="tr-TR" dirty="0" smtClean="0"/>
                  <a:t>Rotation from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dirty="0" smtClean="0"/>
                  <a:t> to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0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Uygulama 2’ye Hazırlık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50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Çizgisel Hız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Düzgün dairesel hareket yapan bir cismin (yarıçapı r) birim zamanda aldığı yola </a:t>
                </a:r>
                <a:r>
                  <a:rPr lang="tr-TR" b="1" dirty="0" smtClean="0"/>
                  <a:t>çizgisel hız</a:t>
                </a:r>
                <a:r>
                  <a:rPr lang="tr-TR" dirty="0" smtClean="0"/>
                  <a:t> denir</a:t>
                </a:r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tr-TR" dirty="0" smtClean="0"/>
                  <a:t> sembolü ile gösterilir</a:t>
                </a:r>
              </a:p>
              <a:p>
                <a:r>
                  <a:rPr lang="tr-TR" dirty="0" smtClean="0"/>
                  <a:t>Birimi m/s ‘dir</a:t>
                </a:r>
              </a:p>
              <a:p>
                <a:r>
                  <a:rPr lang="tr-TR" dirty="0" smtClean="0"/>
                  <a:t>Tam turda dairesel cismin yere temas noktası </a:t>
                </a:r>
                <a:r>
                  <a:rPr lang="tr-TR" dirty="0"/>
                  <a:t>2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r-TR" dirty="0" smtClean="0"/>
                  <a:t>r yer değiştrir</a:t>
                </a:r>
              </a:p>
              <a:p>
                <a:r>
                  <a:rPr lang="tr-TR" dirty="0"/>
                  <a:t>Tam devir boyunca bir periyot (T) kadar zaman </a:t>
                </a:r>
                <a:r>
                  <a:rPr lang="tr-TR" dirty="0" smtClean="0"/>
                  <a:t>geçer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4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Açısal Hız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7075"/>
              </a:xfrm>
            </p:spPr>
            <p:txBody>
              <a:bodyPr>
                <a:normAutofit/>
              </a:bodyPr>
              <a:lstStyle/>
              <a:p>
                <a:r>
                  <a:rPr lang="tr-TR" dirty="0" smtClean="0"/>
                  <a:t>Düzgün dairesel hareket yapan cismin yarıçapının, birim zamanda, radyan cinsinden taradığı açıya </a:t>
                </a:r>
                <a:r>
                  <a:rPr lang="tr-TR" b="1" dirty="0" smtClean="0"/>
                  <a:t>açısal hız </a:t>
                </a:r>
                <a:r>
                  <a:rPr lang="tr-TR" dirty="0" smtClean="0"/>
                  <a:t>denir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b="0" dirty="0" smtClean="0"/>
                  <a:t> sembolü ile gösterilir</a:t>
                </a:r>
              </a:p>
              <a:p>
                <a:r>
                  <a:rPr lang="tr-TR" dirty="0" smtClean="0"/>
                  <a:t>Birimi rad/s ‘dir</a:t>
                </a:r>
              </a:p>
              <a:p>
                <a:r>
                  <a:rPr lang="tr-TR" dirty="0" smtClean="0"/>
                  <a:t>Tam devir boyunca </a:t>
                </a:r>
                <a:r>
                  <a:rPr lang="tr-TR" dirty="0"/>
                  <a:t>2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radyan açı taranır</a:t>
                </a:r>
              </a:p>
              <a:p>
                <a:r>
                  <a:rPr lang="tr-TR" b="0" dirty="0" smtClean="0"/>
                  <a:t>Tam devir boyunca bir periyot (T) kadar zaman geçer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i="1">
                        <a:latin typeface="Cambria Math" panose="02040503050406030204" pitchFamily="18" charset="0"/>
                      </a:rPr>
                      <m:t>ω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tr-T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7075"/>
              </a:xfrm>
              <a:blipFill>
                <a:blip r:embed="rId2"/>
                <a:stretch>
                  <a:fillRect l="-1043" t="-21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4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Types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128893"/>
              </p:ext>
            </p:extLst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19301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791108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34563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Fixed Wheel</a:t>
                      </a:r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Cente</a:t>
                      </a:r>
                      <a:r>
                        <a:rPr lang="tr-TR" baseline="0" dirty="0" smtClean="0"/>
                        <a:t>red Orientable Wheel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Spherical Wheel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Off-centered Orientable Wheel</a:t>
                      </a:r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Swedish</a:t>
                      </a:r>
                      <a:r>
                        <a:rPr lang="tr-TR" baseline="0" dirty="0" smtClean="0"/>
                        <a:t> Wheel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6472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2221547"/>
            <a:ext cx="3185159" cy="1579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28" y="2250738"/>
            <a:ext cx="2714743" cy="1671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23" y="4501759"/>
            <a:ext cx="2653031" cy="18805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599" y="4501759"/>
            <a:ext cx="3033772" cy="1913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6690" y="2221547"/>
            <a:ext cx="1341799" cy="43235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7502" y="365125"/>
            <a:ext cx="3580174" cy="14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Derece - Radyan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4800" dirty="0" smtClean="0"/>
                  <a:t>360 derece = 2</a:t>
                </a:r>
                <a14:m>
                  <m:oMath xmlns:m="http://schemas.openxmlformats.org/officeDocument/2006/math">
                    <m:r>
                      <a:rPr lang="tr-TR" sz="4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r-TR" sz="4800" dirty="0" smtClean="0"/>
                  <a:t> radyan (= 400 gradyan)</a:t>
                </a:r>
              </a:p>
              <a:p>
                <a:pPr marL="0" indent="0">
                  <a:buNone/>
                </a:pPr>
                <a:r>
                  <a:rPr lang="tr-TR" sz="4800" dirty="0" smtClean="0"/>
                  <a:t>1 derece = </a:t>
                </a:r>
                <a:r>
                  <a:rPr lang="tr-TR" sz="4800" dirty="0"/>
                  <a:t>0.01745329252 </a:t>
                </a:r>
                <a:r>
                  <a:rPr lang="tr-TR" sz="4800" dirty="0" smtClean="0"/>
                  <a:t>radyan</a:t>
                </a:r>
              </a:p>
              <a:p>
                <a:pPr marL="0" indent="0">
                  <a:buNone/>
                </a:pPr>
                <a:r>
                  <a:rPr lang="tr-TR" sz="4800" dirty="0" smtClean="0"/>
                  <a:t>Açısal hız birim : rad/s</a:t>
                </a:r>
              </a:p>
              <a:p>
                <a:pPr marL="0" indent="0">
                  <a:buNone/>
                </a:pPr>
                <a:r>
                  <a:rPr lang="tr-TR" sz="4800" dirty="0" smtClean="0"/>
                  <a:t>Çizgisel hız birimi : m/s</a:t>
                </a:r>
                <a:endParaRPr lang="tr-TR" sz="4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67" t="-476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Sağ El Sarımlı Motor</a:t>
            </a:r>
            <a:endParaRPr lang="tr-TR" dirty="0"/>
          </a:p>
        </p:txBody>
      </p:sp>
      <p:pic>
        <p:nvPicPr>
          <p:cNvPr id="6" name="Picture 2" descr="motor dc icon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5101089" y="1527582"/>
            <a:ext cx="5203864" cy="345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battery icon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74776" y="2609888"/>
            <a:ext cx="1507790" cy="10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2495550" y="2686050"/>
            <a:ext cx="2343150" cy="304800"/>
          </a:xfrm>
          <a:custGeom>
            <a:avLst/>
            <a:gdLst>
              <a:gd name="connsiteX0" fmla="*/ 0 w 2343150"/>
              <a:gd name="connsiteY0" fmla="*/ 114300 h 304800"/>
              <a:gd name="connsiteX1" fmla="*/ 495300 w 2343150"/>
              <a:gd name="connsiteY1" fmla="*/ 114300 h 304800"/>
              <a:gd name="connsiteX2" fmla="*/ 609600 w 2343150"/>
              <a:gd name="connsiteY2" fmla="*/ 76200 h 304800"/>
              <a:gd name="connsiteX3" fmla="*/ 666750 w 2343150"/>
              <a:gd name="connsiteY3" fmla="*/ 57150 h 304800"/>
              <a:gd name="connsiteX4" fmla="*/ 781050 w 2343150"/>
              <a:gd name="connsiteY4" fmla="*/ 0 h 304800"/>
              <a:gd name="connsiteX5" fmla="*/ 1047750 w 2343150"/>
              <a:gd name="connsiteY5" fmla="*/ 19050 h 304800"/>
              <a:gd name="connsiteX6" fmla="*/ 1409700 w 2343150"/>
              <a:gd name="connsiteY6" fmla="*/ 38100 h 304800"/>
              <a:gd name="connsiteX7" fmla="*/ 1638300 w 2343150"/>
              <a:gd name="connsiteY7" fmla="*/ 95250 h 304800"/>
              <a:gd name="connsiteX8" fmla="*/ 1714500 w 2343150"/>
              <a:gd name="connsiteY8" fmla="*/ 114300 h 304800"/>
              <a:gd name="connsiteX9" fmla="*/ 1828800 w 2343150"/>
              <a:gd name="connsiteY9" fmla="*/ 152400 h 304800"/>
              <a:gd name="connsiteX10" fmla="*/ 1885950 w 2343150"/>
              <a:gd name="connsiteY10" fmla="*/ 171450 h 304800"/>
              <a:gd name="connsiteX11" fmla="*/ 2057400 w 2343150"/>
              <a:gd name="connsiteY11" fmla="*/ 247650 h 304800"/>
              <a:gd name="connsiteX12" fmla="*/ 2171700 w 2343150"/>
              <a:gd name="connsiteY12" fmla="*/ 285750 h 304800"/>
              <a:gd name="connsiteX13" fmla="*/ 2228850 w 2343150"/>
              <a:gd name="connsiteY13" fmla="*/ 304800 h 304800"/>
              <a:gd name="connsiteX14" fmla="*/ 2343150 w 2343150"/>
              <a:gd name="connsiteY14" fmla="*/ 2667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3150" h="304800">
                <a:moveTo>
                  <a:pt x="0" y="114300"/>
                </a:moveTo>
                <a:cubicBezTo>
                  <a:pt x="210183" y="149331"/>
                  <a:pt x="172988" y="151490"/>
                  <a:pt x="495300" y="114300"/>
                </a:cubicBezTo>
                <a:cubicBezTo>
                  <a:pt x="535196" y="109697"/>
                  <a:pt x="571500" y="88900"/>
                  <a:pt x="609600" y="76200"/>
                </a:cubicBezTo>
                <a:cubicBezTo>
                  <a:pt x="628650" y="69850"/>
                  <a:pt x="650042" y="68289"/>
                  <a:pt x="666750" y="57150"/>
                </a:cubicBezTo>
                <a:cubicBezTo>
                  <a:pt x="740608" y="7911"/>
                  <a:pt x="702180" y="26290"/>
                  <a:pt x="781050" y="0"/>
                </a:cubicBezTo>
                <a:lnTo>
                  <a:pt x="1047750" y="19050"/>
                </a:lnTo>
                <a:cubicBezTo>
                  <a:pt x="1168346" y="26359"/>
                  <a:pt x="1289268" y="28465"/>
                  <a:pt x="1409700" y="38100"/>
                </a:cubicBezTo>
                <a:cubicBezTo>
                  <a:pt x="1556311" y="49829"/>
                  <a:pt x="1494950" y="59413"/>
                  <a:pt x="1638300" y="95250"/>
                </a:cubicBezTo>
                <a:cubicBezTo>
                  <a:pt x="1663700" y="101600"/>
                  <a:pt x="1689422" y="106777"/>
                  <a:pt x="1714500" y="114300"/>
                </a:cubicBezTo>
                <a:cubicBezTo>
                  <a:pt x="1752967" y="125840"/>
                  <a:pt x="1790700" y="139700"/>
                  <a:pt x="1828800" y="152400"/>
                </a:cubicBezTo>
                <a:cubicBezTo>
                  <a:pt x="1847850" y="158750"/>
                  <a:pt x="1869242" y="160311"/>
                  <a:pt x="1885950" y="171450"/>
                </a:cubicBezTo>
                <a:cubicBezTo>
                  <a:pt x="1976516" y="231827"/>
                  <a:pt x="1921380" y="202310"/>
                  <a:pt x="2057400" y="247650"/>
                </a:cubicBezTo>
                <a:lnTo>
                  <a:pt x="2171700" y="285750"/>
                </a:lnTo>
                <a:lnTo>
                  <a:pt x="2228850" y="304800"/>
                </a:lnTo>
                <a:cubicBezTo>
                  <a:pt x="2332906" y="283989"/>
                  <a:pt x="2301205" y="308645"/>
                  <a:pt x="2343150" y="26670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Freeform 10"/>
          <p:cNvSpPr/>
          <p:nvPr/>
        </p:nvSpPr>
        <p:spPr>
          <a:xfrm>
            <a:off x="2495550" y="3352800"/>
            <a:ext cx="2381250" cy="134013"/>
          </a:xfrm>
          <a:custGeom>
            <a:avLst/>
            <a:gdLst>
              <a:gd name="connsiteX0" fmla="*/ 0 w 2381250"/>
              <a:gd name="connsiteY0" fmla="*/ 76200 h 134013"/>
              <a:gd name="connsiteX1" fmla="*/ 533400 w 2381250"/>
              <a:gd name="connsiteY1" fmla="*/ 19050 h 134013"/>
              <a:gd name="connsiteX2" fmla="*/ 590550 w 2381250"/>
              <a:gd name="connsiteY2" fmla="*/ 0 h 134013"/>
              <a:gd name="connsiteX3" fmla="*/ 1047750 w 2381250"/>
              <a:gd name="connsiteY3" fmla="*/ 19050 h 134013"/>
              <a:gd name="connsiteX4" fmla="*/ 1200150 w 2381250"/>
              <a:gd name="connsiteY4" fmla="*/ 57150 h 134013"/>
              <a:gd name="connsiteX5" fmla="*/ 1257300 w 2381250"/>
              <a:gd name="connsiteY5" fmla="*/ 76200 h 134013"/>
              <a:gd name="connsiteX6" fmla="*/ 2228850 w 2381250"/>
              <a:gd name="connsiteY6" fmla="*/ 114300 h 134013"/>
              <a:gd name="connsiteX7" fmla="*/ 2381250 w 2381250"/>
              <a:gd name="connsiteY7" fmla="*/ 133350 h 13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1250" h="134013">
                <a:moveTo>
                  <a:pt x="0" y="76200"/>
                </a:moveTo>
                <a:cubicBezTo>
                  <a:pt x="177800" y="57150"/>
                  <a:pt x="356053" y="41934"/>
                  <a:pt x="533400" y="19050"/>
                </a:cubicBezTo>
                <a:cubicBezTo>
                  <a:pt x="553315" y="16480"/>
                  <a:pt x="570470" y="0"/>
                  <a:pt x="590550" y="0"/>
                </a:cubicBezTo>
                <a:cubicBezTo>
                  <a:pt x="743082" y="0"/>
                  <a:pt x="895350" y="12700"/>
                  <a:pt x="1047750" y="19050"/>
                </a:cubicBezTo>
                <a:cubicBezTo>
                  <a:pt x="1178387" y="62596"/>
                  <a:pt x="1016245" y="11174"/>
                  <a:pt x="1200150" y="57150"/>
                </a:cubicBezTo>
                <a:cubicBezTo>
                  <a:pt x="1219631" y="62020"/>
                  <a:pt x="1237453" y="73147"/>
                  <a:pt x="1257300" y="76200"/>
                </a:cubicBezTo>
                <a:cubicBezTo>
                  <a:pt x="1519913" y="116602"/>
                  <a:pt x="2147214" y="112309"/>
                  <a:pt x="2228850" y="114300"/>
                </a:cubicBezTo>
                <a:cubicBezTo>
                  <a:pt x="2329692" y="139510"/>
                  <a:pt x="2278868" y="133350"/>
                  <a:pt x="2381250" y="13335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4149559"/>
            <a:ext cx="2758328" cy="199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Sağ El Sarımlı Motorlarla Oluşturulmuş Diferansiyel Sürüşlü Robot</a:t>
            </a:r>
            <a:endParaRPr lang="tr-TR" dirty="0"/>
          </a:p>
        </p:txBody>
      </p:sp>
      <p:pic>
        <p:nvPicPr>
          <p:cNvPr id="4" name="Picture 2" descr="motor dc icon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8087912" y="2536024"/>
            <a:ext cx="3735057" cy="247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otor dc icon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389486" y="2578581"/>
            <a:ext cx="3942072" cy="261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attery icon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67" y="4293746"/>
            <a:ext cx="1507790" cy="10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4552950" y="4091421"/>
            <a:ext cx="1371600" cy="328179"/>
          </a:xfrm>
          <a:custGeom>
            <a:avLst/>
            <a:gdLst>
              <a:gd name="connsiteX0" fmla="*/ 1371600 w 1371600"/>
              <a:gd name="connsiteY0" fmla="*/ 328179 h 328179"/>
              <a:gd name="connsiteX1" fmla="*/ 1333500 w 1371600"/>
              <a:gd name="connsiteY1" fmla="*/ 232929 h 328179"/>
              <a:gd name="connsiteX2" fmla="*/ 1314450 w 1371600"/>
              <a:gd name="connsiteY2" fmla="*/ 175779 h 328179"/>
              <a:gd name="connsiteX3" fmla="*/ 1276350 w 1371600"/>
              <a:gd name="connsiteY3" fmla="*/ 118629 h 328179"/>
              <a:gd name="connsiteX4" fmla="*/ 1257300 w 1371600"/>
              <a:gd name="connsiteY4" fmla="*/ 23379 h 328179"/>
              <a:gd name="connsiteX5" fmla="*/ 419100 w 1371600"/>
              <a:gd name="connsiteY5" fmla="*/ 4329 h 328179"/>
              <a:gd name="connsiteX6" fmla="*/ 57150 w 1371600"/>
              <a:gd name="connsiteY6" fmla="*/ 23379 h 328179"/>
              <a:gd name="connsiteX7" fmla="*/ 0 w 1371600"/>
              <a:gd name="connsiteY7" fmla="*/ 23379 h 32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1600" h="328179">
                <a:moveTo>
                  <a:pt x="1371600" y="328179"/>
                </a:moveTo>
                <a:cubicBezTo>
                  <a:pt x="1358900" y="296429"/>
                  <a:pt x="1345507" y="264948"/>
                  <a:pt x="1333500" y="232929"/>
                </a:cubicBezTo>
                <a:cubicBezTo>
                  <a:pt x="1326449" y="214127"/>
                  <a:pt x="1323430" y="193740"/>
                  <a:pt x="1314450" y="175779"/>
                </a:cubicBezTo>
                <a:cubicBezTo>
                  <a:pt x="1304211" y="155301"/>
                  <a:pt x="1289050" y="137679"/>
                  <a:pt x="1276350" y="118629"/>
                </a:cubicBezTo>
                <a:cubicBezTo>
                  <a:pt x="1270000" y="86879"/>
                  <a:pt x="1289395" y="27658"/>
                  <a:pt x="1257300" y="23379"/>
                </a:cubicBezTo>
                <a:cubicBezTo>
                  <a:pt x="980279" y="-13557"/>
                  <a:pt x="698572" y="4329"/>
                  <a:pt x="419100" y="4329"/>
                </a:cubicBezTo>
                <a:cubicBezTo>
                  <a:pt x="298283" y="4329"/>
                  <a:pt x="177842" y="17893"/>
                  <a:pt x="57150" y="23379"/>
                </a:cubicBezTo>
                <a:cubicBezTo>
                  <a:pt x="38120" y="24244"/>
                  <a:pt x="19050" y="23379"/>
                  <a:pt x="0" y="23379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Freeform 7"/>
          <p:cNvSpPr/>
          <p:nvPr/>
        </p:nvSpPr>
        <p:spPr>
          <a:xfrm>
            <a:off x="5802925" y="3486150"/>
            <a:ext cx="2179025" cy="628650"/>
          </a:xfrm>
          <a:custGeom>
            <a:avLst/>
            <a:gdLst>
              <a:gd name="connsiteX0" fmla="*/ 45425 w 2179025"/>
              <a:gd name="connsiteY0" fmla="*/ 628650 h 628650"/>
              <a:gd name="connsiteX1" fmla="*/ 26375 w 2179025"/>
              <a:gd name="connsiteY1" fmla="*/ 457200 h 628650"/>
              <a:gd name="connsiteX2" fmla="*/ 26375 w 2179025"/>
              <a:gd name="connsiteY2" fmla="*/ 171450 h 628650"/>
              <a:gd name="connsiteX3" fmla="*/ 83525 w 2179025"/>
              <a:gd name="connsiteY3" fmla="*/ 114300 h 628650"/>
              <a:gd name="connsiteX4" fmla="*/ 140675 w 2179025"/>
              <a:gd name="connsiteY4" fmla="*/ 76200 h 628650"/>
              <a:gd name="connsiteX5" fmla="*/ 312125 w 2179025"/>
              <a:gd name="connsiteY5" fmla="*/ 38100 h 628650"/>
              <a:gd name="connsiteX6" fmla="*/ 769325 w 2179025"/>
              <a:gd name="connsiteY6" fmla="*/ 57150 h 628650"/>
              <a:gd name="connsiteX7" fmla="*/ 883625 w 2179025"/>
              <a:gd name="connsiteY7" fmla="*/ 95250 h 628650"/>
              <a:gd name="connsiteX8" fmla="*/ 1016975 w 2179025"/>
              <a:gd name="connsiteY8" fmla="*/ 133350 h 628650"/>
              <a:gd name="connsiteX9" fmla="*/ 1074125 w 2179025"/>
              <a:gd name="connsiteY9" fmla="*/ 152400 h 628650"/>
              <a:gd name="connsiteX10" fmla="*/ 1340825 w 2179025"/>
              <a:gd name="connsiteY10" fmla="*/ 114300 h 628650"/>
              <a:gd name="connsiteX11" fmla="*/ 1455125 w 2179025"/>
              <a:gd name="connsiteY11" fmla="*/ 76200 h 628650"/>
              <a:gd name="connsiteX12" fmla="*/ 1512275 w 2179025"/>
              <a:gd name="connsiteY12" fmla="*/ 57150 h 628650"/>
              <a:gd name="connsiteX13" fmla="*/ 1778975 w 2179025"/>
              <a:gd name="connsiteY13" fmla="*/ 19050 h 628650"/>
              <a:gd name="connsiteX14" fmla="*/ 1836125 w 2179025"/>
              <a:gd name="connsiteY14" fmla="*/ 0 h 628650"/>
              <a:gd name="connsiteX15" fmla="*/ 2179025 w 2179025"/>
              <a:gd name="connsiteY15" fmla="*/ 190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79025" h="628650">
                <a:moveTo>
                  <a:pt x="45425" y="628650"/>
                </a:moveTo>
                <a:cubicBezTo>
                  <a:pt x="39075" y="571500"/>
                  <a:pt x="34507" y="514124"/>
                  <a:pt x="26375" y="457200"/>
                </a:cubicBezTo>
                <a:cubicBezTo>
                  <a:pt x="8410" y="331446"/>
                  <a:pt x="-22703" y="330953"/>
                  <a:pt x="26375" y="171450"/>
                </a:cubicBezTo>
                <a:cubicBezTo>
                  <a:pt x="34298" y="145701"/>
                  <a:pt x="62829" y="131547"/>
                  <a:pt x="83525" y="114300"/>
                </a:cubicBezTo>
                <a:cubicBezTo>
                  <a:pt x="101114" y="99643"/>
                  <a:pt x="120197" y="86439"/>
                  <a:pt x="140675" y="76200"/>
                </a:cubicBezTo>
                <a:cubicBezTo>
                  <a:pt x="187572" y="52752"/>
                  <a:pt x="268225" y="45417"/>
                  <a:pt x="312125" y="38100"/>
                </a:cubicBezTo>
                <a:cubicBezTo>
                  <a:pt x="464525" y="44450"/>
                  <a:pt x="617550" y="41972"/>
                  <a:pt x="769325" y="57150"/>
                </a:cubicBezTo>
                <a:cubicBezTo>
                  <a:pt x="809287" y="61146"/>
                  <a:pt x="845525" y="82550"/>
                  <a:pt x="883625" y="95250"/>
                </a:cubicBezTo>
                <a:cubicBezTo>
                  <a:pt x="1020651" y="140925"/>
                  <a:pt x="849533" y="85510"/>
                  <a:pt x="1016975" y="133350"/>
                </a:cubicBezTo>
                <a:cubicBezTo>
                  <a:pt x="1036283" y="138867"/>
                  <a:pt x="1055075" y="146050"/>
                  <a:pt x="1074125" y="152400"/>
                </a:cubicBezTo>
                <a:cubicBezTo>
                  <a:pt x="1119233" y="146761"/>
                  <a:pt x="1285892" y="128033"/>
                  <a:pt x="1340825" y="114300"/>
                </a:cubicBezTo>
                <a:cubicBezTo>
                  <a:pt x="1379787" y="104560"/>
                  <a:pt x="1417025" y="88900"/>
                  <a:pt x="1455125" y="76200"/>
                </a:cubicBezTo>
                <a:cubicBezTo>
                  <a:pt x="1474175" y="69850"/>
                  <a:pt x="1492350" y="59641"/>
                  <a:pt x="1512275" y="57150"/>
                </a:cubicBezTo>
                <a:cubicBezTo>
                  <a:pt x="1578186" y="48911"/>
                  <a:pt x="1708347" y="34745"/>
                  <a:pt x="1778975" y="19050"/>
                </a:cubicBezTo>
                <a:cubicBezTo>
                  <a:pt x="1798577" y="14694"/>
                  <a:pt x="1817075" y="6350"/>
                  <a:pt x="1836125" y="0"/>
                </a:cubicBezTo>
                <a:cubicBezTo>
                  <a:pt x="2077173" y="24105"/>
                  <a:pt x="1962808" y="19050"/>
                  <a:pt x="2179025" y="1905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Freeform 8"/>
          <p:cNvSpPr/>
          <p:nvPr/>
        </p:nvSpPr>
        <p:spPr>
          <a:xfrm>
            <a:off x="6534150" y="3905250"/>
            <a:ext cx="1359960" cy="514350"/>
          </a:xfrm>
          <a:custGeom>
            <a:avLst/>
            <a:gdLst>
              <a:gd name="connsiteX0" fmla="*/ 0 w 1359960"/>
              <a:gd name="connsiteY0" fmla="*/ 514350 h 514350"/>
              <a:gd name="connsiteX1" fmla="*/ 95250 w 1359960"/>
              <a:gd name="connsiteY1" fmla="*/ 361950 h 514350"/>
              <a:gd name="connsiteX2" fmla="*/ 152400 w 1359960"/>
              <a:gd name="connsiteY2" fmla="*/ 304800 h 514350"/>
              <a:gd name="connsiteX3" fmla="*/ 209550 w 1359960"/>
              <a:gd name="connsiteY3" fmla="*/ 190500 h 514350"/>
              <a:gd name="connsiteX4" fmla="*/ 228600 w 1359960"/>
              <a:gd name="connsiteY4" fmla="*/ 133350 h 514350"/>
              <a:gd name="connsiteX5" fmla="*/ 323850 w 1359960"/>
              <a:gd name="connsiteY5" fmla="*/ 19050 h 514350"/>
              <a:gd name="connsiteX6" fmla="*/ 381000 w 1359960"/>
              <a:gd name="connsiteY6" fmla="*/ 0 h 514350"/>
              <a:gd name="connsiteX7" fmla="*/ 1028700 w 1359960"/>
              <a:gd name="connsiteY7" fmla="*/ 19050 h 514350"/>
              <a:gd name="connsiteX8" fmla="*/ 1352550 w 1359960"/>
              <a:gd name="connsiteY8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960" h="514350">
                <a:moveTo>
                  <a:pt x="0" y="514350"/>
                </a:moveTo>
                <a:cubicBezTo>
                  <a:pt x="7967" y="501072"/>
                  <a:pt x="74308" y="387081"/>
                  <a:pt x="95250" y="361950"/>
                </a:cubicBezTo>
                <a:cubicBezTo>
                  <a:pt x="112497" y="341254"/>
                  <a:pt x="133350" y="323850"/>
                  <a:pt x="152400" y="304800"/>
                </a:cubicBezTo>
                <a:cubicBezTo>
                  <a:pt x="200283" y="161152"/>
                  <a:pt x="135692" y="338216"/>
                  <a:pt x="209550" y="190500"/>
                </a:cubicBezTo>
                <a:cubicBezTo>
                  <a:pt x="218530" y="172539"/>
                  <a:pt x="219620" y="151311"/>
                  <a:pt x="228600" y="133350"/>
                </a:cubicBezTo>
                <a:cubicBezTo>
                  <a:pt x="246171" y="98208"/>
                  <a:pt x="292252" y="40116"/>
                  <a:pt x="323850" y="19050"/>
                </a:cubicBezTo>
                <a:cubicBezTo>
                  <a:pt x="340558" y="7911"/>
                  <a:pt x="361950" y="6350"/>
                  <a:pt x="381000" y="0"/>
                </a:cubicBezTo>
                <a:cubicBezTo>
                  <a:pt x="596900" y="6350"/>
                  <a:pt x="813127" y="5577"/>
                  <a:pt x="1028700" y="19050"/>
                </a:cubicBezTo>
                <a:cubicBezTo>
                  <a:pt x="1681405" y="59844"/>
                  <a:pt x="1127714" y="57150"/>
                  <a:pt x="1352550" y="5715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Freeform 9"/>
          <p:cNvSpPr/>
          <p:nvPr/>
        </p:nvSpPr>
        <p:spPr>
          <a:xfrm>
            <a:off x="4438650" y="3695700"/>
            <a:ext cx="2400300" cy="285757"/>
          </a:xfrm>
          <a:custGeom>
            <a:avLst/>
            <a:gdLst>
              <a:gd name="connsiteX0" fmla="*/ 0 w 2400300"/>
              <a:gd name="connsiteY0" fmla="*/ 0 h 285757"/>
              <a:gd name="connsiteX1" fmla="*/ 171450 w 2400300"/>
              <a:gd name="connsiteY1" fmla="*/ 19050 h 285757"/>
              <a:gd name="connsiteX2" fmla="*/ 323850 w 2400300"/>
              <a:gd name="connsiteY2" fmla="*/ 38100 h 285757"/>
              <a:gd name="connsiteX3" fmla="*/ 990600 w 2400300"/>
              <a:gd name="connsiteY3" fmla="*/ 57150 h 285757"/>
              <a:gd name="connsiteX4" fmla="*/ 1219200 w 2400300"/>
              <a:gd name="connsiteY4" fmla="*/ 95250 h 285757"/>
              <a:gd name="connsiteX5" fmla="*/ 1390650 w 2400300"/>
              <a:gd name="connsiteY5" fmla="*/ 152400 h 285757"/>
              <a:gd name="connsiteX6" fmla="*/ 1447800 w 2400300"/>
              <a:gd name="connsiteY6" fmla="*/ 171450 h 285757"/>
              <a:gd name="connsiteX7" fmla="*/ 1543050 w 2400300"/>
              <a:gd name="connsiteY7" fmla="*/ 190500 h 285757"/>
              <a:gd name="connsiteX8" fmla="*/ 1619250 w 2400300"/>
              <a:gd name="connsiteY8" fmla="*/ 209550 h 285757"/>
              <a:gd name="connsiteX9" fmla="*/ 1809750 w 2400300"/>
              <a:gd name="connsiteY9" fmla="*/ 228600 h 285757"/>
              <a:gd name="connsiteX10" fmla="*/ 1866900 w 2400300"/>
              <a:gd name="connsiteY10" fmla="*/ 247650 h 285757"/>
              <a:gd name="connsiteX11" fmla="*/ 2400300 w 2400300"/>
              <a:gd name="connsiteY11" fmla="*/ 285750 h 28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0300" h="285757">
                <a:moveTo>
                  <a:pt x="0" y="0"/>
                </a:moveTo>
                <a:lnTo>
                  <a:pt x="171450" y="19050"/>
                </a:lnTo>
                <a:cubicBezTo>
                  <a:pt x="222295" y="25032"/>
                  <a:pt x="272710" y="35721"/>
                  <a:pt x="323850" y="38100"/>
                </a:cubicBezTo>
                <a:cubicBezTo>
                  <a:pt x="545951" y="48430"/>
                  <a:pt x="768350" y="50800"/>
                  <a:pt x="990600" y="57150"/>
                </a:cubicBezTo>
                <a:cubicBezTo>
                  <a:pt x="1066800" y="69850"/>
                  <a:pt x="1145913" y="70821"/>
                  <a:pt x="1219200" y="95250"/>
                </a:cubicBezTo>
                <a:lnTo>
                  <a:pt x="1390650" y="152400"/>
                </a:lnTo>
                <a:cubicBezTo>
                  <a:pt x="1409700" y="158750"/>
                  <a:pt x="1428109" y="167512"/>
                  <a:pt x="1447800" y="171450"/>
                </a:cubicBezTo>
                <a:cubicBezTo>
                  <a:pt x="1479550" y="177800"/>
                  <a:pt x="1511442" y="183476"/>
                  <a:pt x="1543050" y="190500"/>
                </a:cubicBezTo>
                <a:cubicBezTo>
                  <a:pt x="1568608" y="196180"/>
                  <a:pt x="1593331" y="205847"/>
                  <a:pt x="1619250" y="209550"/>
                </a:cubicBezTo>
                <a:cubicBezTo>
                  <a:pt x="1682425" y="218575"/>
                  <a:pt x="1746250" y="222250"/>
                  <a:pt x="1809750" y="228600"/>
                </a:cubicBezTo>
                <a:cubicBezTo>
                  <a:pt x="1828800" y="234950"/>
                  <a:pt x="1846934" y="245511"/>
                  <a:pt x="1866900" y="247650"/>
                </a:cubicBezTo>
                <a:cubicBezTo>
                  <a:pt x="2236679" y="287269"/>
                  <a:pt x="2198900" y="285750"/>
                  <a:pt x="2400300" y="28575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965" y="4693890"/>
            <a:ext cx="1504950" cy="1086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28806" y="4527519"/>
            <a:ext cx="1795443" cy="12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535966" y="5946046"/>
                <a:ext cx="92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966" y="5946046"/>
                <a:ext cx="9294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06728" y="5974924"/>
                <a:ext cx="929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28" y="5974924"/>
                <a:ext cx="9299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739560" y="5746702"/>
            <a:ext cx="556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Sağ motor açısal hızı ve sol motor açısal hızı pozitif olursa </a:t>
            </a:r>
          </a:p>
          <a:p>
            <a:r>
              <a:rPr lang="tr-TR" dirty="0" smtClean="0"/>
              <a:t>robot olduğu yerde döner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79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Sağ El Sarımlı Motorlarla Oluşturulmuş Diferansiyel Sürüşlü Robot</a:t>
            </a:r>
            <a:endParaRPr lang="tr-TR" dirty="0"/>
          </a:p>
        </p:txBody>
      </p:sp>
      <p:pic>
        <p:nvPicPr>
          <p:cNvPr id="4" name="Picture 2" descr="motor dc icon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8087912" y="2536024"/>
            <a:ext cx="3735057" cy="247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otor dc icon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389486" y="2578581"/>
            <a:ext cx="3942072" cy="261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attery icon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67" y="4293746"/>
            <a:ext cx="1507790" cy="10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28806" y="4527519"/>
            <a:ext cx="1795443" cy="12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535966" y="5946046"/>
                <a:ext cx="92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966" y="5946046"/>
                <a:ext cx="929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06728" y="5974924"/>
                <a:ext cx="929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28" y="5974924"/>
                <a:ext cx="9299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739560" y="5746702"/>
            <a:ext cx="564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Sağ motor açısal hızı negatif ve sol motor açısal hızı pozitif </a:t>
            </a:r>
          </a:p>
          <a:p>
            <a:r>
              <a:rPr lang="tr-TR" dirty="0"/>
              <a:t>o</a:t>
            </a:r>
            <a:r>
              <a:rPr lang="tr-TR" dirty="0" smtClean="0"/>
              <a:t>lursa robot ileri gider</a:t>
            </a:r>
            <a:endParaRPr lang="tr-TR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74040" y="4368720"/>
            <a:ext cx="1795443" cy="1253279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4476750" y="3524250"/>
            <a:ext cx="3448050" cy="133350"/>
          </a:xfrm>
          <a:custGeom>
            <a:avLst/>
            <a:gdLst>
              <a:gd name="connsiteX0" fmla="*/ 3448050 w 3448050"/>
              <a:gd name="connsiteY0" fmla="*/ 0 h 133350"/>
              <a:gd name="connsiteX1" fmla="*/ 3352800 w 3448050"/>
              <a:gd name="connsiteY1" fmla="*/ 19050 h 133350"/>
              <a:gd name="connsiteX2" fmla="*/ 3295650 w 3448050"/>
              <a:gd name="connsiteY2" fmla="*/ 38100 h 133350"/>
              <a:gd name="connsiteX3" fmla="*/ 2933700 w 3448050"/>
              <a:gd name="connsiteY3" fmla="*/ 76200 h 133350"/>
              <a:gd name="connsiteX4" fmla="*/ 2266950 w 3448050"/>
              <a:gd name="connsiteY4" fmla="*/ 57150 h 133350"/>
              <a:gd name="connsiteX5" fmla="*/ 876300 w 3448050"/>
              <a:gd name="connsiteY5" fmla="*/ 95250 h 133350"/>
              <a:gd name="connsiteX6" fmla="*/ 723900 w 3448050"/>
              <a:gd name="connsiteY6" fmla="*/ 133350 h 133350"/>
              <a:gd name="connsiteX7" fmla="*/ 95250 w 3448050"/>
              <a:gd name="connsiteY7" fmla="*/ 114300 h 133350"/>
              <a:gd name="connsiteX8" fmla="*/ 0 w 3448050"/>
              <a:gd name="connsiteY8" fmla="*/ 11430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8050" h="133350">
                <a:moveTo>
                  <a:pt x="3448050" y="0"/>
                </a:moveTo>
                <a:cubicBezTo>
                  <a:pt x="3416300" y="6350"/>
                  <a:pt x="3384212" y="11197"/>
                  <a:pt x="3352800" y="19050"/>
                </a:cubicBezTo>
                <a:cubicBezTo>
                  <a:pt x="3333319" y="23920"/>
                  <a:pt x="3315407" y="34508"/>
                  <a:pt x="3295650" y="38100"/>
                </a:cubicBezTo>
                <a:cubicBezTo>
                  <a:pt x="3212401" y="53236"/>
                  <a:pt x="3004149" y="69796"/>
                  <a:pt x="2933700" y="76200"/>
                </a:cubicBezTo>
                <a:cubicBezTo>
                  <a:pt x="2711450" y="69850"/>
                  <a:pt x="2489291" y="57150"/>
                  <a:pt x="2266950" y="57150"/>
                </a:cubicBezTo>
                <a:cubicBezTo>
                  <a:pt x="1102866" y="57150"/>
                  <a:pt x="1409790" y="19037"/>
                  <a:pt x="876300" y="95250"/>
                </a:cubicBezTo>
                <a:cubicBezTo>
                  <a:pt x="831203" y="110282"/>
                  <a:pt x="769876" y="133350"/>
                  <a:pt x="723900" y="133350"/>
                </a:cubicBezTo>
                <a:cubicBezTo>
                  <a:pt x="514254" y="133350"/>
                  <a:pt x="304824" y="119815"/>
                  <a:pt x="95250" y="114300"/>
                </a:cubicBezTo>
                <a:cubicBezTo>
                  <a:pt x="63511" y="113465"/>
                  <a:pt x="31750" y="114300"/>
                  <a:pt x="0" y="11430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Freeform 20"/>
          <p:cNvSpPr/>
          <p:nvPr/>
        </p:nvSpPr>
        <p:spPr>
          <a:xfrm>
            <a:off x="6534150" y="3589222"/>
            <a:ext cx="76346" cy="830378"/>
          </a:xfrm>
          <a:custGeom>
            <a:avLst/>
            <a:gdLst>
              <a:gd name="connsiteX0" fmla="*/ 0 w 76346"/>
              <a:gd name="connsiteY0" fmla="*/ 830378 h 830378"/>
              <a:gd name="connsiteX1" fmla="*/ 57150 w 76346"/>
              <a:gd name="connsiteY1" fmla="*/ 125528 h 830378"/>
              <a:gd name="connsiteX2" fmla="*/ 76200 w 76346"/>
              <a:gd name="connsiteY2" fmla="*/ 11228 h 83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46" h="830378">
                <a:moveTo>
                  <a:pt x="0" y="830378"/>
                </a:moveTo>
                <a:cubicBezTo>
                  <a:pt x="79380" y="274720"/>
                  <a:pt x="656" y="888200"/>
                  <a:pt x="57150" y="125528"/>
                </a:cubicBezTo>
                <a:cubicBezTo>
                  <a:pt x="79280" y="-173230"/>
                  <a:pt x="76200" y="177490"/>
                  <a:pt x="76200" y="11228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Freeform 21"/>
          <p:cNvSpPr/>
          <p:nvPr/>
        </p:nvSpPr>
        <p:spPr>
          <a:xfrm>
            <a:off x="4552950" y="3981450"/>
            <a:ext cx="3390900" cy="188404"/>
          </a:xfrm>
          <a:custGeom>
            <a:avLst/>
            <a:gdLst>
              <a:gd name="connsiteX0" fmla="*/ 0 w 3390900"/>
              <a:gd name="connsiteY0" fmla="*/ 152400 h 188404"/>
              <a:gd name="connsiteX1" fmla="*/ 609600 w 3390900"/>
              <a:gd name="connsiteY1" fmla="*/ 95250 h 188404"/>
              <a:gd name="connsiteX2" fmla="*/ 1162050 w 3390900"/>
              <a:gd name="connsiteY2" fmla="*/ 114300 h 188404"/>
              <a:gd name="connsiteX3" fmla="*/ 1238250 w 3390900"/>
              <a:gd name="connsiteY3" fmla="*/ 133350 h 188404"/>
              <a:gd name="connsiteX4" fmla="*/ 1409700 w 3390900"/>
              <a:gd name="connsiteY4" fmla="*/ 152400 h 188404"/>
              <a:gd name="connsiteX5" fmla="*/ 2057400 w 3390900"/>
              <a:gd name="connsiteY5" fmla="*/ 152400 h 188404"/>
              <a:gd name="connsiteX6" fmla="*/ 2228850 w 3390900"/>
              <a:gd name="connsiteY6" fmla="*/ 133350 h 188404"/>
              <a:gd name="connsiteX7" fmla="*/ 2343150 w 3390900"/>
              <a:gd name="connsiteY7" fmla="*/ 114300 h 188404"/>
              <a:gd name="connsiteX8" fmla="*/ 2419350 w 3390900"/>
              <a:gd name="connsiteY8" fmla="*/ 95250 h 188404"/>
              <a:gd name="connsiteX9" fmla="*/ 2819400 w 3390900"/>
              <a:gd name="connsiteY9" fmla="*/ 76200 h 188404"/>
              <a:gd name="connsiteX10" fmla="*/ 2914650 w 3390900"/>
              <a:gd name="connsiteY10" fmla="*/ 57150 h 188404"/>
              <a:gd name="connsiteX11" fmla="*/ 3276600 w 3390900"/>
              <a:gd name="connsiteY11" fmla="*/ 38100 h 188404"/>
              <a:gd name="connsiteX12" fmla="*/ 3390900 w 3390900"/>
              <a:gd name="connsiteY12" fmla="*/ 0 h 18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90900" h="188404">
                <a:moveTo>
                  <a:pt x="0" y="152400"/>
                </a:moveTo>
                <a:cubicBezTo>
                  <a:pt x="203200" y="133350"/>
                  <a:pt x="405619" y="101938"/>
                  <a:pt x="609600" y="95250"/>
                </a:cubicBezTo>
                <a:cubicBezTo>
                  <a:pt x="793760" y="89212"/>
                  <a:pt x="978128" y="103153"/>
                  <a:pt x="1162050" y="114300"/>
                </a:cubicBezTo>
                <a:cubicBezTo>
                  <a:pt x="1188184" y="115884"/>
                  <a:pt x="1212373" y="129369"/>
                  <a:pt x="1238250" y="133350"/>
                </a:cubicBezTo>
                <a:cubicBezTo>
                  <a:pt x="1295083" y="142094"/>
                  <a:pt x="1352550" y="146050"/>
                  <a:pt x="1409700" y="152400"/>
                </a:cubicBezTo>
                <a:cubicBezTo>
                  <a:pt x="1665924" y="216456"/>
                  <a:pt x="1495339" y="181224"/>
                  <a:pt x="2057400" y="152400"/>
                </a:cubicBezTo>
                <a:cubicBezTo>
                  <a:pt x="2114826" y="149455"/>
                  <a:pt x="2171853" y="140950"/>
                  <a:pt x="2228850" y="133350"/>
                </a:cubicBezTo>
                <a:cubicBezTo>
                  <a:pt x="2267137" y="128245"/>
                  <a:pt x="2305275" y="121875"/>
                  <a:pt x="2343150" y="114300"/>
                </a:cubicBezTo>
                <a:cubicBezTo>
                  <a:pt x="2368823" y="109165"/>
                  <a:pt x="2393252" y="97338"/>
                  <a:pt x="2419350" y="95250"/>
                </a:cubicBezTo>
                <a:cubicBezTo>
                  <a:pt x="2552426" y="84604"/>
                  <a:pt x="2686050" y="82550"/>
                  <a:pt x="2819400" y="76200"/>
                </a:cubicBezTo>
                <a:cubicBezTo>
                  <a:pt x="2851150" y="69850"/>
                  <a:pt x="2882383" y="59839"/>
                  <a:pt x="2914650" y="57150"/>
                </a:cubicBezTo>
                <a:cubicBezTo>
                  <a:pt x="3035050" y="47117"/>
                  <a:pt x="3156644" y="52495"/>
                  <a:pt x="3276600" y="38100"/>
                </a:cubicBezTo>
                <a:cubicBezTo>
                  <a:pt x="3316475" y="33315"/>
                  <a:pt x="3390900" y="0"/>
                  <a:pt x="339090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Freeform 22"/>
          <p:cNvSpPr/>
          <p:nvPr/>
        </p:nvSpPr>
        <p:spPr>
          <a:xfrm>
            <a:off x="5943600" y="4171950"/>
            <a:ext cx="0" cy="247650"/>
          </a:xfrm>
          <a:custGeom>
            <a:avLst/>
            <a:gdLst>
              <a:gd name="connsiteX0" fmla="*/ 0 w 0"/>
              <a:gd name="connsiteY0" fmla="*/ 247650 h 247650"/>
              <a:gd name="connsiteX1" fmla="*/ 0 w 0"/>
              <a:gd name="connsiteY1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0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Configurations</a:t>
            </a:r>
            <a:endParaRPr lang="tr-T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5732141"/>
              </p:ext>
            </p:extLst>
          </p:nvPr>
        </p:nvGraphicFramePr>
        <p:xfrm>
          <a:off x="838200" y="1825625"/>
          <a:ext cx="7564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740875066"/>
                    </a:ext>
                  </a:extLst>
                </a:gridCol>
                <a:gridCol w="2893220">
                  <a:extLst>
                    <a:ext uri="{9D8B030D-6E8A-4147-A177-3AD203B41FA5}">
                      <a16:colId xmlns:a16="http://schemas.microsoft.com/office/drawing/2014/main" val="510199989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61496344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00010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</a:t>
                      </a:r>
                      <a:b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Arrangement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Front steering, rear traction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Two-wheel differential</a:t>
                      </a:r>
                      <a:r>
                        <a:rPr lang="tr-TR" baseline="0" dirty="0" smtClean="0"/>
                        <a:t> drive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186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3337784"/>
              </p:ext>
            </p:extLst>
          </p:nvPr>
        </p:nvGraphicFramePr>
        <p:xfrm>
          <a:off x="8607107" y="1069022"/>
          <a:ext cx="3327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3703793872"/>
                    </a:ext>
                  </a:extLst>
                </a:gridCol>
                <a:gridCol w="2434907">
                  <a:extLst>
                    <a:ext uri="{9D8B030D-6E8A-4147-A177-3AD203B41FA5}">
                      <a16:colId xmlns:a16="http://schemas.microsoft.com/office/drawing/2014/main" val="66159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</a:p>
                    <a:p>
                      <a:r>
                        <a:rPr lang="tr-TR" dirty="0" smtClean="0"/>
                        <a:t>I</a:t>
                      </a:r>
                      <a:r>
                        <a:rPr lang="tr-TR" baseline="0" dirty="0" smtClean="0"/>
                        <a:t>con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Type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Spherical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Swedish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Motoroized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5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Castor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Steered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Connected</a:t>
                      </a:r>
                    </a:p>
                    <a:p>
                      <a:r>
                        <a:rPr lang="tr-TR" dirty="0" smtClean="0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5612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643619" y="1785777"/>
            <a:ext cx="695325" cy="4403885"/>
            <a:chOff x="8643619" y="1785777"/>
            <a:chExt cx="695325" cy="44038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4106" y="1785777"/>
              <a:ext cx="514350" cy="5048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9819" y="2478720"/>
              <a:ext cx="542925" cy="371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294" y="3123247"/>
              <a:ext cx="561975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0769" y="3760626"/>
              <a:ext cx="581025" cy="361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619" y="4401819"/>
              <a:ext cx="695325" cy="3905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869" y="5024277"/>
              <a:ext cx="504825" cy="466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/>
            <a:srcRect b="19209"/>
            <a:stretch/>
          </p:blipFill>
          <p:spPr>
            <a:xfrm>
              <a:off x="8681719" y="5589427"/>
              <a:ext cx="619125" cy="600235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3875" y="2764944"/>
            <a:ext cx="2684728" cy="10099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1364" y="4406739"/>
            <a:ext cx="1395756" cy="1718984"/>
          </a:xfrm>
          <a:prstGeom prst="rect">
            <a:avLst/>
          </a:prstGeom>
        </p:spPr>
      </p:pic>
      <p:pic>
        <p:nvPicPr>
          <p:cNvPr id="2050" name="Picture 2" descr="Bicycle ile ilgili görsel sonucu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35" y="2584709"/>
            <a:ext cx="1785305" cy="119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69" y="4533997"/>
            <a:ext cx="1747036" cy="9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Configurations</a:t>
            </a:r>
            <a:endParaRPr lang="tr-T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0024550"/>
              </p:ext>
            </p:extLst>
          </p:nvPr>
        </p:nvGraphicFramePr>
        <p:xfrm>
          <a:off x="838200" y="1825625"/>
          <a:ext cx="7564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740875066"/>
                    </a:ext>
                  </a:extLst>
                </a:gridCol>
                <a:gridCol w="2893220">
                  <a:extLst>
                    <a:ext uri="{9D8B030D-6E8A-4147-A177-3AD203B41FA5}">
                      <a16:colId xmlns:a16="http://schemas.microsoft.com/office/drawing/2014/main" val="510199989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61496344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00010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</a:t>
                      </a:r>
                      <a:b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Arrangement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Two-wheel centered differential</a:t>
                      </a:r>
                      <a:r>
                        <a:rPr lang="tr-TR" baseline="0" dirty="0" smtClean="0"/>
                        <a:t> drive with third contact point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Two-wheel off-centered differential</a:t>
                      </a:r>
                      <a:r>
                        <a:rPr lang="tr-TR" baseline="0" dirty="0" smtClean="0"/>
                        <a:t> drive with third contact point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186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607107" y="1069022"/>
          <a:ext cx="3327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3703793872"/>
                    </a:ext>
                  </a:extLst>
                </a:gridCol>
                <a:gridCol w="2434907">
                  <a:extLst>
                    <a:ext uri="{9D8B030D-6E8A-4147-A177-3AD203B41FA5}">
                      <a16:colId xmlns:a16="http://schemas.microsoft.com/office/drawing/2014/main" val="66159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</a:p>
                    <a:p>
                      <a:r>
                        <a:rPr lang="tr-TR" dirty="0" smtClean="0"/>
                        <a:t>I</a:t>
                      </a:r>
                      <a:r>
                        <a:rPr lang="tr-TR" baseline="0" dirty="0" smtClean="0"/>
                        <a:t>con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Type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Spherical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Swedish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Motoroized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5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Castor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Steered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Connected</a:t>
                      </a:r>
                    </a:p>
                    <a:p>
                      <a:r>
                        <a:rPr lang="tr-TR" dirty="0" smtClean="0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5612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643619" y="1785777"/>
            <a:ext cx="695325" cy="4403885"/>
            <a:chOff x="8643619" y="1785777"/>
            <a:chExt cx="695325" cy="44038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4106" y="1785777"/>
              <a:ext cx="514350" cy="5048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9819" y="2478720"/>
              <a:ext cx="542925" cy="371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294" y="3123247"/>
              <a:ext cx="561975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0769" y="3760626"/>
              <a:ext cx="581025" cy="361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619" y="4401819"/>
              <a:ext cx="695325" cy="3905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869" y="5024277"/>
              <a:ext cx="504825" cy="466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/>
            <a:srcRect b="19209"/>
            <a:stretch/>
          </p:blipFill>
          <p:spPr>
            <a:xfrm>
              <a:off x="8681719" y="5589427"/>
              <a:ext cx="619125" cy="600235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10177"/>
          <a:stretch/>
        </p:blipFill>
        <p:spPr>
          <a:xfrm>
            <a:off x="2132071" y="2583176"/>
            <a:ext cx="1559184" cy="1458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323" y="4489606"/>
            <a:ext cx="2525773" cy="1535274"/>
          </a:xfrm>
          <a:prstGeom prst="rect">
            <a:avLst/>
          </a:prstGeom>
        </p:spPr>
      </p:pic>
      <p:pic>
        <p:nvPicPr>
          <p:cNvPr id="3074" name="Picture 2" descr="pioneer 2 robot ile ilgili görsel sonucu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0"/>
          <a:stretch/>
        </p:blipFill>
        <p:spPr bwMode="auto">
          <a:xfrm>
            <a:off x="6614161" y="2583176"/>
            <a:ext cx="1675263" cy="12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fferential drive robot ile ilgili görsel sonucu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" t="9892" r="8245" b="12588"/>
          <a:stretch/>
        </p:blipFill>
        <p:spPr bwMode="auto">
          <a:xfrm>
            <a:off x="6681951" y="4695189"/>
            <a:ext cx="1607473" cy="11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Configurations</a:t>
            </a:r>
            <a:endParaRPr lang="tr-T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4238457"/>
              </p:ext>
            </p:extLst>
          </p:nvPr>
        </p:nvGraphicFramePr>
        <p:xfrm>
          <a:off x="838200" y="1825625"/>
          <a:ext cx="7564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740875066"/>
                    </a:ext>
                  </a:extLst>
                </a:gridCol>
                <a:gridCol w="2893220">
                  <a:extLst>
                    <a:ext uri="{9D8B030D-6E8A-4147-A177-3AD203B41FA5}">
                      <a16:colId xmlns:a16="http://schemas.microsoft.com/office/drawing/2014/main" val="510199989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61496344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00010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</a:t>
                      </a:r>
                      <a:b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Arrangement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Connected traction wheels with differential and steering free</a:t>
                      </a:r>
                      <a:r>
                        <a:rPr lang="tr-TR" baseline="0" dirty="0" smtClean="0"/>
                        <a:t> wheel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Steered traction wheel in front</a:t>
                      </a:r>
                      <a:r>
                        <a:rPr lang="tr-TR" baseline="0" dirty="0" smtClean="0"/>
                        <a:t> and two free wheels in rear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186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607107" y="1069022"/>
          <a:ext cx="3327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3703793872"/>
                    </a:ext>
                  </a:extLst>
                </a:gridCol>
                <a:gridCol w="2434907">
                  <a:extLst>
                    <a:ext uri="{9D8B030D-6E8A-4147-A177-3AD203B41FA5}">
                      <a16:colId xmlns:a16="http://schemas.microsoft.com/office/drawing/2014/main" val="66159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</a:p>
                    <a:p>
                      <a:r>
                        <a:rPr lang="tr-TR" dirty="0" smtClean="0"/>
                        <a:t>I</a:t>
                      </a:r>
                      <a:r>
                        <a:rPr lang="tr-TR" baseline="0" dirty="0" smtClean="0"/>
                        <a:t>con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Type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Spherical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Swedish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Motoroized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5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Castor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Steered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Connected</a:t>
                      </a:r>
                    </a:p>
                    <a:p>
                      <a:r>
                        <a:rPr lang="tr-TR" dirty="0" smtClean="0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5612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643619" y="1785777"/>
            <a:ext cx="695325" cy="4403885"/>
            <a:chOff x="8643619" y="1785777"/>
            <a:chExt cx="695325" cy="44038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4106" y="1785777"/>
              <a:ext cx="514350" cy="5048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9819" y="2478720"/>
              <a:ext cx="542925" cy="371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294" y="3123247"/>
              <a:ext cx="561975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0769" y="3760626"/>
              <a:ext cx="581025" cy="361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619" y="4401819"/>
              <a:ext cx="695325" cy="3905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869" y="5024277"/>
              <a:ext cx="504825" cy="466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/>
            <a:srcRect b="19209"/>
            <a:stretch/>
          </p:blipFill>
          <p:spPr>
            <a:xfrm>
              <a:off x="8681719" y="5589427"/>
              <a:ext cx="619125" cy="60023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6260" y="2572302"/>
            <a:ext cx="2478722" cy="1480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9569" y="4518180"/>
            <a:ext cx="2368578" cy="1478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0144" y="4518180"/>
            <a:ext cx="1842496" cy="13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Configurations</a:t>
            </a:r>
            <a:endParaRPr lang="tr-T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8343415"/>
              </p:ext>
            </p:extLst>
          </p:nvPr>
        </p:nvGraphicFramePr>
        <p:xfrm>
          <a:off x="838200" y="1825625"/>
          <a:ext cx="7564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740875066"/>
                    </a:ext>
                  </a:extLst>
                </a:gridCol>
                <a:gridCol w="2893220">
                  <a:extLst>
                    <a:ext uri="{9D8B030D-6E8A-4147-A177-3AD203B41FA5}">
                      <a16:colId xmlns:a16="http://schemas.microsoft.com/office/drawing/2014/main" val="510199989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61496344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00010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</a:t>
                      </a:r>
                      <a:b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Arrangement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Three</a:t>
                      </a:r>
                      <a:r>
                        <a:rPr lang="tr-TR" baseline="0" dirty="0" smtClean="0"/>
                        <a:t> motorized Swedish wheels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Three synchronously motorized and steered wheels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186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607107" y="1069022"/>
          <a:ext cx="3327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3703793872"/>
                    </a:ext>
                  </a:extLst>
                </a:gridCol>
                <a:gridCol w="2434907">
                  <a:extLst>
                    <a:ext uri="{9D8B030D-6E8A-4147-A177-3AD203B41FA5}">
                      <a16:colId xmlns:a16="http://schemas.microsoft.com/office/drawing/2014/main" val="66159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</a:p>
                    <a:p>
                      <a:r>
                        <a:rPr lang="tr-TR" dirty="0" smtClean="0"/>
                        <a:t>I</a:t>
                      </a:r>
                      <a:r>
                        <a:rPr lang="tr-TR" baseline="0" dirty="0" smtClean="0"/>
                        <a:t>con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Type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Spherical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Swedish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Motoroized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5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Castor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Steered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Connected</a:t>
                      </a:r>
                    </a:p>
                    <a:p>
                      <a:r>
                        <a:rPr lang="tr-TR" dirty="0" smtClean="0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5612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643619" y="1785777"/>
            <a:ext cx="695325" cy="4403885"/>
            <a:chOff x="8643619" y="1785777"/>
            <a:chExt cx="695325" cy="44038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4106" y="1785777"/>
              <a:ext cx="514350" cy="5048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9819" y="2478720"/>
              <a:ext cx="542925" cy="371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294" y="3123247"/>
              <a:ext cx="561975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0769" y="3760626"/>
              <a:ext cx="581025" cy="361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619" y="4401819"/>
              <a:ext cx="695325" cy="3905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869" y="5024277"/>
              <a:ext cx="504825" cy="466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/>
            <a:srcRect b="19209"/>
            <a:stretch/>
          </p:blipFill>
          <p:spPr>
            <a:xfrm>
              <a:off x="8681719" y="5589427"/>
              <a:ext cx="619125" cy="600235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9485" y="2568569"/>
            <a:ext cx="1711181" cy="1458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3255" y="4482621"/>
            <a:ext cx="2281726" cy="16030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60" y="2745238"/>
            <a:ext cx="1356469" cy="11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Configurations</a:t>
            </a:r>
            <a:endParaRPr lang="tr-T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4727225"/>
              </p:ext>
            </p:extLst>
          </p:nvPr>
        </p:nvGraphicFramePr>
        <p:xfrm>
          <a:off x="838200" y="1825625"/>
          <a:ext cx="7564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740875066"/>
                    </a:ext>
                  </a:extLst>
                </a:gridCol>
                <a:gridCol w="2893220">
                  <a:extLst>
                    <a:ext uri="{9D8B030D-6E8A-4147-A177-3AD203B41FA5}">
                      <a16:colId xmlns:a16="http://schemas.microsoft.com/office/drawing/2014/main" val="510199989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61496344"/>
                    </a:ext>
                  </a:extLst>
                </a:gridCol>
                <a:gridCol w="1891110">
                  <a:extLst>
                    <a:ext uri="{9D8B030D-6E8A-4147-A177-3AD203B41FA5}">
                      <a16:colId xmlns:a16="http://schemas.microsoft.com/office/drawing/2014/main" val="100010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</a:t>
                      </a:r>
                      <a:b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Arrangement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Two motorized in rear,</a:t>
                      </a:r>
                      <a:r>
                        <a:rPr lang="tr-TR" baseline="0" dirty="0" smtClean="0"/>
                        <a:t> two steered wheels in front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 with rear</a:t>
                      </a:r>
                      <a:r>
                        <a:rPr lang="tr-T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 drive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Two motorized</a:t>
                      </a:r>
                      <a:r>
                        <a:rPr lang="tr-TR" baseline="0" dirty="0" smtClean="0"/>
                        <a:t> and steered wheels in front, two free wheels in rear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 with front-wheel drive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186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607107" y="1069022"/>
          <a:ext cx="3327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3703793872"/>
                    </a:ext>
                  </a:extLst>
                </a:gridCol>
                <a:gridCol w="2434907">
                  <a:extLst>
                    <a:ext uri="{9D8B030D-6E8A-4147-A177-3AD203B41FA5}">
                      <a16:colId xmlns:a16="http://schemas.microsoft.com/office/drawing/2014/main" val="66159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</a:p>
                    <a:p>
                      <a:r>
                        <a:rPr lang="tr-TR" dirty="0" smtClean="0"/>
                        <a:t>I</a:t>
                      </a:r>
                      <a:r>
                        <a:rPr lang="tr-TR" baseline="0" dirty="0" smtClean="0"/>
                        <a:t>con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Wheel</a:t>
                      </a:r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Type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Spherical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Swedish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Unpowered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8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Motoroized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5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Motorized</a:t>
                      </a:r>
                    </a:p>
                    <a:p>
                      <a:r>
                        <a:rPr lang="tr-TR" dirty="0" smtClean="0"/>
                        <a:t>Castor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Steered</a:t>
                      </a:r>
                    </a:p>
                    <a:p>
                      <a:r>
                        <a:rPr lang="tr-TR" dirty="0" smtClean="0"/>
                        <a:t>Standard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Connected</a:t>
                      </a:r>
                    </a:p>
                    <a:p>
                      <a:r>
                        <a:rPr lang="tr-TR" dirty="0" smtClean="0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5612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643619" y="1785777"/>
            <a:ext cx="695325" cy="4403885"/>
            <a:chOff x="8643619" y="1785777"/>
            <a:chExt cx="695325" cy="44038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4106" y="1785777"/>
              <a:ext cx="514350" cy="5048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9819" y="2478720"/>
              <a:ext cx="542925" cy="371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294" y="3123247"/>
              <a:ext cx="561975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0769" y="3760626"/>
              <a:ext cx="581025" cy="361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619" y="4401819"/>
              <a:ext cx="695325" cy="3905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869" y="5024277"/>
              <a:ext cx="504825" cy="466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/>
            <a:srcRect b="19209"/>
            <a:stretch/>
          </p:blipFill>
          <p:spPr>
            <a:xfrm>
              <a:off x="8681719" y="5589427"/>
              <a:ext cx="619125" cy="60023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9914" y="2635723"/>
            <a:ext cx="2497913" cy="1486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9915" y="4401819"/>
            <a:ext cx="2523088" cy="15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1181</Words>
  <Application>Microsoft Office PowerPoint</Application>
  <PresentationFormat>Widescreen</PresentationFormat>
  <Paragraphs>512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Office Theme</vt:lpstr>
      <vt:lpstr>Robot Teknolojisine Giriş  Yrd. Doç. Dr. Erkan Uslu,  Doç. Dr. Sırma Yavuz, Doç. Dr. Fatih Amasyalı, Ar. Grv. Nihal Altuntaş, Ar. Grv. Furkan Çakmak   D011 Cuma 14:00-17:00  02 </vt:lpstr>
      <vt:lpstr>Locomotion</vt:lpstr>
      <vt:lpstr>Locomotion – Legged vs. Wheeled</vt:lpstr>
      <vt:lpstr>Wheel Types</vt:lpstr>
      <vt:lpstr>Wheel Configurations</vt:lpstr>
      <vt:lpstr>Wheel Configurations</vt:lpstr>
      <vt:lpstr>Wheel Configurations</vt:lpstr>
      <vt:lpstr>Wheel Configurations</vt:lpstr>
      <vt:lpstr>Wheel Configurations</vt:lpstr>
      <vt:lpstr>Wheel Configurations</vt:lpstr>
      <vt:lpstr>Wheel Configurations</vt:lpstr>
      <vt:lpstr>Wheel Configurations</vt:lpstr>
      <vt:lpstr>Wheel Configurations</vt:lpstr>
      <vt:lpstr>Differential Drive - Locomotion</vt:lpstr>
      <vt:lpstr>Steered Wheels  - Locomotion</vt:lpstr>
      <vt:lpstr>Examples of WMR</vt:lpstr>
      <vt:lpstr>Mobile Robot Locomotion</vt:lpstr>
      <vt:lpstr>Degree of Mobility</vt:lpstr>
      <vt:lpstr>Degree of Steerability </vt:lpstr>
      <vt:lpstr>Degree of Maneuverability </vt:lpstr>
      <vt:lpstr>Mobile Robot Kinematics</vt:lpstr>
      <vt:lpstr>Robot Pose</vt:lpstr>
      <vt:lpstr>Global Frame – Local Frame : Differential D. R.</vt:lpstr>
      <vt:lpstr>PowerPoint Presentation</vt:lpstr>
      <vt:lpstr>Global Frame – Local Frame : Differential D. R.</vt:lpstr>
      <vt:lpstr>PowerPoint Presentation</vt:lpstr>
      <vt:lpstr>Global Frame – Local Frame : Differential D. R.</vt:lpstr>
      <vt:lpstr>PowerPoint Presentation</vt:lpstr>
      <vt:lpstr>PowerPoint Presentation</vt:lpstr>
      <vt:lpstr>Forward Kinematics</vt:lpstr>
      <vt:lpstr>Differential Drive Robot</vt:lpstr>
      <vt:lpstr>Differential Drive Robot</vt:lpstr>
      <vt:lpstr>PowerPoint Presentation</vt:lpstr>
      <vt:lpstr>Differential Drive Robot</vt:lpstr>
      <vt:lpstr>Differential Drive Robot</vt:lpstr>
      <vt:lpstr>Inverse Kinematics</vt:lpstr>
      <vt:lpstr>Uygulama 2’ye Hazırlık </vt:lpstr>
      <vt:lpstr>Çizgisel Hız</vt:lpstr>
      <vt:lpstr>Açısal Hız</vt:lpstr>
      <vt:lpstr>Derece - Radyan</vt:lpstr>
      <vt:lpstr>Sağ El Sarımlı Motor</vt:lpstr>
      <vt:lpstr>Sağ El Sarımlı Motorlarla Oluşturulmuş Diferansiyel Sürüşlü Robot</vt:lpstr>
      <vt:lpstr>Sağ El Sarımlı Motorlarla Oluşturulmuş Diferansiyel Sürüşlü 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Teknolojisine Giriş  Yrd. Doç. Dr. Erkan Uslu,  Doç. Dr. Sırma Yavuz, Doç. Dr. Fatih Amasyalı, Ar. Grv. Nihal Altuntaş, Ar. Grv. Furkan Çakmak</dc:title>
  <dc:creator>Windows User</dc:creator>
  <cp:lastModifiedBy>Windows User</cp:lastModifiedBy>
  <cp:revision>157</cp:revision>
  <dcterms:created xsi:type="dcterms:W3CDTF">2017-09-18T07:12:52Z</dcterms:created>
  <dcterms:modified xsi:type="dcterms:W3CDTF">2018-02-16T04:11:11Z</dcterms:modified>
</cp:coreProperties>
</file>