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80" r:id="rId13"/>
    <p:sldId id="291" r:id="rId14"/>
    <p:sldId id="267" r:id="rId15"/>
    <p:sldId id="293" r:id="rId16"/>
    <p:sldId id="268" r:id="rId17"/>
    <p:sldId id="269" r:id="rId18"/>
    <p:sldId id="270" r:id="rId19"/>
    <p:sldId id="271" r:id="rId20"/>
    <p:sldId id="278" r:id="rId21"/>
    <p:sldId id="279" r:id="rId22"/>
    <p:sldId id="282" r:id="rId23"/>
    <p:sldId id="283" r:id="rId24"/>
    <p:sldId id="281" r:id="rId25"/>
    <p:sldId id="284" r:id="rId26"/>
    <p:sldId id="285" r:id="rId27"/>
    <p:sldId id="286" r:id="rId28"/>
    <p:sldId id="287" r:id="rId29"/>
    <p:sldId id="294" r:id="rId30"/>
    <p:sldId id="273" r:id="rId31"/>
    <p:sldId id="274" r:id="rId32"/>
    <p:sldId id="290" r:id="rId33"/>
    <p:sldId id="275" r:id="rId34"/>
    <p:sldId id="277" r:id="rId35"/>
    <p:sldId id="288" r:id="rId36"/>
    <p:sldId id="299" r:id="rId37"/>
    <p:sldId id="289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08" r:id="rId52"/>
    <p:sldId id="310" r:id="rId53"/>
    <p:sldId id="311" r:id="rId54"/>
    <p:sldId id="312" r:id="rId55"/>
    <p:sldId id="313" r:id="rId56"/>
    <p:sldId id="314" r:id="rId57"/>
    <p:sldId id="315" r:id="rId5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66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9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1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8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58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8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2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8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37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C22B-CBA7-451F-9E70-AA17B10B9FB7}" type="datetimeFigureOut">
              <a:rPr lang="tr-TR" smtClean="0"/>
              <a:t>28.02.2018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gif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453" y="834189"/>
            <a:ext cx="9144000" cy="5053264"/>
          </a:xfrm>
        </p:spPr>
        <p:txBody>
          <a:bodyPr>
            <a:normAutofit/>
          </a:bodyPr>
          <a:lstStyle/>
          <a:p>
            <a:r>
              <a:rPr lang="tr-TR" b="1" dirty="0"/>
              <a:t>Robot Teknolojisine </a:t>
            </a:r>
            <a:r>
              <a:rPr lang="tr-TR" b="1" dirty="0" smtClean="0"/>
              <a:t>Giriş</a:t>
            </a:r>
            <a:br>
              <a:rPr lang="tr-TR" b="1" dirty="0" smtClean="0"/>
            </a:br>
            <a:r>
              <a:rPr lang="tr-TR" sz="2200" dirty="0" smtClean="0"/>
              <a:t> Yrd. Doç. Dr. Erkan Uslu, </a:t>
            </a:r>
            <a:br>
              <a:rPr lang="tr-TR" sz="2200" dirty="0" smtClean="0"/>
            </a:br>
            <a:r>
              <a:rPr lang="tr-TR" sz="2200" dirty="0" smtClean="0"/>
              <a:t>Doç. Dr. Sırma Yavuz, Doç. Dr. Fatih Amasyalı,</a:t>
            </a:r>
            <a:br>
              <a:rPr lang="tr-TR" sz="2200" dirty="0" smtClean="0"/>
            </a:br>
            <a:r>
              <a:rPr lang="tr-TR" sz="2200" dirty="0" smtClean="0"/>
              <a:t>Ar. Grv. Nihal Altuntaş, Ar. Grv. Furkan Çakmak</a:t>
            </a:r>
            <a:br>
              <a:rPr lang="tr-TR" sz="2200" dirty="0" smtClean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400" b="1" dirty="0"/>
              <a:t>D011</a:t>
            </a:r>
            <a:br>
              <a:rPr lang="tr-TR" sz="2400" b="1" dirty="0"/>
            </a:br>
            <a:r>
              <a:rPr lang="tr-TR" sz="2400" b="1" dirty="0"/>
              <a:t>Cuma 14:00-17:00</a:t>
            </a: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03</a:t>
            </a:r>
            <a:br>
              <a:rPr lang="tr-TR" sz="2200" dirty="0" smtClean="0"/>
            </a:b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911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Robot Classification – Workspace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796395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94306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84494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651856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930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Cartesian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SCARA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Articulated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Parallel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647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7" y="2269929"/>
            <a:ext cx="2477933" cy="1515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41" y="2276596"/>
            <a:ext cx="2402996" cy="186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709" y="2276597"/>
            <a:ext cx="2450204" cy="186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363" y="2269929"/>
            <a:ext cx="2442587" cy="2111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640" y="3858440"/>
            <a:ext cx="2463479" cy="2477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9641" y="4226093"/>
            <a:ext cx="2402996" cy="2486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6710" y="4226094"/>
            <a:ext cx="2450204" cy="2417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2363" y="4454907"/>
            <a:ext cx="2442587" cy="1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6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Robot Classification – </a:t>
            </a:r>
            <a:r>
              <a:rPr lang="tr-TR" dirty="0" smtClean="0"/>
              <a:t>Actuation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372"/>
            <a:ext cx="10515600" cy="651568"/>
          </a:xfrm>
        </p:spPr>
        <p:txBody>
          <a:bodyPr/>
          <a:lstStyle/>
          <a:p>
            <a:r>
              <a:rPr lang="tr-TR" dirty="0" smtClean="0"/>
              <a:t>Electric, hydrolic, pneumatic, magnetic,...</a:t>
            </a:r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265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Robot Classification – Control</a:t>
            </a: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28761"/>
            <a:ext cx="10515600" cy="118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Open-loop control</a:t>
            </a:r>
          </a:p>
          <a:p>
            <a:r>
              <a:rPr lang="tr-TR" dirty="0" smtClean="0"/>
              <a:t>Closed-loop control : Point-to-point control, Continuous path control</a:t>
            </a:r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3117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Robot Classification – Application</a:t>
            </a:r>
            <a:endParaRPr lang="tr-T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213915"/>
            <a:ext cx="10515600" cy="11829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</a:t>
            </a:r>
            <a:r>
              <a:rPr lang="en-US" dirty="0" smtClean="0"/>
              <a:t>loading,</a:t>
            </a:r>
            <a:r>
              <a:rPr lang="tr-TR" dirty="0" smtClean="0"/>
              <a:t> </a:t>
            </a:r>
            <a:r>
              <a:rPr lang="en-US" dirty="0" smtClean="0"/>
              <a:t>pick </a:t>
            </a:r>
            <a:r>
              <a:rPr lang="en-US" dirty="0"/>
              <a:t>and place, welding, painting, assembling, inspecting, sampling, manufacturing, biomedical, assisting, remote controlled mobile, </a:t>
            </a:r>
            <a:r>
              <a:rPr lang="en-US" dirty="0" err="1" smtClean="0"/>
              <a:t>telerobot</a:t>
            </a:r>
            <a:r>
              <a:rPr lang="tr-TR" dirty="0" smtClean="0"/>
              <a:t>, ...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936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Preliminary for Forward Kinematics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1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Rotation Kinematics – Rotation About Global Coordinates – Rotation About Z-axis – Vector Math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G: Global frame, B: Rigid body frame, </a:t>
                </a:r>
              </a:p>
              <a:p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 smtClean="0"/>
                  <a:t>: unit vectors in B,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</m:d>
                  </m:oMath>
                </a14:m>
                <a:r>
                  <a:rPr lang="tr-TR" dirty="0" smtClean="0"/>
                  <a:t>: unit vectors in G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8849"/>
            <a:ext cx="6214325" cy="394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01031" y="2908849"/>
                <a:ext cx="416606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tr-T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sPre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tr-T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tr-T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sPre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tr-T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tr-T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tr-T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tr-T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tr-T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tr-T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tr-T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31" y="2908849"/>
                <a:ext cx="4166062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835093"/>
                  </p:ext>
                </p:extLst>
              </p:nvPr>
            </p:nvGraphicFramePr>
            <p:xfrm>
              <a:off x="6491597" y="3943230"/>
              <a:ext cx="4584930" cy="11412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8310">
                      <a:extLst>
                        <a:ext uri="{9D8B030D-6E8A-4147-A177-3AD203B41FA5}">
                          <a16:colId xmlns:a16="http://schemas.microsoft.com/office/drawing/2014/main" val="945757814"/>
                        </a:ext>
                      </a:extLst>
                    </a:gridCol>
                    <a:gridCol w="1528310">
                      <a:extLst>
                        <a:ext uri="{9D8B030D-6E8A-4147-A177-3AD203B41FA5}">
                          <a16:colId xmlns:a16="http://schemas.microsoft.com/office/drawing/2014/main" val="3161522630"/>
                        </a:ext>
                      </a:extLst>
                    </a:gridCol>
                    <a:gridCol w="1528310">
                      <a:extLst>
                        <a:ext uri="{9D8B030D-6E8A-4147-A177-3AD203B41FA5}">
                          <a16:colId xmlns:a16="http://schemas.microsoft.com/office/drawing/2014/main" val="2571277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6032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835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410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835093"/>
                  </p:ext>
                </p:extLst>
              </p:nvPr>
            </p:nvGraphicFramePr>
            <p:xfrm>
              <a:off x="6491597" y="3943230"/>
              <a:ext cx="4584930" cy="11412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8310">
                      <a:extLst>
                        <a:ext uri="{9D8B030D-6E8A-4147-A177-3AD203B41FA5}">
                          <a16:colId xmlns:a16="http://schemas.microsoft.com/office/drawing/2014/main" val="945757814"/>
                        </a:ext>
                      </a:extLst>
                    </a:gridCol>
                    <a:gridCol w="1528310">
                      <a:extLst>
                        <a:ext uri="{9D8B030D-6E8A-4147-A177-3AD203B41FA5}">
                          <a16:colId xmlns:a16="http://schemas.microsoft.com/office/drawing/2014/main" val="3161522630"/>
                        </a:ext>
                      </a:extLst>
                    </a:gridCol>
                    <a:gridCol w="1528310">
                      <a:extLst>
                        <a:ext uri="{9D8B030D-6E8A-4147-A177-3AD203B41FA5}">
                          <a16:colId xmlns:a16="http://schemas.microsoft.com/office/drawing/2014/main" val="2571277260"/>
                        </a:ext>
                      </a:extLst>
                    </a:gridCol>
                  </a:tblGrid>
                  <a:tr h="38042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5"/>
                          <a:stretch>
                            <a:fillRect l="-398" t="-6349" r="-201195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6349" r="-100397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5"/>
                          <a:stretch>
                            <a:fillRect l="-200797" t="-6349" r="-797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032343"/>
                      </a:ext>
                    </a:extLst>
                  </a:tr>
                  <a:tr h="38042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5"/>
                          <a:stretch>
                            <a:fillRect l="-398" t="-106349" r="-201195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6349" r="-100397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5"/>
                          <a:stretch>
                            <a:fillRect l="-200797" t="-106349" r="-797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1835824"/>
                      </a:ext>
                    </a:extLst>
                  </a:tr>
                  <a:tr h="38042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5"/>
                          <a:stretch>
                            <a:fillRect l="-398" t="-206349" r="-201195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6349" r="-100397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5"/>
                          <a:stretch>
                            <a:fillRect l="-200797" t="-206349" r="-797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4104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68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Rotation Kinematics – Rotation About Global Coordinates – Rotation About Z-axis</a:t>
            </a:r>
            <a:r>
              <a:rPr lang="tr-TR" dirty="0"/>
              <a:t>– Vector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200" y="1707313"/>
                <a:ext cx="4166062" cy="963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tr-T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tr-TR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tr-T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tr-TR" dirty="0" smtClean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tr-TR" dirty="0" smtClean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tr-TR" dirty="0" smtClean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tr-TR" dirty="0" smtClean="0"/>
              </a:p>
              <a:p>
                <a:pPr marL="0" indent="0" algn="just">
                  <a:buNone/>
                </a:pPr>
                <a:endParaRPr lang="tr-TR" dirty="0" smtClean="0"/>
              </a:p>
              <a:p>
                <a:pPr marL="0" indent="0" algn="just">
                  <a:buNone/>
                </a:pPr>
                <a:endParaRPr lang="tr-TR" dirty="0"/>
              </a:p>
              <a:p>
                <a:pPr marL="0" indent="0" algn="just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7313"/>
                <a:ext cx="4166062" cy="963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787903"/>
                  </p:ext>
                </p:extLst>
              </p:nvPr>
            </p:nvGraphicFramePr>
            <p:xfrm>
              <a:off x="5908848" y="1601606"/>
              <a:ext cx="5095932" cy="11412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98644">
                      <a:extLst>
                        <a:ext uri="{9D8B030D-6E8A-4147-A177-3AD203B41FA5}">
                          <a16:colId xmlns:a16="http://schemas.microsoft.com/office/drawing/2014/main" val="945757814"/>
                        </a:ext>
                      </a:extLst>
                    </a:gridCol>
                    <a:gridCol w="1698644">
                      <a:extLst>
                        <a:ext uri="{9D8B030D-6E8A-4147-A177-3AD203B41FA5}">
                          <a16:colId xmlns:a16="http://schemas.microsoft.com/office/drawing/2014/main" val="3161522630"/>
                        </a:ext>
                      </a:extLst>
                    </a:gridCol>
                    <a:gridCol w="1698644">
                      <a:extLst>
                        <a:ext uri="{9D8B030D-6E8A-4147-A177-3AD203B41FA5}">
                          <a16:colId xmlns:a16="http://schemas.microsoft.com/office/drawing/2014/main" val="2571277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6032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835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410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787903"/>
                  </p:ext>
                </p:extLst>
              </p:nvPr>
            </p:nvGraphicFramePr>
            <p:xfrm>
              <a:off x="5908848" y="1601606"/>
              <a:ext cx="5095932" cy="11412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98644">
                      <a:extLst>
                        <a:ext uri="{9D8B030D-6E8A-4147-A177-3AD203B41FA5}">
                          <a16:colId xmlns:a16="http://schemas.microsoft.com/office/drawing/2014/main" val="945757814"/>
                        </a:ext>
                      </a:extLst>
                    </a:gridCol>
                    <a:gridCol w="1698644">
                      <a:extLst>
                        <a:ext uri="{9D8B030D-6E8A-4147-A177-3AD203B41FA5}">
                          <a16:colId xmlns:a16="http://schemas.microsoft.com/office/drawing/2014/main" val="3161522630"/>
                        </a:ext>
                      </a:extLst>
                    </a:gridCol>
                    <a:gridCol w="1698644">
                      <a:extLst>
                        <a:ext uri="{9D8B030D-6E8A-4147-A177-3AD203B41FA5}">
                          <a16:colId xmlns:a16="http://schemas.microsoft.com/office/drawing/2014/main" val="2571277260"/>
                        </a:ext>
                      </a:extLst>
                    </a:gridCol>
                  </a:tblGrid>
                  <a:tr h="38042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58" t="-6349" r="-200717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0358" t="-6349" r="-100717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200358" t="-6349" r="-717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032343"/>
                      </a:ext>
                    </a:extLst>
                  </a:tr>
                  <a:tr h="38042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58" t="-108065" r="-200717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0358" t="-108065" r="-100717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200358" t="-108065" r="-717" b="-1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1835824"/>
                      </a:ext>
                    </a:extLst>
                  </a:tr>
                  <a:tr h="38042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358" t="-204762" r="-200717" b="-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0358" t="-204762" r="-100717" b="-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200358" t="-204762" r="-717" b="-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4104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8849"/>
            <a:ext cx="6157879" cy="394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08814" y="2742893"/>
                <a:ext cx="6096000" cy="408214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tr-T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tr-TR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tr-T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tr-TR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tr-T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tr-TR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b="0" i="1" smtClean="0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sz="2800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b="0" i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2800" b="0" i="1" smtClean="0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800" b="0" i="1" smtClean="0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tr-TR" sz="2800" b="0" i="1" smtClean="0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0" i="1" smtClean="0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800" b="0" i="1" smtClean="0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800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tr-TR" sz="2800" b="0" i="1" smtClean="0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2800" b="0" i="0" smtClean="0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2800" b="0" i="1" smtClean="0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800" b="0" i="1" smtClean="0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tr-TR" sz="2800" b="0" i="1" smtClean="0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tr-TR" sz="2800" dirty="0">
                  <a:ln>
                    <a:noFill/>
                  </a:ln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b="0" i="0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2800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800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tr-TR" sz="2800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800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800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tr-TR" sz="2800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2800" b="0" i="0" smtClean="0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2800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800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tr-TR" sz="2800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tr-TR" sz="2800" dirty="0">
                  <a:ln>
                    <a:noFill/>
                  </a:ln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b="0" i="1" smtClean="0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800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sz="2800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814" y="2742893"/>
                <a:ext cx="6096000" cy="4082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5999" y="5396473"/>
                <a:ext cx="5408815" cy="145296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396473"/>
                <a:ext cx="5408815" cy="1452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1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618"/>
            <a:ext cx="4572000" cy="4045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Rotation Kinematics – Rotation About Global </a:t>
            </a:r>
            <a:r>
              <a:rPr lang="tr-TR" dirty="0" smtClean="0"/>
              <a:t>Coordinates– </a:t>
            </a:r>
            <a:r>
              <a:rPr lang="tr-TR" dirty="0"/>
              <a:t>Vector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0" y="1825625"/>
                <a:ext cx="6781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dirty="0" smtClean="0"/>
                  <a:t>The calculation of local frame (1) orientation relative to global frame (0) can be achieved by projecting unit vectors in local frame onto global frame unit vectors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tr-TR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1825625"/>
                <a:ext cx="6781800" cy="4351338"/>
              </a:xfrm>
              <a:blipFill>
                <a:blip r:embed="rId3"/>
                <a:stretch>
                  <a:fillRect l="-1797" t="-2241" r="-8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7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Rotation Kinematics – Rotation About Global Coordinates – Rotation About Z-axis– </a:t>
            </a:r>
            <a:r>
              <a:rPr lang="tr-TR" dirty="0" smtClean="0"/>
              <a:t>Geometric</a:t>
            </a:r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6779327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22124" y="1753392"/>
                <a:ext cx="7625547" cy="477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tr-T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tr-TR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tr-T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tr-TR" sz="2800" dirty="0" smtClean="0"/>
              </a:p>
              <a:p>
                <a:endParaRPr lang="tr-T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𝑟𝑠𝑖𝑛</m:t>
                      </m:r>
                      <m:d>
                        <m:d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tr-T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𝑜𝑠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24" y="1753392"/>
                <a:ext cx="7625547" cy="4771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4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Rotation Kinematics – Rotation About Global Coordinates – Rotation About </a:t>
            </a:r>
            <a:r>
              <a:rPr lang="tr-TR" dirty="0" smtClean="0"/>
              <a:t>Y-axis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6779327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22124" y="1753392"/>
                <a:ext cx="7625547" cy="4771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tr-T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tr-TR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tr-T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tr-TR" sz="2800" dirty="0" smtClean="0"/>
              </a:p>
              <a:p>
                <a:endParaRPr lang="tr-T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𝑟𝑠𝑖𝑛</m:t>
                      </m:r>
                      <m:d>
                        <m:d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𝑜𝑠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𝑜𝑠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24" y="1753392"/>
                <a:ext cx="7625547" cy="4771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04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Rotation Kinematics – Rotation About Global Coordinates – Rotation About </a:t>
            </a:r>
            <a:r>
              <a:rPr lang="tr-TR" dirty="0" smtClean="0"/>
              <a:t>X-axis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6779327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22124" y="1753392"/>
                <a:ext cx="7625547" cy="4771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tr-T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tr-TR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tr-T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tr-TR" sz="2800" dirty="0" smtClean="0"/>
              </a:p>
              <a:p>
                <a:endParaRPr lang="tr-T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𝑟𝑠𝑖𝑛</m:t>
                      </m:r>
                      <m:d>
                        <m:d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tr-T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tr-T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tr-TR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tr-T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𝑜𝑠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𝑜𝑠</m:t>
                                        </m:r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24" y="1753392"/>
                <a:ext cx="7625547" cy="4771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9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Rotation Kinematics – Rotation About Global </a:t>
            </a:r>
            <a:r>
              <a:rPr lang="tr-TR" dirty="0" smtClean="0"/>
              <a:t>Coordinates – Successive Rotations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 fontScale="92500"/>
              </a:bodyPr>
              <a:lstStyle/>
              <a:p>
                <a:r>
                  <a:rPr lang="tr-TR" dirty="0" smtClean="0"/>
                  <a:t>Find the final position of P(5,30,10), after; 30 deg rotation about Z-axis, followed by 30 deg rotation about X-axis and 90 deg rotation about Y-axis.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,90</m:t>
                                  </m:r>
                                </m:sub>
                              </m:sSub>
                              <m:limLow>
                                <m:limLow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,30</m:t>
                                          </m:r>
                                        </m:sub>
                                      </m:sSub>
                                      <m:limLow>
                                        <m:limLow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</a:rPr>
                                                    <m:t>,30</m:t>
                                                  </m:r>
                                                </m:sub>
                                              </m:sSub>
                                              <m:limLow>
                                                <m:limLowPr>
                                                  <m:ctrlPr>
                                                    <a:rPr lang="tr-T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groupChr>
                                                    <m:groupChrPr>
                                                      <m:chr m:val="⏟"/>
                                                      <m:ctrlPr>
                                                        <a:rPr lang="tr-T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groupChrPr>
                                                    <m:e>
                                                      <m:r>
                                                        <a:rPr lang="tr-T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</m:groupChr>
                                                </m:e>
                                                <m:lim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tr-TR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tr-TR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5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30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tr-TR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d>
                                                </m:lim>
                                              </m:limLow>
                                            </m:e>
                                          </m:groupChr>
                                        </m:e>
                                        <m:lim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10.68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28.48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lim>
                                      </m:limLow>
                                    </m:e>
                                  </m:groupChr>
                                </m:e>
                                <m:li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10.68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19.66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22.9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lim>
                              </m:limLow>
                            </m:e>
                          </m:groupChr>
                        </m:e>
                        <m:lim>
                          <m:d>
                            <m:dPr>
                              <m:begChr m:val="["/>
                              <m:endChr m:val="]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2.90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19.66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10.68</m:t>
                                    </m:r>
                                  </m:e>
                                </m:mr>
                              </m:m>
                            </m:e>
                          </m:d>
                        </m:lim>
                      </m:limLow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>
                <a:blip r:embed="rId2"/>
                <a:stretch>
                  <a:fillRect l="-928" t="-1894" b="-6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1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Robotic Arm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defTabSz="531813"/>
            <a:r>
              <a:rPr lang="tr-TR" dirty="0" smtClean="0"/>
              <a:t>Link : Individual rigid bodies that make up the robot</a:t>
            </a:r>
          </a:p>
          <a:p>
            <a:pPr algn="just" defTabSz="531813"/>
            <a:r>
              <a:rPr lang="tr-TR" dirty="0" smtClean="0"/>
              <a:t>Joint : Contacts connecting two links</a:t>
            </a:r>
          </a:p>
          <a:p>
            <a:pPr algn="just" defTabSz="531813"/>
            <a:r>
              <a:rPr lang="tr-TR" dirty="0" smtClean="0"/>
              <a:t>Manipulator : Main body of the robot = links + joint + oth. </a:t>
            </a:r>
            <a:r>
              <a:rPr lang="tr-TR" dirty="0"/>
              <a:t>s</a:t>
            </a:r>
            <a:r>
              <a:rPr lang="tr-TR" dirty="0" smtClean="0"/>
              <a:t>tuctural elmnts.</a:t>
            </a:r>
          </a:p>
          <a:p>
            <a:pPr algn="just" defTabSz="531813"/>
            <a:r>
              <a:rPr lang="tr-TR" dirty="0" smtClean="0"/>
              <a:t>Wrist : Joints, links between forearm and end effector</a:t>
            </a:r>
          </a:p>
          <a:p>
            <a:pPr algn="just" defTabSz="531813"/>
            <a:r>
              <a:rPr lang="tr-TR" dirty="0" smtClean="0"/>
              <a:t>End-Effector : Part mounted on the last link</a:t>
            </a:r>
          </a:p>
          <a:p>
            <a:pPr algn="just" defTabSz="531813"/>
            <a:r>
              <a:rPr lang="tr-TR" dirty="0" smtClean="0"/>
              <a:t>Actuators : Drivers that modify geometric location/position of joints</a:t>
            </a:r>
          </a:p>
          <a:p>
            <a:pPr algn="just" defTabSz="531813"/>
            <a:r>
              <a:rPr lang="tr-TR" dirty="0" smtClean="0"/>
              <a:t>Sensors : Elements that detect and collect info. about internal, external states</a:t>
            </a:r>
          </a:p>
          <a:p>
            <a:pPr algn="just" defTabSz="531813"/>
            <a:r>
              <a:rPr lang="tr-TR" dirty="0" smtClean="0"/>
              <a:t>Controller : Collects sensor info., plan geometric motion, control comm. between robot and its environment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47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Rotation Kinematics – Rotation About Global </a:t>
            </a:r>
            <a:r>
              <a:rPr lang="tr-TR" dirty="0" smtClean="0"/>
              <a:t>Coordinates – Global rot., local pos.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/>
              </a:bodyPr>
              <a:lstStyle/>
              <a:p>
                <a:r>
                  <a:rPr lang="tr-TR" dirty="0" smtClean="0"/>
                  <a:t>If the global coordinate of a point after 60 deg rotation about Z-axis is (4,3,2), find the coordinates of this point in its local frame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tr-T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,60</m:t>
                          </m:r>
                        </m:sub>
                      </m:sSub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tr-T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tr-TR" b="1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tr-T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,60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tr-T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,60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>
                <a:blip r:embed="rId2"/>
                <a:stretch>
                  <a:fillRect l="-1043" t="-2020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1895302" y="2643447"/>
            <a:ext cx="3025833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217920" y="2194560"/>
            <a:ext cx="698269" cy="10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00966" y="2051037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265324" y="2718262"/>
            <a:ext cx="2377440" cy="65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Rotation Kinematics – Rotation About Global </a:t>
            </a:r>
            <a:r>
              <a:rPr lang="tr-TR" dirty="0" smtClean="0"/>
              <a:t>Coordinates – Global rot., local pos.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/>
              </a:bodyPr>
              <a:lstStyle/>
              <a:p>
                <a:r>
                  <a:rPr lang="tr-TR" dirty="0" smtClean="0"/>
                  <a:t>If the global coordinate of a point after 60 deg rotation about Z-axis is (4,3,2), find the coordinates of this point in its local frame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tr-T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−1.95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>
                <a:blip r:embed="rId2"/>
                <a:stretch>
                  <a:fillRect l="-1043" t="-2020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Rotation Kinematics – Rotation About </a:t>
            </a:r>
            <a:r>
              <a:rPr lang="tr-TR" dirty="0" smtClean="0"/>
              <a:t>Local </a:t>
            </a:r>
            <a:r>
              <a:rPr lang="tr-TR" dirty="0"/>
              <a:t>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Defining the position of a point located in the global frame with respect to a local frame: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sPre>
                    <m:r>
                      <a:rPr lang="tr-TR" b="1" i="1" smtClean="0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</m:sSubSup>
                      </m:e>
                    </m:sPre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r>
                          <a:rPr lang="tr-TR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sPre>
                  </m:oMath>
                </a14:m>
                <a:r>
                  <a:rPr lang="tr-TR" dirty="0" smtClean="0"/>
                  <a:t> 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 smtClean="0"/>
                  <a:t>If global frame and local frame</a:t>
                </a:r>
              </a:p>
              <a:p>
                <a:pPr marL="0" indent="0">
                  <a:buNone/>
                </a:pPr>
                <a:r>
                  <a:rPr lang="tr-TR" dirty="0" smtClean="0"/>
                  <a:t>has a relative rotation  among</a:t>
                </a:r>
              </a:p>
              <a:p>
                <a:pPr marL="0" indent="0">
                  <a:buNone/>
                </a:pPr>
                <a:r>
                  <a:rPr lang="tr-TR" dirty="0" smtClean="0"/>
                  <a:t>local axes: 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58691" y="2267349"/>
                <a:ext cx="5015345" cy="4628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  <m:sup/>
                      </m:sSubSup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800" i="1" dirty="0" smtClean="0">
                  <a:latin typeface="Cambria Math" panose="02040503050406030204" pitchFamily="18" charset="0"/>
                </a:endParaRPr>
              </a:p>
              <a:p>
                <a:endParaRPr lang="tr-TR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</m:sSubSup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800" i="1" dirty="0" smtClean="0">
                  <a:latin typeface="Cambria Math" panose="02040503050406030204" pitchFamily="18" charset="0"/>
                </a:endParaRPr>
              </a:p>
              <a:p>
                <a:endParaRPr lang="tr-TR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  <m:sup/>
                      </m:sSubSup>
                      <m:r>
                        <a:rPr lang="tr-TR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691" y="2267349"/>
                <a:ext cx="5015345" cy="4628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1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Eurler Angles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7343501"/>
                  </p:ext>
                </p:extLst>
              </p:nvPr>
            </p:nvGraphicFramePr>
            <p:xfrm>
              <a:off x="838200" y="1825625"/>
              <a:ext cx="10515600" cy="2560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411824762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15456432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813108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tr-TR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Euler angle I</a:t>
                          </a:r>
                          <a:endParaRPr lang="tr-TR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Eurler Angle II</a:t>
                          </a:r>
                          <a:endParaRPr lang="tr-TR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0512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Sequence of rotations</a:t>
                          </a:r>
                          <a:endParaRPr lang="tr-TR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Rotation about </a:t>
                          </a:r>
                          <a14:m>
                            <m:oMath xmlns:m="http://schemas.openxmlformats.org/officeDocument/2006/math">
                              <m:r>
                                <a:rPr lang="tr-TR" sz="360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a14:m>
                          <a:endParaRPr lang="tr-TR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Rotation about </a:t>
                          </a:r>
                          <a14:m>
                            <m:oMath xmlns:m="http://schemas.openxmlformats.org/officeDocument/2006/math">
                              <m:r>
                                <a:rPr lang="tr-TR" sz="360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a14:m>
                          <a:endParaRPr lang="tr-TR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950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Rotation about </a:t>
                          </a:r>
                          <a14:m>
                            <m:oMath xmlns:m="http://schemas.openxmlformats.org/officeDocument/2006/math">
                              <m:r>
                                <a:rPr lang="tr-TR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tr-TR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Rotation about </a:t>
                          </a:r>
                          <a14:m>
                            <m:oMath xmlns:m="http://schemas.openxmlformats.org/officeDocument/2006/math">
                              <m:r>
                                <a:rPr lang="tr-TR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tr-TR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37285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Rotation about </a:t>
                          </a:r>
                          <a14:m>
                            <m:oMath xmlns:m="http://schemas.openxmlformats.org/officeDocument/2006/math">
                              <m:r>
                                <a:rPr lang="tr-TR" sz="360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endParaRPr lang="tr-TR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Rotation about </a:t>
                          </a:r>
                          <a14:m>
                            <m:oMath xmlns:m="http://schemas.openxmlformats.org/officeDocument/2006/math">
                              <m:r>
                                <a:rPr lang="tr-TR" sz="360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endParaRPr lang="tr-TR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9435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7343501"/>
                  </p:ext>
                </p:extLst>
              </p:nvPr>
            </p:nvGraphicFramePr>
            <p:xfrm>
              <a:off x="838200" y="1825625"/>
              <a:ext cx="10515600" cy="2560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411824762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15456432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8131086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tr-TR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Euler angle I</a:t>
                          </a:r>
                          <a:endParaRPr lang="tr-TR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Eurler Angle II</a:t>
                          </a:r>
                          <a:endParaRPr lang="tr-TR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05121"/>
                      </a:ext>
                    </a:extLst>
                  </a:tr>
                  <a:tr h="640080">
                    <a:tc rowSpan="3">
                      <a:txBody>
                        <a:bodyPr/>
                        <a:lstStyle/>
                        <a:p>
                          <a:r>
                            <a:rPr lang="tr-TR" sz="3600" dirty="0" smtClean="0"/>
                            <a:t>Sequence of rotations</a:t>
                          </a:r>
                          <a:endParaRPr lang="tr-TR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3208" r="-100174" b="-23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13208" r="-348" b="-23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95011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15238" r="-100174" b="-1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15238" r="-348" b="-13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372853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15238" r="-100174" b="-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315238" r="-348" b="-3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435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Roll – Pitch – Yaw Angles: (45 deg examples) 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139345"/>
            <a:ext cx="7249746" cy="2718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dirty="0" smtClean="0"/>
                  <a:t>Rotation about global </a:t>
                </a:r>
                <a:r>
                  <a:rPr lang="tr-TR" dirty="0"/>
                  <a:t>X</a:t>
                </a:r>
                <a:r>
                  <a:rPr lang="tr-TR" dirty="0" smtClean="0"/>
                  <a:t>-axis is called roll, rotation about global Y-axis is called pitch and rotation about global </a:t>
                </a:r>
                <a:r>
                  <a:rPr lang="tr-TR" dirty="0"/>
                  <a:t>Z</a:t>
                </a:r>
                <a:r>
                  <a:rPr lang="tr-TR" dirty="0" smtClean="0"/>
                  <a:t>-axis is called yaw.</a:t>
                </a:r>
              </a:p>
              <a:p>
                <a:r>
                  <a:rPr lang="tr-TR" dirty="0" smtClean="0"/>
                  <a:t>The global roll-pitch-yaw rotation matrix is given as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tr-TR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</a:t>
            </a:r>
            <a:r>
              <a:rPr lang="tr-TR" dirty="0"/>
              <a:t>Roll – Pitch – Yaw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Rotation about local x-axis is called roll/bank, rotation about local y-axis is called pitch/attitude and rotation about local z-axis is called yaw/spin.</a:t>
                </a:r>
              </a:p>
              <a:p>
                <a:r>
                  <a:rPr lang="tr-TR" dirty="0" smtClean="0"/>
                  <a:t>The local roll-pitch-yaw rotation matrix is given as 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4273"/>
            <a:ext cx="4478215" cy="30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vs. Global Rotation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Global rotation matrix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</m:sSubSup>
                      </m:e>
                    </m:sPre>
                  </m:oMath>
                </a14:m>
                <a:r>
                  <a:rPr lang="tr-TR" dirty="0" smtClean="0"/>
                  <a:t> is the inverse of local rotation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</m:sSubSup>
                      </m:e>
                    </m:sPre>
                  </m:oMath>
                </a14:m>
                <a:r>
                  <a:rPr lang="tr-TR" dirty="0" smtClean="0"/>
                  <a:t> 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𝚰</m:t>
                      </m:r>
                    </m:oMath>
                  </m:oMathPara>
                </a14:m>
                <a:endParaRPr lang="tr-TR" b="1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𝚰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4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vs. Global Rotation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Global rotation matrix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</m:sSubSup>
                      </m:e>
                    </m:sPre>
                  </m:oMath>
                </a14:m>
                <a:r>
                  <a:rPr lang="tr-TR" dirty="0" smtClean="0"/>
                  <a:t> is the inverse of local rotation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</m:sSubSup>
                      </m:e>
                    </m:sPre>
                  </m:oMath>
                </a14:m>
                <a:r>
                  <a:rPr lang="tr-TR" dirty="0" smtClean="0"/>
                  <a:t> 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General Transformation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tr-TR" dirty="0" smtClean="0"/>
                  <a:t>There is always a transformation matrix that maps components of a vector </a:t>
                </a:r>
                <a14:m>
                  <m:oMath xmlns:m="http://schemas.openxmlformats.org/officeDocument/2006/math">
                    <m:r>
                      <a:rPr lang="tr-TR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tr-TR" dirty="0" smtClean="0"/>
                  <a:t> from reference frame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dirty="0" smtClean="0"/>
                  <a:t> to reference frame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tr-TR" dirty="0" smtClean="0"/>
                  <a:t>, where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tr-TR" dirty="0" smtClean="0"/>
                  <a:t> shares a common origin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tr-TR" dirty="0" smtClean="0"/>
                  <a:t>.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b="1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/>
                              </m:sSubSup>
                            </m:e>
                          </m:sPre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/>
                              </m:sSubSup>
                            </m:e>
                          </m:sPre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sPre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2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1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Rotation </a:t>
            </a:r>
            <a:r>
              <a:rPr lang="tr-TR" dirty="0" smtClean="0"/>
              <a:t>Matrix Properties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tr-TR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{.},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</m:sSubSup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{. },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</m:sSubSup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{. },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</m:sSub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Robotic Arm : Joint types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03" y="815183"/>
            <a:ext cx="4581525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7376"/>
            <a:ext cx="4867275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4254501"/>
            <a:ext cx="4705350" cy="18764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 defTabSz="531813"/>
            <a:r>
              <a:rPr lang="tr-TR" dirty="0" smtClean="0"/>
              <a:t>Active – Passive</a:t>
            </a:r>
          </a:p>
          <a:p>
            <a:pPr lvl="1" algn="just" defTabSz="531813"/>
            <a:r>
              <a:rPr lang="tr-TR" dirty="0" smtClean="0"/>
              <a:t>Active : Controlled by actuator</a:t>
            </a:r>
          </a:p>
          <a:p>
            <a:pPr lvl="2" algn="just" defTabSz="531813"/>
            <a:r>
              <a:rPr lang="tr-TR" dirty="0" smtClean="0"/>
              <a:t>Revolute – Prismatic</a:t>
            </a:r>
          </a:p>
          <a:p>
            <a:pPr lvl="1" algn="just" defTabSz="531813"/>
            <a:r>
              <a:rPr lang="tr-TR" dirty="0" smtClean="0"/>
              <a:t>Passive : </a:t>
            </a:r>
          </a:p>
          <a:p>
            <a:pPr lvl="2" algn="just" defTabSz="531813"/>
            <a:r>
              <a:rPr lang="tr-TR" dirty="0" smtClean="0"/>
              <a:t>Revolute – Prismatic – Cylindrical – Screw – Spherical - Planar</a:t>
            </a:r>
          </a:p>
        </p:txBody>
      </p:sp>
    </p:spTree>
    <p:extLst>
      <p:ext uri="{BB962C8B-B14F-4D97-AF65-F5344CB8AC3E}">
        <p14:creationId xmlns:p14="http://schemas.microsoft.com/office/powerpoint/2010/main" val="9424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Homogeneous Transformations – </a:t>
            </a:r>
            <a:br>
              <a:rPr lang="tr-TR" dirty="0" smtClean="0"/>
            </a:br>
            <a:r>
              <a:rPr lang="tr-TR" dirty="0" smtClean="0"/>
              <a:t>Rigid Motion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9948"/>
            <a:ext cx="7018565" cy="414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17672" y="1690688"/>
                <a:ext cx="5708073" cy="5104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tr-TR" sz="2800" dirty="0" smtClean="0"/>
                  <a:t>Global coordinates (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r>
                          <a:rPr lang="tr-TR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sPre>
                  </m:oMath>
                </a14:m>
                <a:r>
                  <a:rPr lang="tr-TR" sz="2800" dirty="0" smtClean="0"/>
                  <a:t>) of a point in a rigid body (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tr-TR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sPre>
                  </m:oMath>
                </a14:m>
                <a:r>
                  <a:rPr lang="tr-TR" sz="2800" dirty="0" smtClean="0"/>
                  <a:t>) with freely moving local coordinate frame can be given as:</a:t>
                </a:r>
                <a:endParaRPr lang="tr-TR" sz="2800" i="1" dirty="0" smtClean="0">
                  <a:latin typeface="Cambria Math" panose="02040503050406030204" pitchFamily="18" charset="0"/>
                </a:endParaRPr>
              </a:p>
              <a:p>
                <a:pPr algn="just"/>
                <a:endParaRPr lang="tr-TR" sz="280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tr-TR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sPre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sPre>
                    </m:oMath>
                  </m:oMathPara>
                </a14:m>
                <a:endParaRPr lang="tr-TR" sz="2800" dirty="0" smtClean="0"/>
              </a:p>
              <a:p>
                <a:pPr algn="just"/>
                <a:endParaRPr lang="tr-TR" sz="2800" dirty="0"/>
              </a:p>
              <a:p>
                <a:pPr algn="just"/>
                <a:r>
                  <a:rPr lang="tr-TR" sz="2800" dirty="0" smtClean="0"/>
                  <a:t>Where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r>
                          <a:rPr lang="tr-TR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sPre>
                  </m:oMath>
                </a14:m>
                <a:r>
                  <a:rPr lang="tr-TR" sz="2800" dirty="0" smtClean="0"/>
                  <a:t> is the displacement between local and global frames, and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sSubSup>
                          <m:sSub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</m:sSubSup>
                      </m:e>
                    </m:sPre>
                  </m:oMath>
                </a14:m>
                <a:r>
                  <a:rPr lang="tr-TR" sz="2800" dirty="0" smtClean="0"/>
                  <a:t>is the transformation matrix that maps B to G.</a:t>
                </a:r>
                <a:endParaRPr lang="tr-TR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72" y="1690688"/>
                <a:ext cx="5708073" cy="5104154"/>
              </a:xfrm>
              <a:prstGeom prst="rect">
                <a:avLst/>
              </a:prstGeom>
              <a:blipFill>
                <a:blip r:embed="rId3"/>
                <a:stretch>
                  <a:fillRect l="-2134" t="-239" r="-2134" b="-23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Homogeneous </a:t>
            </a:r>
            <a:r>
              <a:rPr lang="tr-TR" dirty="0" smtClean="0"/>
              <a:t>Transformations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Rigid motion can also be written with a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tr-TR" dirty="0" smtClean="0"/>
                  <a:t> homogeneous transformation matrix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</m:sSubSup>
                      </m:e>
                    </m:sPre>
                  </m:oMath>
                </a14:m>
                <a:r>
                  <a:rPr lang="tr-TR" dirty="0" smtClean="0"/>
                  <a:t> as:</a:t>
                </a:r>
              </a:p>
              <a:p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/>
                                    </m:sSubSup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p>
                                  <m:e>
                                    <m: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lang="tr-TR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p>
                                  <m:e>
                                    <m: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/>
                                    </m:sSubSup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p>
                                  <m:e>
                                    <m: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lang="tr-TR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/>
                                    </m:sSubSup>
                                  </m:e>
                                </m:sPr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sPre>
                                <m:r>
                                  <a:rPr lang="tr-T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p>
                                  <m:e>
                                    <m: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4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Homogeneous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Translation only homogeneous transform : Axes of B and G are parallel</a:t>
                </a:r>
              </a:p>
              <a:p>
                <a:pPr algn="just"/>
                <a:endParaRPr lang="tr-T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sPre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dirty="0" smtClean="0"/>
              </a:p>
              <a:p>
                <a:pPr algn="just"/>
                <a:endParaRPr lang="tr-TR" dirty="0"/>
              </a:p>
              <a:p>
                <a:pPr algn="just"/>
                <a:r>
                  <a:rPr lang="tr-TR" dirty="0" smtClean="0"/>
                  <a:t>Rotation only homogeneous transform : Origins of B and G are coincident </a:t>
                </a:r>
              </a:p>
              <a:p>
                <a:pPr algn="just"/>
                <a:endParaRPr lang="tr-T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Homogeneous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Find the global coordinates of a point in a rigid body which started coincident </a:t>
                </a:r>
                <a:r>
                  <a:rPr lang="tr-TR" dirty="0"/>
                  <a:t>with </a:t>
                </a:r>
                <a:r>
                  <a:rPr lang="tr-TR" dirty="0" smtClean="0"/>
                  <a:t>global frame </a:t>
                </a:r>
                <a:r>
                  <a:rPr lang="tr-TR" dirty="0"/>
                  <a:t>origin</a:t>
                </a:r>
                <a:r>
                  <a:rPr lang="tr-TR" dirty="0" smtClean="0"/>
                  <a:t> then rotated 45 deg about X-axis and then tranlated to (3,5,7):</a:t>
                </a:r>
              </a:p>
              <a:p>
                <a:pPr marL="0" indent="0" algn="just">
                  <a:buNone/>
                </a:pPr>
                <a:r>
                  <a:rPr lang="tr-TR" dirty="0" smtClean="0"/>
                  <a:t>Global coordinates of a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smtClean="0"/>
                  <a:t>in the rigid body with the defined motion is: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⁡45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Homogeneous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tr-TR" dirty="0" smtClean="0"/>
                  <a:t>The most general form of homogeneous transformation matrix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/>
                                    </m:sSubSup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3×3</m:t>
                                        </m:r>
                                      </m:e>
                                    </m:d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d>
                                      <m:dPr>
                                        <m:ctrl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3×1</m:t>
                                        </m:r>
                                      </m:e>
                                    </m:d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1×3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1×1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𝑟𝑜𝑡𝑎𝑡𝑖𝑜𝑛</m:t>
                                </m:r>
                              </m:e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𝑟𝑎𝑛𝑠𝑙𝑎𝑡𝑖𝑜𝑛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𝑝𝑒𝑟𝑠𝑝𝑒𝑐𝑡𝑖𝑣𝑒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𝑠𝑐𝑎𝑙𝑒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57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Forward Kinematics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4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Forward Kinematics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The coordinates of a point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tr-TR" dirty="0" smtClean="0"/>
                  <a:t> relative to the base frame (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</m:sSubSup>
                      </m:e>
                    </m:sPre>
                  </m:oMath>
                </a14:m>
                <a:r>
                  <a:rPr lang="tr-TR" dirty="0" smtClean="0"/>
                  <a:t>) can be calculated by the combined transformation matrix (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e>
                    </m:sPre>
                  </m:oMath>
                </a14:m>
                <a:r>
                  <a:rPr lang="tr-TR" dirty="0" smtClean="0"/>
                  <a:t>) of a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dirty="0" smtClean="0"/>
                  <a:t> link robot arm and the point’s coorinates at the final frame </a:t>
                </a:r>
                <a:r>
                  <a:rPr lang="tr-TR" dirty="0"/>
                  <a:t>(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</m:sSubSup>
                      </m:e>
                    </m:sPre>
                  </m:oMath>
                </a14:m>
                <a:r>
                  <a:rPr lang="tr-TR" dirty="0"/>
                  <a:t>) </a:t>
                </a:r>
                <a:endParaRPr lang="tr-TR" dirty="0" smtClean="0"/>
              </a:p>
              <a:p>
                <a:pPr algn="just"/>
                <a:endParaRPr lang="tr-T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lang="tr-TR" dirty="0" smtClean="0"/>
              </a:p>
              <a:p>
                <a:pPr marL="0" indent="0" algn="just">
                  <a:buNone/>
                </a:pPr>
                <a:endParaRPr lang="tr-T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…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0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506782"/>
            <a:ext cx="7455114" cy="5331031"/>
          </a:xfr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R∥R∥R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10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5" r="15018" b="53478"/>
          <a:stretch/>
        </p:blipFill>
        <p:spPr>
          <a:xfrm>
            <a:off x="953250" y="1964159"/>
            <a:ext cx="3396342" cy="24800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349592" y="2693324"/>
                <a:ext cx="7220339" cy="239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2" y="2693324"/>
                <a:ext cx="7220339" cy="2398914"/>
              </a:xfrm>
              <a:prstGeom prst="rect">
                <a:avLst/>
              </a:prstGeom>
              <a:blipFill>
                <a:blip r:embed="rId3"/>
                <a:stretch>
                  <a:fillRect t="-12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R∥R∥R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97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8" t="21321" r="23191" b="22232"/>
          <a:stretch/>
        </p:blipFill>
        <p:spPr>
          <a:xfrm>
            <a:off x="838200" y="2327563"/>
            <a:ext cx="3707476" cy="30092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349592" y="2693324"/>
                <a:ext cx="7220339" cy="239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2" y="2693324"/>
                <a:ext cx="7220339" cy="2398914"/>
              </a:xfrm>
              <a:prstGeom prst="rect">
                <a:avLst/>
              </a:prstGeom>
              <a:blipFill>
                <a:blip r:embed="rId3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R∥R∥R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37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 </a:t>
            </a:r>
            <a:r>
              <a:rPr lang="tr-TR" dirty="0"/>
              <a:t>Classification -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Open-loop (serial) robot : kinematic structure doesn’t make a loop chain</a:t>
            </a:r>
          </a:p>
          <a:p>
            <a:r>
              <a:rPr lang="tr-TR" dirty="0" smtClean="0"/>
              <a:t>Closed-loop (parallel) robot : </a:t>
            </a:r>
            <a:r>
              <a:rPr lang="tr-TR" dirty="0"/>
              <a:t>kinematic structure </a:t>
            </a:r>
            <a:r>
              <a:rPr lang="tr-TR" dirty="0" smtClean="0"/>
              <a:t>makes </a:t>
            </a:r>
            <a:r>
              <a:rPr lang="tr-TR" dirty="0"/>
              <a:t>a loop </a:t>
            </a:r>
            <a:r>
              <a:rPr lang="tr-TR" dirty="0" smtClean="0"/>
              <a:t>chain</a:t>
            </a:r>
          </a:p>
          <a:p>
            <a:r>
              <a:rPr lang="tr-TR" dirty="0" smtClean="0"/>
              <a:t>Hybrid robot = serial + parallel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23" y="4105289"/>
            <a:ext cx="3857625" cy="2390775"/>
          </a:xfrm>
          <a:prstGeom prst="rect">
            <a:avLst/>
          </a:prstGeom>
        </p:spPr>
      </p:pic>
      <p:pic>
        <p:nvPicPr>
          <p:cNvPr id="1028" name="Picture 4" descr="serial robot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30" y="3786184"/>
            <a:ext cx="2271740" cy="30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2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7" t="38473" r="43578" b="2585"/>
          <a:stretch/>
        </p:blipFill>
        <p:spPr>
          <a:xfrm>
            <a:off x="356060" y="2144683"/>
            <a:ext cx="4315691" cy="31422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349592" y="2693324"/>
                <a:ext cx="7220339" cy="239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2" y="2693324"/>
                <a:ext cx="7220339" cy="2398914"/>
              </a:xfrm>
              <a:prstGeom prst="rect">
                <a:avLst/>
              </a:prstGeom>
              <a:blipFill>
                <a:blip r:embed="rId3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R∥R∥R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13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9" y="1373779"/>
            <a:ext cx="7455114" cy="533103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783186" y="3241964"/>
                <a:ext cx="4570614" cy="3616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</m:sPre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Position of the tip of the robot relative to the base is: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e>
                      </m:sPre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186" y="3241964"/>
                <a:ext cx="4570614" cy="3616036"/>
              </a:xfrm>
              <a:prstGeom prst="rect">
                <a:avLst/>
              </a:prstGeom>
              <a:blipFill>
                <a:blip r:embed="rId3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R∥R∥R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5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R∥R∥R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9" y="1373779"/>
            <a:ext cx="7455114" cy="533103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85658" y="4039294"/>
                <a:ext cx="6017029" cy="27265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tr-TR" dirty="0" smtClean="0"/>
                  <a:t>At rest position: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658" y="4039294"/>
                <a:ext cx="6017029" cy="2726574"/>
              </a:xfrm>
              <a:prstGeom prst="rect">
                <a:avLst/>
              </a:prstGeom>
              <a:blipFill>
                <a:blip r:embed="rId3"/>
                <a:stretch>
                  <a:fillRect l="-2026" t="-38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3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R∥P⊢P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120" y="1619157"/>
            <a:ext cx="4937760" cy="52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R∥P⊢P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216"/>
          <a:stretch/>
        </p:blipFill>
        <p:spPr>
          <a:xfrm>
            <a:off x="0" y="1690688"/>
            <a:ext cx="7507744" cy="2770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82101" y="4459086"/>
                <a:ext cx="7220339" cy="239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101" y="4459086"/>
                <a:ext cx="7220339" cy="2398914"/>
              </a:xfrm>
              <a:prstGeom prst="rect">
                <a:avLst/>
              </a:prstGeom>
              <a:blipFill>
                <a:blip r:embed="rId3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R∥P⊢P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9" t="528" r="33671" b="35368"/>
          <a:stretch/>
        </p:blipFill>
        <p:spPr>
          <a:xfrm>
            <a:off x="515389" y="1690687"/>
            <a:ext cx="4405746" cy="4733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49097" y="3009208"/>
                <a:ext cx="7220339" cy="239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97" y="3009208"/>
                <a:ext cx="7220339" cy="2398914"/>
              </a:xfrm>
              <a:prstGeom prst="rect">
                <a:avLst/>
              </a:prstGeo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4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R∥P⊢P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Robot</a:t>
            </a:r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7" t="35649" r="35344" b="247"/>
          <a:stretch/>
        </p:blipFill>
        <p:spPr>
          <a:xfrm>
            <a:off x="515389" y="1690687"/>
            <a:ext cx="4405746" cy="4733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49097" y="3009208"/>
                <a:ext cx="7220339" cy="239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97" y="3009208"/>
                <a:ext cx="7220339" cy="2398914"/>
              </a:xfrm>
              <a:prstGeom prst="rect">
                <a:avLst/>
              </a:prstGeom>
              <a:blipFill>
                <a:blip r:embed="rId3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3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∥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R∥P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SCARA and wrist</a:t>
            </a:r>
            <a:endParaRPr lang="tr-TR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67" y="1268155"/>
            <a:ext cx="8587066" cy="55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 txBox="1">
                <a:spLocks/>
              </p:cNvSpPr>
              <p:nvPr/>
            </p:nvSpPr>
            <p:spPr>
              <a:xfrm>
                <a:off x="4502289" y="4530954"/>
                <a:ext cx="6321552" cy="1897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89" y="4530954"/>
                <a:ext cx="6321552" cy="1897571"/>
              </a:xfrm>
              <a:prstGeom prst="rect">
                <a:avLst/>
              </a:prstGeom>
              <a:blipFill>
                <a:blip r:embed="rId2"/>
                <a:stretch>
                  <a:fillRect t="-9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6222" t="43388" r="12764"/>
          <a:stretch/>
        </p:blipFill>
        <p:spPr>
          <a:xfrm>
            <a:off x="217624" y="2409972"/>
            <a:ext cx="3146590" cy="3738838"/>
          </a:xfrm>
          <a:prstGeom prst="rect">
            <a:avLst/>
          </a:prstGeom>
        </p:spPr>
      </p:pic>
      <p:sp>
        <p:nvSpPr>
          <p:cNvPr id="22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∥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R∥P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SCARA and wrist</a:t>
            </a:r>
            <a:endParaRPr lang="tr-TR" dirty="0"/>
          </a:p>
        </p:txBody>
      </p:sp>
      <p:grpSp>
        <p:nvGrpSpPr>
          <p:cNvPr id="39" name="Group 38"/>
          <p:cNvGrpSpPr/>
          <p:nvPr/>
        </p:nvGrpSpPr>
        <p:grpSpPr>
          <a:xfrm>
            <a:off x="6575045" y="1690688"/>
            <a:ext cx="3914210" cy="2286000"/>
            <a:chOff x="7663065" y="1345741"/>
            <a:chExt cx="3914210" cy="2286000"/>
          </a:xfrm>
        </p:grpSpPr>
        <p:grpSp>
          <p:nvGrpSpPr>
            <p:cNvPr id="24" name="Group 23"/>
            <p:cNvGrpSpPr/>
            <p:nvPr/>
          </p:nvGrpSpPr>
          <p:grpSpPr>
            <a:xfrm rot="1883288">
              <a:off x="9163121" y="1804557"/>
              <a:ext cx="1486929" cy="1460167"/>
              <a:chOff x="8004596" y="1531508"/>
              <a:chExt cx="1486929" cy="146016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rot="11883426">
                <a:off x="8004596" y="1531508"/>
                <a:ext cx="383827" cy="1217756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1883426" flipH="1">
                <a:off x="8195721" y="2569214"/>
                <a:ext cx="1295804" cy="42246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7663065" y="1345741"/>
              <a:ext cx="3914210" cy="2286000"/>
              <a:chOff x="6375039" y="1375238"/>
              <a:chExt cx="3914210" cy="22860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375039" y="1375238"/>
                <a:ext cx="3456432" cy="2286000"/>
                <a:chOff x="6148897" y="1453896"/>
                <a:chExt cx="3456432" cy="228600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7653528" y="1453896"/>
                  <a:ext cx="0" cy="228600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148897" y="2784692"/>
                  <a:ext cx="3456432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9757520" y="2532395"/>
                <a:ext cx="531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y3</a:t>
                </a:r>
                <a:endParaRPr lang="tr-TR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79670" y="1410830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x3</a:t>
                </a:r>
                <a:endParaRPr lang="tr-TR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93480" y="3001816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y4</a:t>
                </a:r>
                <a:endParaRPr lang="tr-TR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503872" y="1455886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x4</a:t>
                </a:r>
                <a:endParaRPr lang="tr-T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911179" y="1728252"/>
                    <a:ext cx="4612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1179" y="1728252"/>
                    <a:ext cx="46121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8428029" y="2712383"/>
                    <a:ext cx="4612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8029" y="2712383"/>
                    <a:ext cx="46121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Arc 32"/>
              <p:cNvSpPr/>
              <p:nvPr/>
            </p:nvSpPr>
            <p:spPr>
              <a:xfrm rot="16687622">
                <a:off x="7726257" y="2122337"/>
                <a:ext cx="613264" cy="658992"/>
              </a:xfrm>
              <a:prstGeom prst="arc">
                <a:avLst>
                  <a:gd name="adj1" fmla="val 19572810"/>
                  <a:gd name="adj2" fmla="val 148517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4" name="Arc 33"/>
              <p:cNvSpPr/>
              <p:nvPr/>
            </p:nvSpPr>
            <p:spPr>
              <a:xfrm rot="2969578">
                <a:off x="7912245" y="2438750"/>
                <a:ext cx="613264" cy="658992"/>
              </a:xfrm>
              <a:prstGeom prst="arc">
                <a:avLst>
                  <a:gd name="adj1" fmla="val 17566367"/>
                  <a:gd name="adj2" fmla="val 52419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47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∥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R∥P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SCARA and wrist</a:t>
            </a:r>
            <a:endParaRPr lang="tr-TR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947" t="14926" r="9039" b="28462"/>
          <a:stretch/>
        </p:blipFill>
        <p:spPr>
          <a:xfrm>
            <a:off x="1351673" y="1920089"/>
            <a:ext cx="3661990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/>
              <p:cNvSpPr txBox="1">
                <a:spLocks/>
              </p:cNvSpPr>
              <p:nvPr/>
            </p:nvSpPr>
            <p:spPr>
              <a:xfrm>
                <a:off x="5115747" y="3146972"/>
                <a:ext cx="6321552" cy="1897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47" y="3146972"/>
                <a:ext cx="6321552" cy="1897571"/>
              </a:xfrm>
              <a:prstGeom prst="rect">
                <a:avLst/>
              </a:prstGeom>
              <a:blipFill>
                <a:blip r:embed="rId3"/>
                <a:stretch>
                  <a:fillRect t="-6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5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 </a:t>
            </a:r>
            <a:r>
              <a:rPr lang="tr-TR" dirty="0"/>
              <a:t>Classification -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Open looped robots are classified according to their first 3 joints starting from the base </a:t>
            </a:r>
            <a:r>
              <a:rPr lang="tr-TR" dirty="0" smtClean="0">
                <a:sym typeface="Wingdings" panose="05000000000000000000" pitchFamily="2" charset="2"/>
              </a:rPr>
              <a:t> total of 72 configurations</a:t>
            </a:r>
            <a:endParaRPr lang="tr-TR" dirty="0" smtClean="0"/>
          </a:p>
          <a:p>
            <a:pPr algn="just"/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23856" y="4339243"/>
            <a:ext cx="156279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Link1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5828349" y="4339243"/>
            <a:ext cx="156279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Link2</a:t>
            </a:r>
            <a:endParaRPr lang="tr-TR" dirty="0"/>
          </a:p>
        </p:txBody>
      </p:sp>
      <p:sp>
        <p:nvSpPr>
          <p:cNvPr id="10" name="Rectangle 9"/>
          <p:cNvSpPr/>
          <p:nvPr/>
        </p:nvSpPr>
        <p:spPr>
          <a:xfrm>
            <a:off x="7838037" y="4339243"/>
            <a:ext cx="156279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Link3</a:t>
            </a:r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1814168" y="4339243"/>
            <a:ext cx="156279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15" name="Oval 14"/>
          <p:cNvSpPr/>
          <p:nvPr/>
        </p:nvSpPr>
        <p:spPr>
          <a:xfrm>
            <a:off x="3083462" y="4156363"/>
            <a:ext cx="1163782" cy="11637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Joint1</a:t>
            </a:r>
            <a:endParaRPr lang="tr-TR" dirty="0"/>
          </a:p>
        </p:txBody>
      </p:sp>
      <p:sp>
        <p:nvSpPr>
          <p:cNvPr id="16" name="Oval 15"/>
          <p:cNvSpPr/>
          <p:nvPr/>
        </p:nvSpPr>
        <p:spPr>
          <a:xfrm>
            <a:off x="5023010" y="4156363"/>
            <a:ext cx="1163782" cy="11637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Joint2</a:t>
            </a:r>
            <a:endParaRPr lang="tr-TR" dirty="0"/>
          </a:p>
        </p:txBody>
      </p:sp>
      <p:sp>
        <p:nvSpPr>
          <p:cNvPr id="17" name="Oval 16"/>
          <p:cNvSpPr/>
          <p:nvPr/>
        </p:nvSpPr>
        <p:spPr>
          <a:xfrm>
            <a:off x="7032698" y="4156363"/>
            <a:ext cx="1163782" cy="11637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Joint3</a:t>
            </a:r>
          </a:p>
        </p:txBody>
      </p:sp>
      <p:sp>
        <p:nvSpPr>
          <p:cNvPr id="21" name="Cloud 20"/>
          <p:cNvSpPr/>
          <p:nvPr/>
        </p:nvSpPr>
        <p:spPr>
          <a:xfrm>
            <a:off x="1760175" y="2867040"/>
            <a:ext cx="2487069" cy="798022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Revolute (R) or Prismatic (P)</a:t>
            </a:r>
            <a:endParaRPr lang="tr-TR" dirty="0"/>
          </a:p>
        </p:txBody>
      </p:sp>
      <p:cxnSp>
        <p:nvCxnSpPr>
          <p:cNvPr id="23" name="Straight Arrow Connector 22"/>
          <p:cNvCxnSpPr>
            <a:stCxn id="21" idx="1"/>
            <a:endCxn id="15" idx="0"/>
          </p:cNvCxnSpPr>
          <p:nvPr/>
        </p:nvCxnSpPr>
        <p:spPr>
          <a:xfrm>
            <a:off x="3003710" y="3664212"/>
            <a:ext cx="661643" cy="49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4822727" y="2867040"/>
            <a:ext cx="2011244" cy="798022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Revolute or Prismatic</a:t>
            </a:r>
            <a:endParaRPr lang="tr-TR" dirty="0"/>
          </a:p>
        </p:txBody>
      </p:sp>
      <p:cxnSp>
        <p:nvCxnSpPr>
          <p:cNvPr id="27" name="Straight Arrow Connector 26"/>
          <p:cNvCxnSpPr>
            <a:stCxn id="26" idx="1"/>
            <a:endCxn id="16" idx="0"/>
          </p:cNvCxnSpPr>
          <p:nvPr/>
        </p:nvCxnSpPr>
        <p:spPr>
          <a:xfrm flipH="1">
            <a:off x="5604901" y="3664212"/>
            <a:ext cx="223448" cy="49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7190858" y="2867890"/>
            <a:ext cx="2011244" cy="798022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Revolute or Prismatic</a:t>
            </a:r>
            <a:endParaRPr lang="tr-TR" dirty="0"/>
          </a:p>
        </p:txBody>
      </p:sp>
      <p:cxnSp>
        <p:nvCxnSpPr>
          <p:cNvPr id="30" name="Straight Arrow Connector 29"/>
          <p:cNvCxnSpPr>
            <a:stCxn id="29" idx="1"/>
            <a:endCxn id="17" idx="0"/>
          </p:cNvCxnSpPr>
          <p:nvPr/>
        </p:nvCxnSpPr>
        <p:spPr>
          <a:xfrm flipH="1">
            <a:off x="7614589" y="3665062"/>
            <a:ext cx="581891" cy="49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32"/>
              <p:cNvSpPr/>
              <p:nvPr/>
            </p:nvSpPr>
            <p:spPr>
              <a:xfrm>
                <a:off x="1865690" y="5750888"/>
                <a:ext cx="3614526" cy="1007965"/>
              </a:xfrm>
              <a:prstGeom prst="cloud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Parallel (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tr-TR" dirty="0" smtClean="0"/>
                  <a:t>) or</a:t>
                </a:r>
              </a:p>
              <a:p>
                <a:pPr algn="ctr"/>
                <a:r>
                  <a:rPr lang="tr-TR" dirty="0" smtClean="0"/>
                  <a:t>Orthogonal (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tr-TR" dirty="0" smtClean="0"/>
                  <a:t>) or</a:t>
                </a:r>
              </a:p>
              <a:p>
                <a:pPr algn="ctr"/>
                <a:r>
                  <a:rPr lang="tr-TR" dirty="0" smtClean="0"/>
                  <a:t>Perpendicular (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tr-TR" dirty="0" smtClean="0"/>
                  <a:t>)</a:t>
                </a:r>
                <a:endParaRPr lang="tr-TR" dirty="0"/>
              </a:p>
            </p:txBody>
          </p:sp>
        </mc:Choice>
        <mc:Fallback xmlns="">
          <p:sp>
            <p:nvSpPr>
              <p:cNvPr id="33" name="Cloud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690" y="5750888"/>
                <a:ext cx="3614526" cy="1007965"/>
              </a:xfrm>
              <a:prstGeom prst="cloud">
                <a:avLst/>
              </a:prstGeom>
              <a:blipFill>
                <a:blip r:embed="rId2"/>
                <a:stretch>
                  <a:fillRect b="-11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endCxn id="4" idx="2"/>
          </p:cNvCxnSpPr>
          <p:nvPr/>
        </p:nvCxnSpPr>
        <p:spPr>
          <a:xfrm flipV="1">
            <a:off x="3704931" y="5137265"/>
            <a:ext cx="900321" cy="67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5874815" y="5715910"/>
            <a:ext cx="2315766" cy="1042944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Parallel or</a:t>
            </a:r>
          </a:p>
          <a:p>
            <a:pPr algn="ctr"/>
            <a:r>
              <a:rPr lang="tr-TR" dirty="0"/>
              <a:t>Orthogonal or</a:t>
            </a:r>
          </a:p>
          <a:p>
            <a:pPr algn="ctr"/>
            <a:r>
              <a:rPr lang="tr-TR" dirty="0"/>
              <a:t>Perpendicular</a:t>
            </a:r>
          </a:p>
        </p:txBody>
      </p:sp>
      <p:cxnSp>
        <p:nvCxnSpPr>
          <p:cNvPr id="44" name="Straight Arrow Connector 43"/>
          <p:cNvCxnSpPr>
            <a:stCxn id="42" idx="3"/>
            <a:endCxn id="9" idx="2"/>
          </p:cNvCxnSpPr>
          <p:nvPr/>
        </p:nvCxnSpPr>
        <p:spPr>
          <a:xfrm flipH="1" flipV="1">
            <a:off x="6609745" y="5137265"/>
            <a:ext cx="422953" cy="63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6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9" grpId="0" animBg="1"/>
      <p:bldP spid="33" grpId="0" animBg="1"/>
      <p:bldP spid="4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∥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R∥P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SCARA and wrist</a:t>
            </a:r>
            <a:endParaRPr lang="tr-TR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47" t="-110" r="16426" b="53024"/>
          <a:stretch/>
        </p:blipFill>
        <p:spPr>
          <a:xfrm>
            <a:off x="480848" y="1311221"/>
            <a:ext cx="4981828" cy="2836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/>
              <p:cNvSpPr txBox="1">
                <a:spLocks/>
              </p:cNvSpPr>
              <p:nvPr/>
            </p:nvSpPr>
            <p:spPr>
              <a:xfrm>
                <a:off x="601884" y="5087634"/>
                <a:ext cx="10303397" cy="1897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4" y="5087634"/>
                <a:ext cx="10303397" cy="1897571"/>
              </a:xfrm>
              <a:prstGeom prst="rect">
                <a:avLst/>
              </a:prstGeom>
              <a:blipFill>
                <a:blip r:embed="rId3"/>
                <a:stretch>
                  <a:fillRect t="-96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273537" y="1760136"/>
            <a:ext cx="4078533" cy="2422474"/>
            <a:chOff x="6273537" y="1760136"/>
            <a:chExt cx="4078533" cy="2422474"/>
          </a:xfrm>
        </p:grpSpPr>
        <p:grpSp>
          <p:nvGrpSpPr>
            <p:cNvPr id="6" name="Group 5"/>
            <p:cNvGrpSpPr/>
            <p:nvPr/>
          </p:nvGrpSpPr>
          <p:grpSpPr>
            <a:xfrm rot="4053836">
              <a:off x="8716879" y="2263039"/>
              <a:ext cx="1486929" cy="1460167"/>
              <a:chOff x="8004596" y="1531508"/>
              <a:chExt cx="1486929" cy="1460167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rot="11883426">
                <a:off x="8004596" y="1531508"/>
                <a:ext cx="383827" cy="1217756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1883426" flipH="1">
                <a:off x="8195721" y="2569214"/>
                <a:ext cx="1295804" cy="42246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6273537" y="1760136"/>
              <a:ext cx="4078533" cy="2422474"/>
              <a:chOff x="6375039" y="1375238"/>
              <a:chExt cx="4078533" cy="242247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375039" y="1375238"/>
                <a:ext cx="3456432" cy="2286000"/>
                <a:chOff x="6148897" y="1453896"/>
                <a:chExt cx="3456432" cy="2286000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7653528" y="1453896"/>
                  <a:ext cx="0" cy="228600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148897" y="2784692"/>
                  <a:ext cx="3456432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9786636" y="2525097"/>
                <a:ext cx="531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x1</a:t>
                </a:r>
                <a:endParaRPr lang="tr-TR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879670" y="141083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y1</a:t>
                </a:r>
                <a:endParaRPr lang="tr-TR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196246" y="342838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y2</a:t>
                </a:r>
                <a:endParaRPr lang="tr-TR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052500" y="157923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x2</a:t>
                </a:r>
                <a:endParaRPr lang="tr-T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386763" y="2444424"/>
                    <a:ext cx="33384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tr-T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1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tr-T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tr-TR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763" y="2444424"/>
                    <a:ext cx="333840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Arc 15"/>
              <p:cNvSpPr/>
              <p:nvPr/>
            </p:nvSpPr>
            <p:spPr>
              <a:xfrm rot="2969578">
                <a:off x="8062698" y="2312740"/>
                <a:ext cx="613264" cy="658992"/>
              </a:xfrm>
              <a:prstGeom prst="arc">
                <a:avLst>
                  <a:gd name="adj1" fmla="val 15910255"/>
                  <a:gd name="adj2" fmla="val 1945542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 flipV="1">
              <a:off x="7786154" y="2667148"/>
              <a:ext cx="1005847" cy="423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0261612">
              <a:off x="8111088" y="2490239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a2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Forward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∥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R∥P</a:t>
            </a:r>
            <a:r>
              <a:rPr lang="tr-T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dirty="0" smtClean="0"/>
              <a:t>SCARA and wrist</a:t>
            </a:r>
            <a:endParaRPr lang="tr-TR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91" t="2213" r="44206" b="28246"/>
          <a:stretch/>
        </p:blipFill>
        <p:spPr>
          <a:xfrm>
            <a:off x="287616" y="1260563"/>
            <a:ext cx="4218971" cy="4037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/>
              <p:cNvSpPr txBox="1">
                <a:spLocks/>
              </p:cNvSpPr>
              <p:nvPr/>
            </p:nvSpPr>
            <p:spPr>
              <a:xfrm>
                <a:off x="4349271" y="1690688"/>
                <a:ext cx="7685413" cy="4169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</m:sPre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71" y="1690688"/>
                <a:ext cx="7685413" cy="4169338"/>
              </a:xfrm>
              <a:prstGeom prst="rect">
                <a:avLst/>
              </a:prstGeom>
              <a:blipFill>
                <a:blip r:embed="rId3"/>
                <a:stretch>
                  <a:fillRect t="-2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5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Inverse Kinematics</a:t>
            </a:r>
            <a:endParaRPr lang="tr-T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3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Inverse 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Inverse kinematics : determination of joint parameters for a given set of kinematic chain, transformation matrices and desired end-effector position/orientation.</a:t>
            </a:r>
          </a:p>
          <a:p>
            <a:r>
              <a:rPr lang="tr-TR" dirty="0" smtClean="0"/>
              <a:t>Inverse kinematics:</a:t>
            </a:r>
          </a:p>
          <a:p>
            <a:pPr lvl="1"/>
            <a:r>
              <a:rPr lang="tr-TR" dirty="0" smtClean="0"/>
              <a:t>Closed form solutions</a:t>
            </a:r>
          </a:p>
          <a:p>
            <a:pPr lvl="2"/>
            <a:r>
              <a:rPr lang="tr-TR" dirty="0" smtClean="0"/>
              <a:t>Geometric</a:t>
            </a:r>
          </a:p>
          <a:p>
            <a:pPr lvl="2"/>
            <a:r>
              <a:rPr lang="tr-TR" dirty="0" smtClean="0"/>
              <a:t>Algebric</a:t>
            </a:r>
          </a:p>
          <a:p>
            <a:pPr lvl="1"/>
            <a:r>
              <a:rPr lang="tr-TR" dirty="0" smtClean="0"/>
              <a:t>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35968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Inverse Kinematics - </a:t>
            </a:r>
            <a:r>
              <a:rPr lang="tr-T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R⊢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tr-TR" dirty="0" smtClean="0"/>
              <a:t>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35040" y="1825625"/>
                <a:ext cx="5318760" cy="4351338"/>
              </a:xfrm>
            </p:spPr>
            <p:txBody>
              <a:bodyPr/>
              <a:lstStyle/>
              <a:p>
                <a:r>
                  <a:rPr lang="tr-TR" b="0" dirty="0" smtClean="0"/>
                  <a:t>Given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tr-TR" dirty="0" smtClean="0"/>
                  <a:t> determine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tr-TR" b="0" dirty="0" smtClean="0"/>
              </a:p>
              <a:p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5040" y="1825625"/>
                <a:ext cx="5318760" cy="4351338"/>
              </a:xfrm>
              <a:blipFill>
                <a:blip r:embed="rId2"/>
                <a:stretch>
                  <a:fillRect l="-2062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3" y="2026833"/>
            <a:ext cx="3954929" cy="39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6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Inverse Kinematics - 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R∥R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6770" y="1825625"/>
                <a:ext cx="6017029" cy="4351338"/>
              </a:xfrm>
            </p:spPr>
            <p:txBody>
              <a:bodyPr/>
              <a:lstStyle/>
              <a:p>
                <a:r>
                  <a:rPr lang="tr-TR" dirty="0" smtClean="0"/>
                  <a:t>Given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tr-TR" dirty="0" smtClean="0"/>
                  <a:t> determine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tr-TR" b="0" dirty="0" smtClean="0"/>
              </a:p>
              <a:p>
                <a:r>
                  <a:rPr lang="tr-TR" dirty="0" smtClean="0"/>
                  <a:t>There may be two, one or no solution to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6770" y="1825625"/>
                <a:ext cx="6017029" cy="4351338"/>
              </a:xfrm>
              <a:blipFill>
                <a:blip r:embed="rId2"/>
                <a:stretch>
                  <a:fillRect l="-1824" t="-2241" r="-40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021644" cy="388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09" y="3632013"/>
            <a:ext cx="3781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Inverse Kinematics - 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R∥R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1644" y="1958629"/>
                <a:ext cx="709768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b="0" dirty="0" smtClean="0"/>
                  <a:t>Law of cosines:</a:t>
                </a: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180−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180−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tr-T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1644" y="1958629"/>
                <a:ext cx="7097683" cy="4351338"/>
              </a:xfrm>
              <a:blipFill>
                <a:blip r:embed="rId2"/>
                <a:stretch>
                  <a:fillRect l="-1804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4928"/>
            <a:ext cx="5021644" cy="3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49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Inverse Kinematics - 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R∥R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1644" y="1958629"/>
                <a:ext cx="709768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b="0" dirty="0" smtClean="0"/>
                  <a:t>Law of sines:</a:t>
                </a: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180−</m:t>
                                  </m:r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tr-T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tr-T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</m:oMath>
                  </m:oMathPara>
                </a14:m>
                <a:endParaRPr lang="tr-T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1644" y="1958629"/>
                <a:ext cx="7097683" cy="4351338"/>
              </a:xfrm>
              <a:blipFill>
                <a:blip r:embed="rId2"/>
                <a:stretch>
                  <a:fillRect l="-1804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4928"/>
            <a:ext cx="5021644" cy="3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0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Robot Classification - Geometry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Parallel link (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tr-TR" dirty="0" smtClean="0"/>
                  <a:t>): If adjacent joint axes on a link are parallel</a:t>
                </a:r>
              </a:p>
              <a:p>
                <a:r>
                  <a:rPr lang="tr-TR" dirty="0" smtClean="0"/>
                  <a:t>Orthogonal link (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tr-TR" dirty="0" smtClean="0"/>
                  <a:t>): If adjacent joint axes on a link intersect at 90°</a:t>
                </a:r>
              </a:p>
              <a:p>
                <a:r>
                  <a:rPr lang="tr-TR" dirty="0" smtClean="0"/>
                  <a:t>Perpendicular link (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tr-TR" dirty="0" smtClean="0"/>
                  <a:t>): If adjacent joint axes on a link are at 90° with respect to their common normal</a:t>
                </a:r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6" y="3756069"/>
            <a:ext cx="3081350" cy="2598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902" y="3756069"/>
            <a:ext cx="2861416" cy="259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193" y="3756069"/>
            <a:ext cx="3114122" cy="2598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31422" y="6354070"/>
                <a:ext cx="5963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22" y="6354070"/>
                <a:ext cx="596389" cy="276999"/>
              </a:xfrm>
              <a:prstGeom prst="rect">
                <a:avLst/>
              </a:prstGeom>
              <a:blipFill>
                <a:blip r:embed="rId6"/>
                <a:stretch>
                  <a:fillRect l="-9278" r="-8247" b="-152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71846" y="6311900"/>
                <a:ext cx="5963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46" y="6311900"/>
                <a:ext cx="596389" cy="276999"/>
              </a:xfrm>
              <a:prstGeom prst="rect">
                <a:avLst/>
              </a:prstGeom>
              <a:blipFill>
                <a:blip r:embed="rId7"/>
                <a:stretch>
                  <a:fillRect l="-12245" r="-12245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12270" y="6367584"/>
                <a:ext cx="5963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70" y="6367584"/>
                <a:ext cx="596389" cy="276999"/>
              </a:xfrm>
              <a:prstGeom prst="rect">
                <a:avLst/>
              </a:prstGeom>
              <a:blipFill>
                <a:blip r:embed="rId8"/>
                <a:stretch>
                  <a:fillRect l="-12245" r="-12245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Robot Classification -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tr-T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b="0" dirty="0" smtClean="0">
                    <a:ea typeface="Cambria Math" panose="02040503050406030204" pitchFamily="18" charset="0"/>
                  </a:rPr>
                  <a:t>(Selective compliance assembly robot arm - SCARA)</a:t>
                </a: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tr-T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smtClean="0">
                    <a:ea typeface="Cambria Math" panose="02040503050406030204" pitchFamily="18" charset="0"/>
                  </a:rPr>
                  <a:t>(Articulated)</a:t>
                </a:r>
                <a:endParaRPr lang="tr-T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smtClean="0">
                    <a:ea typeface="Cambria Math" panose="02040503050406030204" pitchFamily="18" charset="0"/>
                  </a:rPr>
                  <a:t>(Spherical)</a:t>
                </a:r>
                <a:endParaRPr lang="tr-T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tr-T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dirty="0" smtClean="0">
                    <a:ea typeface="Cambria Math" panose="02040503050406030204" pitchFamily="18" charset="0"/>
                  </a:rPr>
                  <a:t>(Cylindrical)</a:t>
                </a:r>
                <a:endParaRPr lang="tr-T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dirty="0" smtClean="0">
                    <a:ea typeface="Cambria Math" panose="02040503050406030204" pitchFamily="18" charset="0"/>
                  </a:rPr>
                  <a:t>(Cartesian)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34" y="2444791"/>
            <a:ext cx="4984984" cy="422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34" y="2318374"/>
            <a:ext cx="4907907" cy="4431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357" y="2352175"/>
            <a:ext cx="4430138" cy="4111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244" y="2318375"/>
            <a:ext cx="5105673" cy="4146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924" y="2283104"/>
            <a:ext cx="5227129" cy="4502092"/>
          </a:xfrm>
          <a:prstGeom prst="rect">
            <a:avLst/>
          </a:prstGeom>
        </p:spPr>
      </p:pic>
      <p:pic>
        <p:nvPicPr>
          <p:cNvPr id="1026" name="Picture 2" descr="scara robot ile ilgili görsel sonuc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8577"/>
            <a:ext cx="3425814" cy="256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MA robot ile ilgili görsel sonuc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3207"/>
            <a:ext cx="2304731" cy="23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035722"/>
            <a:ext cx="3576597" cy="1842217"/>
          </a:xfrm>
          <a:prstGeom prst="rect">
            <a:avLst/>
          </a:prstGeom>
        </p:spPr>
      </p:pic>
      <p:pic>
        <p:nvPicPr>
          <p:cNvPr id="1032" name="Picture 8" descr="İlgili resi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165"/>
            <a:ext cx="3102484" cy="22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pson cartesian robot ile ilgili görsel sonuc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4814"/>
            <a:ext cx="3333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1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Robot Classification </a:t>
            </a:r>
            <a:r>
              <a:rPr lang="tr-TR" dirty="0" smtClean="0"/>
              <a:t>–Degree of Freedom-DoF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number of joints of a manipulator </a:t>
            </a:r>
            <a:r>
              <a:rPr lang="tr-TR" dirty="0" smtClean="0">
                <a:sym typeface="Wingdings" panose="05000000000000000000" pitchFamily="2" charset="2"/>
              </a:rPr>
              <a:t> DoF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Typical manipulator has 6 DoF : 3 DoF for positioning, 3 DoF for orientation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Manipulator with more than 6 DoF  redundant manipulator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15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Robot Classification –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Workspace </a:t>
            </a:r>
            <a:r>
              <a:rPr lang="tr-TR" dirty="0" smtClean="0">
                <a:sym typeface="Wingdings" panose="05000000000000000000" pitchFamily="2" charset="2"/>
              </a:rPr>
              <a:t> total volume of space that the end-effector can reach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Rechable workspace  volume of space where each point can be reached at least in one orientation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Dexterous workspace  volume of space where each point can be reached in all possible orientations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75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1265</Words>
  <Application>Microsoft Office PowerPoint</Application>
  <PresentationFormat>Widescreen</PresentationFormat>
  <Paragraphs>352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Wingdings</vt:lpstr>
      <vt:lpstr>Office Theme</vt:lpstr>
      <vt:lpstr>Robot Teknolojisine Giriş  Yrd. Doç. Dr. Erkan Uslu,  Doç. Dr. Sırma Yavuz, Doç. Dr. Fatih Amasyalı, Ar. Grv. Nihal Altuntaş, Ar. Grv. Furkan Çakmak   D011 Cuma 14:00-17:00  03 </vt:lpstr>
      <vt:lpstr>Robotic Arm</vt:lpstr>
      <vt:lpstr>Robotic Arm : Joint types</vt:lpstr>
      <vt:lpstr>Robot Classification - Geometry</vt:lpstr>
      <vt:lpstr>Robot Classification - Geometry</vt:lpstr>
      <vt:lpstr>Robot Classification - Geometry</vt:lpstr>
      <vt:lpstr>Robot Classification - Geometry</vt:lpstr>
      <vt:lpstr>Robot Classification –Degree of Freedom-DoF</vt:lpstr>
      <vt:lpstr>Robot Classification – Workspace</vt:lpstr>
      <vt:lpstr>Robot Classification – Workspace</vt:lpstr>
      <vt:lpstr>Robot Classification – Actuation</vt:lpstr>
      <vt:lpstr>Preliminary for Forward Kinematics</vt:lpstr>
      <vt:lpstr>Rotation Kinematics – Rotation About Global Coordinates – Rotation About Z-axis – Vector Math</vt:lpstr>
      <vt:lpstr>Rotation Kinematics – Rotation About Global Coordinates – Rotation About Z-axis– Vector Math</vt:lpstr>
      <vt:lpstr>Rotation Kinematics – Rotation About Global Coordinates– Vector Math</vt:lpstr>
      <vt:lpstr>Rotation Kinematics – Rotation About Global Coordinates – Rotation About Z-axis– Geometric</vt:lpstr>
      <vt:lpstr>Rotation Kinematics – Rotation About Global Coordinates – Rotation About Y-axis</vt:lpstr>
      <vt:lpstr>Rotation Kinematics – Rotation About Global Coordinates – Rotation About X-axis</vt:lpstr>
      <vt:lpstr>Rotation Kinematics – Rotation About Global Coordinates – Successive Rotations</vt:lpstr>
      <vt:lpstr>Rotation Kinematics – Rotation About Global Coordinates – Global rot., local pos.</vt:lpstr>
      <vt:lpstr>Rotation Kinematics – Rotation About Global Coordinates – Global rot., local pos.</vt:lpstr>
      <vt:lpstr>Rotation Kinematics – Rotation About Local Coordinates</vt:lpstr>
      <vt:lpstr>Eurler Angles</vt:lpstr>
      <vt:lpstr>Global Roll – Pitch – Yaw Angles: (45 deg examples) </vt:lpstr>
      <vt:lpstr>Local Roll – Pitch – Yaw Angles</vt:lpstr>
      <vt:lpstr>Local vs. Global Rotation</vt:lpstr>
      <vt:lpstr>Local vs. Global Rotation</vt:lpstr>
      <vt:lpstr>General Transformation</vt:lpstr>
      <vt:lpstr>Rotation Matrix Properties</vt:lpstr>
      <vt:lpstr>Homogeneous Transformations –  Rigid Motion</vt:lpstr>
      <vt:lpstr>Homogeneous Transformations</vt:lpstr>
      <vt:lpstr>Homogeneous Transformations</vt:lpstr>
      <vt:lpstr>Homogeneous Transformations</vt:lpstr>
      <vt:lpstr>Homogeneous Transformations</vt:lpstr>
      <vt:lpstr>Forward Kinematics</vt:lpstr>
      <vt:lpstr>Forward Kinematics</vt:lpstr>
      <vt:lpstr>Forward Kinematics - R∥R∥R Robot</vt:lpstr>
      <vt:lpstr>Forward Kinematics - R∥R∥R Robot</vt:lpstr>
      <vt:lpstr>Forward Kinematics - R∥R∥R Robot</vt:lpstr>
      <vt:lpstr>Forward Kinematics - R∥R∥R Robot</vt:lpstr>
      <vt:lpstr>Forward Kinematics - R∥R∥R Robot</vt:lpstr>
      <vt:lpstr>Forward Kinematics - R∥R∥R Robot</vt:lpstr>
      <vt:lpstr>Forward Kinematics - R∥P⊢P Robot</vt:lpstr>
      <vt:lpstr>Forward Kinematics - R∥P⊢P Robot</vt:lpstr>
      <vt:lpstr>Forward Kinematics - R∥P⊢P Robot</vt:lpstr>
      <vt:lpstr>Forward Kinematics - R∥P⊢P Robot</vt:lpstr>
      <vt:lpstr>Forward Kinematics - R∥R∥P SCARA and wrist</vt:lpstr>
      <vt:lpstr>Forward Kinematics - R∥R∥P SCARA and wrist</vt:lpstr>
      <vt:lpstr>Forward Kinematics - R∥R∥P SCARA and wrist</vt:lpstr>
      <vt:lpstr>Forward Kinematics - R∥R∥P SCARA and wrist</vt:lpstr>
      <vt:lpstr>Forward Kinematics - R∥R∥P SCARA and wrist</vt:lpstr>
      <vt:lpstr>Inverse Kinematics</vt:lpstr>
      <vt:lpstr>Inverse Kinematics</vt:lpstr>
      <vt:lpstr>Inverse Kinematics - R⊢P </vt:lpstr>
      <vt:lpstr>Inverse Kinematics - R∥R</vt:lpstr>
      <vt:lpstr>Inverse Kinematics - R∥R</vt:lpstr>
      <vt:lpstr>Inverse Kinematics - R∥R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Teknolojisine Giriş  Yrd. Doç. Dr. Erkan Uslu,  Doç. Dr. Sırma Yavuz, Doç. Dr. Fatih Amasyalı, Ar. Grv. Nihal Altuntaş, Ar. Grv. Furkan Çakmak</dc:title>
  <dc:creator>Windows User</dc:creator>
  <cp:lastModifiedBy>Windows User</cp:lastModifiedBy>
  <cp:revision>417</cp:revision>
  <dcterms:created xsi:type="dcterms:W3CDTF">2017-09-18T07:12:52Z</dcterms:created>
  <dcterms:modified xsi:type="dcterms:W3CDTF">2018-02-28T16:21:37Z</dcterms:modified>
</cp:coreProperties>
</file>