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7" r:id="rId9"/>
    <p:sldId id="276" r:id="rId10"/>
    <p:sldId id="277" r:id="rId11"/>
    <p:sldId id="278" r:id="rId12"/>
    <p:sldId id="279" r:id="rId13"/>
    <p:sldId id="272" r:id="rId14"/>
    <p:sldId id="264" r:id="rId15"/>
    <p:sldId id="273" r:id="rId16"/>
    <p:sldId id="263" r:id="rId17"/>
    <p:sldId id="270" r:id="rId18"/>
    <p:sldId id="268" r:id="rId19"/>
    <p:sldId id="269" r:id="rId20"/>
    <p:sldId id="271" r:id="rId21"/>
    <p:sldId id="265" r:id="rId22"/>
    <p:sldId id="274" r:id="rId23"/>
    <p:sldId id="275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5" r:id="rId36"/>
    <p:sldId id="294" r:id="rId37"/>
    <p:sldId id="298" r:id="rId38"/>
    <p:sldId id="291" r:id="rId39"/>
    <p:sldId id="292" r:id="rId40"/>
    <p:sldId id="293" r:id="rId41"/>
    <p:sldId id="296" r:id="rId42"/>
    <p:sldId id="297" r:id="rId43"/>
    <p:sldId id="299" r:id="rId44"/>
    <p:sldId id="266" r:id="rId45"/>
    <p:sldId id="300" r:id="rId46"/>
    <p:sldId id="301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23.03.2018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Grv.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/>
              <a:t/>
            </a:r>
            <a:br>
              <a:rPr lang="tr-TR" sz="220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05</a:t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Odometry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Let’s </a:t>
                </a:r>
                <a:r>
                  <a:rPr lang="en-US" dirty="0"/>
                  <a:t>model the change in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  <a:r>
                  <a:rPr lang="tr-TR" dirty="0" smtClean="0"/>
                  <a:t> </a:t>
                </a:r>
                <a:r>
                  <a:rPr lang="en-US" dirty="0" smtClean="0"/>
                  <a:t>distance </a:t>
                </a:r>
                <a:r>
                  <a:rPr lang="en-US" dirty="0"/>
                  <a:t>travelled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en-US" dirty="0"/>
                  <a:t>by the </a:t>
                </a:r>
                <a:r>
                  <a:rPr lang="en-US" dirty="0" smtClean="0"/>
                  <a:t>robot</a:t>
                </a:r>
                <a:endParaRPr lang="tr-T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i="1" dirty="0" smtClean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i="1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3638550"/>
            <a:ext cx="4638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Odometry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dirty="0" smtClean="0"/>
              </a:p>
              <a:p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endParaRPr lang="tr-TR" i="1" dirty="0" smtClean="0"/>
              </a:p>
              <a:p>
                <a:endParaRPr lang="tr-TR" i="1" dirty="0" smtClean="0"/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tr-TR" i="1" dirty="0" smtClean="0"/>
              </a:p>
              <a:p>
                <a:endParaRPr lang="tr-TR" i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2" y="3294019"/>
            <a:ext cx="4276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7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Odometry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Average orientation is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r-T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≈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38" y="3604748"/>
            <a:ext cx="7137862" cy="32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Scan </a:t>
            </a:r>
            <a:r>
              <a:rPr lang="en-US" dirty="0" smtClean="0"/>
              <a:t>Matcher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Scan-matching tries to </a:t>
            </a:r>
            <a:r>
              <a:rPr lang="en-US" dirty="0" smtClean="0"/>
              <a:t>incrementally</a:t>
            </a:r>
            <a:r>
              <a:rPr lang="tr-TR" dirty="0" smtClean="0"/>
              <a:t> </a:t>
            </a:r>
            <a:r>
              <a:rPr lang="en-US" dirty="0" smtClean="0"/>
              <a:t>align </a:t>
            </a:r>
            <a:r>
              <a:rPr lang="en-US" dirty="0"/>
              <a:t>two scans or a map to a </a:t>
            </a:r>
            <a:r>
              <a:rPr lang="en-US" dirty="0" smtClean="0"/>
              <a:t>scan,</a:t>
            </a:r>
            <a:r>
              <a:rPr lang="tr-TR" dirty="0" smtClean="0"/>
              <a:t> </a:t>
            </a:r>
            <a:r>
              <a:rPr lang="en-US" dirty="0" smtClean="0"/>
              <a:t>without </a:t>
            </a:r>
            <a:r>
              <a:rPr lang="en-US" dirty="0"/>
              <a:t>revising the </a:t>
            </a:r>
            <a:r>
              <a:rPr lang="en-US" dirty="0" smtClean="0"/>
              <a:t>past/map</a:t>
            </a:r>
            <a:endParaRPr lang="tr-TR" dirty="0" smtClean="0"/>
          </a:p>
          <a:p>
            <a:pPr algn="just"/>
            <a:r>
              <a:rPr lang="tr-TR" dirty="0" smtClean="0"/>
              <a:t>Types</a:t>
            </a:r>
          </a:p>
          <a:p>
            <a:pPr lvl="1" algn="just"/>
            <a:r>
              <a:rPr lang="tr-TR" dirty="0" smtClean="0"/>
              <a:t>Iterative Closest Point</a:t>
            </a:r>
          </a:p>
          <a:p>
            <a:pPr lvl="1" algn="just"/>
            <a:r>
              <a:rPr lang="tr-TR" dirty="0" smtClean="0"/>
              <a:t>Scan-to-scan</a:t>
            </a:r>
          </a:p>
          <a:p>
            <a:pPr lvl="1" algn="just"/>
            <a:r>
              <a:rPr lang="tr-TR" dirty="0" smtClean="0"/>
              <a:t>Scan-to-map</a:t>
            </a:r>
          </a:p>
          <a:p>
            <a:pPr lvl="1" algn="just"/>
            <a:r>
              <a:rPr lang="tr-TR" dirty="0" smtClean="0"/>
              <a:t>Map-to-map</a:t>
            </a:r>
          </a:p>
          <a:p>
            <a:pPr lvl="1" algn="just"/>
            <a:r>
              <a:rPr lang="tr-TR" dirty="0" smtClean="0"/>
              <a:t>Feature based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02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Scan </a:t>
            </a:r>
            <a:r>
              <a:rPr lang="en-US" dirty="0" smtClean="0"/>
              <a:t>Matcher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/>
                  <a:t>ICP (iterative closest point</a:t>
                </a:r>
                <a:r>
                  <a:rPr lang="tr-TR" dirty="0" smtClean="0"/>
                  <a:t>) : </a:t>
                </a:r>
                <a:r>
                  <a:rPr lang="tr-TR" dirty="0"/>
                  <a:t>verilen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 noktalar kümesinden referans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r>
                  <a:rPr lang="tr-TR" dirty="0"/>
                  <a:t> yüzeyine hangi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roto-translasyon </a:t>
                </a:r>
                <a:r>
                  <a:rPr lang="tr-TR" dirty="0"/>
                  <a:t>(dönüş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tr-TR" dirty="0"/>
                  <a:t> ve öteleme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dirty="0"/>
                  <a:t>) ile ulaşılabileceğini yinelemeli olarak hesaplayan bir </a:t>
                </a:r>
                <a:r>
                  <a:rPr lang="tr-TR" dirty="0" smtClean="0"/>
                  <a:t>yöntemdir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 noktalar kümesi için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roto-translasyon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⨁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r-TR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 ile dönüştürülmüş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noktalar kümesinin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r>
                  <a:rPr lang="tr-TR" dirty="0"/>
                  <a:t>’te Öklid izdüşüm karşılıkları olan noktalar ile olan uzaklıklarını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tr-TR" dirty="0"/>
                  <a:t> üzerinden en küçüklemeye çalışmaktadır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63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Scan </a:t>
            </a:r>
            <a:r>
              <a:rPr lang="en-US" dirty="0" smtClean="0"/>
              <a:t>Matcher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/>
                  <a:t>ICP için en küçüklenecek kısıt denklemi </a:t>
                </a:r>
                <a:endParaRPr lang="tr-TR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⨁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b="1" i="1">
                                          <a:latin typeface="Cambria Math" panose="02040503050406030204" pitchFamily="18" charset="0"/>
                                        </a:rPr>
                                        <m:t>𝚷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𝑟𝑒𝑓</m:t>
                                              </m:r>
                                            </m:sup>
                                          </m:s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⨁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tr-TR" dirty="0"/>
              </a:p>
              <a:p>
                <a:pPr algn="just"/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</a:rPr>
                      <m:t>𝚷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tr-TR" dirty="0"/>
                  <a:t> 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p>
                  </m:oMath>
                </a14:m>
                <a:r>
                  <a:rPr lang="tr-TR" dirty="0"/>
                  <a:t> üzerine Öklid izdüşüm </a:t>
                </a:r>
                <a:endParaRPr lang="tr-TR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ilk dönüşüm durumundan hareketle ICP için yinelemeli kısıt </a:t>
                </a:r>
                <a:r>
                  <a:rPr lang="tr-TR" dirty="0" smtClean="0"/>
                  <a:t>denklemi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⨁</m:t>
                                      </m:r>
                                      <m:sSub>
                                        <m:sSub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b="1" i="1">
                                          <a:latin typeface="Cambria Math" panose="02040503050406030204" pitchFamily="18" charset="0"/>
                                        </a:rPr>
                                        <m:t>𝚷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𝑟𝑒𝑓</m:t>
                                              </m:r>
                                            </m:sup>
                                          </m:s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⨁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9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 smtClean="0"/>
              <a:t>Odometry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camera (or an array of cameras) rigidly attached to </a:t>
            </a:r>
            <a:r>
              <a:rPr lang="en-US" dirty="0" smtClean="0"/>
              <a:t>a robot</a:t>
            </a:r>
            <a:endParaRPr lang="tr-TR" dirty="0"/>
          </a:p>
          <a:p>
            <a:r>
              <a:rPr lang="tr-TR" dirty="0" smtClean="0"/>
              <a:t>C</a:t>
            </a:r>
            <a:r>
              <a:rPr lang="en-US" dirty="0" err="1" smtClean="0"/>
              <a:t>onstruct</a:t>
            </a:r>
            <a:r>
              <a:rPr lang="en-US" dirty="0" smtClean="0"/>
              <a:t> </a:t>
            </a:r>
            <a:r>
              <a:rPr lang="en-US" dirty="0"/>
              <a:t>a 6-DOF trajectory using the video stream coming from this camera(s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dirty="0" smtClean="0"/>
              <a:t>U</a:t>
            </a:r>
            <a:r>
              <a:rPr lang="en-US" dirty="0" smtClean="0"/>
              <a:t>sing </a:t>
            </a:r>
            <a:r>
              <a:rPr lang="en-US" dirty="0"/>
              <a:t>just one </a:t>
            </a:r>
            <a:r>
              <a:rPr lang="en-US" dirty="0" smtClean="0"/>
              <a:t>camera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Monocular </a:t>
            </a:r>
            <a:r>
              <a:rPr lang="en-US" dirty="0"/>
              <a:t>Visual </a:t>
            </a:r>
            <a:r>
              <a:rPr lang="en-US" dirty="0" err="1" smtClean="0"/>
              <a:t>Odometry</a:t>
            </a:r>
            <a:endParaRPr lang="tr-TR" dirty="0" smtClean="0"/>
          </a:p>
          <a:p>
            <a:r>
              <a:rPr lang="tr-TR" dirty="0" smtClean="0"/>
              <a:t>U</a:t>
            </a:r>
            <a:r>
              <a:rPr lang="en-US" dirty="0" smtClean="0"/>
              <a:t>sing </a:t>
            </a:r>
            <a:r>
              <a:rPr lang="en-US" dirty="0"/>
              <a:t>two (or more) </a:t>
            </a:r>
            <a:r>
              <a:rPr lang="en-US" dirty="0" smtClean="0"/>
              <a:t>cameras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Stereo </a:t>
            </a:r>
            <a:r>
              <a:rPr lang="en-US" dirty="0"/>
              <a:t>Visual </a:t>
            </a:r>
            <a:r>
              <a:rPr lang="en-US" dirty="0" err="1" smtClean="0"/>
              <a:t>Odometry</a:t>
            </a:r>
            <a:endParaRPr lang="tr-TR" dirty="0" smtClean="0"/>
          </a:p>
          <a:p>
            <a:r>
              <a:rPr lang="tr-TR" dirty="0" smtClean="0"/>
              <a:t>In </a:t>
            </a:r>
            <a:r>
              <a:rPr lang="tr-TR" dirty="0"/>
              <a:t>monocular </a:t>
            </a:r>
            <a:r>
              <a:rPr lang="tr-TR" dirty="0" smtClean="0"/>
              <a:t>VO, </a:t>
            </a:r>
            <a:r>
              <a:rPr lang="tr-TR" dirty="0"/>
              <a:t>trajectory </a:t>
            </a:r>
            <a:r>
              <a:rPr lang="tr-TR" dirty="0" smtClean="0"/>
              <a:t>estimation can be given in scale factor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 smtClean="0"/>
              <a:t>n stereo</a:t>
            </a:r>
            <a:r>
              <a:rPr lang="tr-TR" dirty="0" smtClean="0"/>
              <a:t> VO</a:t>
            </a:r>
            <a:r>
              <a:rPr lang="en-US" dirty="0" smtClean="0"/>
              <a:t>, </a:t>
            </a:r>
            <a:r>
              <a:rPr lang="tr-TR" dirty="0"/>
              <a:t>exact trajectory </a:t>
            </a:r>
            <a:r>
              <a:rPr lang="tr-TR" dirty="0" smtClean="0"/>
              <a:t>estimation can be carried out (in meters)</a:t>
            </a:r>
          </a:p>
          <a:p>
            <a:r>
              <a:rPr lang="tr-TR" dirty="0" smtClean="0"/>
              <a:t>If (distance to objects)/(stereo distance) &gt;&gt;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/>
              <a:t>degenerates </a:t>
            </a:r>
            <a:r>
              <a:rPr lang="tr-TR" dirty="0" smtClean="0"/>
              <a:t>to </a:t>
            </a:r>
            <a:r>
              <a:rPr lang="tr-TR" dirty="0"/>
              <a:t>monocular VO</a:t>
            </a:r>
          </a:p>
        </p:txBody>
      </p:sp>
    </p:spTree>
    <p:extLst>
      <p:ext uri="{BB962C8B-B14F-4D97-AF65-F5344CB8AC3E}">
        <p14:creationId xmlns:p14="http://schemas.microsoft.com/office/powerpoint/2010/main" val="21718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 smtClean="0"/>
              <a:t>Odometry</a:t>
            </a:r>
            <a:r>
              <a:rPr lang="tr-TR" dirty="0" smtClean="0"/>
              <a:t> – Stereo VO - Algorithm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Input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𝑅𝑒𝑐𝑡𝑖𝑓𝑦</m:t>
                    </m:r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𝐷𝑖𝑝𝑎𝑟𝑖𝑡𝑦𝑀𝑎𝑝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𝐷𝑖𝑝𝑎𝑟𝑖𝑡𝑦𝑀𝑎𝑝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𝐹𝑒𝑎𝑡𝑢𝑟𝑒𝐷𝑒𝑡𝑒𝑐𝑡𝑀𝑎𝑡𝑐h</m:t>
                    </m:r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𝐹𝑒𝑎𝑡𝑢𝑟𝑒𝐷𝑒𝑡𝑒𝑐𝑡𝑀𝑎𝑡𝑐h</m:t>
                    </m:r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𝐷𝑃𝑜𝑠𝑒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𝐷𝑃𝑜𝑠𝑒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𝑆𝑢𝑏𝑠𝑒𝑡𝑆𝑒𝑙𝑒𝑐𝑡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tr-TR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𝐸𝑠𝑡𝑖𝑚𝑎𝑡𝑒𝑅𝑡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tr-TR" dirty="0" smtClean="0"/>
              </a:p>
              <a:p>
                <a:r>
                  <a:rPr lang="tr-TR" dirty="0" smtClean="0"/>
                  <a:t>Output :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 smtClean="0"/>
              <a:t>Odometry</a:t>
            </a:r>
            <a:r>
              <a:rPr lang="tr-TR" dirty="0" smtClean="0"/>
              <a:t> – Stereo VO - Rectification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Two cameras are used</a:t>
            </a:r>
          </a:p>
          <a:p>
            <a:r>
              <a:rPr lang="tr-TR" dirty="0" smtClean="0"/>
              <a:t>Intrinsic callibration (lens distortion, imaging plane orienteation)</a:t>
            </a:r>
          </a:p>
          <a:p>
            <a:r>
              <a:rPr lang="tr-TR" dirty="0" smtClean="0"/>
              <a:t>Extrinsic callibration (position &amp; orientation of two cameras with respect to a global frame)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0139" y="4230422"/>
            <a:ext cx="11309638" cy="1946541"/>
            <a:chOff x="436765" y="4398996"/>
            <a:chExt cx="11309638" cy="19465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765" y="4398996"/>
              <a:ext cx="7457555" cy="19129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7477" y="4398996"/>
              <a:ext cx="3878926" cy="194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 smtClean="0"/>
              <a:t>Odometry</a:t>
            </a:r>
            <a:r>
              <a:rPr lang="tr-TR" dirty="0" smtClean="0"/>
              <a:t> – Stereo VO – Disparity </a:t>
            </a:r>
            <a:r>
              <a:rPr lang="tr-TR" sz="4000" dirty="0" smtClean="0"/>
              <a:t>Map</a:t>
            </a:r>
            <a:endParaRPr lang="tr-TR" dirty="0"/>
          </a:p>
        </p:txBody>
      </p:sp>
      <p:pic>
        <p:nvPicPr>
          <p:cNvPr id="1026" name="Picture 2" descr="https://avisingh599.github.io/images/visodo/ep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0" y="1690688"/>
            <a:ext cx="7363691" cy="228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isingh599.github.io/images/visodo/dis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0" y="4376232"/>
            <a:ext cx="7363691" cy="233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(deduced) Reckoning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</a:t>
            </a:r>
            <a:r>
              <a:rPr lang="en-US" dirty="0" err="1" smtClean="0"/>
              <a:t>stimating</a:t>
            </a:r>
            <a:r>
              <a:rPr lang="en-US" dirty="0" smtClean="0"/>
              <a:t> the </a:t>
            </a:r>
            <a:r>
              <a:rPr lang="en-US" dirty="0"/>
              <a:t>entire trajectory of a moving robot</a:t>
            </a:r>
            <a:endParaRPr lang="tr-TR" dirty="0" smtClean="0"/>
          </a:p>
          <a:p>
            <a:r>
              <a:rPr lang="en-US" dirty="0" smtClean="0"/>
              <a:t>Dead-reckoning </a:t>
            </a:r>
            <a:r>
              <a:rPr lang="en-US" dirty="0"/>
              <a:t>systems are based on estimating position relative to sensors. These sensors can be accelerometers, gyroscopes, </a:t>
            </a:r>
            <a:r>
              <a:rPr lang="tr-TR" dirty="0" smtClean="0"/>
              <a:t>wheel</a:t>
            </a:r>
            <a:r>
              <a:rPr lang="en-US" dirty="0" smtClean="0"/>
              <a:t> </a:t>
            </a:r>
            <a:r>
              <a:rPr lang="en-US" dirty="0"/>
              <a:t>encoders, infrared sensors, cameras etc. </a:t>
            </a:r>
            <a:endParaRPr lang="tr-TR" dirty="0" smtClean="0"/>
          </a:p>
          <a:p>
            <a:r>
              <a:rPr lang="en-US" dirty="0"/>
              <a:t> </a:t>
            </a:r>
            <a:r>
              <a:rPr lang="en-US" dirty="0" err="1"/>
              <a:t>Odometry</a:t>
            </a:r>
            <a:r>
              <a:rPr lang="en-US" dirty="0"/>
              <a:t> is a sub topic of dead-reckoning and based on wheel displacement calculations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64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 smtClean="0"/>
              <a:t>Odometry</a:t>
            </a:r>
            <a:r>
              <a:rPr lang="tr-TR" dirty="0" smtClean="0"/>
              <a:t> – Stereo VO – Feature Detection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accelerated segment test (</a:t>
            </a:r>
            <a:r>
              <a:rPr lang="en-US" dirty="0" smtClean="0"/>
              <a:t>FAST)</a:t>
            </a:r>
            <a:endParaRPr lang="tr-TR" dirty="0"/>
          </a:p>
          <a:p>
            <a:r>
              <a:rPr lang="tr-TR" dirty="0" smtClean="0"/>
              <a:t>A corner point has either of the following at 16 </a:t>
            </a:r>
            <a:r>
              <a:rPr lang="en-US" dirty="0" smtClean="0"/>
              <a:t>neighborhood</a:t>
            </a:r>
            <a:r>
              <a:rPr lang="tr-TR" dirty="0" smtClean="0"/>
              <a:t> circle </a:t>
            </a:r>
          </a:p>
          <a:p>
            <a:pPr lvl="1"/>
            <a:r>
              <a:rPr lang="tr-TR" dirty="0" smtClean="0"/>
              <a:t>Set of N contiguous pixels that are brighter than (center + threshold)</a:t>
            </a:r>
          </a:p>
          <a:p>
            <a:pPr lvl="1"/>
            <a:r>
              <a:rPr lang="tr-TR" dirty="0" smtClean="0"/>
              <a:t>Set of N </a:t>
            </a:r>
            <a:r>
              <a:rPr lang="tr-TR" dirty="0"/>
              <a:t>contiguous pixels that are </a:t>
            </a:r>
            <a:r>
              <a:rPr lang="tr-TR" dirty="0" smtClean="0"/>
              <a:t>darker </a:t>
            </a:r>
            <a:r>
              <a:rPr lang="tr-TR" dirty="0"/>
              <a:t>than </a:t>
            </a:r>
            <a:r>
              <a:rPr lang="tr-TR" dirty="0" smtClean="0"/>
              <a:t>(center – threshold)</a:t>
            </a:r>
          </a:p>
        </p:txBody>
      </p:sp>
      <p:pic>
        <p:nvPicPr>
          <p:cNvPr id="3074" name="Picture 2" descr="https://avisingh599.github.io/images/visodo/f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90" y="3767570"/>
            <a:ext cx="6096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Inertial </a:t>
            </a:r>
            <a:r>
              <a:rPr lang="tr-TR" dirty="0" smtClean="0"/>
              <a:t>Odometry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tr-TR" dirty="0" smtClean="0"/>
                  <a:t>U</a:t>
                </a:r>
                <a:r>
                  <a:rPr lang="en-US" dirty="0" smtClean="0"/>
                  <a:t>s</a:t>
                </a:r>
                <a:r>
                  <a:rPr lang="tr-TR" dirty="0" smtClean="0"/>
                  <a:t>ing </a:t>
                </a:r>
                <a:r>
                  <a:rPr lang="en-US" dirty="0" smtClean="0"/>
                  <a:t>data </a:t>
                </a:r>
                <a:r>
                  <a:rPr lang="en-US" dirty="0"/>
                  <a:t>provided by the </a:t>
                </a:r>
                <a:r>
                  <a:rPr lang="en-US" dirty="0" smtClean="0"/>
                  <a:t>inertial</a:t>
                </a:r>
                <a:r>
                  <a:rPr lang="tr-TR" dirty="0" smtClean="0"/>
                  <a:t> </a:t>
                </a:r>
                <a:r>
                  <a:rPr lang="en-US" dirty="0" smtClean="0"/>
                  <a:t>measurement </a:t>
                </a:r>
                <a:r>
                  <a:rPr lang="en-US" dirty="0"/>
                  <a:t>unit (IMU) </a:t>
                </a:r>
                <a:r>
                  <a:rPr lang="en-US" dirty="0" smtClean="0"/>
                  <a:t>to continuously</a:t>
                </a:r>
                <a:r>
                  <a:rPr lang="tr-TR" dirty="0" smtClean="0"/>
                  <a:t> </a:t>
                </a:r>
                <a:r>
                  <a:rPr lang="en-US" dirty="0" smtClean="0"/>
                  <a:t>infer </a:t>
                </a:r>
                <a:r>
                  <a:rPr lang="en-US" dirty="0"/>
                  <a:t>the relative change in position, velocity and </a:t>
                </a:r>
                <a:r>
                  <a:rPr lang="tr-TR" dirty="0" smtClean="0"/>
                  <a:t> </a:t>
                </a:r>
                <a:r>
                  <a:rPr lang="en-US" dirty="0" smtClean="0"/>
                  <a:t>orientation</a:t>
                </a:r>
                <a:r>
                  <a:rPr lang="tr-TR" dirty="0" smtClean="0"/>
                  <a:t> </a:t>
                </a:r>
                <a:r>
                  <a:rPr lang="en-US" dirty="0" smtClean="0"/>
                  <a:t>with </a:t>
                </a:r>
                <a:r>
                  <a:rPr lang="en-US" dirty="0"/>
                  <a:t>respect to a starting point </a:t>
                </a:r>
                <a:endParaRPr lang="tr-TR" dirty="0" smtClean="0"/>
              </a:p>
              <a:p>
                <a:pPr algn="just"/>
                <a:r>
                  <a:rPr lang="tr-TR" dirty="0"/>
                  <a:t>G</a:t>
                </a:r>
                <a:r>
                  <a:rPr lang="en-US" dirty="0" err="1" smtClean="0"/>
                  <a:t>yroscope</a:t>
                </a:r>
                <a:r>
                  <a:rPr lang="en-US" dirty="0" smtClean="0"/>
                  <a:t> </a:t>
                </a:r>
                <a:r>
                  <a:rPr lang="tr-TR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data </a:t>
                </a:r>
                <a:r>
                  <a:rPr lang="tr-TR" dirty="0" smtClean="0"/>
                  <a:t>on </a:t>
                </a:r>
                <a:r>
                  <a:rPr lang="en-US" dirty="0" smtClean="0"/>
                  <a:t>angular velocity</a:t>
                </a:r>
                <a:endParaRPr lang="tr-TR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dirty="0" smtClean="0"/>
              </a:p>
              <a:p>
                <a:pPr algn="just"/>
                <a:r>
                  <a:rPr lang="tr-TR" dirty="0"/>
                  <a:t>A</a:t>
                </a:r>
                <a:r>
                  <a:rPr lang="en-US" dirty="0" err="1" smtClean="0"/>
                  <a:t>ccelerometer</a:t>
                </a:r>
                <a:r>
                  <a:rPr lang="en-US" dirty="0" smtClean="0"/>
                  <a:t> </a:t>
                </a:r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dirty="0"/>
                  <a:t>data of </a:t>
                </a:r>
                <a:r>
                  <a:rPr lang="tr-TR" dirty="0" smtClean="0"/>
                  <a:t>linear acceleration (g included)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Inertial </a:t>
            </a:r>
            <a:r>
              <a:rPr lang="tr-TR" dirty="0" smtClean="0"/>
              <a:t>Odometry - Pitfalls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Integration drift : </a:t>
            </a:r>
            <a:r>
              <a:rPr lang="en-US" dirty="0"/>
              <a:t>Small errors in the measurements of acceleration and angular velocity cause progressively </a:t>
            </a:r>
            <a:r>
              <a:rPr lang="en-US" dirty="0" smtClean="0"/>
              <a:t>larger</a:t>
            </a:r>
            <a:r>
              <a:rPr lang="tr-TR" dirty="0" smtClean="0"/>
              <a:t> </a:t>
            </a:r>
            <a:r>
              <a:rPr lang="en-US" dirty="0" smtClean="0"/>
              <a:t>errors </a:t>
            </a:r>
            <a:r>
              <a:rPr lang="en-US" dirty="0"/>
              <a:t>in velocity—and even greater errors in </a:t>
            </a:r>
            <a:r>
              <a:rPr lang="en-US" dirty="0" smtClean="0"/>
              <a:t>position</a:t>
            </a:r>
            <a:endParaRPr lang="tr-TR" dirty="0" smtClean="0"/>
          </a:p>
          <a:p>
            <a:pPr algn="just"/>
            <a:r>
              <a:rPr lang="tr-TR" dirty="0" smtClean="0"/>
              <a:t>Gravity 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dominating </a:t>
            </a:r>
            <a:r>
              <a:rPr lang="en-US" dirty="0"/>
              <a:t>component in the accelerometer data is </a:t>
            </a:r>
            <a:r>
              <a:rPr lang="en-US" dirty="0" smtClean="0"/>
              <a:t>gravity,</a:t>
            </a:r>
            <a:r>
              <a:rPr lang="tr-TR" dirty="0" smtClean="0"/>
              <a:t> </a:t>
            </a:r>
            <a:r>
              <a:rPr lang="en-US" dirty="0" smtClean="0"/>
              <a:t>even </a:t>
            </a:r>
            <a:r>
              <a:rPr lang="en-US" dirty="0"/>
              <a:t>slight errors in orientation make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gravity </a:t>
            </a:r>
            <a:r>
              <a:rPr lang="en-US" dirty="0"/>
              <a:t>‘leak’ into the </a:t>
            </a:r>
            <a:r>
              <a:rPr lang="en-US" dirty="0" smtClean="0"/>
              <a:t>estimates</a:t>
            </a:r>
            <a:endParaRPr lang="tr-TR" dirty="0" smtClean="0"/>
          </a:p>
          <a:p>
            <a:pPr algn="just"/>
            <a:r>
              <a:rPr lang="en-US" dirty="0"/>
              <a:t>The sequential nature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makes the errors accumulate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6657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Modeling Uncertainty in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i="0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i="0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tr-TR" dirty="0" smtClean="0"/>
              </a:p>
              <a:p>
                <a:r>
                  <a:rPr lang="tr-TR" dirty="0"/>
                  <a:t>I</a:t>
                </a:r>
                <a:r>
                  <a:rPr lang="tr-TR" dirty="0" smtClean="0"/>
                  <a:t>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= 1 +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= 0 +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tr-TR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tr-TR" dirty="0" smtClean="0"/>
                  <a:t> error terms,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=0.001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r-TR" dirty="0" smtClean="0"/>
                  <a:t> produces errors in the direction of motion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𝑑𝑒𝑔</m:t>
                    </m:r>
                  </m:oMath>
                </a14:m>
                <a:r>
                  <a:rPr lang="tr-TR" dirty="0" smtClean="0"/>
                  <a:t> 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=0.9998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=0.0175</m:t>
                    </m:r>
                  </m:oMath>
                </a14:m>
                <a:r>
                  <a:rPr lang="tr-TR" dirty="0" smtClean="0"/>
                  <a:t> (supposed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=0)</a:t>
                </a:r>
              </a:p>
              <a:p>
                <a:r>
                  <a:rPr lang="tr-TR" dirty="0" smtClean="0"/>
                  <a:t>Modelling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tr-TR" dirty="0" smtClean="0"/>
                  <a:t> with a probability distribution one can estimate the pose of the robot </a:t>
                </a:r>
                <a:r>
                  <a:rPr lang="en-US" dirty="0" smtClean="0"/>
                  <a:t>probabilistically</a:t>
                </a:r>
                <a:r>
                  <a:rPr lang="tr-TR" dirty="0" smtClean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453" y="261320"/>
            <a:ext cx="2791864" cy="28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Modeling Uncertainty in Motion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2" y="1664876"/>
            <a:ext cx="6787601" cy="51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Preliminary </a:t>
            </a:r>
            <a:r>
              <a:rPr lang="tr-TR" dirty="0" smtClean="0"/>
              <a:t>for Kalman F. and Extended K.F. 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0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5327" y="3718030"/>
            <a:ext cx="7620000" cy="2980976"/>
            <a:chOff x="2998527" y="3784532"/>
            <a:chExt cx="7620000" cy="2980976"/>
          </a:xfrm>
        </p:grpSpPr>
        <p:pic>
          <p:nvPicPr>
            <p:cNvPr id="1028" name="Picture 4" descr="İlgili resi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527" y="3917532"/>
              <a:ext cx="7620000" cy="284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01048" y="6311900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48" y="6311900"/>
                  <a:ext cx="3704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33267" y="6320213"/>
                  <a:ext cx="581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tr-TR" dirty="0" smtClean="0"/>
                    <a:t>-</a:t>
                  </a:r>
                  <a:r>
                    <a:rPr lang="tr-TR" dirty="0"/>
                    <a:t> </a:t>
                  </a:r>
                  <a14:m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267" y="6320213"/>
                  <a:ext cx="5812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170234" y="6328526"/>
                  <a:ext cx="643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tr-TR" dirty="0" smtClean="0"/>
                    <a:t>-+</a:t>
                  </a:r>
                  <a14:m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234" y="6328526"/>
                  <a:ext cx="64376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6469634" y="3784532"/>
              <a:ext cx="0" cy="2595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59117" y="4804756"/>
              <a:ext cx="0" cy="1523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50121" y="5197309"/>
                  <a:ext cx="68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34.1%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121" y="5197309"/>
                  <a:ext cx="68298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9469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Gauss (Normal) Distribution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Gauss distribution can be described by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dirty="0" smtClean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 smtClean="0"/>
                  <a:t> is the mean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tr-TR" dirty="0" smtClean="0"/>
                  <a:t> is the standart deviation,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is called variance</a:t>
                </a:r>
              </a:p>
              <a:p>
                <a:pPr lvl="1"/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Estimating a Value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Suppose there is constant value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tr-TR" dirty="0" smtClean="0"/>
                  <a:t> (distance to wall)</a:t>
                </a:r>
              </a:p>
              <a:p>
                <a:r>
                  <a:rPr lang="tr-TR" dirty="0" smtClean="0"/>
                  <a:t>Two different sensors measure this value</a:t>
                </a:r>
              </a:p>
              <a:p>
                <a:r>
                  <a:rPr lang="tr-TR" dirty="0" smtClean="0"/>
                  <a:t>First one observes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tr-TR" b="0" dirty="0" smtClean="0"/>
              </a:p>
              <a:p>
                <a:r>
                  <a:rPr lang="tr-TR" dirty="0" smtClean="0"/>
                  <a:t>Second one observes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tr-TR" dirty="0" smtClean="0"/>
              </a:p>
              <a:p>
                <a:r>
                  <a:rPr lang="tr-TR" dirty="0" smtClean="0"/>
                  <a:t>Can we merge these evidences?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Estimating a Value </a:t>
            </a:r>
            <a:endParaRPr lang="tr-TR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93289" y="3249787"/>
            <a:ext cx="6280065" cy="2817564"/>
            <a:chOff x="952008" y="2221735"/>
            <a:chExt cx="6280065" cy="2817564"/>
          </a:xfrm>
        </p:grpSpPr>
        <p:pic>
          <p:nvPicPr>
            <p:cNvPr id="4" name="Picture 4" descr="İlgili resim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r="12208" b="7552"/>
            <a:stretch/>
          </p:blipFill>
          <p:spPr bwMode="auto">
            <a:xfrm>
              <a:off x="952008" y="2221735"/>
              <a:ext cx="6280065" cy="263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837993" y="4669967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tr-T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993" y="4669967"/>
                  <a:ext cx="4461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15220" y="4669967"/>
                  <a:ext cx="94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tr-TR" b="0" dirty="0" smtClean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220" y="4669967"/>
                  <a:ext cx="9427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30116" y="1812933"/>
            <a:ext cx="2071054" cy="4492221"/>
            <a:chOff x="8950675" y="728113"/>
            <a:chExt cx="2071054" cy="4492221"/>
          </a:xfrm>
        </p:grpSpPr>
        <p:pic>
          <p:nvPicPr>
            <p:cNvPr id="5" name="Picture 4" descr="İlgili resim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r="12208" b="7552"/>
            <a:stretch/>
          </p:blipFill>
          <p:spPr bwMode="auto">
            <a:xfrm>
              <a:off x="8950675" y="728113"/>
              <a:ext cx="2071054" cy="4159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671910" y="4518551"/>
                  <a:ext cx="4514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tr-T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910" y="4518551"/>
                  <a:ext cx="4514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47601" y="4851002"/>
                  <a:ext cx="953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tr-TR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7601" y="4851002"/>
                  <a:ext cx="9534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33809" y="3925662"/>
                <a:ext cx="10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09" y="3925662"/>
                <a:ext cx="106484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84822" y="3892818"/>
                <a:ext cx="1075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22" y="3892818"/>
                <a:ext cx="107548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İlgili resim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r="12208" b="7552"/>
          <a:stretch/>
        </p:blipFill>
        <p:spPr bwMode="auto">
          <a:xfrm>
            <a:off x="6133321" y="1175218"/>
            <a:ext cx="1624344" cy="48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53152" y="1295816"/>
                <a:ext cx="4336572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tr-T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tr-T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tr-T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152" y="1295816"/>
                <a:ext cx="4336572" cy="984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variate gauss distribution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639" y="4001294"/>
            <a:ext cx="3825361" cy="28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Multivariate Gauss Distribution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Multivariate (d-variable) Gauss </a:t>
                </a:r>
                <a:r>
                  <a:rPr lang="tr-TR" dirty="0"/>
                  <a:t>distribution can be described by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tr-TR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tr-TR" dirty="0"/>
                  <a:t> is the </a:t>
                </a:r>
                <a:r>
                  <a:rPr lang="tr-TR" dirty="0" smtClean="0"/>
                  <a:t>mean vector </a:t>
                </a:r>
                <a:r>
                  <a:rPr lang="tr-TR" dirty="0"/>
                  <a:t>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is the </a:t>
                </a:r>
                <a:r>
                  <a:rPr lang="tr-TR" dirty="0" smtClean="0"/>
                  <a:t>covariance matrix</a:t>
                </a:r>
              </a:p>
              <a:p>
                <a:pPr marL="457200" lvl="1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1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(deduced) Reckoning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Kinematic Model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Open loop motion model, position update with given linear/angular velocity</a:t>
            </a:r>
            <a:endParaRPr lang="en-US" dirty="0" smtClean="0"/>
          </a:p>
          <a:p>
            <a:r>
              <a:rPr lang="tr-TR" dirty="0" smtClean="0"/>
              <a:t>Wheel </a:t>
            </a:r>
            <a:r>
              <a:rPr lang="en-US" dirty="0" err="1" smtClean="0"/>
              <a:t>Odometr</a:t>
            </a:r>
            <a:r>
              <a:rPr lang="tr-TR" dirty="0" smtClean="0"/>
              <a:t>y</a:t>
            </a:r>
            <a:endParaRPr lang="en-US" dirty="0" smtClean="0"/>
          </a:p>
          <a:p>
            <a:pPr lvl="1"/>
            <a:r>
              <a:rPr lang="en-US" dirty="0" smtClean="0"/>
              <a:t>Position update by wheel encoders</a:t>
            </a:r>
          </a:p>
          <a:p>
            <a:r>
              <a:rPr lang="en-US" dirty="0" smtClean="0"/>
              <a:t>Laser Scan Matcher</a:t>
            </a:r>
          </a:p>
          <a:p>
            <a:pPr lvl="1"/>
            <a:r>
              <a:rPr lang="en-US" dirty="0" smtClean="0"/>
              <a:t>Position update with matching consecutive laser scans</a:t>
            </a:r>
            <a:endParaRPr lang="tr-TR" dirty="0" smtClean="0"/>
          </a:p>
          <a:p>
            <a:r>
              <a:rPr lang="en-US" dirty="0" smtClean="0"/>
              <a:t>Visual </a:t>
            </a:r>
            <a:r>
              <a:rPr lang="en-US" dirty="0" err="1" smtClean="0"/>
              <a:t>Odometry</a:t>
            </a:r>
            <a:endParaRPr lang="en-US" dirty="0" smtClean="0"/>
          </a:p>
          <a:p>
            <a:pPr lvl="1"/>
            <a:r>
              <a:rPr lang="en-US" dirty="0" smtClean="0"/>
              <a:t>Position update with matching consecutive images</a:t>
            </a:r>
            <a:endParaRPr lang="tr-TR" dirty="0" smtClean="0"/>
          </a:p>
          <a:p>
            <a:r>
              <a:rPr lang="tr-TR" dirty="0" smtClean="0"/>
              <a:t>Inertial Odometry</a:t>
            </a:r>
          </a:p>
          <a:p>
            <a:pPr lvl="1"/>
            <a:r>
              <a:rPr lang="tr-TR" dirty="0" smtClean="0"/>
              <a:t>Position update with motion (accelerometer), rotation (gyroscope) and heading (magnetometer) sensors</a:t>
            </a:r>
          </a:p>
          <a:p>
            <a:r>
              <a:rPr lang="tr-TR" dirty="0" smtClean="0"/>
              <a:t>Combined Odometry</a:t>
            </a:r>
            <a:endParaRPr lang="en-US" dirty="0"/>
          </a:p>
          <a:p>
            <a:pPr lvl="1"/>
            <a:r>
              <a:rPr lang="en-US" dirty="0"/>
              <a:t>Position update with </a:t>
            </a:r>
            <a:r>
              <a:rPr lang="tr-TR" dirty="0" smtClean="0"/>
              <a:t>combined sources of odometries and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Expectations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tr-TR" dirty="0" smtClean="0"/>
                  <a:t> the expected value is</a:t>
                </a: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Expected value of a vector </a:t>
                </a: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tr-TR" dirty="0" smtClean="0"/>
                  <a:t> is by component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38800" y="29776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80195" y="2602523"/>
                <a:ext cx="4718539" cy="173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800" dirty="0" smtClean="0"/>
                  <a:t>For uniform 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tr-TR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tr-TR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95" y="2602523"/>
                <a:ext cx="4718539" cy="1732462"/>
              </a:xfrm>
              <a:prstGeom prst="rect">
                <a:avLst/>
              </a:prstGeom>
              <a:blipFill>
                <a:blip r:embed="rId3"/>
                <a:stretch>
                  <a:fillRect l="-2581" t="-35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Variance and Covariance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Variance of a random variable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tr-TR" dirty="0" smtClean="0"/>
                  <a:t> is </a:t>
                </a:r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r>
                  <a:rPr lang="tr-TR" dirty="0" smtClean="0"/>
                  <a:t>Covarince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400" y="891926"/>
                <a:ext cx="5445369" cy="173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800" dirty="0" smtClean="0"/>
                  <a:t>For uniform 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tr-T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tr-TR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tr-TR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891926"/>
                <a:ext cx="5445369" cy="1732462"/>
              </a:xfrm>
              <a:prstGeom prst="rect">
                <a:avLst/>
              </a:prstGeom>
              <a:blipFill>
                <a:blip r:embed="rId3"/>
                <a:stretch>
                  <a:fillRect l="-2240" t="-31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8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Independent Variation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Generate 100 samples duples for x and y Gaussian random variables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tr-TR" dirty="0" smtClean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8.82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94" y="2627800"/>
            <a:ext cx="4368983" cy="39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78" y="2637484"/>
            <a:ext cx="4777153" cy="4197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tr-TR" dirty="0" smtClean="0"/>
              <a:t>ependent Variation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c and d are random variables generated by c=x+y and d=x-y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10.62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−7.93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−7.93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8.84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4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0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Stocastic Models of Uncertain World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Actions u are uncertain</a:t>
                </a:r>
              </a:p>
              <a:p>
                <a:r>
                  <a:rPr lang="tr-TR" dirty="0" smtClean="0"/>
                  <a:t>Observations are uncertain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The state x is unobservable</a:t>
                </a:r>
              </a:p>
              <a:p>
                <a:r>
                  <a:rPr lang="tr-TR" dirty="0" smtClean="0"/>
                  <a:t>The sense vector z provides noisy information about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8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Kalman filter estimates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tr-TR" dirty="0" smtClean="0"/>
              </a:p>
              <a:p>
                <a:r>
                  <a:rPr lang="tr-TR" dirty="0" smtClean="0"/>
                  <a:t>Kalman filter requires the following</a:t>
                </a:r>
              </a:p>
              <a:p>
                <a:pPr lvl="1"/>
                <a:r>
                  <a:rPr lang="tr-TR" dirty="0" smtClean="0"/>
                  <a:t>Next state probability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is a linear function of its arguments with additive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tr-T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tr-TR" dirty="0" smtClean="0"/>
                  <a:t>Measurement probability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 smtClean="0"/>
                  <a:t> must be linear in its argumnets with additive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pPr lvl="1"/>
                <a:r>
                  <a:rPr lang="tr-TR" dirty="0" smtClean="0"/>
                  <a:t>Initial belief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 must be normal distribution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9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692027"/>
            <a:ext cx="73437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Prediction (ACT) based on previous estimate and odometry</a:t>
            </a:r>
          </a:p>
          <a:p>
            <a:r>
              <a:rPr lang="tr-TR" dirty="0" smtClean="0"/>
              <a:t>Observation (SEE) with on-board sensors</a:t>
            </a:r>
          </a:p>
          <a:p>
            <a:r>
              <a:rPr lang="tr-TR" dirty="0" smtClean="0"/>
              <a:t>Measurement Prediction based on prediction and map</a:t>
            </a:r>
          </a:p>
          <a:p>
            <a:r>
              <a:rPr lang="tr-TR" dirty="0" smtClean="0"/>
              <a:t>Matching of observation and map</a:t>
            </a:r>
          </a:p>
          <a:p>
            <a:r>
              <a:rPr lang="tr-TR" dirty="0" smtClean="0"/>
              <a:t>Estimation position update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8" y="4519600"/>
            <a:ext cx="7258783" cy="2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 – ACT – using motion model and its uncertainities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87" y="1690688"/>
            <a:ext cx="8771426" cy="51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Odometry Errors</a:t>
            </a:r>
            <a:endParaRPr lang="tr-TR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47750" y="4057650"/>
            <a:ext cx="2703369" cy="2250787"/>
            <a:chOff x="2496" y="2754"/>
            <a:chExt cx="1338" cy="1114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96" y="2754"/>
              <a:ext cx="1338" cy="720"/>
              <a:chOff x="2562" y="2772"/>
              <a:chExt cx="1338" cy="720"/>
            </a:xfrm>
          </p:grpSpPr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2720" y="3420"/>
                <a:ext cx="130" cy="72"/>
              </a:xfrm>
              <a:custGeom>
                <a:avLst/>
                <a:gdLst>
                  <a:gd name="T0" fmla="*/ 4 w 238"/>
                  <a:gd name="T1" fmla="*/ 120 h 162"/>
                  <a:gd name="T2" fmla="*/ 100 w 238"/>
                  <a:gd name="T3" fmla="*/ 84 h 162"/>
                  <a:gd name="T4" fmla="*/ 166 w 238"/>
                  <a:gd name="T5" fmla="*/ 0 h 162"/>
                  <a:gd name="T6" fmla="*/ 184 w 238"/>
                  <a:gd name="T7" fmla="*/ 12 h 162"/>
                  <a:gd name="T8" fmla="*/ 190 w 238"/>
                  <a:gd name="T9" fmla="*/ 30 h 162"/>
                  <a:gd name="T10" fmla="*/ 238 w 238"/>
                  <a:gd name="T11" fmla="*/ 42 h 162"/>
                  <a:gd name="T12" fmla="*/ 178 w 238"/>
                  <a:gd name="T13" fmla="*/ 78 h 162"/>
                  <a:gd name="T14" fmla="*/ 130 w 238"/>
                  <a:gd name="T15" fmla="*/ 162 h 162"/>
                  <a:gd name="T16" fmla="*/ 76 w 238"/>
                  <a:gd name="T17" fmla="*/ 150 h 162"/>
                  <a:gd name="T18" fmla="*/ 4 w 238"/>
                  <a:gd name="T19" fmla="*/ 12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162">
                    <a:moveTo>
                      <a:pt x="4" y="120"/>
                    </a:moveTo>
                    <a:cubicBezTo>
                      <a:pt x="16" y="61"/>
                      <a:pt x="36" y="79"/>
                      <a:pt x="100" y="84"/>
                    </a:cubicBezTo>
                    <a:cubicBezTo>
                      <a:pt x="141" y="70"/>
                      <a:pt x="116" y="17"/>
                      <a:pt x="166" y="0"/>
                    </a:cubicBezTo>
                    <a:cubicBezTo>
                      <a:pt x="172" y="4"/>
                      <a:pt x="179" y="6"/>
                      <a:pt x="184" y="12"/>
                    </a:cubicBezTo>
                    <a:cubicBezTo>
                      <a:pt x="188" y="17"/>
                      <a:pt x="186" y="26"/>
                      <a:pt x="190" y="30"/>
                    </a:cubicBezTo>
                    <a:cubicBezTo>
                      <a:pt x="202" y="42"/>
                      <a:pt x="222" y="39"/>
                      <a:pt x="238" y="42"/>
                    </a:cubicBezTo>
                    <a:cubicBezTo>
                      <a:pt x="222" y="75"/>
                      <a:pt x="214" y="71"/>
                      <a:pt x="178" y="78"/>
                    </a:cubicBezTo>
                    <a:cubicBezTo>
                      <a:pt x="151" y="105"/>
                      <a:pt x="156" y="136"/>
                      <a:pt x="130" y="162"/>
                    </a:cubicBezTo>
                    <a:cubicBezTo>
                      <a:pt x="112" y="158"/>
                      <a:pt x="93" y="157"/>
                      <a:pt x="76" y="150"/>
                    </a:cubicBezTo>
                    <a:cubicBezTo>
                      <a:pt x="0" y="116"/>
                      <a:pt x="47" y="106"/>
                      <a:pt x="4" y="12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 rot="238349">
                <a:off x="2562" y="2772"/>
                <a:ext cx="1338" cy="720"/>
                <a:chOff x="1164" y="2514"/>
                <a:chExt cx="1338" cy="720"/>
              </a:xfrm>
            </p:grpSpPr>
            <p:sp>
              <p:nvSpPr>
                <p:cNvPr id="9" name="Rectangle 10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11" name="Rectangle 12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</p:grpSp>
        </p:grp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778" y="3568"/>
              <a:ext cx="7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/>
                <a:t>bump</a:t>
              </a:r>
              <a:endParaRPr lang="de-DE" altLang="tr-TR"/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981075" y="1571625"/>
            <a:ext cx="2703369" cy="2238664"/>
            <a:chOff x="624" y="2748"/>
            <a:chExt cx="1338" cy="1108"/>
          </a:xfrm>
        </p:grpSpPr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624" y="2748"/>
              <a:ext cx="1338" cy="720"/>
              <a:chOff x="1164" y="2514"/>
              <a:chExt cx="1338" cy="720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164" y="2844"/>
                <a:ext cx="1338" cy="6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1290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2202" y="2514"/>
                <a:ext cx="192" cy="72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chemeClr val="bg1"/>
                </a:bgClr>
              </a:patt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22" y="3556"/>
              <a:ext cx="122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tr-TR"/>
                <a:t>ideal case</a:t>
              </a:r>
              <a:endParaRPr lang="de-DE" altLang="tr-TR"/>
            </a:p>
          </p:txBody>
        </p: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5467350" y="1428750"/>
            <a:ext cx="3632778" cy="2808432"/>
            <a:chOff x="3786" y="1182"/>
            <a:chExt cx="1798" cy="1390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 rot="228844">
              <a:off x="3912" y="1512"/>
              <a:ext cx="1338" cy="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38" y="1182"/>
              <a:ext cx="192" cy="72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tr-TR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950" y="1224"/>
              <a:ext cx="192" cy="678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786" y="1976"/>
              <a:ext cx="1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tr-TR"/>
                <a:t>different wheel</a:t>
              </a:r>
              <a:br>
                <a:rPr lang="en-US" altLang="tr-TR"/>
              </a:br>
              <a:r>
                <a:rPr lang="en-US" altLang="tr-TR"/>
                <a:t>diameters</a:t>
              </a:r>
              <a:endParaRPr lang="de-DE" altLang="tr-TR"/>
            </a:p>
          </p:txBody>
        </p:sp>
      </p:grp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5619750" y="4305300"/>
            <a:ext cx="2776105" cy="2238664"/>
            <a:chOff x="3540" y="2790"/>
            <a:chExt cx="1374" cy="1108"/>
          </a:xfrm>
        </p:grpSpPr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3552" y="3486"/>
              <a:ext cx="1362" cy="102"/>
              <a:chOff x="2484" y="3636"/>
              <a:chExt cx="1362" cy="102"/>
            </a:xfrm>
          </p:grpSpPr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2490" y="3636"/>
                <a:ext cx="1350" cy="96"/>
              </a:xfrm>
              <a:prstGeom prst="rect">
                <a:avLst/>
              </a:prstGeom>
              <a:pattFill prst="dashVert">
                <a:fgClr>
                  <a:srgbClr val="000000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2484" y="3732"/>
                <a:ext cx="136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540" y="2790"/>
              <a:ext cx="1338" cy="1108"/>
              <a:chOff x="624" y="2748"/>
              <a:chExt cx="1338" cy="1108"/>
            </a:xfrm>
          </p:grpSpPr>
          <p:grpSp>
            <p:nvGrpSpPr>
              <p:cNvPr id="28" name="Group 25"/>
              <p:cNvGrpSpPr>
                <a:grpSpLocks/>
              </p:cNvGrpSpPr>
              <p:nvPr/>
            </p:nvGrpSpPr>
            <p:grpSpPr bwMode="auto">
              <a:xfrm>
                <a:off x="624" y="2748"/>
                <a:ext cx="1338" cy="720"/>
                <a:chOff x="1164" y="2514"/>
                <a:chExt cx="1338" cy="720"/>
              </a:xfrm>
            </p:grpSpPr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164" y="2844"/>
                  <a:ext cx="1338" cy="60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290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2202" y="2514"/>
                  <a:ext cx="192" cy="720"/>
                </a:xfrm>
                <a:prstGeom prst="rect">
                  <a:avLst/>
                </a:prstGeom>
                <a:pattFill prst="wdUpDiag">
                  <a:fgClr>
                    <a:srgbClr val="000000"/>
                  </a:fgClr>
                  <a:bgClr>
                    <a:schemeClr val="bg1"/>
                  </a:bgClr>
                </a:patt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tr-TR"/>
                </a:p>
              </p:txBody>
            </p:sp>
          </p:grp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924" y="3556"/>
                <a:ext cx="82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tr-TR"/>
                  <a:t>carpet</a:t>
                </a:r>
                <a:endParaRPr lang="de-DE" altLang="tr-TR"/>
              </a:p>
            </p:txBody>
          </p:sp>
        </p:grp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3672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4578" y="3540"/>
              <a:ext cx="198" cy="36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tr-TR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9493134" y="3440957"/>
            <a:ext cx="2185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tr-TR" dirty="0"/>
              <a:t>and many more …</a:t>
            </a:r>
            <a:endParaRPr lang="de-DE" altLang="tr-TR" dirty="0"/>
          </a:p>
        </p:txBody>
      </p:sp>
    </p:spTree>
    <p:extLst>
      <p:ext uri="{BB962C8B-B14F-4D97-AF65-F5344CB8AC3E}">
        <p14:creationId xmlns:p14="http://schemas.microsoft.com/office/powerpoint/2010/main" val="14502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Kalman Filter – SEE – estimation of position based on perception and map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724025"/>
            <a:ext cx="8724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EKF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assumptions of linear state transitions and linear measurements with added Gaussian noise are rarely fulfilled in practice</a:t>
            </a:r>
            <a:endParaRPr lang="tr-TR" dirty="0" smtClean="0"/>
          </a:p>
          <a:p>
            <a:r>
              <a:rPr lang="en-US" dirty="0"/>
              <a:t>For example, a robot that moves with </a:t>
            </a:r>
            <a:r>
              <a:rPr lang="en-US" dirty="0" smtClean="0"/>
              <a:t>constant</a:t>
            </a:r>
            <a:r>
              <a:rPr lang="tr-TR" dirty="0" smtClean="0"/>
              <a:t> </a:t>
            </a:r>
            <a:r>
              <a:rPr lang="en-US" dirty="0" smtClean="0"/>
              <a:t>translational </a:t>
            </a:r>
            <a:r>
              <a:rPr lang="en-US" dirty="0"/>
              <a:t>and rotational velocity typically moves on a circular trajectory,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cannot </a:t>
            </a:r>
            <a:r>
              <a:rPr lang="en-US" dirty="0"/>
              <a:t>be described by linear next state </a:t>
            </a:r>
            <a:r>
              <a:rPr lang="en-US" dirty="0" smtClean="0"/>
              <a:t>transitions</a:t>
            </a:r>
            <a:endParaRPr lang="tr-TR" dirty="0" smtClean="0"/>
          </a:p>
          <a:p>
            <a:r>
              <a:rPr lang="tr-TR" dirty="0" smtClean="0"/>
              <a:t>E</a:t>
            </a:r>
            <a:r>
              <a:rPr lang="en-US" dirty="0" err="1" smtClean="0"/>
              <a:t>xtended</a:t>
            </a:r>
            <a:r>
              <a:rPr lang="en-US" dirty="0" smtClean="0"/>
              <a:t> </a:t>
            </a:r>
            <a:r>
              <a:rPr lang="en-US" dirty="0" err="1"/>
              <a:t>Kalman</a:t>
            </a:r>
            <a:r>
              <a:rPr lang="en-US" dirty="0"/>
              <a:t> filter (EKF) overcomes </a:t>
            </a:r>
            <a:r>
              <a:rPr lang="en-US" dirty="0" smtClean="0"/>
              <a:t>the linearity</a:t>
            </a:r>
            <a:r>
              <a:rPr lang="tr-TR" dirty="0" smtClean="0"/>
              <a:t> </a:t>
            </a:r>
            <a:r>
              <a:rPr lang="en-US" dirty="0" smtClean="0"/>
              <a:t>assumption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4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T</a:t>
                </a:r>
                <a:r>
                  <a:rPr lang="en-US" dirty="0"/>
                  <a:t>he next state probability and the measurement probabilities are governed by nonlinear functions g and h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tr-T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tr-TR" dirty="0" smtClean="0"/>
              </a:p>
              <a:p>
                <a:r>
                  <a:rPr lang="en-US" dirty="0"/>
                  <a:t>The extended </a:t>
                </a:r>
                <a:r>
                  <a:rPr lang="en-US" dirty="0" err="1"/>
                  <a:t>Kalman</a:t>
                </a:r>
                <a:r>
                  <a:rPr lang="en-US" dirty="0"/>
                  <a:t> filter (EKF) calculates an approximation to the true </a:t>
                </a:r>
                <a:r>
                  <a:rPr lang="en-US" dirty="0" smtClean="0"/>
                  <a:t>belief</a:t>
                </a:r>
                <a:r>
                  <a:rPr lang="tr-TR" dirty="0" smtClean="0"/>
                  <a:t> by Linearization via Taylor Expansion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867" t="9842"/>
          <a:stretch/>
        </p:blipFill>
        <p:spPr>
          <a:xfrm>
            <a:off x="6283570" y="1093157"/>
            <a:ext cx="5908430" cy="5764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945" t="8955"/>
          <a:stretch/>
        </p:blipFill>
        <p:spPr>
          <a:xfrm>
            <a:off x="0" y="1093157"/>
            <a:ext cx="5931877" cy="57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092" y="750277"/>
            <a:ext cx="467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Non-Linear transformation of Gaussian variable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586774" y="723825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EKF approximation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20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Combined </a:t>
            </a:r>
            <a:r>
              <a:rPr lang="tr-TR" dirty="0" smtClean="0"/>
              <a:t>Odometry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Estimete robot pose based on partial pose measurements from different sources</a:t>
            </a:r>
          </a:p>
          <a:p>
            <a:r>
              <a:rPr lang="tr-TR" dirty="0" smtClean="0"/>
              <a:t>robot_pose_ekf ROS package uses Extended Kalman filter with 6D model to combine measurements from wheel odometry, IMU sensor and visual odometry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RPE </a:t>
            </a:r>
            <a:r>
              <a:rPr lang="tr-TR" dirty="0" smtClean="0"/>
              <a:t>– Laser Scan Matcher - No IMU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2" y="1452562"/>
            <a:ext cx="9586512" cy="5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RPE </a:t>
            </a:r>
            <a:r>
              <a:rPr lang="tr-TR" dirty="0" smtClean="0"/>
              <a:t>– Laser Scan Matcher + IMU</a:t>
            </a: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42" y="1481462"/>
            <a:ext cx="10008212" cy="53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15" y="151397"/>
            <a:ext cx="3430385" cy="323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Model</a:t>
            </a:r>
            <a:r>
              <a:rPr lang="tr-TR" dirty="0"/>
              <a:t> (Velocity Model)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𝐶𝑅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𝑅𝑠𝑖𝑛</m:t>
                                </m:r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𝑅𝑐𝑜𝑠</m:t>
                                </m:r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tr-TR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tr-T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7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15" y="151397"/>
            <a:ext cx="3430385" cy="323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Model</a:t>
            </a:r>
            <a:r>
              <a:rPr lang="tr-TR" dirty="0"/>
              <a:t> (Velocity Model)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tr-TR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tr-TR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15" y="151397"/>
            <a:ext cx="3430385" cy="323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Model</a:t>
            </a:r>
            <a:r>
              <a:rPr lang="tr-TR" dirty="0"/>
              <a:t> (Velocity Model)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m:rPr>
                              <m:nor/>
                            </m:rPr>
                            <a:rPr lang="tr-TR" dirty="0"/>
                            <m:t> </m:t>
                          </m:r>
                        </m:e>
                      </m:nary>
                    </m:oMath>
                  </m:oMathPara>
                </a14:m>
                <a:endParaRPr lang="tr-T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Odometry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Odometry</a:t>
            </a:r>
            <a:r>
              <a:rPr lang="en-US" dirty="0"/>
              <a:t> is obtained integrating sensor reading from </a:t>
            </a:r>
            <a:r>
              <a:rPr lang="en-US" dirty="0" smtClean="0"/>
              <a:t>wheel</a:t>
            </a:r>
            <a:r>
              <a:rPr lang="tr-TR" dirty="0" smtClean="0"/>
              <a:t> </a:t>
            </a:r>
            <a:r>
              <a:rPr lang="en-US" dirty="0" smtClean="0"/>
              <a:t>encoders</a:t>
            </a:r>
            <a:endParaRPr lang="tr-TR" dirty="0" smtClean="0"/>
          </a:p>
          <a:p>
            <a:r>
              <a:rPr lang="tr-TR" dirty="0" smtClean="0"/>
              <a:t>Pose estimation is carried out similar to kinematic model, except that distances traveled by the wheels are calculated from sensor reading</a:t>
            </a:r>
          </a:p>
        </p:txBody>
      </p:sp>
    </p:spTree>
    <p:extLst>
      <p:ext uri="{BB962C8B-B14F-4D97-AF65-F5344CB8AC3E}">
        <p14:creationId xmlns:p14="http://schemas.microsoft.com/office/powerpoint/2010/main" val="23649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Wheel Odometry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robot starts from a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and the right </a:t>
                </a:r>
                <a:r>
                  <a:rPr lang="en-US" dirty="0" smtClean="0"/>
                  <a:t>and</a:t>
                </a:r>
                <a:r>
                  <a:rPr lang="tr-TR" dirty="0" smtClean="0"/>
                  <a:t> </a:t>
                </a:r>
                <a:r>
                  <a:rPr lang="en-US" dirty="0" smtClean="0"/>
                  <a:t>left </a:t>
                </a:r>
                <a:r>
                  <a:rPr lang="en-US" dirty="0"/>
                  <a:t>wheels move respective distances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tr-TR" dirty="0" smtClean="0"/>
                  <a:t> </a:t>
                </a:r>
                <a:r>
                  <a:rPr lang="en-US" dirty="0" smtClean="0"/>
                  <a:t>what </a:t>
                </a:r>
                <a:r>
                  <a:rPr lang="en-US" dirty="0"/>
                  <a:t>is the resulting new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tr-TR" dirty="0" smtClean="0"/>
                  <a:t>?</a:t>
                </a:r>
                <a:r>
                  <a:rPr lang="en-US" dirty="0" smtClean="0"/>
                  <a:t> </a:t>
                </a: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23" y="3140075"/>
            <a:ext cx="5457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1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956</Words>
  <Application>Microsoft Office PowerPoint</Application>
  <PresentationFormat>Widescreen</PresentationFormat>
  <Paragraphs>233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Robot Teknolojisine Giriş  Yrd. Doç. Dr. Erkan Uslu,  Doç. Dr. Sırma Yavuz, Doç. Dr. Fatih Amasyalı, Ar. Grv. Nihal Altuntaş, Ar. Grv. Furkan Çakmak     05 </vt:lpstr>
      <vt:lpstr>Dead (deduced) Reckoning</vt:lpstr>
      <vt:lpstr>Dead (deduced) Reckoning</vt:lpstr>
      <vt:lpstr>Odometry Errors</vt:lpstr>
      <vt:lpstr>Kinematic Model (Velocity Model)</vt:lpstr>
      <vt:lpstr>Kinematic Model (Velocity Model)</vt:lpstr>
      <vt:lpstr>Kinematic Model (Velocity Model)</vt:lpstr>
      <vt:lpstr>Wheel Odometry</vt:lpstr>
      <vt:lpstr>Wheel Odometry</vt:lpstr>
      <vt:lpstr>Wheel Odometry</vt:lpstr>
      <vt:lpstr>Wheel Odometry</vt:lpstr>
      <vt:lpstr>Wheel Odometry</vt:lpstr>
      <vt:lpstr>Laser Scan Matcher</vt:lpstr>
      <vt:lpstr>Laser Scan Matcher</vt:lpstr>
      <vt:lpstr>Laser Scan Matcher</vt:lpstr>
      <vt:lpstr>Visual Odometry</vt:lpstr>
      <vt:lpstr>Visual Odometry – Stereo VO - Algorithm</vt:lpstr>
      <vt:lpstr>Visual Odometry – Stereo VO - Rectification</vt:lpstr>
      <vt:lpstr>Visual Odometry – Stereo VO – Disparity Map</vt:lpstr>
      <vt:lpstr>Visual Odometry – Stereo VO – Feature Detection</vt:lpstr>
      <vt:lpstr>Inertial Odometry</vt:lpstr>
      <vt:lpstr>Inertial Odometry - Pitfalls</vt:lpstr>
      <vt:lpstr>Modeling Uncertainty in Motion</vt:lpstr>
      <vt:lpstr>Modeling Uncertainty in Motion</vt:lpstr>
      <vt:lpstr>Preliminary for Kalman F. and Extended K.F. </vt:lpstr>
      <vt:lpstr>Gauss (Normal) Distribution</vt:lpstr>
      <vt:lpstr>Estimating a Value </vt:lpstr>
      <vt:lpstr>Estimating a Value </vt:lpstr>
      <vt:lpstr>Multivariate Gauss Distribution</vt:lpstr>
      <vt:lpstr>Expectations</vt:lpstr>
      <vt:lpstr>Variance and Covariance</vt:lpstr>
      <vt:lpstr>Independent Variation</vt:lpstr>
      <vt:lpstr>Dependent Variation</vt:lpstr>
      <vt:lpstr>Kalman Filter</vt:lpstr>
      <vt:lpstr>Stocastic Models of Uncertain World</vt:lpstr>
      <vt:lpstr>Kalman Filter</vt:lpstr>
      <vt:lpstr>PowerPoint Presentation</vt:lpstr>
      <vt:lpstr>Kalman Filter</vt:lpstr>
      <vt:lpstr>Kalman Filter – ACT – using motion model and its uncertainities</vt:lpstr>
      <vt:lpstr>Kalman Filter – SEE – estimation of position based on perception and map</vt:lpstr>
      <vt:lpstr>EKF</vt:lpstr>
      <vt:lpstr>EKF</vt:lpstr>
      <vt:lpstr>PowerPoint Presentation</vt:lpstr>
      <vt:lpstr>Combined Odometry</vt:lpstr>
      <vt:lpstr>RPE – Laser Scan Matcher - No IMU</vt:lpstr>
      <vt:lpstr>RPE – Laser Scan Matcher + IMU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euslu</cp:lastModifiedBy>
  <cp:revision>665</cp:revision>
  <dcterms:created xsi:type="dcterms:W3CDTF">2017-09-18T07:12:52Z</dcterms:created>
  <dcterms:modified xsi:type="dcterms:W3CDTF">2018-03-23T11:05:22Z</dcterms:modified>
</cp:coreProperties>
</file>