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6" r:id="rId8"/>
    <p:sldId id="278" r:id="rId9"/>
    <p:sldId id="263" r:id="rId10"/>
    <p:sldId id="264" r:id="rId11"/>
    <p:sldId id="265" r:id="rId12"/>
    <p:sldId id="262" r:id="rId13"/>
    <p:sldId id="275" r:id="rId14"/>
    <p:sldId id="274" r:id="rId15"/>
    <p:sldId id="276" r:id="rId16"/>
    <p:sldId id="277" r:id="rId17"/>
    <p:sldId id="286" r:id="rId18"/>
    <p:sldId id="280" r:id="rId19"/>
    <p:sldId id="281" r:id="rId20"/>
    <p:sldId id="296" r:id="rId21"/>
    <p:sldId id="282" r:id="rId22"/>
    <p:sldId id="283" r:id="rId23"/>
    <p:sldId id="284" r:id="rId24"/>
    <p:sldId id="285" r:id="rId25"/>
    <p:sldId id="273" r:id="rId26"/>
    <p:sldId id="288" r:id="rId27"/>
    <p:sldId id="287" r:id="rId28"/>
    <p:sldId id="290" r:id="rId29"/>
    <p:sldId id="292" r:id="rId30"/>
    <p:sldId id="272" r:id="rId31"/>
    <p:sldId id="293" r:id="rId32"/>
    <p:sldId id="294" r:id="rId33"/>
    <p:sldId id="295" r:id="rId34"/>
    <p:sldId id="289" r:id="rId35"/>
    <p:sldId id="271" r:id="rId36"/>
    <p:sldId id="270" r:id="rId37"/>
    <p:sldId id="269" r:id="rId38"/>
    <p:sldId id="268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RTG_06_monte_carl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Grv.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/>
              <a:t/>
            </a:r>
            <a:br>
              <a:rPr lang="tr-TR" sz="220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06</a:t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Taylor Series Expansion of a Infinitely Differentiable Function at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Taylor Series Expansion of a Infinitely Differentiable Two Variable Function at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propagation: Combining uncertain measurements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is an input signal with known probability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tr-TR" dirty="0" smtClean="0"/>
              </a:p>
              <a:p>
                <a:r>
                  <a:rPr lang="tr-TR" dirty="0" smtClean="0"/>
                  <a:t>What can be said about the 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tr-TR" dirty="0" smtClean="0"/>
                  <a:t>: covarience matrix for outputs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tr-TR" dirty="0" smtClean="0"/>
                  <a:t>: </a:t>
                </a:r>
                <a:r>
                  <a:rPr lang="tr-TR" dirty="0"/>
                  <a:t>covarience matrix for </a:t>
                </a:r>
                <a:r>
                  <a:rPr lang="tr-TR" dirty="0" smtClean="0"/>
                  <a:t>inputs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tr-TR" dirty="0" smtClean="0"/>
                  <a:t>: Jacobian matrix</a:t>
                </a:r>
                <a:endParaRPr lang="tr-T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22831"/>
            <a:ext cx="4731327" cy="1435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93119" y="4126397"/>
                <a:ext cx="3600153" cy="2284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19" y="4126397"/>
                <a:ext cx="3600153" cy="2284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Localization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Robot starts from a precisely known location</a:t>
            </a:r>
          </a:p>
          <a:p>
            <a:r>
              <a:rPr lang="tr-TR" dirty="0" smtClean="0"/>
              <a:t>Robot is moving in a known environment</a:t>
            </a:r>
          </a:p>
          <a:p>
            <a:r>
              <a:rPr lang="tr-TR" dirty="0"/>
              <a:t>Robot can </a:t>
            </a:r>
            <a:r>
              <a:rPr lang="tr-TR" dirty="0" smtClean="0"/>
              <a:t>track its motion using </a:t>
            </a:r>
            <a:r>
              <a:rPr lang="tr-TR" dirty="0"/>
              <a:t>odometry (</a:t>
            </a:r>
            <a:r>
              <a:rPr lang="tr-TR" dirty="0" smtClean="0"/>
              <a:t>proprioceptive sensor)</a:t>
            </a:r>
          </a:p>
          <a:p>
            <a:r>
              <a:rPr lang="tr-TR" dirty="0" smtClean="0"/>
              <a:t>Due to odometry uncertainity, robot will become very uncertain about its position </a:t>
            </a:r>
          </a:p>
          <a:p>
            <a:r>
              <a:rPr lang="tr-TR" dirty="0" smtClean="0"/>
              <a:t>To keep position uncertainity from growing unbounded, robot must localize itself in relation to the map</a:t>
            </a:r>
          </a:p>
          <a:p>
            <a:r>
              <a:rPr lang="tr-TR" dirty="0" smtClean="0"/>
              <a:t>To localize robot might use its exteroceptive sensors (map+sensor)</a:t>
            </a:r>
          </a:p>
          <a:p>
            <a:r>
              <a:rPr lang="tr-TR" dirty="0" smtClean="0"/>
              <a:t>Odometry and map+sensor can be combined for localization</a:t>
            </a:r>
          </a:p>
        </p:txBody>
      </p:sp>
    </p:spTree>
    <p:extLst>
      <p:ext uri="{BB962C8B-B14F-4D97-AF65-F5344CB8AC3E}">
        <p14:creationId xmlns:p14="http://schemas.microsoft.com/office/powerpoint/2010/main" val="423291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Localization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Two step update : prediction (odometry) + perception (map+sensor)</a:t>
            </a:r>
          </a:p>
          <a:p>
            <a:r>
              <a:rPr lang="tr-TR" dirty="0" smtClean="0"/>
              <a:t>Prediction contributes uncertainity to robots belief</a:t>
            </a:r>
          </a:p>
          <a:p>
            <a:r>
              <a:rPr lang="tr-TR" dirty="0" smtClean="0"/>
              <a:t>Perception refines belief</a:t>
            </a:r>
          </a:p>
          <a:p>
            <a:r>
              <a:rPr lang="tr-TR" dirty="0" smtClean="0"/>
              <a:t>Why not only use perception? </a:t>
            </a:r>
            <a:r>
              <a:rPr lang="tr-TR" dirty="0" smtClean="0">
                <a:sym typeface="Wingdings" panose="05000000000000000000" pitchFamily="2" charset="2"/>
              </a:rPr>
              <a:t> Perception optimization would take too long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Probabilistic map-based localization methods: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Markov Localization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Kalman Filter Localization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8073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Localization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Probabilistic map-based localization methods - PDF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Markov Localization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Robot’s belief state can be represented by any arbitrary probability density function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Kalman Filter Localization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Robot’s belief state is represented using a single Gaussian pdf </a:t>
            </a:r>
          </a:p>
        </p:txBody>
      </p:sp>
    </p:spTree>
    <p:extLst>
      <p:ext uri="{BB962C8B-B14F-4D97-AF65-F5344CB8AC3E}">
        <p14:creationId xmlns:p14="http://schemas.microsoft.com/office/powerpoint/2010/main" val="113763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Localization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Probabilistic </a:t>
            </a:r>
            <a:r>
              <a:rPr lang="tr-TR" dirty="0">
                <a:sym typeface="Wingdings" panose="05000000000000000000" pitchFamily="2" charset="2"/>
              </a:rPr>
              <a:t>map-based localization </a:t>
            </a:r>
            <a:r>
              <a:rPr lang="tr-TR" dirty="0" smtClean="0">
                <a:sym typeface="Wingdings" panose="05000000000000000000" pitchFamily="2" charset="2"/>
              </a:rPr>
              <a:t>methods – pro/con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tr-TR" dirty="0">
                <a:sym typeface="Wingdings" panose="05000000000000000000" pitchFamily="2" charset="2"/>
              </a:rPr>
              <a:t>Markov </a:t>
            </a:r>
            <a:r>
              <a:rPr lang="tr-TR" dirty="0" smtClean="0">
                <a:sym typeface="Wingdings" panose="05000000000000000000" pitchFamily="2" charset="2"/>
              </a:rPr>
              <a:t>Localization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Starts form any unknown position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Robot tracks multiple position hypothesis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Discrete representation of space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Can recover from any ambiguous situation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Kalman </a:t>
            </a:r>
            <a:r>
              <a:rPr lang="tr-TR" dirty="0">
                <a:sym typeface="Wingdings" panose="05000000000000000000" pitchFamily="2" charset="2"/>
              </a:rPr>
              <a:t>Filter </a:t>
            </a:r>
            <a:r>
              <a:rPr lang="tr-TR" dirty="0" smtClean="0">
                <a:sym typeface="Wingdings" panose="05000000000000000000" pitchFamily="2" charset="2"/>
              </a:rPr>
              <a:t>Localization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Starts from an initially known position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Robot can get lost if uncertainity becomes too large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Continuous world representation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968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1470"/>
                <a:ext cx="10515600" cy="23452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(a) Prediction phase: the start position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assumed to be known, and therefore the probability density function is a Dirac delta function. As the robot starts moving, its uncertainty grows due to the </a:t>
                </a:r>
                <a:r>
                  <a:rPr lang="en-US" dirty="0" err="1"/>
                  <a:t>odometric</a:t>
                </a:r>
                <a:r>
                  <a:rPr lang="en-US" dirty="0"/>
                  <a:t> error, which </a:t>
                </a:r>
                <a:r>
                  <a:rPr lang="en-US" dirty="0" smtClean="0"/>
                  <a:t>accumulates</a:t>
                </a:r>
                <a:r>
                  <a:rPr lang="tr-TR" dirty="0" smtClean="0"/>
                  <a:t> </a:t>
                </a:r>
                <a:r>
                  <a:rPr lang="en-US" dirty="0" smtClean="0"/>
                  <a:t>over </a:t>
                </a:r>
                <a:r>
                  <a:rPr lang="en-US" dirty="0"/>
                  <a:t>time. (b) Perception phase: the robot uses its </a:t>
                </a:r>
                <a:r>
                  <a:rPr lang="en-US" dirty="0" err="1"/>
                  <a:t>exteroceptive</a:t>
                </a:r>
                <a:r>
                  <a:rPr lang="en-US" dirty="0"/>
                  <a:t> sensor (e.g., a rangefinder) to measure the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the right wall, and computes the </a:t>
                </a:r>
                <a:r>
                  <a:rPr lang="en-US" dirty="0" smtClean="0"/>
                  <a:t>position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which is in conflict with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current position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estimated in the action phase. The perception update corrects the new position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tr-TR" dirty="0" smtClean="0"/>
                  <a:t> </a:t>
                </a:r>
                <a:r>
                  <a:rPr lang="en-US" dirty="0"/>
                  <a:t>and as consequence its uncertainty shrinks 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1470"/>
                <a:ext cx="10515600" cy="2345213"/>
              </a:xfrm>
              <a:blipFill>
                <a:blip r:embed="rId2"/>
                <a:stretch>
                  <a:fillRect l="-928" t="-5974" r="-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89" y="0"/>
            <a:ext cx="7389495" cy="43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Joint Probability for independent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smtClean="0"/>
                  <a:t>Conditional Probability for independent variables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15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Theorem of total probability: discrete and continuous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Bayes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robot determines its position in the environment </a:t>
            </a:r>
            <a:r>
              <a:rPr lang="tr-TR" dirty="0" smtClean="0">
                <a:sym typeface="Wingdings" panose="05000000000000000000" pitchFamily="2" charset="2"/>
              </a:rPr>
              <a:t> localization</a:t>
            </a:r>
          </a:p>
          <a:p>
            <a:r>
              <a:rPr lang="tr-TR" dirty="0" smtClean="0"/>
              <a:t>If one can attach an accurate positioning sensor (For instance a GPS that gives exact position, works indoor/outdoor) to a mobile robot </a:t>
            </a:r>
            <a:r>
              <a:rPr lang="tr-TR" dirty="0" smtClean="0">
                <a:sym typeface="Wingdings" panose="05000000000000000000" pitchFamily="2" charset="2"/>
              </a:rPr>
              <a:t> there would be no such problem as localization</a:t>
            </a:r>
          </a:p>
          <a:p>
            <a:r>
              <a:rPr lang="tr-TR" dirty="0" smtClean="0"/>
              <a:t>Sensor accuracy is not suffecient, some sensor doesn’t work outdoors, some doesn’t work indoors</a:t>
            </a:r>
          </a:p>
          <a:p>
            <a:r>
              <a:rPr lang="tr-TR" dirty="0" smtClean="0"/>
              <a:t>Concern can be on global position or relative position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989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Belief Representation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Robot’s belief model regarding its position on the map </a:t>
            </a:r>
            <a:r>
              <a:rPr lang="tr-TR" dirty="0" smtClean="0">
                <a:sym typeface="Wingdings" panose="05000000000000000000" pitchFamily="2" charset="2"/>
              </a:rPr>
              <a:t> Belief Representaion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Single-hypothesis belief : Robot’s belief about position on the map is a single unique point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Multiple-hypothesis belief : The robot tracks not only just a single possible position but a possibly infinite set of positions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" y="1414145"/>
            <a:ext cx="10686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Terminology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: robot location at time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: robot path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smtClean="0"/>
                  <a:t>odometry reading at time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: odometry</a:t>
                </a:r>
                <a:r>
                  <a:rPr lang="tr-TR" dirty="0" smtClean="0"/>
                  <a:t> </a:t>
                </a:r>
                <a:r>
                  <a:rPr lang="tr-TR" dirty="0"/>
                  <a:t>reading</a:t>
                </a:r>
                <a:r>
                  <a:rPr lang="tr-TR" dirty="0" smtClean="0"/>
                  <a:t> sequence</a:t>
                </a:r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smtClean="0"/>
                  <a:t>measurement at </a:t>
                </a:r>
                <a:r>
                  <a:rPr lang="tr-TR" dirty="0"/>
                  <a:t>time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: </a:t>
                </a:r>
                <a:r>
                  <a:rPr lang="tr-TR" dirty="0" smtClean="0"/>
                  <a:t>sequence of measurements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: 2D coordinates of landmarks</a:t>
                </a: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: </a:t>
                </a:r>
                <a:r>
                  <a:rPr lang="tr-TR" dirty="0"/>
                  <a:t>true </a:t>
                </a:r>
                <a:r>
                  <a:rPr lang="tr-TR" dirty="0" smtClean="0"/>
                  <a:t>map, </a:t>
                </a:r>
                <a:r>
                  <a:rPr lang="tr-TR" dirty="0"/>
                  <a:t>consists of 2D landmark positions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 r="-290" b="-12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88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Belief Distributions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A robot cannot measure its true pose (state)</a:t>
                </a:r>
              </a:p>
              <a:p>
                <a:r>
                  <a:rPr lang="tr-TR" dirty="0" smtClean="0"/>
                  <a:t>Robot estimates its pose based on sensor’s data</a:t>
                </a:r>
              </a:p>
              <a:p>
                <a:r>
                  <a:rPr lang="tr-TR" dirty="0" smtClean="0"/>
                  <a:t>The best guess about robot state is called </a:t>
                </a:r>
                <a:r>
                  <a:rPr lang="tr-TR" i="1" dirty="0" smtClean="0"/>
                  <a:t>belief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tr-TR" dirty="0"/>
                      <m:t>: </m:t>
                    </m:r>
                    <m:r>
                      <m:rPr>
                        <m:nor/>
                      </m:rPr>
                      <a:rPr lang="tr-TR" dirty="0"/>
                      <m:t>the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best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guess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about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robot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state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given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all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past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observations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and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past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control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inputs</m:t>
                    </m:r>
                  </m:oMath>
                </a14:m>
                <a:r>
                  <a:rPr lang="tr-TR" dirty="0" smtClean="0"/>
                  <a:t>, (perception update)</a:t>
                </a:r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𝑏𝑒𝑙</m:t>
                        </m:r>
                      </m:e>
                    </m:acc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: belief about robot state before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 (prediction update)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𝑏𝑒𝑙</m:t>
                        </m:r>
                      </m:e>
                    </m:acc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32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Probabilistic Map-Based Localization Terminology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: initial robot location, if initial location is unknown uniform distribution over all poses, if </a:t>
                </a:r>
                <a:r>
                  <a:rPr lang="tr-TR" dirty="0"/>
                  <a:t>initial location </a:t>
                </a:r>
                <a:r>
                  <a:rPr lang="tr-TR" dirty="0" smtClean="0"/>
                  <a:t>is perfectly known Dirac Delta distribution, if Kalman localization is used Gaussian distribution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 smtClean="0"/>
                  <a:t>: map is assumed to be known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: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: control input ; data </a:t>
                </a:r>
                <a:r>
                  <a:rPr lang="en-US" dirty="0" smtClean="0"/>
                  <a:t>available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: probabilistic motion model,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 are normally distributed, and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 smtClean="0"/>
                  <a:t> can be linearly approximated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 can also be given as Gaussian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tr-TR" dirty="0" smtClean="0"/>
                  <a:t>: probabilistic measurement model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15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Classification of Localization </a:t>
            </a:r>
            <a:r>
              <a:rPr lang="tr-TR" dirty="0" smtClean="0"/>
              <a:t>Problems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Position tracking : initial location is assumed to be known, position is updated based on previous position</a:t>
            </a:r>
          </a:p>
          <a:p>
            <a:r>
              <a:rPr lang="tr-TR" dirty="0" smtClean="0"/>
              <a:t>Global localization : initial location may be unknown, localize globally</a:t>
            </a:r>
          </a:p>
          <a:p>
            <a:r>
              <a:rPr lang="tr-TR" dirty="0" smtClean="0"/>
              <a:t>Kidnapped robot problem : problem defined when robot is kidnapped and moved to another location, same as global localization if robot realizes having been kidnapped, it is difficult to realize being moved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690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Markov 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Markov localization can use an arbitrary probability density function for robot’s pose belief</a:t>
            </a:r>
          </a:p>
          <a:p>
            <a:r>
              <a:rPr lang="tr-TR" dirty="0" smtClean="0"/>
              <a:t>This is achieved with discrete number of possibel robot poses</a:t>
            </a:r>
          </a:p>
          <a:p>
            <a:r>
              <a:rPr lang="tr-TR" dirty="0" smtClean="0"/>
              <a:t>Markov localization addresses global localization, position tracking and kidnapped robot problem</a:t>
            </a:r>
          </a:p>
          <a:p>
            <a:r>
              <a:rPr lang="tr-TR" dirty="0" smtClean="0"/>
              <a:t>Markov localization = Bayes Filter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242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Markov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Markov </a:t>
                </a:r>
                <a:r>
                  <a:rPr lang="tr-TR" dirty="0" smtClean="0"/>
                  <a:t>assumption: position estimation only depends on previous position</a:t>
                </a:r>
                <a:endParaRPr lang="tr-TR" dirty="0"/>
              </a:p>
              <a:p>
                <a:r>
                  <a:rPr lang="tr-TR" dirty="0"/>
                  <a:t>Prediction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𝑏𝑒𝑙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Perception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3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Illustration of Markov Localization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335"/>
            <a:ext cx="5862304" cy="5056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72693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28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Monte Carlo Localization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Represent belief by a set of discrete weighted samples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: represent location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: importance factor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10" y="4001294"/>
            <a:ext cx="7277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Monte Carlo Localization - MCL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Markov localization is the foundation of MCL</a:t>
            </a:r>
          </a:p>
          <a:p>
            <a:r>
              <a:rPr lang="tr-TR" dirty="0" smtClean="0"/>
              <a:t>MCL uses random weighted samples </a:t>
            </a:r>
          </a:p>
          <a:p>
            <a:r>
              <a:rPr lang="tr-TR" dirty="0" smtClean="0"/>
              <a:t>Each particel is a potential pose of the robot</a:t>
            </a:r>
          </a:p>
          <a:p>
            <a:r>
              <a:rPr lang="tr-TR" dirty="0" smtClean="0"/>
              <a:t>Proposal distribution is the motion model of the robot</a:t>
            </a:r>
          </a:p>
          <a:p>
            <a:r>
              <a:rPr lang="tr-TR" dirty="0" smtClean="0"/>
              <a:t>Observation model is used to compute importance weight</a:t>
            </a:r>
          </a:p>
          <a:p>
            <a:r>
              <a:rPr lang="tr-TR" dirty="0" smtClean="0">
                <a:hlinkClick r:id="rId2" action="ppaction://hlinkfile"/>
              </a:rPr>
              <a:t>Example MCL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73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</a:t>
            </a:r>
            <a:r>
              <a:rPr lang="tr-TR" dirty="0" smtClean="0"/>
              <a:t>Odometric </a:t>
            </a:r>
            <a:r>
              <a:rPr lang="tr-TR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Deterministic error sources: (can be eliminated by proper calibration)</a:t>
            </a:r>
          </a:p>
          <a:p>
            <a:pPr lvl="1"/>
            <a:r>
              <a:rPr lang="tr-TR" dirty="0" smtClean="0"/>
              <a:t>Limited resolution (time increment, measurement resolution...)</a:t>
            </a:r>
          </a:p>
          <a:p>
            <a:pPr lvl="1"/>
            <a:r>
              <a:rPr lang="tr-TR" dirty="0" smtClean="0"/>
              <a:t>Misalignment of wheels</a:t>
            </a:r>
          </a:p>
          <a:p>
            <a:pPr lvl="1"/>
            <a:r>
              <a:rPr lang="tr-TR" dirty="0" smtClean="0"/>
              <a:t>Unequal wheel diameter</a:t>
            </a:r>
          </a:p>
          <a:p>
            <a:pPr lvl="1"/>
            <a:r>
              <a:rPr lang="tr-TR" dirty="0" smtClean="0"/>
              <a:t>Wheel contact point variation</a:t>
            </a:r>
          </a:p>
          <a:p>
            <a:pPr lvl="1"/>
            <a:r>
              <a:rPr lang="tr-TR" dirty="0" smtClean="0"/>
              <a:t>Unequal floor contact (slipping, nonplanar surface...)</a:t>
            </a:r>
          </a:p>
          <a:p>
            <a:r>
              <a:rPr lang="tr-TR" dirty="0" smtClean="0"/>
              <a:t>Non-deterministic error sources : </a:t>
            </a:r>
          </a:p>
          <a:p>
            <a:pPr lvl="1"/>
            <a:r>
              <a:rPr lang="tr-TR" dirty="0" smtClean="0"/>
              <a:t>Range error</a:t>
            </a:r>
          </a:p>
          <a:p>
            <a:pPr lvl="1"/>
            <a:r>
              <a:rPr lang="tr-TR" dirty="0" smtClean="0"/>
              <a:t>Turn error </a:t>
            </a:r>
          </a:p>
          <a:p>
            <a:pPr lvl="1"/>
            <a:r>
              <a:rPr lang="tr-TR" dirty="0" smtClean="0"/>
              <a:t>Drift error</a:t>
            </a:r>
          </a:p>
          <a:p>
            <a:r>
              <a:rPr lang="tr-TR" dirty="0" smtClean="0"/>
              <a:t>Over time {turn error, drift error} &gt;&gt; {range error}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28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 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Prediction update: Gaussian error motion model</a:t>
            </a:r>
          </a:p>
          <a:p>
            <a:r>
              <a:rPr lang="tr-TR" dirty="0" smtClean="0"/>
              <a:t>Measuremement update :</a:t>
            </a:r>
          </a:p>
          <a:p>
            <a:pPr lvl="1"/>
            <a:r>
              <a:rPr lang="tr-TR" dirty="0" smtClean="0"/>
              <a:t>Observation step </a:t>
            </a:r>
          </a:p>
          <a:p>
            <a:pPr lvl="1"/>
            <a:r>
              <a:rPr lang="tr-TR" dirty="0" smtClean="0"/>
              <a:t>Measurement prediction</a:t>
            </a:r>
          </a:p>
          <a:p>
            <a:pPr lvl="1"/>
            <a:r>
              <a:rPr lang="tr-TR" dirty="0" smtClean="0"/>
              <a:t>Matching step</a:t>
            </a:r>
          </a:p>
          <a:p>
            <a:pPr lvl="1"/>
            <a:r>
              <a:rPr lang="tr-TR" dirty="0" smtClean="0"/>
              <a:t>Estimation step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5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Filter </a:t>
            </a:r>
            <a:r>
              <a:rPr lang="tr-TR" dirty="0" smtClean="0"/>
              <a:t>Localization - </a:t>
            </a:r>
            <a:r>
              <a:rPr lang="tr-TR" dirty="0"/>
              <a:t>Prediction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: the position is estimated by the motion model,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tr-TR" dirty="0" smtClean="0"/>
                  <a:t> : variance of the estimated position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Filter Localization -</a:t>
            </a:r>
            <a:r>
              <a:rPr lang="tr-TR" dirty="0" smtClean="0"/>
              <a:t> Measurement Update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tr-TR" dirty="0" smtClean="0"/>
                  <a:t>: sensor measurement are obtained (measurements are in the sensor/local frame,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dirty="0" smtClean="0"/>
                  <a:t> total of n different single observations)</a:t>
                </a:r>
              </a:p>
              <a:p>
                <a:r>
                  <a:rPr lang="tr-TR" dirty="0" smtClean="0"/>
                  <a:t>Sensor measurement error can be modelled as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tr-TR" dirty="0" smtClean="0"/>
              </a:p>
              <a:p>
                <a:r>
                  <a:rPr lang="tr-TR" dirty="0" smtClean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tr-TR" dirty="0" smtClean="0"/>
                  <a:t> and map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 smtClean="0"/>
                  <a:t> measurement prediction is carried out </a:t>
                </a:r>
                <a:r>
                  <a:rPr lang="tr-TR" dirty="0" smtClean="0">
                    <a:sym typeface="Wingdings" panose="05000000000000000000" pitchFamily="2" charset="2"/>
                  </a:rPr>
                  <a:t> knowing that robot is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tr-TR" dirty="0" smtClean="0"/>
                  <a:t> and having map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 smtClean="0"/>
                  <a:t> what are the predicted observations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dirty="0" smtClean="0"/>
                  <a:t> </a:t>
                </a:r>
              </a:p>
              <a:p>
                <a:r>
                  <a:rPr lang="tr-TR" dirty="0" smtClean="0"/>
                  <a:t>Map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tr-TR" dirty="0" smtClean="0"/>
                  <a:t> are transformed into local frame observations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9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Filter Localization -</a:t>
            </a:r>
            <a:r>
              <a:rPr lang="tr-TR" dirty="0" smtClean="0"/>
              <a:t> Measurement Update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Two probabilities (prediction and sensor readings) </a:t>
                </a:r>
                <a:r>
                  <a:rPr lang="tr-TR" dirty="0" smtClean="0">
                    <a:sym typeface="Wingdings" panose="05000000000000000000" pitchFamily="2" charset="2"/>
                  </a:rPr>
                  <a:t> Calculate the probability that both are true  multiplication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tr-TR" dirty="0" smtClean="0"/>
                  <a:t> : position estimation is refined by matching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tr-TR" dirty="0" smtClean="0"/>
                  <a:t>: variance is also refined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 smtClean="0"/>
                  <a:t> : covariance calculated in multiplication of two Gaussians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</a:t>
            </a:r>
            <a:r>
              <a:rPr lang="tr-TR" dirty="0" smtClean="0"/>
              <a:t>llustration </a:t>
            </a:r>
            <a:r>
              <a:rPr lang="tr-TR" dirty="0"/>
              <a:t>of </a:t>
            </a:r>
            <a:r>
              <a:rPr lang="tr-TR" dirty="0" smtClean="0"/>
              <a:t>Kalman Filter </a:t>
            </a:r>
            <a:r>
              <a:rPr lang="tr-TR" dirty="0"/>
              <a:t>Localization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4191"/>
            <a:ext cx="5869675" cy="363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75" y="2443941"/>
            <a:ext cx="6322325" cy="34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Landmark-based 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Requires significant environmental modification </a:t>
            </a:r>
            <a:r>
              <a:rPr lang="tr-TR" dirty="0" smtClean="0">
                <a:sym typeface="Wingdings" panose="05000000000000000000" pitchFamily="2" charset="2"/>
              </a:rPr>
              <a:t> placement of predefined landmarks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When a landmark is in the field of view of the robot localization is frequent and accurate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Between landmarks robot uses dead-reckoning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645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Globally Unique 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Robot with camera can use bag of features (local features) and search the dataset for the most similar image</a:t>
            </a:r>
          </a:p>
          <a:p>
            <a:r>
              <a:rPr lang="tr-TR" dirty="0" smtClean="0"/>
              <a:t>Robot with a laser scanner can use angular histogram and search the dataset for the most similar position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854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Positioning Beacon Systems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Requires deploying an active beacon system or retroreflective markers</a:t>
            </a:r>
          </a:p>
          <a:p>
            <a:r>
              <a:rPr lang="tr-TR" dirty="0" smtClean="0"/>
              <a:t>Given known position of the active/passive beacons one can identify its position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2549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Route-based Localization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cases robot moves only within a predefined path, markings on the path (magnetic, reflective,...) enable localization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80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</a:t>
            </a:r>
            <a:r>
              <a:rPr lang="tr-TR" dirty="0" smtClean="0"/>
              <a:t>Odometric Error Model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O</a:t>
                </a:r>
                <a:r>
                  <a:rPr lang="en-US" dirty="0" err="1" smtClean="0"/>
                  <a:t>dometric</a:t>
                </a:r>
                <a:r>
                  <a:rPr lang="en-US" dirty="0" smtClean="0"/>
                  <a:t> </a:t>
                </a:r>
                <a:r>
                  <a:rPr lang="en-US" dirty="0"/>
                  <a:t>position updates can </a:t>
                </a:r>
                <a:r>
                  <a:rPr lang="en-US" dirty="0" smtClean="0"/>
                  <a:t>g</a:t>
                </a:r>
                <a:r>
                  <a:rPr lang="tr-TR" dirty="0" smtClean="0"/>
                  <a:t>i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</a:t>
                </a:r>
                <a:r>
                  <a:rPr lang="en-US" dirty="0"/>
                  <a:t>only a very rough </a:t>
                </a:r>
                <a:r>
                  <a:rPr lang="en-US" dirty="0" smtClean="0"/>
                  <a:t>estimate</a:t>
                </a:r>
                <a:r>
                  <a:rPr lang="tr-TR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actual </a:t>
                </a:r>
                <a:r>
                  <a:rPr lang="en-US" dirty="0" smtClean="0"/>
                  <a:t>position</a:t>
                </a:r>
                <a:endParaRPr lang="tr-TR" dirty="0" smtClean="0"/>
              </a:p>
              <a:p>
                <a:r>
                  <a:rPr lang="en-US" dirty="0" smtClean="0"/>
                  <a:t>Owing </a:t>
                </a:r>
                <a:r>
                  <a:rPr lang="en-US" dirty="0"/>
                  <a:t>to integration errors of the uncertainties of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</a:t>
                </a:r>
                <a:r>
                  <a:rPr lang="en-US" dirty="0" smtClean="0"/>
                  <a:t>motion</a:t>
                </a:r>
                <a:r>
                  <a:rPr lang="tr-TR" dirty="0" smtClean="0"/>
                  <a:t> </a:t>
                </a:r>
                <a:r>
                  <a:rPr lang="en-US" dirty="0" smtClean="0"/>
                  <a:t>errors </a:t>
                </a:r>
                <a:r>
                  <a:rPr lang="en-US" dirty="0"/>
                  <a:t>during the incremental </a:t>
                </a:r>
                <a:r>
                  <a:rPr lang="en-US" dirty="0" smtClean="0"/>
                  <a:t>motion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the position error based on </a:t>
                </a:r>
                <a:r>
                  <a:rPr lang="en-US" dirty="0" err="1"/>
                  <a:t>odometry</a:t>
                </a:r>
                <a:r>
                  <a:rPr lang="en-US" dirty="0"/>
                  <a:t> integration grows with time </a:t>
                </a:r>
                <a:br>
                  <a:rPr lang="en-US" dirty="0"/>
                </a:b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7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Odometric Error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l-GR" i="1" dirty="0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f>
                                        <m:fPr>
                                          <m:ctrlP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dirty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l-GR" i="1" dirty="0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f>
                                        <m:fPr>
                                          <m:ctrlP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dirty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l-GR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l-GR" i="1" dirty="0">
                                            <a:latin typeface="Cambria Math" panose="02040503050406030204" pitchFamily="18" charset="0"/>
                                          </a:rPr>
                                          <m:t> +</m:t>
                                        </m:r>
                                        <m:f>
                                          <m:fPr>
                                            <m:ctrlP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dirty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dirty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l-GR" i="1" dirty="0">
                                            <a:latin typeface="Cambria Math" panose="02040503050406030204" pitchFamily="18" charset="0"/>
                                          </a:rPr>
                                          <m:t> +</m:t>
                                        </m:r>
                                        <m:f>
                                          <m:fPr>
                                            <m:ctrlP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dirty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dirty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tr-T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1353762"/>
            <a:ext cx="4638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</a:t>
            </a:r>
            <a:r>
              <a:rPr lang="tr-TR" dirty="0" smtClean="0"/>
              <a:t>Odometric Error Model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We want to give a probabilistic estimation for new position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tr-TR" dirty="0" smtClean="0"/>
                  <a:t> and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’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r>
                  <a:rPr lang="tr-TR" dirty="0" smtClean="0"/>
                  <a:t>Assume that initial covariance at starting point is known and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r>
                  <a:rPr lang="tr-TR" dirty="0" smtClean="0"/>
                  <a:t>Assume that motion increment covarinace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b="0" dirty="0" smtClean="0"/>
              </a:p>
              <a:p>
                <a:r>
                  <a:rPr lang="tr-TR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tr-TR" dirty="0" smtClean="0"/>
                  <a:t> it is also assumed that errors for individual wheels are independent</a:t>
                </a:r>
              </a:p>
              <a:p>
                <a:r>
                  <a:rPr lang="tr-TR" dirty="0" smtClean="0"/>
                  <a:t>Variances of wheel errors are propotional to distance traveled,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tr-T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tr-TR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tr-T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r-TR" dirty="0" smtClean="0"/>
                  <a:t> depend on the robot and the environment (calculate experimentally)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</a:t>
            </a:r>
            <a:r>
              <a:rPr lang="tr-TR" dirty="0" smtClean="0"/>
              <a:t>Odometric Error Model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dirty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tr-T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tr-T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tr-T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tr-TR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tr-TR" i="1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tr-T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tr-TR" dirty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tr-T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50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sub>
                      </m:sSub>
                      <m:r>
                        <a:rPr lang="tr-TR" sz="4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4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45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sz="4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tr-TR" sz="4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500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tr-TR" sz="4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tr-TR" sz="4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tr-TR" sz="4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4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5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sSub>
                        <m:sSubPr>
                          <m:ctrlPr>
                            <a:rPr lang="tr-TR" sz="4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500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500" dirty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sSubSup>
                        <m:sSubSupPr>
                          <m:ctrlPr>
                            <a:rPr lang="tr-TR" sz="45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500" dirty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  <m:sup>
                          <m:r>
                            <a:rPr lang="tr-TR" sz="4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tr-TR" sz="4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Localization – Odometric Error </a:t>
            </a:r>
            <a:r>
              <a:rPr lang="tr-TR" dirty="0" smtClean="0"/>
              <a:t>Model – </a:t>
            </a:r>
            <a:r>
              <a:rPr lang="en-US" dirty="0" smtClean="0"/>
              <a:t>Preliminary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39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tr-TR" dirty="0" smtClean="0"/>
                  <a:t>Expected Value and Variance of Linear Functions of Independent Random Variables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b="0" i="0" dirty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tr-TR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960</Words>
  <Application>Microsoft Office PowerPoint</Application>
  <PresentationFormat>Widescreen</PresentationFormat>
  <Paragraphs>198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Robot Teknolojisine Giriş  Yrd. Doç. Dr. Erkan Uslu,  Doç. Dr. Sırma Yavuz, Doç. Dr. Fatih Amasyalı, Ar. Grv. Nihal Altuntaş, Ar. Grv. Furkan Çakmak     06 </vt:lpstr>
      <vt:lpstr>Localization</vt:lpstr>
      <vt:lpstr>Localization – Odometric Model</vt:lpstr>
      <vt:lpstr>Localization – Odometric Error Model</vt:lpstr>
      <vt:lpstr>Localization – Odometric Error Model</vt:lpstr>
      <vt:lpstr>Localization – Odometric Error Model</vt:lpstr>
      <vt:lpstr>Localization – Odometric Error Model</vt:lpstr>
      <vt:lpstr>Localization – Odometric Error Model – Preliminary </vt:lpstr>
      <vt:lpstr>Expected Value and Variance of Linear Functions of Independent Random Variables x, y</vt:lpstr>
      <vt:lpstr>Taylor Series Expansion of a Infinitely Differentiable Function at a</vt:lpstr>
      <vt:lpstr>Taylor Series Expansion of a Infinitely Differentiable Two Variable Function at a,b</vt:lpstr>
      <vt:lpstr>Error propagation: Combining uncertain measurements</vt:lpstr>
      <vt:lpstr>Robot Localization Problem</vt:lpstr>
      <vt:lpstr>Robot Localization Problem</vt:lpstr>
      <vt:lpstr>Robot Localization Problem</vt:lpstr>
      <vt:lpstr>Robot Localization Problem</vt:lpstr>
      <vt:lpstr>PowerPoint Presentation</vt:lpstr>
      <vt:lpstr>PowerPoint Presentation</vt:lpstr>
      <vt:lpstr>PowerPoint Presentation</vt:lpstr>
      <vt:lpstr>Belief Representation</vt:lpstr>
      <vt:lpstr>Terminology</vt:lpstr>
      <vt:lpstr>Belief Distributions</vt:lpstr>
      <vt:lpstr>Probabilistic Map-Based Localization Terminology</vt:lpstr>
      <vt:lpstr>Classification of Localization Problems</vt:lpstr>
      <vt:lpstr>Markov Localization</vt:lpstr>
      <vt:lpstr>Markov Localization</vt:lpstr>
      <vt:lpstr>Illustration of Markov Localization</vt:lpstr>
      <vt:lpstr>Monte Carlo Localization </vt:lpstr>
      <vt:lpstr>Monte Carlo Localization - MCL</vt:lpstr>
      <vt:lpstr>Kalman Filter Localization</vt:lpstr>
      <vt:lpstr>Kalman Filter Localization - Prediction update</vt:lpstr>
      <vt:lpstr>Kalman Filter Localization - Measurement Update</vt:lpstr>
      <vt:lpstr>Kalman Filter Localization - Measurement Update</vt:lpstr>
      <vt:lpstr>Illustration of Kalman Filter Localization</vt:lpstr>
      <vt:lpstr>Landmark-based Localization</vt:lpstr>
      <vt:lpstr>Globally Unique Localization</vt:lpstr>
      <vt:lpstr>Positioning Beacon Systems</vt:lpstr>
      <vt:lpstr>Route-based Localization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Windows User</cp:lastModifiedBy>
  <cp:revision>798</cp:revision>
  <dcterms:created xsi:type="dcterms:W3CDTF">2017-09-18T07:12:52Z</dcterms:created>
  <dcterms:modified xsi:type="dcterms:W3CDTF">2018-03-30T10:59:33Z</dcterms:modified>
</cp:coreProperties>
</file>