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67" r:id="rId14"/>
    <p:sldId id="270" r:id="rId15"/>
    <p:sldId id="271" r:id="rId16"/>
    <p:sldId id="272" r:id="rId17"/>
    <p:sldId id="273" r:id="rId18"/>
    <p:sldId id="274" r:id="rId19"/>
    <p:sldId id="275" r:id="rId20"/>
    <p:sldId id="281" r:id="rId21"/>
    <p:sldId id="276" r:id="rId22"/>
    <p:sldId id="277" r:id="rId23"/>
    <p:sldId id="278" r:id="rId24"/>
    <p:sldId id="279" r:id="rId25"/>
    <p:sldId id="280" r:id="rId2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12" autoAdjust="0"/>
  </p:normalViewPr>
  <p:slideViewPr>
    <p:cSldViewPr snapToGrid="0">
      <p:cViewPr varScale="1">
        <p:scale>
          <a:sx n="79" d="100"/>
          <a:sy n="79" d="100"/>
        </p:scale>
        <p:origin x="77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DABCF4-09B4-4983-BD47-3DD2887B4C72}" type="datetimeFigureOut">
              <a:rPr lang="en-GB" smtClean="0"/>
              <a:t>12/04/2018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970D0-2E4A-4F9D-8AA4-4E1F31972EA3}" type="slidenum">
              <a:rPr lang="en-GB" smtClean="0"/>
              <a:t>‹#›</a:t>
            </a:fld>
            <a:endParaRPr lang="en-GB"/>
          </a:p>
        </p:txBody>
      </p:sp>
    </p:spTree>
    <p:extLst>
      <p:ext uri="{BB962C8B-B14F-4D97-AF65-F5344CB8AC3E}">
        <p14:creationId xmlns:p14="http://schemas.microsoft.com/office/powerpoint/2010/main" val="2353646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8A970D0-2E4A-4F9D-8AA4-4E1F31972EA3}" type="slidenum">
              <a:rPr lang="en-GB" smtClean="0"/>
              <a:t>20</a:t>
            </a:fld>
            <a:endParaRPr lang="en-GB"/>
          </a:p>
        </p:txBody>
      </p:sp>
    </p:spTree>
    <p:extLst>
      <p:ext uri="{BB962C8B-B14F-4D97-AF65-F5344CB8AC3E}">
        <p14:creationId xmlns:p14="http://schemas.microsoft.com/office/powerpoint/2010/main" val="2822946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EDBEC22B-CBA7-451F-9E70-AA17B10B9FB7}" type="datetimeFigureOut">
              <a:rPr lang="tr-TR" smtClean="0"/>
              <a:t>12.04.2018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2DF87DD-C883-46B2-9878-35266545B1A0}" type="slidenum">
              <a:rPr lang="tr-TR" smtClean="0"/>
              <a:t>‹#›</a:t>
            </a:fld>
            <a:endParaRPr lang="tr-TR"/>
          </a:p>
        </p:txBody>
      </p:sp>
    </p:spTree>
    <p:extLst>
      <p:ext uri="{BB962C8B-B14F-4D97-AF65-F5344CB8AC3E}">
        <p14:creationId xmlns:p14="http://schemas.microsoft.com/office/powerpoint/2010/main" val="427766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EDBEC22B-CBA7-451F-9E70-AA17B10B9FB7}" type="datetimeFigureOut">
              <a:rPr lang="tr-TR" smtClean="0"/>
              <a:t>12.04.2018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2DF87DD-C883-46B2-9878-35266545B1A0}" type="slidenum">
              <a:rPr lang="tr-TR" smtClean="0"/>
              <a:t>‹#›</a:t>
            </a:fld>
            <a:endParaRPr lang="tr-TR"/>
          </a:p>
        </p:txBody>
      </p:sp>
    </p:spTree>
    <p:extLst>
      <p:ext uri="{BB962C8B-B14F-4D97-AF65-F5344CB8AC3E}">
        <p14:creationId xmlns:p14="http://schemas.microsoft.com/office/powerpoint/2010/main" val="653973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EDBEC22B-CBA7-451F-9E70-AA17B10B9FB7}" type="datetimeFigureOut">
              <a:rPr lang="tr-TR" smtClean="0"/>
              <a:t>12.04.2018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2DF87DD-C883-46B2-9878-35266545B1A0}" type="slidenum">
              <a:rPr lang="tr-TR" smtClean="0"/>
              <a:t>‹#›</a:t>
            </a:fld>
            <a:endParaRPr lang="tr-TR"/>
          </a:p>
        </p:txBody>
      </p:sp>
    </p:spTree>
    <p:extLst>
      <p:ext uri="{BB962C8B-B14F-4D97-AF65-F5344CB8AC3E}">
        <p14:creationId xmlns:p14="http://schemas.microsoft.com/office/powerpoint/2010/main" val="773192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EDBEC22B-CBA7-451F-9E70-AA17B10B9FB7}" type="datetimeFigureOut">
              <a:rPr lang="tr-TR" smtClean="0"/>
              <a:t>12.04.2018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2DF87DD-C883-46B2-9878-35266545B1A0}" type="slidenum">
              <a:rPr lang="tr-TR" smtClean="0"/>
              <a:t>‹#›</a:t>
            </a:fld>
            <a:endParaRPr lang="tr-TR"/>
          </a:p>
        </p:txBody>
      </p:sp>
    </p:spTree>
    <p:extLst>
      <p:ext uri="{BB962C8B-B14F-4D97-AF65-F5344CB8AC3E}">
        <p14:creationId xmlns:p14="http://schemas.microsoft.com/office/powerpoint/2010/main" val="1510884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BEC22B-CBA7-451F-9E70-AA17B10B9FB7}" type="datetimeFigureOut">
              <a:rPr lang="tr-TR" smtClean="0"/>
              <a:t>12.04.2018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2DF87DD-C883-46B2-9878-35266545B1A0}" type="slidenum">
              <a:rPr lang="tr-TR" smtClean="0"/>
              <a:t>‹#›</a:t>
            </a:fld>
            <a:endParaRPr lang="tr-TR"/>
          </a:p>
        </p:txBody>
      </p:sp>
    </p:spTree>
    <p:extLst>
      <p:ext uri="{BB962C8B-B14F-4D97-AF65-F5344CB8AC3E}">
        <p14:creationId xmlns:p14="http://schemas.microsoft.com/office/powerpoint/2010/main" val="1982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EDBEC22B-CBA7-451F-9E70-AA17B10B9FB7}" type="datetimeFigureOut">
              <a:rPr lang="tr-TR" smtClean="0"/>
              <a:t>12.04.2018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2DF87DD-C883-46B2-9878-35266545B1A0}" type="slidenum">
              <a:rPr lang="tr-TR" smtClean="0"/>
              <a:t>‹#›</a:t>
            </a:fld>
            <a:endParaRPr lang="tr-TR"/>
          </a:p>
        </p:txBody>
      </p:sp>
    </p:spTree>
    <p:extLst>
      <p:ext uri="{BB962C8B-B14F-4D97-AF65-F5344CB8AC3E}">
        <p14:creationId xmlns:p14="http://schemas.microsoft.com/office/powerpoint/2010/main" val="2052587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EDBEC22B-CBA7-451F-9E70-AA17B10B9FB7}" type="datetimeFigureOut">
              <a:rPr lang="tr-TR" smtClean="0"/>
              <a:t>12.04.2018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2DF87DD-C883-46B2-9878-35266545B1A0}" type="slidenum">
              <a:rPr lang="tr-TR" smtClean="0"/>
              <a:t>‹#›</a:t>
            </a:fld>
            <a:endParaRPr lang="tr-TR"/>
          </a:p>
        </p:txBody>
      </p:sp>
    </p:spTree>
    <p:extLst>
      <p:ext uri="{BB962C8B-B14F-4D97-AF65-F5344CB8AC3E}">
        <p14:creationId xmlns:p14="http://schemas.microsoft.com/office/powerpoint/2010/main" val="1042870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EDBEC22B-CBA7-451F-9E70-AA17B10B9FB7}" type="datetimeFigureOut">
              <a:rPr lang="tr-TR" smtClean="0"/>
              <a:t>12.04.2018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2DF87DD-C883-46B2-9878-35266545B1A0}" type="slidenum">
              <a:rPr lang="tr-TR" smtClean="0"/>
              <a:t>‹#›</a:t>
            </a:fld>
            <a:endParaRPr lang="tr-TR"/>
          </a:p>
        </p:txBody>
      </p:sp>
    </p:spTree>
    <p:extLst>
      <p:ext uri="{BB962C8B-B14F-4D97-AF65-F5344CB8AC3E}">
        <p14:creationId xmlns:p14="http://schemas.microsoft.com/office/powerpoint/2010/main" val="1931280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BEC22B-CBA7-451F-9E70-AA17B10B9FB7}" type="datetimeFigureOut">
              <a:rPr lang="tr-TR" smtClean="0"/>
              <a:t>12.04.2018</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2DF87DD-C883-46B2-9878-35266545B1A0}" type="slidenum">
              <a:rPr lang="tr-TR" smtClean="0"/>
              <a:t>‹#›</a:t>
            </a:fld>
            <a:endParaRPr lang="tr-TR"/>
          </a:p>
        </p:txBody>
      </p:sp>
    </p:spTree>
    <p:extLst>
      <p:ext uri="{BB962C8B-B14F-4D97-AF65-F5344CB8AC3E}">
        <p14:creationId xmlns:p14="http://schemas.microsoft.com/office/powerpoint/2010/main" val="3478801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BEC22B-CBA7-451F-9E70-AA17B10B9FB7}" type="datetimeFigureOut">
              <a:rPr lang="tr-TR" smtClean="0"/>
              <a:t>12.04.2018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2DF87DD-C883-46B2-9878-35266545B1A0}" type="slidenum">
              <a:rPr lang="tr-TR" smtClean="0"/>
              <a:t>‹#›</a:t>
            </a:fld>
            <a:endParaRPr lang="tr-TR"/>
          </a:p>
        </p:txBody>
      </p:sp>
    </p:spTree>
    <p:extLst>
      <p:ext uri="{BB962C8B-B14F-4D97-AF65-F5344CB8AC3E}">
        <p14:creationId xmlns:p14="http://schemas.microsoft.com/office/powerpoint/2010/main" val="1052132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BEC22B-CBA7-451F-9E70-AA17B10B9FB7}" type="datetimeFigureOut">
              <a:rPr lang="tr-TR" smtClean="0"/>
              <a:t>12.04.2018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2DF87DD-C883-46B2-9878-35266545B1A0}" type="slidenum">
              <a:rPr lang="tr-TR" smtClean="0"/>
              <a:t>‹#›</a:t>
            </a:fld>
            <a:endParaRPr lang="tr-TR"/>
          </a:p>
        </p:txBody>
      </p:sp>
    </p:spTree>
    <p:extLst>
      <p:ext uri="{BB962C8B-B14F-4D97-AF65-F5344CB8AC3E}">
        <p14:creationId xmlns:p14="http://schemas.microsoft.com/office/powerpoint/2010/main" val="2626370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BEC22B-CBA7-451F-9E70-AA17B10B9FB7}" type="datetimeFigureOut">
              <a:rPr lang="tr-TR" smtClean="0"/>
              <a:t>12.04.2018</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DF87DD-C883-46B2-9878-35266545B1A0}" type="slidenum">
              <a:rPr lang="tr-TR" smtClean="0"/>
              <a:t>‹#›</a:t>
            </a:fld>
            <a:endParaRPr lang="tr-TR"/>
          </a:p>
        </p:txBody>
      </p:sp>
    </p:spTree>
    <p:extLst>
      <p:ext uri="{BB962C8B-B14F-4D97-AF65-F5344CB8AC3E}">
        <p14:creationId xmlns:p14="http://schemas.microsoft.com/office/powerpoint/2010/main" val="413226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5453" y="834189"/>
            <a:ext cx="9144000" cy="5053264"/>
          </a:xfrm>
        </p:spPr>
        <p:txBody>
          <a:bodyPr>
            <a:normAutofit/>
          </a:bodyPr>
          <a:lstStyle/>
          <a:p>
            <a:r>
              <a:rPr lang="tr-TR" b="1" dirty="0"/>
              <a:t>Robot Teknolojisine </a:t>
            </a:r>
            <a:r>
              <a:rPr lang="tr-TR" b="1" dirty="0" smtClean="0"/>
              <a:t>Giriş</a:t>
            </a:r>
            <a:br>
              <a:rPr lang="tr-TR" b="1" dirty="0" smtClean="0"/>
            </a:br>
            <a:r>
              <a:rPr lang="tr-TR" sz="2200" dirty="0" smtClean="0"/>
              <a:t> Yrd. Doç. Dr. Erkan Uslu, </a:t>
            </a:r>
            <a:br>
              <a:rPr lang="tr-TR" sz="2200" dirty="0" smtClean="0"/>
            </a:br>
            <a:r>
              <a:rPr lang="tr-TR" sz="2200" dirty="0" smtClean="0"/>
              <a:t>Doç. Dr. Sırma Yavuz, Doç. Dr. Fatih Amasyalı,</a:t>
            </a:r>
            <a:br>
              <a:rPr lang="tr-TR" sz="2200" dirty="0" smtClean="0"/>
            </a:br>
            <a:r>
              <a:rPr lang="tr-TR" sz="2200" dirty="0" smtClean="0"/>
              <a:t>Ar. Grv. Nihal Altuntaş, Ar. Grv. Furkan Çakmak</a:t>
            </a:r>
            <a:br>
              <a:rPr lang="tr-TR" sz="2200" dirty="0" smtClean="0"/>
            </a:br>
            <a:r>
              <a:rPr lang="tr-TR" sz="2200" dirty="0" smtClean="0"/>
              <a:t/>
            </a:r>
            <a:br>
              <a:rPr lang="tr-TR" sz="2200" dirty="0" smtClean="0"/>
            </a:br>
            <a:r>
              <a:rPr lang="tr-TR" sz="2200"/>
              <a:t/>
            </a:r>
            <a:br>
              <a:rPr lang="tr-TR" sz="2200"/>
            </a:br>
            <a:r>
              <a:rPr lang="tr-TR" sz="2200" dirty="0"/>
              <a:t/>
            </a:r>
            <a:br>
              <a:rPr lang="tr-TR" sz="2200" dirty="0"/>
            </a:br>
            <a:r>
              <a:rPr lang="tr-TR" sz="2200" dirty="0" smtClean="0"/>
              <a:t/>
            </a:r>
            <a:br>
              <a:rPr lang="tr-TR" sz="2200" dirty="0" smtClean="0"/>
            </a:br>
            <a:r>
              <a:rPr lang="tr-TR" sz="2200" dirty="0" smtClean="0"/>
              <a:t>07</a:t>
            </a:r>
            <a:br>
              <a:rPr lang="tr-TR" sz="2200" dirty="0" smtClean="0"/>
            </a:br>
            <a:endParaRPr lang="tr-TR" sz="2200" dirty="0"/>
          </a:p>
        </p:txBody>
      </p:sp>
    </p:spTree>
    <p:extLst>
      <p:ext uri="{BB962C8B-B14F-4D97-AF65-F5344CB8AC3E}">
        <p14:creationId xmlns:p14="http://schemas.microsoft.com/office/powerpoint/2010/main" val="91161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Approximate</a:t>
            </a:r>
            <a:r>
              <a:rPr lang="tr-TR" dirty="0"/>
              <a:t> Cell </a:t>
            </a:r>
            <a:r>
              <a:rPr lang="tr-TR" dirty="0" err="1" smtClean="0"/>
              <a:t>Decomposition</a:t>
            </a:r>
            <a:endParaRPr lang="en-GB" dirty="0"/>
          </a:p>
        </p:txBody>
      </p:sp>
      <p:sp>
        <p:nvSpPr>
          <p:cNvPr id="3" name="Content Placeholder 2"/>
          <p:cNvSpPr>
            <a:spLocks noGrp="1"/>
          </p:cNvSpPr>
          <p:nvPr>
            <p:ph idx="1"/>
          </p:nvPr>
        </p:nvSpPr>
        <p:spPr>
          <a:xfrm>
            <a:off x="838200" y="1825625"/>
            <a:ext cx="2952404" cy="4351338"/>
          </a:xfrm>
        </p:spPr>
        <p:txBody>
          <a:bodyPr/>
          <a:lstStyle/>
          <a:p>
            <a:r>
              <a:rPr lang="tr-TR" dirty="0" err="1"/>
              <a:t>Approximate</a:t>
            </a:r>
            <a:r>
              <a:rPr lang="tr-TR" dirty="0"/>
              <a:t> Cell </a:t>
            </a:r>
            <a:r>
              <a:rPr lang="tr-TR" dirty="0" err="1" smtClean="0"/>
              <a:t>Decomposition</a:t>
            </a:r>
            <a:r>
              <a:rPr lang="tr-TR" dirty="0" smtClean="0"/>
              <a:t> </a:t>
            </a:r>
            <a:r>
              <a:rPr lang="tr-TR" dirty="0" err="1" smtClean="0"/>
              <a:t>uses</a:t>
            </a:r>
            <a:r>
              <a:rPr lang="tr-TR" dirty="0" smtClean="0"/>
              <a:t> </a:t>
            </a:r>
            <a:r>
              <a:rPr lang="tr-TR" dirty="0" err="1" smtClean="0"/>
              <a:t>cells</a:t>
            </a:r>
            <a:r>
              <a:rPr lang="tr-TR" dirty="0" smtClean="0"/>
              <a:t> </a:t>
            </a:r>
            <a:r>
              <a:rPr lang="tr-TR" dirty="0" err="1" smtClean="0"/>
              <a:t>with</a:t>
            </a:r>
            <a:r>
              <a:rPr lang="tr-TR" dirty="0" smtClean="0"/>
              <a:t> </a:t>
            </a:r>
            <a:r>
              <a:rPr lang="tr-TR" dirty="0" err="1" smtClean="0"/>
              <a:t>the</a:t>
            </a:r>
            <a:r>
              <a:rPr lang="tr-TR" dirty="0" smtClean="0"/>
              <a:t> </a:t>
            </a:r>
            <a:r>
              <a:rPr lang="tr-TR" dirty="0" err="1" smtClean="0"/>
              <a:t>same</a:t>
            </a:r>
            <a:r>
              <a:rPr lang="tr-TR" dirty="0" smtClean="0"/>
              <a:t> </a:t>
            </a:r>
            <a:r>
              <a:rPr lang="tr-TR" dirty="0" err="1" smtClean="0"/>
              <a:t>simple</a:t>
            </a:r>
            <a:r>
              <a:rPr lang="tr-TR" dirty="0" smtClean="0"/>
              <a:t> </a:t>
            </a:r>
            <a:r>
              <a:rPr lang="tr-TR" dirty="0" err="1" smtClean="0"/>
              <a:t>pre</a:t>
            </a:r>
            <a:r>
              <a:rPr lang="tr-TR" dirty="0" smtClean="0"/>
              <a:t> </a:t>
            </a:r>
            <a:r>
              <a:rPr lang="tr-TR" dirty="0" err="1" smtClean="0"/>
              <a:t>defined</a:t>
            </a:r>
            <a:r>
              <a:rPr lang="tr-TR" dirty="0" smtClean="0"/>
              <a:t> </a:t>
            </a:r>
            <a:r>
              <a:rPr lang="tr-TR" dirty="0" err="1" smtClean="0"/>
              <a:t>shape</a:t>
            </a:r>
            <a:r>
              <a:rPr lang="tr-TR" dirty="0" smtClean="0"/>
              <a:t> in </a:t>
            </a:r>
            <a:r>
              <a:rPr lang="tr-TR" dirty="0" err="1" smtClean="0"/>
              <a:t>different</a:t>
            </a:r>
            <a:r>
              <a:rPr lang="tr-TR" dirty="0" smtClean="0"/>
              <a:t> </a:t>
            </a:r>
            <a:r>
              <a:rPr lang="tr-TR" dirty="0" err="1" smtClean="0"/>
              <a:t>scale</a:t>
            </a:r>
            <a:endParaRPr lang="tr-TR" dirty="0"/>
          </a:p>
        </p:txBody>
      </p:sp>
      <p:pic>
        <p:nvPicPr>
          <p:cNvPr id="4" name="Picture 3"/>
          <p:cNvPicPr>
            <a:picLocks noChangeAspect="1"/>
          </p:cNvPicPr>
          <p:nvPr/>
        </p:nvPicPr>
        <p:blipFill>
          <a:blip r:embed="rId2"/>
          <a:stretch>
            <a:fillRect/>
          </a:stretch>
        </p:blipFill>
        <p:spPr>
          <a:xfrm>
            <a:off x="3790604" y="1825625"/>
            <a:ext cx="8125447" cy="4028468"/>
          </a:xfrm>
          <a:prstGeom prst="rect">
            <a:avLst/>
          </a:prstGeom>
        </p:spPr>
      </p:pic>
    </p:spTree>
    <p:extLst>
      <p:ext uri="{BB962C8B-B14F-4D97-AF65-F5344CB8AC3E}">
        <p14:creationId xmlns:p14="http://schemas.microsoft.com/office/powerpoint/2010/main" val="3967476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Deterministic</a:t>
            </a:r>
            <a:r>
              <a:rPr lang="tr-TR" dirty="0"/>
              <a:t> </a:t>
            </a:r>
            <a:r>
              <a:rPr lang="tr-TR" dirty="0" err="1"/>
              <a:t>Graph</a:t>
            </a:r>
            <a:r>
              <a:rPr lang="tr-TR" dirty="0"/>
              <a:t> </a:t>
            </a:r>
            <a:r>
              <a:rPr lang="tr-TR" dirty="0" err="1" smtClean="0"/>
              <a:t>Search</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tr-TR" dirty="0" smtClean="0"/>
                  <a:t>Expected total </a:t>
                </a:r>
                <a:r>
                  <a:rPr lang="tr-TR" dirty="0" err="1" smtClean="0"/>
                  <a:t>cost</a:t>
                </a:r>
                <a:r>
                  <a:rPr lang="tr-TR" dirty="0" smtClean="0"/>
                  <a:t> : </a:t>
                </a:r>
                <a14:m>
                  <m:oMath xmlns:m="http://schemas.openxmlformats.org/officeDocument/2006/math">
                    <m:r>
                      <a:rPr lang="tr-TR" b="0" i="1" smtClean="0">
                        <a:latin typeface="Cambria Math" panose="02040503050406030204" pitchFamily="18" charset="0"/>
                      </a:rPr>
                      <m:t>𝑓</m:t>
                    </m:r>
                    <m:d>
                      <m:dPr>
                        <m:ctrlPr>
                          <a:rPr lang="tr-TR" b="0" i="1" smtClean="0">
                            <a:latin typeface="Cambria Math" panose="02040503050406030204" pitchFamily="18" charset="0"/>
                          </a:rPr>
                        </m:ctrlPr>
                      </m:dPr>
                      <m:e>
                        <m:r>
                          <a:rPr lang="tr-TR" b="0" i="1" smtClean="0">
                            <a:latin typeface="Cambria Math" panose="02040503050406030204" pitchFamily="18" charset="0"/>
                          </a:rPr>
                          <m:t>𝑛</m:t>
                        </m:r>
                      </m:e>
                    </m:d>
                  </m:oMath>
                </a14:m>
                <a:endParaRPr lang="tr-TR" b="0" dirty="0" smtClean="0"/>
              </a:p>
              <a:p>
                <a:r>
                  <a:rPr lang="tr-TR" dirty="0" err="1" smtClean="0"/>
                  <a:t>Path</a:t>
                </a:r>
                <a:r>
                  <a:rPr lang="tr-TR" dirty="0" smtClean="0"/>
                  <a:t> </a:t>
                </a:r>
                <a:r>
                  <a:rPr lang="tr-TR" dirty="0" err="1" smtClean="0"/>
                  <a:t>cost</a:t>
                </a:r>
                <a:r>
                  <a:rPr lang="tr-TR" dirty="0" smtClean="0"/>
                  <a:t> : </a:t>
                </a:r>
                <a14:m>
                  <m:oMath xmlns:m="http://schemas.openxmlformats.org/officeDocument/2006/math">
                    <m:r>
                      <a:rPr lang="tr-TR" i="1">
                        <a:latin typeface="Cambria Math" panose="02040503050406030204" pitchFamily="18" charset="0"/>
                      </a:rPr>
                      <m:t>𝑔</m:t>
                    </m:r>
                    <m:d>
                      <m:dPr>
                        <m:ctrlPr>
                          <a:rPr lang="tr-TR" i="1">
                            <a:latin typeface="Cambria Math" panose="02040503050406030204" pitchFamily="18" charset="0"/>
                          </a:rPr>
                        </m:ctrlPr>
                      </m:dPr>
                      <m:e>
                        <m:r>
                          <a:rPr lang="tr-TR" i="1">
                            <a:latin typeface="Cambria Math" panose="02040503050406030204" pitchFamily="18" charset="0"/>
                          </a:rPr>
                          <m:t>𝑛</m:t>
                        </m:r>
                      </m:e>
                    </m:d>
                  </m:oMath>
                </a14:m>
                <a:endParaRPr lang="tr-TR" dirty="0" smtClean="0"/>
              </a:p>
              <a:p>
                <a:r>
                  <a:rPr lang="tr-TR" dirty="0" err="1" smtClean="0"/>
                  <a:t>Edge</a:t>
                </a:r>
                <a:r>
                  <a:rPr lang="tr-TR" dirty="0" smtClean="0"/>
                  <a:t> </a:t>
                </a:r>
                <a:r>
                  <a:rPr lang="tr-TR" dirty="0" err="1" smtClean="0"/>
                  <a:t>traversal</a:t>
                </a:r>
                <a:r>
                  <a:rPr lang="tr-TR" dirty="0" smtClean="0"/>
                  <a:t> </a:t>
                </a:r>
                <a:r>
                  <a:rPr lang="tr-TR" dirty="0" err="1" smtClean="0"/>
                  <a:t>cost</a:t>
                </a:r>
                <a:r>
                  <a:rPr lang="tr-TR" dirty="0" smtClean="0"/>
                  <a:t> : </a:t>
                </a:r>
                <a14:m>
                  <m:oMath xmlns:m="http://schemas.openxmlformats.org/officeDocument/2006/math">
                    <m:r>
                      <a:rPr lang="tr-TR" b="0" i="1" smtClean="0">
                        <a:latin typeface="Cambria Math" panose="02040503050406030204" pitchFamily="18" charset="0"/>
                      </a:rPr>
                      <m:t>𝑐</m:t>
                    </m:r>
                    <m:d>
                      <m:dPr>
                        <m:ctrlPr>
                          <a:rPr lang="tr-TR" i="1">
                            <a:latin typeface="Cambria Math" panose="02040503050406030204" pitchFamily="18" charset="0"/>
                          </a:rPr>
                        </m:ctrlPr>
                      </m:dPr>
                      <m:e>
                        <m:r>
                          <a:rPr lang="tr-TR" i="1">
                            <a:latin typeface="Cambria Math" panose="02040503050406030204" pitchFamily="18" charset="0"/>
                          </a:rPr>
                          <m:t>𝑛</m:t>
                        </m:r>
                        <m:r>
                          <a:rPr lang="tr-TR" b="0" i="1" smtClean="0">
                            <a:latin typeface="Cambria Math" panose="02040503050406030204" pitchFamily="18" charset="0"/>
                          </a:rPr>
                          <m:t>,</m:t>
                        </m:r>
                        <m:sSup>
                          <m:sSupPr>
                            <m:ctrlPr>
                              <a:rPr lang="tr-TR" b="0" i="1" smtClean="0">
                                <a:latin typeface="Cambria Math" panose="02040503050406030204" pitchFamily="18" charset="0"/>
                              </a:rPr>
                            </m:ctrlPr>
                          </m:sSupPr>
                          <m:e>
                            <m:r>
                              <a:rPr lang="tr-TR" b="0" i="1" smtClean="0">
                                <a:latin typeface="Cambria Math" panose="02040503050406030204" pitchFamily="18" charset="0"/>
                              </a:rPr>
                              <m:t>𝑛</m:t>
                            </m:r>
                          </m:e>
                          <m:sup>
                            <m:r>
                              <a:rPr lang="tr-TR" b="0" i="1" smtClean="0">
                                <a:latin typeface="Cambria Math" panose="02040503050406030204" pitchFamily="18" charset="0"/>
                              </a:rPr>
                              <m:t>′</m:t>
                            </m:r>
                          </m:sup>
                        </m:sSup>
                      </m:e>
                    </m:d>
                  </m:oMath>
                </a14:m>
                <a:endParaRPr lang="tr-TR" dirty="0" smtClean="0"/>
              </a:p>
              <a:p>
                <a:r>
                  <a:rPr lang="tr-TR" dirty="0" err="1" smtClean="0"/>
                  <a:t>Heuristic</a:t>
                </a:r>
                <a:r>
                  <a:rPr lang="tr-TR" dirty="0" smtClean="0"/>
                  <a:t> </a:t>
                </a:r>
                <a:r>
                  <a:rPr lang="tr-TR" dirty="0" err="1" smtClean="0"/>
                  <a:t>cost</a:t>
                </a:r>
                <a:r>
                  <a:rPr lang="tr-TR" dirty="0" smtClean="0"/>
                  <a:t> : </a:t>
                </a:r>
                <a14:m>
                  <m:oMath xmlns:m="http://schemas.openxmlformats.org/officeDocument/2006/math">
                    <m:r>
                      <a:rPr lang="tr-TR" b="0" i="1" smtClean="0">
                        <a:latin typeface="Cambria Math" panose="02040503050406030204" pitchFamily="18" charset="0"/>
                      </a:rPr>
                      <m:t>h</m:t>
                    </m:r>
                    <m:d>
                      <m:dPr>
                        <m:ctrlPr>
                          <a:rPr lang="tr-TR" i="1">
                            <a:latin typeface="Cambria Math" panose="02040503050406030204" pitchFamily="18" charset="0"/>
                          </a:rPr>
                        </m:ctrlPr>
                      </m:dPr>
                      <m:e>
                        <m:r>
                          <a:rPr lang="tr-TR" i="1">
                            <a:latin typeface="Cambria Math" panose="02040503050406030204" pitchFamily="18" charset="0"/>
                          </a:rPr>
                          <m:t>𝑛</m:t>
                        </m:r>
                      </m:e>
                    </m:d>
                  </m:oMath>
                </a14:m>
                <a:endParaRPr lang="tr-TR" dirty="0" smtClean="0"/>
              </a:p>
              <a:p>
                <a:r>
                  <a:rPr lang="tr-TR" dirty="0" smtClean="0"/>
                  <a:t>Can be </a:t>
                </a:r>
                <a:r>
                  <a:rPr lang="tr-TR" dirty="0" err="1" smtClean="0"/>
                  <a:t>defined</a:t>
                </a:r>
                <a:r>
                  <a:rPr lang="tr-TR" dirty="0" smtClean="0"/>
                  <a:t> </a:t>
                </a:r>
                <a:r>
                  <a:rPr lang="tr-TR" dirty="0" err="1" smtClean="0"/>
                  <a:t>for</a:t>
                </a:r>
                <a:r>
                  <a:rPr lang="tr-TR" dirty="0" smtClean="0"/>
                  <a:t> a </a:t>
                </a:r>
                <a:r>
                  <a:rPr lang="tr-TR" dirty="0" err="1" smtClean="0"/>
                  <a:t>node</a:t>
                </a:r>
                <a:r>
                  <a:rPr lang="tr-TR" dirty="0" smtClean="0"/>
                  <a:t> </a:t>
                </a:r>
                <a14:m>
                  <m:oMath xmlns:m="http://schemas.openxmlformats.org/officeDocument/2006/math">
                    <m:r>
                      <a:rPr lang="tr-TR" i="1">
                        <a:latin typeface="Cambria Math" panose="02040503050406030204" pitchFamily="18" charset="0"/>
                      </a:rPr>
                      <m:t>𝑛</m:t>
                    </m:r>
                  </m:oMath>
                </a14:m>
                <a:r>
                  <a:rPr lang="tr-TR" dirty="0" smtClean="0"/>
                  <a:t> </a:t>
                </a:r>
                <a:r>
                  <a:rPr lang="tr-TR" dirty="0" err="1" smtClean="0"/>
                  <a:t>and</a:t>
                </a:r>
                <a:r>
                  <a:rPr lang="tr-TR" dirty="0"/>
                  <a:t> </a:t>
                </a:r>
                <a:r>
                  <a:rPr lang="tr-TR" dirty="0" smtClean="0"/>
                  <a:t>an </a:t>
                </a:r>
                <a:r>
                  <a:rPr lang="tr-TR" dirty="0" err="1" smtClean="0"/>
                  <a:t>adjacent</a:t>
                </a:r>
                <a:r>
                  <a:rPr lang="tr-TR" dirty="0" smtClean="0"/>
                  <a:t> </a:t>
                </a:r>
                <a:r>
                  <a:rPr lang="tr-TR" dirty="0" err="1" smtClean="0"/>
                  <a:t>node</a:t>
                </a:r>
                <a:r>
                  <a:rPr lang="tr-TR" dirty="0" smtClean="0"/>
                  <a:t> </a:t>
                </a:r>
                <a14:m>
                  <m:oMath xmlns:m="http://schemas.openxmlformats.org/officeDocument/2006/math">
                    <m:sSup>
                      <m:sSupPr>
                        <m:ctrlPr>
                          <a:rPr lang="tr-TR" i="1">
                            <a:latin typeface="Cambria Math" panose="02040503050406030204" pitchFamily="18" charset="0"/>
                          </a:rPr>
                        </m:ctrlPr>
                      </m:sSupPr>
                      <m:e>
                        <m:r>
                          <a:rPr lang="tr-TR" i="1">
                            <a:latin typeface="Cambria Math" panose="02040503050406030204" pitchFamily="18" charset="0"/>
                          </a:rPr>
                          <m:t>𝑛</m:t>
                        </m:r>
                      </m:e>
                      <m:sup>
                        <m:r>
                          <a:rPr lang="tr-TR" i="1">
                            <a:latin typeface="Cambria Math" panose="02040503050406030204" pitchFamily="18" charset="0"/>
                          </a:rPr>
                          <m:t>′</m:t>
                        </m:r>
                      </m:sup>
                    </m:sSup>
                  </m:oMath>
                </a14:m>
                <a:endParaRPr lang="tr-TR" dirty="0" smtClean="0"/>
              </a:p>
              <a:p>
                <a:pPr marL="0" indent="0">
                  <a:buNone/>
                </a:pPr>
                <a:endParaRPr lang="tr-TR" dirty="0" smtClean="0"/>
              </a:p>
              <a:p>
                <a:pPr marL="0" indent="0">
                  <a:buNone/>
                </a:pPr>
                <a14:m>
                  <m:oMathPara xmlns:m="http://schemas.openxmlformats.org/officeDocument/2006/math">
                    <m:oMathParaPr>
                      <m:jc m:val="centerGroup"/>
                    </m:oMathParaPr>
                    <m:oMath xmlns:m="http://schemas.openxmlformats.org/officeDocument/2006/math">
                      <m:r>
                        <a:rPr lang="tr-TR" i="1">
                          <a:latin typeface="Cambria Math" panose="02040503050406030204" pitchFamily="18" charset="0"/>
                        </a:rPr>
                        <m:t>𝑓</m:t>
                      </m:r>
                      <m:d>
                        <m:dPr>
                          <m:ctrlPr>
                            <a:rPr lang="tr-TR" i="1">
                              <a:latin typeface="Cambria Math" panose="02040503050406030204" pitchFamily="18" charset="0"/>
                            </a:rPr>
                          </m:ctrlPr>
                        </m:dPr>
                        <m:e>
                          <m:r>
                            <a:rPr lang="tr-TR" i="1">
                              <a:latin typeface="Cambria Math" panose="02040503050406030204" pitchFamily="18" charset="0"/>
                            </a:rPr>
                            <m:t>𝑛</m:t>
                          </m:r>
                        </m:e>
                      </m:d>
                      <m:r>
                        <a:rPr lang="tr-TR" b="0" i="1" smtClean="0">
                          <a:latin typeface="Cambria Math" panose="02040503050406030204" pitchFamily="18" charset="0"/>
                        </a:rPr>
                        <m:t>=</m:t>
                      </m:r>
                      <m:r>
                        <a:rPr lang="tr-TR" b="0" i="1" smtClean="0">
                          <a:latin typeface="Cambria Math" panose="02040503050406030204" pitchFamily="18" charset="0"/>
                        </a:rPr>
                        <m:t>𝑔</m:t>
                      </m:r>
                      <m:d>
                        <m:dPr>
                          <m:ctrlPr>
                            <a:rPr lang="tr-TR" i="1">
                              <a:latin typeface="Cambria Math" panose="02040503050406030204" pitchFamily="18" charset="0"/>
                            </a:rPr>
                          </m:ctrlPr>
                        </m:dPr>
                        <m:e>
                          <m:r>
                            <a:rPr lang="tr-TR" i="1">
                              <a:latin typeface="Cambria Math" panose="02040503050406030204" pitchFamily="18" charset="0"/>
                            </a:rPr>
                            <m:t>𝑛</m:t>
                          </m:r>
                        </m:e>
                      </m:d>
                      <m:r>
                        <a:rPr lang="tr-TR" b="0" i="1" smtClean="0">
                          <a:latin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𝜀</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h</m:t>
                      </m:r>
                      <m:d>
                        <m:dPr>
                          <m:ctrlPr>
                            <a:rPr lang="tr-TR" i="1">
                              <a:latin typeface="Cambria Math" panose="02040503050406030204" pitchFamily="18" charset="0"/>
                            </a:rPr>
                          </m:ctrlPr>
                        </m:dPr>
                        <m:e>
                          <m:r>
                            <a:rPr lang="tr-TR" i="1">
                              <a:latin typeface="Cambria Math" panose="02040503050406030204" pitchFamily="18" charset="0"/>
                            </a:rPr>
                            <m:t>𝑛</m:t>
                          </m:r>
                        </m:e>
                      </m:d>
                    </m:oMath>
                  </m:oMathPara>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Tree>
    <p:extLst>
      <p:ext uri="{BB962C8B-B14F-4D97-AF65-F5344CB8AC3E}">
        <p14:creationId xmlns:p14="http://schemas.microsoft.com/office/powerpoint/2010/main" val="2087720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Deterministic</a:t>
            </a:r>
            <a:r>
              <a:rPr lang="tr-TR" dirty="0"/>
              <a:t> </a:t>
            </a:r>
            <a:r>
              <a:rPr lang="tr-TR" dirty="0" err="1"/>
              <a:t>Graph</a:t>
            </a:r>
            <a:r>
              <a:rPr lang="tr-TR" dirty="0"/>
              <a:t> </a:t>
            </a:r>
            <a:r>
              <a:rPr lang="tr-TR" dirty="0" err="1" smtClean="0"/>
              <a:t>Search</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𝑓</m:t>
                      </m:r>
                      <m:d>
                        <m:dPr>
                          <m:ctrlPr>
                            <a:rPr lang="tr-TR" i="1">
                              <a:latin typeface="Cambria Math" panose="02040503050406030204" pitchFamily="18" charset="0"/>
                            </a:rPr>
                          </m:ctrlPr>
                        </m:dPr>
                        <m:e>
                          <m:r>
                            <a:rPr lang="tr-TR" i="1">
                              <a:latin typeface="Cambria Math" panose="02040503050406030204" pitchFamily="18" charset="0"/>
                            </a:rPr>
                            <m:t>𝑛</m:t>
                          </m:r>
                        </m:e>
                      </m:d>
                      <m:r>
                        <a:rPr lang="tr-TR" b="0" i="1" smtClean="0">
                          <a:latin typeface="Cambria Math" panose="02040503050406030204" pitchFamily="18" charset="0"/>
                        </a:rPr>
                        <m:t>=</m:t>
                      </m:r>
                      <m:r>
                        <a:rPr lang="tr-TR" b="0" i="1" smtClean="0">
                          <a:latin typeface="Cambria Math" panose="02040503050406030204" pitchFamily="18" charset="0"/>
                        </a:rPr>
                        <m:t>𝑔</m:t>
                      </m:r>
                      <m:d>
                        <m:dPr>
                          <m:ctrlPr>
                            <a:rPr lang="tr-TR" i="1">
                              <a:latin typeface="Cambria Math" panose="02040503050406030204" pitchFamily="18" charset="0"/>
                            </a:rPr>
                          </m:ctrlPr>
                        </m:dPr>
                        <m:e>
                          <m:r>
                            <a:rPr lang="tr-TR" i="1">
                              <a:latin typeface="Cambria Math" panose="02040503050406030204" pitchFamily="18" charset="0"/>
                            </a:rPr>
                            <m:t>𝑛</m:t>
                          </m:r>
                        </m:e>
                      </m:d>
                      <m:r>
                        <a:rPr lang="tr-TR" b="0" i="1" smtClean="0">
                          <a:latin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𝜀</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h</m:t>
                      </m:r>
                      <m:d>
                        <m:dPr>
                          <m:ctrlPr>
                            <a:rPr lang="tr-TR" i="1">
                              <a:latin typeface="Cambria Math" panose="02040503050406030204" pitchFamily="18" charset="0"/>
                            </a:rPr>
                          </m:ctrlPr>
                        </m:dPr>
                        <m:e>
                          <m:r>
                            <a:rPr lang="tr-TR" i="1">
                              <a:latin typeface="Cambria Math" panose="02040503050406030204" pitchFamily="18" charset="0"/>
                            </a:rPr>
                            <m:t>𝑛</m:t>
                          </m:r>
                        </m:e>
                      </m:d>
                    </m:oMath>
                  </m:oMathPara>
                </a14:m>
                <a:endParaRPr lang="tr-TR" dirty="0" smtClean="0"/>
              </a:p>
              <a:p>
                <a:pPr marL="0" indent="0">
                  <a:buNone/>
                </a:pPr>
                <a:endParaRPr lang="tr-TR" dirty="0" smtClean="0"/>
              </a:p>
              <a:p>
                <a14:m>
                  <m:oMath xmlns:m="http://schemas.openxmlformats.org/officeDocument/2006/math">
                    <m:r>
                      <a:rPr lang="tr-TR" i="1">
                        <a:latin typeface="Cambria Math" panose="02040503050406030204" pitchFamily="18" charset="0"/>
                      </a:rPr>
                      <m:t>𝑐</m:t>
                    </m:r>
                    <m:d>
                      <m:dPr>
                        <m:ctrlPr>
                          <a:rPr lang="tr-TR" i="1">
                            <a:latin typeface="Cambria Math" panose="02040503050406030204" pitchFamily="18" charset="0"/>
                          </a:rPr>
                        </m:ctrlPr>
                      </m:dPr>
                      <m:e>
                        <m:sSub>
                          <m:sSubPr>
                            <m:ctrlPr>
                              <a:rPr lang="tr-TR" b="0" i="1" smtClean="0">
                                <a:latin typeface="Cambria Math" panose="02040503050406030204" pitchFamily="18" charset="0"/>
                              </a:rPr>
                            </m:ctrlPr>
                          </m:sSubPr>
                          <m:e>
                            <m:r>
                              <a:rPr lang="tr-TR" i="1">
                                <a:latin typeface="Cambria Math" panose="02040503050406030204" pitchFamily="18" charset="0"/>
                              </a:rPr>
                              <m:t>𝑛</m:t>
                            </m:r>
                          </m:e>
                          <m:sub>
                            <m:r>
                              <a:rPr lang="tr-TR" b="0" i="1" smtClean="0">
                                <a:latin typeface="Cambria Math" panose="02040503050406030204" pitchFamily="18" charset="0"/>
                              </a:rPr>
                              <m:t>𝑖</m:t>
                            </m:r>
                          </m:sub>
                        </m:sSub>
                        <m:r>
                          <a:rPr lang="tr-TR" i="1">
                            <a:latin typeface="Cambria Math" panose="02040503050406030204" pitchFamily="18" charset="0"/>
                          </a:rPr>
                          <m:t>,</m:t>
                        </m:r>
                        <m:sSubSup>
                          <m:sSubSupPr>
                            <m:ctrlPr>
                              <a:rPr lang="tr-TR" b="0" i="1" smtClean="0">
                                <a:latin typeface="Cambria Math" panose="02040503050406030204" pitchFamily="18" charset="0"/>
                              </a:rPr>
                            </m:ctrlPr>
                          </m:sSubSupPr>
                          <m:e>
                            <m:r>
                              <a:rPr lang="tr-TR" i="1">
                                <a:latin typeface="Cambria Math" panose="02040503050406030204" pitchFamily="18" charset="0"/>
                              </a:rPr>
                              <m:t>𝑛</m:t>
                            </m:r>
                          </m:e>
                          <m:sub>
                            <m:r>
                              <a:rPr lang="tr-TR" b="0" i="1" smtClean="0">
                                <a:latin typeface="Cambria Math" panose="02040503050406030204" pitchFamily="18" charset="0"/>
                              </a:rPr>
                              <m:t>𝑖</m:t>
                            </m:r>
                          </m:sub>
                          <m:sup>
                            <m:r>
                              <a:rPr lang="tr-TR" i="1">
                                <a:latin typeface="Cambria Math" panose="02040503050406030204" pitchFamily="18" charset="0"/>
                              </a:rPr>
                              <m:t>′</m:t>
                            </m:r>
                          </m:sup>
                        </m:sSubSup>
                      </m:e>
                    </m:d>
                    <m:r>
                      <a:rPr lang="tr-TR" b="0" i="1" smtClean="0">
                        <a:latin typeface="Cambria Math" panose="02040503050406030204" pitchFamily="18" charset="0"/>
                      </a:rPr>
                      <m:t>=</m:t>
                    </m:r>
                    <m:r>
                      <a:rPr lang="tr-TR" i="1">
                        <a:latin typeface="Cambria Math" panose="02040503050406030204" pitchFamily="18" charset="0"/>
                      </a:rPr>
                      <m:t>𝑐</m:t>
                    </m:r>
                    <m:d>
                      <m:dPr>
                        <m:ctrlPr>
                          <a:rPr lang="tr-TR" i="1">
                            <a:latin typeface="Cambria Math" panose="02040503050406030204" pitchFamily="18" charset="0"/>
                          </a:rPr>
                        </m:ctrlPr>
                      </m:dPr>
                      <m:e>
                        <m:sSub>
                          <m:sSubPr>
                            <m:ctrlPr>
                              <a:rPr lang="tr-TR" b="0" i="1" smtClean="0">
                                <a:latin typeface="Cambria Math" panose="02040503050406030204" pitchFamily="18" charset="0"/>
                              </a:rPr>
                            </m:ctrlPr>
                          </m:sSubPr>
                          <m:e>
                            <m:r>
                              <a:rPr lang="tr-TR" i="1">
                                <a:latin typeface="Cambria Math" panose="02040503050406030204" pitchFamily="18" charset="0"/>
                              </a:rPr>
                              <m:t>𝑛</m:t>
                            </m:r>
                          </m:e>
                          <m:sub>
                            <m:r>
                              <a:rPr lang="tr-TR" b="0" i="1" smtClean="0">
                                <a:latin typeface="Cambria Math" panose="02040503050406030204" pitchFamily="18" charset="0"/>
                              </a:rPr>
                              <m:t>𝑗</m:t>
                            </m:r>
                          </m:sub>
                        </m:sSub>
                        <m:r>
                          <a:rPr lang="tr-TR" i="1">
                            <a:latin typeface="Cambria Math" panose="02040503050406030204" pitchFamily="18" charset="0"/>
                          </a:rPr>
                          <m:t>,</m:t>
                        </m:r>
                        <m:sSubSup>
                          <m:sSubSupPr>
                            <m:ctrlPr>
                              <a:rPr lang="tr-TR" b="0" i="1" smtClean="0">
                                <a:latin typeface="Cambria Math" panose="02040503050406030204" pitchFamily="18" charset="0"/>
                              </a:rPr>
                            </m:ctrlPr>
                          </m:sSubSupPr>
                          <m:e>
                            <m:r>
                              <a:rPr lang="tr-TR" i="1">
                                <a:latin typeface="Cambria Math" panose="02040503050406030204" pitchFamily="18" charset="0"/>
                              </a:rPr>
                              <m:t>𝑛</m:t>
                            </m:r>
                          </m:e>
                          <m:sub>
                            <m:r>
                              <a:rPr lang="tr-TR" b="0" i="1" smtClean="0">
                                <a:latin typeface="Cambria Math" panose="02040503050406030204" pitchFamily="18" charset="0"/>
                              </a:rPr>
                              <m:t>𝑗</m:t>
                            </m:r>
                          </m:sub>
                          <m:sup>
                            <m:r>
                              <a:rPr lang="tr-TR" i="1">
                                <a:latin typeface="Cambria Math" panose="02040503050406030204" pitchFamily="18" charset="0"/>
                              </a:rPr>
                              <m:t>′</m:t>
                            </m:r>
                          </m:sup>
                        </m:sSubSup>
                      </m:e>
                    </m:d>
                  </m:oMath>
                </a14:m>
                <a:r>
                  <a:rPr lang="tr-TR" dirty="0" smtClean="0"/>
                  <a:t> </a:t>
                </a:r>
                <a:r>
                  <a:rPr lang="tr-TR" dirty="0" smtClean="0">
                    <a:sym typeface="Wingdings" panose="05000000000000000000" pitchFamily="2" charset="2"/>
                  </a:rPr>
                  <a:t> Depth-First, </a:t>
                </a:r>
                <a:r>
                  <a:rPr lang="tr-TR" dirty="0" err="1" smtClean="0">
                    <a:sym typeface="Wingdings" panose="05000000000000000000" pitchFamily="2" charset="2"/>
                  </a:rPr>
                  <a:t>Breadth</a:t>
                </a:r>
                <a:r>
                  <a:rPr lang="tr-TR" dirty="0" smtClean="0">
                    <a:sym typeface="Wingdings" panose="05000000000000000000" pitchFamily="2" charset="2"/>
                  </a:rPr>
                  <a:t>-First</a:t>
                </a:r>
              </a:p>
              <a:p>
                <a14:m>
                  <m:oMath xmlns:m="http://schemas.openxmlformats.org/officeDocument/2006/math">
                    <m:r>
                      <a:rPr lang="tr-TR" i="1">
                        <a:latin typeface="Cambria Math" panose="02040503050406030204" pitchFamily="18" charset="0"/>
                      </a:rPr>
                      <m:t>𝑐</m:t>
                    </m:r>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panose="02040503050406030204" pitchFamily="18" charset="0"/>
                              </a:rPr>
                              <m:t>𝑛</m:t>
                            </m:r>
                          </m:e>
                          <m:sub>
                            <m:r>
                              <a:rPr lang="tr-TR" i="1">
                                <a:latin typeface="Cambria Math" panose="02040503050406030204" pitchFamily="18" charset="0"/>
                              </a:rPr>
                              <m:t>𝑖</m:t>
                            </m:r>
                          </m:sub>
                        </m:sSub>
                        <m:r>
                          <a:rPr lang="tr-TR" i="1">
                            <a:latin typeface="Cambria Math" panose="02040503050406030204" pitchFamily="18" charset="0"/>
                          </a:rPr>
                          <m:t>,</m:t>
                        </m:r>
                        <m:sSubSup>
                          <m:sSubSupPr>
                            <m:ctrlPr>
                              <a:rPr lang="tr-TR" i="1">
                                <a:latin typeface="Cambria Math" panose="02040503050406030204" pitchFamily="18" charset="0"/>
                              </a:rPr>
                            </m:ctrlPr>
                          </m:sSubSupPr>
                          <m:e>
                            <m:r>
                              <a:rPr lang="tr-TR" i="1">
                                <a:latin typeface="Cambria Math" panose="02040503050406030204" pitchFamily="18" charset="0"/>
                              </a:rPr>
                              <m:t>𝑛</m:t>
                            </m:r>
                          </m:e>
                          <m:sub>
                            <m:r>
                              <a:rPr lang="tr-TR" i="1">
                                <a:latin typeface="Cambria Math" panose="02040503050406030204" pitchFamily="18" charset="0"/>
                              </a:rPr>
                              <m:t>𝑖</m:t>
                            </m:r>
                          </m:sub>
                          <m:sup>
                            <m:r>
                              <a:rPr lang="tr-TR" i="1">
                                <a:latin typeface="Cambria Math" panose="02040503050406030204" pitchFamily="18" charset="0"/>
                              </a:rPr>
                              <m:t>′</m:t>
                            </m:r>
                          </m:sup>
                        </m:sSubSup>
                      </m:e>
                    </m:d>
                    <m:r>
                      <a:rPr lang="tr-TR" i="1" smtClean="0">
                        <a:latin typeface="Cambria Math" panose="02040503050406030204" pitchFamily="18" charset="0"/>
                        <a:ea typeface="Cambria Math" panose="02040503050406030204" pitchFamily="18" charset="0"/>
                      </a:rPr>
                      <m:t>≠</m:t>
                    </m:r>
                    <m:r>
                      <a:rPr lang="tr-TR" i="1">
                        <a:latin typeface="Cambria Math" panose="02040503050406030204" pitchFamily="18" charset="0"/>
                      </a:rPr>
                      <m:t>𝑐</m:t>
                    </m:r>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panose="02040503050406030204" pitchFamily="18" charset="0"/>
                              </a:rPr>
                              <m:t>𝑛</m:t>
                            </m:r>
                          </m:e>
                          <m:sub>
                            <m:r>
                              <a:rPr lang="tr-TR" i="1">
                                <a:latin typeface="Cambria Math" panose="02040503050406030204" pitchFamily="18" charset="0"/>
                              </a:rPr>
                              <m:t>𝑗</m:t>
                            </m:r>
                          </m:sub>
                        </m:sSub>
                        <m:r>
                          <a:rPr lang="tr-TR" i="1">
                            <a:latin typeface="Cambria Math" panose="02040503050406030204" pitchFamily="18" charset="0"/>
                          </a:rPr>
                          <m:t>,</m:t>
                        </m:r>
                        <m:sSubSup>
                          <m:sSubSupPr>
                            <m:ctrlPr>
                              <a:rPr lang="tr-TR" i="1">
                                <a:latin typeface="Cambria Math" panose="02040503050406030204" pitchFamily="18" charset="0"/>
                              </a:rPr>
                            </m:ctrlPr>
                          </m:sSubSupPr>
                          <m:e>
                            <m:r>
                              <a:rPr lang="tr-TR" i="1">
                                <a:latin typeface="Cambria Math" panose="02040503050406030204" pitchFamily="18" charset="0"/>
                              </a:rPr>
                              <m:t>𝑛</m:t>
                            </m:r>
                          </m:e>
                          <m:sub>
                            <m:r>
                              <a:rPr lang="tr-TR" i="1">
                                <a:latin typeface="Cambria Math" panose="02040503050406030204" pitchFamily="18" charset="0"/>
                              </a:rPr>
                              <m:t>𝑗</m:t>
                            </m:r>
                          </m:sub>
                          <m:sup>
                            <m:r>
                              <a:rPr lang="tr-TR" i="1">
                                <a:latin typeface="Cambria Math" panose="02040503050406030204" pitchFamily="18" charset="0"/>
                              </a:rPr>
                              <m:t>′</m:t>
                            </m:r>
                          </m:sup>
                        </m:sSubSup>
                      </m:e>
                    </m:d>
                  </m:oMath>
                </a14:m>
                <a:r>
                  <a:rPr lang="tr-TR" dirty="0" smtClean="0"/>
                  <a:t> AND </a:t>
                </a:r>
                <a14:m>
                  <m:oMath xmlns:m="http://schemas.openxmlformats.org/officeDocument/2006/math">
                    <m:r>
                      <a:rPr lang="tr-TR" i="1">
                        <a:latin typeface="Cambria Math" panose="02040503050406030204" pitchFamily="18" charset="0"/>
                        <a:ea typeface="Cambria Math" panose="02040503050406030204" pitchFamily="18" charset="0"/>
                      </a:rPr>
                      <m:t>𝜀</m:t>
                    </m:r>
                    <m:r>
                      <a:rPr lang="tr-TR" b="0" i="1" smtClean="0">
                        <a:latin typeface="Cambria Math" panose="02040503050406030204" pitchFamily="18" charset="0"/>
                        <a:ea typeface="Cambria Math" panose="02040503050406030204" pitchFamily="18" charset="0"/>
                      </a:rPr>
                      <m:t>=0</m:t>
                    </m:r>
                  </m:oMath>
                </a14:m>
                <a:r>
                  <a:rPr lang="tr-TR" dirty="0" smtClean="0"/>
                  <a:t> </a:t>
                </a:r>
                <a:r>
                  <a:rPr lang="tr-TR" dirty="0" smtClean="0">
                    <a:sym typeface="Wingdings" panose="05000000000000000000" pitchFamily="2" charset="2"/>
                  </a:rPr>
                  <a:t> </a:t>
                </a:r>
                <a:r>
                  <a:rPr lang="tr-TR" dirty="0" err="1" smtClean="0"/>
                  <a:t>Dijkstra’s</a:t>
                </a:r>
                <a:r>
                  <a:rPr lang="tr-TR" dirty="0" smtClean="0"/>
                  <a:t> </a:t>
                </a:r>
                <a:r>
                  <a:rPr lang="tr-TR" dirty="0" err="1" smtClean="0"/>
                  <a:t>Algorithm</a:t>
                </a:r>
                <a:endParaRPr lang="tr-TR" dirty="0" smtClean="0"/>
              </a:p>
              <a:p>
                <a14:m>
                  <m:oMath xmlns:m="http://schemas.openxmlformats.org/officeDocument/2006/math">
                    <m:r>
                      <a:rPr lang="tr-TR" i="1">
                        <a:latin typeface="Cambria Math" panose="02040503050406030204" pitchFamily="18" charset="0"/>
                        <a:ea typeface="Cambria Math" panose="02040503050406030204" pitchFamily="18" charset="0"/>
                      </a:rPr>
                      <m:t>𝜀</m:t>
                    </m:r>
                    <m:r>
                      <a:rPr lang="tr-TR" i="1">
                        <a:latin typeface="Cambria Math" panose="02040503050406030204" pitchFamily="18" charset="0"/>
                        <a:ea typeface="Cambria Math" panose="02040503050406030204" pitchFamily="18" charset="0"/>
                      </a:rPr>
                      <m:t>=1</m:t>
                    </m:r>
                  </m:oMath>
                </a14:m>
                <a:r>
                  <a:rPr lang="tr-TR" dirty="0" smtClean="0"/>
                  <a:t> </a:t>
                </a:r>
                <a:r>
                  <a:rPr lang="tr-TR" dirty="0" smtClean="0">
                    <a:sym typeface="Wingdings" panose="05000000000000000000" pitchFamily="2" charset="2"/>
                  </a:rPr>
                  <a:t> Optimal A*</a:t>
                </a:r>
              </a:p>
              <a:p>
                <a14:m>
                  <m:oMath xmlns:m="http://schemas.openxmlformats.org/officeDocument/2006/math">
                    <m:r>
                      <a:rPr lang="tr-TR" i="1">
                        <a:latin typeface="Cambria Math" panose="02040503050406030204" pitchFamily="18" charset="0"/>
                        <a:ea typeface="Cambria Math" panose="02040503050406030204" pitchFamily="18" charset="0"/>
                      </a:rPr>
                      <m:t>𝜀</m:t>
                    </m:r>
                    <m:r>
                      <a:rPr lang="tr-TR" b="0" i="1" smtClean="0">
                        <a:latin typeface="Cambria Math" panose="02040503050406030204" pitchFamily="18" charset="0"/>
                        <a:ea typeface="Cambria Math" panose="02040503050406030204" pitchFamily="18" charset="0"/>
                      </a:rPr>
                      <m:t>&gt;1</m:t>
                    </m:r>
                  </m:oMath>
                </a14:m>
                <a:r>
                  <a:rPr lang="tr-TR" dirty="0" smtClean="0"/>
                  <a:t> </a:t>
                </a:r>
                <a:r>
                  <a:rPr lang="tr-TR" dirty="0" smtClean="0">
                    <a:sym typeface="Wingdings" panose="05000000000000000000" pitchFamily="2" charset="2"/>
                  </a:rPr>
                  <a:t> </a:t>
                </a:r>
                <a:r>
                  <a:rPr lang="tr-TR" dirty="0" err="1" smtClean="0">
                    <a:sym typeface="Wingdings" panose="05000000000000000000" pitchFamily="2" charset="2"/>
                  </a:rPr>
                  <a:t>Suboptimal</a:t>
                </a:r>
                <a:r>
                  <a:rPr lang="tr-TR" dirty="0" smtClean="0">
                    <a:sym typeface="Wingdings" panose="05000000000000000000" pitchFamily="2" charset="2"/>
                  </a:rPr>
                  <a:t> A*</a:t>
                </a:r>
                <a:endParaRPr lang="tr-T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559401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Breadth</a:t>
            </a:r>
            <a:r>
              <a:rPr lang="tr-TR" dirty="0"/>
              <a:t>-First </a:t>
            </a:r>
            <a:r>
              <a:rPr lang="tr-TR" dirty="0" err="1" smtClean="0"/>
              <a:t>Search</a:t>
            </a:r>
            <a:endParaRPr lang="en-GB" dirty="0"/>
          </a:p>
        </p:txBody>
      </p:sp>
      <p:sp>
        <p:nvSpPr>
          <p:cNvPr id="3" name="Content Placeholder 2"/>
          <p:cNvSpPr>
            <a:spLocks noGrp="1"/>
          </p:cNvSpPr>
          <p:nvPr>
            <p:ph idx="1"/>
          </p:nvPr>
        </p:nvSpPr>
        <p:spPr/>
        <p:txBody>
          <a:bodyPr>
            <a:normAutofit/>
          </a:bodyPr>
          <a:lstStyle/>
          <a:p>
            <a:pPr algn="just"/>
            <a:r>
              <a:rPr lang="tr-TR" dirty="0" smtClean="0"/>
              <a:t>A</a:t>
            </a:r>
            <a:r>
              <a:rPr lang="en-US" dirty="0" err="1" smtClean="0"/>
              <a:t>lgorithm</a:t>
            </a:r>
            <a:r>
              <a:rPr lang="en-US" dirty="0" smtClean="0"/>
              <a:t> </a:t>
            </a:r>
            <a:r>
              <a:rPr lang="en-US" dirty="0"/>
              <a:t>begins with the start node </a:t>
            </a:r>
            <a:endParaRPr lang="tr-TR" dirty="0" smtClean="0"/>
          </a:p>
          <a:p>
            <a:pPr algn="just"/>
            <a:r>
              <a:rPr lang="tr-TR" dirty="0" smtClean="0"/>
              <a:t>E</a:t>
            </a:r>
            <a:r>
              <a:rPr lang="en-US" dirty="0" err="1" smtClean="0"/>
              <a:t>xplores</a:t>
            </a:r>
            <a:r>
              <a:rPr lang="en-US" dirty="0" smtClean="0"/>
              <a:t> </a:t>
            </a:r>
            <a:r>
              <a:rPr lang="en-US" dirty="0"/>
              <a:t>all of its neighboring </a:t>
            </a:r>
            <a:r>
              <a:rPr lang="en-US" dirty="0" smtClean="0"/>
              <a:t>nodes</a:t>
            </a:r>
            <a:endParaRPr lang="tr-TR" dirty="0" smtClean="0"/>
          </a:p>
          <a:p>
            <a:pPr algn="just"/>
            <a:r>
              <a:rPr lang="en-US" dirty="0" smtClean="0"/>
              <a:t>Then</a:t>
            </a:r>
            <a:r>
              <a:rPr lang="en-US" dirty="0"/>
              <a:t>, for each of these nodes, </a:t>
            </a:r>
            <a:r>
              <a:rPr lang="en-US" dirty="0" smtClean="0"/>
              <a:t>it</a:t>
            </a:r>
            <a:r>
              <a:rPr lang="tr-TR" dirty="0" smtClean="0"/>
              <a:t> </a:t>
            </a:r>
            <a:r>
              <a:rPr lang="en-US" dirty="0" smtClean="0"/>
              <a:t>explores </a:t>
            </a:r>
            <a:r>
              <a:rPr lang="en-US" dirty="0"/>
              <a:t>all their </a:t>
            </a:r>
            <a:r>
              <a:rPr lang="en-US" dirty="0" smtClean="0"/>
              <a:t>unexplored</a:t>
            </a:r>
            <a:r>
              <a:rPr lang="tr-TR" dirty="0" smtClean="0"/>
              <a:t> </a:t>
            </a:r>
            <a:r>
              <a:rPr lang="en-US" dirty="0" smtClean="0"/>
              <a:t>neighbors and </a:t>
            </a:r>
            <a:r>
              <a:rPr lang="en-US" dirty="0"/>
              <a:t>so </a:t>
            </a:r>
            <a:r>
              <a:rPr lang="en-US" dirty="0" smtClean="0"/>
              <a:t>on.</a:t>
            </a:r>
            <a:endParaRPr lang="tr-TR" dirty="0" smtClean="0"/>
          </a:p>
          <a:p>
            <a:pPr algn="just"/>
            <a:r>
              <a:rPr lang="en-US" dirty="0" smtClean="0"/>
              <a:t>This </a:t>
            </a:r>
            <a:r>
              <a:rPr lang="en-US" dirty="0"/>
              <a:t>process </a:t>
            </a:r>
            <a:r>
              <a:rPr lang="tr-TR" dirty="0" err="1" smtClean="0"/>
              <a:t>goes</a:t>
            </a:r>
            <a:r>
              <a:rPr lang="tr-TR" dirty="0" smtClean="0"/>
              <a:t> as</a:t>
            </a:r>
            <a:r>
              <a:rPr lang="en-US" dirty="0" smtClean="0"/>
              <a:t>, </a:t>
            </a:r>
            <a:r>
              <a:rPr lang="en-US" dirty="0"/>
              <a:t>marking a </a:t>
            </a:r>
            <a:r>
              <a:rPr lang="en-US" dirty="0" smtClean="0"/>
              <a:t>node</a:t>
            </a:r>
            <a:r>
              <a:rPr lang="tr-TR" dirty="0" smtClean="0"/>
              <a:t> </a:t>
            </a:r>
            <a:r>
              <a:rPr lang="en-US" dirty="0" smtClean="0"/>
              <a:t>“</a:t>
            </a:r>
            <a:r>
              <a:rPr lang="en-US" dirty="0"/>
              <a:t>active”, exploring each of </a:t>
            </a:r>
            <a:r>
              <a:rPr lang="en-US" dirty="0" smtClean="0"/>
              <a:t>its</a:t>
            </a:r>
            <a:r>
              <a:rPr lang="tr-TR" dirty="0" smtClean="0"/>
              <a:t> n</a:t>
            </a:r>
            <a:r>
              <a:rPr lang="en-US" dirty="0" err="1" smtClean="0"/>
              <a:t>eighbors</a:t>
            </a:r>
            <a:r>
              <a:rPr lang="en-US" dirty="0" smtClean="0"/>
              <a:t> </a:t>
            </a:r>
            <a:r>
              <a:rPr lang="en-US" dirty="0"/>
              <a:t>and marking them “open”, and finally marking </a:t>
            </a:r>
            <a:r>
              <a:rPr lang="en-US" dirty="0" smtClean="0"/>
              <a:t>the</a:t>
            </a:r>
            <a:r>
              <a:rPr lang="tr-TR" dirty="0" smtClean="0"/>
              <a:t> </a:t>
            </a:r>
            <a:r>
              <a:rPr lang="en-US" dirty="0" smtClean="0"/>
              <a:t>parent </a:t>
            </a:r>
            <a:r>
              <a:rPr lang="en-US" dirty="0"/>
              <a:t>node “</a:t>
            </a:r>
            <a:r>
              <a:rPr lang="en-US" dirty="0" smtClean="0"/>
              <a:t>visited</a:t>
            </a:r>
            <a:endParaRPr lang="tr-TR" dirty="0" smtClean="0"/>
          </a:p>
          <a:p>
            <a:pPr algn="just"/>
            <a:r>
              <a:rPr lang="en-US" dirty="0" smtClean="0"/>
              <a:t>The </a:t>
            </a:r>
            <a:r>
              <a:rPr lang="en-US" dirty="0"/>
              <a:t>algorithm proceeds until it reaches the goal node where it terminates</a:t>
            </a:r>
            <a:r>
              <a:rPr lang="en-US" dirty="0" smtClean="0"/>
              <a:t>.</a:t>
            </a:r>
            <a:endParaRPr lang="en-GB" dirty="0"/>
          </a:p>
        </p:txBody>
      </p:sp>
    </p:spTree>
    <p:extLst>
      <p:ext uri="{BB962C8B-B14F-4D97-AF65-F5344CB8AC3E}">
        <p14:creationId xmlns:p14="http://schemas.microsoft.com/office/powerpoint/2010/main" val="713844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Breadth</a:t>
            </a:r>
            <a:r>
              <a:rPr lang="tr-TR" dirty="0"/>
              <a:t>-First </a:t>
            </a:r>
            <a:r>
              <a:rPr lang="tr-TR" dirty="0" err="1" smtClean="0"/>
              <a:t>Search</a:t>
            </a:r>
            <a:endParaRPr lang="en-GB" dirty="0"/>
          </a:p>
        </p:txBody>
      </p:sp>
      <p:pic>
        <p:nvPicPr>
          <p:cNvPr id="4" name="Picture 3"/>
          <p:cNvPicPr>
            <a:picLocks noChangeAspect="1"/>
          </p:cNvPicPr>
          <p:nvPr/>
        </p:nvPicPr>
        <p:blipFill>
          <a:blip r:embed="rId2"/>
          <a:stretch>
            <a:fillRect/>
          </a:stretch>
        </p:blipFill>
        <p:spPr>
          <a:xfrm>
            <a:off x="1598468" y="1377142"/>
            <a:ext cx="8496300" cy="5334000"/>
          </a:xfrm>
          <a:prstGeom prst="rect">
            <a:avLst/>
          </a:prstGeom>
        </p:spPr>
      </p:pic>
    </p:spTree>
    <p:extLst>
      <p:ext uri="{BB962C8B-B14F-4D97-AF65-F5344CB8AC3E}">
        <p14:creationId xmlns:p14="http://schemas.microsoft.com/office/powerpoint/2010/main" val="285119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Depth-First </a:t>
            </a:r>
            <a:r>
              <a:rPr lang="tr-TR" dirty="0" err="1" smtClean="0"/>
              <a:t>Search</a:t>
            </a:r>
            <a:endParaRPr lang="en-GB" dirty="0"/>
          </a:p>
        </p:txBody>
      </p:sp>
      <p:sp>
        <p:nvSpPr>
          <p:cNvPr id="3" name="Content Placeholder 2"/>
          <p:cNvSpPr>
            <a:spLocks noGrp="1"/>
          </p:cNvSpPr>
          <p:nvPr>
            <p:ph idx="1"/>
          </p:nvPr>
        </p:nvSpPr>
        <p:spPr/>
        <p:txBody>
          <a:bodyPr/>
          <a:lstStyle/>
          <a:p>
            <a:r>
              <a:rPr lang="tr-TR" dirty="0"/>
              <a:t>D</a:t>
            </a:r>
            <a:r>
              <a:rPr lang="en-US" dirty="0" err="1" smtClean="0"/>
              <a:t>epth</a:t>
            </a:r>
            <a:r>
              <a:rPr lang="en-US" dirty="0" smtClean="0"/>
              <a:t>-first </a:t>
            </a:r>
            <a:r>
              <a:rPr lang="en-US" dirty="0"/>
              <a:t>search expands each node up to </a:t>
            </a:r>
            <a:r>
              <a:rPr lang="en-US" dirty="0" smtClean="0"/>
              <a:t>the</a:t>
            </a:r>
            <a:r>
              <a:rPr lang="tr-TR" dirty="0" smtClean="0"/>
              <a:t> </a:t>
            </a:r>
            <a:r>
              <a:rPr lang="en-US" dirty="0" smtClean="0"/>
              <a:t>deepest </a:t>
            </a:r>
            <a:r>
              <a:rPr lang="en-US" dirty="0"/>
              <a:t>level of the graph </a:t>
            </a:r>
            <a:endParaRPr lang="tr-TR" dirty="0" smtClean="0"/>
          </a:p>
          <a:p>
            <a:r>
              <a:rPr lang="tr-TR" dirty="0" smtClean="0"/>
              <a:t>May </a:t>
            </a:r>
            <a:r>
              <a:rPr lang="tr-TR" dirty="0" err="1" smtClean="0"/>
              <a:t>provide</a:t>
            </a:r>
            <a:r>
              <a:rPr lang="tr-TR" dirty="0" smtClean="0"/>
              <a:t> </a:t>
            </a:r>
            <a:r>
              <a:rPr lang="tr-TR" dirty="0" err="1" smtClean="0"/>
              <a:t>non</a:t>
            </a:r>
            <a:r>
              <a:rPr lang="tr-TR" dirty="0" smtClean="0"/>
              <a:t> optimal </a:t>
            </a:r>
            <a:r>
              <a:rPr lang="tr-TR" dirty="0" err="1" smtClean="0"/>
              <a:t>solutions</a:t>
            </a:r>
            <a:endParaRPr lang="tr-TR" dirty="0" smtClean="0"/>
          </a:p>
          <a:p>
            <a:r>
              <a:rPr lang="tr-TR" dirty="0" smtClean="0"/>
              <a:t>May </a:t>
            </a:r>
            <a:r>
              <a:rPr lang="tr-TR" dirty="0" err="1" smtClean="0"/>
              <a:t>have</a:t>
            </a:r>
            <a:r>
              <a:rPr lang="tr-TR" dirty="0" smtClean="0"/>
              <a:t> </a:t>
            </a:r>
            <a:r>
              <a:rPr lang="tr-TR" dirty="0" err="1" smtClean="0"/>
              <a:t>better</a:t>
            </a:r>
            <a:r>
              <a:rPr lang="tr-TR" dirty="0" smtClean="0"/>
              <a:t> </a:t>
            </a:r>
            <a:r>
              <a:rPr lang="tr-TR" dirty="0" err="1" smtClean="0"/>
              <a:t>space</a:t>
            </a:r>
            <a:r>
              <a:rPr lang="tr-TR" dirty="0" smtClean="0"/>
              <a:t> </a:t>
            </a:r>
            <a:r>
              <a:rPr lang="tr-TR" dirty="0" err="1" smtClean="0"/>
              <a:t>complexity</a:t>
            </a:r>
            <a:r>
              <a:rPr lang="tr-TR" dirty="0" smtClean="0"/>
              <a:t> </a:t>
            </a:r>
            <a:r>
              <a:rPr lang="tr-TR" dirty="0" err="1" smtClean="0"/>
              <a:t>compared</a:t>
            </a:r>
            <a:r>
              <a:rPr lang="tr-TR" dirty="0" smtClean="0"/>
              <a:t> </a:t>
            </a:r>
            <a:r>
              <a:rPr lang="tr-TR" dirty="0" err="1" smtClean="0"/>
              <a:t>to</a:t>
            </a:r>
            <a:r>
              <a:rPr lang="tr-TR" dirty="0" smtClean="0"/>
              <a:t> </a:t>
            </a:r>
            <a:r>
              <a:rPr lang="tr-TR" dirty="0" err="1" smtClean="0"/>
              <a:t>breadth-first</a:t>
            </a:r>
            <a:r>
              <a:rPr lang="tr-TR" dirty="0" smtClean="0"/>
              <a:t> </a:t>
            </a:r>
            <a:r>
              <a:rPr lang="tr-TR" dirty="0" err="1" smtClean="0"/>
              <a:t>search</a:t>
            </a:r>
            <a:endParaRPr lang="en-GB" dirty="0"/>
          </a:p>
        </p:txBody>
      </p:sp>
    </p:spTree>
    <p:extLst>
      <p:ext uri="{BB962C8B-B14F-4D97-AF65-F5344CB8AC3E}">
        <p14:creationId xmlns:p14="http://schemas.microsoft.com/office/powerpoint/2010/main" val="1628195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Depth-First </a:t>
            </a:r>
            <a:r>
              <a:rPr lang="tr-TR" dirty="0" err="1" smtClean="0"/>
              <a:t>Search</a:t>
            </a:r>
            <a:endParaRPr lang="en-GB" dirty="0"/>
          </a:p>
        </p:txBody>
      </p:sp>
      <p:pic>
        <p:nvPicPr>
          <p:cNvPr id="4" name="Picture 3"/>
          <p:cNvPicPr>
            <a:picLocks noChangeAspect="1"/>
          </p:cNvPicPr>
          <p:nvPr/>
        </p:nvPicPr>
        <p:blipFill>
          <a:blip r:embed="rId2"/>
          <a:stretch>
            <a:fillRect/>
          </a:stretch>
        </p:blipFill>
        <p:spPr>
          <a:xfrm>
            <a:off x="1752600" y="1426672"/>
            <a:ext cx="8686800" cy="5314950"/>
          </a:xfrm>
          <a:prstGeom prst="rect">
            <a:avLst/>
          </a:prstGeom>
        </p:spPr>
      </p:pic>
    </p:spTree>
    <p:extLst>
      <p:ext uri="{BB962C8B-B14F-4D97-AF65-F5344CB8AC3E}">
        <p14:creationId xmlns:p14="http://schemas.microsoft.com/office/powerpoint/2010/main" val="522260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Dijkstra’s</a:t>
            </a:r>
            <a:r>
              <a:rPr lang="tr-TR" dirty="0"/>
              <a:t> </a:t>
            </a:r>
            <a:r>
              <a:rPr lang="tr-TR" dirty="0" err="1"/>
              <a:t>Algorithm</a:t>
            </a:r>
            <a:endParaRPr lang="en-GB" dirty="0"/>
          </a:p>
        </p:txBody>
      </p:sp>
      <p:sp>
        <p:nvSpPr>
          <p:cNvPr id="3" name="Content Placeholder 2"/>
          <p:cNvSpPr>
            <a:spLocks noGrp="1"/>
          </p:cNvSpPr>
          <p:nvPr>
            <p:ph idx="1"/>
          </p:nvPr>
        </p:nvSpPr>
        <p:spPr/>
        <p:txBody>
          <a:bodyPr/>
          <a:lstStyle/>
          <a:p>
            <a:r>
              <a:rPr lang="tr-TR" dirty="0" err="1" smtClean="0"/>
              <a:t>Similar</a:t>
            </a:r>
            <a:r>
              <a:rPr lang="tr-TR" dirty="0" smtClean="0"/>
              <a:t> </a:t>
            </a:r>
            <a:r>
              <a:rPr lang="tr-TR" dirty="0" err="1" smtClean="0"/>
              <a:t>to</a:t>
            </a:r>
            <a:r>
              <a:rPr lang="tr-TR" dirty="0" smtClean="0"/>
              <a:t> </a:t>
            </a:r>
            <a:r>
              <a:rPr lang="tr-TR" dirty="0" err="1" smtClean="0"/>
              <a:t>breadth-first</a:t>
            </a:r>
            <a:r>
              <a:rPr lang="tr-TR" dirty="0" smtClean="0"/>
              <a:t> </a:t>
            </a:r>
            <a:r>
              <a:rPr lang="tr-TR" dirty="0" err="1" smtClean="0"/>
              <a:t>search</a:t>
            </a:r>
            <a:endParaRPr lang="tr-TR" dirty="0"/>
          </a:p>
          <a:p>
            <a:r>
              <a:rPr lang="tr-TR" dirty="0" err="1" smtClean="0"/>
              <a:t>Edge</a:t>
            </a:r>
            <a:r>
              <a:rPr lang="tr-TR" dirty="0" smtClean="0"/>
              <a:t> </a:t>
            </a:r>
            <a:r>
              <a:rPr lang="tr-TR" dirty="0" err="1" smtClean="0"/>
              <a:t>costs</a:t>
            </a:r>
            <a:r>
              <a:rPr lang="tr-TR" dirty="0" smtClean="0"/>
              <a:t> </a:t>
            </a:r>
            <a:r>
              <a:rPr lang="tr-TR" dirty="0" err="1" smtClean="0"/>
              <a:t>may</a:t>
            </a:r>
            <a:r>
              <a:rPr lang="tr-TR" dirty="0" smtClean="0"/>
              <a:t> </a:t>
            </a:r>
            <a:r>
              <a:rPr lang="tr-TR" dirty="0" err="1" smtClean="0"/>
              <a:t>assume</a:t>
            </a:r>
            <a:r>
              <a:rPr lang="tr-TR" dirty="0" smtClean="0"/>
              <a:t> </a:t>
            </a:r>
            <a:r>
              <a:rPr lang="tr-TR" dirty="0" err="1" smtClean="0"/>
              <a:t>any</a:t>
            </a:r>
            <a:r>
              <a:rPr lang="tr-TR" dirty="0" smtClean="0"/>
              <a:t> </a:t>
            </a:r>
            <a:r>
              <a:rPr lang="tr-TR" dirty="0" err="1" smtClean="0"/>
              <a:t>positive</a:t>
            </a:r>
            <a:r>
              <a:rPr lang="tr-TR" dirty="0" smtClean="0"/>
              <a:t> </a:t>
            </a:r>
            <a:r>
              <a:rPr lang="tr-TR" dirty="0" err="1" smtClean="0"/>
              <a:t>value</a:t>
            </a:r>
            <a:endParaRPr lang="tr-TR" dirty="0" smtClean="0"/>
          </a:p>
          <a:p>
            <a:r>
              <a:rPr lang="tr-TR" dirty="0" err="1" smtClean="0"/>
              <a:t>Guarantees</a:t>
            </a:r>
            <a:r>
              <a:rPr lang="tr-TR" dirty="0" smtClean="0"/>
              <a:t> </a:t>
            </a:r>
            <a:r>
              <a:rPr lang="tr-TR" dirty="0" err="1" smtClean="0"/>
              <a:t>solution</a:t>
            </a:r>
            <a:r>
              <a:rPr lang="tr-TR" dirty="0" smtClean="0"/>
              <a:t> </a:t>
            </a:r>
            <a:r>
              <a:rPr lang="tr-TR" dirty="0" err="1" smtClean="0"/>
              <a:t>optimality</a:t>
            </a:r>
            <a:endParaRPr lang="tr-TR" dirty="0" smtClean="0"/>
          </a:p>
          <a:p>
            <a:r>
              <a:rPr lang="tr-TR" dirty="0" smtClean="0"/>
              <a:t>No </a:t>
            </a:r>
            <a:r>
              <a:rPr lang="tr-TR" dirty="0" err="1" smtClean="0"/>
              <a:t>heuristic</a:t>
            </a:r>
            <a:r>
              <a:rPr lang="tr-TR" dirty="0" smtClean="0"/>
              <a:t> is </a:t>
            </a:r>
            <a:r>
              <a:rPr lang="tr-TR" dirty="0" err="1" smtClean="0"/>
              <a:t>used</a:t>
            </a:r>
            <a:endParaRPr lang="tr-TR" dirty="0" smtClean="0"/>
          </a:p>
          <a:p>
            <a:r>
              <a:rPr lang="tr-TR" dirty="0" smtClean="0"/>
              <a:t>Is a </a:t>
            </a:r>
            <a:r>
              <a:rPr lang="tr-TR" dirty="0" err="1" smtClean="0"/>
              <a:t>greedy</a:t>
            </a:r>
            <a:r>
              <a:rPr lang="tr-TR" dirty="0" smtClean="0"/>
              <a:t> </a:t>
            </a:r>
            <a:r>
              <a:rPr lang="tr-TR" dirty="0" err="1" smtClean="0"/>
              <a:t>algorithm</a:t>
            </a:r>
            <a:r>
              <a:rPr lang="tr-TR" dirty="0" smtClean="0"/>
              <a:t> yet </a:t>
            </a:r>
            <a:r>
              <a:rPr lang="tr-TR" dirty="0" err="1" smtClean="0"/>
              <a:t>produces</a:t>
            </a:r>
            <a:r>
              <a:rPr lang="tr-TR" dirty="0" smtClean="0"/>
              <a:t> an optimal </a:t>
            </a:r>
            <a:r>
              <a:rPr lang="tr-TR" dirty="0" err="1" smtClean="0"/>
              <a:t>solution</a:t>
            </a:r>
            <a:endParaRPr lang="tr-TR" dirty="0" smtClean="0"/>
          </a:p>
        </p:txBody>
      </p:sp>
    </p:spTree>
    <p:extLst>
      <p:ext uri="{BB962C8B-B14F-4D97-AF65-F5344CB8AC3E}">
        <p14:creationId xmlns:p14="http://schemas.microsoft.com/office/powerpoint/2010/main" val="291363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Dijkstra’s</a:t>
            </a:r>
            <a:r>
              <a:rPr lang="tr-TR" dirty="0"/>
              <a:t> </a:t>
            </a:r>
            <a:r>
              <a:rPr lang="tr-TR" dirty="0" err="1"/>
              <a:t>Algorithm</a:t>
            </a:r>
            <a:endParaRPr lang="en-GB" dirty="0"/>
          </a:p>
        </p:txBody>
      </p:sp>
      <p:pic>
        <p:nvPicPr>
          <p:cNvPr id="4" name="Picture 2" descr="Dijkstra's algorithm to find the shortest path between a and b. It picks the unvisited vertex with the lowest distance, calculates the distance through it to each unvisited neighbor, and updates the neighbor's distance if smaller. Mark visited (set to red) when done with neighbors.  "/>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782397" y="1850620"/>
            <a:ext cx="5896090" cy="4625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822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a:t>
            </a:r>
            <a:endParaRPr lang="en-GB" dirty="0"/>
          </a:p>
        </p:txBody>
      </p:sp>
      <p:sp>
        <p:nvSpPr>
          <p:cNvPr id="3" name="Content Placeholder 2"/>
          <p:cNvSpPr>
            <a:spLocks noGrp="1"/>
          </p:cNvSpPr>
          <p:nvPr>
            <p:ph idx="1"/>
          </p:nvPr>
        </p:nvSpPr>
        <p:spPr/>
        <p:txBody>
          <a:bodyPr/>
          <a:lstStyle/>
          <a:p>
            <a:r>
              <a:rPr lang="tr-TR" dirty="0" err="1" smtClean="0"/>
              <a:t>Similar</a:t>
            </a:r>
            <a:r>
              <a:rPr lang="tr-TR" dirty="0" smtClean="0"/>
              <a:t> </a:t>
            </a:r>
            <a:r>
              <a:rPr lang="tr-TR" dirty="0" err="1" smtClean="0"/>
              <a:t>to</a:t>
            </a:r>
            <a:r>
              <a:rPr lang="tr-TR" dirty="0" smtClean="0"/>
              <a:t> </a:t>
            </a:r>
            <a:r>
              <a:rPr lang="tr-TR" dirty="0" err="1" smtClean="0"/>
              <a:t>Dijkstra</a:t>
            </a:r>
            <a:endParaRPr lang="tr-TR" dirty="0"/>
          </a:p>
          <a:p>
            <a:r>
              <a:rPr lang="tr-TR" dirty="0" err="1" smtClean="0"/>
              <a:t>Includes</a:t>
            </a:r>
            <a:r>
              <a:rPr lang="tr-TR" dirty="0" smtClean="0"/>
              <a:t> an </a:t>
            </a:r>
            <a:r>
              <a:rPr lang="tr-TR" dirty="0" err="1" smtClean="0"/>
              <a:t>underestimated</a:t>
            </a:r>
            <a:r>
              <a:rPr lang="tr-TR" dirty="0" smtClean="0"/>
              <a:t> </a:t>
            </a:r>
            <a:r>
              <a:rPr lang="tr-TR" dirty="0" err="1" smtClean="0"/>
              <a:t>function</a:t>
            </a:r>
            <a:r>
              <a:rPr lang="tr-TR" dirty="0" smtClean="0"/>
              <a:t> of </a:t>
            </a:r>
            <a:r>
              <a:rPr lang="tr-TR" dirty="0" err="1" smtClean="0"/>
              <a:t>the</a:t>
            </a:r>
            <a:r>
              <a:rPr lang="tr-TR" dirty="0" smtClean="0"/>
              <a:t> </a:t>
            </a:r>
            <a:r>
              <a:rPr lang="tr-TR" dirty="0" err="1" smtClean="0"/>
              <a:t>cost</a:t>
            </a:r>
            <a:r>
              <a:rPr lang="tr-TR" dirty="0" smtClean="0"/>
              <a:t> </a:t>
            </a:r>
            <a:r>
              <a:rPr lang="tr-TR" dirty="0" err="1" smtClean="0"/>
              <a:t>to</a:t>
            </a:r>
            <a:r>
              <a:rPr lang="tr-TR" dirty="0" smtClean="0"/>
              <a:t> </a:t>
            </a:r>
            <a:r>
              <a:rPr lang="tr-TR" dirty="0" err="1" smtClean="0"/>
              <a:t>go</a:t>
            </a:r>
            <a:endParaRPr lang="tr-TR" dirty="0" smtClean="0"/>
          </a:p>
          <a:p>
            <a:r>
              <a:rPr lang="tr-TR" dirty="0" err="1" smtClean="0"/>
              <a:t>Heuristic</a:t>
            </a:r>
            <a:r>
              <a:rPr lang="tr-TR" dirty="0" smtClean="0"/>
              <a:t> </a:t>
            </a:r>
            <a:r>
              <a:rPr lang="tr-TR" dirty="0" err="1" smtClean="0"/>
              <a:t>function</a:t>
            </a:r>
            <a:r>
              <a:rPr lang="tr-TR" dirty="0" smtClean="0"/>
              <a:t> is </a:t>
            </a:r>
            <a:r>
              <a:rPr lang="tr-TR" dirty="0" err="1" smtClean="0"/>
              <a:t>the</a:t>
            </a:r>
            <a:r>
              <a:rPr lang="tr-TR" dirty="0" smtClean="0"/>
              <a:t> </a:t>
            </a:r>
            <a:r>
              <a:rPr lang="tr-TR" dirty="0" err="1" smtClean="0"/>
              <a:t>distance</a:t>
            </a:r>
            <a:r>
              <a:rPr lang="tr-TR" dirty="0" smtClean="0"/>
              <a:t> </a:t>
            </a:r>
            <a:r>
              <a:rPr lang="tr-TR" dirty="0" err="1" smtClean="0"/>
              <a:t>from</a:t>
            </a:r>
            <a:r>
              <a:rPr lang="tr-TR" dirty="0" smtClean="0"/>
              <a:t> </a:t>
            </a:r>
            <a:r>
              <a:rPr lang="tr-TR" dirty="0" err="1" smtClean="0"/>
              <a:t>any</a:t>
            </a:r>
            <a:r>
              <a:rPr lang="tr-TR" dirty="0" smtClean="0"/>
              <a:t> </a:t>
            </a:r>
            <a:r>
              <a:rPr lang="tr-TR" dirty="0" err="1" smtClean="0"/>
              <a:t>node</a:t>
            </a:r>
            <a:r>
              <a:rPr lang="tr-TR" dirty="0" smtClean="0"/>
              <a:t> </a:t>
            </a:r>
            <a:r>
              <a:rPr lang="tr-TR" dirty="0" err="1" smtClean="0"/>
              <a:t>to</a:t>
            </a:r>
            <a:r>
              <a:rPr lang="tr-TR" dirty="0" smtClean="0"/>
              <a:t> </a:t>
            </a:r>
            <a:r>
              <a:rPr lang="tr-TR" dirty="0" err="1" smtClean="0"/>
              <a:t>goal</a:t>
            </a:r>
            <a:endParaRPr lang="tr-TR" dirty="0" smtClean="0"/>
          </a:p>
          <a:p>
            <a:endParaRPr lang="en-GB" dirty="0"/>
          </a:p>
        </p:txBody>
      </p:sp>
    </p:spTree>
    <p:extLst>
      <p:ext uri="{BB962C8B-B14F-4D97-AF65-F5344CB8AC3E}">
        <p14:creationId xmlns:p14="http://schemas.microsoft.com/office/powerpoint/2010/main" val="376603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a:t>
            </a:r>
            <a:r>
              <a:rPr lang="tr-TR" dirty="0" smtClean="0"/>
              <a:t> Planning</a:t>
            </a:r>
            <a:endParaRPr lang="tr-TR" dirty="0"/>
          </a:p>
        </p:txBody>
      </p:sp>
      <p:sp>
        <p:nvSpPr>
          <p:cNvPr id="3" name="Content Placeholder 2"/>
          <p:cNvSpPr>
            <a:spLocks noGrp="1"/>
          </p:cNvSpPr>
          <p:nvPr>
            <p:ph idx="1"/>
          </p:nvPr>
        </p:nvSpPr>
        <p:spPr/>
        <p:txBody>
          <a:bodyPr/>
          <a:lstStyle/>
          <a:p>
            <a:r>
              <a:rPr lang="en-US" dirty="0" smtClean="0"/>
              <a:t>Given </a:t>
            </a:r>
            <a:endParaRPr lang="tr-TR" dirty="0" smtClean="0"/>
          </a:p>
          <a:p>
            <a:r>
              <a:rPr lang="en-US" dirty="0" smtClean="0"/>
              <a:t>a START pose, </a:t>
            </a:r>
            <a:endParaRPr lang="tr-TR" dirty="0" smtClean="0"/>
          </a:p>
          <a:p>
            <a:r>
              <a:rPr lang="en-US" dirty="0" smtClean="0"/>
              <a:t>a desired GOAL</a:t>
            </a:r>
            <a:r>
              <a:rPr lang="tr-TR" dirty="0" smtClean="0"/>
              <a:t> </a:t>
            </a:r>
            <a:r>
              <a:rPr lang="tr-TR" dirty="0" err="1" smtClean="0"/>
              <a:t>pose</a:t>
            </a:r>
            <a:r>
              <a:rPr lang="tr-TR" dirty="0" smtClean="0"/>
              <a:t>, </a:t>
            </a:r>
          </a:p>
          <a:p>
            <a:r>
              <a:rPr lang="tr-TR" dirty="0" smtClean="0"/>
              <a:t>a </a:t>
            </a:r>
            <a:r>
              <a:rPr lang="tr-TR" dirty="0" err="1" smtClean="0"/>
              <a:t>geometric</a:t>
            </a:r>
            <a:r>
              <a:rPr lang="tr-TR" dirty="0" smtClean="0"/>
              <a:t> </a:t>
            </a:r>
            <a:r>
              <a:rPr lang="tr-TR" dirty="0" err="1" smtClean="0"/>
              <a:t>description</a:t>
            </a:r>
            <a:r>
              <a:rPr lang="tr-TR" dirty="0" smtClean="0"/>
              <a:t> of </a:t>
            </a:r>
            <a:r>
              <a:rPr lang="tr-TR" dirty="0" err="1" smtClean="0"/>
              <a:t>the</a:t>
            </a:r>
            <a:r>
              <a:rPr lang="tr-TR" dirty="0" smtClean="0"/>
              <a:t> ROBOT </a:t>
            </a:r>
            <a:r>
              <a:rPr lang="tr-TR" dirty="0" err="1" smtClean="0"/>
              <a:t>and</a:t>
            </a:r>
            <a:r>
              <a:rPr lang="tr-TR" dirty="0" smtClean="0"/>
              <a:t> </a:t>
            </a:r>
          </a:p>
          <a:p>
            <a:r>
              <a:rPr lang="tr-TR" dirty="0" smtClean="0"/>
              <a:t>a </a:t>
            </a:r>
            <a:r>
              <a:rPr lang="tr-TR" dirty="0" err="1" smtClean="0"/>
              <a:t>geometric</a:t>
            </a:r>
            <a:r>
              <a:rPr lang="tr-TR" dirty="0" smtClean="0"/>
              <a:t> </a:t>
            </a:r>
            <a:r>
              <a:rPr lang="tr-TR" dirty="0" err="1" smtClean="0"/>
              <a:t>description</a:t>
            </a:r>
            <a:r>
              <a:rPr lang="tr-TR" dirty="0" smtClean="0"/>
              <a:t> of </a:t>
            </a:r>
            <a:r>
              <a:rPr lang="tr-TR" dirty="0" err="1" smtClean="0"/>
              <a:t>the</a:t>
            </a:r>
            <a:r>
              <a:rPr lang="tr-TR" dirty="0" smtClean="0"/>
              <a:t> WORLD </a:t>
            </a:r>
          </a:p>
          <a:p>
            <a:r>
              <a:rPr lang="tr-TR" dirty="0" err="1" smtClean="0"/>
              <a:t>find</a:t>
            </a:r>
            <a:r>
              <a:rPr lang="tr-TR" dirty="0" smtClean="0"/>
              <a:t> a </a:t>
            </a:r>
            <a:r>
              <a:rPr lang="tr-TR" dirty="0" err="1" smtClean="0"/>
              <a:t>path</a:t>
            </a:r>
            <a:r>
              <a:rPr lang="tr-TR" dirty="0" smtClean="0"/>
              <a:t> </a:t>
            </a:r>
            <a:r>
              <a:rPr lang="tr-TR" dirty="0" err="1" smtClean="0"/>
              <a:t>that</a:t>
            </a:r>
            <a:r>
              <a:rPr lang="tr-TR" dirty="0" smtClean="0"/>
              <a:t> </a:t>
            </a:r>
            <a:r>
              <a:rPr lang="tr-TR" dirty="0" err="1" smtClean="0"/>
              <a:t>moves</a:t>
            </a:r>
            <a:r>
              <a:rPr lang="tr-TR" dirty="0" smtClean="0"/>
              <a:t> </a:t>
            </a:r>
            <a:r>
              <a:rPr lang="tr-TR" dirty="0" err="1" smtClean="0"/>
              <a:t>the</a:t>
            </a:r>
            <a:r>
              <a:rPr lang="tr-TR" dirty="0" smtClean="0"/>
              <a:t> robot </a:t>
            </a:r>
            <a:r>
              <a:rPr lang="tr-TR" dirty="0" err="1" smtClean="0"/>
              <a:t>gradually</a:t>
            </a:r>
            <a:r>
              <a:rPr lang="tr-TR" dirty="0" smtClean="0"/>
              <a:t> </a:t>
            </a:r>
            <a:r>
              <a:rPr lang="tr-TR" dirty="0" err="1" smtClean="0"/>
              <a:t>from</a:t>
            </a:r>
            <a:r>
              <a:rPr lang="tr-TR" dirty="0" smtClean="0"/>
              <a:t> start </a:t>
            </a:r>
            <a:r>
              <a:rPr lang="tr-TR" dirty="0" err="1" smtClean="0"/>
              <a:t>to</a:t>
            </a:r>
            <a:r>
              <a:rPr lang="tr-TR" dirty="0" smtClean="0"/>
              <a:t> </a:t>
            </a:r>
            <a:r>
              <a:rPr lang="tr-TR" dirty="0" err="1" smtClean="0"/>
              <a:t>goal</a:t>
            </a:r>
            <a:r>
              <a:rPr lang="tr-TR" dirty="0" smtClean="0"/>
              <a:t>.</a:t>
            </a:r>
            <a:endParaRPr lang="en-US" dirty="0"/>
          </a:p>
        </p:txBody>
      </p:sp>
    </p:spTree>
    <p:extLst>
      <p:ext uri="{BB962C8B-B14F-4D97-AF65-F5344CB8AC3E}">
        <p14:creationId xmlns:p14="http://schemas.microsoft.com/office/powerpoint/2010/main" val="617348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4116" y="249380"/>
            <a:ext cx="12051384" cy="6051665"/>
          </a:xfrm>
          <a:prstGeom prst="rect">
            <a:avLst/>
          </a:prstGeom>
        </p:spPr>
      </p:pic>
    </p:spTree>
    <p:extLst>
      <p:ext uri="{BB962C8B-B14F-4D97-AF65-F5344CB8AC3E}">
        <p14:creationId xmlns:p14="http://schemas.microsoft.com/office/powerpoint/2010/main" val="2941660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a:t>
            </a:r>
            <a:endParaRPr lang="en-GB" dirty="0"/>
          </a:p>
        </p:txBody>
      </p:sp>
      <p:sp>
        <p:nvSpPr>
          <p:cNvPr id="3" name="Content Placeholder 2"/>
          <p:cNvSpPr>
            <a:spLocks noGrp="1"/>
          </p:cNvSpPr>
          <p:nvPr>
            <p:ph idx="1"/>
          </p:nvPr>
        </p:nvSpPr>
        <p:spPr/>
        <p:txBody>
          <a:bodyPr/>
          <a:lstStyle/>
          <a:p>
            <a:r>
              <a:rPr lang="tr-TR" dirty="0" err="1" smtClean="0"/>
              <a:t>Incremental</a:t>
            </a:r>
            <a:r>
              <a:rPr lang="tr-TR" dirty="0" smtClean="0"/>
              <a:t> </a:t>
            </a:r>
            <a:r>
              <a:rPr lang="tr-TR" dirty="0" err="1" smtClean="0"/>
              <a:t>replanning</a:t>
            </a:r>
            <a:r>
              <a:rPr lang="tr-TR" dirty="0" smtClean="0"/>
              <a:t> </a:t>
            </a:r>
            <a:r>
              <a:rPr lang="tr-TR" dirty="0" err="1" smtClean="0"/>
              <a:t>version</a:t>
            </a:r>
            <a:r>
              <a:rPr lang="tr-TR" dirty="0" smtClean="0"/>
              <a:t> of A*</a:t>
            </a:r>
          </a:p>
          <a:p>
            <a:r>
              <a:rPr lang="tr-TR" dirty="0" err="1" smtClean="0"/>
              <a:t>From</a:t>
            </a:r>
            <a:r>
              <a:rPr lang="tr-TR" dirty="0" smtClean="0"/>
              <a:t> start </a:t>
            </a:r>
            <a:r>
              <a:rPr lang="tr-TR" dirty="0" err="1" smtClean="0"/>
              <a:t>to</a:t>
            </a:r>
            <a:r>
              <a:rPr lang="tr-TR" dirty="0" smtClean="0"/>
              <a:t> </a:t>
            </a:r>
            <a:r>
              <a:rPr lang="tr-TR" dirty="0" err="1" smtClean="0"/>
              <a:t>goal</a:t>
            </a:r>
            <a:r>
              <a:rPr lang="tr-TR" dirty="0" smtClean="0"/>
              <a:t> A* </a:t>
            </a:r>
            <a:r>
              <a:rPr lang="tr-TR" dirty="0" err="1" smtClean="0"/>
              <a:t>path</a:t>
            </a:r>
            <a:r>
              <a:rPr lang="tr-TR" dirty="0" smtClean="0"/>
              <a:t> is </a:t>
            </a:r>
            <a:r>
              <a:rPr lang="tr-TR" dirty="0" err="1" smtClean="0"/>
              <a:t>calculated</a:t>
            </a:r>
            <a:endParaRPr lang="tr-TR" dirty="0" smtClean="0"/>
          </a:p>
          <a:p>
            <a:r>
              <a:rPr lang="tr-TR" dirty="0" err="1" smtClean="0"/>
              <a:t>If</a:t>
            </a:r>
            <a:r>
              <a:rPr lang="tr-TR" dirty="0" smtClean="0"/>
              <a:t> a </a:t>
            </a:r>
            <a:r>
              <a:rPr lang="tr-TR" dirty="0" err="1" smtClean="0"/>
              <a:t>change</a:t>
            </a:r>
            <a:r>
              <a:rPr lang="tr-TR" dirty="0" smtClean="0"/>
              <a:t> </a:t>
            </a:r>
            <a:r>
              <a:rPr lang="tr-TR" dirty="0" err="1" smtClean="0"/>
              <a:t>occures</a:t>
            </a:r>
            <a:r>
              <a:rPr lang="tr-TR" dirty="0" smtClean="0"/>
              <a:t>, </a:t>
            </a:r>
            <a:r>
              <a:rPr lang="tr-TR" dirty="0" err="1" smtClean="0"/>
              <a:t>instead</a:t>
            </a:r>
            <a:r>
              <a:rPr lang="tr-TR" dirty="0" smtClean="0"/>
              <a:t> of </a:t>
            </a:r>
            <a:r>
              <a:rPr lang="tr-TR" dirty="0" err="1" smtClean="0"/>
              <a:t>calculating</a:t>
            </a:r>
            <a:r>
              <a:rPr lang="tr-TR" dirty="0" smtClean="0"/>
              <a:t> </a:t>
            </a:r>
            <a:r>
              <a:rPr lang="tr-TR" dirty="0" err="1" smtClean="0"/>
              <a:t>path</a:t>
            </a:r>
            <a:r>
              <a:rPr lang="tr-TR" dirty="0" smtClean="0"/>
              <a:t> </a:t>
            </a:r>
            <a:r>
              <a:rPr lang="tr-TR" dirty="0" err="1" smtClean="0"/>
              <a:t>from</a:t>
            </a:r>
            <a:r>
              <a:rPr lang="tr-TR" dirty="0" smtClean="0"/>
              <a:t> </a:t>
            </a:r>
            <a:r>
              <a:rPr lang="tr-TR" dirty="0" err="1" smtClean="0"/>
              <a:t>scratch</a:t>
            </a:r>
            <a:r>
              <a:rPr lang="tr-TR" dirty="0" smtClean="0"/>
              <a:t>, </a:t>
            </a:r>
            <a:r>
              <a:rPr lang="tr-TR" dirty="0" err="1" smtClean="0"/>
              <a:t>only</a:t>
            </a:r>
            <a:r>
              <a:rPr lang="tr-TR" dirty="0" smtClean="0"/>
              <a:t> </a:t>
            </a:r>
            <a:r>
              <a:rPr lang="tr-TR" dirty="0" err="1" smtClean="0"/>
              <a:t>effected</a:t>
            </a:r>
            <a:r>
              <a:rPr lang="tr-TR" dirty="0" smtClean="0"/>
              <a:t> </a:t>
            </a:r>
            <a:r>
              <a:rPr lang="tr-TR" dirty="0" err="1" smtClean="0"/>
              <a:t>states</a:t>
            </a:r>
            <a:r>
              <a:rPr lang="tr-TR" dirty="0" smtClean="0"/>
              <a:t> </a:t>
            </a:r>
            <a:r>
              <a:rPr lang="tr-TR" dirty="0" err="1" smtClean="0"/>
              <a:t>are</a:t>
            </a:r>
            <a:r>
              <a:rPr lang="tr-TR" dirty="0" smtClean="0"/>
              <a:t> </a:t>
            </a:r>
            <a:r>
              <a:rPr lang="tr-TR" dirty="0" err="1" smtClean="0"/>
              <a:t>recomputed</a:t>
            </a:r>
            <a:endParaRPr lang="en-GB" dirty="0"/>
          </a:p>
        </p:txBody>
      </p:sp>
      <p:pic>
        <p:nvPicPr>
          <p:cNvPr id="4" name="Picture 3"/>
          <p:cNvPicPr>
            <a:picLocks noChangeAspect="1"/>
          </p:cNvPicPr>
          <p:nvPr/>
        </p:nvPicPr>
        <p:blipFill>
          <a:blip r:embed="rId2"/>
          <a:stretch>
            <a:fillRect/>
          </a:stretch>
        </p:blipFill>
        <p:spPr>
          <a:xfrm>
            <a:off x="838200" y="3667384"/>
            <a:ext cx="9239250" cy="2981325"/>
          </a:xfrm>
          <a:prstGeom prst="rect">
            <a:avLst/>
          </a:prstGeom>
        </p:spPr>
      </p:pic>
    </p:spTree>
    <p:extLst>
      <p:ext uri="{BB962C8B-B14F-4D97-AF65-F5344CB8AC3E}">
        <p14:creationId xmlns:p14="http://schemas.microsoft.com/office/powerpoint/2010/main" val="256653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Rapidly</a:t>
            </a:r>
            <a:r>
              <a:rPr lang="tr-TR" dirty="0"/>
              <a:t> </a:t>
            </a:r>
            <a:r>
              <a:rPr lang="tr-TR" dirty="0" err="1"/>
              <a:t>Exploring</a:t>
            </a:r>
            <a:r>
              <a:rPr lang="tr-TR" dirty="0"/>
              <a:t> </a:t>
            </a:r>
            <a:r>
              <a:rPr lang="tr-TR" dirty="0" err="1"/>
              <a:t>Random</a:t>
            </a:r>
            <a:r>
              <a:rPr lang="tr-TR" dirty="0"/>
              <a:t> </a:t>
            </a:r>
            <a:r>
              <a:rPr lang="tr-TR" dirty="0" err="1" smtClean="0"/>
              <a:t>Trees</a:t>
            </a:r>
            <a:endParaRPr lang="en-GB" dirty="0"/>
          </a:p>
        </p:txBody>
      </p:sp>
      <p:sp>
        <p:nvSpPr>
          <p:cNvPr id="3" name="Content Placeholder 2"/>
          <p:cNvSpPr>
            <a:spLocks noGrp="1"/>
          </p:cNvSpPr>
          <p:nvPr>
            <p:ph idx="1"/>
          </p:nvPr>
        </p:nvSpPr>
        <p:spPr/>
        <p:txBody>
          <a:bodyPr/>
          <a:lstStyle/>
          <a:p>
            <a:r>
              <a:rPr lang="tr-TR" dirty="0" err="1" smtClean="0"/>
              <a:t>Doesn’t</a:t>
            </a:r>
            <a:r>
              <a:rPr lang="tr-TR" dirty="0" smtClean="0"/>
              <a:t> </a:t>
            </a:r>
            <a:r>
              <a:rPr lang="tr-TR" dirty="0" err="1" smtClean="0"/>
              <a:t>require</a:t>
            </a:r>
            <a:r>
              <a:rPr lang="tr-TR" dirty="0" smtClean="0"/>
              <a:t> </a:t>
            </a:r>
            <a:r>
              <a:rPr lang="tr-TR" dirty="0" err="1" smtClean="0"/>
              <a:t>graph</a:t>
            </a:r>
            <a:r>
              <a:rPr lang="tr-TR" dirty="0" smtClean="0"/>
              <a:t> </a:t>
            </a:r>
            <a:r>
              <a:rPr lang="tr-TR" dirty="0" err="1" smtClean="0"/>
              <a:t>decomposition</a:t>
            </a:r>
            <a:endParaRPr lang="tr-TR" dirty="0" smtClean="0"/>
          </a:p>
          <a:p>
            <a:r>
              <a:rPr lang="tr-TR" dirty="0" err="1" smtClean="0"/>
              <a:t>Obstacle</a:t>
            </a:r>
            <a:r>
              <a:rPr lang="tr-TR" dirty="0" smtClean="0"/>
              <a:t> </a:t>
            </a:r>
            <a:r>
              <a:rPr lang="tr-TR" dirty="0" err="1" smtClean="0"/>
              <a:t>map</a:t>
            </a:r>
            <a:r>
              <a:rPr lang="tr-TR" dirty="0" smtClean="0"/>
              <a:t> is </a:t>
            </a:r>
            <a:r>
              <a:rPr lang="tr-TR" dirty="0" err="1" smtClean="0"/>
              <a:t>required</a:t>
            </a:r>
            <a:endParaRPr lang="tr-TR" dirty="0" smtClean="0"/>
          </a:p>
          <a:p>
            <a:r>
              <a:rPr lang="tr-TR" dirty="0" err="1" smtClean="0"/>
              <a:t>RRTs</a:t>
            </a:r>
            <a:r>
              <a:rPr lang="tr-TR" dirty="0" smtClean="0"/>
              <a:t> </a:t>
            </a:r>
            <a:r>
              <a:rPr lang="tr-TR" dirty="0" err="1" smtClean="0"/>
              <a:t>grow</a:t>
            </a:r>
            <a:r>
              <a:rPr lang="tr-TR" dirty="0" smtClean="0"/>
              <a:t> a </a:t>
            </a:r>
            <a:r>
              <a:rPr lang="tr-TR" dirty="0" err="1" smtClean="0"/>
              <a:t>graph</a:t>
            </a:r>
            <a:r>
              <a:rPr lang="tr-TR" dirty="0" smtClean="0"/>
              <a:t> online </a:t>
            </a:r>
            <a:r>
              <a:rPr lang="tr-TR" dirty="0" err="1" smtClean="0"/>
              <a:t>during</a:t>
            </a:r>
            <a:r>
              <a:rPr lang="tr-TR" dirty="0" smtClean="0"/>
              <a:t> </a:t>
            </a:r>
            <a:r>
              <a:rPr lang="tr-TR" dirty="0" err="1" smtClean="0"/>
              <a:t>search</a:t>
            </a:r>
            <a:endParaRPr lang="tr-TR" dirty="0" smtClean="0"/>
          </a:p>
          <a:p>
            <a:r>
              <a:rPr lang="tr-TR" dirty="0" err="1" smtClean="0"/>
              <a:t>Random</a:t>
            </a:r>
            <a:r>
              <a:rPr lang="tr-TR" dirty="0" smtClean="0"/>
              <a:t> </a:t>
            </a:r>
            <a:r>
              <a:rPr lang="tr-TR" dirty="0" err="1" smtClean="0"/>
              <a:t>nodes</a:t>
            </a:r>
            <a:r>
              <a:rPr lang="tr-TR" dirty="0" smtClean="0"/>
              <a:t> </a:t>
            </a:r>
            <a:r>
              <a:rPr lang="tr-TR" dirty="0" err="1" smtClean="0"/>
              <a:t>are</a:t>
            </a:r>
            <a:r>
              <a:rPr lang="tr-TR" dirty="0" smtClean="0"/>
              <a:t> </a:t>
            </a:r>
            <a:r>
              <a:rPr lang="tr-TR" dirty="0" err="1" smtClean="0"/>
              <a:t>generated</a:t>
            </a:r>
            <a:r>
              <a:rPr lang="tr-TR" dirty="0" smtClean="0"/>
              <a:t> </a:t>
            </a:r>
            <a:r>
              <a:rPr lang="tr-TR" dirty="0" err="1" smtClean="0"/>
              <a:t>and</a:t>
            </a:r>
            <a:r>
              <a:rPr lang="tr-TR" dirty="0" smtClean="0"/>
              <a:t> </a:t>
            </a:r>
            <a:r>
              <a:rPr lang="tr-TR" dirty="0" err="1" smtClean="0"/>
              <a:t>edges</a:t>
            </a:r>
            <a:r>
              <a:rPr lang="tr-TR" dirty="0" smtClean="0"/>
              <a:t> </a:t>
            </a:r>
            <a:r>
              <a:rPr lang="tr-TR" dirty="0" err="1" smtClean="0"/>
              <a:t>are</a:t>
            </a:r>
            <a:r>
              <a:rPr lang="tr-TR" dirty="0" smtClean="0"/>
              <a:t> </a:t>
            </a:r>
            <a:r>
              <a:rPr lang="tr-TR" dirty="0" err="1" smtClean="0"/>
              <a:t>grown</a:t>
            </a:r>
            <a:r>
              <a:rPr lang="tr-TR" dirty="0" smtClean="0"/>
              <a:t> </a:t>
            </a:r>
            <a:r>
              <a:rPr lang="tr-TR" dirty="0" err="1" smtClean="0"/>
              <a:t>from</a:t>
            </a:r>
            <a:r>
              <a:rPr lang="tr-TR" dirty="0" smtClean="0"/>
              <a:t> </a:t>
            </a:r>
            <a:r>
              <a:rPr lang="tr-TR" dirty="0" err="1" smtClean="0"/>
              <a:t>nearest</a:t>
            </a:r>
            <a:r>
              <a:rPr lang="tr-TR" dirty="0" smtClean="0"/>
              <a:t> </a:t>
            </a:r>
            <a:r>
              <a:rPr lang="tr-TR" dirty="0" err="1" smtClean="0"/>
              <a:t>nodes</a:t>
            </a:r>
            <a:r>
              <a:rPr lang="tr-TR" dirty="0" smtClean="0"/>
              <a:t> </a:t>
            </a:r>
            <a:r>
              <a:rPr lang="tr-TR" dirty="0" err="1" smtClean="0"/>
              <a:t>to</a:t>
            </a:r>
            <a:r>
              <a:rPr lang="tr-TR" dirty="0" smtClean="0"/>
              <a:t> </a:t>
            </a:r>
            <a:r>
              <a:rPr lang="tr-TR" dirty="0" err="1" smtClean="0"/>
              <a:t>randomly</a:t>
            </a:r>
            <a:r>
              <a:rPr lang="tr-TR" dirty="0" smtClean="0"/>
              <a:t> </a:t>
            </a:r>
            <a:r>
              <a:rPr lang="tr-TR" dirty="0" err="1" smtClean="0"/>
              <a:t>generated</a:t>
            </a:r>
            <a:r>
              <a:rPr lang="tr-TR" dirty="0" smtClean="0"/>
              <a:t> </a:t>
            </a:r>
            <a:r>
              <a:rPr lang="tr-TR" dirty="0" err="1" smtClean="0"/>
              <a:t>nodes</a:t>
            </a:r>
            <a:endParaRPr lang="tr-TR" dirty="0" smtClean="0"/>
          </a:p>
          <a:p>
            <a:r>
              <a:rPr lang="tr-TR" dirty="0" smtClean="0"/>
              <a:t>Solution </a:t>
            </a:r>
            <a:r>
              <a:rPr lang="tr-TR" dirty="0" err="1" smtClean="0"/>
              <a:t>optimality</a:t>
            </a:r>
            <a:r>
              <a:rPr lang="tr-TR" dirty="0" smtClean="0"/>
              <a:t> is not </a:t>
            </a:r>
            <a:r>
              <a:rPr lang="tr-TR" dirty="0" err="1" smtClean="0"/>
              <a:t>guaranteed</a:t>
            </a:r>
            <a:endParaRPr lang="tr-TR" dirty="0" smtClean="0"/>
          </a:p>
          <a:p>
            <a:r>
              <a:rPr lang="tr-TR" dirty="0" err="1" smtClean="0"/>
              <a:t>Deterministic</a:t>
            </a:r>
            <a:r>
              <a:rPr lang="tr-TR" dirty="0" smtClean="0"/>
              <a:t> </a:t>
            </a:r>
            <a:r>
              <a:rPr lang="tr-TR" dirty="0" err="1" smtClean="0"/>
              <a:t>completeness</a:t>
            </a:r>
            <a:r>
              <a:rPr lang="tr-TR" dirty="0" smtClean="0"/>
              <a:t> is not </a:t>
            </a:r>
            <a:r>
              <a:rPr lang="tr-TR" dirty="0" err="1" smtClean="0"/>
              <a:t>guaranteed</a:t>
            </a:r>
            <a:endParaRPr lang="en-GB" dirty="0"/>
          </a:p>
        </p:txBody>
      </p:sp>
    </p:spTree>
    <p:extLst>
      <p:ext uri="{BB962C8B-B14F-4D97-AF65-F5344CB8AC3E}">
        <p14:creationId xmlns:p14="http://schemas.microsoft.com/office/powerpoint/2010/main" val="2022969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Rapidly</a:t>
            </a:r>
            <a:r>
              <a:rPr lang="tr-TR" dirty="0"/>
              <a:t> </a:t>
            </a:r>
            <a:r>
              <a:rPr lang="tr-TR" dirty="0" err="1"/>
              <a:t>Exploring</a:t>
            </a:r>
            <a:r>
              <a:rPr lang="tr-TR" dirty="0"/>
              <a:t> </a:t>
            </a:r>
            <a:r>
              <a:rPr lang="tr-TR" dirty="0" err="1"/>
              <a:t>Random</a:t>
            </a:r>
            <a:r>
              <a:rPr lang="tr-TR" dirty="0"/>
              <a:t> </a:t>
            </a:r>
            <a:r>
              <a:rPr lang="tr-TR" dirty="0" err="1" smtClean="0"/>
              <a:t>Trees</a:t>
            </a:r>
            <a:endParaRPr lang="en-GB" dirty="0"/>
          </a:p>
        </p:txBody>
      </p:sp>
      <p:pic>
        <p:nvPicPr>
          <p:cNvPr id="5" name="Picture 4"/>
          <p:cNvPicPr>
            <a:picLocks noChangeAspect="1"/>
          </p:cNvPicPr>
          <p:nvPr/>
        </p:nvPicPr>
        <p:blipFill>
          <a:blip r:embed="rId2"/>
          <a:stretch>
            <a:fillRect/>
          </a:stretch>
        </p:blipFill>
        <p:spPr>
          <a:xfrm>
            <a:off x="974245" y="1478367"/>
            <a:ext cx="10243510" cy="5030499"/>
          </a:xfrm>
          <a:prstGeom prst="rect">
            <a:avLst/>
          </a:prstGeom>
        </p:spPr>
      </p:pic>
    </p:spTree>
    <p:extLst>
      <p:ext uri="{BB962C8B-B14F-4D97-AF65-F5344CB8AC3E}">
        <p14:creationId xmlns:p14="http://schemas.microsoft.com/office/powerpoint/2010/main" val="229963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Potential</a:t>
            </a:r>
            <a:r>
              <a:rPr lang="tr-TR" dirty="0"/>
              <a:t> </a:t>
            </a:r>
            <a:r>
              <a:rPr lang="tr-TR" dirty="0" err="1"/>
              <a:t>Field</a:t>
            </a:r>
            <a:r>
              <a:rPr lang="tr-TR" dirty="0"/>
              <a:t> </a:t>
            </a:r>
            <a:r>
              <a:rPr lang="tr-TR" dirty="0" err="1"/>
              <a:t>Path</a:t>
            </a:r>
            <a:r>
              <a:rPr lang="tr-TR" dirty="0"/>
              <a:t> Planning</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tr-TR" dirty="0" smtClean="0"/>
                  <a:t>Calculates a </a:t>
                </a:r>
                <a:r>
                  <a:rPr lang="tr-TR" dirty="0" err="1" smtClean="0"/>
                  <a:t>field</a:t>
                </a:r>
                <a:r>
                  <a:rPr lang="tr-TR" dirty="0" smtClean="0"/>
                  <a:t>/</a:t>
                </a:r>
                <a:r>
                  <a:rPr lang="tr-TR" dirty="0" err="1" smtClean="0"/>
                  <a:t>gradient</a:t>
                </a:r>
                <a:r>
                  <a:rPr lang="tr-TR" dirty="0" smtClean="0"/>
                  <a:t> </a:t>
                </a:r>
                <a:r>
                  <a:rPr lang="tr-TR" dirty="0" err="1" smtClean="0"/>
                  <a:t>across</a:t>
                </a:r>
                <a:r>
                  <a:rPr lang="tr-TR" dirty="0" smtClean="0"/>
                  <a:t> </a:t>
                </a:r>
                <a:r>
                  <a:rPr lang="tr-TR" dirty="0" err="1" smtClean="0"/>
                  <a:t>robot’s</a:t>
                </a:r>
                <a:r>
                  <a:rPr lang="tr-TR" dirty="0" smtClean="0"/>
                  <a:t> </a:t>
                </a:r>
                <a:r>
                  <a:rPr lang="tr-TR" dirty="0" err="1" smtClean="0"/>
                  <a:t>map</a:t>
                </a:r>
                <a:endParaRPr lang="tr-TR" dirty="0" smtClean="0"/>
              </a:p>
              <a:p>
                <a:r>
                  <a:rPr lang="tr-TR" dirty="0" err="1" smtClean="0"/>
                  <a:t>The</a:t>
                </a:r>
                <a:r>
                  <a:rPr lang="tr-TR" dirty="0" smtClean="0"/>
                  <a:t> </a:t>
                </a:r>
                <a:r>
                  <a:rPr lang="tr-TR" dirty="0" err="1" smtClean="0"/>
                  <a:t>goal</a:t>
                </a:r>
                <a:r>
                  <a:rPr lang="tr-TR" dirty="0" smtClean="0"/>
                  <a:t> </a:t>
                </a:r>
                <a:r>
                  <a:rPr lang="tr-TR" dirty="0" err="1" smtClean="0"/>
                  <a:t>acts</a:t>
                </a:r>
                <a:r>
                  <a:rPr lang="tr-TR" dirty="0" smtClean="0"/>
                  <a:t> as an </a:t>
                </a:r>
                <a:r>
                  <a:rPr lang="tr-TR" dirty="0" err="1" smtClean="0"/>
                  <a:t>attractive</a:t>
                </a:r>
                <a:r>
                  <a:rPr lang="tr-TR" dirty="0" smtClean="0"/>
                  <a:t> </a:t>
                </a:r>
                <a:r>
                  <a:rPr lang="tr-TR" dirty="0" err="1" smtClean="0"/>
                  <a:t>force</a:t>
                </a:r>
                <a:endParaRPr lang="tr-TR" dirty="0" smtClean="0"/>
              </a:p>
              <a:p>
                <a:r>
                  <a:rPr lang="tr-TR" dirty="0" err="1" smtClean="0"/>
                  <a:t>Obstacles</a:t>
                </a:r>
                <a:r>
                  <a:rPr lang="tr-TR" dirty="0" smtClean="0"/>
                  <a:t> </a:t>
                </a:r>
                <a:r>
                  <a:rPr lang="tr-TR" dirty="0" err="1" smtClean="0"/>
                  <a:t>act</a:t>
                </a:r>
                <a:r>
                  <a:rPr lang="tr-TR" dirty="0" smtClean="0"/>
                  <a:t> as </a:t>
                </a:r>
                <a:r>
                  <a:rPr lang="tr-TR" dirty="0" err="1" smtClean="0"/>
                  <a:t>repulsive</a:t>
                </a:r>
                <a:r>
                  <a:rPr lang="tr-TR" dirty="0" smtClean="0"/>
                  <a:t> </a:t>
                </a:r>
                <a:r>
                  <a:rPr lang="tr-TR" dirty="0" err="1" smtClean="0"/>
                  <a:t>forces</a:t>
                </a:r>
                <a:endParaRPr lang="tr-TR" dirty="0" smtClean="0"/>
              </a:p>
              <a:p>
                <a:r>
                  <a:rPr lang="tr-TR" dirty="0" err="1" smtClean="0"/>
                  <a:t>Superposition</a:t>
                </a:r>
                <a:r>
                  <a:rPr lang="tr-TR" dirty="0" smtClean="0"/>
                  <a:t> of </a:t>
                </a:r>
                <a:r>
                  <a:rPr lang="tr-TR" dirty="0" err="1" smtClean="0"/>
                  <a:t>repulsive</a:t>
                </a:r>
                <a:r>
                  <a:rPr lang="tr-TR" dirty="0" smtClean="0"/>
                  <a:t> </a:t>
                </a:r>
                <a:r>
                  <a:rPr lang="tr-TR" dirty="0" err="1" smtClean="0"/>
                  <a:t>and</a:t>
                </a:r>
                <a:r>
                  <a:rPr lang="tr-TR" dirty="0" smtClean="0"/>
                  <a:t> </a:t>
                </a:r>
                <a:r>
                  <a:rPr lang="tr-TR" dirty="0" err="1" smtClean="0"/>
                  <a:t>attractive</a:t>
                </a:r>
                <a:r>
                  <a:rPr lang="tr-TR" dirty="0" smtClean="0"/>
                  <a:t> </a:t>
                </a:r>
                <a:r>
                  <a:rPr lang="tr-TR" dirty="0" err="1" smtClean="0"/>
                  <a:t>forces</a:t>
                </a:r>
                <a:r>
                  <a:rPr lang="tr-TR" dirty="0" smtClean="0"/>
                  <a:t> is </a:t>
                </a:r>
                <a:r>
                  <a:rPr lang="tr-TR" dirty="0" err="1" smtClean="0"/>
                  <a:t>applied</a:t>
                </a:r>
                <a:r>
                  <a:rPr lang="tr-TR" dirty="0" smtClean="0"/>
                  <a:t> </a:t>
                </a:r>
                <a:r>
                  <a:rPr lang="tr-TR" dirty="0" err="1" smtClean="0"/>
                  <a:t>to</a:t>
                </a:r>
                <a:r>
                  <a:rPr lang="tr-TR" dirty="0" smtClean="0"/>
                  <a:t> robot</a:t>
                </a:r>
              </a:p>
              <a:p>
                <a:r>
                  <a:rPr lang="tr-TR" dirty="0" err="1" smtClean="0"/>
                  <a:t>Smoothly</a:t>
                </a:r>
                <a:r>
                  <a:rPr lang="tr-TR" dirty="0" smtClean="0"/>
                  <a:t> </a:t>
                </a:r>
                <a:r>
                  <a:rPr lang="tr-TR" dirty="0" err="1" smtClean="0"/>
                  <a:t>guides</a:t>
                </a:r>
                <a:r>
                  <a:rPr lang="tr-TR" dirty="0" smtClean="0"/>
                  <a:t> robot </a:t>
                </a:r>
                <a:r>
                  <a:rPr lang="tr-TR" dirty="0" err="1" smtClean="0"/>
                  <a:t>to</a:t>
                </a:r>
                <a:r>
                  <a:rPr lang="tr-TR" dirty="0" smtClean="0"/>
                  <a:t> </a:t>
                </a:r>
                <a:r>
                  <a:rPr lang="tr-TR" dirty="0" err="1" smtClean="0"/>
                  <a:t>goal</a:t>
                </a:r>
                <a:r>
                  <a:rPr lang="tr-TR" dirty="0" smtClean="0"/>
                  <a:t>, </a:t>
                </a:r>
                <a:r>
                  <a:rPr lang="tr-TR" dirty="0" err="1" smtClean="0"/>
                  <a:t>simultaneously</a:t>
                </a:r>
                <a:r>
                  <a:rPr lang="tr-TR" dirty="0" smtClean="0"/>
                  <a:t> </a:t>
                </a:r>
                <a:r>
                  <a:rPr lang="tr-TR" dirty="0" err="1" smtClean="0"/>
                  <a:t>avoiding</a:t>
                </a:r>
                <a:r>
                  <a:rPr lang="tr-TR" dirty="0" smtClean="0"/>
                  <a:t> </a:t>
                </a:r>
                <a:r>
                  <a:rPr lang="tr-TR" dirty="0" err="1" smtClean="0"/>
                  <a:t>obstacles</a:t>
                </a:r>
                <a:endParaRPr lang="tr-TR" dirty="0" smtClean="0"/>
              </a:p>
              <a:p>
                <a:pPr marL="0" indent="0">
                  <a:buNone/>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𝐹</m:t>
                      </m:r>
                      <m:d>
                        <m:dPr>
                          <m:ctrlPr>
                            <a:rPr lang="tr-TR" b="0" i="1" smtClean="0">
                              <a:latin typeface="Cambria Math" panose="02040503050406030204" pitchFamily="18" charset="0"/>
                            </a:rPr>
                          </m:ctrlPr>
                        </m:dPr>
                        <m:e>
                          <m:r>
                            <a:rPr lang="tr-TR" b="0" i="1" smtClean="0">
                              <a:latin typeface="Cambria Math" panose="02040503050406030204" pitchFamily="18" charset="0"/>
                            </a:rPr>
                            <m:t>𝑞</m:t>
                          </m:r>
                        </m:e>
                      </m:d>
                      <m:r>
                        <a:rPr lang="tr-TR" b="0" i="1" smtClean="0">
                          <a:latin typeface="Cambria Math" panose="02040503050406030204" pitchFamily="18" charset="0"/>
                        </a:rPr>
                        <m:t>=−</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𝑈</m:t>
                      </m:r>
                      <m:d>
                        <m:dPr>
                          <m:ctrlPr>
                            <a:rPr lang="tr-TR" b="0" i="1" smtClean="0">
                              <a:latin typeface="Cambria Math" panose="02040503050406030204" pitchFamily="18" charset="0"/>
                              <a:ea typeface="Cambria Math" panose="02040503050406030204" pitchFamily="18" charset="0"/>
                            </a:rPr>
                          </m:ctrlPr>
                        </m:dPr>
                        <m:e>
                          <m:r>
                            <a:rPr lang="tr-TR" b="0" i="1" smtClean="0">
                              <a:latin typeface="Cambria Math" panose="02040503050406030204" pitchFamily="18" charset="0"/>
                              <a:ea typeface="Cambria Math" panose="02040503050406030204" pitchFamily="18" charset="0"/>
                            </a:rPr>
                            <m:t>𝑞</m:t>
                          </m:r>
                        </m:e>
                      </m:d>
                    </m:oMath>
                  </m:oMathPara>
                </a14:m>
                <a:endParaRPr lang="tr-TR" dirty="0" smtClean="0"/>
              </a:p>
              <a:p>
                <a:pPr marL="0" indent="0">
                  <a:buNone/>
                </a:pPr>
                <a:r>
                  <a:rPr lang="tr-TR" dirty="0" err="1" smtClean="0"/>
                  <a:t>Gradient</a:t>
                </a:r>
                <a:r>
                  <a:rPr lang="tr-TR" dirty="0" smtClean="0"/>
                  <a:t> of </a:t>
                </a:r>
                <a:r>
                  <a:rPr lang="tr-TR" dirty="0" err="1" smtClean="0"/>
                  <a:t>potential</a:t>
                </a:r>
                <a:r>
                  <a:rPr lang="tr-TR" dirty="0" smtClean="0"/>
                  <a:t> </a:t>
                </a:r>
                <a:r>
                  <a:rPr lang="tr-TR" dirty="0" err="1" smtClean="0"/>
                  <a:t>field</a:t>
                </a:r>
                <a:endParaRPr lang="tr-TR"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GB">
                    <a:noFill/>
                  </a:rPr>
                  <a:t> </a:t>
                </a:r>
              </a:p>
            </p:txBody>
          </p:sp>
        </mc:Fallback>
      </mc:AlternateContent>
    </p:spTree>
    <p:extLst>
      <p:ext uri="{BB962C8B-B14F-4D97-AF65-F5344CB8AC3E}">
        <p14:creationId xmlns:p14="http://schemas.microsoft.com/office/powerpoint/2010/main" val="2603263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Potential</a:t>
            </a:r>
            <a:r>
              <a:rPr lang="tr-TR" dirty="0"/>
              <a:t> </a:t>
            </a:r>
            <a:r>
              <a:rPr lang="tr-TR" dirty="0" err="1"/>
              <a:t>Field</a:t>
            </a:r>
            <a:r>
              <a:rPr lang="tr-TR" dirty="0"/>
              <a:t> </a:t>
            </a:r>
            <a:r>
              <a:rPr lang="tr-TR" dirty="0" err="1"/>
              <a:t>Path</a:t>
            </a:r>
            <a:r>
              <a:rPr lang="tr-TR" dirty="0"/>
              <a:t> Planning</a:t>
            </a:r>
            <a:endParaRPr lang="en-GB" dirty="0"/>
          </a:p>
        </p:txBody>
      </p:sp>
      <p:pic>
        <p:nvPicPr>
          <p:cNvPr id="4" name="Picture 3"/>
          <p:cNvPicPr>
            <a:picLocks noChangeAspect="1"/>
          </p:cNvPicPr>
          <p:nvPr/>
        </p:nvPicPr>
        <p:blipFill>
          <a:blip r:embed="rId2"/>
          <a:stretch>
            <a:fillRect/>
          </a:stretch>
        </p:blipFill>
        <p:spPr>
          <a:xfrm>
            <a:off x="1326181" y="2327823"/>
            <a:ext cx="4769819" cy="3892003"/>
          </a:xfrm>
          <a:prstGeom prst="rect">
            <a:avLst/>
          </a:prstGeom>
        </p:spPr>
      </p:pic>
      <p:pic>
        <p:nvPicPr>
          <p:cNvPr id="5" name="Picture 4"/>
          <p:cNvPicPr>
            <a:picLocks noChangeAspect="1"/>
          </p:cNvPicPr>
          <p:nvPr/>
        </p:nvPicPr>
        <p:blipFill>
          <a:blip r:embed="rId3"/>
          <a:stretch>
            <a:fillRect/>
          </a:stretch>
        </p:blipFill>
        <p:spPr>
          <a:xfrm>
            <a:off x="6710881" y="2327823"/>
            <a:ext cx="5004004" cy="3892003"/>
          </a:xfrm>
          <a:prstGeom prst="rect">
            <a:avLst/>
          </a:prstGeom>
        </p:spPr>
      </p:pic>
    </p:spTree>
    <p:extLst>
      <p:ext uri="{BB962C8B-B14F-4D97-AF65-F5344CB8AC3E}">
        <p14:creationId xmlns:p14="http://schemas.microsoft.com/office/powerpoint/2010/main" val="3201423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Configuration</a:t>
            </a:r>
            <a:r>
              <a:rPr lang="tr-TR" dirty="0"/>
              <a:t> Space – Robot </a:t>
            </a:r>
            <a:r>
              <a:rPr lang="tr-TR" dirty="0" err="1"/>
              <a:t>Arm</a:t>
            </a:r>
            <a:endParaRPr lang="tr-TR" dirty="0"/>
          </a:p>
        </p:txBody>
      </p:sp>
      <p:sp>
        <p:nvSpPr>
          <p:cNvPr id="3" name="Content Placeholder 2"/>
          <p:cNvSpPr>
            <a:spLocks noGrp="1"/>
          </p:cNvSpPr>
          <p:nvPr>
            <p:ph idx="1"/>
          </p:nvPr>
        </p:nvSpPr>
        <p:spPr/>
        <p:txBody>
          <a:bodyPr/>
          <a:lstStyle/>
          <a:p>
            <a:r>
              <a:rPr lang="en-US" dirty="0" smtClean="0"/>
              <a:t>Suppose a robot arm has k degrees of freedom</a:t>
            </a:r>
          </a:p>
          <a:p>
            <a:r>
              <a:rPr lang="en-US" dirty="0" smtClean="0"/>
              <a:t>Every state of the robot arm can be described with</a:t>
            </a:r>
            <a:r>
              <a:rPr lang="tr-TR" dirty="0" smtClean="0"/>
              <a:t> k-</a:t>
            </a:r>
            <a:r>
              <a:rPr lang="en-GB" dirty="0" smtClean="0"/>
              <a:t>real</a:t>
            </a:r>
            <a:r>
              <a:rPr lang="tr-TR" dirty="0" smtClean="0"/>
              <a:t> </a:t>
            </a:r>
            <a:r>
              <a:rPr lang="tr-TR" dirty="0" err="1" smtClean="0"/>
              <a:t>values</a:t>
            </a:r>
            <a:endParaRPr lang="tr-TR" dirty="0" smtClean="0"/>
          </a:p>
          <a:p>
            <a:r>
              <a:rPr lang="en-US" dirty="0" smtClean="0"/>
              <a:t>K-values representing a point in the k dimensional space : configuration space</a:t>
            </a:r>
            <a:endParaRPr lang="en-US" dirty="0"/>
          </a:p>
        </p:txBody>
      </p:sp>
    </p:spTree>
    <p:extLst>
      <p:ext uri="{BB962C8B-B14F-4D97-AF65-F5344CB8AC3E}">
        <p14:creationId xmlns:p14="http://schemas.microsoft.com/office/powerpoint/2010/main" val="3621428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Configuration</a:t>
            </a:r>
            <a:r>
              <a:rPr lang="tr-TR" dirty="0"/>
              <a:t> </a:t>
            </a:r>
            <a:r>
              <a:rPr lang="tr-TR" dirty="0" smtClean="0"/>
              <a:t>Space – Robot </a:t>
            </a:r>
            <a:r>
              <a:rPr lang="tr-TR" dirty="0" err="1" smtClean="0"/>
              <a:t>Arm</a:t>
            </a:r>
            <a:endParaRPr lang="en-US" dirty="0"/>
          </a:p>
        </p:txBody>
      </p:sp>
      <p:pic>
        <p:nvPicPr>
          <p:cNvPr id="4" name="Picture 3"/>
          <p:cNvPicPr>
            <a:picLocks noChangeAspect="1"/>
          </p:cNvPicPr>
          <p:nvPr/>
        </p:nvPicPr>
        <p:blipFill>
          <a:blip r:embed="rId2"/>
          <a:stretch>
            <a:fillRect/>
          </a:stretch>
        </p:blipFill>
        <p:spPr>
          <a:xfrm>
            <a:off x="247650" y="1807672"/>
            <a:ext cx="5848350" cy="4838700"/>
          </a:xfrm>
          <a:prstGeom prst="rect">
            <a:avLst/>
          </a:prstGeom>
        </p:spPr>
      </p:pic>
      <p:pic>
        <p:nvPicPr>
          <p:cNvPr id="5" name="Picture 4"/>
          <p:cNvPicPr>
            <a:picLocks noChangeAspect="1"/>
          </p:cNvPicPr>
          <p:nvPr/>
        </p:nvPicPr>
        <p:blipFill>
          <a:blip r:embed="rId3"/>
          <a:stretch>
            <a:fillRect/>
          </a:stretch>
        </p:blipFill>
        <p:spPr>
          <a:xfrm>
            <a:off x="6096000" y="2083897"/>
            <a:ext cx="5705475" cy="4562475"/>
          </a:xfrm>
          <a:prstGeom prst="rect">
            <a:avLst/>
          </a:prstGeom>
        </p:spPr>
      </p:pic>
    </p:spTree>
    <p:extLst>
      <p:ext uri="{BB962C8B-B14F-4D97-AF65-F5344CB8AC3E}">
        <p14:creationId xmlns:p14="http://schemas.microsoft.com/office/powerpoint/2010/main" val="4232892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Configuration</a:t>
            </a:r>
            <a:r>
              <a:rPr lang="tr-TR" dirty="0"/>
              <a:t> Space – </a:t>
            </a:r>
            <a:r>
              <a:rPr lang="tr-TR" dirty="0" smtClean="0"/>
              <a:t>Mobile Robot</a:t>
            </a:r>
            <a:endParaRPr lang="en-GB" dirty="0"/>
          </a:p>
        </p:txBody>
      </p:sp>
      <p:sp>
        <p:nvSpPr>
          <p:cNvPr id="3" name="Content Placeholder 2"/>
          <p:cNvSpPr>
            <a:spLocks noGrp="1"/>
          </p:cNvSpPr>
          <p:nvPr>
            <p:ph idx="1"/>
          </p:nvPr>
        </p:nvSpPr>
        <p:spPr/>
        <p:txBody>
          <a:bodyPr/>
          <a:lstStyle/>
          <a:p>
            <a:r>
              <a:rPr lang="tr-TR" dirty="0" err="1" smtClean="0"/>
              <a:t>Assume</a:t>
            </a:r>
            <a:r>
              <a:rPr lang="tr-TR" dirty="0" smtClean="0"/>
              <a:t> robot is </a:t>
            </a:r>
            <a:r>
              <a:rPr lang="tr-TR" dirty="0" err="1" smtClean="0"/>
              <a:t>simply</a:t>
            </a:r>
            <a:r>
              <a:rPr lang="tr-TR" dirty="0" smtClean="0"/>
              <a:t> a </a:t>
            </a:r>
            <a:r>
              <a:rPr lang="tr-TR" dirty="0" err="1" smtClean="0"/>
              <a:t>point</a:t>
            </a:r>
            <a:endParaRPr lang="tr-TR" dirty="0" smtClean="0"/>
          </a:p>
          <a:p>
            <a:r>
              <a:rPr lang="tr-TR" dirty="0" err="1" smtClean="0"/>
              <a:t>Each</a:t>
            </a:r>
            <a:r>
              <a:rPr lang="tr-TR" dirty="0" smtClean="0"/>
              <a:t> </a:t>
            </a:r>
            <a:r>
              <a:rPr lang="tr-TR" dirty="0" err="1" smtClean="0"/>
              <a:t>obstacle</a:t>
            </a:r>
            <a:r>
              <a:rPr lang="tr-TR" dirty="0" smtClean="0"/>
              <a:t> is </a:t>
            </a:r>
            <a:r>
              <a:rPr lang="tr-TR" dirty="0" err="1" smtClean="0"/>
              <a:t>inflated</a:t>
            </a:r>
            <a:r>
              <a:rPr lang="tr-TR" dirty="0" smtClean="0"/>
              <a:t> </a:t>
            </a:r>
            <a:r>
              <a:rPr lang="tr-TR" dirty="0" err="1" smtClean="0"/>
              <a:t>by</a:t>
            </a:r>
            <a:r>
              <a:rPr lang="tr-TR" dirty="0" smtClean="0"/>
              <a:t> </a:t>
            </a:r>
            <a:r>
              <a:rPr lang="tr-TR" dirty="0" err="1" smtClean="0"/>
              <a:t>the</a:t>
            </a:r>
            <a:r>
              <a:rPr lang="tr-TR" dirty="0" smtClean="0"/>
              <a:t> size of </a:t>
            </a:r>
            <a:r>
              <a:rPr lang="tr-TR" dirty="0" err="1" smtClean="0"/>
              <a:t>robots</a:t>
            </a:r>
            <a:r>
              <a:rPr lang="tr-TR" dirty="0" smtClean="0"/>
              <a:t> </a:t>
            </a:r>
            <a:r>
              <a:rPr lang="tr-TR" dirty="0" err="1" smtClean="0"/>
              <a:t>radius</a:t>
            </a:r>
            <a:endParaRPr lang="en-GB" dirty="0"/>
          </a:p>
        </p:txBody>
      </p:sp>
      <p:pic>
        <p:nvPicPr>
          <p:cNvPr id="5" name="Picture 4"/>
          <p:cNvPicPr>
            <a:picLocks noChangeAspect="1"/>
          </p:cNvPicPr>
          <p:nvPr/>
        </p:nvPicPr>
        <p:blipFill>
          <a:blip r:embed="rId2"/>
          <a:stretch>
            <a:fillRect/>
          </a:stretch>
        </p:blipFill>
        <p:spPr>
          <a:xfrm>
            <a:off x="1530928" y="3338513"/>
            <a:ext cx="7467600" cy="2838450"/>
          </a:xfrm>
          <a:prstGeom prst="rect">
            <a:avLst/>
          </a:prstGeom>
        </p:spPr>
      </p:pic>
    </p:spTree>
    <p:extLst>
      <p:ext uri="{BB962C8B-B14F-4D97-AF65-F5344CB8AC3E}">
        <p14:creationId xmlns:p14="http://schemas.microsoft.com/office/powerpoint/2010/main" val="353688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Path</a:t>
            </a:r>
            <a:r>
              <a:rPr lang="tr-TR" dirty="0" smtClean="0"/>
              <a:t> Planning</a:t>
            </a:r>
            <a:endParaRPr lang="en-GB" dirty="0"/>
          </a:p>
        </p:txBody>
      </p:sp>
      <p:sp>
        <p:nvSpPr>
          <p:cNvPr id="3" name="Content Placeholder 2"/>
          <p:cNvSpPr>
            <a:spLocks noGrp="1"/>
          </p:cNvSpPr>
          <p:nvPr>
            <p:ph idx="1"/>
          </p:nvPr>
        </p:nvSpPr>
        <p:spPr/>
        <p:txBody>
          <a:bodyPr numCol="2">
            <a:normAutofit/>
          </a:bodyPr>
          <a:lstStyle/>
          <a:p>
            <a:r>
              <a:rPr lang="tr-TR" dirty="0" err="1" smtClean="0"/>
              <a:t>Graph</a:t>
            </a:r>
            <a:r>
              <a:rPr lang="tr-TR" dirty="0" smtClean="0"/>
              <a:t> </a:t>
            </a:r>
            <a:r>
              <a:rPr lang="tr-TR" dirty="0" err="1" smtClean="0"/>
              <a:t>Search</a:t>
            </a:r>
            <a:endParaRPr lang="tr-TR" dirty="0" smtClean="0"/>
          </a:p>
          <a:p>
            <a:pPr lvl="1"/>
            <a:r>
              <a:rPr lang="tr-TR" dirty="0" err="1" smtClean="0"/>
              <a:t>Graph</a:t>
            </a:r>
            <a:r>
              <a:rPr lang="tr-TR" dirty="0" smtClean="0"/>
              <a:t> Construction</a:t>
            </a:r>
          </a:p>
          <a:p>
            <a:pPr lvl="2"/>
            <a:r>
              <a:rPr lang="tr-TR" dirty="0" err="1" smtClean="0"/>
              <a:t>Visibility</a:t>
            </a:r>
            <a:r>
              <a:rPr lang="tr-TR" dirty="0" smtClean="0"/>
              <a:t> </a:t>
            </a:r>
            <a:r>
              <a:rPr lang="tr-TR" dirty="0" err="1" smtClean="0"/>
              <a:t>Graph</a:t>
            </a:r>
            <a:endParaRPr lang="tr-TR" dirty="0" smtClean="0"/>
          </a:p>
          <a:p>
            <a:pPr lvl="2"/>
            <a:r>
              <a:rPr lang="tr-TR" dirty="0" err="1" smtClean="0"/>
              <a:t>Voronoi</a:t>
            </a:r>
            <a:r>
              <a:rPr lang="tr-TR" dirty="0" smtClean="0"/>
              <a:t> </a:t>
            </a:r>
            <a:r>
              <a:rPr lang="tr-TR" dirty="0" err="1" smtClean="0"/>
              <a:t>Diagram</a:t>
            </a:r>
            <a:endParaRPr lang="tr-TR" dirty="0" smtClean="0"/>
          </a:p>
          <a:p>
            <a:pPr lvl="2"/>
            <a:r>
              <a:rPr lang="tr-TR" dirty="0" err="1" smtClean="0"/>
              <a:t>Exact</a:t>
            </a:r>
            <a:r>
              <a:rPr lang="tr-TR" dirty="0" smtClean="0"/>
              <a:t> Cell </a:t>
            </a:r>
            <a:r>
              <a:rPr lang="tr-TR" dirty="0" err="1" smtClean="0"/>
              <a:t>Decomposition</a:t>
            </a:r>
            <a:endParaRPr lang="tr-TR" dirty="0" smtClean="0"/>
          </a:p>
          <a:p>
            <a:pPr lvl="2"/>
            <a:r>
              <a:rPr lang="tr-TR" dirty="0" err="1" smtClean="0"/>
              <a:t>Approximate</a:t>
            </a:r>
            <a:r>
              <a:rPr lang="tr-TR" dirty="0" smtClean="0"/>
              <a:t> Cell </a:t>
            </a:r>
            <a:r>
              <a:rPr lang="tr-TR" dirty="0" err="1" smtClean="0"/>
              <a:t>Decomposition</a:t>
            </a:r>
            <a:endParaRPr lang="tr-TR" dirty="0" smtClean="0"/>
          </a:p>
          <a:p>
            <a:pPr lvl="1"/>
            <a:r>
              <a:rPr lang="tr-TR" smtClean="0"/>
              <a:t>Deterministic</a:t>
            </a:r>
            <a:r>
              <a:rPr lang="tr-TR" dirty="0" smtClean="0"/>
              <a:t> </a:t>
            </a:r>
            <a:r>
              <a:rPr lang="tr-TR" dirty="0" err="1" smtClean="0"/>
              <a:t>Graph</a:t>
            </a:r>
            <a:r>
              <a:rPr lang="tr-TR" dirty="0" smtClean="0"/>
              <a:t> </a:t>
            </a:r>
            <a:r>
              <a:rPr lang="tr-TR" dirty="0" err="1" smtClean="0"/>
              <a:t>Search</a:t>
            </a:r>
            <a:endParaRPr lang="tr-TR" dirty="0" smtClean="0"/>
          </a:p>
          <a:p>
            <a:pPr lvl="2"/>
            <a:r>
              <a:rPr lang="tr-TR" dirty="0" err="1" smtClean="0"/>
              <a:t>Breadth</a:t>
            </a:r>
            <a:r>
              <a:rPr lang="tr-TR" dirty="0" smtClean="0"/>
              <a:t>-First </a:t>
            </a:r>
            <a:r>
              <a:rPr lang="tr-TR" dirty="0" err="1" smtClean="0"/>
              <a:t>Search</a:t>
            </a:r>
            <a:endParaRPr lang="tr-TR" dirty="0" smtClean="0"/>
          </a:p>
          <a:p>
            <a:pPr lvl="2"/>
            <a:r>
              <a:rPr lang="tr-TR" dirty="0" smtClean="0"/>
              <a:t>Depth-First </a:t>
            </a:r>
            <a:r>
              <a:rPr lang="tr-TR" dirty="0" err="1" smtClean="0"/>
              <a:t>Search</a:t>
            </a:r>
            <a:endParaRPr lang="tr-TR" dirty="0" smtClean="0"/>
          </a:p>
          <a:p>
            <a:pPr lvl="2"/>
            <a:r>
              <a:rPr lang="tr-TR" dirty="0" err="1" smtClean="0"/>
              <a:t>Dijkstra’s</a:t>
            </a:r>
            <a:r>
              <a:rPr lang="tr-TR" dirty="0" smtClean="0"/>
              <a:t> </a:t>
            </a:r>
            <a:r>
              <a:rPr lang="tr-TR" dirty="0" err="1" smtClean="0"/>
              <a:t>Algorithm</a:t>
            </a:r>
            <a:endParaRPr lang="tr-TR" dirty="0" smtClean="0"/>
          </a:p>
          <a:p>
            <a:pPr lvl="2"/>
            <a:r>
              <a:rPr lang="tr-TR" dirty="0" smtClean="0"/>
              <a:t>A*</a:t>
            </a:r>
          </a:p>
          <a:p>
            <a:pPr lvl="2"/>
            <a:r>
              <a:rPr lang="tr-TR" dirty="0" smtClean="0"/>
              <a:t>D*</a:t>
            </a:r>
          </a:p>
          <a:p>
            <a:pPr lvl="1"/>
            <a:r>
              <a:rPr lang="tr-TR" dirty="0" err="1" smtClean="0"/>
              <a:t>Randomized</a:t>
            </a:r>
            <a:r>
              <a:rPr lang="tr-TR" dirty="0" smtClean="0"/>
              <a:t> </a:t>
            </a:r>
            <a:r>
              <a:rPr lang="tr-TR" dirty="0" err="1" smtClean="0"/>
              <a:t>Graph</a:t>
            </a:r>
            <a:r>
              <a:rPr lang="tr-TR" dirty="0" smtClean="0"/>
              <a:t> </a:t>
            </a:r>
            <a:r>
              <a:rPr lang="tr-TR" dirty="0" err="1" smtClean="0"/>
              <a:t>Search</a:t>
            </a:r>
            <a:endParaRPr lang="tr-TR" dirty="0" smtClean="0"/>
          </a:p>
          <a:p>
            <a:pPr lvl="2"/>
            <a:r>
              <a:rPr lang="tr-TR" dirty="0" err="1" smtClean="0"/>
              <a:t>Rapidly</a:t>
            </a:r>
            <a:r>
              <a:rPr lang="tr-TR" dirty="0" smtClean="0"/>
              <a:t> </a:t>
            </a:r>
            <a:r>
              <a:rPr lang="tr-TR" dirty="0" err="1" smtClean="0"/>
              <a:t>Exploring</a:t>
            </a:r>
            <a:r>
              <a:rPr lang="tr-TR" dirty="0" smtClean="0"/>
              <a:t> </a:t>
            </a:r>
            <a:r>
              <a:rPr lang="tr-TR" dirty="0" err="1" smtClean="0"/>
              <a:t>Random</a:t>
            </a:r>
            <a:r>
              <a:rPr lang="tr-TR" dirty="0" smtClean="0"/>
              <a:t> </a:t>
            </a:r>
            <a:r>
              <a:rPr lang="tr-TR" dirty="0" err="1" smtClean="0"/>
              <a:t>Trees</a:t>
            </a:r>
            <a:endParaRPr lang="tr-TR" dirty="0" smtClean="0"/>
          </a:p>
          <a:p>
            <a:r>
              <a:rPr lang="tr-TR" dirty="0" err="1" smtClean="0"/>
              <a:t>Potential</a:t>
            </a:r>
            <a:r>
              <a:rPr lang="tr-TR" dirty="0" smtClean="0"/>
              <a:t> </a:t>
            </a:r>
            <a:r>
              <a:rPr lang="tr-TR" dirty="0" err="1" smtClean="0"/>
              <a:t>Field</a:t>
            </a:r>
            <a:r>
              <a:rPr lang="tr-TR" dirty="0" smtClean="0"/>
              <a:t> </a:t>
            </a:r>
            <a:r>
              <a:rPr lang="tr-TR" dirty="0" err="1" smtClean="0"/>
              <a:t>Path</a:t>
            </a:r>
            <a:r>
              <a:rPr lang="tr-TR" dirty="0" smtClean="0"/>
              <a:t> Planning</a:t>
            </a:r>
            <a:endParaRPr lang="en-GB" dirty="0"/>
          </a:p>
        </p:txBody>
      </p:sp>
    </p:spTree>
    <p:extLst>
      <p:ext uri="{BB962C8B-B14F-4D97-AF65-F5344CB8AC3E}">
        <p14:creationId xmlns:p14="http://schemas.microsoft.com/office/powerpoint/2010/main" val="3049609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Visibility</a:t>
            </a:r>
            <a:r>
              <a:rPr lang="tr-TR" dirty="0" smtClean="0"/>
              <a:t> </a:t>
            </a:r>
            <a:r>
              <a:rPr lang="tr-TR" dirty="0" err="1" smtClean="0"/>
              <a:t>Graph</a:t>
            </a:r>
            <a:endParaRPr lang="en-GB" dirty="0"/>
          </a:p>
        </p:txBody>
      </p:sp>
      <p:sp>
        <p:nvSpPr>
          <p:cNvPr id="3" name="Content Placeholder 2"/>
          <p:cNvSpPr>
            <a:spLocks noGrp="1"/>
          </p:cNvSpPr>
          <p:nvPr>
            <p:ph idx="1"/>
          </p:nvPr>
        </p:nvSpPr>
        <p:spPr>
          <a:xfrm>
            <a:off x="332510" y="1825625"/>
            <a:ext cx="4139738" cy="4351338"/>
          </a:xfrm>
        </p:spPr>
        <p:txBody>
          <a:bodyPr/>
          <a:lstStyle/>
          <a:p>
            <a:r>
              <a:rPr lang="tr-TR" dirty="0" err="1" smtClean="0"/>
              <a:t>Vertices</a:t>
            </a:r>
            <a:r>
              <a:rPr lang="tr-TR" dirty="0" smtClean="0"/>
              <a:t> of </a:t>
            </a:r>
            <a:r>
              <a:rPr lang="tr-TR" dirty="0" err="1" smtClean="0"/>
              <a:t>the</a:t>
            </a:r>
            <a:r>
              <a:rPr lang="tr-TR" dirty="0" smtClean="0"/>
              <a:t> </a:t>
            </a:r>
            <a:r>
              <a:rPr lang="tr-TR" dirty="0" err="1" smtClean="0"/>
              <a:t>graph</a:t>
            </a:r>
            <a:r>
              <a:rPr lang="tr-TR" dirty="0" smtClean="0"/>
              <a:t> </a:t>
            </a:r>
            <a:r>
              <a:rPr lang="tr-TR" dirty="0" err="1" smtClean="0"/>
              <a:t>are</a:t>
            </a:r>
            <a:r>
              <a:rPr lang="tr-TR" dirty="0" smtClean="0"/>
              <a:t>: </a:t>
            </a:r>
          </a:p>
          <a:p>
            <a:pPr lvl="1"/>
            <a:r>
              <a:rPr lang="tr-TR" dirty="0" smtClean="0"/>
              <a:t>Start</a:t>
            </a:r>
          </a:p>
          <a:p>
            <a:pPr lvl="1"/>
            <a:r>
              <a:rPr lang="tr-TR" dirty="0" err="1" smtClean="0"/>
              <a:t>Goal</a:t>
            </a:r>
            <a:endParaRPr lang="tr-TR" dirty="0" smtClean="0"/>
          </a:p>
          <a:p>
            <a:pPr lvl="1"/>
            <a:r>
              <a:rPr lang="tr-TR" dirty="0" err="1" smtClean="0"/>
              <a:t>Vertices</a:t>
            </a:r>
            <a:r>
              <a:rPr lang="tr-TR" dirty="0" smtClean="0"/>
              <a:t> of </a:t>
            </a:r>
            <a:r>
              <a:rPr lang="tr-TR" dirty="0" err="1" smtClean="0"/>
              <a:t>the</a:t>
            </a:r>
            <a:r>
              <a:rPr lang="tr-TR" dirty="0" smtClean="0"/>
              <a:t> </a:t>
            </a:r>
            <a:r>
              <a:rPr lang="tr-TR" dirty="0" err="1" smtClean="0"/>
              <a:t>obstacles</a:t>
            </a:r>
            <a:r>
              <a:rPr lang="tr-TR" dirty="0" smtClean="0"/>
              <a:t> </a:t>
            </a:r>
            <a:r>
              <a:rPr lang="tr-TR" dirty="0" err="1" smtClean="0"/>
              <a:t>visible</a:t>
            </a:r>
            <a:r>
              <a:rPr lang="tr-TR" dirty="0" smtClean="0"/>
              <a:t> </a:t>
            </a:r>
            <a:r>
              <a:rPr lang="tr-TR" dirty="0" err="1" smtClean="0"/>
              <a:t>from</a:t>
            </a:r>
            <a:r>
              <a:rPr lang="tr-TR" dirty="0" smtClean="0"/>
              <a:t> </a:t>
            </a:r>
            <a:r>
              <a:rPr lang="tr-TR" dirty="0" err="1" smtClean="0"/>
              <a:t>each</a:t>
            </a:r>
            <a:r>
              <a:rPr lang="tr-TR" dirty="0" smtClean="0"/>
              <a:t> </a:t>
            </a:r>
            <a:r>
              <a:rPr lang="tr-TR" dirty="0" err="1" smtClean="0"/>
              <a:t>other</a:t>
            </a:r>
            <a:endParaRPr lang="tr-TR" dirty="0" smtClean="0"/>
          </a:p>
          <a:p>
            <a:r>
              <a:rPr lang="tr-TR" dirty="0" err="1" smtClean="0"/>
              <a:t>Visibility</a:t>
            </a:r>
            <a:r>
              <a:rPr lang="tr-TR" dirty="0" smtClean="0"/>
              <a:t> </a:t>
            </a:r>
            <a:r>
              <a:rPr lang="tr-TR" dirty="0" err="1" smtClean="0"/>
              <a:t>graphs</a:t>
            </a:r>
            <a:r>
              <a:rPr lang="tr-TR" dirty="0" smtClean="0"/>
              <a:t> </a:t>
            </a:r>
            <a:r>
              <a:rPr lang="tr-TR" dirty="0" err="1" smtClean="0"/>
              <a:t>are</a:t>
            </a:r>
            <a:r>
              <a:rPr lang="tr-TR" dirty="0" smtClean="0"/>
              <a:t> optimal in </a:t>
            </a:r>
            <a:r>
              <a:rPr lang="tr-TR" dirty="0" err="1" smtClean="0"/>
              <a:t>terms</a:t>
            </a:r>
            <a:r>
              <a:rPr lang="tr-TR" dirty="0" smtClean="0"/>
              <a:t> of </a:t>
            </a:r>
            <a:r>
              <a:rPr lang="tr-TR" dirty="0" err="1" smtClean="0"/>
              <a:t>path</a:t>
            </a:r>
            <a:r>
              <a:rPr lang="tr-TR" dirty="0" smtClean="0"/>
              <a:t> </a:t>
            </a:r>
            <a:r>
              <a:rPr lang="tr-TR" dirty="0" err="1" smtClean="0"/>
              <a:t>length</a:t>
            </a:r>
            <a:endParaRPr lang="en-GB" dirty="0"/>
          </a:p>
        </p:txBody>
      </p:sp>
      <p:pic>
        <p:nvPicPr>
          <p:cNvPr id="5" name="Picture 4"/>
          <p:cNvPicPr>
            <a:picLocks noChangeAspect="1"/>
          </p:cNvPicPr>
          <p:nvPr/>
        </p:nvPicPr>
        <p:blipFill>
          <a:blip r:embed="rId2"/>
          <a:stretch>
            <a:fillRect/>
          </a:stretch>
        </p:blipFill>
        <p:spPr>
          <a:xfrm>
            <a:off x="4472247" y="1432899"/>
            <a:ext cx="7505613" cy="5136789"/>
          </a:xfrm>
          <a:prstGeom prst="rect">
            <a:avLst/>
          </a:prstGeom>
        </p:spPr>
      </p:pic>
    </p:spTree>
    <p:extLst>
      <p:ext uri="{BB962C8B-B14F-4D97-AF65-F5344CB8AC3E}">
        <p14:creationId xmlns:p14="http://schemas.microsoft.com/office/powerpoint/2010/main" val="217767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Voronoi</a:t>
            </a:r>
            <a:r>
              <a:rPr lang="tr-TR" dirty="0" smtClean="0"/>
              <a:t> </a:t>
            </a:r>
            <a:r>
              <a:rPr lang="tr-TR" dirty="0" err="1" smtClean="0"/>
              <a:t>Digram</a:t>
            </a:r>
            <a:endParaRPr lang="en-GB" dirty="0"/>
          </a:p>
        </p:txBody>
      </p:sp>
      <p:sp>
        <p:nvSpPr>
          <p:cNvPr id="3" name="Content Placeholder 2"/>
          <p:cNvSpPr>
            <a:spLocks noGrp="1"/>
          </p:cNvSpPr>
          <p:nvPr>
            <p:ph idx="1"/>
          </p:nvPr>
        </p:nvSpPr>
        <p:spPr>
          <a:xfrm>
            <a:off x="838199" y="1825625"/>
            <a:ext cx="3135285" cy="4351338"/>
          </a:xfrm>
        </p:spPr>
        <p:txBody>
          <a:bodyPr/>
          <a:lstStyle/>
          <a:p>
            <a:r>
              <a:rPr lang="tr-TR" dirty="0" err="1" smtClean="0"/>
              <a:t>Maximize</a:t>
            </a:r>
            <a:r>
              <a:rPr lang="tr-TR" dirty="0" smtClean="0"/>
              <a:t> </a:t>
            </a:r>
            <a:r>
              <a:rPr lang="tr-TR" dirty="0" err="1" smtClean="0"/>
              <a:t>the</a:t>
            </a:r>
            <a:r>
              <a:rPr lang="tr-TR" dirty="0" smtClean="0"/>
              <a:t> </a:t>
            </a:r>
            <a:r>
              <a:rPr lang="tr-TR" dirty="0" err="1" smtClean="0"/>
              <a:t>distance</a:t>
            </a:r>
            <a:r>
              <a:rPr lang="tr-TR" dirty="0" smtClean="0"/>
              <a:t> </a:t>
            </a:r>
            <a:r>
              <a:rPr lang="tr-TR" dirty="0" err="1" smtClean="0"/>
              <a:t>between</a:t>
            </a:r>
            <a:r>
              <a:rPr lang="tr-TR" dirty="0" smtClean="0"/>
              <a:t> </a:t>
            </a:r>
            <a:r>
              <a:rPr lang="tr-TR" dirty="0" err="1" smtClean="0"/>
              <a:t>the</a:t>
            </a:r>
            <a:r>
              <a:rPr lang="tr-TR" dirty="0" smtClean="0"/>
              <a:t> robot </a:t>
            </a:r>
            <a:r>
              <a:rPr lang="tr-TR" dirty="0" err="1" smtClean="0"/>
              <a:t>and</a:t>
            </a:r>
            <a:r>
              <a:rPr lang="tr-TR" dirty="0" smtClean="0"/>
              <a:t> </a:t>
            </a:r>
            <a:r>
              <a:rPr lang="tr-TR" dirty="0" err="1" smtClean="0"/>
              <a:t>the</a:t>
            </a:r>
            <a:r>
              <a:rPr lang="tr-TR" dirty="0" smtClean="0"/>
              <a:t> </a:t>
            </a:r>
            <a:r>
              <a:rPr lang="tr-TR" dirty="0" err="1" smtClean="0"/>
              <a:t>obstacles</a:t>
            </a:r>
            <a:endParaRPr lang="tr-TR" dirty="0" smtClean="0"/>
          </a:p>
          <a:p>
            <a:r>
              <a:rPr lang="tr-TR" dirty="0" err="1" smtClean="0"/>
              <a:t>Diagram</a:t>
            </a:r>
            <a:r>
              <a:rPr lang="tr-TR" dirty="0" smtClean="0"/>
              <a:t> </a:t>
            </a:r>
            <a:r>
              <a:rPr lang="tr-TR" dirty="0" err="1"/>
              <a:t>p</a:t>
            </a:r>
            <a:r>
              <a:rPr lang="tr-TR" dirty="0" err="1" smtClean="0"/>
              <a:t>oints</a:t>
            </a:r>
            <a:r>
              <a:rPr lang="tr-TR" dirty="0" smtClean="0"/>
              <a:t> </a:t>
            </a:r>
            <a:r>
              <a:rPr lang="tr-TR" dirty="0" err="1" smtClean="0"/>
              <a:t>are</a:t>
            </a:r>
            <a:r>
              <a:rPr lang="tr-TR" dirty="0" smtClean="0"/>
              <a:t> </a:t>
            </a:r>
            <a:r>
              <a:rPr lang="tr-TR" dirty="0" err="1" smtClean="0"/>
              <a:t>equidistant</a:t>
            </a:r>
            <a:r>
              <a:rPr lang="tr-TR" dirty="0" smtClean="0"/>
              <a:t> </a:t>
            </a:r>
            <a:r>
              <a:rPr lang="tr-TR" dirty="0" err="1" smtClean="0"/>
              <a:t>from</a:t>
            </a:r>
            <a:r>
              <a:rPr lang="tr-TR" dirty="0" smtClean="0"/>
              <a:t> </a:t>
            </a:r>
            <a:r>
              <a:rPr lang="tr-TR" dirty="0" err="1" smtClean="0"/>
              <a:t>two</a:t>
            </a:r>
            <a:r>
              <a:rPr lang="tr-TR" dirty="0" smtClean="0"/>
              <a:t> </a:t>
            </a:r>
            <a:r>
              <a:rPr lang="tr-TR" dirty="0" err="1" smtClean="0"/>
              <a:t>or</a:t>
            </a:r>
            <a:r>
              <a:rPr lang="tr-TR" dirty="0" smtClean="0"/>
              <a:t> </a:t>
            </a:r>
            <a:r>
              <a:rPr lang="tr-TR" dirty="0" err="1" smtClean="0"/>
              <a:t>more</a:t>
            </a:r>
            <a:r>
              <a:rPr lang="tr-TR" dirty="0" smtClean="0"/>
              <a:t> </a:t>
            </a:r>
            <a:r>
              <a:rPr lang="tr-TR" dirty="0" err="1" smtClean="0"/>
              <a:t>obstacles</a:t>
            </a:r>
            <a:endParaRPr lang="en-GB" dirty="0"/>
          </a:p>
        </p:txBody>
      </p:sp>
      <p:pic>
        <p:nvPicPr>
          <p:cNvPr id="4" name="Picture 3"/>
          <p:cNvPicPr>
            <a:picLocks noChangeAspect="1"/>
          </p:cNvPicPr>
          <p:nvPr/>
        </p:nvPicPr>
        <p:blipFill>
          <a:blip r:embed="rId2"/>
          <a:stretch>
            <a:fillRect/>
          </a:stretch>
        </p:blipFill>
        <p:spPr>
          <a:xfrm>
            <a:off x="4508529" y="1245437"/>
            <a:ext cx="7428547" cy="5191995"/>
          </a:xfrm>
          <a:prstGeom prst="rect">
            <a:avLst/>
          </a:prstGeom>
        </p:spPr>
      </p:pic>
    </p:spTree>
    <p:extLst>
      <p:ext uri="{BB962C8B-B14F-4D97-AF65-F5344CB8AC3E}">
        <p14:creationId xmlns:p14="http://schemas.microsoft.com/office/powerpoint/2010/main" val="317849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Exact</a:t>
            </a:r>
            <a:r>
              <a:rPr lang="tr-TR" dirty="0" smtClean="0"/>
              <a:t> Cell </a:t>
            </a:r>
            <a:r>
              <a:rPr lang="tr-TR" dirty="0" err="1" smtClean="0"/>
              <a:t>Decomposition</a:t>
            </a:r>
            <a:endParaRPr lang="en-GB" dirty="0"/>
          </a:p>
        </p:txBody>
      </p:sp>
      <p:sp>
        <p:nvSpPr>
          <p:cNvPr id="3" name="Content Placeholder 2"/>
          <p:cNvSpPr>
            <a:spLocks noGrp="1"/>
          </p:cNvSpPr>
          <p:nvPr>
            <p:ph idx="1"/>
          </p:nvPr>
        </p:nvSpPr>
        <p:spPr>
          <a:xfrm>
            <a:off x="838199" y="1825625"/>
            <a:ext cx="3534296" cy="4351338"/>
          </a:xfrm>
        </p:spPr>
        <p:txBody>
          <a:bodyPr/>
          <a:lstStyle/>
          <a:p>
            <a:r>
              <a:rPr lang="tr-TR" dirty="0" smtClean="0"/>
              <a:t>Cell </a:t>
            </a:r>
            <a:r>
              <a:rPr lang="tr-TR" dirty="0" err="1" smtClean="0"/>
              <a:t>boundaries</a:t>
            </a:r>
            <a:r>
              <a:rPr lang="tr-TR" dirty="0" smtClean="0"/>
              <a:t> </a:t>
            </a:r>
            <a:r>
              <a:rPr lang="tr-TR" dirty="0" err="1" smtClean="0"/>
              <a:t>are</a:t>
            </a:r>
            <a:r>
              <a:rPr lang="tr-TR" dirty="0" smtClean="0"/>
              <a:t> </a:t>
            </a:r>
            <a:r>
              <a:rPr lang="tr-TR" dirty="0" err="1" smtClean="0"/>
              <a:t>based</a:t>
            </a:r>
            <a:r>
              <a:rPr lang="tr-TR" dirty="0" smtClean="0"/>
              <a:t> </a:t>
            </a:r>
            <a:r>
              <a:rPr lang="tr-TR" dirty="0" err="1" smtClean="0"/>
              <a:t>geometric</a:t>
            </a:r>
            <a:r>
              <a:rPr lang="tr-TR" dirty="0" smtClean="0"/>
              <a:t> </a:t>
            </a:r>
            <a:r>
              <a:rPr lang="tr-TR" dirty="0" err="1" smtClean="0"/>
              <a:t>criticality</a:t>
            </a:r>
            <a:r>
              <a:rPr lang="tr-TR" dirty="0" smtClean="0"/>
              <a:t> </a:t>
            </a:r>
          </a:p>
          <a:p>
            <a:r>
              <a:rPr lang="tr-TR" dirty="0" err="1" smtClean="0"/>
              <a:t>In</a:t>
            </a:r>
            <a:r>
              <a:rPr lang="tr-TR" dirty="0" smtClean="0"/>
              <a:t> </a:t>
            </a:r>
            <a:r>
              <a:rPr lang="tr-TR" dirty="0" err="1" smtClean="0"/>
              <a:t>extremely</a:t>
            </a:r>
            <a:r>
              <a:rPr lang="tr-TR" dirty="0" smtClean="0"/>
              <a:t> </a:t>
            </a:r>
            <a:r>
              <a:rPr lang="tr-TR" dirty="0" err="1" smtClean="0"/>
              <a:t>sparse</a:t>
            </a:r>
            <a:r>
              <a:rPr lang="tr-TR" dirty="0" smtClean="0"/>
              <a:t> </a:t>
            </a:r>
            <a:r>
              <a:rPr lang="tr-TR" dirty="0" err="1" smtClean="0"/>
              <a:t>environmets</a:t>
            </a:r>
            <a:r>
              <a:rPr lang="tr-TR" dirty="0" smtClean="0"/>
              <a:t> </a:t>
            </a:r>
            <a:r>
              <a:rPr lang="tr-TR" dirty="0" err="1" smtClean="0"/>
              <a:t>representation</a:t>
            </a:r>
            <a:r>
              <a:rPr lang="tr-TR" dirty="0" smtClean="0"/>
              <a:t> is </a:t>
            </a:r>
            <a:r>
              <a:rPr lang="tr-TR" dirty="0" err="1" smtClean="0"/>
              <a:t>efficient</a:t>
            </a:r>
            <a:endParaRPr lang="en-GB" dirty="0"/>
          </a:p>
        </p:txBody>
      </p:sp>
      <p:pic>
        <p:nvPicPr>
          <p:cNvPr id="4" name="Picture 3"/>
          <p:cNvPicPr>
            <a:picLocks noChangeAspect="1"/>
          </p:cNvPicPr>
          <p:nvPr/>
        </p:nvPicPr>
        <p:blipFill>
          <a:blip r:embed="rId2"/>
          <a:stretch>
            <a:fillRect/>
          </a:stretch>
        </p:blipFill>
        <p:spPr>
          <a:xfrm>
            <a:off x="5624639" y="1574309"/>
            <a:ext cx="5729161" cy="5167312"/>
          </a:xfrm>
          <a:prstGeom prst="rect">
            <a:avLst/>
          </a:prstGeom>
        </p:spPr>
      </p:pic>
    </p:spTree>
    <p:extLst>
      <p:ext uri="{BB962C8B-B14F-4D97-AF65-F5344CB8AC3E}">
        <p14:creationId xmlns:p14="http://schemas.microsoft.com/office/powerpoint/2010/main" val="1906358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5954</TotalTime>
  <Words>535</Words>
  <Application>Microsoft Office PowerPoint</Application>
  <PresentationFormat>Widescreen</PresentationFormat>
  <Paragraphs>106</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Wingdings</vt:lpstr>
      <vt:lpstr>Office Theme</vt:lpstr>
      <vt:lpstr>Robot Teknolojisine Giriş  Yrd. Doç. Dr. Erkan Uslu,  Doç. Dr. Sırma Yavuz, Doç. Dr. Fatih Amasyalı, Ar. Grv. Nihal Altuntaş, Ar. Grv. Furkan Çakmak     07 </vt:lpstr>
      <vt:lpstr>Path Planning</vt:lpstr>
      <vt:lpstr>Configuration Space – Robot Arm</vt:lpstr>
      <vt:lpstr>Configuration Space – Robot Arm</vt:lpstr>
      <vt:lpstr>Configuration Space – Mobile Robot</vt:lpstr>
      <vt:lpstr>Path Planning</vt:lpstr>
      <vt:lpstr>Visibility Graph</vt:lpstr>
      <vt:lpstr>Voronoi Digram</vt:lpstr>
      <vt:lpstr>Exact Cell Decomposition</vt:lpstr>
      <vt:lpstr>Approximate Cell Decomposition</vt:lpstr>
      <vt:lpstr>Deterministic Graph Search</vt:lpstr>
      <vt:lpstr>Deterministic Graph Search</vt:lpstr>
      <vt:lpstr>Breadth-First Search</vt:lpstr>
      <vt:lpstr>Breadth-First Search</vt:lpstr>
      <vt:lpstr>Depth-First Search</vt:lpstr>
      <vt:lpstr>Depth-First Search</vt:lpstr>
      <vt:lpstr>Dijkstra’s Algorithm</vt:lpstr>
      <vt:lpstr>Dijkstra’s Algorithm</vt:lpstr>
      <vt:lpstr>A*</vt:lpstr>
      <vt:lpstr>PowerPoint Presentation</vt:lpstr>
      <vt:lpstr>D*</vt:lpstr>
      <vt:lpstr>Rapidly Exploring Random Trees</vt:lpstr>
      <vt:lpstr>Rapidly Exploring Random Trees</vt:lpstr>
      <vt:lpstr>Potential Field Path Planning</vt:lpstr>
      <vt:lpstr>Potential Field Path Planning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 Teknolojisine Giriş  Yrd. Doç. Dr. Erkan Uslu,  Doç. Dr. Sırma Yavuz, Doç. Dr. Fatih Amasyalı, Ar. Grv. Nihal Altuntaş, Ar. Grv. Furkan Çakmak</dc:title>
  <dc:creator>Windows User</dc:creator>
  <cp:lastModifiedBy>Windows User</cp:lastModifiedBy>
  <cp:revision>822</cp:revision>
  <dcterms:created xsi:type="dcterms:W3CDTF">2017-09-18T07:12:52Z</dcterms:created>
  <dcterms:modified xsi:type="dcterms:W3CDTF">2018-04-12T06:51:26Z</dcterms:modified>
</cp:coreProperties>
</file>