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78" r:id="rId15"/>
    <p:sldId id="277" r:id="rId16"/>
    <p:sldId id="269" r:id="rId17"/>
    <p:sldId id="280" r:id="rId18"/>
    <p:sldId id="279" r:id="rId19"/>
    <p:sldId id="270" r:id="rId20"/>
    <p:sldId id="272" r:id="rId21"/>
    <p:sldId id="273" r:id="rId22"/>
    <p:sldId id="274" r:id="rId23"/>
    <p:sldId id="275" r:id="rId24"/>
    <p:sldId id="276" r:id="rId25"/>
    <p:sldId id="281" r:id="rId26"/>
    <p:sldId id="282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2" autoAdjust="0"/>
  </p:normalViewPr>
  <p:slideViewPr>
    <p:cSldViewPr snapToGrid="0"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ABCF4-09B4-4983-BD47-3DD2887B4C7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70D0-2E4A-4F9D-8AA4-4E1F3197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4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23.04.2018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</a:t>
            </a:r>
            <a:r>
              <a:rPr lang="en-US" sz="2200" dirty="0" err="1" smtClean="0"/>
              <a:t>Grv</a:t>
            </a:r>
            <a:r>
              <a:rPr lang="tr-TR" sz="2200" dirty="0" smtClean="0"/>
              <a:t>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/>
              <a:t/>
            </a:r>
            <a:br>
              <a:rPr lang="tr-TR" sz="220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09</a:t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Tangent</a:t>
            </a:r>
            <a:r>
              <a:rPr lang="tr-TR" dirty="0" smtClean="0"/>
              <a:t> </a:t>
            </a:r>
            <a:r>
              <a:rPr lang="tr-TR" dirty="0" err="1" smtClean="0"/>
              <a:t>Bug</a:t>
            </a:r>
            <a:r>
              <a:rPr lang="tr-TR" dirty="0" smtClean="0"/>
              <a:t> – </a:t>
            </a:r>
            <a:r>
              <a:rPr lang="tr-TR" dirty="0" err="1" smtClean="0"/>
              <a:t>Move-to-Goal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2020094"/>
            <a:ext cx="9010650" cy="396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56565" y="5162204"/>
            <a:ext cx="216131" cy="36576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err="1" smtClean="0"/>
                  <a:t>Tangent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Bug</a:t>
                </a:r>
                <a:r>
                  <a:rPr lang="tr-TR" dirty="0" smtClean="0"/>
                  <a:t> (range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46"/>
          <a:stretch/>
        </p:blipFill>
        <p:spPr>
          <a:xfrm>
            <a:off x="-1" y="1541059"/>
            <a:ext cx="12152855" cy="50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smtClean="0"/>
                  <a:t>Tangent </a:t>
                </a:r>
                <a:r>
                  <a:rPr lang="tr-TR" dirty="0" err="1" smtClean="0"/>
                  <a:t>Bug</a:t>
                </a:r>
                <a:r>
                  <a:rPr lang="tr-TR" dirty="0" smtClean="0"/>
                  <a:t> </a:t>
                </a:r>
                <a:r>
                  <a:rPr lang="tr-TR" dirty="0"/>
                  <a:t>(</a:t>
                </a:r>
                <a:r>
                  <a:rPr lang="tr-TR" dirty="0" smtClean="0"/>
                  <a:t>range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tr-T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84593"/>
            <a:ext cx="11353800" cy="51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tr-TR" dirty="0" err="1" smtClean="0"/>
                  <a:t>Tangent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Bug</a:t>
                </a:r>
                <a:r>
                  <a:rPr lang="tr-TR" dirty="0" smtClean="0"/>
                  <a:t> (</a:t>
                </a:r>
                <a:r>
                  <a:rPr lang="tr-TR" dirty="0"/>
                  <a:t>range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≅∞</m:t>
                    </m:r>
                  </m:oMath>
                </a14:m>
                <a:r>
                  <a:rPr lang="tr-TR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6" y="1424681"/>
            <a:ext cx="1134588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Robot is a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moves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configuration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influence</a:t>
            </a:r>
            <a:r>
              <a:rPr lang="tr-TR" dirty="0" smtClean="0"/>
              <a:t> of a </a:t>
            </a:r>
            <a:r>
              <a:rPr lang="tr-TR" dirty="0" err="1" smtClean="0"/>
              <a:t>force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endParaRPr lang="tr-TR" dirty="0"/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exerts</a:t>
            </a:r>
            <a:r>
              <a:rPr lang="tr-TR" dirty="0" smtClean="0"/>
              <a:t> a </a:t>
            </a:r>
            <a:r>
              <a:rPr lang="tr-TR" dirty="0" err="1" smtClean="0"/>
              <a:t>force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attracts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robot</a:t>
            </a:r>
          </a:p>
          <a:p>
            <a:r>
              <a:rPr lang="tr-TR" dirty="0" err="1" smtClean="0"/>
              <a:t>Obstacles</a:t>
            </a:r>
            <a:r>
              <a:rPr lang="tr-TR" dirty="0" smtClean="0"/>
              <a:t> </a:t>
            </a:r>
            <a:r>
              <a:rPr lang="tr-TR" dirty="0" err="1" smtClean="0"/>
              <a:t>exert</a:t>
            </a:r>
            <a:r>
              <a:rPr lang="tr-TR" dirty="0" smtClean="0"/>
              <a:t> </a:t>
            </a:r>
            <a:r>
              <a:rPr lang="tr-TR" dirty="0" err="1" smtClean="0"/>
              <a:t>repulsive</a:t>
            </a:r>
            <a:r>
              <a:rPr lang="tr-TR" dirty="0" smtClean="0"/>
              <a:t> </a:t>
            </a:r>
            <a:r>
              <a:rPr lang="tr-TR" dirty="0" err="1" smtClean="0"/>
              <a:t>force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robot</a:t>
            </a:r>
          </a:p>
          <a:p>
            <a:r>
              <a:rPr lang="tr-TR" dirty="0" err="1" smtClean="0"/>
              <a:t>Widely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understand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has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mathematical</a:t>
            </a:r>
            <a:r>
              <a:rPr lang="tr-TR" dirty="0" smtClean="0"/>
              <a:t> </a:t>
            </a:r>
            <a:r>
              <a:rPr lang="tr-TR" dirty="0" err="1" smtClean="0"/>
              <a:t>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9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Potential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46" r="14705"/>
          <a:stretch/>
        </p:blipFill>
        <p:spPr>
          <a:xfrm>
            <a:off x="565265" y="2017971"/>
            <a:ext cx="4006735" cy="376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83" y="1342619"/>
            <a:ext cx="6995117" cy="55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Vector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Create a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robot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recent</a:t>
            </a:r>
            <a:r>
              <a:rPr lang="tr-TR" dirty="0" smtClean="0"/>
              <a:t> sensor </a:t>
            </a:r>
            <a:r>
              <a:rPr lang="tr-TR" dirty="0" err="1" smtClean="0"/>
              <a:t>reading</a:t>
            </a:r>
            <a:endParaRPr lang="tr-TR" dirty="0" smtClean="0"/>
          </a:p>
          <a:p>
            <a:r>
              <a:rPr lang="tr-TR" dirty="0" err="1" smtClean="0"/>
              <a:t>Generate</a:t>
            </a:r>
            <a:r>
              <a:rPr lang="tr-TR" dirty="0" smtClean="0"/>
              <a:t> polar </a:t>
            </a:r>
            <a:r>
              <a:rPr lang="tr-TR" dirty="0" err="1" smtClean="0"/>
              <a:t>histogram</a:t>
            </a:r>
            <a:r>
              <a:rPr lang="tr-TR" dirty="0" smtClean="0"/>
              <a:t> (sensor </a:t>
            </a:r>
            <a:r>
              <a:rPr lang="tr-TR" dirty="0" err="1" smtClean="0"/>
              <a:t>angle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obstacle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)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dentify</a:t>
            </a:r>
            <a:r>
              <a:rPr lang="tr-TR" dirty="0" smtClean="0"/>
              <a:t> </a:t>
            </a:r>
            <a:r>
              <a:rPr lang="tr-TR" dirty="0" err="1" smtClean="0"/>
              <a:t>openings</a:t>
            </a:r>
            <a:r>
              <a:rPr lang="tr-TR" dirty="0" smtClean="0"/>
              <a:t> </a:t>
            </a:r>
            <a:r>
              <a:rPr lang="tr-TR" dirty="0" err="1" smtClean="0"/>
              <a:t>large</a:t>
            </a:r>
            <a:r>
              <a:rPr lang="tr-TR" dirty="0" smtClean="0"/>
              <a:t> </a:t>
            </a:r>
            <a:r>
              <a:rPr lang="tr-TR" dirty="0" err="1" smtClean="0"/>
              <a:t>enough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vehicle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pass</a:t>
            </a:r>
            <a:endParaRPr lang="tr-TR" dirty="0" smtClean="0"/>
          </a:p>
          <a:p>
            <a:r>
              <a:rPr lang="tr-TR" dirty="0" err="1" smtClean="0"/>
              <a:t>Openning</a:t>
            </a:r>
            <a:r>
              <a:rPr lang="tr-TR" dirty="0" smtClean="0"/>
              <a:t> </a:t>
            </a:r>
            <a:r>
              <a:rPr lang="tr-TR" dirty="0" err="1" smtClean="0"/>
              <a:t>closest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is </a:t>
            </a:r>
            <a:r>
              <a:rPr lang="tr-TR" dirty="0" err="1" smtClean="0"/>
              <a:t>selected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8617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Motion </a:t>
            </a:r>
            <a:r>
              <a:rPr lang="tr-TR" dirty="0" err="1"/>
              <a:t>Computation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Case1: </a:t>
            </a:r>
            <a:r>
              <a:rPr lang="tr-TR" dirty="0" err="1"/>
              <a:t>target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valley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target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direction</a:t>
            </a:r>
            <a:r>
              <a:rPr lang="tr-TR" dirty="0">
                <a:sym typeface="Wingdings" panose="05000000000000000000" pitchFamily="2" charset="2"/>
              </a:rPr>
              <a:t> is </a:t>
            </a:r>
            <a:r>
              <a:rPr lang="tr-TR" dirty="0" err="1">
                <a:sym typeface="Wingdings" panose="05000000000000000000" pitchFamily="2" charset="2"/>
              </a:rPr>
              <a:t>selected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tr-TR" dirty="0">
                <a:sym typeface="Wingdings" panose="05000000000000000000" pitchFamily="2" charset="2"/>
              </a:rPr>
              <a:t>Case2: </a:t>
            </a:r>
            <a:r>
              <a:rPr lang="tr-TR" dirty="0" err="1">
                <a:sym typeface="Wingdings" panose="05000000000000000000" pitchFamily="2" charset="2"/>
              </a:rPr>
              <a:t>target</a:t>
            </a:r>
            <a:r>
              <a:rPr lang="tr-TR" dirty="0">
                <a:sym typeface="Wingdings" panose="05000000000000000000" pitchFamily="2" charset="2"/>
              </a:rPr>
              <a:t> is not in </a:t>
            </a:r>
            <a:r>
              <a:rPr lang="tr-TR" dirty="0" err="1">
                <a:sym typeface="Wingdings" panose="05000000000000000000" pitchFamily="2" charset="2"/>
              </a:rPr>
              <a:t>the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selected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valley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# of </a:t>
            </a:r>
            <a:r>
              <a:rPr lang="tr-TR" dirty="0" err="1">
                <a:sym typeface="Wingdings" panose="05000000000000000000" pitchFamily="2" charset="2"/>
              </a:rPr>
              <a:t>sectors</a:t>
            </a:r>
            <a:r>
              <a:rPr lang="tr-TR" dirty="0">
                <a:sym typeface="Wingdings" panose="05000000000000000000" pitchFamily="2" charset="2"/>
              </a:rPr>
              <a:t> &gt; m  ki + m/2 </a:t>
            </a:r>
            <a:r>
              <a:rPr lang="tr-TR" dirty="0" err="1">
                <a:sym typeface="Wingdings" panose="05000000000000000000" pitchFamily="2" charset="2"/>
              </a:rPr>
              <a:t>direction</a:t>
            </a:r>
            <a:r>
              <a:rPr lang="tr-TR" dirty="0">
                <a:sym typeface="Wingdings" panose="05000000000000000000" pitchFamily="2" charset="2"/>
              </a:rPr>
              <a:t> is </a:t>
            </a:r>
            <a:r>
              <a:rPr lang="tr-TR" dirty="0" err="1">
                <a:sym typeface="Wingdings" panose="05000000000000000000" pitchFamily="2" charset="2"/>
              </a:rPr>
              <a:t>selected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tr-TR" dirty="0">
                <a:sym typeface="Wingdings" panose="05000000000000000000" pitchFamily="2" charset="2"/>
              </a:rPr>
              <a:t>Case3: </a:t>
            </a:r>
            <a:r>
              <a:rPr lang="tr-TR" dirty="0" err="1">
                <a:sym typeface="Wingdings" panose="05000000000000000000" pitchFamily="2" charset="2"/>
              </a:rPr>
              <a:t>target</a:t>
            </a:r>
            <a:r>
              <a:rPr lang="tr-TR" dirty="0">
                <a:sym typeface="Wingdings" panose="05000000000000000000" pitchFamily="2" charset="2"/>
              </a:rPr>
              <a:t> is not in </a:t>
            </a:r>
            <a:r>
              <a:rPr lang="tr-TR" dirty="0" err="1">
                <a:sym typeface="Wingdings" panose="05000000000000000000" pitchFamily="2" charset="2"/>
              </a:rPr>
              <a:t>the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selected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valley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# of </a:t>
            </a:r>
            <a:r>
              <a:rPr lang="tr-TR" dirty="0" err="1">
                <a:sym typeface="Wingdings" panose="05000000000000000000" pitchFamily="2" charset="2"/>
              </a:rPr>
              <a:t>sectors</a:t>
            </a:r>
            <a:r>
              <a:rPr lang="tr-TR" dirty="0">
                <a:sym typeface="Wingdings" panose="05000000000000000000" pitchFamily="2" charset="2"/>
              </a:rPr>
              <a:t> &lt;= m  (ki + </a:t>
            </a:r>
            <a:r>
              <a:rPr lang="tr-TR" dirty="0" err="1">
                <a:sym typeface="Wingdings" panose="05000000000000000000" pitchFamily="2" charset="2"/>
              </a:rPr>
              <a:t>kj</a:t>
            </a:r>
            <a:r>
              <a:rPr lang="tr-TR" dirty="0">
                <a:sym typeface="Wingdings" panose="05000000000000000000" pitchFamily="2" charset="2"/>
              </a:rPr>
              <a:t> )/2 </a:t>
            </a:r>
            <a:r>
              <a:rPr lang="tr-TR" dirty="0" err="1">
                <a:sym typeface="Wingdings" panose="05000000000000000000" pitchFamily="2" charset="2"/>
              </a:rPr>
              <a:t>direction</a:t>
            </a:r>
            <a:r>
              <a:rPr lang="tr-TR" dirty="0">
                <a:sym typeface="Wingdings" panose="05000000000000000000" pitchFamily="2" charset="2"/>
              </a:rPr>
              <a:t> is </a:t>
            </a:r>
            <a:r>
              <a:rPr lang="tr-TR" dirty="0" err="1">
                <a:sym typeface="Wingdings" panose="05000000000000000000" pitchFamily="2" charset="2"/>
              </a:rPr>
              <a:t>selected</a:t>
            </a:r>
            <a:endParaRPr lang="tr-TR" dirty="0"/>
          </a:p>
          <a:p>
            <a:r>
              <a:rPr lang="tr-TR" dirty="0" err="1" smtClean="0"/>
              <a:t>Velocity</a:t>
            </a:r>
            <a:r>
              <a:rPr lang="tr-TR" dirty="0" smtClean="0"/>
              <a:t> is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inversely</a:t>
            </a:r>
            <a:r>
              <a:rPr lang="tr-TR" dirty="0" smtClean="0"/>
              <a:t> </a:t>
            </a:r>
            <a:r>
              <a:rPr lang="tr-TR" dirty="0" err="1" smtClean="0"/>
              <a:t>propotional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closest</a:t>
            </a:r>
            <a:r>
              <a:rPr lang="tr-TR" dirty="0" smtClean="0"/>
              <a:t> </a:t>
            </a:r>
            <a:r>
              <a:rPr lang="tr-TR" dirty="0" err="1" smtClean="0"/>
              <a:t>obstacle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8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5" y="2174470"/>
            <a:ext cx="5235833" cy="468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14" y="2174470"/>
            <a:ext cx="6350765" cy="4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5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tr-TR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5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𝑇𝑎𝑟𝑔𝑒𝑡𝐷𝑖𝑟𝑒𝑐𝑡𝑖𝑜𝑛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𝑊h𝑒𝑒𝑙𝑂𝑟𝑖𝑒𝑛𝑡𝑎𝑡𝑖𝑜𝑛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𝑃𝑟𝑒𝑣𝑖𝑜𝑢𝑠𝐷𝑖𝑟𝑒𝑐𝑡𝑖𝑜𝑛</m:t>
                      </m:r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dirty="0" err="1" smtClean="0"/>
                  <a:t>TargetDirection</a:t>
                </a:r>
                <a:r>
                  <a:rPr lang="tr-TR" dirty="0" smtClean="0"/>
                  <a:t> : </a:t>
                </a:r>
                <a:r>
                  <a:rPr lang="tr-TR" dirty="0" err="1" smtClean="0"/>
                  <a:t>deviation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goal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direction</a:t>
                </a:r>
                <a:endParaRPr lang="tr-TR" dirty="0" smtClean="0"/>
              </a:p>
              <a:p>
                <a:r>
                  <a:rPr lang="tr-TR" dirty="0" err="1" smtClean="0"/>
                  <a:t>WheelOrientation</a:t>
                </a:r>
                <a:r>
                  <a:rPr lang="tr-TR" dirty="0" smtClean="0"/>
                  <a:t> : </a:t>
                </a:r>
                <a:r>
                  <a:rPr lang="tr-TR" dirty="0" err="1" smtClean="0"/>
                  <a:t>difference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current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new</a:t>
                </a:r>
                <a:r>
                  <a:rPr lang="tr-TR" dirty="0" smtClean="0"/>
                  <a:t> Wheel </a:t>
                </a:r>
                <a:r>
                  <a:rPr lang="tr-TR" dirty="0" err="1" smtClean="0"/>
                  <a:t>orientation</a:t>
                </a:r>
                <a:endParaRPr lang="tr-TR" dirty="0" smtClean="0"/>
              </a:p>
              <a:p>
                <a:r>
                  <a:rPr lang="tr-TR" dirty="0" err="1" smtClean="0"/>
                  <a:t>PreviousDirection</a:t>
                </a:r>
                <a:r>
                  <a:rPr lang="tr-TR" dirty="0" smtClean="0"/>
                  <a:t> : </a:t>
                </a:r>
                <a:r>
                  <a:rPr lang="tr-TR" dirty="0" err="1" smtClean="0"/>
                  <a:t>difference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current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new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direction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4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Avoidance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Obstacle</a:t>
            </a:r>
            <a:r>
              <a:rPr lang="tr-TR" dirty="0" smtClean="0"/>
              <a:t> </a:t>
            </a:r>
            <a:r>
              <a:rPr lang="tr-TR" dirty="0" err="1" smtClean="0"/>
              <a:t>avoidance</a:t>
            </a:r>
            <a:r>
              <a:rPr lang="tr-TR" dirty="0" smtClean="0"/>
              <a:t>: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vehicle</a:t>
            </a:r>
            <a:r>
              <a:rPr lang="tr-TR" dirty="0" smtClean="0"/>
              <a:t> </a:t>
            </a:r>
            <a:r>
              <a:rPr lang="tr-TR" dirty="0" err="1" smtClean="0"/>
              <a:t>towards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free</a:t>
            </a:r>
            <a:r>
              <a:rPr lang="tr-TR" dirty="0" smtClean="0"/>
              <a:t> of </a:t>
            </a:r>
            <a:r>
              <a:rPr lang="tr-TR" dirty="0" err="1" smtClean="0"/>
              <a:t>collisions</a:t>
            </a:r>
            <a:endParaRPr lang="tr-TR" dirty="0" smtClean="0"/>
          </a:p>
          <a:p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robots</a:t>
            </a:r>
            <a:r>
              <a:rPr lang="tr-TR" dirty="0" smtClean="0"/>
              <a:t> </a:t>
            </a:r>
            <a:r>
              <a:rPr lang="tr-TR" dirty="0" err="1" smtClean="0"/>
              <a:t>trajectory</a:t>
            </a:r>
            <a:r>
              <a:rPr lang="tr-TR" dirty="0" smtClean="0"/>
              <a:t> 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sensors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robot </a:t>
            </a:r>
            <a:r>
              <a:rPr lang="tr-TR" dirty="0" err="1" smtClean="0"/>
              <a:t>motion</a:t>
            </a:r>
            <a:endParaRPr lang="tr-TR" dirty="0"/>
          </a:p>
          <a:p>
            <a:r>
              <a:rPr lang="tr-TR" dirty="0" smtClean="0"/>
              <a:t>New </a:t>
            </a:r>
            <a:r>
              <a:rPr lang="tr-TR" dirty="0" err="1" smtClean="0"/>
              <a:t>trajectory</a:t>
            </a:r>
            <a:r>
              <a:rPr lang="tr-TR" dirty="0" smtClean="0"/>
              <a:t> is </a:t>
            </a:r>
            <a:r>
              <a:rPr lang="tr-TR" dirty="0" err="1" smtClean="0"/>
              <a:t>calculated</a:t>
            </a:r>
            <a:r>
              <a:rPr lang="tr-TR" dirty="0" smtClean="0"/>
              <a:t> as a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/>
              <a:t> </a:t>
            </a:r>
            <a:r>
              <a:rPr lang="tr-TR" dirty="0" err="1" smtClean="0"/>
              <a:t>recent</a:t>
            </a:r>
            <a:r>
              <a:rPr lang="tr-TR" dirty="0" smtClean="0"/>
              <a:t> sensor </a:t>
            </a:r>
            <a:r>
              <a:rPr lang="tr-TR" dirty="0" err="1" smtClean="0"/>
              <a:t>readings</a:t>
            </a:r>
            <a:r>
              <a:rPr lang="tr-TR" dirty="0" smtClean="0"/>
              <a:t>, </a:t>
            </a:r>
            <a:r>
              <a:rPr lang="tr-TR" dirty="0" err="1" smtClean="0"/>
              <a:t>goal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goal</a:t>
            </a:r>
            <a:endParaRPr lang="tr-TR" dirty="0"/>
          </a:p>
          <a:p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path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, </a:t>
            </a:r>
            <a:r>
              <a:rPr lang="tr-TR" dirty="0" err="1" smtClean="0"/>
              <a:t>obstacle</a:t>
            </a:r>
            <a:r>
              <a:rPr lang="tr-TR" dirty="0" smtClean="0"/>
              <a:t> </a:t>
            </a:r>
            <a:r>
              <a:rPr lang="tr-TR" dirty="0" err="1" smtClean="0"/>
              <a:t>avoidance</a:t>
            </a:r>
            <a:r>
              <a:rPr lang="tr-TR" dirty="0" smtClean="0"/>
              <a:t> </a:t>
            </a:r>
            <a:r>
              <a:rPr lang="tr-TR" dirty="0" err="1" smtClean="0"/>
              <a:t>introduces</a:t>
            </a:r>
            <a:r>
              <a:rPr lang="tr-TR" dirty="0" smtClean="0"/>
              <a:t> sensor data </a:t>
            </a:r>
            <a:r>
              <a:rPr lang="tr-TR" dirty="0" err="1" smtClean="0"/>
              <a:t>within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r>
              <a:rPr lang="tr-TR" dirty="0" err="1" smtClean="0"/>
              <a:t>Obstacle</a:t>
            </a:r>
            <a:r>
              <a:rPr lang="tr-TR" dirty="0" smtClean="0"/>
              <a:t> </a:t>
            </a:r>
            <a:r>
              <a:rPr lang="tr-TR" dirty="0" err="1" smtClean="0"/>
              <a:t>avoidance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point</a:t>
            </a:r>
            <a:r>
              <a:rPr lang="tr-TR" dirty="0" smtClean="0"/>
              <a:t> of </a:t>
            </a:r>
            <a:r>
              <a:rPr lang="tr-TR" dirty="0" err="1" smtClean="0"/>
              <a:t>view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motion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00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Bubble</a:t>
            </a:r>
            <a:r>
              <a:rPr lang="tr-TR" dirty="0" smtClean="0"/>
              <a:t> : </a:t>
            </a:r>
            <a:r>
              <a:rPr lang="tr-TR" dirty="0" err="1" smtClean="0"/>
              <a:t>maximum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subset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free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a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configuration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robot </a:t>
            </a:r>
            <a:r>
              <a:rPr lang="tr-TR" dirty="0" err="1" smtClean="0"/>
              <a:t>that</a:t>
            </a:r>
            <a:r>
              <a:rPr lang="tr-TR" dirty="0" smtClean="0"/>
              <a:t> can be </a:t>
            </a:r>
            <a:r>
              <a:rPr lang="tr-TR" dirty="0" err="1" smtClean="0"/>
              <a:t>traveled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collision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8" y="2806065"/>
            <a:ext cx="4320108" cy="37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tr-TR" dirty="0" err="1" smtClean="0"/>
              <a:t>Path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obstacle</a:t>
            </a:r>
            <a:r>
              <a:rPr lang="tr-TR" dirty="0" smtClean="0"/>
              <a:t> </a:t>
            </a:r>
            <a:r>
              <a:rPr lang="tr-TR" dirty="0" err="1" smtClean="0"/>
              <a:t>avoidance</a:t>
            </a:r>
            <a:r>
              <a:rPr lang="tr-TR" dirty="0" smtClean="0"/>
              <a:t> can be </a:t>
            </a:r>
            <a:r>
              <a:rPr lang="tr-TR" dirty="0" err="1" smtClean="0"/>
              <a:t>carried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band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tr-TR" dirty="0" smtClean="0"/>
          </a:p>
          <a:p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newly</a:t>
            </a:r>
            <a:r>
              <a:rPr lang="tr-TR" dirty="0" smtClean="0"/>
              <a:t> </a:t>
            </a:r>
            <a:r>
              <a:rPr lang="tr-TR" dirty="0" err="1" smtClean="0"/>
              <a:t>encountered</a:t>
            </a:r>
            <a:r>
              <a:rPr lang="tr-TR" dirty="0" smtClean="0"/>
              <a:t> </a:t>
            </a:r>
            <a:r>
              <a:rPr lang="tr-TR" dirty="0" err="1" smtClean="0"/>
              <a:t>obstacle</a:t>
            </a:r>
            <a:r>
              <a:rPr lang="tr-TR" dirty="0" smtClean="0"/>
              <a:t> is </a:t>
            </a:r>
            <a:r>
              <a:rPr lang="tr-TR" dirty="0" err="1" smtClean="0"/>
              <a:t>taken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alter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path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minimum </a:t>
            </a:r>
            <a:r>
              <a:rPr lang="tr-TR" dirty="0" err="1" smtClean="0"/>
              <a:t>band</a:t>
            </a:r>
            <a:r>
              <a:rPr lang="tr-TR" dirty="0" smtClean="0"/>
              <a:t> </a:t>
            </a:r>
            <a:r>
              <a:rPr lang="tr-TR" dirty="0" err="1" smtClean="0"/>
              <a:t>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471613"/>
            <a:ext cx="6553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Curvature</a:t>
            </a:r>
            <a:r>
              <a:rPr lang="tr-TR" dirty="0" smtClean="0"/>
              <a:t> </a:t>
            </a:r>
            <a:r>
              <a:rPr lang="tr-TR" dirty="0" err="1" smtClean="0"/>
              <a:t>Velocity</a:t>
            </a:r>
            <a:r>
              <a:rPr lang="tr-TR" dirty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tr-TR" dirty="0" smtClean="0"/>
                  <a:t>Kinematic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dynamic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constraints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taken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into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account</a:t>
                </a:r>
                <a:endParaRPr lang="tr-TR" dirty="0" smtClean="0"/>
              </a:p>
              <a:p>
                <a:r>
                  <a:rPr lang="tr-TR" dirty="0" err="1" smtClean="0"/>
                  <a:t>Velocity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space</a:t>
                </a:r>
                <a:r>
                  <a:rPr lang="tr-TR" dirty="0" smtClean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:</a:t>
                </a:r>
                <a:r>
                  <a:rPr lang="tr-TR" dirty="0" err="1" smtClean="0"/>
                  <a:t>rotational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velocity</a:t>
                </a:r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tr-TR" dirty="0" smtClean="0"/>
                  <a:t>: </a:t>
                </a:r>
                <a:r>
                  <a:rPr lang="tr-TR" dirty="0" err="1" smtClean="0"/>
                  <a:t>translational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velocity</a:t>
                </a:r>
                <a:r>
                  <a:rPr lang="tr-TR" dirty="0" smtClean="0"/>
                  <a:t>) </a:t>
                </a:r>
                <a:r>
                  <a:rPr lang="tr-TR" dirty="0" err="1" smtClean="0"/>
                  <a:t>constrainsts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added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according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/>
                  <a:t> </a:t>
                </a:r>
                <a:r>
                  <a:rPr lang="tr-TR" dirty="0" err="1" smtClean="0"/>
                  <a:t>kinematics</a:t>
                </a:r>
                <a:r>
                  <a:rPr lang="tr-TR" dirty="0" smtClean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smtClean="0"/>
                  <a:t>Dynamics</a:t>
                </a:r>
              </a:p>
              <a:p>
                <a:r>
                  <a:rPr lang="tr-TR" dirty="0" smtClean="0"/>
                  <a:t>Robot </a:t>
                </a:r>
                <a:r>
                  <a:rPr lang="tr-TR" dirty="0" err="1" smtClean="0"/>
                  <a:t>moves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along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arcs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straight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lines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curvature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err="1" smtClean="0"/>
                  <a:t>desicion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made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according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an </a:t>
                </a:r>
                <a:r>
                  <a:rPr lang="tr-TR" dirty="0" err="1" smtClean="0"/>
                  <a:t>objective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3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Curvature</a:t>
            </a:r>
            <a:r>
              <a:rPr lang="tr-TR" dirty="0"/>
              <a:t> </a:t>
            </a:r>
            <a:r>
              <a:rPr lang="tr-TR" dirty="0" err="1"/>
              <a:t>Velocity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564" y="1986756"/>
            <a:ext cx="6559261" cy="47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r>
              <a:rPr lang="tr-TR" dirty="0" smtClean="0"/>
              <a:t> </a:t>
            </a:r>
            <a:r>
              <a:rPr lang="tr-TR" dirty="0" err="1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dirty="0" smtClean="0"/>
                  <a:t>Kinematic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dynamic</a:t>
                </a:r>
                <a:r>
                  <a:rPr lang="tr-TR" dirty="0"/>
                  <a:t> </a:t>
                </a:r>
                <a:r>
                  <a:rPr lang="tr-TR" dirty="0" err="1"/>
                  <a:t>constraints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taken</a:t>
                </a:r>
                <a:r>
                  <a:rPr lang="tr-TR" dirty="0"/>
                  <a:t> </a:t>
                </a:r>
                <a:r>
                  <a:rPr lang="tr-TR" dirty="0" err="1"/>
                  <a:t>into</a:t>
                </a:r>
                <a:r>
                  <a:rPr lang="tr-TR" dirty="0"/>
                  <a:t> </a:t>
                </a:r>
                <a:r>
                  <a:rPr lang="tr-TR" dirty="0" err="1" smtClean="0"/>
                  <a:t>account</a:t>
                </a:r>
                <a:endParaRPr lang="tr-TR" dirty="0" smtClean="0"/>
              </a:p>
              <a:p>
                <a:r>
                  <a:rPr lang="tr-TR" dirty="0" smtClean="0"/>
                  <a:t>Set of </a:t>
                </a:r>
                <a:r>
                  <a:rPr lang="tr-TR" dirty="0" err="1" smtClean="0"/>
                  <a:t>Candidate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Controls</a:t>
                </a:r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𝜈𝜖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</m:e>
                        </m:ra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𝜈𝜖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tr-TR" dirty="0" smtClean="0"/>
              </a:p>
              <a:p>
                <a:r>
                  <a:rPr lang="tr-TR" dirty="0" smtClean="0"/>
                  <a:t>U: </a:t>
                </a:r>
                <a:r>
                  <a:rPr lang="tr-TR" dirty="0" err="1" smtClean="0"/>
                  <a:t>maximum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mimimum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control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can be </a:t>
                </a:r>
                <a:r>
                  <a:rPr lang="tr-TR" dirty="0" err="1" smtClean="0"/>
                  <a:t>applied</a:t>
                </a:r>
                <a:endParaRPr lang="tr-TR" dirty="0" smtClean="0"/>
              </a:p>
              <a:p>
                <a:r>
                  <a:rPr lang="tr-TR" dirty="0" smtClean="0"/>
                  <a:t>UA: </a:t>
                </a:r>
                <a:r>
                  <a:rPr lang="tr-TR" dirty="0" err="1" smtClean="0"/>
                  <a:t>control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does</a:t>
                </a:r>
                <a:r>
                  <a:rPr lang="tr-TR" dirty="0" smtClean="0"/>
                  <a:t> not </a:t>
                </a:r>
                <a:r>
                  <a:rPr lang="tr-TR" dirty="0" err="1" smtClean="0"/>
                  <a:t>allow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collision</a:t>
                </a:r>
                <a:endParaRPr lang="tr-TR" dirty="0" smtClean="0"/>
              </a:p>
              <a:p>
                <a:r>
                  <a:rPr lang="tr-TR" dirty="0" smtClean="0"/>
                  <a:t>UD: </a:t>
                </a:r>
                <a:r>
                  <a:rPr lang="tr-TR" dirty="0" err="1" smtClean="0"/>
                  <a:t>controls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can be </a:t>
                </a:r>
                <a:r>
                  <a:rPr lang="tr-TR" dirty="0" err="1" smtClean="0"/>
                  <a:t>reached</a:t>
                </a:r>
                <a:r>
                  <a:rPr lang="tr-TR" dirty="0" smtClean="0"/>
                  <a:t> in a </a:t>
                </a:r>
                <a:r>
                  <a:rPr lang="tr-TR" dirty="0" err="1" smtClean="0"/>
                  <a:t>short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period</a:t>
                </a:r>
                <a:endParaRPr lang="tr-TR" dirty="0" smtClean="0"/>
              </a:p>
              <a:p>
                <a:r>
                  <a:rPr lang="tr-TR" dirty="0" smtClean="0"/>
                  <a:t>a: </a:t>
                </a:r>
                <a:r>
                  <a:rPr lang="tr-TR" dirty="0" err="1" smtClean="0"/>
                  <a:t>acceleration</a:t>
                </a:r>
                <a:r>
                  <a:rPr lang="tr-TR" dirty="0" smtClean="0"/>
                  <a:t>, T: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 smtClean="0"/>
                  <a:t>: </a:t>
                </a:r>
                <a:r>
                  <a:rPr lang="tr-TR" dirty="0" err="1" smtClean="0"/>
                  <a:t>current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velocity</a:t>
                </a:r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tr-TR" dirty="0" smtClean="0"/>
                  <a:t>: </a:t>
                </a:r>
                <a:r>
                  <a:rPr lang="tr-TR" dirty="0" err="1" smtClean="0"/>
                  <a:t>distance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tr-TR" dirty="0" smtClean="0"/>
                  <a:t>: </a:t>
                </a:r>
                <a:r>
                  <a:rPr lang="tr-TR" dirty="0" err="1" smtClean="0"/>
                  <a:t>orientation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tangent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11" y="1457932"/>
            <a:ext cx="7659377" cy="50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Motion </a:t>
                </a:r>
                <a:r>
                  <a:rPr lang="tr-TR" dirty="0" err="1" smtClean="0"/>
                  <a:t>Computation</a:t>
                </a:r>
                <a:r>
                  <a:rPr lang="tr-TR" dirty="0" smtClean="0"/>
                  <a:t>: </a:t>
                </a:r>
                <a:r>
                  <a:rPr lang="tr-TR" dirty="0" err="1" smtClean="0"/>
                  <a:t>Selection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control</a:t>
                </a:r>
                <a:r>
                  <a:rPr lang="tr-TR" dirty="0" smtClean="0"/>
                  <a:t> (</a:t>
                </a:r>
                <a:r>
                  <a:rPr lang="tr-TR" b="1" dirty="0" smtClean="0"/>
                  <a:t>u</a:t>
                </a:r>
                <a:r>
                  <a:rPr lang="tr-TR" dirty="0" smtClean="0"/>
                  <a:t>)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maximizes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objective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function</a:t>
                </a:r>
                <a:r>
                  <a:rPr lang="tr-TR" dirty="0" smtClean="0"/>
                  <a:t>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𝐺𝑜𝑎𝑙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𝐶𝑙𝑒𝑎𝑟𝑎𝑛𝑐𝑒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𝑉𝑒𝑙𝑜𝑐𝑖𝑡𝑦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 err="1" smtClean="0"/>
                  <a:t>Goal</a:t>
                </a:r>
                <a:r>
                  <a:rPr lang="tr-TR" dirty="0" smtClean="0"/>
                  <a:t> () </a:t>
                </a:r>
                <a:r>
                  <a:rPr lang="tr-TR" dirty="0" err="1" smtClean="0"/>
                  <a:t>favors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result</a:t>
                </a:r>
                <a:r>
                  <a:rPr lang="tr-TR" dirty="0" smtClean="0"/>
                  <a:t> in </a:t>
                </a:r>
                <a:r>
                  <a:rPr lang="tr-TR" dirty="0" err="1" smtClean="0"/>
                  <a:t>progress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goal</a:t>
                </a:r>
                <a:endParaRPr lang="tr-TR" dirty="0"/>
              </a:p>
              <a:p>
                <a:r>
                  <a:rPr lang="tr-TR" dirty="0" err="1" smtClean="0"/>
                  <a:t>Clearance</a:t>
                </a:r>
                <a:r>
                  <a:rPr lang="tr-TR" dirty="0" smtClean="0"/>
                  <a:t>() </a:t>
                </a:r>
                <a:r>
                  <a:rPr lang="tr-TR" dirty="0" err="1" smtClean="0"/>
                  <a:t>favors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velocities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move</a:t>
                </a:r>
                <a:r>
                  <a:rPr lang="tr-TR" dirty="0" smtClean="0"/>
                  <a:t> robot far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obtacles</a:t>
                </a:r>
                <a:endParaRPr lang="tr-TR" dirty="0" smtClean="0"/>
              </a:p>
              <a:p>
                <a:r>
                  <a:rPr lang="tr-TR" dirty="0" err="1" smtClean="0"/>
                  <a:t>Velocity</a:t>
                </a:r>
                <a:r>
                  <a:rPr lang="tr-TR" dirty="0" smtClean="0"/>
                  <a:t>() </a:t>
                </a:r>
                <a:r>
                  <a:rPr lang="tr-TR" dirty="0" err="1" smtClean="0"/>
                  <a:t>favors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higher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speed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1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Bug</a:t>
            </a:r>
            <a:r>
              <a:rPr lang="tr-TR" dirty="0" smtClean="0"/>
              <a:t> 1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Point robot model</a:t>
                </a:r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tr-TR" dirty="0" smtClean="0"/>
                  <a:t>0 </a:t>
                </a:r>
                <a:r>
                  <a:rPr lang="tr-TR" dirty="0" err="1" smtClean="0"/>
                  <a:t>range</a:t>
                </a:r>
                <a:r>
                  <a:rPr lang="tr-TR" dirty="0" smtClean="0"/>
                  <a:t> sensor</a:t>
                </a:r>
              </a:p>
              <a:p>
                <a:r>
                  <a:rPr lang="tr-TR" dirty="0" err="1" smtClean="0"/>
                  <a:t>Fully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circle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endParaRPr lang="tr-TR" dirty="0" smtClean="0"/>
              </a:p>
              <a:p>
                <a:r>
                  <a:rPr lang="tr-TR" dirty="0" err="1" smtClean="0"/>
                  <a:t>Depart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shortest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distance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goal</a:t>
                </a:r>
                <a:endParaRPr lang="tr-TR" dirty="0" smtClean="0"/>
              </a:p>
              <a:p>
                <a:r>
                  <a:rPr lang="tr-TR" dirty="0" err="1" smtClean="0"/>
                  <a:t>Inefficient</a:t>
                </a:r>
                <a:endParaRPr lang="tr-TR" dirty="0"/>
              </a:p>
              <a:p>
                <a:r>
                  <a:rPr lang="tr-TR" dirty="0" err="1" smtClean="0"/>
                  <a:t>Guaranties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going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reachable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target</a:t>
                </a:r>
                <a:endParaRPr lang="tr-TR" dirty="0" smtClean="0"/>
              </a:p>
              <a:p>
                <a:endParaRPr lang="tr-TR" dirty="0"/>
              </a:p>
              <a:p>
                <a:r>
                  <a:rPr lang="tr-TR" dirty="0" err="1" smtClean="0"/>
                  <a:t>Exhaustive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Search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3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Bug</a:t>
            </a:r>
            <a:r>
              <a:rPr lang="tr-TR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20" y="0"/>
            <a:ext cx="994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Bug</a:t>
            </a:r>
            <a:r>
              <a:rPr lang="tr-TR" dirty="0" smtClean="0"/>
              <a:t>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Point robot model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0 range sensor</a:t>
                </a:r>
              </a:p>
              <a:p>
                <a:r>
                  <a:rPr lang="en-US" dirty="0" smtClean="0"/>
                  <a:t>Circle obstacle</a:t>
                </a:r>
              </a:p>
              <a:p>
                <a:r>
                  <a:rPr lang="en-US" dirty="0" smtClean="0"/>
                  <a:t>Immediately depart</a:t>
                </a:r>
                <a:r>
                  <a:rPr lang="tr-TR" dirty="0" smtClean="0"/>
                  <a:t> at </a:t>
                </a:r>
                <a:r>
                  <a:rPr lang="tr-TR" dirty="0" err="1" smtClean="0"/>
                  <a:t>intersection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direct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goal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 </a:t>
                </a:r>
                <a:r>
                  <a:rPr lang="en-US" dirty="0" smtClean="0"/>
                  <a:t>circumference</a:t>
                </a:r>
                <a:r>
                  <a:rPr lang="tr-TR" dirty="0" smtClean="0"/>
                  <a:t> </a:t>
                </a:r>
              </a:p>
              <a:p>
                <a:endParaRPr lang="tr-TR" dirty="0"/>
              </a:p>
              <a:p>
                <a:r>
                  <a:rPr lang="tr-TR" dirty="0" err="1" smtClean="0"/>
                  <a:t>Greedy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Search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Bug</a:t>
            </a:r>
            <a:r>
              <a:rPr lang="tr-TR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13" y="365125"/>
            <a:ext cx="6794409" cy="60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Bug</a:t>
            </a:r>
            <a:r>
              <a:rPr lang="tr-TR" dirty="0" smtClean="0"/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972" y="365125"/>
            <a:ext cx="8189826" cy="62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Tangent</a:t>
            </a:r>
            <a:r>
              <a:rPr lang="tr-TR" dirty="0" smtClean="0"/>
              <a:t> </a:t>
            </a:r>
            <a:r>
              <a:rPr lang="tr-TR" dirty="0" err="1" smtClean="0"/>
              <a:t>Bug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Point robot model</a:t>
                </a:r>
              </a:p>
              <a:p>
                <a:r>
                  <a:rPr lang="tr-TR" dirty="0" smtClean="0"/>
                  <a:t>360 </a:t>
                </a:r>
                <a:r>
                  <a:rPr lang="tr-TR" dirty="0" err="1" smtClean="0"/>
                  <a:t>degree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infinite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orientation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resolution</a:t>
                </a:r>
                <a:r>
                  <a:rPr lang="tr-TR" dirty="0" smtClean="0"/>
                  <a:t> sensor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range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tr-TR" dirty="0" smtClean="0"/>
              </a:p>
              <a:p>
                <a:r>
                  <a:rPr lang="tr-TR" dirty="0" err="1" smtClean="0"/>
                  <a:t>Circulate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move-to-goal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approach</a:t>
                </a:r>
                <a:endParaRPr lang="tr-TR" dirty="0" smtClean="0"/>
              </a:p>
              <a:p>
                <a:r>
                  <a:rPr lang="tr-TR" dirty="0" err="1" smtClean="0"/>
                  <a:t>Leave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 at </a:t>
                </a:r>
                <a:r>
                  <a:rPr lang="tr-TR" dirty="0" err="1" smtClean="0"/>
                  <a:t>target</a:t>
                </a:r>
                <a:r>
                  <a:rPr lang="tr-TR" dirty="0" err="1"/>
                  <a:t>-</a:t>
                </a:r>
                <a:r>
                  <a:rPr lang="tr-TR" dirty="0" err="1" smtClean="0"/>
                  <a:t>obstacle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tangent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point</a:t>
                </a:r>
                <a:endParaRPr lang="tr-T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Tangent</a:t>
            </a:r>
            <a:r>
              <a:rPr lang="tr-TR" dirty="0" smtClean="0"/>
              <a:t> </a:t>
            </a:r>
            <a:r>
              <a:rPr lang="tr-TR" dirty="0" err="1" smtClean="0"/>
              <a:t>Bug</a:t>
            </a:r>
            <a:r>
              <a:rPr lang="tr-TR" dirty="0" smtClean="0"/>
              <a:t> - </a:t>
            </a:r>
            <a:r>
              <a:rPr lang="tr-TR" dirty="0" err="1" smtClean="0"/>
              <a:t>Subgoal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82" y="2122948"/>
            <a:ext cx="9090836" cy="40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563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Robot Teknolojisine Giriş  Yrd. Doç. Dr. Erkan Uslu,  Doç. Dr. Sırma Yavuz, Doç. Dr. Fatih Amasyalı, Ar. Grv. Nihal Altuntaş, Ar. Grv. Furkan Çakmak     09 </vt:lpstr>
      <vt:lpstr>Obstacle Avoidance </vt:lpstr>
      <vt:lpstr>Bug 1 </vt:lpstr>
      <vt:lpstr>Bug 1</vt:lpstr>
      <vt:lpstr>Bug 2</vt:lpstr>
      <vt:lpstr>Bug 2</vt:lpstr>
      <vt:lpstr>Bug 2</vt:lpstr>
      <vt:lpstr>Tangent Bug</vt:lpstr>
      <vt:lpstr>Tangent Bug - Subgoal</vt:lpstr>
      <vt:lpstr>Tangent Bug – Move-to-Goal</vt:lpstr>
      <vt:lpstr>Tangent Bug (range d≅0)</vt:lpstr>
      <vt:lpstr>Tangent Bug (range d)</vt:lpstr>
      <vt:lpstr>Tangent Bug (range d≅∞)</vt:lpstr>
      <vt:lpstr>Potential Field Method</vt:lpstr>
      <vt:lpstr>Potential Field Method</vt:lpstr>
      <vt:lpstr>Vector Field Histogram</vt:lpstr>
      <vt:lpstr>Vector Field Histogram</vt:lpstr>
      <vt:lpstr>Vector Field Histogram</vt:lpstr>
      <vt:lpstr>Vector Field Histogram</vt:lpstr>
      <vt:lpstr>Bubble Band</vt:lpstr>
      <vt:lpstr>Bubble Band</vt:lpstr>
      <vt:lpstr>Curvature Velocity Method</vt:lpstr>
      <vt:lpstr>Curvature Velocity Method</vt:lpstr>
      <vt:lpstr>Dynamic Window Approach</vt:lpstr>
      <vt:lpstr>Dynamic Window Approach</vt:lpstr>
      <vt:lpstr>Dynamic Window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Windows User</cp:lastModifiedBy>
  <cp:revision>870</cp:revision>
  <dcterms:created xsi:type="dcterms:W3CDTF">2017-09-18T07:12:52Z</dcterms:created>
  <dcterms:modified xsi:type="dcterms:W3CDTF">2018-04-23T10:22:13Z</dcterms:modified>
</cp:coreProperties>
</file>