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91" r:id="rId5"/>
    <p:sldId id="292" r:id="rId6"/>
    <p:sldId id="259" r:id="rId7"/>
    <p:sldId id="260" r:id="rId8"/>
    <p:sldId id="261" r:id="rId9"/>
    <p:sldId id="295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0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3" r:id="rId34"/>
    <p:sldId id="286" r:id="rId35"/>
    <p:sldId id="287" r:id="rId36"/>
    <p:sldId id="285" r:id="rId37"/>
    <p:sldId id="288" r:id="rId38"/>
    <p:sldId id="289" r:id="rId39"/>
    <p:sldId id="290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0D373-0740-4A07-B64F-5A74918F5DAB}">
          <p14:sldIdLst>
            <p14:sldId id="256"/>
          </p14:sldIdLst>
        </p14:section>
        <p14:section name="Untitled Section" id="{22D7AAE7-B27E-4C42-ACF8-E6FB40DCFBE1}">
          <p14:sldIdLst>
            <p14:sldId id="257"/>
            <p14:sldId id="258"/>
            <p14:sldId id="291"/>
            <p14:sldId id="292"/>
            <p14:sldId id="259"/>
            <p14:sldId id="260"/>
            <p14:sldId id="261"/>
            <p14:sldId id="295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0"/>
            <p14:sldId id="278"/>
            <p14:sldId id="279"/>
            <p14:sldId id="280"/>
            <p14:sldId id="281"/>
            <p14:sldId id="282"/>
            <p14:sldId id="283"/>
            <p14:sldId id="284"/>
            <p14:sldId id="293"/>
            <p14:sldId id="286"/>
            <p14:sldId id="287"/>
            <p14:sldId id="285"/>
            <p14:sldId id="288"/>
            <p14:sldId id="289"/>
            <p14:sldId id="29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5D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88" d="100"/>
          <a:sy n="88" d="100"/>
        </p:scale>
        <p:origin x="2864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58F9-C1F2-449A-8791-2370E00D77CE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676AF-9840-40C0-9F49-1DBBDEF0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C6316-866D-4A8B-9DC9-7F64EE9487F8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C6316-866D-4A8B-9DC9-7F64EE9487F8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D4E3D-BDF8-43C0-8A67-7D97DA87B7C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3B1F4-2BCC-42EA-9BF1-C630524618EE}" type="slidenum">
              <a:rPr lang="fr-BE" smtClean="0">
                <a:solidFill>
                  <a:prstClr val="black"/>
                </a:solidFill>
              </a:rPr>
              <a:pPr/>
              <a:t>30</a:t>
            </a:fld>
            <a:endParaRPr lang="fr-B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3B1F4-2BCC-42EA-9BF1-C630524618EE}" type="slidenum">
              <a:rPr lang="fr-BE" smtClean="0">
                <a:solidFill>
                  <a:prstClr val="black"/>
                </a:solidFill>
              </a:rPr>
              <a:pPr/>
              <a:t>35</a:t>
            </a:fld>
            <a:endParaRPr lang="fr-B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DADD1EA-FAB2-4860-9203-07C155480E5B}" type="datetime1">
              <a:rPr lang="en-US" smtClean="0"/>
              <a:t>3/21/17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15AF-35DD-440C-93BB-24EFCB45E842}" type="datetime1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698D9D-0CEC-48DB-AB64-01D1DE86634A}" type="datetime1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1D46-BF8A-4EAF-A463-C60CA7B50E62}" type="datetime1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04C8-3202-4F1E-AE68-D3F5E84E65C5}" type="datetime1">
              <a:rPr lang="en-US" smtClean="0"/>
              <a:t>3/21/17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E5BECA-7066-4A36-90F3-1237ECD121B2}" type="datetime1">
              <a:rPr lang="en-US" smtClean="0"/>
              <a:t>3/21/17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F5D295-18C8-4C8B-854E-BEB1AD3FD923}" type="datetime1">
              <a:rPr lang="en-US" smtClean="0"/>
              <a:t>3/21/17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7B0-7588-41AF-BFF2-75D412519184}" type="datetime1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01B1-BCB2-49D0-ACBE-7B01F8C1E2CA}" type="datetime1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9DE4-1A34-4F8F-B027-326EC005889F}" type="datetime1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EDA4818-6F65-45A2-B081-D0EC2AB14276}" type="datetime1">
              <a:rPr lang="en-US" smtClean="0"/>
              <a:t>3/21/17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D0D7E8-3F56-47C7-8891-077B583025C0}" type="datetime1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image4.360doc.com/DownloadImg/2009/4/9/2459_3077871_1.jpg&amp;imgrefurl=http://www.360doc.com/content/090409/23/2459_3077871.html&amp;usg=__KqM0SM6gUgjc4WUrP6FHQ1ks_9k=&amp;h=375&amp;w=500&amp;sz=34&amp;hl=en&amp;start=14&amp;um=1&amp;tbnid=h3bkxvCwXi3MLM:&amp;tbnh=98&amp;tbnw=130&amp;prev=/images?q=randy+shoup+eBay&amp;hl=en&amp;rls=com.microsoft:en-us:IE-SearchBox&amp;rlz=1I7GGLD&amp;um=1" TargetMode="External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hyperlink" Target="http://images.google.com/imgres?imgurl=http://weblogs.newsday.com/news/local/longisland/politics/blog/judges.jpg&amp;imgrefurl=http://weblogs.newsday.com/news/local/longisland/politics/blog/2008/03/&amp;usg=__IwySOY9GVeyvMOXubxQuo9mVDAI=&amp;h=535&amp;w=705&amp;sz=94&amp;hl=en&amp;start=1&amp;um=1&amp;tbnid=6MtljZVfkzOKKM:&amp;tbnh=106&amp;tbnw=140&amp;prev=/images?q=judges&amp;hl=en&amp;rls=com.microsoft:en-us:IE-SearchBox&amp;rlz=1I7GGLD&amp;um=1" TargetMode="External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s.google.com/imgres?imgurl=http://www.mvdirona.com/jrh/work/JamesHamilton.jpg&amp;imgrefurl=http://www.mvdirona.com/jrh/work/&amp;usg=__fmv8gVraiMv2jGZHtC2zkaSOI3k=&amp;h=735&amp;w=594&amp;sz=72&amp;hl=en&amp;start=1&amp;um=1&amp;tbnid=Pig8hhEVvPOuSM:&amp;tbnh=141&amp;tbnw=114&amp;prev=/images?q=james+hamilton&amp;hl=en&amp;rls=com.microsoft:en-us:IE-SearchBox&amp;rlz=1I7GGLD&amp;sa=N&amp;um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hyperlink" Target="http://images.google.com/imgres?imgurl=http://farm2.static.flickr.com/1422/565934606_cee1068a60.jpg&amp;imgrefurl=http://www.hastac.org/taxonomy/term/953&amp;usg=__i2aneVBqvPWVZyNG7MvYWntdJdI=&amp;h=500&amp;w=473&amp;sz=321&amp;hl=en&amp;start=19&amp;um=1&amp;tbnid=3KLd9FZ6YBQ2OM:&amp;tbnh=130&amp;tbnw=123&amp;prev=/images?q=twitter&amp;hl=en&amp;rls=com.microsoft:en-us:IE-SearchBox&amp;rlz=1I7GGLD&amp;um=1" TargetMode="External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hyperlink" Target="http://images.google.com/imgres?imgurl=http://meetthetaylors.com/images/puzzled-man.jpg&amp;imgrefurl=http://neverknewthat.wordpress.com/category/sql/&amp;usg=__Kv_M1kmsrsSOuzcB8QkApJOty4c=&amp;h=268&amp;w=447&amp;sz=81&amp;hl=en&amp;start=15&amp;um=1&amp;tbnid=KH80U7j7-f5cKM:&amp;tbnh=76&amp;tbnw=127&amp;prev=/images?q=puzzled&amp;hl=en&amp;rls=com.microsoft:en-us:IE-SearchBox&amp;rlz=1I7GGLD&amp;um=1" TargetMode="External"/><Relationship Id="rId9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wmf"/><Relationship Id="rId13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8" Type="http://schemas.openxmlformats.org/officeDocument/2006/relationships/image" Target="../media/image29.jpeg"/><Relationship Id="rId9" Type="http://schemas.openxmlformats.org/officeDocument/2006/relationships/image" Target="../media/image30.jpeg"/><Relationship Id="rId10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images.google.com/imgres?imgurl=http://www.getleadsmakesales.com/images/happy-man-computer.jpg&amp;imgrefurl=http://www.getleadsmakesales.com/&amp;usg=__KOaA2n5l-Fn0ND7N2fVf64b8uG4=&amp;h=330&amp;w=240&amp;sz=19&amp;hl=en&amp;start=5&amp;um=1&amp;tbnid=KASAO1zw1pAjXM:&amp;tbnh=119&amp;tbnw=87&amp;prev=/images?q=man+computer&amp;hl=en&amp;rls=com.microsoft:en-us:IE-SearchBox&amp;rlz=1I7GGLD&amp;um=1" TargetMode="External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s.google.com/imgres?imgurl=http://www.permissionresearch.com/Images/PR/pr2_woman_computer.gif&amp;imgrefurl=http://www.blogher.com/be-one-first-see-microsoft-crm-live-attend-free-webinar&amp;usg=__lMjW4razDQKsX45Ah8y3J0kSVdQ=&amp;h=216&amp;w=235&amp;sz=31&amp;hl=en&amp;start=7&amp;um=1&amp;tbnid=bxfIJACxZKDCIM:&amp;tbnh=100&amp;tbnw=109&amp;prev=/images?q=woman+computer&amp;hl=en&amp;rls=com.microsoft:en-us:IE-SearchBox&amp;rlz=1I7GGLD&amp;um=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Anatomy of a </a:t>
            </a:r>
            <a:r>
              <a:rPr lang="en-US" dirty="0" err="1" smtClean="0"/>
              <a:t>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“critical path”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 on delay until a client receives a reply</a:t>
            </a:r>
          </a:p>
          <a:p>
            <a:r>
              <a:rPr lang="en-US" dirty="0" smtClean="0"/>
              <a:t>Critical path are actions that contribute to this delay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98146" y="2847098"/>
            <a:ext cx="300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Update the monitoring and alarms</a:t>
            </a:r>
            <a:br>
              <a:rPr lang="en-US" sz="1400" b="1" dirty="0" smtClean="0"/>
            </a:br>
            <a:r>
              <a:rPr lang="en-US" sz="1400" b="1" dirty="0" smtClean="0"/>
              <a:t>criteria for Mrs. Marsh as follows…</a:t>
            </a:r>
            <a:endParaRPr lang="fr-BE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4712" y="5651896"/>
            <a:ext cx="17176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Confirmed</a:t>
            </a:r>
            <a:endParaRPr lang="fr-BE" sz="1400" i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4355305"/>
            <a:ext cx="1463180" cy="57708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/>
              <a:t>Response delay seen by end-user would include Internet latencies</a:t>
            </a:r>
            <a:endParaRPr lang="fr-BE" sz="1050" b="1" i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297261" y="4708920"/>
            <a:ext cx="120871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 smtClean="0"/>
              <a:t>Service </a:t>
            </a:r>
            <a:r>
              <a:rPr lang="en-US" sz="1100" b="1" i="1" dirty="0" smtClean="0"/>
              <a:t>response</a:t>
            </a:r>
            <a:r>
              <a:rPr lang="en-US" sz="1200" b="1" i="1" dirty="0" smtClean="0"/>
              <a:t> delay</a:t>
            </a:r>
            <a:endParaRPr lang="fr-BE" sz="1200" b="1" i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15125" y="3353393"/>
            <a:ext cx="23538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     Service instance</a:t>
            </a:r>
            <a:endParaRPr lang="fr-BE" sz="1200" b="1" i="1" dirty="0"/>
          </a:p>
        </p:txBody>
      </p:sp>
      <p:pic>
        <p:nvPicPr>
          <p:cNvPr id="41" name="Picture 3" descr="C:\Program Files\Microsoft Expression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764034"/>
            <a:ext cx="1560386" cy="1372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7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a request triggers updates?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 dirty="0" smtClean="0"/>
              <a:t>If the updates are done “asynchronously” we might not experience much delay on the critical path</a:t>
            </a:r>
          </a:p>
          <a:p>
            <a:pPr lvl="1"/>
            <a:r>
              <a:rPr lang="en-US" dirty="0" smtClean="0"/>
              <a:t>Cloud systems often work this way</a:t>
            </a:r>
          </a:p>
          <a:p>
            <a:pPr lvl="1"/>
            <a:r>
              <a:rPr lang="en-US" dirty="0" smtClean="0"/>
              <a:t>Avoids waiting for slow services to process the updates but may force the tier-one service to “guess” the outcome</a:t>
            </a:r>
          </a:p>
          <a:p>
            <a:pPr lvl="1"/>
            <a:r>
              <a:rPr lang="en-US" dirty="0" smtClean="0"/>
              <a:t>For example, could optimistically apply update to value from a cache and just hope this was the right answer</a:t>
            </a:r>
          </a:p>
          <a:p>
            <a:r>
              <a:rPr lang="en-US" dirty="0" smtClean="0"/>
              <a:t>Many cloud systems use these sorts of “tricks” to speed up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First-tier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Parallelism is vital to speeding up first-tier services</a:t>
            </a:r>
          </a:p>
          <a:p>
            <a:r>
              <a:rPr lang="en-US" dirty="0" smtClean="0"/>
              <a:t>Key question:</a:t>
            </a:r>
          </a:p>
          <a:p>
            <a:pPr lvl="1"/>
            <a:r>
              <a:rPr lang="en-US" dirty="0" smtClean="0"/>
              <a:t>Request has reached some service instance X</a:t>
            </a:r>
          </a:p>
          <a:p>
            <a:pPr lvl="1"/>
            <a:r>
              <a:rPr lang="en-US" dirty="0" smtClean="0"/>
              <a:t>Will it be faster…</a:t>
            </a:r>
          </a:p>
          <a:p>
            <a:pPr lvl="2"/>
            <a:r>
              <a:rPr lang="en-US" dirty="0" smtClean="0"/>
              <a:t>… For X to just compute the response</a:t>
            </a:r>
          </a:p>
          <a:p>
            <a:pPr lvl="2"/>
            <a:r>
              <a:rPr lang="en-US" dirty="0" smtClean="0"/>
              <a:t>… Or for X to subdivide the work by asking subservices to do parts of the job?</a:t>
            </a:r>
          </a:p>
          <a:p>
            <a:r>
              <a:rPr lang="en-US" dirty="0" smtClean="0"/>
              <a:t>Glimpse of an answer</a:t>
            </a:r>
          </a:p>
          <a:p>
            <a:pPr lvl="1"/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, CTO at Amazon, commented in one talk that many Amazon pages have content from 50 or more parallel subservices that ran, in real-time, on your request!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“critical path”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example of a parallel read-only request, the critical path centers on the middle “subservice”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676400" y="2514600"/>
            <a:ext cx="7391400" cy="3789166"/>
            <a:chOff x="1752600" y="2764034"/>
            <a:chExt cx="7391400" cy="3789166"/>
          </a:xfrm>
        </p:grpSpPr>
        <p:grpSp>
          <p:nvGrpSpPr>
            <p:cNvPr id="43" name="Group 14"/>
            <p:cNvGrpSpPr/>
            <p:nvPr/>
          </p:nvGrpSpPr>
          <p:grpSpPr>
            <a:xfrm>
              <a:off x="4038600" y="3124200"/>
              <a:ext cx="5105400" cy="3429000"/>
              <a:chOff x="1676400" y="2667000"/>
              <a:chExt cx="6705600" cy="243840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44" name="Oval 43"/>
              <p:cNvSpPr/>
              <p:nvPr/>
            </p:nvSpPr>
            <p:spPr>
              <a:xfrm>
                <a:off x="2743200" y="26670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33800" y="28194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24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676400" y="31242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62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33800" y="3276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133600" y="3048000"/>
                <a:ext cx="6172200" cy="13716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57400" y="3352800"/>
                <a:ext cx="4876800" cy="1219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438400" y="37338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590800" y="28956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3406629" y="3412329"/>
              <a:ext cx="2226578" cy="88403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98146" y="2847098"/>
              <a:ext cx="30074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Update the monitoring and alarms</a:t>
              </a:r>
              <a:br>
                <a:rPr lang="en-US" sz="1400" b="1" dirty="0" smtClean="0"/>
              </a:br>
              <a:r>
                <a:rPr lang="en-US" sz="1400" b="1" dirty="0" smtClean="0"/>
                <a:t>criteria for Mrs. Marsh as follows…</a:t>
              </a:r>
              <a:endParaRPr lang="fr-B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3533862" y="5769768"/>
              <a:ext cx="2162961" cy="35361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24712" y="5651896"/>
              <a:ext cx="17176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Confirmed</a:t>
              </a:r>
              <a:endParaRPr lang="fr-BE" sz="1400" i="1" dirty="0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3279396" y="3530201"/>
              <a:ext cx="254466" cy="2593182"/>
            </a:xfrm>
            <a:prstGeom prst="leftBrace">
              <a:avLst>
                <a:gd name="adj1" fmla="val 8333"/>
                <a:gd name="adj2" fmla="val 4722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2600" y="4355305"/>
              <a:ext cx="1463180" cy="577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/>
                <a:t>Response delay seen by end-user would include Internet latencies</a:t>
              </a:r>
              <a:endParaRPr lang="fr-BE" sz="1050" b="1" i="1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5442358" y="4296369"/>
              <a:ext cx="190850" cy="1414463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97261" y="4708920"/>
              <a:ext cx="1208714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u="sng" dirty="0" smtClean="0"/>
                <a:t>Service </a:t>
              </a:r>
              <a:r>
                <a:rPr lang="en-US" sz="1100" b="1" i="1" dirty="0" smtClean="0"/>
                <a:t>response</a:t>
              </a:r>
              <a:r>
                <a:rPr lang="en-US" sz="1200" b="1" i="1" dirty="0" smtClean="0"/>
                <a:t> delay</a:t>
              </a:r>
              <a:endParaRPr lang="fr-BE" sz="1200" b="1" i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553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315125" y="3353393"/>
              <a:ext cx="23538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/>
                <a:t>     Service instance</a:t>
              </a:r>
              <a:endParaRPr lang="fr-BE" sz="1200" b="1" i="1" dirty="0"/>
            </a:p>
          </p:txBody>
        </p:sp>
        <p:pic>
          <p:nvPicPr>
            <p:cNvPr id="41" name="Picture 3" descr="C:\Program Files\Microsoft Expression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2764034"/>
              <a:ext cx="1560386" cy="1372029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5633208" y="4419600"/>
              <a:ext cx="900076" cy="22424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33207" y="4419600"/>
              <a:ext cx="1277180" cy="976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633208" y="4419600"/>
              <a:ext cx="2035728" cy="2893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34199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696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33207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653123" y="4939752"/>
              <a:ext cx="900076" cy="20389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633208" y="4785122"/>
              <a:ext cx="2062992" cy="16073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33208" y="5374482"/>
              <a:ext cx="1300992" cy="33635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33207" y="3581400"/>
              <a:ext cx="5593" cy="7149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633207" y="5803106"/>
              <a:ext cx="5594" cy="2928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34200" y="3581400"/>
              <a:ext cx="5594" cy="935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39794" y="5410200"/>
              <a:ext cx="0" cy="71318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33207" y="4466632"/>
              <a:ext cx="11187" cy="11852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ine Callout 1 5"/>
          <p:cNvSpPr/>
          <p:nvPr/>
        </p:nvSpPr>
        <p:spPr>
          <a:xfrm>
            <a:off x="6195597" y="3434287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2500"/>
              <a:gd name="adj4" fmla="val -38333"/>
            </a:avLst>
          </a:prstGeom>
          <a:solidFill>
            <a:srgbClr val="BF9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Critical path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7543800" y="4264152"/>
            <a:ext cx="1465984" cy="612648"/>
          </a:xfrm>
          <a:prstGeom prst="borderCallout1">
            <a:avLst>
              <a:gd name="adj1" fmla="val 46577"/>
              <a:gd name="adj2" fmla="val -912"/>
              <a:gd name="adj3" fmla="val 115030"/>
              <a:gd name="adj4" fmla="val -43619"/>
            </a:avLst>
          </a:prstGeom>
          <a:solidFill>
            <a:srgbClr val="BF9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Critical path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1" name="Line Callout 1 60"/>
          <p:cNvSpPr/>
          <p:nvPr/>
        </p:nvSpPr>
        <p:spPr>
          <a:xfrm>
            <a:off x="6352707" y="5486944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92"/>
              <a:gd name="adj4" fmla="val -46681"/>
            </a:avLst>
          </a:prstGeom>
          <a:solidFill>
            <a:srgbClr val="BF9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Critical path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replicas we just load 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2514600"/>
            <a:ext cx="7391400" cy="3789166"/>
            <a:chOff x="1752600" y="2764034"/>
            <a:chExt cx="7391400" cy="3789166"/>
          </a:xfrm>
        </p:grpSpPr>
        <p:grpSp>
          <p:nvGrpSpPr>
            <p:cNvPr id="7" name="Group 14"/>
            <p:cNvGrpSpPr/>
            <p:nvPr/>
          </p:nvGrpSpPr>
          <p:grpSpPr>
            <a:xfrm>
              <a:off x="4038600" y="3124200"/>
              <a:ext cx="5105400" cy="3429000"/>
              <a:chOff x="1676400" y="2667000"/>
              <a:chExt cx="6705600" cy="243840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33" name="Oval 32"/>
              <p:cNvSpPr/>
              <p:nvPr/>
            </p:nvSpPr>
            <p:spPr>
              <a:xfrm>
                <a:off x="2743200" y="26670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733800" y="28194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24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76400" y="31242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362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33800" y="3276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133600" y="3048000"/>
                <a:ext cx="6172200" cy="13716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057400" y="3352800"/>
                <a:ext cx="4876800" cy="1219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438400" y="37338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90800" y="28956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3406629" y="3412329"/>
              <a:ext cx="2226578" cy="88403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98146" y="2847098"/>
              <a:ext cx="30074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Update the monitoring and alarms</a:t>
              </a:r>
              <a:br>
                <a:rPr lang="en-US" sz="1400" b="1" dirty="0" smtClean="0"/>
              </a:br>
              <a:r>
                <a:rPr lang="en-US" sz="1400" b="1" dirty="0" smtClean="0"/>
                <a:t>criteria for Mrs. Marsh as follows…</a:t>
              </a:r>
              <a:endParaRPr lang="fr-BE" sz="1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 flipV="1">
              <a:off x="3533862" y="5769768"/>
              <a:ext cx="2162961" cy="35361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24712" y="5651896"/>
              <a:ext cx="17176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Confirmed</a:t>
              </a:r>
              <a:endParaRPr lang="fr-BE" sz="1400" i="1" dirty="0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3279396" y="3530201"/>
              <a:ext cx="254466" cy="2593182"/>
            </a:xfrm>
            <a:prstGeom prst="leftBrace">
              <a:avLst>
                <a:gd name="adj1" fmla="val 8333"/>
                <a:gd name="adj2" fmla="val 4722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4355305"/>
              <a:ext cx="1463180" cy="577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/>
                <a:t>Response delay seen by end-user would include Internet latencies</a:t>
              </a:r>
              <a:endParaRPr lang="fr-BE" sz="1050" b="1" i="1" dirty="0"/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5442358" y="4296369"/>
              <a:ext cx="190850" cy="1414463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97261" y="4708920"/>
              <a:ext cx="1208714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u="sng" dirty="0" smtClean="0"/>
                <a:t>Service </a:t>
              </a:r>
              <a:r>
                <a:rPr lang="en-US" sz="1100" b="1" i="1" dirty="0" smtClean="0"/>
                <a:t>response</a:t>
              </a:r>
              <a:r>
                <a:rPr lang="en-US" sz="1200" b="1" i="1" dirty="0" smtClean="0"/>
                <a:t> delay</a:t>
              </a:r>
              <a:endParaRPr lang="fr-BE" sz="1200" b="1" i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3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15125" y="3353393"/>
              <a:ext cx="23538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/>
                <a:t>     Service instance</a:t>
              </a:r>
              <a:endParaRPr lang="fr-BE" sz="1200" b="1" i="1" dirty="0"/>
            </a:p>
          </p:txBody>
        </p:sp>
        <p:pic>
          <p:nvPicPr>
            <p:cNvPr id="18" name="Picture 3" descr="C:\Program Files\Microsoft Expression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2764034"/>
              <a:ext cx="1560386" cy="1372029"/>
            </a:xfrm>
            <a:prstGeom prst="rect">
              <a:avLst/>
            </a:prstGeom>
            <a:noFill/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633208" y="4419600"/>
              <a:ext cx="900076" cy="22424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33207" y="4419600"/>
              <a:ext cx="1277180" cy="976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33208" y="4419600"/>
              <a:ext cx="2035728" cy="2893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934199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96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33207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653123" y="4939752"/>
              <a:ext cx="900076" cy="20389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633208" y="4785122"/>
              <a:ext cx="2062992" cy="16073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633208" y="5374482"/>
              <a:ext cx="1300992" cy="33635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633207" y="3581400"/>
              <a:ext cx="5593" cy="7149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33207" y="5803106"/>
              <a:ext cx="5594" cy="2928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34200" y="3581400"/>
              <a:ext cx="5594" cy="935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39794" y="5410200"/>
              <a:ext cx="0" cy="71318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633207" y="4466632"/>
              <a:ext cx="11187" cy="11852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5638800" y="3333154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14999" y="3333154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91200" y="3333154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48399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24598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00799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34200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010399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6600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96200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72399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48600" y="3352800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when we add updates….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2514600"/>
            <a:ext cx="2057400" cy="1143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1600200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Update the monitoring and alarms criteria for Mrs. Marsh as follows…</a:t>
            </a:r>
            <a:endParaRPr lang="fr-BE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514600" y="5562600"/>
            <a:ext cx="2590800" cy="4572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54102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Confirmed</a:t>
            </a:r>
            <a:endParaRPr lang="fr-BE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810000"/>
            <a:ext cx="22098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3810000"/>
            <a:ext cx="13716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400" y="3810000"/>
            <a:ext cx="762000" cy="3048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9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78486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80010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4191000"/>
            <a:ext cx="22098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5400" y="4191000"/>
            <a:ext cx="13716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05400" y="4191000"/>
            <a:ext cx="762000" cy="3048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05400" y="4724400"/>
            <a:ext cx="22098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05400" y="4724400"/>
            <a:ext cx="13716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05400" y="4724400"/>
            <a:ext cx="762000" cy="3048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209800" y="2667000"/>
            <a:ext cx="304800" cy="3352800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381000" y="3733800"/>
            <a:ext cx="1752600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Response delay seen by end-user would also include Internet latencies not measured in our work</a:t>
            </a:r>
            <a:endParaRPr lang="fr-BE" sz="1200" b="1" i="1" dirty="0"/>
          </a:p>
        </p:txBody>
      </p:sp>
      <p:sp>
        <p:nvSpPr>
          <p:cNvPr id="25" name="Left Brace 24"/>
          <p:cNvSpPr/>
          <p:nvPr/>
        </p:nvSpPr>
        <p:spPr>
          <a:xfrm>
            <a:off x="4800600" y="3657600"/>
            <a:ext cx="228600" cy="18288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extBox 25"/>
          <p:cNvSpPr txBox="1"/>
          <p:nvPr/>
        </p:nvSpPr>
        <p:spPr>
          <a:xfrm>
            <a:off x="2743200" y="4191000"/>
            <a:ext cx="2133600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Now the delay associated with waiting for the multicasts to finish could impact the critical path even in a single service</a:t>
            </a:r>
            <a:endParaRPr lang="fr-BE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35814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Send</a:t>
            </a:r>
            <a:endParaRPr lang="fr-BE" sz="1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39624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Send</a:t>
            </a:r>
            <a:endParaRPr lang="fr-BE" sz="1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44958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Send</a:t>
            </a:r>
            <a:endParaRPr lang="fr-BE" sz="1400" b="1" i="1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448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686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924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162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7400" y="1905000"/>
            <a:ext cx="2362200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Execution timeline for an individual  first-tier replica</a:t>
            </a:r>
            <a:endParaRPr lang="fr-BE" sz="1400" i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105400" y="2438400"/>
            <a:ext cx="12954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24400" y="3200400"/>
            <a:ext cx="3962400" cy="304800"/>
          </a:xfrm>
          <a:prstGeom prst="ellipse">
            <a:avLst/>
          </a:prstGeom>
          <a:ln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3200400"/>
            <a:ext cx="2971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</a:rPr>
              <a:t>Soft-state first-tier service</a:t>
            </a:r>
            <a:endParaRPr lang="fr-BE" sz="1600" b="1" i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8200" y="2438400"/>
            <a:ext cx="2819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     A              B              C              D</a:t>
            </a:r>
            <a:endParaRPr lang="fr-BE" sz="1600" b="1" i="1" dirty="0"/>
          </a:p>
        </p:txBody>
      </p:sp>
      <p:pic>
        <p:nvPicPr>
          <p:cNvPr id="41" name="Picture 3" descr="C:\Program Files\Microsoft Expression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1869034" cy="1773936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>
            <a:stCxn id="30" idx="3"/>
          </p:cNvCxnSpPr>
          <p:nvPr/>
        </p:nvCxnSpPr>
        <p:spPr>
          <a:xfrm flipH="1">
            <a:off x="5105400" y="4116289"/>
            <a:ext cx="685800" cy="1538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29200" y="4193233"/>
            <a:ext cx="1524000" cy="18826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029200" y="4193233"/>
            <a:ext cx="2286000" cy="29015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05400" y="4495800"/>
            <a:ext cx="685800" cy="1538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029200" y="4572744"/>
            <a:ext cx="1524000" cy="18826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29200" y="4572744"/>
            <a:ext cx="2286000" cy="29015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105400" y="5105400"/>
            <a:ext cx="685800" cy="1538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029200" y="5182344"/>
            <a:ext cx="1524000" cy="18826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29200" y="5182344"/>
            <a:ext cx="2286000" cy="29015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send updates without waiting?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 dirty="0" smtClean="0"/>
              <a:t>Several issues now arise</a:t>
            </a:r>
          </a:p>
          <a:p>
            <a:pPr lvl="1"/>
            <a:r>
              <a:rPr lang="en-US" dirty="0" smtClean="0"/>
              <a:t>Are all the replicas applying updates in the same order?</a:t>
            </a:r>
          </a:p>
          <a:p>
            <a:pPr lvl="2"/>
            <a:r>
              <a:rPr lang="en-US" dirty="0" smtClean="0"/>
              <a:t>Might not matter unless the same data item is being changed</a:t>
            </a:r>
          </a:p>
          <a:p>
            <a:pPr lvl="2"/>
            <a:r>
              <a:rPr lang="en-US" dirty="0" smtClean="0"/>
              <a:t>But then clearly we do need some “agreement” on order</a:t>
            </a:r>
          </a:p>
          <a:p>
            <a:pPr lvl="1"/>
            <a:r>
              <a:rPr lang="en-US" dirty="0" smtClean="0"/>
              <a:t>What if the leader replies to the end user but then crashes and it turns out that the updates were lost in the network?</a:t>
            </a:r>
          </a:p>
          <a:p>
            <a:pPr lvl="2"/>
            <a:r>
              <a:rPr lang="en-US" dirty="0" smtClean="0"/>
              <a:t>Data center networks are surprisingly </a:t>
            </a:r>
            <a:r>
              <a:rPr lang="en-US" dirty="0" err="1" smtClean="0"/>
              <a:t>lossy</a:t>
            </a:r>
            <a:r>
              <a:rPr lang="en-US" dirty="0" smtClean="0"/>
              <a:t> at times</a:t>
            </a:r>
          </a:p>
          <a:p>
            <a:pPr lvl="2"/>
            <a:r>
              <a:rPr lang="en-US" dirty="0" smtClean="0"/>
              <a:t>Also, bursts of updates can queue up</a:t>
            </a:r>
          </a:p>
          <a:p>
            <a:r>
              <a:rPr lang="en-US" dirty="0" smtClean="0"/>
              <a:t>Such issues result in </a:t>
            </a:r>
            <a:r>
              <a:rPr lang="en-US" i="1" dirty="0" smtClean="0"/>
              <a:t>inconsistency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Brewer’s CAP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famous 2000 keynote talk at ACM PODC, Eric Brewer proposed that “you can have just two from Consistency, Availability and Partition Tolerance”</a:t>
            </a:r>
          </a:p>
          <a:p>
            <a:pPr lvl="1"/>
            <a:r>
              <a:rPr lang="en-US" dirty="0" smtClean="0"/>
              <a:t>He argues that data centers need very snappy response, hence availability is paramount</a:t>
            </a:r>
          </a:p>
          <a:p>
            <a:pPr lvl="1"/>
            <a:r>
              <a:rPr lang="en-US" dirty="0" smtClean="0"/>
              <a:t>And they should be responsive even if a transient fault makes it hard to reach some service.  So they should use cached data to respond faster even if the cached entry can’t be validated and might be stale!</a:t>
            </a:r>
          </a:p>
          <a:p>
            <a:r>
              <a:rPr lang="en-US" dirty="0" smtClean="0"/>
              <a:t>Conclusion: weaken consistency for faster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4495800"/>
          </a:xfrm>
        </p:spPr>
        <p:txBody>
          <a:bodyPr/>
          <a:lstStyle/>
          <a:p>
            <a:r>
              <a:rPr lang="en-US" dirty="0" smtClean="0"/>
              <a:t>A proof of CAP was later introduced by MIT’s Seth Gilbert and Nancy Lynch</a:t>
            </a:r>
          </a:p>
          <a:p>
            <a:pPr lvl="1"/>
            <a:r>
              <a:rPr lang="en-US" dirty="0" smtClean="0"/>
              <a:t>Suppose a data center service is active in two parts of the country with a wide-area Internet link between them</a:t>
            </a:r>
          </a:p>
          <a:p>
            <a:pPr lvl="1"/>
            <a:r>
              <a:rPr lang="en-US" dirty="0" smtClean="0"/>
              <a:t>We temporarily cut the link (“partitioning” the network)</a:t>
            </a:r>
          </a:p>
          <a:p>
            <a:pPr lvl="1"/>
            <a:r>
              <a:rPr lang="en-US" dirty="0" smtClean="0"/>
              <a:t>And present the service with conflicting requests</a:t>
            </a:r>
          </a:p>
          <a:p>
            <a:r>
              <a:rPr lang="en-US" dirty="0" smtClean="0"/>
              <a:t>The replicas can’t talk to each other so can’t sense the conflict</a:t>
            </a:r>
          </a:p>
          <a:p>
            <a:r>
              <a:rPr lang="en-US" dirty="0" smtClean="0"/>
              <a:t>If they respond at this point, inconsistency arises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inconsistency a bad 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much consistency is really needed in the first tier of the cloud?</a:t>
            </a:r>
          </a:p>
          <a:p>
            <a:pPr lvl="1"/>
            <a:r>
              <a:rPr lang="en-US" dirty="0" smtClean="0"/>
              <a:t>Think about YouTube videos.  Would consistency be an issue here?</a:t>
            </a:r>
          </a:p>
          <a:p>
            <a:pPr lvl="1"/>
            <a:r>
              <a:rPr lang="en-US" dirty="0" smtClean="0"/>
              <a:t>What about the Amazon “number of units available” counters.  Will people notice if those are a bit off?</a:t>
            </a:r>
          </a:p>
          <a:p>
            <a:r>
              <a:rPr lang="en-US" dirty="0" smtClean="0"/>
              <a:t>Puzzle: can you come up with a general policy for knowing how much consistency a given thing needs?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cloud structured?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talk to clouds using web browsers or the web services standards</a:t>
            </a:r>
          </a:p>
          <a:p>
            <a:pPr lvl="1"/>
            <a:r>
              <a:rPr lang="en-US" dirty="0" smtClean="0"/>
              <a:t>But this only gets us to the outer “skin” of the cloud data center, not the interior</a:t>
            </a:r>
          </a:p>
          <a:p>
            <a:pPr lvl="1"/>
            <a:r>
              <a:rPr lang="en-US" dirty="0" smtClean="0"/>
              <a:t>Consider Amazon: it can host entire company web sites (like Target.com or Netflix.com), data (AC3), servers (EC2) and even user-provided virtual machines!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10400" y="152400"/>
            <a:ext cx="1876425" cy="1542658"/>
            <a:chOff x="7010400" y="152400"/>
            <a:chExt cx="1876425" cy="1542658"/>
          </a:xfrm>
        </p:grpSpPr>
        <p:pic>
          <p:nvPicPr>
            <p:cNvPr id="1026" name="Picture 2" descr="http://www.world-weather.com/wp-content/uploads/2010/08/thunderstorm-graphic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152400"/>
              <a:ext cx="1876425" cy="1542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Lightning Bolt 5"/>
            <p:cNvSpPr/>
            <p:nvPr/>
          </p:nvSpPr>
          <p:spPr>
            <a:xfrm rot="2255137">
              <a:off x="7889128" y="1380124"/>
              <a:ext cx="374985" cy="67440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1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CC00"/>
                </a:solidFill>
              </a:rPr>
              <a:t>The Wisdom of </a:t>
            </a:r>
            <a:br>
              <a:rPr lang="en-US" sz="6000" dirty="0" smtClean="0">
                <a:solidFill>
                  <a:srgbClr val="FFCC00"/>
                </a:solidFill>
              </a:rPr>
            </a:br>
            <a:r>
              <a:rPr lang="en-US" sz="6000" dirty="0" smtClean="0">
                <a:solidFill>
                  <a:srgbClr val="FFCC00"/>
                </a:solidFill>
              </a:rPr>
              <a:t>     the Sages</a:t>
            </a:r>
            <a:endParaRPr lang="fr-BE" sz="6000" dirty="0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5234" name="Picture 2" descr="250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914400"/>
            <a:ext cx="1133475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eBay’s Five Commandments</a:t>
            </a:r>
            <a:endParaRPr lang="fr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described by Randy </a:t>
            </a:r>
            <a:r>
              <a:rPr lang="en-US" dirty="0" err="1" smtClean="0"/>
              <a:t>Shoup</a:t>
            </a:r>
            <a:r>
              <a:rPr lang="en-US" dirty="0" smtClean="0"/>
              <a:t> at LADIS 2008</a:t>
            </a:r>
          </a:p>
          <a:p>
            <a:pPr>
              <a:buNone/>
            </a:pPr>
            <a:endParaRPr lang="en-US" i="1" dirty="0" smtClean="0">
              <a:latin typeface="Narkisim" pitchFamily="34" charset="-79"/>
              <a:cs typeface="Narkisim" pitchFamily="34" charset="-79"/>
            </a:endParaRPr>
          </a:p>
          <a:p>
            <a:pPr>
              <a:buNone/>
            </a:pP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Thou </a:t>
            </a:r>
            <a:r>
              <a:rPr lang="en-US" i="1" dirty="0" err="1" smtClean="0">
                <a:latin typeface="Narkisim" pitchFamily="34" charset="-79"/>
                <a:cs typeface="Narkisim" pitchFamily="34" charset="-79"/>
              </a:rPr>
              <a:t>shalt</a:t>
            </a: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…</a:t>
            </a: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1. Partition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2. Use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Asynchrony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Everywhere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3. Automate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4.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Remember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: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Fails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5.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Embrace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Inconsistency</a:t>
            </a:r>
            <a:endParaRPr lang="fr-BE" b="1" dirty="0">
              <a:latin typeface="Narkisim" pitchFamily="34" charset="-79"/>
              <a:cs typeface="Narkisim" pitchFamily="34" charset="-79"/>
            </a:endParaRPr>
          </a:p>
        </p:txBody>
      </p:sp>
      <p:pic>
        <p:nvPicPr>
          <p:cNvPr id="41986" name="Picture 2" descr="ten-command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124200"/>
            <a:ext cx="2066925" cy="2857500"/>
          </a:xfrm>
          <a:prstGeom prst="rect">
            <a:avLst/>
          </a:prstGeom>
          <a:noFill/>
        </p:spPr>
      </p:pic>
      <p:pic>
        <p:nvPicPr>
          <p:cNvPr id="41988" name="Picture 4" descr="http://tbn0.google.com/images?q=tbn:h3bkxvCwXi3MLM:http://image4.360doc.com/DownloadImg/2009/4/9/2459_3077871_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57200"/>
            <a:ext cx="1238250" cy="9334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685800" y="5098942"/>
            <a:ext cx="4191000" cy="6096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56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Vogels</a:t>
            </a:r>
            <a:r>
              <a:rPr lang="en-US" dirty="0" smtClean="0"/>
              <a:t> at the Helm</a:t>
            </a:r>
            <a:endParaRPr lang="fr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 is CTO at Amazon.com…</a:t>
            </a:r>
          </a:p>
          <a:p>
            <a:r>
              <a:rPr lang="en-US" dirty="0" smtClean="0"/>
              <a:t>He was involved in building a new shopping cart service</a:t>
            </a:r>
          </a:p>
          <a:p>
            <a:pPr lvl="1"/>
            <a:r>
              <a:rPr lang="en-US" dirty="0" smtClean="0"/>
              <a:t>The old one used strong consistency for replicated data</a:t>
            </a:r>
          </a:p>
          <a:p>
            <a:pPr lvl="1"/>
            <a:r>
              <a:rPr lang="en-US" dirty="0" smtClean="0"/>
              <a:t>New version was build over a DHT, like Chord, and has weak consistency with eventual convergence</a:t>
            </a:r>
          </a:p>
          <a:p>
            <a:endParaRPr lang="en-US" dirty="0" smtClean="0"/>
          </a:p>
          <a:p>
            <a:r>
              <a:rPr lang="en-US" dirty="0" smtClean="0"/>
              <a:t>This weakens guarantees… but 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Speed matters more than correctness</a:t>
            </a:r>
            <a:endParaRPr lang="fr-BE" b="1" dirty="0">
              <a:solidFill>
                <a:srgbClr val="C00000"/>
              </a:solidFill>
            </a:endParaRPr>
          </a:p>
        </p:txBody>
      </p:sp>
      <p:pic>
        <p:nvPicPr>
          <p:cNvPr id="39940" name="Picture 4" descr="Amazon_CTO_Werner_Vogels_Flywhe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876800"/>
            <a:ext cx="812800" cy="1219200"/>
          </a:xfrm>
          <a:prstGeom prst="rect">
            <a:avLst/>
          </a:prstGeom>
          <a:noFill/>
        </p:spPr>
      </p:pic>
      <p:pic>
        <p:nvPicPr>
          <p:cNvPr id="39942" name="Picture 6" descr="http://aws.typepad.com/files/information_week_wern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228600"/>
            <a:ext cx="1219200" cy="1645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5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Hamilton’s advice</a:t>
            </a:r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to scalability is decoupling, </a:t>
            </a:r>
            <a:br>
              <a:rPr lang="en-US" dirty="0" smtClean="0"/>
            </a:br>
            <a:r>
              <a:rPr lang="en-US" dirty="0" smtClean="0"/>
              <a:t>loosest possible synchronization</a:t>
            </a:r>
          </a:p>
          <a:p>
            <a:r>
              <a:rPr lang="en-US" i="1" dirty="0" smtClean="0"/>
              <a:t>Any </a:t>
            </a:r>
            <a:r>
              <a:rPr lang="en-US" dirty="0" smtClean="0"/>
              <a:t>synchronized mechanism is a risk</a:t>
            </a:r>
          </a:p>
          <a:p>
            <a:pPr lvl="1"/>
            <a:r>
              <a:rPr lang="en-US" dirty="0" smtClean="0"/>
              <a:t>His approach: create a committee</a:t>
            </a:r>
          </a:p>
          <a:p>
            <a:pPr lvl="1"/>
            <a:r>
              <a:rPr lang="en-US" dirty="0" smtClean="0"/>
              <a:t>Anyone who wants to deploy a highly consistent mechanism needs committee approval</a:t>
            </a:r>
          </a:p>
          <a:p>
            <a:pPr lvl="1"/>
            <a:endParaRPr lang="en-US" dirty="0" smtClean="0"/>
          </a:p>
        </p:txBody>
      </p:sp>
      <p:pic>
        <p:nvPicPr>
          <p:cNvPr id="43010" name="Picture 2" descr="http://tbn0.google.com/images?q=tbn:Pig8hhEVvPOuSM:http://www.mvdirona.com/jrh/work/JamesHamilt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7200"/>
            <a:ext cx="1085850" cy="1343026"/>
          </a:xfrm>
          <a:prstGeom prst="rect">
            <a:avLst/>
          </a:prstGeom>
          <a:noFill/>
        </p:spPr>
      </p:pic>
      <p:pic>
        <p:nvPicPr>
          <p:cNvPr id="43012" name="Picture 4" descr="http://tbn1.google.com/images?q=tbn:6MtljZVfkzOKKM:http://weblogs.newsday.com/news/local/longisland/politics/blog/judges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040" y="4800600"/>
            <a:ext cx="2314755" cy="1752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400" y="5638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…. They don’t meet very often</a:t>
            </a:r>
            <a:endParaRPr lang="fr-BE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  <a:endParaRPr lang="fr-B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172200" y="685800"/>
            <a:ext cx="2473103" cy="1638300"/>
            <a:chOff x="4114800" y="228600"/>
            <a:chExt cx="4946205" cy="3276600"/>
          </a:xfrm>
        </p:grpSpPr>
        <p:pic>
          <p:nvPicPr>
            <p:cNvPr id="5" name="Picture 4" descr="Internet_map_1024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762000"/>
              <a:ext cx="2743200" cy="2743200"/>
            </a:xfrm>
            <a:prstGeom prst="rect">
              <a:avLst/>
            </a:prstGeom>
          </p:spPr>
        </p:pic>
        <p:pic>
          <p:nvPicPr>
            <p:cNvPr id="13318" name="Picture 6" descr="http://graphics8.nytimes.com/images/2005/02/02/business/outsource.spa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28600"/>
              <a:ext cx="1776984" cy="762000"/>
            </a:xfrm>
            <a:prstGeom prst="rect">
              <a:avLst/>
            </a:prstGeom>
            <a:noFill/>
          </p:spPr>
        </p:pic>
        <p:pic>
          <p:nvPicPr>
            <p:cNvPr id="13314" name="Picture 2" descr="http://www.treehugger.com/data-center-t0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5600" y="609600"/>
              <a:ext cx="1651000" cy="1238250"/>
            </a:xfrm>
            <a:prstGeom prst="rect">
              <a:avLst/>
            </a:prstGeom>
            <a:noFill/>
          </p:spPr>
        </p:pic>
        <p:pic>
          <p:nvPicPr>
            <p:cNvPr id="13320" name="Picture 8" descr="http://tbn1.google.com/images?q=tbn:3KLd9FZ6YBQ2OM:http://farm2.static.flickr.com/1422/565934606_cee1068a60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05600" y="2057400"/>
              <a:ext cx="1171575" cy="1238250"/>
            </a:xfrm>
            <a:prstGeom prst="rect">
              <a:avLst/>
            </a:prstGeom>
            <a:noFill/>
          </p:spPr>
        </p:pic>
        <p:pic>
          <p:nvPicPr>
            <p:cNvPr id="13316" name="Picture 4" descr="http://www.teachengineering.org/collection/cub_/lessons/cub_images/cub_sound_lesson02_image3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15200" y="1447800"/>
              <a:ext cx="1745805" cy="1212794"/>
            </a:xfrm>
            <a:prstGeom prst="rect">
              <a:avLst/>
            </a:prstGeom>
            <a:noFill/>
          </p:spPr>
        </p:pic>
      </p:grpSp>
      <p:pic>
        <p:nvPicPr>
          <p:cNvPr id="9" name="Picture 2" descr="http://tbn0.google.com/images?q=tbn:KH80U7j7-f5cKM:http://meetthetaylors.com/images/puzzled-man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1600200" y="4686300"/>
            <a:ext cx="1464343" cy="8763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2362200" y="2743200"/>
            <a:ext cx="6705600" cy="1447800"/>
          </a:xfrm>
          <a:prstGeom prst="wedgeEllipseCallout">
            <a:avLst>
              <a:gd name="adj1" fmla="val -47000"/>
              <a:gd name="adj2" fmla="val 92945"/>
            </a:avLst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Consistency technologies just don’t scale!</a:t>
            </a:r>
            <a:endParaRPr lang="fr-BE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inconsistency brings risks too!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Inconsistency causes bugs</a:t>
            </a:r>
          </a:p>
          <a:p>
            <a:pPr lvl="1"/>
            <a:r>
              <a:rPr lang="en-US" dirty="0" smtClean="0"/>
              <a:t>Clients would never be able to </a:t>
            </a:r>
            <a:br>
              <a:rPr lang="en-US" dirty="0" smtClean="0"/>
            </a:br>
            <a:r>
              <a:rPr lang="en-US" dirty="0" smtClean="0"/>
              <a:t>trust servers… a free-for-all</a:t>
            </a:r>
          </a:p>
          <a:p>
            <a:endParaRPr lang="en-US" dirty="0" smtClean="0"/>
          </a:p>
          <a:p>
            <a:r>
              <a:rPr lang="en-US" dirty="0" smtClean="0"/>
              <a:t>Weak or “best effort” consistency?</a:t>
            </a:r>
          </a:p>
          <a:p>
            <a:pPr lvl="1"/>
            <a:r>
              <a:rPr lang="en-US" dirty="0" smtClean="0"/>
              <a:t>Strong security guarantees demand consistency</a:t>
            </a:r>
          </a:p>
          <a:p>
            <a:pPr lvl="1"/>
            <a:r>
              <a:rPr lang="en-US" dirty="0" smtClean="0"/>
              <a:t>Would you trust a medical electronic-health records system or a bank that used “weak consistency” for better scalability?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733800" y="1143000"/>
            <a:ext cx="5410200" cy="914400"/>
          </a:xfrm>
          <a:prstGeom prst="cloudCallout">
            <a:avLst>
              <a:gd name="adj1" fmla="val 34903"/>
              <a:gd name="adj2" fmla="val 107582"/>
            </a:avLst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My rent check bounced?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That can’t be right!</a:t>
            </a:r>
            <a:endParaRPr lang="fr-BE" dirty="0">
              <a:solidFill>
                <a:srgbClr val="0070C0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96000" y="2209800"/>
            <a:ext cx="2901315" cy="1265255"/>
            <a:chOff x="6096000" y="2209800"/>
            <a:chExt cx="2901315" cy="1265255"/>
          </a:xfrm>
        </p:grpSpPr>
        <p:pic>
          <p:nvPicPr>
            <p:cNvPr id="158722" name="Picture 2" descr="http://www.sitesplus.co.uk/user_docs/u118/Image/worried_ma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2209800"/>
              <a:ext cx="843915" cy="1265255"/>
            </a:xfrm>
            <a:prstGeom prst="rect">
              <a:avLst/>
            </a:prstGeom>
            <a:noFill/>
          </p:spPr>
        </p:pic>
        <p:pic>
          <p:nvPicPr>
            <p:cNvPr id="158724" name="Picture 4" descr="http://www.thelpa.com/images/nfs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0" y="2590800"/>
              <a:ext cx="1823238" cy="838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324600" y="2819400"/>
              <a:ext cx="1600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 smtClean="0"/>
                <a:t>Jason Fane Properties               1150.00</a:t>
              </a:r>
              <a:endParaRPr lang="en-US" sz="700" b="1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8400" y="3124201"/>
              <a:ext cx="1447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 smtClean="0"/>
                <a:t>Sept 2009                </a:t>
              </a:r>
              <a:r>
                <a:rPr lang="en-US" sz="700" b="1" i="1" dirty="0" smtClean="0">
                  <a:latin typeface="Blackadder ITC" pitchFamily="82" charset="0"/>
                </a:rPr>
                <a:t>Tommy Tenant</a:t>
              </a:r>
              <a:endParaRPr lang="en-US" sz="700" b="1" i="1" dirty="0">
                <a:latin typeface="Blackadder ITC" pitchFamily="82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Puzzle: Is CAP valid in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Facts: data center networks don’t normally experience partitioning failures</a:t>
            </a:r>
          </a:p>
          <a:p>
            <a:pPr lvl="1"/>
            <a:r>
              <a:rPr lang="en-US" dirty="0" smtClean="0"/>
              <a:t>Wide-area links do fail</a:t>
            </a:r>
          </a:p>
          <a:p>
            <a:pPr lvl="1"/>
            <a:r>
              <a:rPr lang="en-US" dirty="0" smtClean="0"/>
              <a:t>But most services are designed to do updates in a single place and mirror read-only data at others</a:t>
            </a:r>
          </a:p>
          <a:p>
            <a:pPr lvl="1"/>
            <a:r>
              <a:rPr lang="en-US" dirty="0" smtClean="0"/>
              <a:t>So the CAP scenario used in the proof can’t arise</a:t>
            </a:r>
          </a:p>
          <a:p>
            <a:r>
              <a:rPr lang="en-US" dirty="0" smtClean="0"/>
              <a:t>Brewer’s argument about not waiting for a slow service to respond does make sense</a:t>
            </a:r>
          </a:p>
          <a:p>
            <a:pPr lvl="1"/>
            <a:r>
              <a:rPr lang="en-US" dirty="0" smtClean="0"/>
              <a:t>Argues for using any single replica you can find</a:t>
            </a:r>
          </a:p>
          <a:p>
            <a:pPr lvl="1"/>
            <a:r>
              <a:rPr lang="en-US" dirty="0" smtClean="0"/>
              <a:t>But does this preclude that replica being consistent?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“consistency”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pin this basic issue down!</a:t>
            </a:r>
          </a:p>
          <a:p>
            <a:endParaRPr lang="en-US" dirty="0"/>
          </a:p>
          <a:p>
            <a:r>
              <a:rPr lang="en-US" dirty="0" smtClean="0"/>
              <a:t>As used in CAP, consistency is about two things</a:t>
            </a:r>
          </a:p>
          <a:p>
            <a:pPr lvl="1"/>
            <a:r>
              <a:rPr lang="en-US" dirty="0" smtClean="0"/>
              <a:t>First, that updates to the same data item are applied in some agreed-upon order</a:t>
            </a:r>
          </a:p>
          <a:p>
            <a:pPr lvl="1"/>
            <a:r>
              <a:rPr lang="en-US" dirty="0" smtClean="0"/>
              <a:t>Second, that once an update is acknowledged to an external user, it won’t be forgotten</a:t>
            </a:r>
          </a:p>
          <a:p>
            <a:pPr lvl="1"/>
            <a:endParaRPr lang="en-US" dirty="0"/>
          </a:p>
          <a:p>
            <a:r>
              <a:rPr lang="en-US" dirty="0" smtClean="0"/>
              <a:t>Not all systems need both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/>
          <p:cNvCxnSpPr/>
          <p:nvPr/>
        </p:nvCxnSpPr>
        <p:spPr>
          <a:xfrm>
            <a:off x="4800600" y="3200400"/>
            <a:ext cx="41148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600200" y="3200400"/>
            <a:ext cx="320040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Ken\AppData\Local\Microsoft\Windows\Temporary Internet Files\Content.IE5\DV4QT7JI\MC90035905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133600"/>
            <a:ext cx="1609178" cy="2286000"/>
          </a:xfrm>
          <a:prstGeom prst="rect">
            <a:avLst/>
          </a:prstGeom>
          <a:noFill/>
        </p:spPr>
      </p:pic>
      <p:pic>
        <p:nvPicPr>
          <p:cNvPr id="3083" name="Picture 11" descr="C:\Users\Ken\AppData\Local\Microsoft\Windows\Temporary Internet Files\Content.IE5\GI67AESF\MC90023269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1361" y="2133600"/>
            <a:ext cx="1201038" cy="1447800"/>
          </a:xfrm>
          <a:prstGeom prst="rect">
            <a:avLst/>
          </a:prstGeom>
          <a:noFill/>
        </p:spPr>
      </p:pic>
      <p:pic>
        <p:nvPicPr>
          <p:cNvPr id="3085" name="Picture 13" descr="C:\Users\Ken\AppData\Local\Microsoft\Windows\Temporary Internet Files\Content.IE5\GI67AESF\MC90025048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209800" y="2514600"/>
            <a:ext cx="1170161" cy="1501296"/>
          </a:xfrm>
          <a:prstGeom prst="rect">
            <a:avLst/>
          </a:prstGeom>
          <a:noFill/>
        </p:spPr>
      </p:pic>
      <p:pic>
        <p:nvPicPr>
          <p:cNvPr id="3091" name="Picture 19" descr="C:\Users\Ken\AppData\Local\Microsoft\Windows\Temporary Internet Files\Content.IE5\9GA6NHYH\MC90018727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1752600"/>
            <a:ext cx="1001268" cy="1812341"/>
          </a:xfrm>
          <a:prstGeom prst="rect">
            <a:avLst/>
          </a:prstGeom>
          <a:noFill/>
        </p:spPr>
      </p:pic>
      <p:pic>
        <p:nvPicPr>
          <p:cNvPr id="3084" name="Picture 12" descr="C:\Users\Ken\AppData\Local\Microsoft\Windows\Temporary Internet Files\Content.IE5\DV4QT7JI\MC90002288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3124200"/>
            <a:ext cx="1975269" cy="1473403"/>
          </a:xfrm>
          <a:prstGeom prst="rect">
            <a:avLst/>
          </a:prstGeom>
          <a:noFill/>
        </p:spPr>
      </p:pic>
      <p:pic>
        <p:nvPicPr>
          <p:cNvPr id="3094" name="Picture 22" descr="C:\Users\Ken\AppData\Local\Microsoft\Windows\Temporary Internet Files\Content.IE5\L6RIYC4N\MC900016731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1972" y="2971800"/>
            <a:ext cx="488481" cy="45720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>
            <a:off x="6705600" y="2209800"/>
            <a:ext cx="533400" cy="468313"/>
            <a:chOff x="3344862" y="2033587"/>
            <a:chExt cx="533400" cy="468313"/>
          </a:xfrm>
        </p:grpSpPr>
        <p:sp>
          <p:nvSpPr>
            <p:cNvPr id="309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3344862" y="2033587"/>
              <a:ext cx="533400" cy="46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3409950" y="2132012"/>
              <a:ext cx="276225" cy="177800"/>
            </a:xfrm>
            <a:custGeom>
              <a:avLst/>
              <a:gdLst/>
              <a:ahLst/>
              <a:cxnLst>
                <a:cxn ang="0">
                  <a:pos x="180" y="670"/>
                </a:cxn>
                <a:cxn ang="0">
                  <a:pos x="169" y="662"/>
                </a:cxn>
                <a:cxn ang="0">
                  <a:pos x="149" y="647"/>
                </a:cxn>
                <a:cxn ang="0">
                  <a:pos x="124" y="625"/>
                </a:cxn>
                <a:cxn ang="0">
                  <a:pos x="95" y="596"/>
                </a:cxn>
                <a:cxn ang="0">
                  <a:pos x="66" y="561"/>
                </a:cxn>
                <a:cxn ang="0">
                  <a:pos x="40" y="521"/>
                </a:cxn>
                <a:cxn ang="0">
                  <a:pos x="19" y="475"/>
                </a:cxn>
                <a:cxn ang="0">
                  <a:pos x="5" y="425"/>
                </a:cxn>
                <a:cxn ang="0">
                  <a:pos x="0" y="369"/>
                </a:cxn>
                <a:cxn ang="0">
                  <a:pos x="2" y="309"/>
                </a:cxn>
                <a:cxn ang="0">
                  <a:pos x="13" y="247"/>
                </a:cxn>
                <a:cxn ang="0">
                  <a:pos x="34" y="189"/>
                </a:cxn>
                <a:cxn ang="0">
                  <a:pos x="64" y="133"/>
                </a:cxn>
                <a:cxn ang="0">
                  <a:pos x="106" y="84"/>
                </a:cxn>
                <a:cxn ang="0">
                  <a:pos x="158" y="44"/>
                </a:cxn>
                <a:cxn ang="0">
                  <a:pos x="208" y="21"/>
                </a:cxn>
                <a:cxn ang="0">
                  <a:pos x="251" y="11"/>
                </a:cxn>
                <a:cxn ang="0">
                  <a:pos x="304" y="4"/>
                </a:cxn>
                <a:cxn ang="0">
                  <a:pos x="364" y="1"/>
                </a:cxn>
                <a:cxn ang="0">
                  <a:pos x="430" y="0"/>
                </a:cxn>
                <a:cxn ang="0">
                  <a:pos x="500" y="1"/>
                </a:cxn>
                <a:cxn ang="0">
                  <a:pos x="572" y="4"/>
                </a:cxn>
                <a:cxn ang="0">
                  <a:pos x="645" y="9"/>
                </a:cxn>
                <a:cxn ang="0">
                  <a:pos x="717" y="14"/>
                </a:cxn>
                <a:cxn ang="0">
                  <a:pos x="785" y="21"/>
                </a:cxn>
                <a:cxn ang="0">
                  <a:pos x="849" y="27"/>
                </a:cxn>
                <a:cxn ang="0">
                  <a:pos x="906" y="35"/>
                </a:cxn>
                <a:cxn ang="0">
                  <a:pos x="956" y="41"/>
                </a:cxn>
                <a:cxn ang="0">
                  <a:pos x="997" y="46"/>
                </a:cxn>
                <a:cxn ang="0">
                  <a:pos x="1024" y="50"/>
                </a:cxn>
                <a:cxn ang="0">
                  <a:pos x="1039" y="52"/>
                </a:cxn>
                <a:cxn ang="0">
                  <a:pos x="1007" y="71"/>
                </a:cxn>
                <a:cxn ang="0">
                  <a:pos x="1000" y="71"/>
                </a:cxn>
                <a:cxn ang="0">
                  <a:pos x="977" y="70"/>
                </a:cxn>
                <a:cxn ang="0">
                  <a:pos x="944" y="68"/>
                </a:cxn>
                <a:cxn ang="0">
                  <a:pos x="900" y="66"/>
                </a:cxn>
                <a:cxn ang="0">
                  <a:pos x="848" y="64"/>
                </a:cxn>
                <a:cxn ang="0">
                  <a:pos x="789" y="62"/>
                </a:cxn>
                <a:cxn ang="0">
                  <a:pos x="725" y="60"/>
                </a:cxn>
                <a:cxn ang="0">
                  <a:pos x="657" y="58"/>
                </a:cxn>
                <a:cxn ang="0">
                  <a:pos x="589" y="56"/>
                </a:cxn>
                <a:cxn ang="0">
                  <a:pos x="520" y="56"/>
                </a:cxn>
                <a:cxn ang="0">
                  <a:pos x="454" y="55"/>
                </a:cxn>
                <a:cxn ang="0">
                  <a:pos x="393" y="56"/>
                </a:cxn>
                <a:cxn ang="0">
                  <a:pos x="337" y="58"/>
                </a:cxn>
                <a:cxn ang="0">
                  <a:pos x="288" y="61"/>
                </a:cxn>
                <a:cxn ang="0">
                  <a:pos x="249" y="65"/>
                </a:cxn>
                <a:cxn ang="0">
                  <a:pos x="221" y="71"/>
                </a:cxn>
                <a:cxn ang="0">
                  <a:pos x="157" y="133"/>
                </a:cxn>
                <a:cxn ang="0">
                  <a:pos x="136" y="241"/>
                </a:cxn>
                <a:cxn ang="0">
                  <a:pos x="152" y="358"/>
                </a:cxn>
                <a:cxn ang="0">
                  <a:pos x="200" y="443"/>
                </a:cxn>
                <a:cxn ang="0">
                  <a:pos x="230" y="467"/>
                </a:cxn>
                <a:cxn ang="0">
                  <a:pos x="262" y="486"/>
                </a:cxn>
                <a:cxn ang="0">
                  <a:pos x="291" y="499"/>
                </a:cxn>
                <a:cxn ang="0">
                  <a:pos x="319" y="508"/>
                </a:cxn>
                <a:cxn ang="0">
                  <a:pos x="342" y="513"/>
                </a:cxn>
                <a:cxn ang="0">
                  <a:pos x="360" y="515"/>
                </a:cxn>
                <a:cxn ang="0">
                  <a:pos x="372" y="516"/>
                </a:cxn>
                <a:cxn ang="0">
                  <a:pos x="376" y="516"/>
                </a:cxn>
              </a:cxnLst>
              <a:rect l="0" t="0" r="r" b="b"/>
              <a:pathLst>
                <a:path w="1041" h="671">
                  <a:moveTo>
                    <a:pt x="182" y="671"/>
                  </a:moveTo>
                  <a:lnTo>
                    <a:pt x="180" y="670"/>
                  </a:lnTo>
                  <a:lnTo>
                    <a:pt x="176" y="667"/>
                  </a:lnTo>
                  <a:lnTo>
                    <a:pt x="169" y="662"/>
                  </a:lnTo>
                  <a:lnTo>
                    <a:pt x="160" y="656"/>
                  </a:lnTo>
                  <a:lnTo>
                    <a:pt x="149" y="647"/>
                  </a:lnTo>
                  <a:lnTo>
                    <a:pt x="137" y="637"/>
                  </a:lnTo>
                  <a:lnTo>
                    <a:pt x="124" y="625"/>
                  </a:lnTo>
                  <a:lnTo>
                    <a:pt x="110" y="611"/>
                  </a:lnTo>
                  <a:lnTo>
                    <a:pt x="95" y="596"/>
                  </a:lnTo>
                  <a:lnTo>
                    <a:pt x="80" y="579"/>
                  </a:lnTo>
                  <a:lnTo>
                    <a:pt x="66" y="561"/>
                  </a:lnTo>
                  <a:lnTo>
                    <a:pt x="53" y="541"/>
                  </a:lnTo>
                  <a:lnTo>
                    <a:pt x="40" y="521"/>
                  </a:lnTo>
                  <a:lnTo>
                    <a:pt x="29" y="499"/>
                  </a:lnTo>
                  <a:lnTo>
                    <a:pt x="19" y="475"/>
                  </a:lnTo>
                  <a:lnTo>
                    <a:pt x="11" y="451"/>
                  </a:lnTo>
                  <a:lnTo>
                    <a:pt x="5" y="425"/>
                  </a:lnTo>
                  <a:lnTo>
                    <a:pt x="2" y="397"/>
                  </a:lnTo>
                  <a:lnTo>
                    <a:pt x="0" y="369"/>
                  </a:lnTo>
                  <a:lnTo>
                    <a:pt x="0" y="340"/>
                  </a:lnTo>
                  <a:lnTo>
                    <a:pt x="2" y="309"/>
                  </a:lnTo>
                  <a:lnTo>
                    <a:pt x="6" y="279"/>
                  </a:lnTo>
                  <a:lnTo>
                    <a:pt x="13" y="247"/>
                  </a:lnTo>
                  <a:lnTo>
                    <a:pt x="23" y="218"/>
                  </a:lnTo>
                  <a:lnTo>
                    <a:pt x="34" y="189"/>
                  </a:lnTo>
                  <a:lnTo>
                    <a:pt x="48" y="160"/>
                  </a:lnTo>
                  <a:lnTo>
                    <a:pt x="64" y="133"/>
                  </a:lnTo>
                  <a:lnTo>
                    <a:pt x="83" y="108"/>
                  </a:lnTo>
                  <a:lnTo>
                    <a:pt x="106" y="84"/>
                  </a:lnTo>
                  <a:lnTo>
                    <a:pt x="131" y="63"/>
                  </a:lnTo>
                  <a:lnTo>
                    <a:pt x="158" y="44"/>
                  </a:lnTo>
                  <a:lnTo>
                    <a:pt x="190" y="28"/>
                  </a:lnTo>
                  <a:lnTo>
                    <a:pt x="208" y="21"/>
                  </a:lnTo>
                  <a:lnTo>
                    <a:pt x="228" y="16"/>
                  </a:lnTo>
                  <a:lnTo>
                    <a:pt x="251" y="11"/>
                  </a:lnTo>
                  <a:lnTo>
                    <a:pt x="276" y="7"/>
                  </a:lnTo>
                  <a:lnTo>
                    <a:pt x="304" y="4"/>
                  </a:lnTo>
                  <a:lnTo>
                    <a:pt x="333" y="2"/>
                  </a:lnTo>
                  <a:lnTo>
                    <a:pt x="364" y="1"/>
                  </a:lnTo>
                  <a:lnTo>
                    <a:pt x="397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0" y="1"/>
                  </a:lnTo>
                  <a:lnTo>
                    <a:pt x="535" y="2"/>
                  </a:lnTo>
                  <a:lnTo>
                    <a:pt x="572" y="4"/>
                  </a:lnTo>
                  <a:lnTo>
                    <a:pt x="608" y="6"/>
                  </a:lnTo>
                  <a:lnTo>
                    <a:pt x="645" y="9"/>
                  </a:lnTo>
                  <a:lnTo>
                    <a:pt x="681" y="11"/>
                  </a:lnTo>
                  <a:lnTo>
                    <a:pt x="717" y="14"/>
                  </a:lnTo>
                  <a:lnTo>
                    <a:pt x="751" y="17"/>
                  </a:lnTo>
                  <a:lnTo>
                    <a:pt x="785" y="21"/>
                  </a:lnTo>
                  <a:lnTo>
                    <a:pt x="818" y="24"/>
                  </a:lnTo>
                  <a:lnTo>
                    <a:pt x="849" y="27"/>
                  </a:lnTo>
                  <a:lnTo>
                    <a:pt x="879" y="31"/>
                  </a:lnTo>
                  <a:lnTo>
                    <a:pt x="906" y="35"/>
                  </a:lnTo>
                  <a:lnTo>
                    <a:pt x="933" y="38"/>
                  </a:lnTo>
                  <a:lnTo>
                    <a:pt x="956" y="41"/>
                  </a:lnTo>
                  <a:lnTo>
                    <a:pt x="977" y="43"/>
                  </a:lnTo>
                  <a:lnTo>
                    <a:pt x="997" y="46"/>
                  </a:lnTo>
                  <a:lnTo>
                    <a:pt x="1012" y="48"/>
                  </a:lnTo>
                  <a:lnTo>
                    <a:pt x="1024" y="50"/>
                  </a:lnTo>
                  <a:lnTo>
                    <a:pt x="1033" y="51"/>
                  </a:lnTo>
                  <a:lnTo>
                    <a:pt x="1039" y="52"/>
                  </a:lnTo>
                  <a:lnTo>
                    <a:pt x="1041" y="52"/>
                  </a:lnTo>
                  <a:lnTo>
                    <a:pt x="1007" y="71"/>
                  </a:lnTo>
                  <a:lnTo>
                    <a:pt x="1005" y="71"/>
                  </a:lnTo>
                  <a:lnTo>
                    <a:pt x="1000" y="71"/>
                  </a:lnTo>
                  <a:lnTo>
                    <a:pt x="991" y="70"/>
                  </a:lnTo>
                  <a:lnTo>
                    <a:pt x="977" y="70"/>
                  </a:lnTo>
                  <a:lnTo>
                    <a:pt x="962" y="69"/>
                  </a:lnTo>
                  <a:lnTo>
                    <a:pt x="944" y="68"/>
                  </a:lnTo>
                  <a:lnTo>
                    <a:pt x="924" y="67"/>
                  </a:lnTo>
                  <a:lnTo>
                    <a:pt x="900" y="66"/>
                  </a:lnTo>
                  <a:lnTo>
                    <a:pt x="875" y="65"/>
                  </a:lnTo>
                  <a:lnTo>
                    <a:pt x="848" y="64"/>
                  </a:lnTo>
                  <a:lnTo>
                    <a:pt x="819" y="63"/>
                  </a:lnTo>
                  <a:lnTo>
                    <a:pt x="789" y="62"/>
                  </a:lnTo>
                  <a:lnTo>
                    <a:pt x="757" y="61"/>
                  </a:lnTo>
                  <a:lnTo>
                    <a:pt x="725" y="60"/>
                  </a:lnTo>
                  <a:lnTo>
                    <a:pt x="692" y="59"/>
                  </a:lnTo>
                  <a:lnTo>
                    <a:pt x="657" y="58"/>
                  </a:lnTo>
                  <a:lnTo>
                    <a:pt x="623" y="57"/>
                  </a:lnTo>
                  <a:lnTo>
                    <a:pt x="589" y="56"/>
                  </a:lnTo>
                  <a:lnTo>
                    <a:pt x="555" y="56"/>
                  </a:lnTo>
                  <a:lnTo>
                    <a:pt x="520" y="56"/>
                  </a:lnTo>
                  <a:lnTo>
                    <a:pt x="487" y="55"/>
                  </a:lnTo>
                  <a:lnTo>
                    <a:pt x="454" y="55"/>
                  </a:lnTo>
                  <a:lnTo>
                    <a:pt x="423" y="56"/>
                  </a:lnTo>
                  <a:lnTo>
                    <a:pt x="393" y="56"/>
                  </a:lnTo>
                  <a:lnTo>
                    <a:pt x="364" y="57"/>
                  </a:lnTo>
                  <a:lnTo>
                    <a:pt x="337" y="58"/>
                  </a:lnTo>
                  <a:lnTo>
                    <a:pt x="311" y="59"/>
                  </a:lnTo>
                  <a:lnTo>
                    <a:pt x="288" y="61"/>
                  </a:lnTo>
                  <a:lnTo>
                    <a:pt x="267" y="63"/>
                  </a:lnTo>
                  <a:lnTo>
                    <a:pt x="249" y="65"/>
                  </a:lnTo>
                  <a:lnTo>
                    <a:pt x="233" y="68"/>
                  </a:lnTo>
                  <a:lnTo>
                    <a:pt x="221" y="71"/>
                  </a:lnTo>
                  <a:lnTo>
                    <a:pt x="184" y="93"/>
                  </a:lnTo>
                  <a:lnTo>
                    <a:pt x="157" y="133"/>
                  </a:lnTo>
                  <a:lnTo>
                    <a:pt x="141" y="184"/>
                  </a:lnTo>
                  <a:lnTo>
                    <a:pt x="136" y="241"/>
                  </a:lnTo>
                  <a:lnTo>
                    <a:pt x="140" y="301"/>
                  </a:lnTo>
                  <a:lnTo>
                    <a:pt x="152" y="358"/>
                  </a:lnTo>
                  <a:lnTo>
                    <a:pt x="173" y="407"/>
                  </a:lnTo>
                  <a:lnTo>
                    <a:pt x="200" y="443"/>
                  </a:lnTo>
                  <a:lnTo>
                    <a:pt x="215" y="456"/>
                  </a:lnTo>
                  <a:lnTo>
                    <a:pt x="230" y="467"/>
                  </a:lnTo>
                  <a:lnTo>
                    <a:pt x="247" y="478"/>
                  </a:lnTo>
                  <a:lnTo>
                    <a:pt x="262" y="486"/>
                  </a:lnTo>
                  <a:lnTo>
                    <a:pt x="277" y="493"/>
                  </a:lnTo>
                  <a:lnTo>
                    <a:pt x="291" y="499"/>
                  </a:lnTo>
                  <a:lnTo>
                    <a:pt x="305" y="504"/>
                  </a:lnTo>
                  <a:lnTo>
                    <a:pt x="319" y="508"/>
                  </a:lnTo>
                  <a:lnTo>
                    <a:pt x="331" y="511"/>
                  </a:lnTo>
                  <a:lnTo>
                    <a:pt x="342" y="513"/>
                  </a:lnTo>
                  <a:lnTo>
                    <a:pt x="352" y="514"/>
                  </a:lnTo>
                  <a:lnTo>
                    <a:pt x="360" y="515"/>
                  </a:lnTo>
                  <a:lnTo>
                    <a:pt x="367" y="516"/>
                  </a:lnTo>
                  <a:lnTo>
                    <a:pt x="372" y="516"/>
                  </a:lnTo>
                  <a:lnTo>
                    <a:pt x="375" y="516"/>
                  </a:lnTo>
                  <a:lnTo>
                    <a:pt x="376" y="516"/>
                  </a:lnTo>
                  <a:lnTo>
                    <a:pt x="182" y="6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3713162" y="2052637"/>
              <a:ext cx="161925" cy="193675"/>
            </a:xfrm>
            <a:custGeom>
              <a:avLst/>
              <a:gdLst/>
              <a:ahLst/>
              <a:cxnLst>
                <a:cxn ang="0">
                  <a:pos x="146" y="510"/>
                </a:cxn>
                <a:cxn ang="0">
                  <a:pos x="110" y="504"/>
                </a:cxn>
                <a:cxn ang="0">
                  <a:pos x="64" y="488"/>
                </a:cxn>
                <a:cxn ang="0">
                  <a:pos x="20" y="459"/>
                </a:cxn>
                <a:cxn ang="0">
                  <a:pos x="0" y="413"/>
                </a:cxn>
                <a:cxn ang="0">
                  <a:pos x="20" y="340"/>
                </a:cxn>
                <a:cxn ang="0">
                  <a:pos x="83" y="288"/>
                </a:cxn>
                <a:cxn ang="0">
                  <a:pos x="162" y="279"/>
                </a:cxn>
                <a:cxn ang="0">
                  <a:pos x="241" y="295"/>
                </a:cxn>
                <a:cxn ang="0">
                  <a:pos x="301" y="317"/>
                </a:cxn>
                <a:cxn ang="0">
                  <a:pos x="324" y="329"/>
                </a:cxn>
                <a:cxn ang="0">
                  <a:pos x="301" y="321"/>
                </a:cxn>
                <a:cxn ang="0">
                  <a:pos x="248" y="298"/>
                </a:cxn>
                <a:cxn ang="0">
                  <a:pos x="188" y="262"/>
                </a:cxn>
                <a:cxn ang="0">
                  <a:pos x="148" y="213"/>
                </a:cxn>
                <a:cxn ang="0">
                  <a:pos x="149" y="154"/>
                </a:cxn>
                <a:cxn ang="0">
                  <a:pos x="205" y="89"/>
                </a:cxn>
                <a:cxn ang="0">
                  <a:pos x="265" y="66"/>
                </a:cxn>
                <a:cxn ang="0">
                  <a:pos x="316" y="75"/>
                </a:cxn>
                <a:cxn ang="0">
                  <a:pos x="354" y="99"/>
                </a:cxn>
                <a:cxn ang="0">
                  <a:pos x="377" y="122"/>
                </a:cxn>
                <a:cxn ang="0">
                  <a:pos x="382" y="120"/>
                </a:cxn>
                <a:cxn ang="0">
                  <a:pos x="397" y="41"/>
                </a:cxn>
                <a:cxn ang="0">
                  <a:pos x="477" y="1"/>
                </a:cxn>
                <a:cxn ang="0">
                  <a:pos x="566" y="50"/>
                </a:cxn>
                <a:cxn ang="0">
                  <a:pos x="601" y="84"/>
                </a:cxn>
                <a:cxn ang="0">
                  <a:pos x="612" y="112"/>
                </a:cxn>
                <a:cxn ang="0">
                  <a:pos x="607" y="133"/>
                </a:cxn>
                <a:cxn ang="0">
                  <a:pos x="592" y="149"/>
                </a:cxn>
                <a:cxn ang="0">
                  <a:pos x="561" y="167"/>
                </a:cxn>
                <a:cxn ang="0">
                  <a:pos x="504" y="185"/>
                </a:cxn>
                <a:cxn ang="0">
                  <a:pos x="467" y="194"/>
                </a:cxn>
                <a:cxn ang="0">
                  <a:pos x="480" y="204"/>
                </a:cxn>
                <a:cxn ang="0">
                  <a:pos x="525" y="252"/>
                </a:cxn>
                <a:cxn ang="0">
                  <a:pos x="522" y="337"/>
                </a:cxn>
                <a:cxn ang="0">
                  <a:pos x="505" y="361"/>
                </a:cxn>
                <a:cxn ang="0">
                  <a:pos x="465" y="388"/>
                </a:cxn>
                <a:cxn ang="0">
                  <a:pos x="418" y="390"/>
                </a:cxn>
                <a:cxn ang="0">
                  <a:pos x="398" y="383"/>
                </a:cxn>
                <a:cxn ang="0">
                  <a:pos x="431" y="402"/>
                </a:cxn>
                <a:cxn ang="0">
                  <a:pos x="488" y="457"/>
                </a:cxn>
                <a:cxn ang="0">
                  <a:pos x="506" y="524"/>
                </a:cxn>
                <a:cxn ang="0">
                  <a:pos x="494" y="565"/>
                </a:cxn>
                <a:cxn ang="0">
                  <a:pos x="463" y="609"/>
                </a:cxn>
                <a:cxn ang="0">
                  <a:pos x="413" y="650"/>
                </a:cxn>
                <a:cxn ang="0">
                  <a:pos x="364" y="658"/>
                </a:cxn>
                <a:cxn ang="0">
                  <a:pos x="320" y="645"/>
                </a:cxn>
                <a:cxn ang="0">
                  <a:pos x="287" y="621"/>
                </a:cxn>
                <a:cxn ang="0">
                  <a:pos x="266" y="602"/>
                </a:cxn>
                <a:cxn ang="0">
                  <a:pos x="290" y="686"/>
                </a:cxn>
                <a:cxn ang="0">
                  <a:pos x="48" y="593"/>
                </a:cxn>
              </a:cxnLst>
              <a:rect l="0" t="0" r="r" b="b"/>
              <a:pathLst>
                <a:path w="612" h="733">
                  <a:moveTo>
                    <a:pt x="154" y="511"/>
                  </a:moveTo>
                  <a:lnTo>
                    <a:pt x="152" y="511"/>
                  </a:lnTo>
                  <a:lnTo>
                    <a:pt x="146" y="510"/>
                  </a:lnTo>
                  <a:lnTo>
                    <a:pt x="137" y="509"/>
                  </a:lnTo>
                  <a:lnTo>
                    <a:pt x="124" y="507"/>
                  </a:lnTo>
                  <a:lnTo>
                    <a:pt x="110" y="504"/>
                  </a:lnTo>
                  <a:lnTo>
                    <a:pt x="95" y="500"/>
                  </a:lnTo>
                  <a:lnTo>
                    <a:pt x="79" y="495"/>
                  </a:lnTo>
                  <a:lnTo>
                    <a:pt x="64" y="488"/>
                  </a:lnTo>
                  <a:lnTo>
                    <a:pt x="47" y="479"/>
                  </a:lnTo>
                  <a:lnTo>
                    <a:pt x="33" y="470"/>
                  </a:lnTo>
                  <a:lnTo>
                    <a:pt x="20" y="459"/>
                  </a:lnTo>
                  <a:lnTo>
                    <a:pt x="10" y="445"/>
                  </a:lnTo>
                  <a:lnTo>
                    <a:pt x="3" y="430"/>
                  </a:lnTo>
                  <a:lnTo>
                    <a:pt x="0" y="413"/>
                  </a:lnTo>
                  <a:lnTo>
                    <a:pt x="0" y="392"/>
                  </a:lnTo>
                  <a:lnTo>
                    <a:pt x="6" y="370"/>
                  </a:lnTo>
                  <a:lnTo>
                    <a:pt x="20" y="340"/>
                  </a:lnTo>
                  <a:lnTo>
                    <a:pt x="38" y="316"/>
                  </a:lnTo>
                  <a:lnTo>
                    <a:pt x="59" y="299"/>
                  </a:lnTo>
                  <a:lnTo>
                    <a:pt x="83" y="288"/>
                  </a:lnTo>
                  <a:lnTo>
                    <a:pt x="108" y="281"/>
                  </a:lnTo>
                  <a:lnTo>
                    <a:pt x="134" y="278"/>
                  </a:lnTo>
                  <a:lnTo>
                    <a:pt x="162" y="279"/>
                  </a:lnTo>
                  <a:lnTo>
                    <a:pt x="189" y="282"/>
                  </a:lnTo>
                  <a:lnTo>
                    <a:pt x="216" y="288"/>
                  </a:lnTo>
                  <a:lnTo>
                    <a:pt x="241" y="295"/>
                  </a:lnTo>
                  <a:lnTo>
                    <a:pt x="263" y="302"/>
                  </a:lnTo>
                  <a:lnTo>
                    <a:pt x="283" y="310"/>
                  </a:lnTo>
                  <a:lnTo>
                    <a:pt x="301" y="317"/>
                  </a:lnTo>
                  <a:lnTo>
                    <a:pt x="313" y="323"/>
                  </a:lnTo>
                  <a:lnTo>
                    <a:pt x="321" y="327"/>
                  </a:lnTo>
                  <a:lnTo>
                    <a:pt x="324" y="329"/>
                  </a:lnTo>
                  <a:lnTo>
                    <a:pt x="321" y="328"/>
                  </a:lnTo>
                  <a:lnTo>
                    <a:pt x="313" y="325"/>
                  </a:lnTo>
                  <a:lnTo>
                    <a:pt x="301" y="321"/>
                  </a:lnTo>
                  <a:lnTo>
                    <a:pt x="286" y="315"/>
                  </a:lnTo>
                  <a:lnTo>
                    <a:pt x="267" y="308"/>
                  </a:lnTo>
                  <a:lnTo>
                    <a:pt x="248" y="298"/>
                  </a:lnTo>
                  <a:lnTo>
                    <a:pt x="228" y="288"/>
                  </a:lnTo>
                  <a:lnTo>
                    <a:pt x="207" y="276"/>
                  </a:lnTo>
                  <a:lnTo>
                    <a:pt x="188" y="262"/>
                  </a:lnTo>
                  <a:lnTo>
                    <a:pt x="172" y="247"/>
                  </a:lnTo>
                  <a:lnTo>
                    <a:pt x="158" y="231"/>
                  </a:lnTo>
                  <a:lnTo>
                    <a:pt x="148" y="213"/>
                  </a:lnTo>
                  <a:lnTo>
                    <a:pt x="142" y="195"/>
                  </a:lnTo>
                  <a:lnTo>
                    <a:pt x="143" y="174"/>
                  </a:lnTo>
                  <a:lnTo>
                    <a:pt x="149" y="154"/>
                  </a:lnTo>
                  <a:lnTo>
                    <a:pt x="163" y="132"/>
                  </a:lnTo>
                  <a:lnTo>
                    <a:pt x="184" y="107"/>
                  </a:lnTo>
                  <a:lnTo>
                    <a:pt x="205" y="89"/>
                  </a:lnTo>
                  <a:lnTo>
                    <a:pt x="227" y="77"/>
                  </a:lnTo>
                  <a:lnTo>
                    <a:pt x="246" y="70"/>
                  </a:lnTo>
                  <a:lnTo>
                    <a:pt x="265" y="66"/>
                  </a:lnTo>
                  <a:lnTo>
                    <a:pt x="283" y="66"/>
                  </a:lnTo>
                  <a:lnTo>
                    <a:pt x="301" y="70"/>
                  </a:lnTo>
                  <a:lnTo>
                    <a:pt x="316" y="75"/>
                  </a:lnTo>
                  <a:lnTo>
                    <a:pt x="330" y="82"/>
                  </a:lnTo>
                  <a:lnTo>
                    <a:pt x="343" y="90"/>
                  </a:lnTo>
                  <a:lnTo>
                    <a:pt x="354" y="99"/>
                  </a:lnTo>
                  <a:lnTo>
                    <a:pt x="364" y="107"/>
                  </a:lnTo>
                  <a:lnTo>
                    <a:pt x="372" y="116"/>
                  </a:lnTo>
                  <a:lnTo>
                    <a:pt x="377" y="122"/>
                  </a:lnTo>
                  <a:lnTo>
                    <a:pt x="381" y="126"/>
                  </a:lnTo>
                  <a:lnTo>
                    <a:pt x="382" y="128"/>
                  </a:lnTo>
                  <a:lnTo>
                    <a:pt x="382" y="120"/>
                  </a:lnTo>
                  <a:lnTo>
                    <a:pt x="383" y="98"/>
                  </a:lnTo>
                  <a:lnTo>
                    <a:pt x="387" y="70"/>
                  </a:lnTo>
                  <a:lnTo>
                    <a:pt x="397" y="41"/>
                  </a:lnTo>
                  <a:lnTo>
                    <a:pt x="413" y="15"/>
                  </a:lnTo>
                  <a:lnTo>
                    <a:pt x="440" y="0"/>
                  </a:lnTo>
                  <a:lnTo>
                    <a:pt x="477" y="1"/>
                  </a:lnTo>
                  <a:lnTo>
                    <a:pt x="528" y="23"/>
                  </a:lnTo>
                  <a:lnTo>
                    <a:pt x="549" y="36"/>
                  </a:lnTo>
                  <a:lnTo>
                    <a:pt x="566" y="50"/>
                  </a:lnTo>
                  <a:lnTo>
                    <a:pt x="580" y="62"/>
                  </a:lnTo>
                  <a:lnTo>
                    <a:pt x="593" y="73"/>
                  </a:lnTo>
                  <a:lnTo>
                    <a:pt x="601" y="84"/>
                  </a:lnTo>
                  <a:lnTo>
                    <a:pt x="607" y="94"/>
                  </a:lnTo>
                  <a:lnTo>
                    <a:pt x="611" y="103"/>
                  </a:lnTo>
                  <a:lnTo>
                    <a:pt x="612" y="112"/>
                  </a:lnTo>
                  <a:lnTo>
                    <a:pt x="611" y="120"/>
                  </a:lnTo>
                  <a:lnTo>
                    <a:pt x="610" y="126"/>
                  </a:lnTo>
                  <a:lnTo>
                    <a:pt x="607" y="133"/>
                  </a:lnTo>
                  <a:lnTo>
                    <a:pt x="603" y="138"/>
                  </a:lnTo>
                  <a:lnTo>
                    <a:pt x="598" y="144"/>
                  </a:lnTo>
                  <a:lnTo>
                    <a:pt x="592" y="149"/>
                  </a:lnTo>
                  <a:lnTo>
                    <a:pt x="586" y="154"/>
                  </a:lnTo>
                  <a:lnTo>
                    <a:pt x="578" y="158"/>
                  </a:lnTo>
                  <a:lnTo>
                    <a:pt x="561" y="167"/>
                  </a:lnTo>
                  <a:lnTo>
                    <a:pt x="542" y="174"/>
                  </a:lnTo>
                  <a:lnTo>
                    <a:pt x="523" y="180"/>
                  </a:lnTo>
                  <a:lnTo>
                    <a:pt x="504" y="185"/>
                  </a:lnTo>
                  <a:lnTo>
                    <a:pt x="488" y="190"/>
                  </a:lnTo>
                  <a:lnTo>
                    <a:pt x="476" y="192"/>
                  </a:lnTo>
                  <a:lnTo>
                    <a:pt x="467" y="194"/>
                  </a:lnTo>
                  <a:lnTo>
                    <a:pt x="464" y="194"/>
                  </a:lnTo>
                  <a:lnTo>
                    <a:pt x="468" y="196"/>
                  </a:lnTo>
                  <a:lnTo>
                    <a:pt x="480" y="204"/>
                  </a:lnTo>
                  <a:lnTo>
                    <a:pt x="495" y="215"/>
                  </a:lnTo>
                  <a:lnTo>
                    <a:pt x="512" y="231"/>
                  </a:lnTo>
                  <a:lnTo>
                    <a:pt x="525" y="252"/>
                  </a:lnTo>
                  <a:lnTo>
                    <a:pt x="533" y="277"/>
                  </a:lnTo>
                  <a:lnTo>
                    <a:pt x="533" y="305"/>
                  </a:lnTo>
                  <a:lnTo>
                    <a:pt x="522" y="337"/>
                  </a:lnTo>
                  <a:lnTo>
                    <a:pt x="517" y="346"/>
                  </a:lnTo>
                  <a:lnTo>
                    <a:pt x="511" y="354"/>
                  </a:lnTo>
                  <a:lnTo>
                    <a:pt x="505" y="361"/>
                  </a:lnTo>
                  <a:lnTo>
                    <a:pt x="499" y="367"/>
                  </a:lnTo>
                  <a:lnTo>
                    <a:pt x="482" y="380"/>
                  </a:lnTo>
                  <a:lnTo>
                    <a:pt x="465" y="388"/>
                  </a:lnTo>
                  <a:lnTo>
                    <a:pt x="448" y="391"/>
                  </a:lnTo>
                  <a:lnTo>
                    <a:pt x="432" y="391"/>
                  </a:lnTo>
                  <a:lnTo>
                    <a:pt x="418" y="390"/>
                  </a:lnTo>
                  <a:lnTo>
                    <a:pt x="407" y="387"/>
                  </a:lnTo>
                  <a:lnTo>
                    <a:pt x="400" y="384"/>
                  </a:lnTo>
                  <a:lnTo>
                    <a:pt x="398" y="383"/>
                  </a:lnTo>
                  <a:lnTo>
                    <a:pt x="403" y="385"/>
                  </a:lnTo>
                  <a:lnTo>
                    <a:pt x="414" y="391"/>
                  </a:lnTo>
                  <a:lnTo>
                    <a:pt x="431" y="402"/>
                  </a:lnTo>
                  <a:lnTo>
                    <a:pt x="452" y="417"/>
                  </a:lnTo>
                  <a:lnTo>
                    <a:pt x="471" y="435"/>
                  </a:lnTo>
                  <a:lnTo>
                    <a:pt x="488" y="457"/>
                  </a:lnTo>
                  <a:lnTo>
                    <a:pt x="501" y="483"/>
                  </a:lnTo>
                  <a:lnTo>
                    <a:pt x="506" y="512"/>
                  </a:lnTo>
                  <a:lnTo>
                    <a:pt x="506" y="524"/>
                  </a:lnTo>
                  <a:lnTo>
                    <a:pt x="504" y="537"/>
                  </a:lnTo>
                  <a:lnTo>
                    <a:pt x="500" y="550"/>
                  </a:lnTo>
                  <a:lnTo>
                    <a:pt x="494" y="565"/>
                  </a:lnTo>
                  <a:lnTo>
                    <a:pt x="486" y="580"/>
                  </a:lnTo>
                  <a:lnTo>
                    <a:pt x="476" y="594"/>
                  </a:lnTo>
                  <a:lnTo>
                    <a:pt x="463" y="609"/>
                  </a:lnTo>
                  <a:lnTo>
                    <a:pt x="448" y="625"/>
                  </a:lnTo>
                  <a:lnTo>
                    <a:pt x="430" y="640"/>
                  </a:lnTo>
                  <a:lnTo>
                    <a:pt x="413" y="650"/>
                  </a:lnTo>
                  <a:lnTo>
                    <a:pt x="396" y="656"/>
                  </a:lnTo>
                  <a:lnTo>
                    <a:pt x="380" y="659"/>
                  </a:lnTo>
                  <a:lnTo>
                    <a:pt x="364" y="658"/>
                  </a:lnTo>
                  <a:lnTo>
                    <a:pt x="348" y="656"/>
                  </a:lnTo>
                  <a:lnTo>
                    <a:pt x="334" y="651"/>
                  </a:lnTo>
                  <a:lnTo>
                    <a:pt x="320" y="645"/>
                  </a:lnTo>
                  <a:lnTo>
                    <a:pt x="308" y="638"/>
                  </a:lnTo>
                  <a:lnTo>
                    <a:pt x="297" y="629"/>
                  </a:lnTo>
                  <a:lnTo>
                    <a:pt x="287" y="621"/>
                  </a:lnTo>
                  <a:lnTo>
                    <a:pt x="278" y="614"/>
                  </a:lnTo>
                  <a:lnTo>
                    <a:pt x="271" y="607"/>
                  </a:lnTo>
                  <a:lnTo>
                    <a:pt x="266" y="602"/>
                  </a:lnTo>
                  <a:lnTo>
                    <a:pt x="263" y="598"/>
                  </a:lnTo>
                  <a:lnTo>
                    <a:pt x="262" y="597"/>
                  </a:lnTo>
                  <a:lnTo>
                    <a:pt x="290" y="686"/>
                  </a:lnTo>
                  <a:lnTo>
                    <a:pt x="247" y="636"/>
                  </a:lnTo>
                  <a:lnTo>
                    <a:pt x="122" y="733"/>
                  </a:lnTo>
                  <a:lnTo>
                    <a:pt x="48" y="593"/>
                  </a:lnTo>
                  <a:lnTo>
                    <a:pt x="154" y="5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3716337" y="2051050"/>
              <a:ext cx="160338" cy="200025"/>
            </a:xfrm>
            <a:custGeom>
              <a:avLst/>
              <a:gdLst/>
              <a:ahLst/>
              <a:cxnLst>
                <a:cxn ang="0">
                  <a:pos x="516" y="14"/>
                </a:cxn>
                <a:cxn ang="0">
                  <a:pos x="493" y="5"/>
                </a:cxn>
                <a:cxn ang="0">
                  <a:pos x="472" y="1"/>
                </a:cxn>
                <a:cxn ang="0">
                  <a:pos x="452" y="0"/>
                </a:cxn>
                <a:cxn ang="0">
                  <a:pos x="433" y="4"/>
                </a:cxn>
                <a:cxn ang="0">
                  <a:pos x="409" y="19"/>
                </a:cxn>
                <a:cxn ang="0">
                  <a:pos x="386" y="66"/>
                </a:cxn>
                <a:cxn ang="0">
                  <a:pos x="379" y="114"/>
                </a:cxn>
                <a:cxn ang="0">
                  <a:pos x="362" y="111"/>
                </a:cxn>
                <a:cxn ang="0">
                  <a:pos x="326" y="87"/>
                </a:cxn>
                <a:cxn ang="0">
                  <a:pos x="278" y="75"/>
                </a:cxn>
                <a:cxn ang="0">
                  <a:pos x="232" y="84"/>
                </a:cxn>
                <a:cxn ang="0">
                  <a:pos x="188" y="112"/>
                </a:cxn>
                <a:cxn ang="0">
                  <a:pos x="147" y="162"/>
                </a:cxn>
                <a:cxn ang="0">
                  <a:pos x="141" y="222"/>
                </a:cxn>
                <a:cxn ang="0">
                  <a:pos x="155" y="249"/>
                </a:cxn>
                <a:cxn ang="0">
                  <a:pos x="177" y="274"/>
                </a:cxn>
                <a:cxn ang="0">
                  <a:pos x="182" y="285"/>
                </a:cxn>
                <a:cxn ang="0">
                  <a:pos x="143" y="281"/>
                </a:cxn>
                <a:cxn ang="0">
                  <a:pos x="104" y="285"/>
                </a:cxn>
                <a:cxn ang="0">
                  <a:pos x="65" y="304"/>
                </a:cxn>
                <a:cxn ang="0">
                  <a:pos x="34" y="341"/>
                </a:cxn>
                <a:cxn ang="0">
                  <a:pos x="12" y="386"/>
                </a:cxn>
                <a:cxn ang="0">
                  <a:pos x="1" y="448"/>
                </a:cxn>
                <a:cxn ang="0">
                  <a:pos x="37" y="494"/>
                </a:cxn>
                <a:cxn ang="0">
                  <a:pos x="93" y="520"/>
                </a:cxn>
                <a:cxn ang="0">
                  <a:pos x="141" y="530"/>
                </a:cxn>
                <a:cxn ang="0">
                  <a:pos x="247" y="658"/>
                </a:cxn>
                <a:cxn ang="0">
                  <a:pos x="276" y="632"/>
                </a:cxn>
                <a:cxn ang="0">
                  <a:pos x="303" y="655"/>
                </a:cxn>
                <a:cxn ang="0">
                  <a:pos x="339" y="673"/>
                </a:cxn>
                <a:cxn ang="0">
                  <a:pos x="380" y="679"/>
                </a:cxn>
                <a:cxn ang="0">
                  <a:pos x="409" y="673"/>
                </a:cxn>
                <a:cxn ang="0">
                  <a:pos x="438" y="657"/>
                </a:cxn>
                <a:cxn ang="0">
                  <a:pos x="475" y="627"/>
                </a:cxn>
                <a:cxn ang="0">
                  <a:pos x="501" y="589"/>
                </a:cxn>
                <a:cxn ang="0">
                  <a:pos x="514" y="548"/>
                </a:cxn>
                <a:cxn ang="0">
                  <a:pos x="517" y="504"/>
                </a:cxn>
                <a:cxn ang="0">
                  <a:pos x="494" y="438"/>
                </a:cxn>
                <a:cxn ang="0">
                  <a:pos x="451" y="410"/>
                </a:cxn>
                <a:cxn ang="0">
                  <a:pos x="414" y="401"/>
                </a:cxn>
                <a:cxn ang="0">
                  <a:pos x="446" y="396"/>
                </a:cxn>
                <a:cxn ang="0">
                  <a:pos x="485" y="385"/>
                </a:cxn>
                <a:cxn ang="0">
                  <a:pos x="518" y="363"/>
                </a:cxn>
                <a:cxn ang="0">
                  <a:pos x="536" y="335"/>
                </a:cxn>
                <a:cxn ang="0">
                  <a:pos x="544" y="296"/>
                </a:cxn>
                <a:cxn ang="0">
                  <a:pos x="537" y="254"/>
                </a:cxn>
                <a:cxn ang="0">
                  <a:pos x="512" y="226"/>
                </a:cxn>
                <a:cxn ang="0">
                  <a:pos x="483" y="210"/>
                </a:cxn>
                <a:cxn ang="0">
                  <a:pos x="520" y="199"/>
                </a:cxn>
                <a:cxn ang="0">
                  <a:pos x="564" y="181"/>
                </a:cxn>
                <a:cxn ang="0">
                  <a:pos x="597" y="155"/>
                </a:cxn>
                <a:cxn ang="0">
                  <a:pos x="606" y="124"/>
                </a:cxn>
                <a:cxn ang="0">
                  <a:pos x="598" y="88"/>
                </a:cxn>
                <a:cxn ang="0">
                  <a:pos x="570" y="52"/>
                </a:cxn>
              </a:cxnLst>
              <a:rect l="0" t="0" r="r" b="b"/>
              <a:pathLst>
                <a:path w="606" h="756">
                  <a:moveTo>
                    <a:pt x="532" y="23"/>
                  </a:moveTo>
                  <a:lnTo>
                    <a:pt x="524" y="18"/>
                  </a:lnTo>
                  <a:lnTo>
                    <a:pt x="516" y="14"/>
                  </a:lnTo>
                  <a:lnTo>
                    <a:pt x="508" y="11"/>
                  </a:lnTo>
                  <a:lnTo>
                    <a:pt x="501" y="8"/>
                  </a:lnTo>
                  <a:lnTo>
                    <a:pt x="493" y="5"/>
                  </a:lnTo>
                  <a:lnTo>
                    <a:pt x="486" y="3"/>
                  </a:lnTo>
                  <a:lnTo>
                    <a:pt x="479" y="2"/>
                  </a:lnTo>
                  <a:lnTo>
                    <a:pt x="472" y="1"/>
                  </a:lnTo>
                  <a:lnTo>
                    <a:pt x="465" y="0"/>
                  </a:lnTo>
                  <a:lnTo>
                    <a:pt x="458" y="0"/>
                  </a:lnTo>
                  <a:lnTo>
                    <a:pt x="452" y="0"/>
                  </a:lnTo>
                  <a:lnTo>
                    <a:pt x="445" y="1"/>
                  </a:lnTo>
                  <a:lnTo>
                    <a:pt x="439" y="2"/>
                  </a:lnTo>
                  <a:lnTo>
                    <a:pt x="433" y="4"/>
                  </a:lnTo>
                  <a:lnTo>
                    <a:pt x="428" y="6"/>
                  </a:lnTo>
                  <a:lnTo>
                    <a:pt x="422" y="9"/>
                  </a:lnTo>
                  <a:lnTo>
                    <a:pt x="409" y="19"/>
                  </a:lnTo>
                  <a:lnTo>
                    <a:pt x="399" y="33"/>
                  </a:lnTo>
                  <a:lnTo>
                    <a:pt x="392" y="49"/>
                  </a:lnTo>
                  <a:lnTo>
                    <a:pt x="386" y="66"/>
                  </a:lnTo>
                  <a:lnTo>
                    <a:pt x="382" y="83"/>
                  </a:lnTo>
                  <a:lnTo>
                    <a:pt x="380" y="99"/>
                  </a:lnTo>
                  <a:lnTo>
                    <a:pt x="379" y="114"/>
                  </a:lnTo>
                  <a:lnTo>
                    <a:pt x="378" y="127"/>
                  </a:lnTo>
                  <a:lnTo>
                    <a:pt x="371" y="120"/>
                  </a:lnTo>
                  <a:lnTo>
                    <a:pt x="362" y="111"/>
                  </a:lnTo>
                  <a:lnTo>
                    <a:pt x="352" y="102"/>
                  </a:lnTo>
                  <a:lnTo>
                    <a:pt x="339" y="94"/>
                  </a:lnTo>
                  <a:lnTo>
                    <a:pt x="326" y="87"/>
                  </a:lnTo>
                  <a:lnTo>
                    <a:pt x="311" y="81"/>
                  </a:lnTo>
                  <a:lnTo>
                    <a:pt x="295" y="77"/>
                  </a:lnTo>
                  <a:lnTo>
                    <a:pt x="278" y="75"/>
                  </a:lnTo>
                  <a:lnTo>
                    <a:pt x="262" y="76"/>
                  </a:lnTo>
                  <a:lnTo>
                    <a:pt x="247" y="79"/>
                  </a:lnTo>
                  <a:lnTo>
                    <a:pt x="232" y="84"/>
                  </a:lnTo>
                  <a:lnTo>
                    <a:pt x="218" y="91"/>
                  </a:lnTo>
                  <a:lnTo>
                    <a:pt x="203" y="100"/>
                  </a:lnTo>
                  <a:lnTo>
                    <a:pt x="188" y="112"/>
                  </a:lnTo>
                  <a:lnTo>
                    <a:pt x="174" y="127"/>
                  </a:lnTo>
                  <a:lnTo>
                    <a:pt x="160" y="143"/>
                  </a:lnTo>
                  <a:lnTo>
                    <a:pt x="147" y="162"/>
                  </a:lnTo>
                  <a:lnTo>
                    <a:pt x="140" y="182"/>
                  </a:lnTo>
                  <a:lnTo>
                    <a:pt x="138" y="202"/>
                  </a:lnTo>
                  <a:lnTo>
                    <a:pt x="141" y="222"/>
                  </a:lnTo>
                  <a:lnTo>
                    <a:pt x="145" y="231"/>
                  </a:lnTo>
                  <a:lnTo>
                    <a:pt x="149" y="240"/>
                  </a:lnTo>
                  <a:lnTo>
                    <a:pt x="155" y="249"/>
                  </a:lnTo>
                  <a:lnTo>
                    <a:pt x="162" y="257"/>
                  </a:lnTo>
                  <a:lnTo>
                    <a:pt x="169" y="265"/>
                  </a:lnTo>
                  <a:lnTo>
                    <a:pt x="177" y="274"/>
                  </a:lnTo>
                  <a:lnTo>
                    <a:pt x="186" y="281"/>
                  </a:lnTo>
                  <a:lnTo>
                    <a:pt x="195" y="288"/>
                  </a:lnTo>
                  <a:lnTo>
                    <a:pt x="182" y="285"/>
                  </a:lnTo>
                  <a:lnTo>
                    <a:pt x="169" y="283"/>
                  </a:lnTo>
                  <a:lnTo>
                    <a:pt x="156" y="281"/>
                  </a:lnTo>
                  <a:lnTo>
                    <a:pt x="143" y="281"/>
                  </a:lnTo>
                  <a:lnTo>
                    <a:pt x="130" y="281"/>
                  </a:lnTo>
                  <a:lnTo>
                    <a:pt x="116" y="283"/>
                  </a:lnTo>
                  <a:lnTo>
                    <a:pt x="104" y="285"/>
                  </a:lnTo>
                  <a:lnTo>
                    <a:pt x="91" y="289"/>
                  </a:lnTo>
                  <a:lnTo>
                    <a:pt x="78" y="296"/>
                  </a:lnTo>
                  <a:lnTo>
                    <a:pt x="65" y="304"/>
                  </a:lnTo>
                  <a:lnTo>
                    <a:pt x="54" y="315"/>
                  </a:lnTo>
                  <a:lnTo>
                    <a:pt x="43" y="327"/>
                  </a:lnTo>
                  <a:lnTo>
                    <a:pt x="34" y="341"/>
                  </a:lnTo>
                  <a:lnTo>
                    <a:pt x="25" y="355"/>
                  </a:lnTo>
                  <a:lnTo>
                    <a:pt x="18" y="370"/>
                  </a:lnTo>
                  <a:lnTo>
                    <a:pt x="12" y="386"/>
                  </a:lnTo>
                  <a:lnTo>
                    <a:pt x="5" y="408"/>
                  </a:lnTo>
                  <a:lnTo>
                    <a:pt x="0" y="429"/>
                  </a:lnTo>
                  <a:lnTo>
                    <a:pt x="1" y="448"/>
                  </a:lnTo>
                  <a:lnTo>
                    <a:pt x="8" y="465"/>
                  </a:lnTo>
                  <a:lnTo>
                    <a:pt x="21" y="481"/>
                  </a:lnTo>
                  <a:lnTo>
                    <a:pt x="37" y="494"/>
                  </a:lnTo>
                  <a:lnTo>
                    <a:pt x="55" y="505"/>
                  </a:lnTo>
                  <a:lnTo>
                    <a:pt x="74" y="513"/>
                  </a:lnTo>
                  <a:lnTo>
                    <a:pt x="93" y="520"/>
                  </a:lnTo>
                  <a:lnTo>
                    <a:pt x="111" y="525"/>
                  </a:lnTo>
                  <a:lnTo>
                    <a:pt x="128" y="528"/>
                  </a:lnTo>
                  <a:lnTo>
                    <a:pt x="141" y="530"/>
                  </a:lnTo>
                  <a:lnTo>
                    <a:pt x="43" y="606"/>
                  </a:lnTo>
                  <a:lnTo>
                    <a:pt x="122" y="756"/>
                  </a:lnTo>
                  <a:lnTo>
                    <a:pt x="247" y="658"/>
                  </a:lnTo>
                  <a:lnTo>
                    <a:pt x="287" y="704"/>
                  </a:lnTo>
                  <a:lnTo>
                    <a:pt x="300" y="721"/>
                  </a:lnTo>
                  <a:lnTo>
                    <a:pt x="276" y="632"/>
                  </a:lnTo>
                  <a:lnTo>
                    <a:pt x="284" y="640"/>
                  </a:lnTo>
                  <a:lnTo>
                    <a:pt x="293" y="647"/>
                  </a:lnTo>
                  <a:lnTo>
                    <a:pt x="303" y="655"/>
                  </a:lnTo>
                  <a:lnTo>
                    <a:pt x="314" y="662"/>
                  </a:lnTo>
                  <a:lnTo>
                    <a:pt x="326" y="668"/>
                  </a:lnTo>
                  <a:lnTo>
                    <a:pt x="339" y="673"/>
                  </a:lnTo>
                  <a:lnTo>
                    <a:pt x="354" y="677"/>
                  </a:lnTo>
                  <a:lnTo>
                    <a:pt x="369" y="679"/>
                  </a:lnTo>
                  <a:lnTo>
                    <a:pt x="380" y="679"/>
                  </a:lnTo>
                  <a:lnTo>
                    <a:pt x="390" y="678"/>
                  </a:lnTo>
                  <a:lnTo>
                    <a:pt x="399" y="676"/>
                  </a:lnTo>
                  <a:lnTo>
                    <a:pt x="409" y="673"/>
                  </a:lnTo>
                  <a:lnTo>
                    <a:pt x="418" y="668"/>
                  </a:lnTo>
                  <a:lnTo>
                    <a:pt x="428" y="663"/>
                  </a:lnTo>
                  <a:lnTo>
                    <a:pt x="438" y="657"/>
                  </a:lnTo>
                  <a:lnTo>
                    <a:pt x="449" y="650"/>
                  </a:lnTo>
                  <a:lnTo>
                    <a:pt x="463" y="640"/>
                  </a:lnTo>
                  <a:lnTo>
                    <a:pt x="475" y="627"/>
                  </a:lnTo>
                  <a:lnTo>
                    <a:pt x="485" y="615"/>
                  </a:lnTo>
                  <a:lnTo>
                    <a:pt x="493" y="602"/>
                  </a:lnTo>
                  <a:lnTo>
                    <a:pt x="501" y="589"/>
                  </a:lnTo>
                  <a:lnTo>
                    <a:pt x="507" y="576"/>
                  </a:lnTo>
                  <a:lnTo>
                    <a:pt x="511" y="562"/>
                  </a:lnTo>
                  <a:lnTo>
                    <a:pt x="514" y="548"/>
                  </a:lnTo>
                  <a:lnTo>
                    <a:pt x="516" y="532"/>
                  </a:lnTo>
                  <a:lnTo>
                    <a:pt x="517" y="518"/>
                  </a:lnTo>
                  <a:lnTo>
                    <a:pt x="517" y="504"/>
                  </a:lnTo>
                  <a:lnTo>
                    <a:pt x="515" y="491"/>
                  </a:lnTo>
                  <a:lnTo>
                    <a:pt x="506" y="459"/>
                  </a:lnTo>
                  <a:lnTo>
                    <a:pt x="494" y="438"/>
                  </a:lnTo>
                  <a:lnTo>
                    <a:pt x="480" y="424"/>
                  </a:lnTo>
                  <a:lnTo>
                    <a:pt x="466" y="416"/>
                  </a:lnTo>
                  <a:lnTo>
                    <a:pt x="451" y="410"/>
                  </a:lnTo>
                  <a:lnTo>
                    <a:pt x="437" y="408"/>
                  </a:lnTo>
                  <a:lnTo>
                    <a:pt x="425" y="405"/>
                  </a:lnTo>
                  <a:lnTo>
                    <a:pt x="414" y="401"/>
                  </a:lnTo>
                  <a:lnTo>
                    <a:pt x="423" y="399"/>
                  </a:lnTo>
                  <a:lnTo>
                    <a:pt x="434" y="398"/>
                  </a:lnTo>
                  <a:lnTo>
                    <a:pt x="446" y="396"/>
                  </a:lnTo>
                  <a:lnTo>
                    <a:pt x="459" y="393"/>
                  </a:lnTo>
                  <a:lnTo>
                    <a:pt x="472" y="389"/>
                  </a:lnTo>
                  <a:lnTo>
                    <a:pt x="485" y="385"/>
                  </a:lnTo>
                  <a:lnTo>
                    <a:pt x="498" y="378"/>
                  </a:lnTo>
                  <a:lnTo>
                    <a:pt x="511" y="370"/>
                  </a:lnTo>
                  <a:lnTo>
                    <a:pt x="518" y="363"/>
                  </a:lnTo>
                  <a:lnTo>
                    <a:pt x="525" y="355"/>
                  </a:lnTo>
                  <a:lnTo>
                    <a:pt x="531" y="346"/>
                  </a:lnTo>
                  <a:lnTo>
                    <a:pt x="536" y="335"/>
                  </a:lnTo>
                  <a:lnTo>
                    <a:pt x="540" y="323"/>
                  </a:lnTo>
                  <a:lnTo>
                    <a:pt x="543" y="310"/>
                  </a:lnTo>
                  <a:lnTo>
                    <a:pt x="544" y="296"/>
                  </a:lnTo>
                  <a:lnTo>
                    <a:pt x="544" y="280"/>
                  </a:lnTo>
                  <a:lnTo>
                    <a:pt x="542" y="267"/>
                  </a:lnTo>
                  <a:lnTo>
                    <a:pt x="537" y="254"/>
                  </a:lnTo>
                  <a:lnTo>
                    <a:pt x="530" y="244"/>
                  </a:lnTo>
                  <a:lnTo>
                    <a:pt x="522" y="234"/>
                  </a:lnTo>
                  <a:lnTo>
                    <a:pt x="512" y="226"/>
                  </a:lnTo>
                  <a:lnTo>
                    <a:pt x="502" y="220"/>
                  </a:lnTo>
                  <a:lnTo>
                    <a:pt x="492" y="214"/>
                  </a:lnTo>
                  <a:lnTo>
                    <a:pt x="483" y="210"/>
                  </a:lnTo>
                  <a:lnTo>
                    <a:pt x="493" y="207"/>
                  </a:lnTo>
                  <a:lnTo>
                    <a:pt x="506" y="204"/>
                  </a:lnTo>
                  <a:lnTo>
                    <a:pt x="520" y="199"/>
                  </a:lnTo>
                  <a:lnTo>
                    <a:pt x="535" y="194"/>
                  </a:lnTo>
                  <a:lnTo>
                    <a:pt x="550" y="188"/>
                  </a:lnTo>
                  <a:lnTo>
                    <a:pt x="564" y="181"/>
                  </a:lnTo>
                  <a:lnTo>
                    <a:pt x="579" y="172"/>
                  </a:lnTo>
                  <a:lnTo>
                    <a:pt x="590" y="163"/>
                  </a:lnTo>
                  <a:lnTo>
                    <a:pt x="597" y="155"/>
                  </a:lnTo>
                  <a:lnTo>
                    <a:pt x="602" y="146"/>
                  </a:lnTo>
                  <a:lnTo>
                    <a:pt x="605" y="135"/>
                  </a:lnTo>
                  <a:lnTo>
                    <a:pt x="606" y="124"/>
                  </a:lnTo>
                  <a:lnTo>
                    <a:pt x="605" y="111"/>
                  </a:lnTo>
                  <a:lnTo>
                    <a:pt x="602" y="100"/>
                  </a:lnTo>
                  <a:lnTo>
                    <a:pt x="598" y="88"/>
                  </a:lnTo>
                  <a:lnTo>
                    <a:pt x="592" y="76"/>
                  </a:lnTo>
                  <a:lnTo>
                    <a:pt x="583" y="64"/>
                  </a:lnTo>
                  <a:lnTo>
                    <a:pt x="570" y="52"/>
                  </a:lnTo>
                  <a:lnTo>
                    <a:pt x="553" y="37"/>
                  </a:lnTo>
                  <a:lnTo>
                    <a:pt x="53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3744912" y="2243137"/>
              <a:ext cx="3175" cy="1588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3727450" y="2208212"/>
              <a:ext cx="1588" cy="15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3717925" y="2054225"/>
              <a:ext cx="158750" cy="188913"/>
            </a:xfrm>
            <a:custGeom>
              <a:avLst/>
              <a:gdLst/>
              <a:ahLst/>
              <a:cxnLst>
                <a:cxn ang="0">
                  <a:pos x="557" y="51"/>
                </a:cxn>
                <a:cxn ang="0">
                  <a:pos x="540" y="37"/>
                </a:cxn>
                <a:cxn ang="0">
                  <a:pos x="519" y="23"/>
                </a:cxn>
                <a:cxn ang="0">
                  <a:pos x="476" y="4"/>
                </a:cxn>
                <a:cxn ang="0">
                  <a:pos x="442" y="0"/>
                </a:cxn>
                <a:cxn ang="0">
                  <a:pos x="408" y="19"/>
                </a:cxn>
                <a:cxn ang="0">
                  <a:pos x="386" y="74"/>
                </a:cxn>
                <a:cxn ang="0">
                  <a:pos x="383" y="120"/>
                </a:cxn>
                <a:cxn ang="0">
                  <a:pos x="383" y="133"/>
                </a:cxn>
                <a:cxn ang="0">
                  <a:pos x="372" y="127"/>
                </a:cxn>
                <a:cxn ang="0">
                  <a:pos x="356" y="108"/>
                </a:cxn>
                <a:cxn ang="0">
                  <a:pos x="311" y="77"/>
                </a:cxn>
                <a:cxn ang="0">
                  <a:pos x="256" y="69"/>
                </a:cxn>
                <a:cxn ang="0">
                  <a:pos x="215" y="83"/>
                </a:cxn>
                <a:cxn ang="0">
                  <a:pos x="175" y="116"/>
                </a:cxn>
                <a:cxn ang="0">
                  <a:pos x="144" y="165"/>
                </a:cxn>
                <a:cxn ang="0">
                  <a:pos x="152" y="215"/>
                </a:cxn>
                <a:cxn ang="0">
                  <a:pos x="188" y="258"/>
                </a:cxn>
                <a:cxn ang="0">
                  <a:pos x="238" y="293"/>
                </a:cxn>
                <a:cxn ang="0">
                  <a:pos x="234" y="296"/>
                </a:cxn>
                <a:cxn ang="0">
                  <a:pos x="203" y="288"/>
                </a:cxn>
                <a:cxn ang="0">
                  <a:pos x="168" y="282"/>
                </a:cxn>
                <a:cxn ang="0">
                  <a:pos x="134" y="280"/>
                </a:cxn>
                <a:cxn ang="0">
                  <a:pos x="100" y="283"/>
                </a:cxn>
                <a:cxn ang="0">
                  <a:pos x="67" y="294"/>
                </a:cxn>
                <a:cxn ang="0">
                  <a:pos x="35" y="318"/>
                </a:cxn>
                <a:cxn ang="0">
                  <a:pos x="12" y="354"/>
                </a:cxn>
                <a:cxn ang="0">
                  <a:pos x="0" y="408"/>
                </a:cxn>
                <a:cxn ang="0">
                  <a:pos x="27" y="458"/>
                </a:cxn>
                <a:cxn ang="0">
                  <a:pos x="94" y="496"/>
                </a:cxn>
                <a:cxn ang="0">
                  <a:pos x="147" y="511"/>
                </a:cxn>
                <a:cxn ang="0">
                  <a:pos x="119" y="720"/>
                </a:cxn>
                <a:cxn ang="0">
                  <a:pos x="251" y="594"/>
                </a:cxn>
                <a:cxn ang="0">
                  <a:pos x="270" y="598"/>
                </a:cxn>
                <a:cxn ang="0">
                  <a:pos x="306" y="629"/>
                </a:cxn>
                <a:cxn ang="0">
                  <a:pos x="362" y="649"/>
                </a:cxn>
                <a:cxn ang="0">
                  <a:pos x="392" y="646"/>
                </a:cxn>
                <a:cxn ang="0">
                  <a:pos x="421" y="633"/>
                </a:cxn>
                <a:cxn ang="0">
                  <a:pos x="445" y="611"/>
                </a:cxn>
                <a:cxn ang="0">
                  <a:pos x="462" y="592"/>
                </a:cxn>
                <a:cxn ang="0">
                  <a:pos x="475" y="572"/>
                </a:cxn>
                <a:cxn ang="0">
                  <a:pos x="496" y="522"/>
                </a:cxn>
                <a:cxn ang="0">
                  <a:pos x="495" y="473"/>
                </a:cxn>
                <a:cxn ang="0">
                  <a:pos x="485" y="449"/>
                </a:cxn>
                <a:cxn ang="0">
                  <a:pos x="461" y="419"/>
                </a:cxn>
                <a:cxn ang="0">
                  <a:pos x="437" y="403"/>
                </a:cxn>
                <a:cxn ang="0">
                  <a:pos x="432" y="400"/>
                </a:cxn>
                <a:cxn ang="0">
                  <a:pos x="458" y="392"/>
                </a:cxn>
                <a:cxn ang="0">
                  <a:pos x="497" y="354"/>
                </a:cxn>
                <a:cxn ang="0">
                  <a:pos x="523" y="297"/>
                </a:cxn>
                <a:cxn ang="0">
                  <a:pos x="514" y="249"/>
                </a:cxn>
                <a:cxn ang="0">
                  <a:pos x="483" y="213"/>
                </a:cxn>
                <a:cxn ang="0">
                  <a:pos x="458" y="196"/>
                </a:cxn>
                <a:cxn ang="0">
                  <a:pos x="448" y="191"/>
                </a:cxn>
                <a:cxn ang="0">
                  <a:pos x="457" y="184"/>
                </a:cxn>
                <a:cxn ang="0">
                  <a:pos x="485" y="178"/>
                </a:cxn>
                <a:cxn ang="0">
                  <a:pos x="522" y="169"/>
                </a:cxn>
                <a:cxn ang="0">
                  <a:pos x="556" y="156"/>
                </a:cxn>
                <a:cxn ang="0">
                  <a:pos x="582" y="141"/>
                </a:cxn>
                <a:cxn ang="0">
                  <a:pos x="598" y="123"/>
                </a:cxn>
                <a:cxn ang="0">
                  <a:pos x="600" y="102"/>
                </a:cxn>
                <a:cxn ang="0">
                  <a:pos x="589" y="82"/>
                </a:cxn>
                <a:cxn ang="0">
                  <a:pos x="568" y="59"/>
                </a:cxn>
              </a:cxnLst>
              <a:rect l="0" t="0" r="r" b="b"/>
              <a:pathLst>
                <a:path w="600" h="720">
                  <a:moveTo>
                    <a:pt x="568" y="59"/>
                  </a:moveTo>
                  <a:lnTo>
                    <a:pt x="562" y="55"/>
                  </a:lnTo>
                  <a:lnTo>
                    <a:pt x="557" y="51"/>
                  </a:lnTo>
                  <a:lnTo>
                    <a:pt x="552" y="46"/>
                  </a:lnTo>
                  <a:lnTo>
                    <a:pt x="546" y="42"/>
                  </a:lnTo>
                  <a:lnTo>
                    <a:pt x="540" y="37"/>
                  </a:lnTo>
                  <a:lnTo>
                    <a:pt x="533" y="32"/>
                  </a:lnTo>
                  <a:lnTo>
                    <a:pt x="526" y="27"/>
                  </a:lnTo>
                  <a:lnTo>
                    <a:pt x="519" y="23"/>
                  </a:lnTo>
                  <a:lnTo>
                    <a:pt x="504" y="15"/>
                  </a:lnTo>
                  <a:lnTo>
                    <a:pt x="490" y="8"/>
                  </a:lnTo>
                  <a:lnTo>
                    <a:pt x="476" y="4"/>
                  </a:lnTo>
                  <a:lnTo>
                    <a:pt x="464" y="1"/>
                  </a:lnTo>
                  <a:lnTo>
                    <a:pt x="453" y="0"/>
                  </a:lnTo>
                  <a:lnTo>
                    <a:pt x="442" y="0"/>
                  </a:lnTo>
                  <a:lnTo>
                    <a:pt x="432" y="3"/>
                  </a:lnTo>
                  <a:lnTo>
                    <a:pt x="423" y="7"/>
                  </a:lnTo>
                  <a:lnTo>
                    <a:pt x="408" y="19"/>
                  </a:lnTo>
                  <a:lnTo>
                    <a:pt x="398" y="35"/>
                  </a:lnTo>
                  <a:lnTo>
                    <a:pt x="391" y="55"/>
                  </a:lnTo>
                  <a:lnTo>
                    <a:pt x="386" y="74"/>
                  </a:lnTo>
                  <a:lnTo>
                    <a:pt x="384" y="93"/>
                  </a:lnTo>
                  <a:lnTo>
                    <a:pt x="383" y="108"/>
                  </a:lnTo>
                  <a:lnTo>
                    <a:pt x="383" y="120"/>
                  </a:lnTo>
                  <a:lnTo>
                    <a:pt x="383" y="124"/>
                  </a:lnTo>
                  <a:lnTo>
                    <a:pt x="383" y="127"/>
                  </a:lnTo>
                  <a:lnTo>
                    <a:pt x="383" y="133"/>
                  </a:lnTo>
                  <a:lnTo>
                    <a:pt x="383" y="140"/>
                  </a:lnTo>
                  <a:lnTo>
                    <a:pt x="383" y="143"/>
                  </a:lnTo>
                  <a:lnTo>
                    <a:pt x="372" y="127"/>
                  </a:lnTo>
                  <a:lnTo>
                    <a:pt x="370" y="125"/>
                  </a:lnTo>
                  <a:lnTo>
                    <a:pt x="365" y="118"/>
                  </a:lnTo>
                  <a:lnTo>
                    <a:pt x="356" y="108"/>
                  </a:lnTo>
                  <a:lnTo>
                    <a:pt x="344" y="97"/>
                  </a:lnTo>
                  <a:lnTo>
                    <a:pt x="328" y="87"/>
                  </a:lnTo>
                  <a:lnTo>
                    <a:pt x="311" y="77"/>
                  </a:lnTo>
                  <a:lnTo>
                    <a:pt x="292" y="71"/>
                  </a:lnTo>
                  <a:lnTo>
                    <a:pt x="271" y="68"/>
                  </a:lnTo>
                  <a:lnTo>
                    <a:pt x="256" y="69"/>
                  </a:lnTo>
                  <a:lnTo>
                    <a:pt x="242" y="71"/>
                  </a:lnTo>
                  <a:lnTo>
                    <a:pt x="229" y="76"/>
                  </a:lnTo>
                  <a:lnTo>
                    <a:pt x="215" y="83"/>
                  </a:lnTo>
                  <a:lnTo>
                    <a:pt x="202" y="92"/>
                  </a:lnTo>
                  <a:lnTo>
                    <a:pt x="188" y="102"/>
                  </a:lnTo>
                  <a:lnTo>
                    <a:pt x="175" y="116"/>
                  </a:lnTo>
                  <a:lnTo>
                    <a:pt x="162" y="131"/>
                  </a:lnTo>
                  <a:lnTo>
                    <a:pt x="151" y="148"/>
                  </a:lnTo>
                  <a:lnTo>
                    <a:pt x="144" y="165"/>
                  </a:lnTo>
                  <a:lnTo>
                    <a:pt x="142" y="182"/>
                  </a:lnTo>
                  <a:lnTo>
                    <a:pt x="145" y="200"/>
                  </a:lnTo>
                  <a:lnTo>
                    <a:pt x="152" y="215"/>
                  </a:lnTo>
                  <a:lnTo>
                    <a:pt x="161" y="230"/>
                  </a:lnTo>
                  <a:lnTo>
                    <a:pt x="174" y="244"/>
                  </a:lnTo>
                  <a:lnTo>
                    <a:pt x="188" y="258"/>
                  </a:lnTo>
                  <a:lnTo>
                    <a:pt x="204" y="271"/>
                  </a:lnTo>
                  <a:lnTo>
                    <a:pt x="221" y="283"/>
                  </a:lnTo>
                  <a:lnTo>
                    <a:pt x="238" y="293"/>
                  </a:lnTo>
                  <a:lnTo>
                    <a:pt x="254" y="303"/>
                  </a:lnTo>
                  <a:lnTo>
                    <a:pt x="244" y="300"/>
                  </a:lnTo>
                  <a:lnTo>
                    <a:pt x="234" y="296"/>
                  </a:lnTo>
                  <a:lnTo>
                    <a:pt x="224" y="293"/>
                  </a:lnTo>
                  <a:lnTo>
                    <a:pt x="213" y="290"/>
                  </a:lnTo>
                  <a:lnTo>
                    <a:pt x="203" y="288"/>
                  </a:lnTo>
                  <a:lnTo>
                    <a:pt x="191" y="285"/>
                  </a:lnTo>
                  <a:lnTo>
                    <a:pt x="179" y="283"/>
                  </a:lnTo>
                  <a:lnTo>
                    <a:pt x="168" y="282"/>
                  </a:lnTo>
                  <a:lnTo>
                    <a:pt x="157" y="281"/>
                  </a:lnTo>
                  <a:lnTo>
                    <a:pt x="145" y="280"/>
                  </a:lnTo>
                  <a:lnTo>
                    <a:pt x="134" y="280"/>
                  </a:lnTo>
                  <a:lnTo>
                    <a:pt x="123" y="280"/>
                  </a:lnTo>
                  <a:lnTo>
                    <a:pt x="111" y="281"/>
                  </a:lnTo>
                  <a:lnTo>
                    <a:pt x="100" y="283"/>
                  </a:lnTo>
                  <a:lnTo>
                    <a:pt x="89" y="286"/>
                  </a:lnTo>
                  <a:lnTo>
                    <a:pt x="79" y="289"/>
                  </a:lnTo>
                  <a:lnTo>
                    <a:pt x="67" y="294"/>
                  </a:lnTo>
                  <a:lnTo>
                    <a:pt x="55" y="301"/>
                  </a:lnTo>
                  <a:lnTo>
                    <a:pt x="45" y="309"/>
                  </a:lnTo>
                  <a:lnTo>
                    <a:pt x="35" y="318"/>
                  </a:lnTo>
                  <a:lnTo>
                    <a:pt x="26" y="329"/>
                  </a:lnTo>
                  <a:lnTo>
                    <a:pt x="18" y="341"/>
                  </a:lnTo>
                  <a:lnTo>
                    <a:pt x="12" y="354"/>
                  </a:lnTo>
                  <a:lnTo>
                    <a:pt x="6" y="368"/>
                  </a:lnTo>
                  <a:lnTo>
                    <a:pt x="1" y="388"/>
                  </a:lnTo>
                  <a:lnTo>
                    <a:pt x="0" y="408"/>
                  </a:lnTo>
                  <a:lnTo>
                    <a:pt x="3" y="425"/>
                  </a:lnTo>
                  <a:lnTo>
                    <a:pt x="11" y="440"/>
                  </a:lnTo>
                  <a:lnTo>
                    <a:pt x="27" y="458"/>
                  </a:lnTo>
                  <a:lnTo>
                    <a:pt x="48" y="473"/>
                  </a:lnTo>
                  <a:lnTo>
                    <a:pt x="71" y="487"/>
                  </a:lnTo>
                  <a:lnTo>
                    <a:pt x="94" y="496"/>
                  </a:lnTo>
                  <a:lnTo>
                    <a:pt x="116" y="504"/>
                  </a:lnTo>
                  <a:lnTo>
                    <a:pt x="135" y="508"/>
                  </a:lnTo>
                  <a:lnTo>
                    <a:pt x="147" y="511"/>
                  </a:lnTo>
                  <a:lnTo>
                    <a:pt x="152" y="512"/>
                  </a:lnTo>
                  <a:lnTo>
                    <a:pt x="54" y="600"/>
                  </a:lnTo>
                  <a:lnTo>
                    <a:pt x="119" y="720"/>
                  </a:lnTo>
                  <a:lnTo>
                    <a:pt x="242" y="623"/>
                  </a:lnTo>
                  <a:lnTo>
                    <a:pt x="270" y="657"/>
                  </a:lnTo>
                  <a:lnTo>
                    <a:pt x="251" y="594"/>
                  </a:lnTo>
                  <a:lnTo>
                    <a:pt x="261" y="589"/>
                  </a:lnTo>
                  <a:lnTo>
                    <a:pt x="263" y="592"/>
                  </a:lnTo>
                  <a:lnTo>
                    <a:pt x="270" y="598"/>
                  </a:lnTo>
                  <a:lnTo>
                    <a:pt x="279" y="607"/>
                  </a:lnTo>
                  <a:lnTo>
                    <a:pt x="291" y="618"/>
                  </a:lnTo>
                  <a:lnTo>
                    <a:pt x="306" y="629"/>
                  </a:lnTo>
                  <a:lnTo>
                    <a:pt x="322" y="639"/>
                  </a:lnTo>
                  <a:lnTo>
                    <a:pt x="341" y="646"/>
                  </a:lnTo>
                  <a:lnTo>
                    <a:pt x="362" y="649"/>
                  </a:lnTo>
                  <a:lnTo>
                    <a:pt x="372" y="649"/>
                  </a:lnTo>
                  <a:lnTo>
                    <a:pt x="382" y="648"/>
                  </a:lnTo>
                  <a:lnTo>
                    <a:pt x="392" y="646"/>
                  </a:lnTo>
                  <a:lnTo>
                    <a:pt x="402" y="643"/>
                  </a:lnTo>
                  <a:lnTo>
                    <a:pt x="411" y="638"/>
                  </a:lnTo>
                  <a:lnTo>
                    <a:pt x="421" y="633"/>
                  </a:lnTo>
                  <a:lnTo>
                    <a:pt x="430" y="625"/>
                  </a:lnTo>
                  <a:lnTo>
                    <a:pt x="439" y="617"/>
                  </a:lnTo>
                  <a:lnTo>
                    <a:pt x="445" y="611"/>
                  </a:lnTo>
                  <a:lnTo>
                    <a:pt x="451" y="605"/>
                  </a:lnTo>
                  <a:lnTo>
                    <a:pt x="456" y="598"/>
                  </a:lnTo>
                  <a:lnTo>
                    <a:pt x="462" y="592"/>
                  </a:lnTo>
                  <a:lnTo>
                    <a:pt x="466" y="585"/>
                  </a:lnTo>
                  <a:lnTo>
                    <a:pt x="471" y="578"/>
                  </a:lnTo>
                  <a:lnTo>
                    <a:pt x="475" y="572"/>
                  </a:lnTo>
                  <a:lnTo>
                    <a:pt x="479" y="565"/>
                  </a:lnTo>
                  <a:lnTo>
                    <a:pt x="489" y="543"/>
                  </a:lnTo>
                  <a:lnTo>
                    <a:pt x="496" y="522"/>
                  </a:lnTo>
                  <a:lnTo>
                    <a:pt x="498" y="502"/>
                  </a:lnTo>
                  <a:lnTo>
                    <a:pt x="497" y="483"/>
                  </a:lnTo>
                  <a:lnTo>
                    <a:pt x="495" y="473"/>
                  </a:lnTo>
                  <a:lnTo>
                    <a:pt x="493" y="465"/>
                  </a:lnTo>
                  <a:lnTo>
                    <a:pt x="489" y="457"/>
                  </a:lnTo>
                  <a:lnTo>
                    <a:pt x="485" y="449"/>
                  </a:lnTo>
                  <a:lnTo>
                    <a:pt x="478" y="437"/>
                  </a:lnTo>
                  <a:lnTo>
                    <a:pt x="469" y="427"/>
                  </a:lnTo>
                  <a:lnTo>
                    <a:pt x="461" y="419"/>
                  </a:lnTo>
                  <a:lnTo>
                    <a:pt x="452" y="412"/>
                  </a:lnTo>
                  <a:lnTo>
                    <a:pt x="444" y="408"/>
                  </a:lnTo>
                  <a:lnTo>
                    <a:pt x="437" y="403"/>
                  </a:lnTo>
                  <a:lnTo>
                    <a:pt x="432" y="401"/>
                  </a:lnTo>
                  <a:lnTo>
                    <a:pt x="428" y="399"/>
                  </a:lnTo>
                  <a:lnTo>
                    <a:pt x="432" y="400"/>
                  </a:lnTo>
                  <a:lnTo>
                    <a:pt x="439" y="399"/>
                  </a:lnTo>
                  <a:lnTo>
                    <a:pt x="447" y="397"/>
                  </a:lnTo>
                  <a:lnTo>
                    <a:pt x="458" y="392"/>
                  </a:lnTo>
                  <a:lnTo>
                    <a:pt x="469" y="384"/>
                  </a:lnTo>
                  <a:lnTo>
                    <a:pt x="482" y="372"/>
                  </a:lnTo>
                  <a:lnTo>
                    <a:pt x="497" y="354"/>
                  </a:lnTo>
                  <a:lnTo>
                    <a:pt x="511" y="330"/>
                  </a:lnTo>
                  <a:lnTo>
                    <a:pt x="519" y="314"/>
                  </a:lnTo>
                  <a:lnTo>
                    <a:pt x="523" y="297"/>
                  </a:lnTo>
                  <a:lnTo>
                    <a:pt x="523" y="281"/>
                  </a:lnTo>
                  <a:lnTo>
                    <a:pt x="520" y="265"/>
                  </a:lnTo>
                  <a:lnTo>
                    <a:pt x="514" y="249"/>
                  </a:lnTo>
                  <a:lnTo>
                    <a:pt x="505" y="235"/>
                  </a:lnTo>
                  <a:lnTo>
                    <a:pt x="494" y="223"/>
                  </a:lnTo>
                  <a:lnTo>
                    <a:pt x="483" y="213"/>
                  </a:lnTo>
                  <a:lnTo>
                    <a:pt x="473" y="205"/>
                  </a:lnTo>
                  <a:lnTo>
                    <a:pt x="464" y="200"/>
                  </a:lnTo>
                  <a:lnTo>
                    <a:pt x="458" y="196"/>
                  </a:lnTo>
                  <a:lnTo>
                    <a:pt x="456" y="195"/>
                  </a:lnTo>
                  <a:lnTo>
                    <a:pt x="453" y="194"/>
                  </a:lnTo>
                  <a:lnTo>
                    <a:pt x="448" y="191"/>
                  </a:lnTo>
                  <a:lnTo>
                    <a:pt x="442" y="188"/>
                  </a:lnTo>
                  <a:lnTo>
                    <a:pt x="439" y="187"/>
                  </a:lnTo>
                  <a:lnTo>
                    <a:pt x="457" y="184"/>
                  </a:lnTo>
                  <a:lnTo>
                    <a:pt x="465" y="182"/>
                  </a:lnTo>
                  <a:lnTo>
                    <a:pt x="475" y="180"/>
                  </a:lnTo>
                  <a:lnTo>
                    <a:pt x="485" y="178"/>
                  </a:lnTo>
                  <a:lnTo>
                    <a:pt x="498" y="176"/>
                  </a:lnTo>
                  <a:lnTo>
                    <a:pt x="510" y="172"/>
                  </a:lnTo>
                  <a:lnTo>
                    <a:pt x="522" y="169"/>
                  </a:lnTo>
                  <a:lnTo>
                    <a:pt x="534" y="165"/>
                  </a:lnTo>
                  <a:lnTo>
                    <a:pt x="546" y="160"/>
                  </a:lnTo>
                  <a:lnTo>
                    <a:pt x="556" y="156"/>
                  </a:lnTo>
                  <a:lnTo>
                    <a:pt x="565" y="152"/>
                  </a:lnTo>
                  <a:lnTo>
                    <a:pt x="575" y="147"/>
                  </a:lnTo>
                  <a:lnTo>
                    <a:pt x="582" y="141"/>
                  </a:lnTo>
                  <a:lnTo>
                    <a:pt x="589" y="136"/>
                  </a:lnTo>
                  <a:lnTo>
                    <a:pt x="594" y="129"/>
                  </a:lnTo>
                  <a:lnTo>
                    <a:pt x="598" y="123"/>
                  </a:lnTo>
                  <a:lnTo>
                    <a:pt x="600" y="116"/>
                  </a:lnTo>
                  <a:lnTo>
                    <a:pt x="600" y="110"/>
                  </a:lnTo>
                  <a:lnTo>
                    <a:pt x="600" y="102"/>
                  </a:lnTo>
                  <a:lnTo>
                    <a:pt x="598" y="96"/>
                  </a:lnTo>
                  <a:lnTo>
                    <a:pt x="594" y="89"/>
                  </a:lnTo>
                  <a:lnTo>
                    <a:pt x="589" y="82"/>
                  </a:lnTo>
                  <a:lnTo>
                    <a:pt x="584" y="74"/>
                  </a:lnTo>
                  <a:lnTo>
                    <a:pt x="576" y="67"/>
                  </a:lnTo>
                  <a:lnTo>
                    <a:pt x="568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3414712" y="2409825"/>
              <a:ext cx="325438" cy="25400"/>
            </a:xfrm>
            <a:custGeom>
              <a:avLst/>
              <a:gdLst/>
              <a:ahLst/>
              <a:cxnLst>
                <a:cxn ang="0">
                  <a:pos x="1159" y="0"/>
                </a:cxn>
                <a:cxn ang="0">
                  <a:pos x="27" y="46"/>
                </a:cxn>
                <a:cxn ang="0">
                  <a:pos x="0" y="86"/>
                </a:cxn>
                <a:cxn ang="0">
                  <a:pos x="1233" y="92"/>
                </a:cxn>
                <a:cxn ang="0">
                  <a:pos x="1159" y="0"/>
                </a:cxn>
              </a:cxnLst>
              <a:rect l="0" t="0" r="r" b="b"/>
              <a:pathLst>
                <a:path w="1233" h="92">
                  <a:moveTo>
                    <a:pt x="1159" y="0"/>
                  </a:moveTo>
                  <a:lnTo>
                    <a:pt x="27" y="46"/>
                  </a:lnTo>
                  <a:lnTo>
                    <a:pt x="0" y="86"/>
                  </a:lnTo>
                  <a:lnTo>
                    <a:pt x="1233" y="92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3424237" y="2417762"/>
              <a:ext cx="301625" cy="9525"/>
            </a:xfrm>
            <a:custGeom>
              <a:avLst/>
              <a:gdLst/>
              <a:ahLst/>
              <a:cxnLst>
                <a:cxn ang="0">
                  <a:pos x="1108" y="0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1142" y="34"/>
                </a:cxn>
                <a:cxn ang="0">
                  <a:pos x="1108" y="0"/>
                </a:cxn>
              </a:cxnLst>
              <a:rect l="0" t="0" r="r" b="b"/>
              <a:pathLst>
                <a:path w="1142" h="37">
                  <a:moveTo>
                    <a:pt x="1108" y="0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1142" y="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3413125" y="2217737"/>
              <a:ext cx="307975" cy="207963"/>
            </a:xfrm>
            <a:custGeom>
              <a:avLst/>
              <a:gdLst/>
              <a:ahLst/>
              <a:cxnLst>
                <a:cxn ang="0">
                  <a:pos x="1162" y="738"/>
                </a:cxn>
                <a:cxn ang="0">
                  <a:pos x="1141" y="390"/>
                </a:cxn>
                <a:cxn ang="0">
                  <a:pos x="809" y="0"/>
                </a:cxn>
                <a:cxn ang="0">
                  <a:pos x="804" y="0"/>
                </a:cxn>
                <a:cxn ang="0">
                  <a:pos x="283" y="124"/>
                </a:cxn>
                <a:cxn ang="0">
                  <a:pos x="0" y="487"/>
                </a:cxn>
                <a:cxn ang="0">
                  <a:pos x="42" y="787"/>
                </a:cxn>
                <a:cxn ang="0">
                  <a:pos x="1163" y="749"/>
                </a:cxn>
                <a:cxn ang="0">
                  <a:pos x="1162" y="738"/>
                </a:cxn>
              </a:cxnLst>
              <a:rect l="0" t="0" r="r" b="b"/>
              <a:pathLst>
                <a:path w="1163" h="787">
                  <a:moveTo>
                    <a:pt x="1162" y="738"/>
                  </a:moveTo>
                  <a:lnTo>
                    <a:pt x="1141" y="390"/>
                  </a:lnTo>
                  <a:lnTo>
                    <a:pt x="809" y="0"/>
                  </a:lnTo>
                  <a:lnTo>
                    <a:pt x="804" y="0"/>
                  </a:lnTo>
                  <a:lnTo>
                    <a:pt x="283" y="124"/>
                  </a:lnTo>
                  <a:lnTo>
                    <a:pt x="0" y="487"/>
                  </a:lnTo>
                  <a:lnTo>
                    <a:pt x="42" y="787"/>
                  </a:lnTo>
                  <a:lnTo>
                    <a:pt x="1163" y="749"/>
                  </a:lnTo>
                  <a:lnTo>
                    <a:pt x="1162" y="7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3422650" y="2230437"/>
              <a:ext cx="292100" cy="190500"/>
            </a:xfrm>
            <a:custGeom>
              <a:avLst/>
              <a:gdLst/>
              <a:ahLst/>
              <a:cxnLst>
                <a:cxn ang="0">
                  <a:pos x="1071" y="341"/>
                </a:cxn>
                <a:cxn ang="0">
                  <a:pos x="791" y="0"/>
                </a:cxn>
                <a:cxn ang="0">
                  <a:pos x="260" y="88"/>
                </a:cxn>
                <a:cxn ang="0">
                  <a:pos x="0" y="442"/>
                </a:cxn>
                <a:cxn ang="0">
                  <a:pos x="26" y="719"/>
                </a:cxn>
                <a:cxn ang="0">
                  <a:pos x="1107" y="682"/>
                </a:cxn>
                <a:cxn ang="0">
                  <a:pos x="1071" y="341"/>
                </a:cxn>
              </a:cxnLst>
              <a:rect l="0" t="0" r="r" b="b"/>
              <a:pathLst>
                <a:path w="1107" h="719">
                  <a:moveTo>
                    <a:pt x="1071" y="341"/>
                  </a:moveTo>
                  <a:lnTo>
                    <a:pt x="791" y="0"/>
                  </a:lnTo>
                  <a:lnTo>
                    <a:pt x="260" y="88"/>
                  </a:lnTo>
                  <a:lnTo>
                    <a:pt x="0" y="442"/>
                  </a:lnTo>
                  <a:lnTo>
                    <a:pt x="26" y="719"/>
                  </a:lnTo>
                  <a:lnTo>
                    <a:pt x="1107" y="682"/>
                  </a:lnTo>
                  <a:lnTo>
                    <a:pt x="1071" y="3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3476625" y="2160587"/>
              <a:ext cx="166688" cy="82550"/>
            </a:xfrm>
            <a:custGeom>
              <a:avLst/>
              <a:gdLst/>
              <a:ahLst/>
              <a:cxnLst>
                <a:cxn ang="0">
                  <a:pos x="335" y="169"/>
                </a:cxn>
                <a:cxn ang="0">
                  <a:pos x="366" y="152"/>
                </a:cxn>
                <a:cxn ang="0">
                  <a:pos x="397" y="127"/>
                </a:cxn>
                <a:cxn ang="0">
                  <a:pos x="421" y="98"/>
                </a:cxn>
                <a:cxn ang="0">
                  <a:pos x="427" y="67"/>
                </a:cxn>
                <a:cxn ang="0">
                  <a:pos x="413" y="28"/>
                </a:cxn>
                <a:cxn ang="0">
                  <a:pos x="389" y="7"/>
                </a:cxn>
                <a:cxn ang="0">
                  <a:pos x="350" y="0"/>
                </a:cxn>
                <a:cxn ang="0">
                  <a:pos x="296" y="2"/>
                </a:cxn>
                <a:cxn ang="0">
                  <a:pos x="245" y="9"/>
                </a:cxn>
                <a:cxn ang="0">
                  <a:pos x="202" y="21"/>
                </a:cxn>
                <a:cxn ang="0">
                  <a:pos x="167" y="39"/>
                </a:cxn>
                <a:cxn ang="0">
                  <a:pos x="142" y="61"/>
                </a:cxn>
                <a:cxn ang="0">
                  <a:pos x="125" y="93"/>
                </a:cxn>
                <a:cxn ang="0">
                  <a:pos x="124" y="129"/>
                </a:cxn>
                <a:cxn ang="0">
                  <a:pos x="128" y="148"/>
                </a:cxn>
                <a:cxn ang="0">
                  <a:pos x="136" y="163"/>
                </a:cxn>
                <a:cxn ang="0">
                  <a:pos x="145" y="175"/>
                </a:cxn>
                <a:cxn ang="0">
                  <a:pos x="156" y="184"/>
                </a:cxn>
                <a:cxn ang="0">
                  <a:pos x="167" y="187"/>
                </a:cxn>
                <a:cxn ang="0">
                  <a:pos x="185" y="188"/>
                </a:cxn>
                <a:cxn ang="0">
                  <a:pos x="202" y="189"/>
                </a:cxn>
                <a:cxn ang="0">
                  <a:pos x="214" y="190"/>
                </a:cxn>
                <a:cxn ang="0">
                  <a:pos x="0" y="297"/>
                </a:cxn>
                <a:cxn ang="0">
                  <a:pos x="119" y="312"/>
                </a:cxn>
                <a:cxn ang="0">
                  <a:pos x="130" y="311"/>
                </a:cxn>
                <a:cxn ang="0">
                  <a:pos x="158" y="307"/>
                </a:cxn>
                <a:cxn ang="0">
                  <a:pos x="195" y="302"/>
                </a:cxn>
                <a:cxn ang="0">
                  <a:pos x="243" y="293"/>
                </a:cxn>
                <a:cxn ang="0">
                  <a:pos x="295" y="283"/>
                </a:cxn>
                <a:cxn ang="0">
                  <a:pos x="348" y="272"/>
                </a:cxn>
                <a:cxn ang="0">
                  <a:pos x="402" y="258"/>
                </a:cxn>
                <a:cxn ang="0">
                  <a:pos x="451" y="242"/>
                </a:cxn>
                <a:cxn ang="0">
                  <a:pos x="525" y="213"/>
                </a:cxn>
                <a:cxn ang="0">
                  <a:pos x="568" y="195"/>
                </a:cxn>
                <a:cxn ang="0">
                  <a:pos x="590" y="186"/>
                </a:cxn>
                <a:cxn ang="0">
                  <a:pos x="596" y="183"/>
                </a:cxn>
                <a:cxn ang="0">
                  <a:pos x="592" y="165"/>
                </a:cxn>
              </a:cxnLst>
              <a:rect l="0" t="0" r="r" b="b"/>
              <a:pathLst>
                <a:path w="626" h="312">
                  <a:moveTo>
                    <a:pt x="592" y="165"/>
                  </a:moveTo>
                  <a:lnTo>
                    <a:pt x="335" y="169"/>
                  </a:lnTo>
                  <a:lnTo>
                    <a:pt x="349" y="161"/>
                  </a:lnTo>
                  <a:lnTo>
                    <a:pt x="366" y="152"/>
                  </a:lnTo>
                  <a:lnTo>
                    <a:pt x="382" y="139"/>
                  </a:lnTo>
                  <a:lnTo>
                    <a:pt x="397" y="127"/>
                  </a:lnTo>
                  <a:lnTo>
                    <a:pt x="411" y="113"/>
                  </a:lnTo>
                  <a:lnTo>
                    <a:pt x="421" y="98"/>
                  </a:lnTo>
                  <a:lnTo>
                    <a:pt x="427" y="83"/>
                  </a:lnTo>
                  <a:lnTo>
                    <a:pt x="427" y="67"/>
                  </a:lnTo>
                  <a:lnTo>
                    <a:pt x="421" y="45"/>
                  </a:lnTo>
                  <a:lnTo>
                    <a:pt x="413" y="28"/>
                  </a:lnTo>
                  <a:lnTo>
                    <a:pt x="403" y="16"/>
                  </a:lnTo>
                  <a:lnTo>
                    <a:pt x="389" y="7"/>
                  </a:lnTo>
                  <a:lnTo>
                    <a:pt x="372" y="3"/>
                  </a:lnTo>
                  <a:lnTo>
                    <a:pt x="350" y="0"/>
                  </a:lnTo>
                  <a:lnTo>
                    <a:pt x="325" y="0"/>
                  </a:lnTo>
                  <a:lnTo>
                    <a:pt x="296" y="2"/>
                  </a:lnTo>
                  <a:lnTo>
                    <a:pt x="269" y="5"/>
                  </a:lnTo>
                  <a:lnTo>
                    <a:pt x="245" y="9"/>
                  </a:lnTo>
                  <a:lnTo>
                    <a:pt x="223" y="14"/>
                  </a:lnTo>
                  <a:lnTo>
                    <a:pt x="202" y="21"/>
                  </a:lnTo>
                  <a:lnTo>
                    <a:pt x="183" y="29"/>
                  </a:lnTo>
                  <a:lnTo>
                    <a:pt x="167" y="39"/>
                  </a:lnTo>
                  <a:lnTo>
                    <a:pt x="153" y="49"/>
                  </a:lnTo>
                  <a:lnTo>
                    <a:pt x="142" y="61"/>
                  </a:lnTo>
                  <a:lnTo>
                    <a:pt x="131" y="77"/>
                  </a:lnTo>
                  <a:lnTo>
                    <a:pt x="125" y="93"/>
                  </a:lnTo>
                  <a:lnTo>
                    <a:pt x="123" y="111"/>
                  </a:lnTo>
                  <a:lnTo>
                    <a:pt x="124" y="129"/>
                  </a:lnTo>
                  <a:lnTo>
                    <a:pt x="126" y="138"/>
                  </a:lnTo>
                  <a:lnTo>
                    <a:pt x="128" y="148"/>
                  </a:lnTo>
                  <a:lnTo>
                    <a:pt x="131" y="155"/>
                  </a:lnTo>
                  <a:lnTo>
                    <a:pt x="136" y="163"/>
                  </a:lnTo>
                  <a:lnTo>
                    <a:pt x="140" y="169"/>
                  </a:lnTo>
                  <a:lnTo>
                    <a:pt x="145" y="175"/>
                  </a:lnTo>
                  <a:lnTo>
                    <a:pt x="150" y="180"/>
                  </a:lnTo>
                  <a:lnTo>
                    <a:pt x="156" y="184"/>
                  </a:lnTo>
                  <a:lnTo>
                    <a:pt x="160" y="186"/>
                  </a:lnTo>
                  <a:lnTo>
                    <a:pt x="167" y="187"/>
                  </a:lnTo>
                  <a:lnTo>
                    <a:pt x="175" y="188"/>
                  </a:lnTo>
                  <a:lnTo>
                    <a:pt x="185" y="188"/>
                  </a:lnTo>
                  <a:lnTo>
                    <a:pt x="194" y="189"/>
                  </a:lnTo>
                  <a:lnTo>
                    <a:pt x="202" y="189"/>
                  </a:lnTo>
                  <a:lnTo>
                    <a:pt x="210" y="190"/>
                  </a:lnTo>
                  <a:lnTo>
                    <a:pt x="214" y="190"/>
                  </a:lnTo>
                  <a:lnTo>
                    <a:pt x="24" y="282"/>
                  </a:lnTo>
                  <a:lnTo>
                    <a:pt x="0" y="297"/>
                  </a:lnTo>
                  <a:lnTo>
                    <a:pt x="118" y="312"/>
                  </a:lnTo>
                  <a:lnTo>
                    <a:pt x="119" y="312"/>
                  </a:lnTo>
                  <a:lnTo>
                    <a:pt x="123" y="312"/>
                  </a:lnTo>
                  <a:lnTo>
                    <a:pt x="130" y="311"/>
                  </a:lnTo>
                  <a:lnTo>
                    <a:pt x="143" y="309"/>
                  </a:lnTo>
                  <a:lnTo>
                    <a:pt x="158" y="307"/>
                  </a:lnTo>
                  <a:lnTo>
                    <a:pt x="175" y="305"/>
                  </a:lnTo>
                  <a:lnTo>
                    <a:pt x="195" y="302"/>
                  </a:lnTo>
                  <a:lnTo>
                    <a:pt x="219" y="298"/>
                  </a:lnTo>
                  <a:lnTo>
                    <a:pt x="243" y="293"/>
                  </a:lnTo>
                  <a:lnTo>
                    <a:pt x="268" y="288"/>
                  </a:lnTo>
                  <a:lnTo>
                    <a:pt x="295" y="283"/>
                  </a:lnTo>
                  <a:lnTo>
                    <a:pt x="322" y="278"/>
                  </a:lnTo>
                  <a:lnTo>
                    <a:pt x="348" y="272"/>
                  </a:lnTo>
                  <a:lnTo>
                    <a:pt x="376" y="265"/>
                  </a:lnTo>
                  <a:lnTo>
                    <a:pt x="402" y="258"/>
                  </a:lnTo>
                  <a:lnTo>
                    <a:pt x="427" y="250"/>
                  </a:lnTo>
                  <a:lnTo>
                    <a:pt x="451" y="242"/>
                  </a:lnTo>
                  <a:lnTo>
                    <a:pt x="492" y="226"/>
                  </a:lnTo>
                  <a:lnTo>
                    <a:pt x="525" y="213"/>
                  </a:lnTo>
                  <a:lnTo>
                    <a:pt x="550" y="202"/>
                  </a:lnTo>
                  <a:lnTo>
                    <a:pt x="568" y="195"/>
                  </a:lnTo>
                  <a:lnTo>
                    <a:pt x="581" y="189"/>
                  </a:lnTo>
                  <a:lnTo>
                    <a:pt x="590" y="186"/>
                  </a:lnTo>
                  <a:lnTo>
                    <a:pt x="594" y="184"/>
                  </a:lnTo>
                  <a:lnTo>
                    <a:pt x="596" y="183"/>
                  </a:lnTo>
                  <a:lnTo>
                    <a:pt x="626" y="166"/>
                  </a:lnTo>
                  <a:lnTo>
                    <a:pt x="592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3497262" y="2165350"/>
              <a:ext cx="130175" cy="69850"/>
            </a:xfrm>
            <a:custGeom>
              <a:avLst/>
              <a:gdLst/>
              <a:ahLst/>
              <a:cxnLst>
                <a:cxn ang="0">
                  <a:pos x="339" y="217"/>
                </a:cxn>
                <a:cxn ang="0">
                  <a:pos x="281" y="236"/>
                </a:cxn>
                <a:cxn ang="0">
                  <a:pos x="220" y="249"/>
                </a:cxn>
                <a:cxn ang="0">
                  <a:pos x="160" y="257"/>
                </a:cxn>
                <a:cxn ang="0">
                  <a:pos x="104" y="261"/>
                </a:cxn>
                <a:cxn ang="0">
                  <a:pos x="57" y="262"/>
                </a:cxn>
                <a:cxn ang="0">
                  <a:pos x="22" y="261"/>
                </a:cxn>
                <a:cxn ang="0">
                  <a:pos x="3" y="260"/>
                </a:cxn>
                <a:cxn ang="0">
                  <a:pos x="142" y="170"/>
                </a:cxn>
                <a:cxn ang="0">
                  <a:pos x="134" y="153"/>
                </a:cxn>
                <a:cxn ang="0">
                  <a:pos x="124" y="155"/>
                </a:cxn>
                <a:cxn ang="0">
                  <a:pos x="111" y="155"/>
                </a:cxn>
                <a:cxn ang="0">
                  <a:pos x="96" y="152"/>
                </a:cxn>
                <a:cxn ang="0">
                  <a:pos x="80" y="141"/>
                </a:cxn>
                <a:cxn ang="0">
                  <a:pos x="69" y="120"/>
                </a:cxn>
                <a:cxn ang="0">
                  <a:pos x="65" y="92"/>
                </a:cxn>
                <a:cxn ang="0">
                  <a:pos x="71" y="66"/>
                </a:cxn>
                <a:cxn ang="0">
                  <a:pos x="89" y="43"/>
                </a:cxn>
                <a:cxn ang="0">
                  <a:pos x="116" y="25"/>
                </a:cxn>
                <a:cxn ang="0">
                  <a:pos x="152" y="12"/>
                </a:cxn>
                <a:cxn ang="0">
                  <a:pos x="195" y="3"/>
                </a:cxn>
                <a:cxn ang="0">
                  <a:pos x="250" y="0"/>
                </a:cxn>
                <a:cxn ang="0">
                  <a:pos x="295" y="2"/>
                </a:cxn>
                <a:cxn ang="0">
                  <a:pos x="321" y="14"/>
                </a:cxn>
                <a:cxn ang="0">
                  <a:pos x="331" y="37"/>
                </a:cxn>
                <a:cxn ang="0">
                  <a:pos x="329" y="67"/>
                </a:cxn>
                <a:cxn ang="0">
                  <a:pos x="312" y="92"/>
                </a:cxn>
                <a:cxn ang="0">
                  <a:pos x="285" y="114"/>
                </a:cxn>
                <a:cxn ang="0">
                  <a:pos x="255" y="129"/>
                </a:cxn>
                <a:cxn ang="0">
                  <a:pos x="255" y="158"/>
                </a:cxn>
                <a:cxn ang="0">
                  <a:pos x="475" y="165"/>
                </a:cxn>
                <a:cxn ang="0">
                  <a:pos x="446" y="172"/>
                </a:cxn>
                <a:cxn ang="0">
                  <a:pos x="415" y="181"/>
                </a:cxn>
                <a:cxn ang="0">
                  <a:pos x="383" y="194"/>
                </a:cxn>
              </a:cxnLst>
              <a:rect l="0" t="0" r="r" b="b"/>
              <a:pathLst>
                <a:path w="490" h="262">
                  <a:moveTo>
                    <a:pt x="366" y="204"/>
                  </a:moveTo>
                  <a:lnTo>
                    <a:pt x="339" y="217"/>
                  </a:lnTo>
                  <a:lnTo>
                    <a:pt x="310" y="227"/>
                  </a:lnTo>
                  <a:lnTo>
                    <a:pt x="281" y="236"/>
                  </a:lnTo>
                  <a:lnTo>
                    <a:pt x="250" y="244"/>
                  </a:lnTo>
                  <a:lnTo>
                    <a:pt x="220" y="249"/>
                  </a:lnTo>
                  <a:lnTo>
                    <a:pt x="189" y="254"/>
                  </a:lnTo>
                  <a:lnTo>
                    <a:pt x="160" y="257"/>
                  </a:lnTo>
                  <a:lnTo>
                    <a:pt x="132" y="259"/>
                  </a:lnTo>
                  <a:lnTo>
                    <a:pt x="104" y="261"/>
                  </a:lnTo>
                  <a:lnTo>
                    <a:pt x="79" y="262"/>
                  </a:lnTo>
                  <a:lnTo>
                    <a:pt x="57" y="262"/>
                  </a:lnTo>
                  <a:lnTo>
                    <a:pt x="37" y="262"/>
                  </a:lnTo>
                  <a:lnTo>
                    <a:pt x="22" y="261"/>
                  </a:lnTo>
                  <a:lnTo>
                    <a:pt x="10" y="261"/>
                  </a:lnTo>
                  <a:lnTo>
                    <a:pt x="3" y="260"/>
                  </a:lnTo>
                  <a:lnTo>
                    <a:pt x="0" y="260"/>
                  </a:lnTo>
                  <a:lnTo>
                    <a:pt x="142" y="170"/>
                  </a:lnTo>
                  <a:lnTo>
                    <a:pt x="135" y="153"/>
                  </a:lnTo>
                  <a:lnTo>
                    <a:pt x="134" y="153"/>
                  </a:lnTo>
                  <a:lnTo>
                    <a:pt x="129" y="154"/>
                  </a:lnTo>
                  <a:lnTo>
                    <a:pt x="124" y="155"/>
                  </a:lnTo>
                  <a:lnTo>
                    <a:pt x="118" y="155"/>
                  </a:lnTo>
                  <a:lnTo>
                    <a:pt x="111" y="155"/>
                  </a:lnTo>
                  <a:lnTo>
                    <a:pt x="103" y="154"/>
                  </a:lnTo>
                  <a:lnTo>
                    <a:pt x="96" y="152"/>
                  </a:lnTo>
                  <a:lnTo>
                    <a:pt x="88" y="148"/>
                  </a:lnTo>
                  <a:lnTo>
                    <a:pt x="80" y="141"/>
                  </a:lnTo>
                  <a:lnTo>
                    <a:pt x="74" y="132"/>
                  </a:lnTo>
                  <a:lnTo>
                    <a:pt x="69" y="120"/>
                  </a:lnTo>
                  <a:lnTo>
                    <a:pt x="66" y="106"/>
                  </a:lnTo>
                  <a:lnTo>
                    <a:pt x="65" y="92"/>
                  </a:lnTo>
                  <a:lnTo>
                    <a:pt x="67" y="78"/>
                  </a:lnTo>
                  <a:lnTo>
                    <a:pt x="71" y="66"/>
                  </a:lnTo>
                  <a:lnTo>
                    <a:pt x="79" y="54"/>
                  </a:lnTo>
                  <a:lnTo>
                    <a:pt x="89" y="43"/>
                  </a:lnTo>
                  <a:lnTo>
                    <a:pt x="101" y="34"/>
                  </a:lnTo>
                  <a:lnTo>
                    <a:pt x="116" y="25"/>
                  </a:lnTo>
                  <a:lnTo>
                    <a:pt x="134" y="18"/>
                  </a:lnTo>
                  <a:lnTo>
                    <a:pt x="152" y="12"/>
                  </a:lnTo>
                  <a:lnTo>
                    <a:pt x="173" y="7"/>
                  </a:lnTo>
                  <a:lnTo>
                    <a:pt x="195" y="3"/>
                  </a:lnTo>
                  <a:lnTo>
                    <a:pt x="219" y="1"/>
                  </a:lnTo>
                  <a:lnTo>
                    <a:pt x="250" y="0"/>
                  </a:lnTo>
                  <a:lnTo>
                    <a:pt x="275" y="0"/>
                  </a:lnTo>
                  <a:lnTo>
                    <a:pt x="295" y="2"/>
                  </a:lnTo>
                  <a:lnTo>
                    <a:pt x="310" y="7"/>
                  </a:lnTo>
                  <a:lnTo>
                    <a:pt x="321" y="14"/>
                  </a:lnTo>
                  <a:lnTo>
                    <a:pt x="327" y="24"/>
                  </a:lnTo>
                  <a:lnTo>
                    <a:pt x="331" y="37"/>
                  </a:lnTo>
                  <a:lnTo>
                    <a:pt x="332" y="54"/>
                  </a:lnTo>
                  <a:lnTo>
                    <a:pt x="329" y="67"/>
                  </a:lnTo>
                  <a:lnTo>
                    <a:pt x="322" y="80"/>
                  </a:lnTo>
                  <a:lnTo>
                    <a:pt x="312" y="92"/>
                  </a:lnTo>
                  <a:lnTo>
                    <a:pt x="299" y="104"/>
                  </a:lnTo>
                  <a:lnTo>
                    <a:pt x="285" y="114"/>
                  </a:lnTo>
                  <a:lnTo>
                    <a:pt x="269" y="122"/>
                  </a:lnTo>
                  <a:lnTo>
                    <a:pt x="255" y="129"/>
                  </a:lnTo>
                  <a:lnTo>
                    <a:pt x="243" y="134"/>
                  </a:lnTo>
                  <a:lnTo>
                    <a:pt x="255" y="158"/>
                  </a:lnTo>
                  <a:lnTo>
                    <a:pt x="490" y="162"/>
                  </a:lnTo>
                  <a:lnTo>
                    <a:pt x="475" y="165"/>
                  </a:lnTo>
                  <a:lnTo>
                    <a:pt x="461" y="169"/>
                  </a:lnTo>
                  <a:lnTo>
                    <a:pt x="446" y="172"/>
                  </a:lnTo>
                  <a:lnTo>
                    <a:pt x="431" y="176"/>
                  </a:lnTo>
                  <a:lnTo>
                    <a:pt x="415" y="181"/>
                  </a:lnTo>
                  <a:lnTo>
                    <a:pt x="399" y="187"/>
                  </a:lnTo>
                  <a:lnTo>
                    <a:pt x="383" y="194"/>
                  </a:lnTo>
                  <a:lnTo>
                    <a:pt x="366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3646487" y="2185987"/>
              <a:ext cx="112713" cy="114300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" y="274"/>
                </a:cxn>
                <a:cxn ang="0">
                  <a:pos x="1" y="278"/>
                </a:cxn>
                <a:cxn ang="0">
                  <a:pos x="0" y="288"/>
                </a:cxn>
                <a:cxn ang="0">
                  <a:pos x="1" y="304"/>
                </a:cxn>
                <a:cxn ang="0">
                  <a:pos x="6" y="324"/>
                </a:cxn>
                <a:cxn ang="0">
                  <a:pos x="16" y="349"/>
                </a:cxn>
                <a:cxn ang="0">
                  <a:pos x="36" y="374"/>
                </a:cxn>
                <a:cxn ang="0">
                  <a:pos x="65" y="400"/>
                </a:cxn>
                <a:cxn ang="0">
                  <a:pos x="108" y="426"/>
                </a:cxn>
                <a:cxn ang="0">
                  <a:pos x="110" y="427"/>
                </a:cxn>
                <a:cxn ang="0">
                  <a:pos x="113" y="427"/>
                </a:cxn>
                <a:cxn ang="0">
                  <a:pos x="118" y="425"/>
                </a:cxn>
                <a:cxn ang="0">
                  <a:pos x="129" y="420"/>
                </a:cxn>
                <a:cxn ang="0">
                  <a:pos x="145" y="412"/>
                </a:cxn>
                <a:cxn ang="0">
                  <a:pos x="165" y="401"/>
                </a:cxn>
                <a:cxn ang="0">
                  <a:pos x="190" y="390"/>
                </a:cxn>
                <a:cxn ang="0">
                  <a:pos x="216" y="376"/>
                </a:cxn>
                <a:cxn ang="0">
                  <a:pos x="245" y="362"/>
                </a:cxn>
                <a:cxn ang="0">
                  <a:pos x="274" y="347"/>
                </a:cxn>
                <a:cxn ang="0">
                  <a:pos x="302" y="332"/>
                </a:cxn>
                <a:cxn ang="0">
                  <a:pos x="331" y="318"/>
                </a:cxn>
                <a:cxn ang="0">
                  <a:pos x="357" y="304"/>
                </a:cxn>
                <a:cxn ang="0">
                  <a:pos x="380" y="293"/>
                </a:cxn>
                <a:cxn ang="0">
                  <a:pos x="400" y="282"/>
                </a:cxn>
                <a:cxn ang="0">
                  <a:pos x="415" y="275"/>
                </a:cxn>
                <a:cxn ang="0">
                  <a:pos x="425" y="270"/>
                </a:cxn>
                <a:cxn ang="0">
                  <a:pos x="428" y="267"/>
                </a:cxn>
                <a:cxn ang="0">
                  <a:pos x="246" y="0"/>
                </a:cxn>
              </a:cxnLst>
              <a:rect l="0" t="0" r="r" b="b"/>
              <a:pathLst>
                <a:path w="428" h="427">
                  <a:moveTo>
                    <a:pt x="246" y="0"/>
                  </a:moveTo>
                  <a:lnTo>
                    <a:pt x="2" y="274"/>
                  </a:lnTo>
                  <a:lnTo>
                    <a:pt x="1" y="278"/>
                  </a:lnTo>
                  <a:lnTo>
                    <a:pt x="0" y="288"/>
                  </a:lnTo>
                  <a:lnTo>
                    <a:pt x="1" y="304"/>
                  </a:lnTo>
                  <a:lnTo>
                    <a:pt x="6" y="324"/>
                  </a:lnTo>
                  <a:lnTo>
                    <a:pt x="16" y="349"/>
                  </a:lnTo>
                  <a:lnTo>
                    <a:pt x="36" y="374"/>
                  </a:lnTo>
                  <a:lnTo>
                    <a:pt x="65" y="400"/>
                  </a:lnTo>
                  <a:lnTo>
                    <a:pt x="108" y="426"/>
                  </a:lnTo>
                  <a:lnTo>
                    <a:pt x="110" y="427"/>
                  </a:lnTo>
                  <a:lnTo>
                    <a:pt x="113" y="427"/>
                  </a:lnTo>
                  <a:lnTo>
                    <a:pt x="118" y="425"/>
                  </a:lnTo>
                  <a:lnTo>
                    <a:pt x="129" y="420"/>
                  </a:lnTo>
                  <a:lnTo>
                    <a:pt x="145" y="412"/>
                  </a:lnTo>
                  <a:lnTo>
                    <a:pt x="165" y="401"/>
                  </a:lnTo>
                  <a:lnTo>
                    <a:pt x="190" y="390"/>
                  </a:lnTo>
                  <a:lnTo>
                    <a:pt x="216" y="376"/>
                  </a:lnTo>
                  <a:lnTo>
                    <a:pt x="245" y="362"/>
                  </a:lnTo>
                  <a:lnTo>
                    <a:pt x="274" y="347"/>
                  </a:lnTo>
                  <a:lnTo>
                    <a:pt x="302" y="332"/>
                  </a:lnTo>
                  <a:lnTo>
                    <a:pt x="331" y="318"/>
                  </a:lnTo>
                  <a:lnTo>
                    <a:pt x="357" y="304"/>
                  </a:lnTo>
                  <a:lnTo>
                    <a:pt x="380" y="293"/>
                  </a:lnTo>
                  <a:lnTo>
                    <a:pt x="400" y="282"/>
                  </a:lnTo>
                  <a:lnTo>
                    <a:pt x="415" y="275"/>
                  </a:lnTo>
                  <a:lnTo>
                    <a:pt x="425" y="270"/>
                  </a:lnTo>
                  <a:lnTo>
                    <a:pt x="428" y="26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3649662" y="2197100"/>
              <a:ext cx="103188" cy="96838"/>
            </a:xfrm>
            <a:custGeom>
              <a:avLst/>
              <a:gdLst/>
              <a:ahLst/>
              <a:cxnLst>
                <a:cxn ang="0">
                  <a:pos x="239" y="0"/>
                </a:cxn>
                <a:cxn ang="0">
                  <a:pos x="0" y="240"/>
                </a:cxn>
                <a:cxn ang="0">
                  <a:pos x="1" y="247"/>
                </a:cxn>
                <a:cxn ang="0">
                  <a:pos x="5" y="257"/>
                </a:cxn>
                <a:cxn ang="0">
                  <a:pos x="10" y="271"/>
                </a:cxn>
                <a:cxn ang="0">
                  <a:pos x="19" y="287"/>
                </a:cxn>
                <a:cxn ang="0">
                  <a:pos x="31" y="306"/>
                </a:cxn>
                <a:cxn ang="0">
                  <a:pos x="48" y="326"/>
                </a:cxn>
                <a:cxn ang="0">
                  <a:pos x="71" y="346"/>
                </a:cxn>
                <a:cxn ang="0">
                  <a:pos x="101" y="367"/>
                </a:cxn>
                <a:cxn ang="0">
                  <a:pos x="107" y="364"/>
                </a:cxn>
                <a:cxn ang="0">
                  <a:pos x="116" y="360"/>
                </a:cxn>
                <a:cxn ang="0">
                  <a:pos x="128" y="354"/>
                </a:cxn>
                <a:cxn ang="0">
                  <a:pos x="142" y="347"/>
                </a:cxn>
                <a:cxn ang="0">
                  <a:pos x="159" y="339"/>
                </a:cxn>
                <a:cxn ang="0">
                  <a:pos x="176" y="330"/>
                </a:cxn>
                <a:cxn ang="0">
                  <a:pos x="195" y="320"/>
                </a:cxn>
                <a:cxn ang="0">
                  <a:pos x="216" y="309"/>
                </a:cxn>
                <a:cxn ang="0">
                  <a:pos x="238" y="297"/>
                </a:cxn>
                <a:cxn ang="0">
                  <a:pos x="259" y="286"/>
                </a:cxn>
                <a:cxn ang="0">
                  <a:pos x="281" y="274"/>
                </a:cxn>
                <a:cxn ang="0">
                  <a:pos x="304" y="262"/>
                </a:cxn>
                <a:cxn ang="0">
                  <a:pos x="326" y="251"/>
                </a:cxn>
                <a:cxn ang="0">
                  <a:pos x="348" y="239"/>
                </a:cxn>
                <a:cxn ang="0">
                  <a:pos x="368" y="227"/>
                </a:cxn>
                <a:cxn ang="0">
                  <a:pos x="389" y="217"/>
                </a:cxn>
                <a:cxn ang="0">
                  <a:pos x="239" y="0"/>
                </a:cxn>
              </a:cxnLst>
              <a:rect l="0" t="0" r="r" b="b"/>
              <a:pathLst>
                <a:path w="389" h="367">
                  <a:moveTo>
                    <a:pt x="239" y="0"/>
                  </a:moveTo>
                  <a:lnTo>
                    <a:pt x="0" y="240"/>
                  </a:lnTo>
                  <a:lnTo>
                    <a:pt x="1" y="247"/>
                  </a:lnTo>
                  <a:lnTo>
                    <a:pt x="5" y="257"/>
                  </a:lnTo>
                  <a:lnTo>
                    <a:pt x="10" y="271"/>
                  </a:lnTo>
                  <a:lnTo>
                    <a:pt x="19" y="287"/>
                  </a:lnTo>
                  <a:lnTo>
                    <a:pt x="31" y="306"/>
                  </a:lnTo>
                  <a:lnTo>
                    <a:pt x="48" y="326"/>
                  </a:lnTo>
                  <a:lnTo>
                    <a:pt x="71" y="346"/>
                  </a:lnTo>
                  <a:lnTo>
                    <a:pt x="101" y="367"/>
                  </a:lnTo>
                  <a:lnTo>
                    <a:pt x="107" y="364"/>
                  </a:lnTo>
                  <a:lnTo>
                    <a:pt x="116" y="360"/>
                  </a:lnTo>
                  <a:lnTo>
                    <a:pt x="128" y="354"/>
                  </a:lnTo>
                  <a:lnTo>
                    <a:pt x="142" y="347"/>
                  </a:lnTo>
                  <a:lnTo>
                    <a:pt x="159" y="339"/>
                  </a:lnTo>
                  <a:lnTo>
                    <a:pt x="176" y="330"/>
                  </a:lnTo>
                  <a:lnTo>
                    <a:pt x="195" y="320"/>
                  </a:lnTo>
                  <a:lnTo>
                    <a:pt x="216" y="309"/>
                  </a:lnTo>
                  <a:lnTo>
                    <a:pt x="238" y="297"/>
                  </a:lnTo>
                  <a:lnTo>
                    <a:pt x="259" y="286"/>
                  </a:lnTo>
                  <a:lnTo>
                    <a:pt x="281" y="274"/>
                  </a:lnTo>
                  <a:lnTo>
                    <a:pt x="304" y="262"/>
                  </a:lnTo>
                  <a:lnTo>
                    <a:pt x="326" y="251"/>
                  </a:lnTo>
                  <a:lnTo>
                    <a:pt x="348" y="239"/>
                  </a:lnTo>
                  <a:lnTo>
                    <a:pt x="368" y="227"/>
                  </a:lnTo>
                  <a:lnTo>
                    <a:pt x="389" y="2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3429000" y="2286000"/>
              <a:ext cx="257175" cy="117475"/>
            </a:xfrm>
            <a:custGeom>
              <a:avLst/>
              <a:gdLst/>
              <a:ahLst/>
              <a:cxnLst>
                <a:cxn ang="0">
                  <a:pos x="972" y="122"/>
                </a:cxn>
                <a:cxn ang="0">
                  <a:pos x="30" y="215"/>
                </a:cxn>
                <a:cxn ang="0">
                  <a:pos x="247" y="0"/>
                </a:cxn>
                <a:cxn ang="0">
                  <a:pos x="0" y="221"/>
                </a:cxn>
                <a:cxn ang="0">
                  <a:pos x="26" y="442"/>
                </a:cxn>
                <a:cxn ang="0">
                  <a:pos x="44" y="243"/>
                </a:cxn>
                <a:cxn ang="0">
                  <a:pos x="972" y="122"/>
                </a:cxn>
              </a:cxnLst>
              <a:rect l="0" t="0" r="r" b="b"/>
              <a:pathLst>
                <a:path w="972" h="442">
                  <a:moveTo>
                    <a:pt x="972" y="122"/>
                  </a:moveTo>
                  <a:lnTo>
                    <a:pt x="30" y="215"/>
                  </a:lnTo>
                  <a:lnTo>
                    <a:pt x="247" y="0"/>
                  </a:lnTo>
                  <a:lnTo>
                    <a:pt x="0" y="221"/>
                  </a:lnTo>
                  <a:lnTo>
                    <a:pt x="26" y="442"/>
                  </a:lnTo>
                  <a:lnTo>
                    <a:pt x="44" y="243"/>
                  </a:lnTo>
                  <a:lnTo>
                    <a:pt x="972" y="1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3681412" y="2230437"/>
              <a:ext cx="63500" cy="5715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38" y="93"/>
                </a:cxn>
                <a:cxn ang="0">
                  <a:pos x="0" y="220"/>
                </a:cxn>
                <a:cxn ang="0">
                  <a:pos x="180" y="93"/>
                </a:cxn>
                <a:cxn ang="0">
                  <a:pos x="111" y="70"/>
                </a:cxn>
                <a:cxn ang="0">
                  <a:pos x="210" y="82"/>
                </a:cxn>
                <a:cxn ang="0">
                  <a:pos x="174" y="0"/>
                </a:cxn>
              </a:cxnLst>
              <a:rect l="0" t="0" r="r" b="b"/>
              <a:pathLst>
                <a:path w="238" h="220">
                  <a:moveTo>
                    <a:pt x="174" y="0"/>
                  </a:moveTo>
                  <a:lnTo>
                    <a:pt x="238" y="93"/>
                  </a:lnTo>
                  <a:lnTo>
                    <a:pt x="0" y="220"/>
                  </a:lnTo>
                  <a:lnTo>
                    <a:pt x="180" y="93"/>
                  </a:lnTo>
                  <a:lnTo>
                    <a:pt x="111" y="70"/>
                  </a:lnTo>
                  <a:lnTo>
                    <a:pt x="210" y="8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3517900" y="2171700"/>
              <a:ext cx="33338" cy="30163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09" y="10"/>
                </a:cxn>
                <a:cxn ang="0">
                  <a:pos x="93" y="25"/>
                </a:cxn>
                <a:cxn ang="0">
                  <a:pos x="80" y="45"/>
                </a:cxn>
                <a:cxn ang="0">
                  <a:pos x="72" y="64"/>
                </a:cxn>
                <a:cxn ang="0">
                  <a:pos x="70" y="84"/>
                </a:cxn>
                <a:cxn ang="0">
                  <a:pos x="75" y="100"/>
                </a:cxn>
                <a:cxn ang="0">
                  <a:pos x="89" y="113"/>
                </a:cxn>
                <a:cxn ang="0">
                  <a:pos x="114" y="118"/>
                </a:cxn>
                <a:cxn ang="0">
                  <a:pos x="88" y="117"/>
                </a:cxn>
                <a:cxn ang="0">
                  <a:pos x="67" y="118"/>
                </a:cxn>
                <a:cxn ang="0">
                  <a:pos x="48" y="119"/>
                </a:cxn>
                <a:cxn ang="0">
                  <a:pos x="34" y="119"/>
                </a:cxn>
                <a:cxn ang="0">
                  <a:pos x="23" y="117"/>
                </a:cxn>
                <a:cxn ang="0">
                  <a:pos x="14" y="113"/>
                </a:cxn>
                <a:cxn ang="0">
                  <a:pos x="7" y="104"/>
                </a:cxn>
                <a:cxn ang="0">
                  <a:pos x="0" y="92"/>
                </a:cxn>
                <a:cxn ang="0">
                  <a:pos x="1" y="92"/>
                </a:cxn>
                <a:cxn ang="0">
                  <a:pos x="5" y="93"/>
                </a:cxn>
                <a:cxn ang="0">
                  <a:pos x="9" y="93"/>
                </a:cxn>
                <a:cxn ang="0">
                  <a:pos x="16" y="93"/>
                </a:cxn>
                <a:cxn ang="0">
                  <a:pos x="22" y="91"/>
                </a:cxn>
                <a:cxn ang="0">
                  <a:pos x="29" y="88"/>
                </a:cxn>
                <a:cxn ang="0">
                  <a:pos x="35" y="83"/>
                </a:cxn>
                <a:cxn ang="0">
                  <a:pos x="40" y="75"/>
                </a:cxn>
                <a:cxn ang="0">
                  <a:pos x="45" y="62"/>
                </a:cxn>
                <a:cxn ang="0">
                  <a:pos x="47" y="52"/>
                </a:cxn>
                <a:cxn ang="0">
                  <a:pos x="45" y="45"/>
                </a:cxn>
                <a:cxn ang="0">
                  <a:pos x="42" y="39"/>
                </a:cxn>
                <a:cxn ang="0">
                  <a:pos x="38" y="36"/>
                </a:cxn>
                <a:cxn ang="0">
                  <a:pos x="34" y="33"/>
                </a:cxn>
                <a:cxn ang="0">
                  <a:pos x="30" y="32"/>
                </a:cxn>
                <a:cxn ang="0">
                  <a:pos x="29" y="32"/>
                </a:cxn>
                <a:cxn ang="0">
                  <a:pos x="31" y="30"/>
                </a:cxn>
                <a:cxn ang="0">
                  <a:pos x="38" y="26"/>
                </a:cxn>
                <a:cxn ang="0">
                  <a:pos x="49" y="20"/>
                </a:cxn>
                <a:cxn ang="0">
                  <a:pos x="63" y="14"/>
                </a:cxn>
                <a:cxn ang="0">
                  <a:pos x="78" y="8"/>
                </a:cxn>
                <a:cxn ang="0">
                  <a:pos x="94" y="3"/>
                </a:cxn>
                <a:cxn ang="0">
                  <a:pos x="110" y="0"/>
                </a:cxn>
                <a:cxn ang="0">
                  <a:pos x="126" y="1"/>
                </a:cxn>
              </a:cxnLst>
              <a:rect l="0" t="0" r="r" b="b"/>
              <a:pathLst>
                <a:path w="126" h="119">
                  <a:moveTo>
                    <a:pt x="126" y="1"/>
                  </a:moveTo>
                  <a:lnTo>
                    <a:pt x="109" y="10"/>
                  </a:lnTo>
                  <a:lnTo>
                    <a:pt x="93" y="25"/>
                  </a:lnTo>
                  <a:lnTo>
                    <a:pt x="80" y="45"/>
                  </a:lnTo>
                  <a:lnTo>
                    <a:pt x="72" y="64"/>
                  </a:lnTo>
                  <a:lnTo>
                    <a:pt x="70" y="84"/>
                  </a:lnTo>
                  <a:lnTo>
                    <a:pt x="75" y="100"/>
                  </a:lnTo>
                  <a:lnTo>
                    <a:pt x="89" y="113"/>
                  </a:lnTo>
                  <a:lnTo>
                    <a:pt x="114" y="118"/>
                  </a:lnTo>
                  <a:lnTo>
                    <a:pt x="88" y="117"/>
                  </a:lnTo>
                  <a:lnTo>
                    <a:pt x="67" y="118"/>
                  </a:lnTo>
                  <a:lnTo>
                    <a:pt x="48" y="119"/>
                  </a:lnTo>
                  <a:lnTo>
                    <a:pt x="34" y="119"/>
                  </a:lnTo>
                  <a:lnTo>
                    <a:pt x="23" y="117"/>
                  </a:lnTo>
                  <a:lnTo>
                    <a:pt x="14" y="113"/>
                  </a:lnTo>
                  <a:lnTo>
                    <a:pt x="7" y="104"/>
                  </a:lnTo>
                  <a:lnTo>
                    <a:pt x="0" y="92"/>
                  </a:lnTo>
                  <a:lnTo>
                    <a:pt x="1" y="92"/>
                  </a:lnTo>
                  <a:lnTo>
                    <a:pt x="5" y="93"/>
                  </a:lnTo>
                  <a:lnTo>
                    <a:pt x="9" y="93"/>
                  </a:lnTo>
                  <a:lnTo>
                    <a:pt x="16" y="93"/>
                  </a:lnTo>
                  <a:lnTo>
                    <a:pt x="22" y="91"/>
                  </a:lnTo>
                  <a:lnTo>
                    <a:pt x="29" y="88"/>
                  </a:lnTo>
                  <a:lnTo>
                    <a:pt x="35" y="83"/>
                  </a:lnTo>
                  <a:lnTo>
                    <a:pt x="40" y="75"/>
                  </a:lnTo>
                  <a:lnTo>
                    <a:pt x="45" y="62"/>
                  </a:lnTo>
                  <a:lnTo>
                    <a:pt x="47" y="52"/>
                  </a:lnTo>
                  <a:lnTo>
                    <a:pt x="45" y="45"/>
                  </a:lnTo>
                  <a:lnTo>
                    <a:pt x="42" y="39"/>
                  </a:lnTo>
                  <a:lnTo>
                    <a:pt x="38" y="36"/>
                  </a:lnTo>
                  <a:lnTo>
                    <a:pt x="34" y="33"/>
                  </a:lnTo>
                  <a:lnTo>
                    <a:pt x="30" y="32"/>
                  </a:lnTo>
                  <a:lnTo>
                    <a:pt x="29" y="32"/>
                  </a:lnTo>
                  <a:lnTo>
                    <a:pt x="31" y="30"/>
                  </a:lnTo>
                  <a:lnTo>
                    <a:pt x="38" y="26"/>
                  </a:lnTo>
                  <a:lnTo>
                    <a:pt x="49" y="20"/>
                  </a:lnTo>
                  <a:lnTo>
                    <a:pt x="63" y="14"/>
                  </a:lnTo>
                  <a:lnTo>
                    <a:pt x="78" y="8"/>
                  </a:lnTo>
                  <a:lnTo>
                    <a:pt x="94" y="3"/>
                  </a:lnTo>
                  <a:lnTo>
                    <a:pt x="110" y="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3702050" y="2109787"/>
              <a:ext cx="19050" cy="14288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3" y="58"/>
                </a:cxn>
                <a:cxn ang="0">
                  <a:pos x="49" y="57"/>
                </a:cxn>
                <a:cxn ang="0">
                  <a:pos x="55" y="54"/>
                </a:cxn>
                <a:cxn ang="0">
                  <a:pos x="61" y="50"/>
                </a:cxn>
                <a:cxn ang="0">
                  <a:pos x="65" y="45"/>
                </a:cxn>
                <a:cxn ang="0">
                  <a:pos x="68" y="40"/>
                </a:cxn>
                <a:cxn ang="0">
                  <a:pos x="70" y="35"/>
                </a:cxn>
                <a:cxn ang="0">
                  <a:pos x="71" y="29"/>
                </a:cxn>
                <a:cxn ang="0">
                  <a:pos x="70" y="23"/>
                </a:cxn>
                <a:cxn ang="0">
                  <a:pos x="68" y="18"/>
                </a:cxn>
                <a:cxn ang="0">
                  <a:pos x="65" y="13"/>
                </a:cxn>
                <a:cxn ang="0">
                  <a:pos x="61" y="8"/>
                </a:cxn>
                <a:cxn ang="0">
                  <a:pos x="55" y="5"/>
                </a:cxn>
                <a:cxn ang="0">
                  <a:pos x="49" y="2"/>
                </a:cxn>
                <a:cxn ang="0">
                  <a:pos x="43" y="1"/>
                </a:cxn>
                <a:cxn ang="0">
                  <a:pos x="36" y="0"/>
                </a:cxn>
                <a:cxn ang="0">
                  <a:pos x="28" y="1"/>
                </a:cxn>
                <a:cxn ang="0">
                  <a:pos x="21" y="2"/>
                </a:cxn>
                <a:cxn ang="0">
                  <a:pos x="15" y="5"/>
                </a:cxn>
                <a:cxn ang="0">
                  <a:pos x="10" y="8"/>
                </a:cxn>
                <a:cxn ang="0">
                  <a:pos x="6" y="13"/>
                </a:cxn>
                <a:cxn ang="0">
                  <a:pos x="3" y="18"/>
                </a:cxn>
                <a:cxn ang="0">
                  <a:pos x="1" y="23"/>
                </a:cxn>
                <a:cxn ang="0">
                  <a:pos x="0" y="29"/>
                </a:cxn>
                <a:cxn ang="0">
                  <a:pos x="1" y="35"/>
                </a:cxn>
                <a:cxn ang="0">
                  <a:pos x="3" y="40"/>
                </a:cxn>
                <a:cxn ang="0">
                  <a:pos x="6" y="45"/>
                </a:cxn>
                <a:cxn ang="0">
                  <a:pos x="10" y="50"/>
                </a:cxn>
                <a:cxn ang="0">
                  <a:pos x="15" y="54"/>
                </a:cxn>
                <a:cxn ang="0">
                  <a:pos x="21" y="57"/>
                </a:cxn>
                <a:cxn ang="0">
                  <a:pos x="28" y="58"/>
                </a:cxn>
                <a:cxn ang="0">
                  <a:pos x="36" y="59"/>
                </a:cxn>
              </a:cxnLst>
              <a:rect l="0" t="0" r="r" b="b"/>
              <a:pathLst>
                <a:path w="71" h="59">
                  <a:moveTo>
                    <a:pt x="36" y="59"/>
                  </a:moveTo>
                  <a:lnTo>
                    <a:pt x="43" y="58"/>
                  </a:lnTo>
                  <a:lnTo>
                    <a:pt x="49" y="57"/>
                  </a:lnTo>
                  <a:lnTo>
                    <a:pt x="55" y="54"/>
                  </a:lnTo>
                  <a:lnTo>
                    <a:pt x="61" y="50"/>
                  </a:lnTo>
                  <a:lnTo>
                    <a:pt x="65" y="45"/>
                  </a:lnTo>
                  <a:lnTo>
                    <a:pt x="68" y="40"/>
                  </a:lnTo>
                  <a:lnTo>
                    <a:pt x="70" y="35"/>
                  </a:lnTo>
                  <a:lnTo>
                    <a:pt x="71" y="29"/>
                  </a:lnTo>
                  <a:lnTo>
                    <a:pt x="70" y="23"/>
                  </a:lnTo>
                  <a:lnTo>
                    <a:pt x="68" y="18"/>
                  </a:lnTo>
                  <a:lnTo>
                    <a:pt x="65" y="13"/>
                  </a:lnTo>
                  <a:lnTo>
                    <a:pt x="61" y="8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1" y="2"/>
                  </a:lnTo>
                  <a:lnTo>
                    <a:pt x="15" y="5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1" y="35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21" y="57"/>
                  </a:lnTo>
                  <a:lnTo>
                    <a:pt x="28" y="5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20" name="Freeform 48"/>
            <p:cNvSpPr>
              <a:spLocks/>
            </p:cNvSpPr>
            <p:nvPr/>
          </p:nvSpPr>
          <p:spPr bwMode="auto">
            <a:xfrm>
              <a:off x="3722687" y="2085975"/>
              <a:ext cx="11113" cy="11113"/>
            </a:xfrm>
            <a:custGeom>
              <a:avLst/>
              <a:gdLst/>
              <a:ahLst/>
              <a:cxnLst>
                <a:cxn ang="0">
                  <a:pos x="20" y="41"/>
                </a:cxn>
                <a:cxn ang="0">
                  <a:pos x="28" y="39"/>
                </a:cxn>
                <a:cxn ang="0">
                  <a:pos x="36" y="35"/>
                </a:cxn>
                <a:cxn ang="0">
                  <a:pos x="40" y="28"/>
                </a:cxn>
                <a:cxn ang="0">
                  <a:pos x="42" y="20"/>
                </a:cxn>
                <a:cxn ang="0">
                  <a:pos x="40" y="12"/>
                </a:cxn>
                <a:cxn ang="0">
                  <a:pos x="36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5"/>
                </a:cxn>
                <a:cxn ang="0">
                  <a:pos x="12" y="39"/>
                </a:cxn>
                <a:cxn ang="0">
                  <a:pos x="20" y="41"/>
                </a:cxn>
              </a:cxnLst>
              <a:rect l="0" t="0" r="r" b="b"/>
              <a:pathLst>
                <a:path w="42" h="41">
                  <a:moveTo>
                    <a:pt x="20" y="41"/>
                  </a:moveTo>
                  <a:lnTo>
                    <a:pt x="28" y="39"/>
                  </a:lnTo>
                  <a:lnTo>
                    <a:pt x="36" y="35"/>
                  </a:lnTo>
                  <a:lnTo>
                    <a:pt x="40" y="28"/>
                  </a:lnTo>
                  <a:lnTo>
                    <a:pt x="42" y="20"/>
                  </a:lnTo>
                  <a:lnTo>
                    <a:pt x="40" y="12"/>
                  </a:lnTo>
                  <a:lnTo>
                    <a:pt x="36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5"/>
                  </a:lnTo>
                  <a:lnTo>
                    <a:pt x="12" y="39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21" name="Freeform 49"/>
            <p:cNvSpPr>
              <a:spLocks/>
            </p:cNvSpPr>
            <p:nvPr/>
          </p:nvSpPr>
          <p:spPr bwMode="auto">
            <a:xfrm>
              <a:off x="3779837" y="2249487"/>
              <a:ext cx="14288" cy="14288"/>
            </a:xfrm>
            <a:custGeom>
              <a:avLst/>
              <a:gdLst/>
              <a:ahLst/>
              <a:cxnLst>
                <a:cxn ang="0">
                  <a:pos x="26" y="58"/>
                </a:cxn>
                <a:cxn ang="0">
                  <a:pos x="36" y="56"/>
                </a:cxn>
                <a:cxn ang="0">
                  <a:pos x="45" y="50"/>
                </a:cxn>
                <a:cxn ang="0">
                  <a:pos x="51" y="41"/>
                </a:cxn>
                <a:cxn ang="0">
                  <a:pos x="53" y="29"/>
                </a:cxn>
                <a:cxn ang="0">
                  <a:pos x="51" y="18"/>
                </a:cxn>
                <a:cxn ang="0">
                  <a:pos x="45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7" y="8"/>
                </a:cxn>
                <a:cxn ang="0">
                  <a:pos x="2" y="18"/>
                </a:cxn>
                <a:cxn ang="0">
                  <a:pos x="0" y="29"/>
                </a:cxn>
                <a:cxn ang="0">
                  <a:pos x="2" y="41"/>
                </a:cxn>
                <a:cxn ang="0">
                  <a:pos x="7" y="50"/>
                </a:cxn>
                <a:cxn ang="0">
                  <a:pos x="16" y="56"/>
                </a:cxn>
                <a:cxn ang="0">
                  <a:pos x="26" y="58"/>
                </a:cxn>
              </a:cxnLst>
              <a:rect l="0" t="0" r="r" b="b"/>
              <a:pathLst>
                <a:path w="53" h="58">
                  <a:moveTo>
                    <a:pt x="26" y="58"/>
                  </a:moveTo>
                  <a:lnTo>
                    <a:pt x="36" y="56"/>
                  </a:lnTo>
                  <a:lnTo>
                    <a:pt x="45" y="50"/>
                  </a:lnTo>
                  <a:lnTo>
                    <a:pt x="51" y="41"/>
                  </a:lnTo>
                  <a:lnTo>
                    <a:pt x="53" y="29"/>
                  </a:lnTo>
                  <a:lnTo>
                    <a:pt x="51" y="18"/>
                  </a:lnTo>
                  <a:lnTo>
                    <a:pt x="45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7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2" y="41"/>
                  </a:lnTo>
                  <a:lnTo>
                    <a:pt x="7" y="50"/>
                  </a:lnTo>
                  <a:lnTo>
                    <a:pt x="16" y="56"/>
                  </a:lnTo>
                  <a:lnTo>
                    <a:pt x="26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22" name="Freeform 50"/>
            <p:cNvSpPr>
              <a:spLocks/>
            </p:cNvSpPr>
            <p:nvPr/>
          </p:nvSpPr>
          <p:spPr bwMode="auto">
            <a:xfrm>
              <a:off x="3690937" y="2320925"/>
              <a:ext cx="14288" cy="7937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4" y="295"/>
                </a:cxn>
                <a:cxn ang="0">
                  <a:pos x="32" y="0"/>
                </a:cxn>
                <a:cxn ang="0">
                  <a:pos x="0" y="7"/>
                </a:cxn>
              </a:cxnLst>
              <a:rect l="0" t="0" r="r" b="b"/>
              <a:pathLst>
                <a:path w="54" h="295">
                  <a:moveTo>
                    <a:pt x="0" y="7"/>
                  </a:moveTo>
                  <a:lnTo>
                    <a:pt x="54" y="295"/>
                  </a:lnTo>
                  <a:lnTo>
                    <a:pt x="3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  <p:sp>
          <p:nvSpPr>
            <p:cNvPr id="3123" name="Freeform 51"/>
            <p:cNvSpPr>
              <a:spLocks/>
            </p:cNvSpPr>
            <p:nvPr/>
          </p:nvSpPr>
          <p:spPr bwMode="auto">
            <a:xfrm>
              <a:off x="3505200" y="2216150"/>
              <a:ext cx="77788" cy="1270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9"/>
                </a:cxn>
                <a:cxn ang="0">
                  <a:pos x="7" y="40"/>
                </a:cxn>
                <a:cxn ang="0">
                  <a:pos x="16" y="41"/>
                </a:cxn>
                <a:cxn ang="0">
                  <a:pos x="28" y="42"/>
                </a:cxn>
                <a:cxn ang="0">
                  <a:pos x="43" y="43"/>
                </a:cxn>
                <a:cxn ang="0">
                  <a:pos x="59" y="44"/>
                </a:cxn>
                <a:cxn ang="0">
                  <a:pos x="78" y="45"/>
                </a:cxn>
                <a:cxn ang="0">
                  <a:pos x="99" y="44"/>
                </a:cxn>
                <a:cxn ang="0">
                  <a:pos x="121" y="43"/>
                </a:cxn>
                <a:cxn ang="0">
                  <a:pos x="144" y="42"/>
                </a:cxn>
                <a:cxn ang="0">
                  <a:pos x="168" y="39"/>
                </a:cxn>
                <a:cxn ang="0">
                  <a:pos x="194" y="34"/>
                </a:cxn>
                <a:cxn ang="0">
                  <a:pos x="218" y="29"/>
                </a:cxn>
                <a:cxn ang="0">
                  <a:pos x="243" y="21"/>
                </a:cxn>
                <a:cxn ang="0">
                  <a:pos x="268" y="12"/>
                </a:cxn>
                <a:cxn ang="0">
                  <a:pos x="292" y="0"/>
                </a:cxn>
                <a:cxn ang="0">
                  <a:pos x="290" y="1"/>
                </a:cxn>
                <a:cxn ang="0">
                  <a:pos x="286" y="2"/>
                </a:cxn>
                <a:cxn ang="0">
                  <a:pos x="279" y="5"/>
                </a:cxn>
                <a:cxn ang="0">
                  <a:pos x="269" y="8"/>
                </a:cxn>
                <a:cxn ang="0">
                  <a:pos x="258" y="13"/>
                </a:cxn>
                <a:cxn ang="0">
                  <a:pos x="243" y="17"/>
                </a:cxn>
                <a:cxn ang="0">
                  <a:pos x="228" y="21"/>
                </a:cxn>
                <a:cxn ang="0">
                  <a:pos x="211" y="25"/>
                </a:cxn>
                <a:cxn ang="0">
                  <a:pos x="192" y="28"/>
                </a:cxn>
                <a:cxn ang="0">
                  <a:pos x="172" y="30"/>
                </a:cxn>
                <a:cxn ang="0">
                  <a:pos x="151" y="31"/>
                </a:cxn>
                <a:cxn ang="0">
                  <a:pos x="131" y="31"/>
                </a:cxn>
                <a:cxn ang="0">
                  <a:pos x="109" y="30"/>
                </a:cxn>
                <a:cxn ang="0">
                  <a:pos x="87" y="27"/>
                </a:cxn>
                <a:cxn ang="0">
                  <a:pos x="65" y="21"/>
                </a:cxn>
                <a:cxn ang="0">
                  <a:pos x="44" y="14"/>
                </a:cxn>
                <a:cxn ang="0">
                  <a:pos x="0" y="39"/>
                </a:cxn>
              </a:cxnLst>
              <a:rect l="0" t="0" r="r" b="b"/>
              <a:pathLst>
                <a:path w="292" h="45">
                  <a:moveTo>
                    <a:pt x="0" y="39"/>
                  </a:moveTo>
                  <a:lnTo>
                    <a:pt x="2" y="39"/>
                  </a:lnTo>
                  <a:lnTo>
                    <a:pt x="7" y="40"/>
                  </a:lnTo>
                  <a:lnTo>
                    <a:pt x="16" y="41"/>
                  </a:lnTo>
                  <a:lnTo>
                    <a:pt x="28" y="42"/>
                  </a:lnTo>
                  <a:lnTo>
                    <a:pt x="43" y="43"/>
                  </a:lnTo>
                  <a:lnTo>
                    <a:pt x="59" y="44"/>
                  </a:lnTo>
                  <a:lnTo>
                    <a:pt x="78" y="45"/>
                  </a:lnTo>
                  <a:lnTo>
                    <a:pt x="99" y="44"/>
                  </a:lnTo>
                  <a:lnTo>
                    <a:pt x="121" y="43"/>
                  </a:lnTo>
                  <a:lnTo>
                    <a:pt x="144" y="42"/>
                  </a:lnTo>
                  <a:lnTo>
                    <a:pt x="168" y="39"/>
                  </a:lnTo>
                  <a:lnTo>
                    <a:pt x="194" y="34"/>
                  </a:lnTo>
                  <a:lnTo>
                    <a:pt x="218" y="29"/>
                  </a:lnTo>
                  <a:lnTo>
                    <a:pt x="243" y="21"/>
                  </a:lnTo>
                  <a:lnTo>
                    <a:pt x="268" y="12"/>
                  </a:lnTo>
                  <a:lnTo>
                    <a:pt x="292" y="0"/>
                  </a:lnTo>
                  <a:lnTo>
                    <a:pt x="290" y="1"/>
                  </a:lnTo>
                  <a:lnTo>
                    <a:pt x="286" y="2"/>
                  </a:lnTo>
                  <a:lnTo>
                    <a:pt x="279" y="5"/>
                  </a:lnTo>
                  <a:lnTo>
                    <a:pt x="269" y="8"/>
                  </a:lnTo>
                  <a:lnTo>
                    <a:pt x="258" y="13"/>
                  </a:lnTo>
                  <a:lnTo>
                    <a:pt x="243" y="17"/>
                  </a:lnTo>
                  <a:lnTo>
                    <a:pt x="228" y="21"/>
                  </a:lnTo>
                  <a:lnTo>
                    <a:pt x="211" y="25"/>
                  </a:lnTo>
                  <a:lnTo>
                    <a:pt x="192" y="28"/>
                  </a:lnTo>
                  <a:lnTo>
                    <a:pt x="172" y="30"/>
                  </a:lnTo>
                  <a:lnTo>
                    <a:pt x="151" y="31"/>
                  </a:lnTo>
                  <a:lnTo>
                    <a:pt x="131" y="31"/>
                  </a:lnTo>
                  <a:lnTo>
                    <a:pt x="109" y="30"/>
                  </a:lnTo>
                  <a:lnTo>
                    <a:pt x="87" y="27"/>
                  </a:lnTo>
                  <a:lnTo>
                    <a:pt x="65" y="21"/>
                  </a:lnTo>
                  <a:lnTo>
                    <a:pt x="44" y="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>
                <a:solidFill>
                  <a:prstClr val="black"/>
                </a:solidFill>
              </a:endParaRPr>
            </a:p>
          </p:txBody>
        </p:sp>
      </p:grpSp>
      <p:pic>
        <p:nvPicPr>
          <p:cNvPr id="3125" name="Picture 53" descr="http://ts2.mm.bing.net/images/thumbnail.aspx?q=1187843874745&amp;id=0273256c8dbc52c5ac23edad7fd3e121&amp;url=http%3a%2f%2fwww.diatribe.us%2fimages%2fbody%2fphoto_conferencepearls_9_1_larg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1" y="3172206"/>
            <a:ext cx="228600" cy="180594"/>
          </a:xfrm>
          <a:prstGeom prst="rect">
            <a:avLst/>
          </a:prstGeom>
          <a:noFill/>
        </p:spPr>
      </p:pic>
      <p:cxnSp>
        <p:nvCxnSpPr>
          <p:cNvPr id="99" name="Straight Arrow Connector 98"/>
          <p:cNvCxnSpPr>
            <a:stCxn id="3125" idx="2"/>
          </p:cNvCxnSpPr>
          <p:nvPr/>
        </p:nvCxnSpPr>
        <p:spPr>
          <a:xfrm>
            <a:off x="5981701" y="3352800"/>
            <a:ext cx="1485899" cy="838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72200" y="4114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prstClr val="black"/>
                </a:solidFill>
              </a:rPr>
              <a:t>Integrated glucose monitor and Insulin pump receives instructions wirelessly</a:t>
            </a:r>
            <a:endParaRPr lang="fr-BE" sz="1200" i="1" dirty="0">
              <a:solidFill>
                <a:prstClr val="black"/>
              </a:solidFill>
            </a:endParaRPr>
          </a:p>
        </p:txBody>
      </p:sp>
      <p:pic>
        <p:nvPicPr>
          <p:cNvPr id="3127" name="Picture 55" descr="http://ts3.mm.bing.net/images/thumbnail.aspx?q=1155430886186&amp;id=b10da9be69f59ea8905b1398db58c820&amp;url=http%3a%2f%2fwww.firstdetection.com%2fimages%2fmafaso1_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1219200"/>
            <a:ext cx="624840" cy="669471"/>
          </a:xfrm>
          <a:prstGeom prst="rect">
            <a:avLst/>
          </a:prstGeom>
          <a:noFill/>
        </p:spPr>
      </p:pic>
      <p:cxnSp>
        <p:nvCxnSpPr>
          <p:cNvPr id="102" name="Straight Arrow Connector 101"/>
          <p:cNvCxnSpPr/>
          <p:nvPr/>
        </p:nvCxnSpPr>
        <p:spPr>
          <a:xfrm>
            <a:off x="6858000" y="1447800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239000" y="1524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prstClr val="black"/>
                </a:solidFill>
              </a:rPr>
              <a:t>Motion sensor, fall-detector</a:t>
            </a:r>
            <a:endParaRPr lang="fr-BE" sz="1200" i="1" dirty="0">
              <a:solidFill>
                <a:prstClr val="black"/>
              </a:solidFill>
            </a:endParaRPr>
          </a:p>
        </p:txBody>
      </p:sp>
      <p:sp>
        <p:nvSpPr>
          <p:cNvPr id="106" name="Cloud"/>
          <p:cNvSpPr>
            <a:spLocks noChangeAspect="1" noEditPoints="1" noChangeArrowheads="1"/>
          </p:cNvSpPr>
          <p:nvPr/>
        </p:nvSpPr>
        <p:spPr bwMode="auto">
          <a:xfrm>
            <a:off x="457200" y="4572000"/>
            <a:ext cx="4724400" cy="2133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/>
            </a:r>
            <a:br>
              <a:rPr lang="en-US" sz="1400" b="1" dirty="0" smtClean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      </a:t>
            </a:r>
            <a:r>
              <a:rPr lang="en-US" sz="2400" b="1" dirty="0" smtClean="0">
                <a:solidFill>
                  <a:prstClr val="black"/>
                </a:solidFill>
              </a:rPr>
              <a:t>Cloud Infrastructure</a:t>
            </a:r>
            <a:endParaRPr lang="en-US" sz="2400" b="1" dirty="0">
              <a:solidFill>
                <a:prstClr val="black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1981200" y="4038600"/>
            <a:ext cx="381000" cy="8382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/>
          <p:cNvSpPr/>
          <p:nvPr/>
        </p:nvSpPr>
        <p:spPr>
          <a:xfrm>
            <a:off x="1600200" y="5791200"/>
            <a:ext cx="2514600" cy="5334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Home healthcare application</a:t>
            </a:r>
            <a:endParaRPr lang="fr-BE" sz="1400" b="1" dirty="0">
              <a:solidFill>
                <a:srgbClr val="C0000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066800" y="4648200"/>
            <a:ext cx="1143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066800" y="4724400"/>
            <a:ext cx="1143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3" descr="C:\Users\Ken\AppData\Local\Microsoft\Windows\Temporary Internet Files\Content.IE5\BOTGBZXM\MC900355023[1]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533400" y="3657600"/>
            <a:ext cx="955853" cy="98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TextBox 118"/>
          <p:cNvSpPr txBox="1"/>
          <p:nvPr/>
        </p:nvSpPr>
        <p:spPr>
          <a:xfrm>
            <a:off x="76200" y="2971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prstClr val="black"/>
                </a:solidFill>
              </a:rPr>
              <a:t>Healthcare provider monitors large numbers of remote patients</a:t>
            </a:r>
            <a:endParaRPr lang="fr-BE" sz="1200" i="1" dirty="0">
              <a:solidFill>
                <a:prstClr val="black"/>
              </a:solidFill>
            </a:endParaRPr>
          </a:p>
        </p:txBody>
      </p:sp>
      <p:pic>
        <p:nvPicPr>
          <p:cNvPr id="3128" name="Picture 56" descr="C:\Users\Ken\AppData\Local\Microsoft\Windows\Temporary Internet Files\Content.IE5\DV4QT7JI\MC900432567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0200" y="3581400"/>
            <a:ext cx="609486" cy="609486"/>
          </a:xfrm>
          <a:prstGeom prst="rect">
            <a:avLst/>
          </a:prstGeom>
          <a:noFill/>
        </p:spPr>
      </p:pic>
      <p:pic>
        <p:nvPicPr>
          <p:cNvPr id="3131" name="Picture 59" descr="C:\Users\Ken\AppData\Local\Microsoft\Windows\Temporary Internet Files\Content.IE5\GI67AESF\MC900215160[1]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01000" y="2800226"/>
            <a:ext cx="660149" cy="704974"/>
          </a:xfrm>
          <a:prstGeom prst="rect">
            <a:avLst/>
          </a:prstGeom>
          <a:noFill/>
        </p:spPr>
      </p:pic>
      <p:pic>
        <p:nvPicPr>
          <p:cNvPr id="3130" name="Picture 58" descr="C:\Users\Ken\AppData\Local\Microsoft\Windows\Temporary Internet Files\Content.IE5\DV4QT7JI\MC900215352[1]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53400" y="2266826"/>
            <a:ext cx="431057" cy="700135"/>
          </a:xfrm>
          <a:prstGeom prst="rect">
            <a:avLst/>
          </a:prstGeom>
          <a:noFill/>
        </p:spPr>
      </p:pic>
      <p:sp>
        <p:nvSpPr>
          <p:cNvPr id="144" name="TextBox 143"/>
          <p:cNvSpPr txBox="1"/>
          <p:nvPr/>
        </p:nvSpPr>
        <p:spPr>
          <a:xfrm>
            <a:off x="7620000" y="3429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prstClr val="black"/>
                </a:solidFill>
              </a:rPr>
              <a:t>Medication station tracks, dispenses pills</a:t>
            </a:r>
            <a:endParaRPr lang="fr-BE" sz="1200" i="1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027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properties are needed in remote medical care systems?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Which matters more: fast response, or durability of the data being updated?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066263"/>
            <a:ext cx="8153400" cy="639337"/>
          </a:xfrm>
        </p:spPr>
        <p:txBody>
          <a:bodyPr/>
          <a:lstStyle/>
          <a:p>
            <a:r>
              <a:rPr lang="en-US" smtClean="0"/>
              <a:t>Need: Strong consistency and durability for data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924800" cy="4267200"/>
            <a:chOff x="609600" y="1828800"/>
            <a:chExt cx="8305800" cy="4572000"/>
          </a:xfrm>
        </p:grpSpPr>
        <p:sp>
          <p:nvSpPr>
            <p:cNvPr id="1029" name="Cloud"/>
            <p:cNvSpPr>
              <a:spLocks noChangeAspect="1" noEditPoints="1" noChangeArrowheads="1"/>
            </p:cNvSpPr>
            <p:nvPr/>
          </p:nvSpPr>
          <p:spPr bwMode="auto">
            <a:xfrm>
              <a:off x="2667000" y="4267200"/>
              <a:ext cx="4724400" cy="21336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</a:rPr>
                <a:t/>
              </a:r>
              <a:br>
                <a:rPr lang="en-US" sz="1400" b="1" dirty="0" smtClean="0">
                  <a:solidFill>
                    <a:prstClr val="black"/>
                  </a:solidFill>
                </a:rPr>
              </a:br>
              <a:r>
                <a:rPr lang="en-US" sz="1400" b="1" dirty="0" smtClean="0">
                  <a:solidFill>
                    <a:prstClr val="black"/>
                  </a:solidFill>
                </a:rPr>
                <a:t>      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Cloud Infrastructure</a:t>
              </a:r>
              <a:endParaRPr lang="en-US" sz="2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5410200" y="3810000"/>
              <a:ext cx="1371600" cy="1066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514600" y="4572000"/>
              <a:ext cx="1143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14600" y="4648200"/>
              <a:ext cx="1143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81400" y="1828800"/>
              <a:ext cx="2971800" cy="107721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Mrs. Marsh has been dizzy.  Her stomach is upset and she hasn’t been eating well, yet her blood sugars are high.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971800"/>
              <a:ext cx="4114800" cy="92333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Let’s stop the oral diabetes medication and increase her insulin, but we’ll need to monitor closely for a week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pic>
          <p:nvPicPr>
            <p:cNvPr id="1032" name="Picture 8" descr="C:\Users\Ken\AppData\Local\Microsoft\Windows\Temporary Internet Files\Content.IE5\L15W07P3\MC90007128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14311" y="1828800"/>
              <a:ext cx="2301089" cy="2534970"/>
            </a:xfrm>
            <a:prstGeom prst="rect">
              <a:avLst/>
            </a:prstGeom>
            <a:noFill/>
          </p:spPr>
        </p:pic>
        <p:pic>
          <p:nvPicPr>
            <p:cNvPr id="16" name="Picture 3" descr="C:\Users\Ken\AppData\Local\Microsoft\Windows\Temporary Internet Files\Content.IE5\BOTGBZXM\MC900355023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" y="3733800"/>
              <a:ext cx="1794053" cy="1852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an 10"/>
            <p:cNvSpPr/>
            <p:nvPr/>
          </p:nvSpPr>
          <p:spPr>
            <a:xfrm>
              <a:off x="3657600" y="5486400"/>
              <a:ext cx="2514600" cy="609600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Patient Records DB</a:t>
              </a:r>
              <a:endParaRPr lang="fr-BE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picture overview</a:t>
            </a:r>
            <a:endParaRPr lang="fr-BE" dirty="0"/>
          </a:p>
        </p:txBody>
      </p:sp>
      <p:sp>
        <p:nvSpPr>
          <p:cNvPr id="48" name="Content Placeholder 4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requests are</a:t>
            </a:r>
            <a:br>
              <a:rPr lang="en-US" dirty="0" smtClean="0"/>
            </a:br>
            <a:r>
              <a:rPr lang="en-US" dirty="0" smtClean="0"/>
              <a:t>handled in the “first</a:t>
            </a:r>
            <a:br>
              <a:rPr lang="en-US" dirty="0" smtClean="0"/>
            </a:br>
            <a:r>
              <a:rPr lang="en-US" dirty="0" smtClean="0"/>
              <a:t>tier” by</a:t>
            </a:r>
          </a:p>
          <a:p>
            <a:pPr lvl="1"/>
            <a:r>
              <a:rPr lang="en-US" dirty="0" smtClean="0"/>
              <a:t>PHP or ASP pages</a:t>
            </a:r>
          </a:p>
          <a:p>
            <a:pPr lvl="1"/>
            <a:r>
              <a:rPr lang="en-US" dirty="0" smtClean="0"/>
              <a:t>Associated logic</a:t>
            </a:r>
          </a:p>
          <a:p>
            <a:r>
              <a:rPr lang="en-US" dirty="0" smtClean="0"/>
              <a:t>These lightweight </a:t>
            </a:r>
            <a:br>
              <a:rPr lang="en-US" dirty="0" smtClean="0"/>
            </a:br>
            <a:r>
              <a:rPr lang="en-US" dirty="0" smtClean="0"/>
              <a:t>services are fast</a:t>
            </a:r>
            <a:br>
              <a:rPr lang="en-US" dirty="0" smtClean="0"/>
            </a:br>
            <a:r>
              <a:rPr lang="en-US" dirty="0" smtClean="0"/>
              <a:t>and very nimble</a:t>
            </a:r>
          </a:p>
          <a:p>
            <a:r>
              <a:rPr lang="en-US" dirty="0" smtClean="0"/>
              <a:t>Much use of caching:</a:t>
            </a:r>
            <a:br>
              <a:rPr lang="en-US" dirty="0" smtClean="0"/>
            </a:br>
            <a:r>
              <a:rPr lang="en-US" dirty="0" smtClean="0"/>
              <a:t>the second tier</a:t>
            </a:r>
          </a:p>
        </p:txBody>
      </p:sp>
      <p:pic>
        <p:nvPicPr>
          <p:cNvPr id="14" name="Picture 20" descr="http://tbn0.google.com/images?q=tbn:bxfIJACxZKDCIM:http://www.permissionresearch.com/Images/PR/pr2_woman_computer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1038225" cy="952500"/>
          </a:xfrm>
          <a:prstGeom prst="rect">
            <a:avLst/>
          </a:prstGeom>
          <a:noFill/>
        </p:spPr>
      </p:pic>
      <p:pic>
        <p:nvPicPr>
          <p:cNvPr id="15" name="Picture 22" descr="http://tbn0.google.com/images?q=tbn:KASAO1zw1pAjXM:http://www.getleadsmakesales.com/images/happy-man-computer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1981200"/>
            <a:ext cx="828675" cy="1133476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4800600" y="3124200"/>
            <a:ext cx="494943" cy="58824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24600" y="2667000"/>
            <a:ext cx="152400" cy="6858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</p:grpSpPr>
        <p:sp>
          <p:nvSpPr>
            <p:cNvPr id="4" name="Oval 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8" name="Oval 17"/>
          <p:cNvSpPr/>
          <p:nvPr/>
        </p:nvSpPr>
        <p:spPr>
          <a:xfrm>
            <a:off x="7467600" y="35814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3528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24600" y="33528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15000" y="35052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34000" y="38100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76800" y="40386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48200" y="44196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76800" y="48006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05400" y="52578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7" name="Flowchart: Multidocument 26"/>
          <p:cNvSpPr/>
          <p:nvPr/>
        </p:nvSpPr>
        <p:spPr>
          <a:xfrm>
            <a:off x="7696200" y="5029200"/>
            <a:ext cx="777875" cy="513664"/>
          </a:xfrm>
          <a:prstGeom prst="flowChartMultidocumen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Index</a:t>
            </a:r>
            <a:endParaRPr lang="fr-BE" sz="1600" dirty="0">
              <a:solidFill>
                <a:srgbClr val="C00000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6858000" y="5181600"/>
            <a:ext cx="685800" cy="533400"/>
          </a:xfrm>
          <a:prstGeom prst="can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DB</a:t>
            </a:r>
            <a:endParaRPr lang="fr-BE" dirty="0">
              <a:solidFill>
                <a:srgbClr val="C00000"/>
              </a:solidFill>
            </a:endParaRPr>
          </a:p>
        </p:txBody>
      </p:sp>
      <p:pic>
        <p:nvPicPr>
          <p:cNvPr id="29" name="Picture 2" descr="http://stanford2009.wikispaces.com/file/view/hadoop%2Belephant_rgb.png/71903389/hadoop%2Belephant_rg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791200"/>
            <a:ext cx="1082675" cy="386763"/>
          </a:xfrm>
          <a:prstGeom prst="rect">
            <a:avLst/>
          </a:prstGeom>
          <a:noFill/>
        </p:spPr>
      </p:pic>
      <p:sp>
        <p:nvSpPr>
          <p:cNvPr id="33" name="Oval 32"/>
          <p:cNvSpPr/>
          <p:nvPr/>
        </p:nvSpPr>
        <p:spPr>
          <a:xfrm rot="542948">
            <a:off x="6580566" y="4039886"/>
            <a:ext cx="1994300" cy="505801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Oval 35"/>
          <p:cNvSpPr/>
          <p:nvPr/>
        </p:nvSpPr>
        <p:spPr>
          <a:xfrm>
            <a:off x="7772400" y="419100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15200" y="403860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818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Shards</a:t>
            </a:r>
            <a:endParaRPr lang="fr-BE" b="1" dirty="0"/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V="1">
            <a:off x="7200900" y="4419600"/>
            <a:ext cx="3429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00800" y="4953000"/>
            <a:ext cx="457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20398602">
            <a:off x="5847679" y="3969633"/>
            <a:ext cx="1568005" cy="580053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Oval 41"/>
          <p:cNvSpPr/>
          <p:nvPr/>
        </p:nvSpPr>
        <p:spPr>
          <a:xfrm>
            <a:off x="6405362" y="4099721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4340847">
            <a:off x="5278461" y="4798608"/>
            <a:ext cx="1568005" cy="580053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" name="Oval 42"/>
          <p:cNvSpPr/>
          <p:nvPr/>
        </p:nvSpPr>
        <p:spPr>
          <a:xfrm>
            <a:off x="6024362" y="4252121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86362" y="3947321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cxnSp>
        <p:nvCxnSpPr>
          <p:cNvPr id="45" name="Straight Arrow Connector 44"/>
          <p:cNvCxnSpPr>
            <a:endCxn id="41" idx="4"/>
          </p:cNvCxnSpPr>
          <p:nvPr/>
        </p:nvCxnSpPr>
        <p:spPr>
          <a:xfrm flipH="1" flipV="1">
            <a:off x="6730988" y="4532155"/>
            <a:ext cx="279412" cy="26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95304" y="459774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823904" y="490254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2504" y="528354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1676399" y="1724995"/>
            <a:ext cx="6554235" cy="3990005"/>
            <a:chOff x="381000" y="1600200"/>
            <a:chExt cx="8305800" cy="48768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971800" y="2514600"/>
              <a:ext cx="2057400" cy="1143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81201" y="1600200"/>
              <a:ext cx="3581400" cy="1015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Update the monitoring and alarms criteria for Mrs. Marsh as follows…</a:t>
              </a:r>
              <a:endParaRPr lang="fr-BE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2514600" y="5562600"/>
              <a:ext cx="2590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43199" y="5410200"/>
              <a:ext cx="2057400" cy="4137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prstClr val="black"/>
                  </a:solidFill>
                </a:rPr>
                <a:t>Confirmed</a:t>
              </a:r>
              <a:endParaRPr lang="fr-BE" sz="1600" i="1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105400" y="3810000"/>
              <a:ext cx="22098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05400" y="3810000"/>
              <a:ext cx="13716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05400" y="3810000"/>
              <a:ext cx="7620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6962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8486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80010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white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5400" y="4191000"/>
              <a:ext cx="22098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105400" y="4191000"/>
              <a:ext cx="13716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05400" y="4191000"/>
              <a:ext cx="7620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4724400"/>
              <a:ext cx="22098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5400" y="4724400"/>
              <a:ext cx="13716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105400" y="4724400"/>
              <a:ext cx="7620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Left Brace 34"/>
            <p:cNvSpPr/>
            <p:nvPr/>
          </p:nvSpPr>
          <p:spPr>
            <a:xfrm>
              <a:off x="2209800" y="2667000"/>
              <a:ext cx="304800" cy="3352800"/>
            </a:xfrm>
            <a:prstGeom prst="leftBrace">
              <a:avLst>
                <a:gd name="adj1" fmla="val 8333"/>
                <a:gd name="adj2" fmla="val 4722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" y="3733800"/>
              <a:ext cx="1752600" cy="94019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prstClr val="black"/>
                  </a:solidFill>
                </a:rPr>
                <a:t>Response delay seen by end-user would also include </a:t>
              </a:r>
              <a:r>
                <a:rPr lang="en-US" sz="1100" b="1" i="1" smtClean="0">
                  <a:solidFill>
                    <a:prstClr val="black"/>
                  </a:solidFill>
                </a:rPr>
                <a:t>Internet latencies</a:t>
              </a:r>
              <a:endParaRPr lang="fr-BE" sz="1100" b="1" i="1" dirty="0">
                <a:solidFill>
                  <a:prstClr val="black"/>
                </a:solidFill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>
              <a:off x="4800600" y="3657600"/>
              <a:ext cx="228600" cy="182880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9000" y="4191000"/>
              <a:ext cx="1447800" cy="60189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u="sng" dirty="0" smtClean="0">
                  <a:solidFill>
                    <a:prstClr val="black"/>
                  </a:solidFill>
                </a:rPr>
                <a:t>Local</a:t>
              </a:r>
              <a:r>
                <a:rPr lang="en-US" sz="1200" b="1" i="1" dirty="0" smtClean="0">
                  <a:solidFill>
                    <a:prstClr val="black"/>
                  </a:solidFill>
                </a:rPr>
                <a:t> response</a:t>
              </a:r>
              <a:r>
                <a:rPr lang="en-US" sz="1400" b="1" i="1" dirty="0" smtClean="0">
                  <a:solidFill>
                    <a:prstClr val="black"/>
                  </a:solidFill>
                </a:rPr>
                <a:t> </a:t>
              </a:r>
              <a:r>
                <a:rPr lang="en-US" sz="1200" b="1" i="1" dirty="0" smtClean="0">
                  <a:solidFill>
                    <a:prstClr val="black"/>
                  </a:solidFill>
                </a:rPr>
                <a:t>delay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105400" y="5334000"/>
              <a:ext cx="25146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81601" y="5257800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flush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81601" y="3581401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Send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81601" y="3962400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Send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81601" y="4495799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Send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5448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686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924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162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867400" y="1905000"/>
              <a:ext cx="2362199" cy="5642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prstClr val="black"/>
                  </a:solidFill>
                </a:rPr>
                <a:t>Execution timeline for an individual  first-tier replica</a:t>
              </a:r>
              <a:endParaRPr lang="fr-BE" sz="1200" i="1" dirty="0">
                <a:solidFill>
                  <a:prstClr val="black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0800000" flipV="1">
              <a:off x="5105400" y="2438400"/>
              <a:ext cx="1295400" cy="5334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724400" y="3200400"/>
              <a:ext cx="3962400" cy="304800"/>
            </a:xfrm>
            <a:prstGeom prst="ellipse">
              <a:avLst/>
            </a:prstGeom>
            <a:ln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10200" y="3200400"/>
              <a:ext cx="2971800" cy="376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</a:rPr>
                <a:t>Soft-state first-tier service</a:t>
              </a:r>
              <a:endParaRPr lang="fr-BE" sz="1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8200" y="2438400"/>
              <a:ext cx="2819400" cy="639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black"/>
                  </a:solidFill>
                </a:rPr>
                <a:t>     A              B              C              D</a:t>
              </a:r>
              <a:endParaRPr lang="fr-BE" sz="1400" b="1" i="1" dirty="0">
                <a:solidFill>
                  <a:prstClr val="black"/>
                </a:solidFill>
              </a:endParaRPr>
            </a:p>
          </p:txBody>
        </p:sp>
        <p:pic>
          <p:nvPicPr>
            <p:cNvPr id="42" name="Picture 3" descr="C:\Program Files\Microsoft Expression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1676400"/>
              <a:ext cx="1869034" cy="1773936"/>
            </a:xfrm>
            <a:prstGeom prst="rect">
              <a:avLst/>
            </a:prstGeom>
            <a:noFill/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if we were doing online monitoring?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5638800"/>
            <a:ext cx="8153400" cy="99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online monitoring system might focus on real-time response and value consistency, yet be less concerned with durability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monitoring have weaker needs?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monitoring system goes “offline” the device turns a red light or something on.</a:t>
            </a:r>
          </a:p>
          <a:p>
            <a:pPr lvl="1"/>
            <a:r>
              <a:rPr lang="en-US" dirty="0" smtClean="0"/>
              <a:t>Later, on recovery, the monitoring policy may have changed and a node would need to reload it</a:t>
            </a:r>
          </a:p>
          <a:p>
            <a:pPr lvl="1"/>
            <a:r>
              <a:rPr lang="en-US" dirty="0" smtClean="0"/>
              <a:t>Moreover, with in-memory replication we may have a strong enough guarantee for most purposes</a:t>
            </a:r>
          </a:p>
          <a:p>
            <a:r>
              <a:rPr lang="en-US" dirty="0" smtClean="0"/>
              <a:t>Thus if durability costs enough to slow us down, we might opt for a weaker form of durability in order to gain better scalability and faster responses!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illustrates a challenge!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Cloud systems just can’t be approached in a one-size fits all manner</a:t>
            </a:r>
          </a:p>
          <a:p>
            <a:endParaRPr lang="en-US" dirty="0"/>
          </a:p>
          <a:p>
            <a:r>
              <a:rPr lang="en-US" dirty="0" smtClean="0"/>
              <a:t>For performance-intensive scalability scenarios we need to look closely at tradeoffs</a:t>
            </a:r>
          </a:p>
          <a:p>
            <a:pPr lvl="1"/>
            <a:r>
              <a:rPr lang="en-US" dirty="0" smtClean="0"/>
              <a:t>Cost of stronger guarantee, versus</a:t>
            </a:r>
          </a:p>
          <a:p>
            <a:pPr lvl="1"/>
            <a:r>
              <a:rPr lang="en-US" dirty="0" smtClean="0"/>
              <a:t>Cost of being faster but offering weaker guarantee</a:t>
            </a:r>
          </a:p>
          <a:p>
            <a:pPr lvl="1"/>
            <a:endParaRPr lang="en-US" dirty="0"/>
          </a:p>
          <a:p>
            <a:r>
              <a:rPr lang="en-US" dirty="0" smtClean="0"/>
              <a:t>If systems builders blindly opt for strong properties when not needed, we just incur other costs!</a:t>
            </a:r>
          </a:p>
          <a:p>
            <a:pPr lvl="1"/>
            <a:r>
              <a:rPr lang="en-US" dirty="0" smtClean="0"/>
              <a:t>Amazon: Each 100ms delay reduces sales by 1%!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we might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Consistency: Updates in an agreed order</a:t>
            </a:r>
          </a:p>
          <a:p>
            <a:r>
              <a:rPr lang="en-US" dirty="0" smtClean="0"/>
              <a:t>Durability: Once accepted, won’t be forgotten</a:t>
            </a:r>
          </a:p>
          <a:p>
            <a:r>
              <a:rPr lang="en-US" dirty="0" smtClean="0"/>
              <a:t>Real-time responsiveness: Replies with bounded delay</a:t>
            </a:r>
          </a:p>
          <a:p>
            <a:r>
              <a:rPr lang="en-US" dirty="0" smtClean="0"/>
              <a:t>Security:  Only permits authorized actions by authenticated parties</a:t>
            </a:r>
          </a:p>
          <a:p>
            <a:r>
              <a:rPr lang="en-US" dirty="0" smtClean="0"/>
              <a:t>Privacy: Won’t disclose personal data</a:t>
            </a:r>
          </a:p>
          <a:p>
            <a:r>
              <a:rPr lang="en-US" dirty="0" smtClean="0"/>
              <a:t>Fault-tolerance: Failures can’t prevent the system from providing desired services</a:t>
            </a:r>
          </a:p>
          <a:p>
            <a:r>
              <a:rPr lang="en-US" dirty="0" smtClean="0"/>
              <a:t>Coordination: actions won’t interfere with one-another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things to 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We’ll see (but later in the course) that a </a:t>
            </a:r>
            <a:r>
              <a:rPr lang="en-US" u="sng" dirty="0" smtClean="0"/>
              <a:t>mixture</a:t>
            </a:r>
            <a:r>
              <a:rPr lang="en-US" dirty="0" smtClean="0"/>
              <a:t> </a:t>
            </a:r>
            <a:r>
              <a:rPr lang="en-US" u="sng" dirty="0" smtClean="0"/>
              <a:t>of mechanisms</a:t>
            </a:r>
            <a:r>
              <a:rPr lang="en-US" dirty="0" smtClean="0"/>
              <a:t> can actually offer consistency and still satisfy the “goals” that motivated CAP!</a:t>
            </a:r>
          </a:p>
          <a:p>
            <a:pPr lvl="1"/>
            <a:r>
              <a:rPr lang="en-US" dirty="0" smtClean="0"/>
              <a:t>Data replicated in outer tiers of the cloud, but each item has a “primary copy” to which updates are routed</a:t>
            </a:r>
          </a:p>
          <a:p>
            <a:pPr lvl="1"/>
            <a:r>
              <a:rPr lang="en-US" dirty="0" smtClean="0"/>
              <a:t>Asynchronous multicasts used to update the replicas</a:t>
            </a:r>
          </a:p>
          <a:p>
            <a:pPr lvl="1"/>
            <a:r>
              <a:rPr lang="en-US" dirty="0" smtClean="0"/>
              <a:t>The “virtual synchrony” model to manage replica set</a:t>
            </a:r>
          </a:p>
          <a:p>
            <a:pPr lvl="1"/>
            <a:r>
              <a:rPr lang="en-US" dirty="0" smtClean="0"/>
              <a:t>Pause, just briefly, to “flush” the communication channels before responding to the outside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1676399" y="1724995"/>
            <a:ext cx="6554235" cy="3990005"/>
            <a:chOff x="381000" y="1600200"/>
            <a:chExt cx="8305800" cy="48768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971800" y="2514600"/>
              <a:ext cx="2057400" cy="1143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81201" y="1600200"/>
              <a:ext cx="3581400" cy="1015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Update the monitoring and alarms criteria for Mrs. Marsh as follows…</a:t>
              </a:r>
              <a:endParaRPr lang="fr-BE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2514600" y="5562600"/>
              <a:ext cx="2590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43199" y="5410200"/>
              <a:ext cx="2057400" cy="4137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prstClr val="black"/>
                  </a:solidFill>
                </a:rPr>
                <a:t>Confirmed</a:t>
              </a:r>
              <a:endParaRPr lang="fr-BE" sz="1600" i="1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105400" y="3810000"/>
              <a:ext cx="22098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05400" y="3810000"/>
              <a:ext cx="13716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05400" y="3810000"/>
              <a:ext cx="7620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6962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8486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80010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white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5400" y="4191000"/>
              <a:ext cx="22098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105400" y="4191000"/>
              <a:ext cx="13716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05400" y="4191000"/>
              <a:ext cx="7620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4724400"/>
              <a:ext cx="22098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5400" y="4724400"/>
              <a:ext cx="13716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105400" y="4724400"/>
              <a:ext cx="7620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Left Brace 34"/>
            <p:cNvSpPr/>
            <p:nvPr/>
          </p:nvSpPr>
          <p:spPr>
            <a:xfrm>
              <a:off x="2209800" y="2667000"/>
              <a:ext cx="304800" cy="3352800"/>
            </a:xfrm>
            <a:prstGeom prst="leftBrace">
              <a:avLst>
                <a:gd name="adj1" fmla="val 8333"/>
                <a:gd name="adj2" fmla="val 4722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" y="3733800"/>
              <a:ext cx="1752600" cy="94019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prstClr val="black"/>
                  </a:solidFill>
                </a:rPr>
                <a:t>Response delay seen by end-user would also include </a:t>
              </a:r>
              <a:r>
                <a:rPr lang="en-US" sz="1100" b="1" i="1" smtClean="0">
                  <a:solidFill>
                    <a:prstClr val="black"/>
                  </a:solidFill>
                </a:rPr>
                <a:t>Internet latencies</a:t>
              </a:r>
              <a:endParaRPr lang="fr-BE" sz="1100" b="1" i="1" dirty="0">
                <a:solidFill>
                  <a:prstClr val="black"/>
                </a:solidFill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>
              <a:off x="4800600" y="3657600"/>
              <a:ext cx="228600" cy="182880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60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9000" y="4191000"/>
              <a:ext cx="1447800" cy="60189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u="sng" dirty="0" smtClean="0">
                  <a:solidFill>
                    <a:prstClr val="black"/>
                  </a:solidFill>
                </a:rPr>
                <a:t>Local</a:t>
              </a:r>
              <a:r>
                <a:rPr lang="en-US" sz="1200" b="1" i="1" dirty="0" smtClean="0">
                  <a:solidFill>
                    <a:prstClr val="black"/>
                  </a:solidFill>
                </a:rPr>
                <a:t> response</a:t>
              </a:r>
              <a:r>
                <a:rPr lang="en-US" sz="1400" b="1" i="1" dirty="0" smtClean="0">
                  <a:solidFill>
                    <a:prstClr val="black"/>
                  </a:solidFill>
                </a:rPr>
                <a:t> </a:t>
              </a:r>
              <a:r>
                <a:rPr lang="en-US" sz="1200" b="1" i="1" dirty="0" smtClean="0">
                  <a:solidFill>
                    <a:prstClr val="black"/>
                  </a:solidFill>
                </a:rPr>
                <a:t>delay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105400" y="5334000"/>
              <a:ext cx="25146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81601" y="5257800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flush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81601" y="3581401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Send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81601" y="3962400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Send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81601" y="4495799"/>
              <a:ext cx="609600" cy="33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prstClr val="black"/>
                  </a:solidFill>
                </a:rPr>
                <a:t>Send</a:t>
              </a:r>
              <a:endParaRPr lang="fr-BE" sz="1200" b="1" i="1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5448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686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924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162300" y="4610100"/>
              <a:ext cx="37338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867400" y="1905000"/>
              <a:ext cx="2362199" cy="5642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prstClr val="black"/>
                  </a:solidFill>
                </a:rPr>
                <a:t>Execution timeline for an individual  first-tier replica</a:t>
              </a:r>
              <a:endParaRPr lang="fr-BE" sz="1200" i="1" dirty="0">
                <a:solidFill>
                  <a:prstClr val="black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0800000" flipV="1">
              <a:off x="5105400" y="2438400"/>
              <a:ext cx="1295400" cy="5334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724400" y="3200400"/>
              <a:ext cx="3962400" cy="304800"/>
            </a:xfrm>
            <a:prstGeom prst="ellipse">
              <a:avLst/>
            </a:prstGeom>
            <a:ln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600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10200" y="3200400"/>
              <a:ext cx="2971800" cy="376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</a:rPr>
                <a:t>Soft-state first-tier service</a:t>
              </a:r>
              <a:endParaRPr lang="fr-BE" sz="1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8200" y="2438400"/>
              <a:ext cx="2819400" cy="639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prstClr val="black"/>
                  </a:solidFill>
                </a:rPr>
                <a:t>     A              B              C              D</a:t>
              </a:r>
              <a:endParaRPr lang="fr-BE" sz="1400" b="1" i="1" dirty="0">
                <a:solidFill>
                  <a:prstClr val="black"/>
                </a:solidFill>
              </a:endParaRPr>
            </a:p>
          </p:txBody>
        </p:sp>
        <p:pic>
          <p:nvPicPr>
            <p:cNvPr id="42" name="Picture 3" descr="C:\Program Files\Microsoft Expression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1676400"/>
              <a:ext cx="1869034" cy="1773936"/>
            </a:xfrm>
            <a:prstGeom prst="rect">
              <a:avLst/>
            </a:prstGeom>
            <a:noFill/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response with consistency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5638800"/>
            <a:ext cx="8305800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This mixture of features gives us consistency, an in-memory replication guarantee (“amnesia freedom”), but not full durability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CAP apply deeper in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principle of wanting speed and scalability certainly is universal</a:t>
            </a:r>
          </a:p>
          <a:p>
            <a:r>
              <a:rPr lang="en-US" dirty="0" smtClean="0"/>
              <a:t>But many cloud services have strong consistency guarantees that we take for granted but depend on</a:t>
            </a:r>
          </a:p>
          <a:p>
            <a:r>
              <a:rPr lang="en-US" dirty="0" smtClean="0"/>
              <a:t>Marvin Theimer at Amazon explains:</a:t>
            </a:r>
          </a:p>
          <a:p>
            <a:pPr lvl="1"/>
            <a:r>
              <a:rPr lang="en-US" dirty="0" smtClean="0"/>
              <a:t>Avoid costly guarantees that aren’t even needed</a:t>
            </a:r>
          </a:p>
          <a:p>
            <a:pPr lvl="1"/>
            <a:r>
              <a:rPr lang="en-US" dirty="0" smtClean="0"/>
              <a:t>But sometimes you just need to guarantee something</a:t>
            </a:r>
          </a:p>
          <a:p>
            <a:pPr lvl="1"/>
            <a:r>
              <a:rPr lang="en-US" dirty="0" smtClean="0"/>
              <a:t>Then, be clever and engineer it to scale</a:t>
            </a:r>
          </a:p>
          <a:p>
            <a:pPr lvl="1"/>
            <a:r>
              <a:rPr lang="en-US" dirty="0" smtClean="0"/>
              <a:t>And expect to revisit it each time you scale out 10x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 and their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30851"/>
              </p:ext>
            </p:extLst>
          </p:nvPr>
        </p:nvGraphicFramePr>
        <p:xfrm>
          <a:off x="685800" y="1676400"/>
          <a:ext cx="79248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 it guarantees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Memcached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 special guarantees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Google’s GFS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 is</a:t>
                      </a:r>
                      <a:r>
                        <a:rPr lang="en-US" b="1" baseline="0" dirty="0" smtClean="0"/>
                        <a:t> current if locking is used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BigTable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 key-value store with many consistency properties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Dynamo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Amazon’s shopping cart: eventual consistency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Databases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</a:t>
                      </a:r>
                      <a:r>
                        <a:rPr lang="en-US" b="1" baseline="0" dirty="0" smtClean="0"/>
                        <a:t> isolation with log-based mirroring (a fancy form of the ACID guarantees)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MapReduce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Uses a “functional” computing model within which offers very strong guarantees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Zookeeper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Yahoo! file</a:t>
                      </a:r>
                      <a:r>
                        <a:rPr lang="en-US" b="1" baseline="0" dirty="0" smtClean="0"/>
                        <a:t> system with sophisticated properties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PNUTS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Yahoo! database system, </a:t>
                      </a:r>
                      <a:r>
                        <a:rPr lang="en-US" b="1" dirty="0" err="1" smtClean="0"/>
                        <a:t>sharded</a:t>
                      </a:r>
                      <a:r>
                        <a:rPr lang="en-US" b="1" dirty="0" smtClean="0"/>
                        <a:t> data,</a:t>
                      </a:r>
                      <a:r>
                        <a:rPr lang="en-US" b="1" baseline="0" dirty="0" smtClean="0"/>
                        <a:t> spectrum of consistency options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Chubby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Locking service… very strong guarantees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9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conclusion to draw?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thing to notice about those services…</a:t>
            </a:r>
          </a:p>
          <a:p>
            <a:pPr lvl="1"/>
            <a:r>
              <a:rPr lang="en-US" dirty="0" smtClean="0"/>
              <a:t>Most of them cost 10’s or 100’s of millions to create!</a:t>
            </a:r>
          </a:p>
          <a:p>
            <a:pPr lvl="1"/>
            <a:r>
              <a:rPr lang="en-US" dirty="0" smtClean="0"/>
              <a:t>Huge investment required to build strongly consistent and scalable and high performance solutions</a:t>
            </a:r>
          </a:p>
          <a:p>
            <a:pPr lvl="1"/>
            <a:r>
              <a:rPr lang="en-US" dirty="0" smtClean="0"/>
              <a:t>Oracle’s current parallel database: billion</a:t>
            </a:r>
            <a:r>
              <a:rPr lang="en-US" u="sng" dirty="0" smtClean="0"/>
              <a:t>s</a:t>
            </a:r>
            <a:r>
              <a:rPr lang="en-US" dirty="0" smtClean="0"/>
              <a:t> invested</a:t>
            </a:r>
          </a:p>
          <a:p>
            <a:r>
              <a:rPr lang="en-US" dirty="0" smtClean="0"/>
              <a:t>CAP isn’t about telling Oracle how to build a database product…</a:t>
            </a:r>
          </a:p>
          <a:p>
            <a:pPr lvl="1"/>
            <a:r>
              <a:rPr lang="en-US" dirty="0" smtClean="0"/>
              <a:t>CAP is a warning to </a:t>
            </a:r>
            <a:r>
              <a:rPr lang="en-US" u="sng" dirty="0" smtClean="0"/>
              <a:t>you</a:t>
            </a:r>
            <a:r>
              <a:rPr lang="en-US" dirty="0" smtClean="0"/>
              <a:t> that strong properties can easily lead to slow services</a:t>
            </a:r>
          </a:p>
          <a:p>
            <a:pPr lvl="1"/>
            <a:r>
              <a:rPr lang="en-US" dirty="0" smtClean="0"/>
              <a:t>But thinking in terms of weak properties is often a successful strategy that yields a good solution and requires less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can we safely sweep consistency under the rug?</a:t>
            </a:r>
          </a:p>
          <a:p>
            <a:pPr lvl="1"/>
            <a:r>
              <a:rPr lang="en-US" dirty="0" smtClean="0"/>
              <a:t>If we weaken a property in a safety critical context, something bad can happen!</a:t>
            </a:r>
          </a:p>
          <a:p>
            <a:pPr lvl="1"/>
            <a:r>
              <a:rPr lang="en-US" dirty="0" smtClean="0"/>
              <a:t>Amazon and eBay do well with weak guarantees because many applications just didn’t need strong guarantees to start with!</a:t>
            </a:r>
          </a:p>
          <a:p>
            <a:pPr lvl="1"/>
            <a:r>
              <a:rPr lang="en-US" dirty="0" smtClean="0"/>
              <a:t>By embracing their weaker nature, we reduce synchronization and so get better response behavior</a:t>
            </a:r>
          </a:p>
          <a:p>
            <a:r>
              <a:rPr lang="en-US" dirty="0" smtClean="0"/>
              <a:t>But what happens when a wave of high assurance applications starts to transition to cloud-based models?</a:t>
            </a:r>
          </a:p>
          <a:p>
            <a:pPr lvl="1"/>
            <a:endParaRPr lang="en-US" dirty="0"/>
          </a:p>
        </p:txBody>
      </p:sp>
      <p:pic>
        <p:nvPicPr>
          <p:cNvPr id="1027" name="Picture 3" descr="C:\Users\ken\AppData\Local\Microsoft\Windows\Temporary Internet Files\Content.IE5\DHQG3TJJ\MC90005954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228515" cy="11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styles of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Near the edge of the cloud focus is on vast numbers of clients and rapid response</a:t>
            </a:r>
          </a:p>
          <a:p>
            <a:endParaRPr lang="en-US" dirty="0"/>
          </a:p>
          <a:p>
            <a:r>
              <a:rPr lang="en-US" dirty="0" smtClean="0"/>
              <a:t>Inside we find high volume services that operate in a pipelined manner, asynchronously</a:t>
            </a:r>
          </a:p>
          <a:p>
            <a:endParaRPr lang="en-US" dirty="0"/>
          </a:p>
          <a:p>
            <a:r>
              <a:rPr lang="en-US" dirty="0" smtClean="0"/>
              <a:t>Deep inside the cloud we see a world of virtual computer clusters that are scheduled to share resources and on which applications like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 are very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“belief”?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assurance cloud computing is just around the corner!</a:t>
            </a:r>
          </a:p>
          <a:p>
            <a:pPr lvl="1"/>
            <a:r>
              <a:rPr lang="en-US" dirty="0" smtClean="0"/>
              <a:t>Experts already doing it in a plethora of services</a:t>
            </a:r>
          </a:p>
          <a:p>
            <a:pPr lvl="1"/>
            <a:r>
              <a:rPr lang="en-US" dirty="0" smtClean="0"/>
              <a:t>The main obstacle is that typical application developers can’t use the same techniques</a:t>
            </a:r>
          </a:p>
          <a:p>
            <a:endParaRPr lang="en-US" dirty="0"/>
          </a:p>
          <a:p>
            <a:r>
              <a:rPr lang="en-US" dirty="0" smtClean="0"/>
              <a:t>As we develop better tools and migrate them to the cloud platforms developers use, options will improve</a:t>
            </a:r>
          </a:p>
          <a:p>
            <a:endParaRPr lang="en-US" dirty="0"/>
          </a:p>
          <a:p>
            <a:r>
              <a:rPr lang="en-US" dirty="0" smtClean="0"/>
              <a:t>We’ll see that these really are </a:t>
            </a:r>
            <a:r>
              <a:rPr lang="en-US" smtClean="0"/>
              <a:t>solvable problems!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outer tiers replication is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replicate</a:t>
            </a:r>
          </a:p>
          <a:p>
            <a:pPr lvl="1"/>
            <a:r>
              <a:rPr lang="en-US" dirty="0" smtClean="0"/>
              <a:t>Processing: each client has what seems to be a private, dedicated server (for a little while)</a:t>
            </a:r>
          </a:p>
          <a:p>
            <a:pPr lvl="1"/>
            <a:r>
              <a:rPr lang="en-US" dirty="0" smtClean="0"/>
              <a:t>Data: as much as possible, that server has copies of the data it needs to respond to client requests without any delay at all</a:t>
            </a:r>
          </a:p>
          <a:p>
            <a:pPr lvl="1"/>
            <a:r>
              <a:rPr lang="en-US" dirty="0" smtClean="0"/>
              <a:t>Control information: the entire structure is managed in an agreed-upon way by a decentralized cloud management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“shards”?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caching components running in tier two are</a:t>
            </a:r>
            <a:br>
              <a:rPr lang="en-US" dirty="0" smtClean="0"/>
            </a:br>
            <a:r>
              <a:rPr lang="en-US" dirty="0" smtClean="0"/>
              <a:t>central to the responsiveness of tier-one services</a:t>
            </a:r>
          </a:p>
          <a:p>
            <a:pPr lvl="1"/>
            <a:r>
              <a:rPr lang="en-US" dirty="0" smtClean="0"/>
              <a:t>Basic idea is to always used cached data if at all possible, so the inner services (here, a database and a search index stored in a set of files) are shielded from “online” load</a:t>
            </a:r>
          </a:p>
          <a:p>
            <a:pPr lvl="1"/>
            <a:r>
              <a:rPr lang="en-US" dirty="0" smtClean="0"/>
              <a:t>We need to replicate data within our cache to spread loads and provide fault-tolerance</a:t>
            </a:r>
          </a:p>
          <a:p>
            <a:pPr lvl="1"/>
            <a:r>
              <a:rPr lang="en-US" dirty="0" smtClean="0"/>
              <a:t>But not everything needs to be “fully” replicated. Hence we often use “shards” with just a few replicas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629400" y="176212"/>
            <a:ext cx="2298823" cy="1676401"/>
            <a:chOff x="4038600" y="3124200"/>
            <a:chExt cx="5105400" cy="3429000"/>
          </a:xfrm>
        </p:grpSpPr>
        <p:grpSp>
          <p:nvGrpSpPr>
            <p:cNvPr id="29" name="Group 14"/>
            <p:cNvGrpSpPr/>
            <p:nvPr/>
          </p:nvGrpSpPr>
          <p:grpSpPr>
            <a:xfrm>
              <a:off x="4038600" y="3124200"/>
              <a:ext cx="5105400" cy="3429000"/>
              <a:chOff x="1676400" y="2667000"/>
              <a:chExt cx="6705600" cy="243840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743201" y="2667000"/>
                <a:ext cx="4648202" cy="1447801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3800" y="28194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124200" y="36576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6400" y="31242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62200" y="36576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733800" y="32766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133600" y="3048000"/>
                <a:ext cx="6172200" cy="13716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57400" y="3352800"/>
                <a:ext cx="4876800" cy="12192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438400" y="3733800"/>
                <a:ext cx="5029200" cy="12954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590800" y="2895600"/>
                <a:ext cx="5029200" cy="12954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7467600" y="35814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934200" y="33528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324600" y="33528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15000" y="35052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34000" y="38100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40386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648200" y="44196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76800" y="48006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105400" y="52578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9" name="Flowchart: Multidocument 38"/>
            <p:cNvSpPr/>
            <p:nvPr/>
          </p:nvSpPr>
          <p:spPr>
            <a:xfrm>
              <a:off x="7696200" y="5029200"/>
              <a:ext cx="777875" cy="513664"/>
            </a:xfrm>
            <a:prstGeom prst="flowChartMultidocument">
              <a:avLst/>
            </a:prstGeom>
            <a:solidFill>
              <a:srgbClr val="92D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Index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6858000" y="5181600"/>
              <a:ext cx="685800" cy="5334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C00000"/>
                  </a:solidFill>
                </a:rPr>
                <a:t>DB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pic>
          <p:nvPicPr>
            <p:cNvPr id="41" name="Picture 2" descr="http://stanford2009.wikispaces.com/file/view/hadoop%2Belephant_rgb.png/71903389/hadoop%2Belephant_rgb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5791200"/>
              <a:ext cx="1082675" cy="38676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 rot="542948">
              <a:off x="6580566" y="4039886"/>
              <a:ext cx="1994300" cy="505801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50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419100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315200" y="403860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1799" y="4724400"/>
              <a:ext cx="838201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 smtClean="0"/>
                <a:t>Shards</a:t>
              </a:r>
              <a:endParaRPr lang="fr-BE" sz="500" b="1" dirty="0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7200900" y="4419603"/>
              <a:ext cx="342900" cy="3047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6400800" y="4953000"/>
              <a:ext cx="4572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 rot="20398602">
              <a:off x="5847679" y="3969633"/>
              <a:ext cx="1568005" cy="5800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500"/>
            </a:p>
          </p:txBody>
        </p:sp>
        <p:sp>
          <p:nvSpPr>
            <p:cNvPr id="49" name="Oval 48"/>
            <p:cNvSpPr/>
            <p:nvPr/>
          </p:nvSpPr>
          <p:spPr>
            <a:xfrm>
              <a:off x="6405362" y="4099721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4340847">
              <a:off x="5278461" y="4798608"/>
              <a:ext cx="1568005" cy="5800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500"/>
            </a:p>
          </p:txBody>
        </p:sp>
        <p:sp>
          <p:nvSpPr>
            <p:cNvPr id="51" name="Oval 50"/>
            <p:cNvSpPr/>
            <p:nvPr/>
          </p:nvSpPr>
          <p:spPr>
            <a:xfrm>
              <a:off x="6024362" y="4252121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786362" y="3947321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cxnSp>
          <p:nvCxnSpPr>
            <p:cNvPr id="53" name="Straight Arrow Connector 52"/>
            <p:cNvCxnSpPr>
              <a:endCxn id="48" idx="4"/>
            </p:cNvCxnSpPr>
            <p:nvPr/>
          </p:nvCxnSpPr>
          <p:spPr>
            <a:xfrm flipH="1" flipV="1">
              <a:off x="6730988" y="4532155"/>
              <a:ext cx="279412" cy="2684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595304" y="459774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823904" y="490254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052504" y="528354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8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used in many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second tier could be any of a number of caching services: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: a sharable in-memory key-value store</a:t>
            </a:r>
          </a:p>
          <a:p>
            <a:pPr lvl="1"/>
            <a:r>
              <a:rPr lang="en-US" dirty="0" smtClean="0"/>
              <a:t>Other kinds of DHTs that use key-value APIs</a:t>
            </a:r>
          </a:p>
          <a:p>
            <a:pPr lvl="1"/>
            <a:r>
              <a:rPr lang="en-US" dirty="0" smtClean="0"/>
              <a:t>Dynamo: A service created by Amazon as a scalable way to represent the shopping cart and similar data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: A very elaborate key-value store created by Google and used not just in tier-two but throughout their “</a:t>
            </a:r>
            <a:r>
              <a:rPr lang="en-US" dirty="0" err="1" smtClean="0"/>
              <a:t>GooglePlex</a:t>
            </a:r>
            <a:r>
              <a:rPr lang="en-US" dirty="0" smtClean="0"/>
              <a:t>” for sharing information</a:t>
            </a:r>
          </a:p>
          <a:p>
            <a:r>
              <a:rPr lang="en-US" dirty="0" smtClean="0"/>
              <a:t>Notion of </a:t>
            </a:r>
            <a:r>
              <a:rPr lang="en-US" dirty="0" err="1" smtClean="0"/>
              <a:t>sharding</a:t>
            </a:r>
            <a:r>
              <a:rPr lang="en-US" dirty="0" smtClean="0"/>
              <a:t> is cross-cutting</a:t>
            </a:r>
          </a:p>
          <a:p>
            <a:pPr lvl="1"/>
            <a:r>
              <a:rPr lang="en-US" dirty="0" smtClean="0"/>
              <a:t>Most of these systems replicate data to some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</a:t>
            </a:r>
            <a:r>
              <a:rPr lang="en-US" i="1" dirty="0" smtClean="0"/>
              <a:t>always </a:t>
            </a:r>
            <a:r>
              <a:rPr lang="en-US" dirty="0" smtClean="0"/>
              <a:t>need to shard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Imagine a tier-one service running on 100k nodes</a:t>
            </a:r>
          </a:p>
          <a:p>
            <a:pPr lvl="1"/>
            <a:r>
              <a:rPr lang="en-US" dirty="0" smtClean="0"/>
              <a:t>Can it ever make sense to replicate data on the entire set?</a:t>
            </a:r>
            <a:endParaRPr lang="en-US" dirty="0"/>
          </a:p>
          <a:p>
            <a:r>
              <a:rPr lang="en-US" i="1" u="sng" dirty="0" smtClean="0"/>
              <a:t>Yes</a:t>
            </a:r>
            <a:r>
              <a:rPr lang="en-US" dirty="0" smtClean="0"/>
              <a:t>, if some kinds of information might be so valuable that almost every external request touches it.  </a:t>
            </a:r>
          </a:p>
          <a:p>
            <a:pPr lvl="1"/>
            <a:r>
              <a:rPr lang="en-US" dirty="0" smtClean="0"/>
              <a:t>Must think hard about patterns of data access and use</a:t>
            </a:r>
          </a:p>
          <a:p>
            <a:pPr lvl="1"/>
            <a:r>
              <a:rPr lang="en-US" dirty="0" smtClean="0"/>
              <a:t>Some information needs to be heavily replicated to offer blindingly fast access on vast numbers of nodes</a:t>
            </a:r>
          </a:p>
          <a:p>
            <a:pPr lvl="1"/>
            <a:r>
              <a:rPr lang="en-US" dirty="0" smtClean="0"/>
              <a:t>The principle is similar to the way Beehive operates.  </a:t>
            </a:r>
          </a:p>
          <a:p>
            <a:pPr lvl="2"/>
            <a:r>
              <a:rPr lang="en-US" dirty="0" smtClean="0"/>
              <a:t>Even if we don’t make a dynamic decision about the level of replication required, the principle is similar</a:t>
            </a:r>
          </a:p>
          <a:p>
            <a:pPr lvl="2"/>
            <a:r>
              <a:rPr lang="en-US" dirty="0" smtClean="0"/>
              <a:t>We want the level </a:t>
            </a:r>
            <a:r>
              <a:rPr lang="en-US" dirty="0"/>
              <a:t>of replication </a:t>
            </a:r>
            <a:r>
              <a:rPr lang="en-US" dirty="0" smtClean="0"/>
              <a:t>to match </a:t>
            </a:r>
            <a:r>
              <a:rPr lang="en-US" dirty="0"/>
              <a:t>level of </a:t>
            </a:r>
            <a:r>
              <a:rPr lang="en-US" dirty="0" smtClean="0"/>
              <a:t>load and the degree to which the data is needed on the critical path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isn’t just about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Should also be thinking about patterns that arise when doing reads (“queries”)</a:t>
            </a:r>
          </a:p>
          <a:p>
            <a:pPr lvl="1"/>
            <a:r>
              <a:rPr lang="en-US" dirty="0" smtClean="0"/>
              <a:t>Some can just be performed by a single representative of a service</a:t>
            </a:r>
          </a:p>
          <a:p>
            <a:pPr lvl="1"/>
            <a:r>
              <a:rPr lang="en-US" dirty="0" smtClean="0"/>
              <a:t>But others might need the parallelism of having several (or even a huge number) of machines do parts of the work concurrently</a:t>
            </a:r>
          </a:p>
          <a:p>
            <a:r>
              <a:rPr lang="en-US" dirty="0" smtClean="0"/>
              <a:t>The term </a:t>
            </a:r>
            <a:r>
              <a:rPr lang="en-US" dirty="0" err="1" smtClean="0"/>
              <a:t>sharding</a:t>
            </a:r>
            <a:r>
              <a:rPr lang="en-US" dirty="0" smtClean="0"/>
              <a:t> is used for data, but here we might talk about “parallel computation on </a:t>
            </a:r>
            <a:r>
              <a:rPr lang="en-US" smtClean="0"/>
              <a:t>a shard”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9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1908</TotalTime>
  <Words>2589</Words>
  <Application>Microsoft Macintosh PowerPoint</Application>
  <PresentationFormat>On-screen Show (4:3)</PresentationFormat>
  <Paragraphs>383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 Black</vt:lpstr>
      <vt:lpstr>Blackadder ITC</vt:lpstr>
      <vt:lpstr>Calibri</vt:lpstr>
      <vt:lpstr>Narkisim</vt:lpstr>
      <vt:lpstr>Tw Cen MT</vt:lpstr>
      <vt:lpstr>Wingdings</vt:lpstr>
      <vt:lpstr>Wingdings 2</vt:lpstr>
      <vt:lpstr>Median</vt:lpstr>
      <vt:lpstr> Anatomy of a ClouD</vt:lpstr>
      <vt:lpstr>How are cloud structured?</vt:lpstr>
      <vt:lpstr>Big picture overview</vt:lpstr>
      <vt:lpstr>Many styles of system</vt:lpstr>
      <vt:lpstr>In the outer tiers replication is key</vt:lpstr>
      <vt:lpstr>What about the “shards”?</vt:lpstr>
      <vt:lpstr>Sharding used in many ways</vt:lpstr>
      <vt:lpstr>Do we always need to shard data?</vt:lpstr>
      <vt:lpstr>And it isn’t just about updates</vt:lpstr>
      <vt:lpstr>What does “critical path” mean?</vt:lpstr>
      <vt:lpstr>What if a request triggers updates?</vt:lpstr>
      <vt:lpstr>First-tier parallelism</vt:lpstr>
      <vt:lpstr>What does “critical path” mean?</vt:lpstr>
      <vt:lpstr>With replicas we just load balance</vt:lpstr>
      <vt:lpstr>But when we add updates….</vt:lpstr>
      <vt:lpstr>What if we send updates without waiting?</vt:lpstr>
      <vt:lpstr>Eric Brewer’s CAP theorem</vt:lpstr>
      <vt:lpstr>CAP theorem</vt:lpstr>
      <vt:lpstr>Is inconsistency a bad thing?</vt:lpstr>
      <vt:lpstr>The Wisdom of       the Sages</vt:lpstr>
      <vt:lpstr>eBay’s Five Commandments</vt:lpstr>
      <vt:lpstr>Vogels at the Helm</vt:lpstr>
      <vt:lpstr>James Hamilton’s advice</vt:lpstr>
      <vt:lpstr>Consistency</vt:lpstr>
      <vt:lpstr>But inconsistency brings risks too!</vt:lpstr>
      <vt:lpstr>Puzzle: Is CAP valid in the cloud?</vt:lpstr>
      <vt:lpstr>What does “consistency” mean?</vt:lpstr>
      <vt:lpstr>What properties are needed in remote medical care systems?</vt:lpstr>
      <vt:lpstr>Which matters more: fast response, or durability of the data being updated?</vt:lpstr>
      <vt:lpstr>What if we were doing online monitoring?</vt:lpstr>
      <vt:lpstr>Why does monitoring have weaker needs?</vt:lpstr>
      <vt:lpstr>This illustrates a challenge!</vt:lpstr>
      <vt:lpstr>Properties we might want</vt:lpstr>
      <vt:lpstr>Preview of things to come</vt:lpstr>
      <vt:lpstr>Fast response with consistency</vt:lpstr>
      <vt:lpstr>Does CAP apply deeper in the cloud?</vt:lpstr>
      <vt:lpstr>Cloud services and their properties</vt:lpstr>
      <vt:lpstr>Is there a conclusion to draw?</vt:lpstr>
      <vt:lpstr>Core problem?</vt:lpstr>
      <vt:lpstr>Course “belief”?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CS5412: Lecture II How It Works</dc:title>
  <dc:creator>Anne</dc:creator>
  <cp:lastModifiedBy>Microsoft Office User</cp:lastModifiedBy>
  <cp:revision>90</cp:revision>
  <dcterms:created xsi:type="dcterms:W3CDTF">2006-08-16T00:00:00Z</dcterms:created>
  <dcterms:modified xsi:type="dcterms:W3CDTF">2017-03-21T10:00:08Z</dcterms:modified>
</cp:coreProperties>
</file>