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3" r:id="rId23"/>
    <p:sldId id="295" r:id="rId24"/>
    <p:sldId id="296" r:id="rId25"/>
    <p:sldId id="297" r:id="rId26"/>
    <p:sldId id="298" r:id="rId27"/>
    <p:sldId id="300" r:id="rId28"/>
    <p:sldId id="299" r:id="rId29"/>
    <p:sldId id="301" r:id="rId30"/>
    <p:sldId id="302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0D373-0740-4A07-B64F-5A74918F5D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93"/>
            <p14:sldId id="295"/>
            <p14:sldId id="296"/>
            <p14:sldId id="297"/>
            <p14:sldId id="298"/>
            <p14:sldId id="300"/>
            <p14:sldId id="299"/>
            <p14:sldId id="301"/>
            <p14:sldId id="302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0"/>
  </p:normalViewPr>
  <p:slideViewPr>
    <p:cSldViewPr>
      <p:cViewPr>
        <p:scale>
          <a:sx n="88" d="100"/>
          <a:sy n="88" d="100"/>
        </p:scale>
        <p:origin x="2864" y="1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458F9-C1F2-449A-8791-2370E00D77CE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676AF-9840-40C0-9F49-1DBBDEF0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516F1-FEB1-4FA0-8AA9-4C2C57DEC216}" type="slidenum">
              <a:rPr lang="en-US"/>
              <a:pPr/>
              <a:t>27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4" tIns="45712" rIns="91424" bIns="45712"/>
          <a:lstStyle/>
          <a:p>
            <a:r>
              <a:rPr lang="en-US"/>
              <a:t>Maybe note that fingers point to the first relevant node.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7ECF2A1-0216-40A4-BCAF-4A1B7F1A4337}" type="datetime1">
              <a:rPr lang="en-US" smtClean="0"/>
              <a:t>3/21/17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6EF-105C-409E-B7F1-75CA2E75B165}" type="datetime1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6D4E331-AD24-43FC-A27F-FD3C579D1868}" type="datetime1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7B82-92AE-4F99-8EE0-7E2D0F042EB1}" type="datetime1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F304-A0C8-4879-A963-694DCE0E3486}" type="datetime1">
              <a:rPr lang="en-US" smtClean="0"/>
              <a:t>3/21/17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0B14B8-5B1A-4F1D-AA7C-7232881134AE}" type="datetime1">
              <a:rPr lang="en-US" smtClean="0"/>
              <a:t>3/21/17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9FCD99-87EC-4107-9C52-FFD96E8F4052}" type="datetime1">
              <a:rPr lang="en-US" smtClean="0"/>
              <a:t>3/21/17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02BB-6B5F-422F-846D-1C2E7D463ED2}" type="datetime1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E615-9F1A-4FA3-91A2-A122508F981E}" type="datetime1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383-1E31-4497-9723-9E9E13D77EFC}" type="datetime1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1FDDE04-2132-4E52-A584-A4C740243594}" type="datetime1">
              <a:rPr lang="en-US" smtClean="0"/>
              <a:t>3/21/17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5D5558-FAE2-48F2-9D9E-26941E774B59}" type="datetime1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CS5412 Spring 2012 (Cloud Computing: Birman)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BASE METHODOLOGY versus THE ACID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motivates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Proposed by eBay researchers</a:t>
            </a:r>
          </a:p>
          <a:p>
            <a:pPr lvl="1"/>
            <a:r>
              <a:rPr lang="en-US" dirty="0" smtClean="0"/>
              <a:t>Found that many eBay employees came from transactional database backgrounds and were used to the transactional style of “thinking”</a:t>
            </a:r>
          </a:p>
          <a:p>
            <a:pPr lvl="1"/>
            <a:r>
              <a:rPr lang="en-US" dirty="0" smtClean="0"/>
              <a:t>But the resulting applications didn’t scale well and performed poorly on their cloud infrastructure</a:t>
            </a:r>
          </a:p>
          <a:p>
            <a:r>
              <a:rPr lang="en-US" dirty="0" smtClean="0"/>
              <a:t>Goal was to guide that kind of programmer to a cloud solution that performs much better</a:t>
            </a:r>
          </a:p>
          <a:p>
            <a:pPr lvl="1"/>
            <a:r>
              <a:rPr lang="en-US" dirty="0" smtClean="0"/>
              <a:t>BASE reflects experience with real cloud applications</a:t>
            </a:r>
          </a:p>
          <a:p>
            <a:pPr lvl="1"/>
            <a:r>
              <a:rPr lang="en-US" dirty="0" smtClean="0"/>
              <a:t>“Opposite” of ACID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941104"/>
            <a:ext cx="5647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[D</a:t>
            </a:r>
            <a:r>
              <a:rPr lang="en-US" sz="1400" b="1" dirty="0"/>
              <a:t>. Pritchett. BASE: An Acid Alternative.  ACM Queue,  July 28, 2008</a:t>
            </a:r>
            <a:r>
              <a:rPr lang="en-US" sz="1400" b="1" dirty="0" smtClean="0"/>
              <a:t>.]</a:t>
            </a:r>
            <a:endParaRPr lang="en-US" sz="1400" b="1" dirty="0"/>
          </a:p>
        </p:txBody>
      </p:sp>
      <p:pic>
        <p:nvPicPr>
          <p:cNvPr id="3074" name="Picture 2" descr=" Dan  Pritchett, eBay Archit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79103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“methodology”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 involves step-by-step transformation of a transactional application into one that will be far more concurrent and less rigid</a:t>
            </a:r>
          </a:p>
          <a:p>
            <a:pPr lvl="1"/>
            <a:r>
              <a:rPr lang="en-US" dirty="0" smtClean="0"/>
              <a:t>But it doesn’t guarantee ACID properties</a:t>
            </a:r>
          </a:p>
          <a:p>
            <a:pPr lvl="1"/>
            <a:r>
              <a:rPr lang="en-US" dirty="0" smtClean="0"/>
              <a:t>Argument parallels (and actually cites) CAP: they believe that ACID is too costly and often, not needed</a:t>
            </a:r>
          </a:p>
          <a:p>
            <a:pPr lvl="1"/>
            <a:r>
              <a:rPr lang="en-US" dirty="0" smtClean="0"/>
              <a:t>BASE stands for “</a:t>
            </a:r>
            <a:r>
              <a:rPr lang="en-US" b="1" dirty="0" smtClean="0"/>
              <a:t>Basically Available Soft-State Services with Eventual Consistency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Basically Available</a:t>
            </a:r>
            <a:r>
              <a:rPr lang="en-US" dirty="0" smtClean="0"/>
              <a:t>: Like CAP, goal is to promote rapid responses.</a:t>
            </a:r>
          </a:p>
          <a:p>
            <a:pPr lvl="1"/>
            <a:r>
              <a:rPr lang="en-US" dirty="0" smtClean="0"/>
              <a:t>BASE papers point out that in data centers partitioning faults are very rare and are mapped to crash failures by forcing the isolated machines to reboot</a:t>
            </a:r>
          </a:p>
          <a:p>
            <a:pPr lvl="1"/>
            <a:r>
              <a:rPr lang="en-US" dirty="0" smtClean="0"/>
              <a:t>But we may need rapid responses even when some replicas can’t be contacted on 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35393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Basically Available</a:t>
            </a:r>
            <a:r>
              <a:rPr lang="en-US" dirty="0" smtClean="0"/>
              <a:t>: Fast response even if some replicas are slow or crashed</a:t>
            </a:r>
          </a:p>
          <a:p>
            <a:r>
              <a:rPr lang="en-US" b="1" dirty="0" smtClean="0"/>
              <a:t>Soft State Service</a:t>
            </a:r>
            <a:r>
              <a:rPr lang="en-US" dirty="0" smtClean="0"/>
              <a:t>: Runs in first tier</a:t>
            </a:r>
          </a:p>
          <a:p>
            <a:pPr lvl="1"/>
            <a:r>
              <a:rPr lang="en-US" dirty="0" smtClean="0"/>
              <a:t>Can’t store any permanent data </a:t>
            </a:r>
            <a:endParaRPr lang="en-US" dirty="0"/>
          </a:p>
          <a:p>
            <a:pPr lvl="1"/>
            <a:r>
              <a:rPr lang="en-US" dirty="0" smtClean="0"/>
              <a:t>Restarts in a “clean” state after a crash</a:t>
            </a:r>
          </a:p>
          <a:p>
            <a:pPr lvl="1"/>
            <a:r>
              <a:rPr lang="en-US" dirty="0" smtClean="0"/>
              <a:t>To remember data either replicate it in memory in enough copies to never lose all in any crash or pass it to some other service that keeps “hard state”</a:t>
            </a:r>
          </a:p>
        </p:txBody>
      </p:sp>
    </p:spTree>
    <p:extLst>
      <p:ext uri="{BB962C8B-B14F-4D97-AF65-F5344CB8AC3E}">
        <p14:creationId xmlns:p14="http://schemas.microsoft.com/office/powerpoint/2010/main" val="10281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Basically Available</a:t>
            </a:r>
            <a:r>
              <a:rPr lang="en-US" dirty="0" smtClean="0"/>
              <a:t>: Fast response even if some replicas are slow or crashed</a:t>
            </a:r>
          </a:p>
          <a:p>
            <a:r>
              <a:rPr lang="en-US" b="1" dirty="0" smtClean="0"/>
              <a:t>Soft State Service</a:t>
            </a:r>
            <a:r>
              <a:rPr lang="en-US" dirty="0" smtClean="0"/>
              <a:t>: No durable memory</a:t>
            </a:r>
          </a:p>
          <a:p>
            <a:r>
              <a:rPr lang="en-US" b="1" dirty="0" smtClean="0"/>
              <a:t>Eventual Consistency</a:t>
            </a:r>
            <a:r>
              <a:rPr lang="en-US" dirty="0" smtClean="0"/>
              <a:t>:  OK to send “optimistic” answers to the external client</a:t>
            </a:r>
          </a:p>
          <a:p>
            <a:pPr lvl="1"/>
            <a:r>
              <a:rPr lang="en-US" dirty="0" smtClean="0"/>
              <a:t>Could use cached data (without checking for staleness)</a:t>
            </a:r>
          </a:p>
          <a:p>
            <a:pPr lvl="1"/>
            <a:r>
              <a:rPr lang="en-US" dirty="0" smtClean="0"/>
              <a:t>Could guess at what the outcome of an update will be</a:t>
            </a:r>
          </a:p>
          <a:p>
            <a:pPr lvl="1"/>
            <a:r>
              <a:rPr lang="en-US" dirty="0" smtClean="0"/>
              <a:t>Might skip locks, hoping that no conflicts will happen</a:t>
            </a:r>
            <a:endParaRPr lang="en-US" dirty="0"/>
          </a:p>
          <a:p>
            <a:pPr lvl="1"/>
            <a:r>
              <a:rPr lang="en-US" dirty="0" smtClean="0"/>
              <a:t>Later, if needed, correct any inconsistencies in an offline cleanup activity</a:t>
            </a:r>
          </a:p>
        </p:txBody>
      </p:sp>
    </p:spTree>
    <p:extLst>
      <p:ext uri="{BB962C8B-B14F-4D97-AF65-F5344CB8AC3E}">
        <p14:creationId xmlns:p14="http://schemas.microsoft.com/office/powerpoint/2010/main" val="11613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BASE is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a transaction, but remove Begin/Commit</a:t>
            </a:r>
          </a:p>
          <a:p>
            <a:pPr lvl="1"/>
            <a:r>
              <a:rPr lang="en-US" dirty="0" smtClean="0"/>
              <a:t>Now fragment it into “steps” that can be done in parallel, as much as possible</a:t>
            </a:r>
          </a:p>
          <a:p>
            <a:pPr lvl="1"/>
            <a:r>
              <a:rPr lang="en-US" dirty="0" smtClean="0"/>
              <a:t>Ideally each step can be associated with a single event that triggers that step: usually, delivery of a multicast</a:t>
            </a:r>
          </a:p>
          <a:p>
            <a:r>
              <a:rPr lang="en-US" dirty="0" smtClean="0"/>
              <a:t>Leader that runs the transaction stores these events in a “message queuing middleware” system</a:t>
            </a:r>
          </a:p>
          <a:p>
            <a:pPr lvl="1"/>
            <a:r>
              <a:rPr lang="en-US" dirty="0" smtClean="0"/>
              <a:t>Like an email service for programs</a:t>
            </a:r>
          </a:p>
          <a:p>
            <a:pPr lvl="1"/>
            <a:r>
              <a:rPr lang="en-US" dirty="0" smtClean="0"/>
              <a:t>Events are delivered by the message queuing system</a:t>
            </a:r>
          </a:p>
          <a:p>
            <a:pPr lvl="1"/>
            <a:r>
              <a:rPr lang="en-US" dirty="0" smtClean="0"/>
              <a:t>This gives a kind of all-or-nothing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96886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400" dirty="0"/>
              <a:t>Begin</a:t>
            </a:r>
          </a:p>
          <a:p>
            <a:pPr marL="365760" lvl="1" indent="0">
              <a:buNone/>
            </a:pPr>
            <a:r>
              <a:rPr lang="en-US" sz="2400" dirty="0" smtClean="0"/>
              <a:t>      let </a:t>
            </a:r>
            <a:r>
              <a:rPr lang="en-US" sz="2400" dirty="0"/>
              <a:t>employee t = </a:t>
            </a:r>
            <a:r>
              <a:rPr lang="en-US" sz="2400" dirty="0" err="1"/>
              <a:t>Emp.Record</a:t>
            </a:r>
            <a:r>
              <a:rPr lang="en-US" sz="2400" dirty="0"/>
              <a:t>(“Tony”);</a:t>
            </a:r>
          </a:p>
          <a:p>
            <a:pPr marL="365760" lvl="1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t.status</a:t>
            </a:r>
            <a:r>
              <a:rPr lang="en-US" sz="2400" dirty="0"/>
              <a:t> = “retired”;</a:t>
            </a:r>
          </a:p>
          <a:p>
            <a:pPr marL="365760" lvl="1" indent="0">
              <a:buNone/>
            </a:pPr>
            <a:r>
              <a:rPr lang="en-US" sz="2400" dirty="0"/>
              <a:t>      </a:t>
            </a:r>
            <a:r>
              <a:rPr lang="en-US" sz="2400" dirty="0">
                <a:sym typeface="Symbol"/>
              </a:rPr>
              <a:t> customer c: </a:t>
            </a:r>
            <a:r>
              <a:rPr lang="en-US" sz="2400" dirty="0" err="1">
                <a:sym typeface="Symbol"/>
              </a:rPr>
              <a:t>c.AccountRep</a:t>
            </a:r>
            <a:r>
              <a:rPr lang="en-US" sz="2400" dirty="0">
                <a:sym typeface="Symbol"/>
              </a:rPr>
              <a:t>==“Tony”</a:t>
            </a:r>
          </a:p>
          <a:p>
            <a:pPr marL="365760" lvl="1" indent="0">
              <a:buNone/>
            </a:pPr>
            <a:r>
              <a:rPr lang="en-US" sz="2400" dirty="0">
                <a:sym typeface="Symbol"/>
              </a:rPr>
              <a:t>		</a:t>
            </a:r>
            <a:r>
              <a:rPr lang="en-US" sz="2400" dirty="0" err="1">
                <a:sym typeface="Symbol"/>
              </a:rPr>
              <a:t>c.AccountRep</a:t>
            </a:r>
            <a:r>
              <a:rPr lang="en-US" sz="2400" dirty="0">
                <a:sym typeface="Symbol"/>
              </a:rPr>
              <a:t> = “Sally”</a:t>
            </a:r>
            <a:endParaRPr lang="en-US" sz="2400" dirty="0"/>
          </a:p>
          <a:p>
            <a:pPr marL="365760" lvl="1" indent="0">
              <a:buNone/>
            </a:pPr>
            <a:r>
              <a:rPr lang="en-US" sz="2400" dirty="0"/>
              <a:t>Commit;</a:t>
            </a:r>
          </a:p>
        </p:txBody>
      </p:sp>
      <p:sp>
        <p:nvSpPr>
          <p:cNvPr id="7" name="Oval 6"/>
          <p:cNvSpPr/>
          <p:nvPr/>
        </p:nvSpPr>
        <p:spPr>
          <a:xfrm>
            <a:off x="990600" y="1828800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t.Status</a:t>
            </a:r>
            <a:r>
              <a:rPr lang="en-US" b="1" dirty="0" smtClean="0">
                <a:solidFill>
                  <a:srgbClr val="C00000"/>
                </a:solidFill>
              </a:rPr>
              <a:t> = retired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2247900" y="3276600"/>
            <a:ext cx="0" cy="75083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90600" y="4027438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91440"/>
            <a:r>
              <a:rPr lang="en-US" sz="1100" b="1" dirty="0">
                <a:solidFill>
                  <a:srgbClr val="C00000"/>
                </a:solidFill>
                <a:sym typeface="Symbol"/>
              </a:rPr>
              <a:t> customer c: 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if(</a:t>
            </a:r>
            <a:r>
              <a:rPr lang="en-US" sz="1100" b="1" dirty="0" err="1" smtClean="0">
                <a:solidFill>
                  <a:srgbClr val="C00000"/>
                </a:solidFill>
                <a:sym typeface="Symbol"/>
              </a:rPr>
              <a:t>c.AccountRep</a:t>
            </a:r>
            <a:r>
              <a:rPr lang="en-US" sz="1100" b="1" dirty="0">
                <a:solidFill>
                  <a:srgbClr val="C00000"/>
                </a:solidFill>
                <a:sym typeface="Symbol"/>
              </a:rPr>
              <a:t>==“Tony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”)</a:t>
            </a:r>
            <a:endParaRPr lang="en-US" sz="1100" b="1" dirty="0">
              <a:solidFill>
                <a:srgbClr val="C00000"/>
              </a:solidFill>
              <a:sym typeface="Symbol"/>
            </a:endParaRPr>
          </a:p>
          <a:p>
            <a:pPr indent="-91440"/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    </a:t>
            </a:r>
            <a:r>
              <a:rPr lang="en-US" sz="1100" b="1" dirty="0" err="1" smtClean="0">
                <a:solidFill>
                  <a:srgbClr val="C00000"/>
                </a:solidFill>
                <a:sym typeface="Symbol"/>
              </a:rPr>
              <a:t>c.AccountRep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100" b="1" dirty="0">
                <a:solidFill>
                  <a:srgbClr val="C00000"/>
                </a:solidFill>
                <a:sym typeface="Symbol"/>
              </a:rPr>
              <a:t>= “Sally”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" y="1828800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t.Status</a:t>
            </a:r>
            <a:r>
              <a:rPr lang="en-US" b="1" dirty="0" smtClean="0">
                <a:solidFill>
                  <a:srgbClr val="C00000"/>
                </a:solidFill>
              </a:rPr>
              <a:t> = retired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1828800" y="3276600"/>
            <a:ext cx="0" cy="75083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1500" y="4027438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91440"/>
            <a:r>
              <a:rPr lang="en-US" sz="1100" b="1" dirty="0">
                <a:solidFill>
                  <a:srgbClr val="C00000"/>
                </a:solidFill>
                <a:sym typeface="Symbol"/>
              </a:rPr>
              <a:t> customer c: 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if(</a:t>
            </a:r>
            <a:r>
              <a:rPr lang="en-US" sz="1100" b="1" dirty="0" err="1" smtClean="0">
                <a:solidFill>
                  <a:srgbClr val="C00000"/>
                </a:solidFill>
                <a:sym typeface="Symbol"/>
              </a:rPr>
              <a:t>c.AccountRep</a:t>
            </a:r>
            <a:r>
              <a:rPr lang="en-US" sz="1100" b="1" dirty="0">
                <a:solidFill>
                  <a:srgbClr val="C00000"/>
                </a:solidFill>
                <a:sym typeface="Symbol"/>
              </a:rPr>
              <a:t>==“Tony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”)</a:t>
            </a:r>
            <a:endParaRPr lang="en-US" sz="1100" b="1" dirty="0">
              <a:solidFill>
                <a:srgbClr val="C00000"/>
              </a:solidFill>
              <a:sym typeface="Symbol"/>
            </a:endParaRPr>
          </a:p>
          <a:p>
            <a:pPr indent="-91440"/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    </a:t>
            </a:r>
            <a:r>
              <a:rPr lang="en-US" sz="1100" b="1" dirty="0" err="1" smtClean="0">
                <a:solidFill>
                  <a:srgbClr val="C00000"/>
                </a:solidFill>
                <a:sym typeface="Symbol"/>
              </a:rPr>
              <a:t>c.AccountRep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100" b="1" dirty="0">
                <a:solidFill>
                  <a:srgbClr val="C00000"/>
                </a:solidFill>
                <a:sym typeface="Symbol"/>
              </a:rPr>
              <a:t>= “Sally”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928119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t.Status</a:t>
            </a:r>
            <a:r>
              <a:rPr lang="en-US" b="1" dirty="0" smtClean="0">
                <a:solidFill>
                  <a:srgbClr val="C00000"/>
                </a:solidFill>
              </a:rPr>
              <a:t> = retired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0" y="2928119"/>
            <a:ext cx="2514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91440"/>
            <a:r>
              <a:rPr lang="en-US" sz="1100" b="1" dirty="0">
                <a:solidFill>
                  <a:srgbClr val="C00000"/>
                </a:solidFill>
                <a:sym typeface="Symbol"/>
              </a:rPr>
              <a:t> customer c: 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if(</a:t>
            </a:r>
            <a:r>
              <a:rPr lang="en-US" sz="1100" b="1" dirty="0" err="1" smtClean="0">
                <a:solidFill>
                  <a:srgbClr val="C00000"/>
                </a:solidFill>
                <a:sym typeface="Symbol"/>
              </a:rPr>
              <a:t>c.AccountRep</a:t>
            </a:r>
            <a:r>
              <a:rPr lang="en-US" sz="1100" b="1" dirty="0">
                <a:solidFill>
                  <a:srgbClr val="C00000"/>
                </a:solidFill>
                <a:sym typeface="Symbol"/>
              </a:rPr>
              <a:t>==“Tony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”)</a:t>
            </a:r>
            <a:endParaRPr lang="en-US" sz="1100" b="1" dirty="0">
              <a:solidFill>
                <a:srgbClr val="C00000"/>
              </a:solidFill>
              <a:sym typeface="Symbol"/>
            </a:endParaRPr>
          </a:p>
          <a:p>
            <a:pPr indent="-91440"/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    </a:t>
            </a:r>
            <a:r>
              <a:rPr lang="en-US" sz="1100" b="1" dirty="0" err="1" smtClean="0">
                <a:solidFill>
                  <a:srgbClr val="C00000"/>
                </a:solidFill>
                <a:sym typeface="Symbol"/>
              </a:rPr>
              <a:t>c.AccountRep</a:t>
            </a:r>
            <a:r>
              <a:rPr lang="en-US" sz="1100" b="1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100" b="1" dirty="0">
                <a:solidFill>
                  <a:srgbClr val="C00000"/>
                </a:solidFill>
                <a:sym typeface="Symbol"/>
              </a:rPr>
              <a:t>= “Sally”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70071" y="1861319"/>
            <a:ext cx="17090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Start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5067300" y="2775719"/>
            <a:ext cx="1257299" cy="1524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24600" y="2775719"/>
            <a:ext cx="1295400" cy="1524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BASE suggestions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sending the reply to the user before finishing the operation</a:t>
            </a:r>
          </a:p>
          <a:p>
            <a:endParaRPr lang="en-US" dirty="0"/>
          </a:p>
          <a:p>
            <a:r>
              <a:rPr lang="en-US" dirty="0" smtClean="0"/>
              <a:t>Modify the end-user application to mask any asynchronous side-effects that might be noticeable</a:t>
            </a:r>
          </a:p>
          <a:p>
            <a:pPr lvl="1"/>
            <a:r>
              <a:rPr lang="en-US" dirty="0" smtClean="0"/>
              <a:t>In effect, “weaken” the semantics of the operation and code the application to work properly anyhow</a:t>
            </a:r>
          </a:p>
          <a:p>
            <a:pPr lvl="1"/>
            <a:endParaRPr lang="en-US" dirty="0"/>
          </a:p>
          <a:p>
            <a:r>
              <a:rPr lang="en-US" dirty="0" smtClean="0"/>
              <a:t>Developer ends up thinking hard and working hard!</a:t>
            </a:r>
          </a:p>
        </p:txBody>
      </p:sp>
    </p:spTree>
    <p:extLst>
      <p:ext uri="{BB962C8B-B14F-4D97-AF65-F5344CB8AC3E}">
        <p14:creationId xmlns:p14="http://schemas.microsoft.com/office/powerpoint/2010/main" val="18206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BASE… and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was often much too slow, and scaled poorly, and end-user waited a long time for responses</a:t>
            </a:r>
          </a:p>
          <a:p>
            <a:endParaRPr lang="en-US" dirty="0"/>
          </a:p>
          <a:p>
            <a:r>
              <a:rPr lang="en-US" dirty="0" smtClean="0"/>
              <a:t>With BASE</a:t>
            </a:r>
          </a:p>
          <a:p>
            <a:pPr lvl="1"/>
            <a:r>
              <a:rPr lang="en-US" dirty="0" smtClean="0"/>
              <a:t>Code itself is way more concurrent, hence faster</a:t>
            </a:r>
          </a:p>
          <a:p>
            <a:pPr lvl="1"/>
            <a:r>
              <a:rPr lang="en-US" dirty="0" smtClean="0"/>
              <a:t>Elimination of locking, early responses, all make end-user experience snappy and positive</a:t>
            </a:r>
          </a:p>
          <a:p>
            <a:pPr lvl="1"/>
            <a:r>
              <a:rPr lang="en-US" dirty="0" smtClean="0"/>
              <a:t>But we do sometimes notice oddities when we look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versus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Today’s lecture is about an apples and oranges debate that has gripped the cloud community</a:t>
            </a:r>
          </a:p>
          <a:p>
            <a:pPr lvl="1"/>
            <a:r>
              <a:rPr lang="en-US" dirty="0" smtClean="0"/>
              <a:t>A methodology is a “way of doing” something</a:t>
            </a:r>
          </a:p>
          <a:p>
            <a:pPr lvl="2"/>
            <a:r>
              <a:rPr lang="en-US" dirty="0" smtClean="0"/>
              <a:t>For example, there is a methodology for starting fires without matches using flint and other materials</a:t>
            </a:r>
          </a:p>
          <a:p>
            <a:pPr lvl="1"/>
            <a:r>
              <a:rPr lang="en-US" dirty="0" smtClean="0"/>
              <a:t>A model is really a mathematical construction</a:t>
            </a:r>
          </a:p>
          <a:p>
            <a:pPr lvl="2"/>
            <a:r>
              <a:rPr lang="en-US" dirty="0" smtClean="0"/>
              <a:t>We give a set of definitions (i.e. fault-tolerance)</a:t>
            </a:r>
          </a:p>
          <a:p>
            <a:pPr lvl="2"/>
            <a:r>
              <a:rPr lang="en-US" dirty="0" smtClean="0"/>
              <a:t>Provide protocols that provably satisfy the definitions</a:t>
            </a:r>
          </a:p>
          <a:p>
            <a:pPr lvl="2"/>
            <a:r>
              <a:rPr lang="en-US" dirty="0" smtClean="0"/>
              <a:t>Properties of model, hopefully, translate to application-level guarantees</a:t>
            </a:r>
          </a:p>
        </p:txBody>
      </p:sp>
    </p:spTree>
    <p:extLst>
      <p:ext uri="{BB962C8B-B14F-4D97-AF65-F5344CB8AC3E}">
        <p14:creationId xmlns:p14="http://schemas.microsoft.com/office/powerpoint/2010/main" val="22618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side-effects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an eBay auction is running fast and furious</a:t>
            </a:r>
          </a:p>
          <a:p>
            <a:pPr lvl="1"/>
            <a:r>
              <a:rPr lang="en-US" dirty="0" smtClean="0"/>
              <a:t>Does every single bidder necessarily see every bid?</a:t>
            </a:r>
          </a:p>
          <a:p>
            <a:pPr lvl="1"/>
            <a:r>
              <a:rPr lang="en-US" dirty="0" smtClean="0"/>
              <a:t>And do they see them in the identical order?</a:t>
            </a:r>
          </a:p>
          <a:p>
            <a:pPr lvl="1"/>
            <a:endParaRPr lang="en-US" dirty="0"/>
          </a:p>
          <a:p>
            <a:r>
              <a:rPr lang="en-US" dirty="0" smtClean="0"/>
              <a:t>Clearly, everyone needs to see the winning bid</a:t>
            </a:r>
          </a:p>
          <a:p>
            <a:endParaRPr lang="en-US" dirty="0"/>
          </a:p>
          <a:p>
            <a:r>
              <a:rPr lang="en-US" dirty="0" smtClean="0"/>
              <a:t>But slightly different bidding histories shouldn’t hurt much, and if this makes eBay 10x faster, the speed may be worth the slight change in behavior!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side-effects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Upload a YouTube video, then search for it</a:t>
            </a:r>
          </a:p>
          <a:p>
            <a:pPr lvl="1"/>
            <a:r>
              <a:rPr lang="en-US" dirty="0" smtClean="0"/>
              <a:t>You may not see it immediately</a:t>
            </a:r>
          </a:p>
          <a:p>
            <a:pPr lvl="1"/>
            <a:endParaRPr lang="en-US" dirty="0"/>
          </a:p>
          <a:p>
            <a:r>
              <a:rPr lang="en-US" dirty="0" smtClean="0"/>
              <a:t>Change the “initial frame” (they let you pick)</a:t>
            </a:r>
          </a:p>
          <a:p>
            <a:pPr lvl="1"/>
            <a:r>
              <a:rPr lang="en-US" dirty="0" smtClean="0"/>
              <a:t>Update might not be visible for an hour</a:t>
            </a:r>
          </a:p>
          <a:p>
            <a:pPr lvl="1"/>
            <a:endParaRPr lang="en-US" dirty="0"/>
          </a:p>
          <a:p>
            <a:r>
              <a:rPr lang="en-US" dirty="0" smtClean="0"/>
              <a:t>Access a </a:t>
            </a:r>
            <a:r>
              <a:rPr lang="en-US" dirty="0" err="1" smtClean="0"/>
              <a:t>FaceBook</a:t>
            </a:r>
            <a:r>
              <a:rPr lang="en-US" dirty="0" smtClean="0"/>
              <a:t> page when your friend says she’s posted a photo from the party</a:t>
            </a:r>
          </a:p>
          <a:p>
            <a:pPr lvl="1"/>
            <a:r>
              <a:rPr lang="en-US" dirty="0" smtClean="0"/>
              <a:t>You may see an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6957" y="5486400"/>
            <a:ext cx="838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in action: 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Amazon was interested in improving the scalability of their shopping cart service</a:t>
            </a:r>
          </a:p>
          <a:p>
            <a:endParaRPr lang="en-US" dirty="0"/>
          </a:p>
          <a:p>
            <a:r>
              <a:rPr lang="en-US" dirty="0" smtClean="0"/>
              <a:t>A core component widely used within their system</a:t>
            </a:r>
          </a:p>
          <a:p>
            <a:pPr lvl="1"/>
            <a:r>
              <a:rPr lang="en-US" dirty="0" smtClean="0"/>
              <a:t>Functions as a kind of key-value storage solution</a:t>
            </a:r>
          </a:p>
          <a:p>
            <a:pPr lvl="1"/>
            <a:r>
              <a:rPr lang="en-US" dirty="0" smtClean="0"/>
              <a:t>Previous version was a transactional database and, just as the BASE folks predicted, wasn’t scalable enough</a:t>
            </a:r>
          </a:p>
          <a:p>
            <a:pPr lvl="1"/>
            <a:r>
              <a:rPr lang="en-US" dirty="0" smtClean="0"/>
              <a:t>Dynamo project created a new version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0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made an initial decision to base Dynamo on a Chord-like DHT structure</a:t>
            </a:r>
          </a:p>
          <a:p>
            <a:endParaRPr lang="en-US" dirty="0"/>
          </a:p>
          <a:p>
            <a:r>
              <a:rPr lang="en-US" dirty="0" smtClean="0"/>
              <a:t>Plan was to run this DHT in tier 2 of the Amazon cloud system, with one instance of Dynamo in each Amazon data center and no “linkage” between them</a:t>
            </a:r>
          </a:p>
          <a:p>
            <a:endParaRPr lang="en-US" dirty="0"/>
          </a:p>
          <a:p>
            <a:r>
              <a:rPr lang="en-US" dirty="0" smtClean="0"/>
              <a:t>This works because each data center has “ownership” for some set of customers and handles all of that person’s purchases locally.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0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quickly had their version of Chord up and running, but then encountered a problem</a:t>
            </a:r>
          </a:p>
          <a:p>
            <a:endParaRPr lang="en-US" dirty="0"/>
          </a:p>
          <a:p>
            <a:r>
              <a:rPr lang="en-US" dirty="0" smtClean="0"/>
              <a:t>Chord isn’t very “delay tolerant”</a:t>
            </a:r>
          </a:p>
          <a:p>
            <a:pPr lvl="1"/>
            <a:r>
              <a:rPr lang="en-US" dirty="0" smtClean="0"/>
              <a:t>So if a component gets slow or overloaded, Chord was very impacted</a:t>
            </a:r>
          </a:p>
          <a:p>
            <a:pPr lvl="1"/>
            <a:r>
              <a:rPr lang="en-US" dirty="0" smtClean="0"/>
              <a:t>Yet delays are common in the cloud (not just due to failures, although failure is one reason for problems)</a:t>
            </a:r>
          </a:p>
          <a:p>
            <a:pPr lvl="1"/>
            <a:endParaRPr lang="en-US" dirty="0"/>
          </a:p>
          <a:p>
            <a:r>
              <a:rPr lang="en-US" dirty="0" smtClean="0"/>
              <a:t>Team asked: how can Dynamo tolerate delay?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they had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issue is to find the node on which to store a key-value tuple, or one that has the value</a:t>
            </a:r>
          </a:p>
          <a:p>
            <a:endParaRPr lang="en-US" dirty="0"/>
          </a:p>
          <a:p>
            <a:r>
              <a:rPr lang="en-US" dirty="0" smtClean="0"/>
              <a:t>Routing can tolerate delay fairly easily</a:t>
            </a:r>
          </a:p>
          <a:p>
            <a:pPr lvl="1"/>
            <a:r>
              <a:rPr lang="en-US" dirty="0" smtClean="0"/>
              <a:t>Suppose node K wants to use the finger to node K+2</a:t>
            </a:r>
            <a:r>
              <a:rPr lang="en-US" baseline="30000" dirty="0" smtClean="0"/>
              <a:t>i</a:t>
            </a:r>
            <a:r>
              <a:rPr lang="en-US" dirty="0" smtClean="0"/>
              <a:t> and gets no acknowledgement</a:t>
            </a:r>
          </a:p>
          <a:p>
            <a:pPr lvl="1"/>
            <a:r>
              <a:rPr lang="en-US" dirty="0"/>
              <a:t>Then Dynamo just tries again with </a:t>
            </a:r>
            <a:r>
              <a:rPr lang="en-US" dirty="0" smtClean="0"/>
              <a:t>node K+2</a:t>
            </a:r>
            <a:r>
              <a:rPr lang="en-US" baseline="30000" dirty="0" smtClean="0"/>
              <a:t>i-1</a:t>
            </a:r>
            <a:endParaRPr lang="en-US" baseline="30000" dirty="0"/>
          </a:p>
          <a:p>
            <a:pPr lvl="1"/>
            <a:r>
              <a:rPr lang="en-US" dirty="0" smtClean="0"/>
              <a:t>This works at the “cost” of slight stretch in the routing path in the rare cases when it occurs</a:t>
            </a:r>
          </a:p>
        </p:txBody>
      </p:sp>
    </p:spTree>
    <p:extLst>
      <p:ext uri="{BB962C8B-B14F-4D97-AF65-F5344CB8AC3E}">
        <p14:creationId xmlns:p14="http://schemas.microsoft.com/office/powerpoint/2010/main" val="10329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actual “home” node fails?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we reach the point at which the next hop should take us to the owner for the hashed key</a:t>
            </a:r>
          </a:p>
          <a:p>
            <a:r>
              <a:rPr lang="en-US" dirty="0" smtClean="0"/>
              <a:t>But the target doesn’t respond</a:t>
            </a:r>
          </a:p>
          <a:p>
            <a:pPr lvl="1"/>
            <a:r>
              <a:rPr lang="en-US" dirty="0" smtClean="0"/>
              <a:t>It may have crashed, or have a scheduling problem (overloaded), or be suffering some kind of burst of network loss</a:t>
            </a:r>
          </a:p>
          <a:p>
            <a:pPr lvl="1"/>
            <a:r>
              <a:rPr lang="en-US" dirty="0" smtClean="0"/>
              <a:t>All common issues in Amazon’s data centers</a:t>
            </a:r>
          </a:p>
          <a:p>
            <a:r>
              <a:rPr lang="en-US" dirty="0" smtClean="0"/>
              <a:t>Then they do the Get/Put on the </a:t>
            </a:r>
            <a:r>
              <a:rPr lang="en-US" i="1" dirty="0" smtClean="0"/>
              <a:t>next node that actually responds </a:t>
            </a:r>
            <a:r>
              <a:rPr lang="en-US" dirty="0" smtClean="0"/>
              <a:t>even if this is the “wrong” one!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0294" y="324433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K+2</a:t>
            </a:r>
            <a:r>
              <a:rPr lang="en-US" baseline="30000" dirty="0"/>
              <a:t>i-1</a:t>
            </a:r>
          </a:p>
        </p:txBody>
      </p:sp>
    </p:spTree>
    <p:extLst>
      <p:ext uri="{BB962C8B-B14F-4D97-AF65-F5344CB8AC3E}">
        <p14:creationId xmlns:p14="http://schemas.microsoft.com/office/powerpoint/2010/main" val="132515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0197956">
            <a:off x="5867400" y="3095625"/>
            <a:ext cx="533400" cy="1089819"/>
          </a:xfrm>
          <a:prstGeom prst="ellipse">
            <a:avLst/>
          </a:prstGeom>
          <a:solidFill>
            <a:srgbClr val="FFFF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Dynamo example: picture</a:t>
            </a:r>
            <a:endParaRPr lang="en-US" dirty="0"/>
          </a:p>
        </p:txBody>
      </p:sp>
      <p:sp>
        <p:nvSpPr>
          <p:cNvPr id="1076227" name="Oval 3"/>
          <p:cNvSpPr>
            <a:spLocks noChangeArrowheads="1"/>
          </p:cNvSpPr>
          <p:nvPr/>
        </p:nvSpPr>
        <p:spPr bwMode="auto">
          <a:xfrm>
            <a:off x="2897188" y="247173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6400800" y="399415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Helvetica" pitchFamily="34" charset="0"/>
              </a:rPr>
              <a:t>N32</a:t>
            </a:r>
          </a:p>
        </p:txBody>
      </p:sp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5867400" y="254635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Helvetica" pitchFamily="34" charset="0"/>
              </a:rPr>
              <a:t>N10</a:t>
            </a:r>
          </a:p>
        </p:txBody>
      </p:sp>
      <p:sp>
        <p:nvSpPr>
          <p:cNvPr id="1076230" name="Text Box 6"/>
          <p:cNvSpPr txBox="1">
            <a:spLocks noChangeArrowheads="1"/>
          </p:cNvSpPr>
          <p:nvPr/>
        </p:nvSpPr>
        <p:spPr bwMode="auto">
          <a:xfrm>
            <a:off x="4724400" y="201295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Helvetica" pitchFamily="34" charset="0"/>
              </a:rPr>
              <a:t>N5</a:t>
            </a:r>
          </a:p>
        </p:txBody>
      </p:sp>
      <p:sp>
        <p:nvSpPr>
          <p:cNvPr id="1076231" name="Text Box 7"/>
          <p:cNvSpPr txBox="1">
            <a:spLocks noChangeArrowheads="1"/>
          </p:cNvSpPr>
          <p:nvPr/>
        </p:nvSpPr>
        <p:spPr bwMode="auto">
          <a:xfrm>
            <a:off x="6248400" y="307975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Helvetica" pitchFamily="34" charset="0"/>
              </a:rPr>
              <a:t>N20</a:t>
            </a:r>
          </a:p>
        </p:txBody>
      </p:sp>
      <p:sp>
        <p:nvSpPr>
          <p:cNvPr id="1076232" name="Text Box 8"/>
          <p:cNvSpPr txBox="1">
            <a:spLocks noChangeArrowheads="1"/>
          </p:cNvSpPr>
          <p:nvPr/>
        </p:nvSpPr>
        <p:spPr bwMode="auto">
          <a:xfrm>
            <a:off x="2438400" y="269875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Helvetica" pitchFamily="34" charset="0"/>
              </a:rPr>
              <a:t>N110</a:t>
            </a:r>
          </a:p>
        </p:txBody>
      </p:sp>
      <p:sp>
        <p:nvSpPr>
          <p:cNvPr id="1076233" name="Text Box 9"/>
          <p:cNvSpPr txBox="1">
            <a:spLocks noChangeArrowheads="1"/>
          </p:cNvSpPr>
          <p:nvPr/>
        </p:nvSpPr>
        <p:spPr bwMode="auto">
          <a:xfrm>
            <a:off x="2209800" y="353695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Helvetica" pitchFamily="34" charset="0"/>
              </a:rPr>
              <a:t>N99</a:t>
            </a:r>
          </a:p>
        </p:txBody>
      </p:sp>
      <p:sp>
        <p:nvSpPr>
          <p:cNvPr id="1076234" name="Text Box 10"/>
          <p:cNvSpPr txBox="1">
            <a:spLocks noChangeArrowheads="1"/>
          </p:cNvSpPr>
          <p:nvPr/>
        </p:nvSpPr>
        <p:spPr bwMode="auto">
          <a:xfrm>
            <a:off x="2514600" y="521335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Helvetica" pitchFamily="34" charset="0"/>
              </a:rPr>
              <a:t>N80</a:t>
            </a:r>
          </a:p>
        </p:txBody>
      </p:sp>
      <p:sp>
        <p:nvSpPr>
          <p:cNvPr id="1076235" name="Text Box 11"/>
          <p:cNvSpPr txBox="1">
            <a:spLocks noChangeArrowheads="1"/>
          </p:cNvSpPr>
          <p:nvPr/>
        </p:nvSpPr>
        <p:spPr bwMode="auto">
          <a:xfrm>
            <a:off x="4800600" y="597535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Helvetica" pitchFamily="34" charset="0"/>
              </a:rPr>
              <a:t>N60</a:t>
            </a:r>
          </a:p>
        </p:txBody>
      </p:sp>
      <p:sp>
        <p:nvSpPr>
          <p:cNvPr id="1076237" name="Freeform 13"/>
          <p:cNvSpPr>
            <a:spLocks/>
          </p:cNvSpPr>
          <p:nvPr/>
        </p:nvSpPr>
        <p:spPr bwMode="auto">
          <a:xfrm>
            <a:off x="2971800" y="2622550"/>
            <a:ext cx="1905000" cy="1219200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864" y="432"/>
              </a:cxn>
              <a:cxn ang="0">
                <a:pos x="1200" y="0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76238" name="Freeform 14"/>
          <p:cNvSpPr>
            <a:spLocks/>
          </p:cNvSpPr>
          <p:nvPr/>
        </p:nvSpPr>
        <p:spPr bwMode="auto">
          <a:xfrm>
            <a:off x="4876800" y="2622550"/>
            <a:ext cx="838200" cy="35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92"/>
              </a:cxn>
              <a:cxn ang="0">
                <a:pos x="528" y="192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76239" name="Freeform 15"/>
          <p:cNvSpPr>
            <a:spLocks/>
          </p:cNvSpPr>
          <p:nvPr/>
        </p:nvSpPr>
        <p:spPr bwMode="auto">
          <a:xfrm>
            <a:off x="5664200" y="2927350"/>
            <a:ext cx="355600" cy="44450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240"/>
              </a:cxn>
              <a:cxn ang="0">
                <a:pos x="224" y="240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76240" name="Text Box 16"/>
          <p:cNvSpPr txBox="1">
            <a:spLocks noChangeArrowheads="1"/>
          </p:cNvSpPr>
          <p:nvPr/>
        </p:nvSpPr>
        <p:spPr bwMode="auto">
          <a:xfrm>
            <a:off x="457200" y="3519714"/>
            <a:ext cx="161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Tahoma" pitchFamily="34" charset="0"/>
              </a:rPr>
              <a:t>Lookup(K19)</a:t>
            </a:r>
          </a:p>
        </p:txBody>
      </p:sp>
      <p:sp>
        <p:nvSpPr>
          <p:cNvPr id="1076241" name="Text Box 17"/>
          <p:cNvSpPr txBox="1">
            <a:spLocks noChangeArrowheads="1"/>
          </p:cNvSpPr>
          <p:nvPr/>
        </p:nvSpPr>
        <p:spPr bwMode="auto">
          <a:xfrm>
            <a:off x="6705600" y="269875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CC00"/>
                </a:solidFill>
                <a:latin typeface="Tahoma" pitchFamily="34" charset="0"/>
              </a:rPr>
              <a:t>K19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5" name="Straight Arrow Connector 4"/>
          <p:cNvCxnSpPr>
            <a:endCxn id="6" idx="4"/>
          </p:cNvCxnSpPr>
          <p:nvPr/>
        </p:nvCxnSpPr>
        <p:spPr>
          <a:xfrm>
            <a:off x="6019800" y="3371850"/>
            <a:ext cx="330425" cy="7689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 example in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Notice:  Ideally, this strategy works perfectly</a:t>
            </a:r>
          </a:p>
          <a:p>
            <a:pPr lvl="1"/>
            <a:r>
              <a:rPr lang="en-US" dirty="0" smtClean="0"/>
              <a:t>Recall that Chord normally replicates a key-value pair on a few nodes, so we would expect to see several nodes that “know” the current mapping: a shard</a:t>
            </a:r>
          </a:p>
          <a:p>
            <a:pPr lvl="1"/>
            <a:r>
              <a:rPr lang="en-US" dirty="0" smtClean="0"/>
              <a:t>After the intended target recovers the repair code will bring it back up to date by copying key-value tuples</a:t>
            </a:r>
          </a:p>
          <a:p>
            <a:pPr lvl="1"/>
            <a:endParaRPr lang="en-US" dirty="0"/>
          </a:p>
          <a:p>
            <a:r>
              <a:rPr lang="en-US" dirty="0" smtClean="0"/>
              <a:t>But sometimes Dynamo jumps beyond the target “range” and ends up in the wrong shard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this happens, Dynamo will eventually repair itself</a:t>
            </a:r>
          </a:p>
          <a:p>
            <a:pPr lvl="1"/>
            <a:r>
              <a:rPr lang="en-US" dirty="0" smtClean="0"/>
              <a:t>… But meanwhile, some slightly confusing things happen</a:t>
            </a:r>
          </a:p>
          <a:p>
            <a:pPr lvl="1"/>
            <a:endParaRPr lang="en-US" dirty="0"/>
          </a:p>
          <a:p>
            <a:r>
              <a:rPr lang="en-US" dirty="0" smtClean="0"/>
              <a:t>Put might succeed, yet a Get might fail on the key</a:t>
            </a:r>
          </a:p>
          <a:p>
            <a:endParaRPr lang="en-US" dirty="0"/>
          </a:p>
          <a:p>
            <a:r>
              <a:rPr lang="en-US" dirty="0" smtClean="0"/>
              <a:t>Could cause user to “buy” the same item twice</a:t>
            </a:r>
          </a:p>
          <a:p>
            <a:pPr lvl="1"/>
            <a:r>
              <a:rPr lang="en-US" dirty="0" smtClean="0"/>
              <a:t>This is a risk they are willing to take because the event is rare and the problem can usually be corrected before products are shipped in 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8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ACID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model for correct behavior of databases</a:t>
            </a:r>
          </a:p>
          <a:p>
            <a:r>
              <a:rPr lang="en-US" dirty="0" smtClean="0"/>
              <a:t>Name was coined (no surprise) </a:t>
            </a:r>
            <a:r>
              <a:rPr lang="en-US" dirty="0"/>
              <a:t>in </a:t>
            </a:r>
            <a:r>
              <a:rPr lang="en-US" dirty="0" smtClean="0"/>
              <a:t>California in 60’s</a:t>
            </a:r>
          </a:p>
          <a:p>
            <a:pPr lvl="1"/>
            <a:r>
              <a:rPr lang="en-US" b="1" dirty="0" smtClean="0"/>
              <a:t>Atomicity</a:t>
            </a:r>
            <a:r>
              <a:rPr lang="en-US" dirty="0" smtClean="0"/>
              <a:t>: even if “transactions” have multiple operations, does them to completion (commit) or rolls back so that they leave no effect (abort)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: A transaction that runs on a correct database leaves it in a correct (“consistent”) state</a:t>
            </a:r>
          </a:p>
          <a:p>
            <a:pPr lvl="1"/>
            <a:r>
              <a:rPr lang="en-US" b="1" dirty="0" smtClean="0"/>
              <a:t>Isolation</a:t>
            </a:r>
            <a:r>
              <a:rPr lang="en-US" dirty="0" smtClean="0"/>
              <a:t>: It looks as if each transaction ran all by itself.  Basically says “we’ll hide any concurrency”</a:t>
            </a:r>
          </a:p>
          <a:p>
            <a:pPr lvl="1"/>
            <a:r>
              <a:rPr lang="en-US" b="1" dirty="0" smtClean="0"/>
              <a:t>Durability</a:t>
            </a:r>
            <a:r>
              <a:rPr lang="en-US" dirty="0" smtClean="0"/>
              <a:t>: Once a transaction commits, updates can’t be lost or rolled </a:t>
            </a:r>
            <a:r>
              <a:rPr lang="en-US" dirty="0" smtClean="0"/>
              <a:t>back</a:t>
            </a:r>
            <a:endParaRPr lang="en-US" dirty="0" smtClean="0"/>
          </a:p>
        </p:txBody>
      </p:sp>
      <p:pic>
        <p:nvPicPr>
          <p:cNvPr id="1026" name="Picture 2" descr="http://static.ddmcdn.com/gif/lsd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2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Werner </a:t>
            </a:r>
            <a:r>
              <a:rPr lang="en-US" dirty="0" err="1" smtClean="0"/>
              <a:t>Vogels</a:t>
            </a:r>
            <a:r>
              <a:rPr lang="en-US" dirty="0" smtClean="0"/>
              <a:t> on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 argues that delays as small as 100ms have a measurable impact on Amazon’s income!</a:t>
            </a:r>
          </a:p>
          <a:p>
            <a:pPr lvl="1"/>
            <a:r>
              <a:rPr lang="en-US" dirty="0" smtClean="0"/>
              <a:t>People wander off before making purchases</a:t>
            </a:r>
          </a:p>
          <a:p>
            <a:pPr lvl="1"/>
            <a:r>
              <a:rPr lang="en-US" dirty="0" smtClean="0"/>
              <a:t>So snappy response is king</a:t>
            </a:r>
          </a:p>
          <a:p>
            <a:pPr lvl="1"/>
            <a:endParaRPr lang="en-US" dirty="0"/>
          </a:p>
          <a:p>
            <a:r>
              <a:rPr lang="en-US" dirty="0" smtClean="0"/>
              <a:t>True, Dynamo has weak consistency and may incur some delay to achieve consistency</a:t>
            </a:r>
          </a:p>
          <a:p>
            <a:pPr lvl="1"/>
            <a:r>
              <a:rPr lang="en-US" dirty="0" smtClean="0"/>
              <a:t>There isn’t any real delay “bound”</a:t>
            </a:r>
          </a:p>
          <a:p>
            <a:pPr lvl="1"/>
            <a:r>
              <a:rPr lang="en-US" dirty="0" smtClean="0"/>
              <a:t>But they can hide most of the resulting errors by making sure that applications which use Dynamo don’t make unreasonable assumptions about how Dynamo will behave</a:t>
            </a:r>
          </a:p>
        </p:txBody>
      </p:sp>
    </p:spTree>
    <p:extLst>
      <p:ext uri="{BB962C8B-B14F-4D97-AF65-F5344CB8AC3E}">
        <p14:creationId xmlns:p14="http://schemas.microsoft.com/office/powerpoint/2010/main" val="1935646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 is a widely popular alternative to transactions</a:t>
            </a:r>
          </a:p>
          <a:p>
            <a:pPr lvl="1"/>
            <a:r>
              <a:rPr lang="en-US" dirty="0" smtClean="0"/>
              <a:t>Used (mostly) for first tier cloud applications</a:t>
            </a:r>
          </a:p>
          <a:p>
            <a:pPr lvl="1"/>
            <a:r>
              <a:rPr lang="en-US" dirty="0" smtClean="0"/>
              <a:t>Weakens consistency for faster response, later cleans up</a:t>
            </a:r>
          </a:p>
          <a:p>
            <a:pPr lvl="1"/>
            <a:r>
              <a:rPr lang="en-US" dirty="0" smtClean="0"/>
              <a:t>eBay, Amazon Dynamo shopping cart both use BASE</a:t>
            </a:r>
          </a:p>
          <a:p>
            <a:pPr lvl="1"/>
            <a:endParaRPr lang="en-US" dirty="0"/>
          </a:p>
          <a:p>
            <a:r>
              <a:rPr lang="en-US" dirty="0" smtClean="0"/>
              <a:t>Later we’ll see that strongly consistent options do exist</a:t>
            </a:r>
          </a:p>
          <a:p>
            <a:pPr lvl="1"/>
            <a:r>
              <a:rPr lang="en-US" dirty="0" smtClean="0"/>
              <a:t>In-memory chain-replication </a:t>
            </a:r>
          </a:p>
          <a:p>
            <a:pPr lvl="1"/>
            <a:r>
              <a:rPr lang="en-US" dirty="0" err="1" smtClean="0"/>
              <a:t>Send+Flush</a:t>
            </a:r>
            <a:r>
              <a:rPr lang="en-US" dirty="0" smtClean="0"/>
              <a:t> using Isis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Snapshot-isolation instead of full ACID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Will look more closely at latter two in a few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62000" y="914400"/>
            <a:ext cx="7543800" cy="4495800"/>
            <a:chOff x="762000" y="914400"/>
            <a:chExt cx="7543800" cy="4495800"/>
          </a:xfrm>
        </p:grpSpPr>
        <p:sp>
          <p:nvSpPr>
            <p:cNvPr id="9" name="Oval 8"/>
            <p:cNvSpPr/>
            <p:nvPr/>
          </p:nvSpPr>
          <p:spPr>
            <a:xfrm>
              <a:off x="762000" y="2692294"/>
              <a:ext cx="7543800" cy="2717906"/>
            </a:xfrm>
            <a:prstGeom prst="ellipse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1905000" y="914400"/>
              <a:ext cx="4495800" cy="592561"/>
            </a:xfrm>
            <a:prstGeom prst="borderCallout1">
              <a:avLst>
                <a:gd name="adj1" fmla="val 52510"/>
                <a:gd name="adj2" fmla="val -753"/>
                <a:gd name="adj3" fmla="val 304397"/>
                <a:gd name="adj4" fmla="val 35759"/>
              </a:avLst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Body of the transaction performs reads and writes, sometimes called queries and updates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as a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teach it all the time in our database courses</a:t>
            </a:r>
          </a:p>
          <a:p>
            <a:r>
              <a:rPr lang="en-US" dirty="0" smtClean="0"/>
              <a:t>Students write transactional code</a:t>
            </a:r>
          </a:p>
          <a:p>
            <a:pPr marL="365760" lvl="1" indent="0">
              <a:buNone/>
            </a:pPr>
            <a:r>
              <a:rPr lang="en-US" dirty="0" smtClean="0"/>
              <a:t>Begin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let employee t = </a:t>
            </a:r>
            <a:r>
              <a:rPr lang="en-US" dirty="0" err="1" smtClean="0"/>
              <a:t>Emp.Record</a:t>
            </a:r>
            <a:r>
              <a:rPr lang="en-US" dirty="0" smtClean="0"/>
              <a:t>(“Tony”);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t.status</a:t>
            </a:r>
            <a:r>
              <a:rPr lang="en-US" dirty="0" smtClean="0"/>
              <a:t> = “retired”;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 customer c: </a:t>
            </a:r>
            <a:r>
              <a:rPr lang="en-US" dirty="0" err="1" smtClean="0">
                <a:sym typeface="Symbol"/>
              </a:rPr>
              <a:t>c.AccountRep</a:t>
            </a:r>
            <a:r>
              <a:rPr lang="en-US" dirty="0" smtClean="0">
                <a:sym typeface="Symbol"/>
              </a:rPr>
              <a:t>==“Tony”</a:t>
            </a:r>
          </a:p>
          <a:p>
            <a:pPr marL="365760" lvl="1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c.AccountRep</a:t>
            </a:r>
            <a:r>
              <a:rPr lang="en-US" dirty="0" smtClean="0">
                <a:sym typeface="Symbol"/>
              </a:rPr>
              <a:t> = “Sally”</a:t>
            </a: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Commit;</a:t>
            </a:r>
          </a:p>
          <a:p>
            <a:r>
              <a:rPr lang="en-US" dirty="0" smtClean="0"/>
              <a:t>System executes this code in an all-or-nothing way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581400" y="2209800"/>
            <a:ext cx="4495800" cy="612648"/>
          </a:xfrm>
          <a:prstGeom prst="borderCallout1">
            <a:avLst>
              <a:gd name="adj1" fmla="val 52510"/>
              <a:gd name="adj2" fmla="val -753"/>
              <a:gd name="adj3" fmla="val 112500"/>
              <a:gd name="adj4" fmla="val -38333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Begin </a:t>
            </a:r>
            <a:r>
              <a:rPr lang="en-US" dirty="0" smtClean="0">
                <a:solidFill>
                  <a:srgbClr val="C00000"/>
                </a:solidFill>
              </a:rPr>
              <a:t>signals the start of the transaction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810000" y="3936167"/>
            <a:ext cx="4495800" cy="1179226"/>
          </a:xfrm>
          <a:prstGeom prst="borderCallout1">
            <a:avLst>
              <a:gd name="adj1" fmla="val 52510"/>
              <a:gd name="adj2" fmla="val -753"/>
              <a:gd name="adj3" fmla="val 112500"/>
              <a:gd name="adj4" fmla="val -38333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Commit </a:t>
            </a:r>
            <a:r>
              <a:rPr lang="en-US" dirty="0" smtClean="0">
                <a:solidFill>
                  <a:srgbClr val="C00000"/>
                </a:solidFill>
              </a:rPr>
              <a:t>asks the database to make the effects permanent.  If a crash happens before this, or if the code executes </a:t>
            </a:r>
            <a:r>
              <a:rPr lang="en-US" b="1" dirty="0" smtClean="0">
                <a:solidFill>
                  <a:srgbClr val="C00000"/>
                </a:solidFill>
              </a:rPr>
              <a:t>Abort</a:t>
            </a:r>
            <a:r>
              <a:rPr lang="en-US" dirty="0" smtClean="0">
                <a:solidFill>
                  <a:srgbClr val="C00000"/>
                </a:solidFill>
              </a:rPr>
              <a:t>, the transaction rolls back and leaves no trace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ACID is helpful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 doesn’t need to worry about a transaction leaving some sort of partial state</a:t>
            </a:r>
          </a:p>
          <a:p>
            <a:pPr lvl="1"/>
            <a:r>
              <a:rPr lang="en-US" dirty="0" smtClean="0"/>
              <a:t>For example, showing Tony as retired and yet leaving some customer accounts with him as the account rep</a:t>
            </a:r>
          </a:p>
          <a:p>
            <a:r>
              <a:rPr lang="en-US" dirty="0" smtClean="0"/>
              <a:t>Similarly, a transaction can’t glimpse a partially completed state of some concurrent transaction</a:t>
            </a:r>
          </a:p>
          <a:p>
            <a:pPr lvl="1"/>
            <a:r>
              <a:rPr lang="en-US" dirty="0" smtClean="0"/>
              <a:t>Eliminates worry about transient database inconsistency that might cause a transaction to crash</a:t>
            </a:r>
          </a:p>
          <a:p>
            <a:pPr lvl="1"/>
            <a:r>
              <a:rPr lang="en-US" dirty="0" smtClean="0"/>
              <a:t>Analogous situation: thread A is updating a linked list and thread B tries to scan the list while A 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and </a:t>
            </a:r>
            <a:r>
              <a:rPr lang="en-US" dirty="0" err="1" smtClean="0"/>
              <a:t>Serializable</a:t>
            </a:r>
            <a:r>
              <a:rPr lang="en-US" dirty="0" smtClean="0"/>
              <a:t> executions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“serial” execution is one in which there is at most one transaction running at a time, and it always completes via commit or abort before another starts</a:t>
            </a:r>
          </a:p>
          <a:p>
            <a:r>
              <a:rPr lang="en-US" dirty="0" smtClean="0"/>
              <a:t>“</a:t>
            </a:r>
            <a:r>
              <a:rPr lang="en-US" dirty="0" err="1"/>
              <a:t>Serializability</a:t>
            </a:r>
            <a:r>
              <a:rPr lang="en-US" dirty="0"/>
              <a:t>” is </a:t>
            </a:r>
            <a:r>
              <a:rPr lang="en-US" dirty="0" smtClean="0"/>
              <a:t>the “illusion” of a serial execution</a:t>
            </a:r>
          </a:p>
          <a:p>
            <a:pPr lvl="1"/>
            <a:r>
              <a:rPr lang="en-US" dirty="0" smtClean="0"/>
              <a:t>Transactions execute concurrently and their operations interleave at the level of the database files</a:t>
            </a:r>
          </a:p>
          <a:p>
            <a:pPr lvl="1"/>
            <a:r>
              <a:rPr lang="en-US" dirty="0" smtClean="0"/>
              <a:t>Yet database is designed to guarantee an outcome identical to some serial execution: it masks concurrency</a:t>
            </a:r>
          </a:p>
          <a:p>
            <a:pPr lvl="1"/>
            <a:r>
              <a:rPr lang="en-US" dirty="0" smtClean="0"/>
              <a:t>Will revisit this topic in April and see how they do it</a:t>
            </a:r>
          </a:p>
          <a:p>
            <a:pPr lvl="1"/>
            <a:r>
              <a:rPr lang="en-US" dirty="0" smtClean="0"/>
              <a:t>In past they used locking; these days “snapshot isolation”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ACID implementations have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Locking mechanisms involve competing for locks and there are overheads associated with how long they are held and how they are released at Commit</a:t>
            </a:r>
          </a:p>
          <a:p>
            <a:endParaRPr lang="en-US" dirty="0"/>
          </a:p>
          <a:p>
            <a:r>
              <a:rPr lang="en-US" dirty="0" smtClean="0"/>
              <a:t>Snapshot isolation mechanisms using locking for updates but also have an additional </a:t>
            </a:r>
            <a:r>
              <a:rPr lang="en-US" i="1" dirty="0" smtClean="0"/>
              <a:t>version</a:t>
            </a:r>
            <a:r>
              <a:rPr lang="en-US" dirty="0" smtClean="0"/>
              <a:t> based way of handing reads</a:t>
            </a:r>
          </a:p>
          <a:p>
            <a:pPr lvl="1"/>
            <a:r>
              <a:rPr lang="en-US" dirty="0" smtClean="0"/>
              <a:t>Forces database to keep a history of each data item</a:t>
            </a:r>
          </a:p>
          <a:p>
            <a:pPr lvl="1"/>
            <a:r>
              <a:rPr lang="en-US" dirty="0" smtClean="0"/>
              <a:t>As a transaction executes, picks the versions of each item on which it will run</a:t>
            </a:r>
          </a:p>
          <a:p>
            <a:pPr lvl="1"/>
            <a:endParaRPr lang="en-US" dirty="0"/>
          </a:p>
          <a:p>
            <a:r>
              <a:rPr lang="en-US" dirty="0" smtClean="0"/>
              <a:t>So… there are costs, not so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990600"/>
          </a:xfrm>
        </p:spPr>
        <p:txBody>
          <a:bodyPr/>
          <a:lstStyle/>
          <a:p>
            <a:r>
              <a:rPr lang="en-US" dirty="0" smtClean="0"/>
              <a:t>Dangers of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Investigated the costs of transactional ACID model on replicated data in “typical” settings</a:t>
            </a:r>
          </a:p>
          <a:p>
            <a:pPr lvl="1"/>
            <a:r>
              <a:rPr lang="en-US" dirty="0" smtClean="0"/>
              <a:t>Found two cases</a:t>
            </a:r>
          </a:p>
          <a:p>
            <a:pPr lvl="2"/>
            <a:r>
              <a:rPr lang="en-US" dirty="0" smtClean="0"/>
              <a:t>Embarrassingly easy ones: transactions that don’t conflict at all (like Facebook updates by a single owner to a page that others might read but never change)</a:t>
            </a:r>
          </a:p>
          <a:p>
            <a:pPr lvl="2"/>
            <a:r>
              <a:rPr lang="en-US" dirty="0" smtClean="0"/>
              <a:t>Conflict-prone ones: transactions that sometimes interfere and in which replicas could be left in conflicting states if care isn’t taken to order the updates</a:t>
            </a:r>
          </a:p>
          <a:p>
            <a:pPr lvl="1"/>
            <a:r>
              <a:rPr lang="en-US" dirty="0" smtClean="0"/>
              <a:t>Scalability for the latter case will be </a:t>
            </a:r>
            <a:r>
              <a:rPr lang="en-US" i="1" dirty="0" smtClean="0"/>
              <a:t>terrible</a:t>
            </a:r>
          </a:p>
          <a:p>
            <a:r>
              <a:rPr lang="en-US" dirty="0" smtClean="0"/>
              <a:t>Solutions they recommend involve </a:t>
            </a:r>
            <a:r>
              <a:rPr lang="en-US" dirty="0" err="1" smtClean="0"/>
              <a:t>sharding</a:t>
            </a:r>
            <a:r>
              <a:rPr lang="en-US" dirty="0" smtClean="0"/>
              <a:t> and coding transactions to favor the first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849482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[The </a:t>
            </a:r>
            <a:r>
              <a:rPr lang="en-US" sz="1400" b="1" dirty="0"/>
              <a:t>Dangers of Replication and a Solution </a:t>
            </a:r>
            <a:r>
              <a:rPr lang="en-US" sz="1400" b="1" dirty="0" smtClean="0"/>
              <a:t>. Jim Gray, </a:t>
            </a:r>
            <a:r>
              <a:rPr lang="en-US" sz="1400" b="1" dirty="0"/>
              <a:t>Pat </a:t>
            </a:r>
            <a:r>
              <a:rPr lang="en-US" sz="1400" b="1" dirty="0" err="1" smtClean="0"/>
              <a:t>Helland</a:t>
            </a:r>
            <a:r>
              <a:rPr lang="en-US" sz="1400" b="1" dirty="0" smtClean="0"/>
              <a:t>,</a:t>
            </a:r>
            <a:br>
              <a:rPr lang="en-US" sz="1400" b="1" dirty="0" smtClean="0"/>
            </a:br>
            <a:r>
              <a:rPr lang="en-US" sz="1400" b="1" dirty="0" smtClean="0"/>
              <a:t> </a:t>
            </a:r>
            <a:r>
              <a:rPr lang="en-US" sz="1400" b="1" dirty="0"/>
              <a:t>Dennis </a:t>
            </a:r>
            <a:r>
              <a:rPr lang="en-US" sz="1400" b="1" dirty="0" err="1" smtClean="0"/>
              <a:t>Shasha</a:t>
            </a:r>
            <a:r>
              <a:rPr lang="en-US" sz="1400" b="1" dirty="0" smtClean="0"/>
              <a:t>.  Proc. 1996 </a:t>
            </a:r>
            <a:r>
              <a:rPr lang="en-US" sz="1400" b="1" dirty="0"/>
              <a:t>ACM </a:t>
            </a:r>
            <a:r>
              <a:rPr lang="en-US" sz="1400" b="1" dirty="0" smtClean="0"/>
              <a:t>SIGMOD.]</a:t>
            </a:r>
            <a:endParaRPr lang="en-US" sz="1400" b="1" dirty="0"/>
          </a:p>
        </p:txBody>
      </p:sp>
      <p:pic>
        <p:nvPicPr>
          <p:cNvPr id="1026" name="Picture 2" descr="http://www.trueknowledge.com/images/thumbs/180/250/11-23g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7752"/>
            <a:ext cx="885825" cy="14862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do a paper-and-pencil analysis</a:t>
            </a:r>
          </a:p>
          <a:p>
            <a:pPr lvl="1"/>
            <a:r>
              <a:rPr lang="en-US" dirty="0" smtClean="0"/>
              <a:t>Estimate how much work will be done as transactions execute, roll-back</a:t>
            </a:r>
          </a:p>
          <a:p>
            <a:pPr lvl="1"/>
            <a:r>
              <a:rPr lang="en-US" dirty="0" smtClean="0"/>
              <a:t>Count costs associated with doing/undoing operations and also delays due to lock conflicts that force waits</a:t>
            </a:r>
          </a:p>
          <a:p>
            <a:r>
              <a:rPr lang="en-US" dirty="0" smtClean="0"/>
              <a:t>Show that even under very optimistic assumptions slowdown will be O(n</a:t>
            </a:r>
            <a:r>
              <a:rPr lang="en-US" baseline="30000" dirty="0" smtClean="0"/>
              <a:t>2</a:t>
            </a:r>
            <a:r>
              <a:rPr lang="en-US" dirty="0" smtClean="0"/>
              <a:t>) in size of replica set (shard)</a:t>
            </a:r>
          </a:p>
          <a:p>
            <a:r>
              <a:rPr lang="en-US" dirty="0" smtClean="0"/>
              <a:t>If approach is naïve, O(n</a:t>
            </a:r>
            <a:r>
              <a:rPr lang="en-US" baseline="30000" dirty="0" smtClean="0"/>
              <a:t>5</a:t>
            </a:r>
            <a:r>
              <a:rPr lang="en-US" dirty="0" smtClean="0"/>
              <a:t>) slowdown is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2185</TotalTime>
  <Words>2186</Words>
  <Application>Microsoft Macintosh PowerPoint</Application>
  <PresentationFormat>On-screen Show (4:3)</PresentationFormat>
  <Paragraphs>266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Helvetica</vt:lpstr>
      <vt:lpstr>Symbol</vt:lpstr>
      <vt:lpstr>Tahoma</vt:lpstr>
      <vt:lpstr>Tw Cen MT</vt:lpstr>
      <vt:lpstr>Wingdings</vt:lpstr>
      <vt:lpstr>Wingdings 2</vt:lpstr>
      <vt:lpstr>Median</vt:lpstr>
      <vt:lpstr> THE BASE METHODOLOGY versus THE ACID MODEL</vt:lpstr>
      <vt:lpstr>Methodology versus model?</vt:lpstr>
      <vt:lpstr>The ACID model</vt:lpstr>
      <vt:lpstr>ACID as a methodology</vt:lpstr>
      <vt:lpstr>Why ACID is helpful</vt:lpstr>
      <vt:lpstr>Serial and Serializable executions</vt:lpstr>
      <vt:lpstr>All ACID implementations have costs</vt:lpstr>
      <vt:lpstr>Dangers of Replication</vt:lpstr>
      <vt:lpstr>Approach?</vt:lpstr>
      <vt:lpstr>This motivates BASE</vt:lpstr>
      <vt:lpstr>A “methodology”</vt:lpstr>
      <vt:lpstr>Terminology</vt:lpstr>
      <vt:lpstr>Terminology</vt:lpstr>
      <vt:lpstr>Terminology</vt:lpstr>
      <vt:lpstr>How BASE is used</vt:lpstr>
      <vt:lpstr>Base in action</vt:lpstr>
      <vt:lpstr>Base in action</vt:lpstr>
      <vt:lpstr>More BASE suggestions</vt:lpstr>
      <vt:lpstr>Before BASE… and after</vt:lpstr>
      <vt:lpstr>BASE side-effects</vt:lpstr>
      <vt:lpstr>BASE side-effects</vt:lpstr>
      <vt:lpstr>BASE in action: Dynamo</vt:lpstr>
      <vt:lpstr>Dynamo approach</vt:lpstr>
      <vt:lpstr>The challenge</vt:lpstr>
      <vt:lpstr>Idea they had</vt:lpstr>
      <vt:lpstr>What if the actual “home” node fails?</vt:lpstr>
      <vt:lpstr>Dynamo example: picture</vt:lpstr>
      <vt:lpstr>Dynamo example in pictures</vt:lpstr>
      <vt:lpstr>Consequences?</vt:lpstr>
      <vt:lpstr>Werner Vogels on BASE</vt:lpstr>
      <vt:lpstr>Conclusion?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CS5412: Lecture II How It Works</dc:title>
  <dc:creator>Anne</dc:creator>
  <cp:lastModifiedBy>Microsoft Office User</cp:lastModifiedBy>
  <cp:revision>110</cp:revision>
  <dcterms:created xsi:type="dcterms:W3CDTF">2006-08-16T00:00:00Z</dcterms:created>
  <dcterms:modified xsi:type="dcterms:W3CDTF">2017-03-21T10:04:42Z</dcterms:modified>
</cp:coreProperties>
</file>