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3" r:id="rId10"/>
    <p:sldId id="264" r:id="rId11"/>
    <p:sldId id="265" r:id="rId12"/>
    <p:sldId id="267" r:id="rId13"/>
    <p:sldId id="276" r:id="rId14"/>
    <p:sldId id="268" r:id="rId15"/>
    <p:sldId id="269" r:id="rId16"/>
    <p:sldId id="271" r:id="rId17"/>
    <p:sldId id="278" r:id="rId18"/>
    <p:sldId id="272" r:id="rId19"/>
    <p:sldId id="274" r:id="rId20"/>
    <p:sldId id="273" r:id="rId21"/>
    <p:sldId id="275" r:id="rId22"/>
    <p:sldId id="277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7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0E35-26A3-420D-8278-3DC06BD49BA5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723B-52CF-4410-8C3F-41F5389A9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computer architecture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Flynn’s classification on today’s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Multicore</a:t>
            </a:r>
            <a:r>
              <a:rPr lang="en-US" dirty="0" smtClean="0"/>
              <a:t> processors</a:t>
            </a:r>
          </a:p>
          <a:p>
            <a:endParaRPr lang="en-US" dirty="0" smtClean="0"/>
          </a:p>
          <a:p>
            <a:r>
              <a:rPr lang="en-US" dirty="0" smtClean="0"/>
              <a:t>Superscalar: Pipelined + multiple issues.</a:t>
            </a:r>
          </a:p>
          <a:p>
            <a:endParaRPr lang="en-US" dirty="0"/>
          </a:p>
          <a:p>
            <a:r>
              <a:rPr lang="en-US" dirty="0" smtClean="0"/>
              <a:t>SSE (Intel and AMD’s support for performing operation on 2 doubles or 4 floats simultaneously).</a:t>
            </a:r>
          </a:p>
          <a:p>
            <a:endParaRPr lang="en-US" dirty="0"/>
          </a:p>
          <a:p>
            <a:r>
              <a:rPr lang="en-US" dirty="0" smtClean="0"/>
              <a:t>GPU: </a:t>
            </a:r>
            <a:r>
              <a:rPr lang="en-US" dirty="0" err="1" smtClean="0"/>
              <a:t>Cuda</a:t>
            </a:r>
            <a:r>
              <a:rPr lang="en-US" dirty="0" smtClean="0"/>
              <a:t> architecture</a:t>
            </a:r>
          </a:p>
          <a:p>
            <a:endParaRPr lang="en-US" dirty="0"/>
          </a:p>
          <a:p>
            <a:r>
              <a:rPr lang="en-US" dirty="0" smtClean="0"/>
              <a:t>IBM </a:t>
            </a:r>
            <a:r>
              <a:rPr lang="en-US" dirty="0" err="1" smtClean="0"/>
              <a:t>BlueGene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classification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Sima</a:t>
            </a:r>
            <a:r>
              <a:rPr lang="en-US" dirty="0" smtClean="0"/>
              <a:t>, Fountain, </a:t>
            </a:r>
            <a:r>
              <a:rPr lang="en-US" dirty="0" err="1" smtClean="0"/>
              <a:t>Kacsuk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Classify based on how parallelism is achieved</a:t>
            </a:r>
          </a:p>
          <a:p>
            <a:pPr lvl="1"/>
            <a:r>
              <a:rPr lang="en-US" dirty="0" smtClean="0"/>
              <a:t>by operating on multiple data: data parallelism</a:t>
            </a:r>
          </a:p>
          <a:p>
            <a:pPr lvl="1"/>
            <a:r>
              <a:rPr lang="en-US" dirty="0" smtClean="0"/>
              <a:t>by performing many functions in parallel: function parallelism</a:t>
            </a:r>
          </a:p>
          <a:p>
            <a:pPr lvl="2"/>
            <a:r>
              <a:rPr lang="en-US" dirty="0" smtClean="0"/>
              <a:t>Control parallelism, task parallelism depending on the level of the functional parallelism.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4343400"/>
            <a:ext cx="2150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Parallel architectures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257800"/>
            <a:ext cx="14132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Data-parallel</a:t>
            </a:r>
          </a:p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5257800"/>
            <a:ext cx="17684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Function-parallel</a:t>
            </a:r>
          </a:p>
          <a:p>
            <a:r>
              <a:rPr lang="en-US" dirty="0" smtClean="0"/>
              <a:t>architectures</a:t>
            </a:r>
          </a:p>
        </p:txBody>
      </p:sp>
      <p:cxnSp>
        <p:nvCxnSpPr>
          <p:cNvPr id="8" name="Straight Connector 7"/>
          <p:cNvCxnSpPr>
            <a:stCxn id="5" idx="0"/>
            <a:endCxn id="4" idx="2"/>
          </p:cNvCxnSpPr>
          <p:nvPr/>
        </p:nvCxnSpPr>
        <p:spPr>
          <a:xfrm rot="5400000" flipH="1" flipV="1">
            <a:off x="3323531" y="4381837"/>
            <a:ext cx="545068" cy="120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 rot="16200000" flipH="1">
            <a:off x="4669638" y="4242589"/>
            <a:ext cx="545068" cy="14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 parallel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761999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Vector processors, SIMD (array processors), systolic arrays.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3124200" y="1676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IP</a:t>
            </a: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3124200" y="2362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MAR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2743200" y="30480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3124200" y="43434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MDR</a:t>
            </a: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1905000" y="4343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101" name="Line 10"/>
          <p:cNvSpPr>
            <a:spLocks noChangeShapeType="1"/>
          </p:cNvSpPr>
          <p:nvPr/>
        </p:nvSpPr>
        <p:spPr bwMode="auto">
          <a:xfrm>
            <a:off x="35814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11"/>
          <p:cNvSpPr>
            <a:spLocks noChangeShapeType="1"/>
          </p:cNvSpPr>
          <p:nvPr/>
        </p:nvSpPr>
        <p:spPr bwMode="auto">
          <a:xfrm>
            <a:off x="3581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12"/>
          <p:cNvSpPr>
            <a:spLocks noChangeShapeType="1"/>
          </p:cNvSpPr>
          <p:nvPr/>
        </p:nvSpPr>
        <p:spPr bwMode="auto">
          <a:xfrm>
            <a:off x="3581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13"/>
          <p:cNvSpPr>
            <a:spLocks noChangeShapeType="1"/>
          </p:cNvSpPr>
          <p:nvPr/>
        </p:nvSpPr>
        <p:spPr bwMode="auto">
          <a:xfrm flipV="1">
            <a:off x="35814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 flipH="1">
            <a:off x="27432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1600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</a:t>
            </a:r>
          </a:p>
        </p:txBody>
      </p:sp>
      <p:sp>
        <p:nvSpPr>
          <p:cNvPr id="107" name="Line 16"/>
          <p:cNvSpPr>
            <a:spLocks noChangeShapeType="1"/>
          </p:cNvSpPr>
          <p:nvPr/>
        </p:nvSpPr>
        <p:spPr bwMode="auto">
          <a:xfrm flipV="1">
            <a:off x="2514600" y="1828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17"/>
          <p:cNvSpPr>
            <a:spLocks noChangeShapeType="1"/>
          </p:cNvSpPr>
          <p:nvPr/>
        </p:nvSpPr>
        <p:spPr bwMode="auto">
          <a:xfrm>
            <a:off x="25146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18"/>
          <p:cNvSpPr>
            <a:spLocks noChangeShapeType="1"/>
          </p:cNvSpPr>
          <p:nvPr/>
        </p:nvSpPr>
        <p:spPr bwMode="auto">
          <a:xfrm>
            <a:off x="25146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Text Box 20"/>
          <p:cNvSpPr txBox="1">
            <a:spLocks noChangeArrowheads="1"/>
          </p:cNvSpPr>
          <p:nvPr/>
        </p:nvSpPr>
        <p:spPr bwMode="auto">
          <a:xfrm>
            <a:off x="7924800" y="5356225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000"/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>
            <a:off x="1295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1066800" y="556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23"/>
          <p:cNvSpPr>
            <a:spLocks noChangeShapeType="1"/>
          </p:cNvSpPr>
          <p:nvPr/>
        </p:nvSpPr>
        <p:spPr bwMode="auto">
          <a:xfrm flipH="1">
            <a:off x="10668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>
            <a:off x="22098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25"/>
          <p:cNvSpPr>
            <a:spLocks noChangeShapeType="1"/>
          </p:cNvSpPr>
          <p:nvPr/>
        </p:nvSpPr>
        <p:spPr bwMode="auto">
          <a:xfrm>
            <a:off x="17526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6096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5486400" y="532606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8" name="Rectangle 28"/>
          <p:cNvSpPr>
            <a:spLocks noChangeArrowheads="1"/>
          </p:cNvSpPr>
          <p:nvPr/>
        </p:nvSpPr>
        <p:spPr bwMode="auto">
          <a:xfrm>
            <a:off x="1295400" y="5334000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DECODER</a:t>
            </a:r>
          </a:p>
        </p:txBody>
      </p:sp>
      <p:sp>
        <p:nvSpPr>
          <p:cNvPr id="119" name="Text Box 51"/>
          <p:cNvSpPr txBox="1">
            <a:spLocks noChangeArrowheads="1"/>
          </p:cNvSpPr>
          <p:nvPr/>
        </p:nvSpPr>
        <p:spPr bwMode="auto">
          <a:xfrm>
            <a:off x="8213725" y="5294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5181600" y="3733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Line 53"/>
          <p:cNvSpPr>
            <a:spLocks noChangeShapeType="1"/>
          </p:cNvSpPr>
          <p:nvPr/>
        </p:nvSpPr>
        <p:spPr bwMode="auto">
          <a:xfrm>
            <a:off x="76200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54"/>
          <p:cNvSpPr>
            <a:spLocks noChangeShapeType="1"/>
          </p:cNvSpPr>
          <p:nvPr/>
        </p:nvSpPr>
        <p:spPr bwMode="auto">
          <a:xfrm>
            <a:off x="5562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>
            <a:off x="8077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>
            <a:off x="5562600" y="4038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6858000" y="4038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Rectangle 61"/>
          <p:cNvSpPr>
            <a:spLocks noChangeArrowheads="1"/>
          </p:cNvSpPr>
          <p:nvPr/>
        </p:nvSpPr>
        <p:spPr bwMode="auto">
          <a:xfrm>
            <a:off x="5334000" y="41148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8" name="Rectangle 62"/>
          <p:cNvSpPr>
            <a:spLocks noChangeArrowheads="1"/>
          </p:cNvSpPr>
          <p:nvPr/>
        </p:nvSpPr>
        <p:spPr bwMode="auto">
          <a:xfrm>
            <a:off x="5334000" y="43434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63"/>
          <p:cNvSpPr>
            <a:spLocks noChangeArrowheads="1"/>
          </p:cNvSpPr>
          <p:nvPr/>
        </p:nvSpPr>
        <p:spPr bwMode="auto">
          <a:xfrm>
            <a:off x="53340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64"/>
          <p:cNvSpPr>
            <a:spLocks noChangeArrowheads="1"/>
          </p:cNvSpPr>
          <p:nvPr/>
        </p:nvSpPr>
        <p:spPr bwMode="auto">
          <a:xfrm>
            <a:off x="53340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65"/>
          <p:cNvSpPr>
            <a:spLocks noChangeArrowheads="1"/>
          </p:cNvSpPr>
          <p:nvPr/>
        </p:nvSpPr>
        <p:spPr bwMode="auto">
          <a:xfrm>
            <a:off x="5334000" y="4800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66"/>
          <p:cNvSpPr>
            <a:spLocks noChangeArrowheads="1"/>
          </p:cNvSpPr>
          <p:nvPr/>
        </p:nvSpPr>
        <p:spPr bwMode="auto">
          <a:xfrm>
            <a:off x="5334000" y="49530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67"/>
          <p:cNvSpPr>
            <a:spLocks noChangeArrowheads="1"/>
          </p:cNvSpPr>
          <p:nvPr/>
        </p:nvSpPr>
        <p:spPr bwMode="auto">
          <a:xfrm>
            <a:off x="5334000" y="51054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68"/>
          <p:cNvSpPr>
            <a:spLocks noChangeArrowheads="1"/>
          </p:cNvSpPr>
          <p:nvPr/>
        </p:nvSpPr>
        <p:spPr bwMode="auto">
          <a:xfrm>
            <a:off x="6629400" y="41148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6629400" y="43434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70"/>
          <p:cNvSpPr>
            <a:spLocks noChangeArrowheads="1"/>
          </p:cNvSpPr>
          <p:nvPr/>
        </p:nvSpPr>
        <p:spPr bwMode="auto">
          <a:xfrm>
            <a:off x="66294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71"/>
          <p:cNvSpPr>
            <a:spLocks noChangeArrowheads="1"/>
          </p:cNvSpPr>
          <p:nvPr/>
        </p:nvSpPr>
        <p:spPr bwMode="auto">
          <a:xfrm>
            <a:off x="66294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2"/>
          <p:cNvSpPr>
            <a:spLocks noChangeArrowheads="1"/>
          </p:cNvSpPr>
          <p:nvPr/>
        </p:nvSpPr>
        <p:spPr bwMode="auto">
          <a:xfrm>
            <a:off x="6629400" y="4800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73"/>
          <p:cNvSpPr>
            <a:spLocks noChangeArrowheads="1"/>
          </p:cNvSpPr>
          <p:nvPr/>
        </p:nvSpPr>
        <p:spPr bwMode="auto">
          <a:xfrm>
            <a:off x="6629400" y="49530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74"/>
          <p:cNvSpPr>
            <a:spLocks noChangeArrowheads="1"/>
          </p:cNvSpPr>
          <p:nvPr/>
        </p:nvSpPr>
        <p:spPr bwMode="auto">
          <a:xfrm>
            <a:off x="6629400" y="51054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75"/>
          <p:cNvSpPr>
            <a:spLocks noChangeArrowheads="1"/>
          </p:cNvSpPr>
          <p:nvPr/>
        </p:nvSpPr>
        <p:spPr bwMode="auto">
          <a:xfrm>
            <a:off x="7772400" y="41148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42" name="Rectangle 76"/>
          <p:cNvSpPr>
            <a:spLocks noChangeArrowheads="1"/>
          </p:cNvSpPr>
          <p:nvPr/>
        </p:nvSpPr>
        <p:spPr bwMode="auto">
          <a:xfrm>
            <a:off x="7772400" y="43434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77"/>
          <p:cNvSpPr>
            <a:spLocks noChangeArrowheads="1"/>
          </p:cNvSpPr>
          <p:nvPr/>
        </p:nvSpPr>
        <p:spPr bwMode="auto">
          <a:xfrm>
            <a:off x="77724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78"/>
          <p:cNvSpPr>
            <a:spLocks noChangeArrowheads="1"/>
          </p:cNvSpPr>
          <p:nvPr/>
        </p:nvSpPr>
        <p:spPr bwMode="auto">
          <a:xfrm>
            <a:off x="77724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79"/>
          <p:cNvSpPr>
            <a:spLocks noChangeArrowheads="1"/>
          </p:cNvSpPr>
          <p:nvPr/>
        </p:nvSpPr>
        <p:spPr bwMode="auto">
          <a:xfrm>
            <a:off x="7772400" y="4800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80"/>
          <p:cNvSpPr>
            <a:spLocks noChangeArrowheads="1"/>
          </p:cNvSpPr>
          <p:nvPr/>
        </p:nvSpPr>
        <p:spPr bwMode="auto">
          <a:xfrm>
            <a:off x="7772400" y="49530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81"/>
          <p:cNvSpPr>
            <a:spLocks noChangeArrowheads="1"/>
          </p:cNvSpPr>
          <p:nvPr/>
        </p:nvSpPr>
        <p:spPr bwMode="auto">
          <a:xfrm>
            <a:off x="7772400" y="51054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84"/>
          <p:cNvSpPr>
            <a:spLocks noChangeShapeType="1"/>
          </p:cNvSpPr>
          <p:nvPr/>
        </p:nvSpPr>
        <p:spPr bwMode="auto">
          <a:xfrm>
            <a:off x="55626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" name="Line 85"/>
          <p:cNvSpPr>
            <a:spLocks noChangeShapeType="1"/>
          </p:cNvSpPr>
          <p:nvPr/>
        </p:nvSpPr>
        <p:spPr bwMode="auto">
          <a:xfrm flipH="1">
            <a:off x="62484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" name="Line 87"/>
          <p:cNvSpPr>
            <a:spLocks noChangeShapeType="1"/>
          </p:cNvSpPr>
          <p:nvPr/>
        </p:nvSpPr>
        <p:spPr bwMode="auto">
          <a:xfrm flipH="1">
            <a:off x="6553200" y="55626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" name="Line 88"/>
          <p:cNvSpPr>
            <a:spLocks noChangeShapeType="1"/>
          </p:cNvSpPr>
          <p:nvPr/>
        </p:nvSpPr>
        <p:spPr bwMode="auto">
          <a:xfrm>
            <a:off x="5562600" y="5562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" name="Line 89"/>
          <p:cNvSpPr>
            <a:spLocks noChangeShapeType="1"/>
          </p:cNvSpPr>
          <p:nvPr/>
        </p:nvSpPr>
        <p:spPr bwMode="auto">
          <a:xfrm>
            <a:off x="5943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" name="Line 90"/>
          <p:cNvSpPr>
            <a:spLocks noChangeShapeType="1"/>
          </p:cNvSpPr>
          <p:nvPr/>
        </p:nvSpPr>
        <p:spPr bwMode="auto">
          <a:xfrm>
            <a:off x="6096000" y="5562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" name="Line 91"/>
          <p:cNvSpPr>
            <a:spLocks noChangeShapeType="1"/>
          </p:cNvSpPr>
          <p:nvPr/>
        </p:nvSpPr>
        <p:spPr bwMode="auto">
          <a:xfrm flipH="1">
            <a:off x="6172200" y="5562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" name="Text Box 92"/>
          <p:cNvSpPr txBox="1">
            <a:spLocks noChangeArrowheads="1"/>
          </p:cNvSpPr>
          <p:nvPr/>
        </p:nvSpPr>
        <p:spPr bwMode="auto">
          <a:xfrm>
            <a:off x="6003925" y="57515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156" name="Line 93"/>
          <p:cNvSpPr>
            <a:spLocks noChangeShapeType="1"/>
          </p:cNvSpPr>
          <p:nvPr/>
        </p:nvSpPr>
        <p:spPr bwMode="auto">
          <a:xfrm>
            <a:off x="5715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" name="Line 94"/>
          <p:cNvSpPr>
            <a:spLocks noChangeShapeType="1"/>
          </p:cNvSpPr>
          <p:nvPr/>
        </p:nvSpPr>
        <p:spPr bwMode="auto">
          <a:xfrm>
            <a:off x="6781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" name="Line 96"/>
          <p:cNvSpPr>
            <a:spLocks noChangeShapeType="1"/>
          </p:cNvSpPr>
          <p:nvPr/>
        </p:nvSpPr>
        <p:spPr bwMode="auto">
          <a:xfrm flipV="1">
            <a:off x="8077200" y="5181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" name="Line 98"/>
          <p:cNvSpPr>
            <a:spLocks noChangeShapeType="1"/>
          </p:cNvSpPr>
          <p:nvPr/>
        </p:nvSpPr>
        <p:spPr bwMode="auto">
          <a:xfrm flipH="1">
            <a:off x="6324600" y="662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" name="Line 99"/>
          <p:cNvSpPr>
            <a:spLocks noChangeShapeType="1"/>
          </p:cNvSpPr>
          <p:nvPr/>
        </p:nvSpPr>
        <p:spPr bwMode="auto">
          <a:xfrm flipH="1">
            <a:off x="47244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1" name="Line 102"/>
          <p:cNvSpPr>
            <a:spLocks noChangeShapeType="1"/>
          </p:cNvSpPr>
          <p:nvPr/>
        </p:nvSpPr>
        <p:spPr bwMode="auto">
          <a:xfrm>
            <a:off x="4724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" name="Line 105"/>
          <p:cNvSpPr>
            <a:spLocks noChangeShapeType="1"/>
          </p:cNvSpPr>
          <p:nvPr/>
        </p:nvSpPr>
        <p:spPr bwMode="auto">
          <a:xfrm flipH="1">
            <a:off x="41148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" name="Line 106"/>
          <p:cNvSpPr>
            <a:spLocks noChangeShapeType="1"/>
          </p:cNvSpPr>
          <p:nvPr/>
        </p:nvSpPr>
        <p:spPr bwMode="auto">
          <a:xfrm>
            <a:off x="17526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" name="Line 107"/>
          <p:cNvSpPr>
            <a:spLocks noChangeShapeType="1"/>
          </p:cNvSpPr>
          <p:nvPr/>
        </p:nvSpPr>
        <p:spPr bwMode="auto">
          <a:xfrm>
            <a:off x="1752600" y="5943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" name="Line 108"/>
          <p:cNvSpPr>
            <a:spLocks noChangeShapeType="1"/>
          </p:cNvSpPr>
          <p:nvPr/>
        </p:nvSpPr>
        <p:spPr bwMode="auto">
          <a:xfrm flipV="1">
            <a:off x="8077200" y="3733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Line 109"/>
          <p:cNvSpPr>
            <a:spLocks noChangeShapeType="1"/>
          </p:cNvSpPr>
          <p:nvPr/>
        </p:nvSpPr>
        <p:spPr bwMode="auto">
          <a:xfrm>
            <a:off x="6324600" y="640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181600" y="2667000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processor (pipelining)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parallel architecture: Array processor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67000" y="18288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IP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0" y="2438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860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4600" y="4419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14400" y="4343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442325" y="4303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09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0574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6858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457200" y="533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flipH="1">
            <a:off x="457200" y="4953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>
            <a:off x="1600200" y="4953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6096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685800" y="5105400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DECODER</a:t>
            </a:r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3505200" y="4495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0480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3048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H="1">
            <a:off x="1752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 flipV="1">
            <a:off x="12954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>
            <a:off x="1295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12954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8382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38862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43434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B1</a:t>
            </a: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4800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C1</a:t>
            </a:r>
          </a:p>
        </p:txBody>
      </p:sp>
      <p:sp>
        <p:nvSpPr>
          <p:cNvPr id="28" name="Rectangle 61"/>
          <p:cNvSpPr>
            <a:spLocks noChangeArrowheads="1"/>
          </p:cNvSpPr>
          <p:nvPr/>
        </p:nvSpPr>
        <p:spPr bwMode="auto">
          <a:xfrm>
            <a:off x="5562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A2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5943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B2</a:t>
            </a:r>
          </a:p>
        </p:txBody>
      </p:sp>
      <p:sp>
        <p:nvSpPr>
          <p:cNvPr id="30" name="Rectangle 63"/>
          <p:cNvSpPr>
            <a:spLocks noChangeArrowheads="1"/>
          </p:cNvSpPr>
          <p:nvPr/>
        </p:nvSpPr>
        <p:spPr bwMode="auto">
          <a:xfrm>
            <a:off x="6324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C2</a:t>
            </a: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  <a:r>
              <a:rPr lang="en-US" sz="1000"/>
              <a:t>N</a:t>
            </a:r>
          </a:p>
        </p:txBody>
      </p:sp>
      <p:sp>
        <p:nvSpPr>
          <p:cNvPr id="32" name="Rectangle 66"/>
          <p:cNvSpPr>
            <a:spLocks noChangeArrowheads="1"/>
          </p:cNvSpPr>
          <p:nvPr/>
        </p:nvSpPr>
        <p:spPr bwMode="auto">
          <a:xfrm>
            <a:off x="8229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sz="1200"/>
              <a:t>N</a:t>
            </a:r>
          </a:p>
        </p:txBody>
      </p:sp>
      <p:sp>
        <p:nvSpPr>
          <p:cNvPr id="33" name="Rectangle 68"/>
          <p:cNvSpPr>
            <a:spLocks noChangeArrowheads="1"/>
          </p:cNvSpPr>
          <p:nvPr/>
        </p:nvSpPr>
        <p:spPr bwMode="auto">
          <a:xfrm>
            <a:off x="8610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  <a:r>
              <a:rPr lang="en-US" sz="1200" dirty="0"/>
              <a:t>N</a:t>
            </a:r>
          </a:p>
        </p:txBody>
      </p:sp>
      <p:sp>
        <p:nvSpPr>
          <p:cNvPr id="34" name="Line 69"/>
          <p:cNvSpPr>
            <a:spLocks noChangeShapeType="1"/>
          </p:cNvSpPr>
          <p:nvPr/>
        </p:nvSpPr>
        <p:spPr bwMode="auto">
          <a:xfrm>
            <a:off x="67818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71"/>
          <p:cNvSpPr>
            <a:spLocks noChangeShapeType="1"/>
          </p:cNvSpPr>
          <p:nvPr/>
        </p:nvSpPr>
        <p:spPr bwMode="auto">
          <a:xfrm>
            <a:off x="83820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40386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 flipV="1">
            <a:off x="44958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74"/>
          <p:cNvSpPr>
            <a:spLocks noChangeShapeType="1"/>
          </p:cNvSpPr>
          <p:nvPr/>
        </p:nvSpPr>
        <p:spPr bwMode="auto">
          <a:xfrm flipV="1">
            <a:off x="4953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6477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8763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5715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6096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8001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8382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2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3"/>
          <p:cNvSpPr>
            <a:spLocks noChangeShapeType="1"/>
          </p:cNvSpPr>
          <p:nvPr/>
        </p:nvSpPr>
        <p:spPr bwMode="auto">
          <a:xfrm flipH="1">
            <a:off x="38862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5"/>
          <p:cNvSpPr>
            <a:spLocks noChangeShapeType="1"/>
          </p:cNvSpPr>
          <p:nvPr/>
        </p:nvSpPr>
        <p:spPr bwMode="auto">
          <a:xfrm>
            <a:off x="39624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7"/>
          <p:cNvSpPr>
            <a:spLocks noChangeShapeType="1"/>
          </p:cNvSpPr>
          <p:nvPr/>
        </p:nvSpPr>
        <p:spPr bwMode="auto">
          <a:xfrm flipH="1">
            <a:off x="44958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98"/>
          <p:cNvSpPr>
            <a:spLocks noChangeShapeType="1"/>
          </p:cNvSpPr>
          <p:nvPr/>
        </p:nvSpPr>
        <p:spPr bwMode="auto">
          <a:xfrm flipH="1">
            <a:off x="3810000" y="5334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100"/>
          <p:cNvSpPr>
            <a:spLocks noChangeShapeType="1"/>
          </p:cNvSpPr>
          <p:nvPr/>
        </p:nvSpPr>
        <p:spPr bwMode="auto">
          <a:xfrm flipH="1" flipV="1">
            <a:off x="38100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Text Box 101"/>
          <p:cNvSpPr txBox="1">
            <a:spLocks noChangeArrowheads="1"/>
          </p:cNvSpPr>
          <p:nvPr/>
        </p:nvSpPr>
        <p:spPr bwMode="auto">
          <a:xfrm>
            <a:off x="4038600" y="5486400"/>
            <a:ext cx="47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</a:p>
        </p:txBody>
      </p:sp>
      <p:sp>
        <p:nvSpPr>
          <p:cNvPr id="52" name="Line 102"/>
          <p:cNvSpPr>
            <a:spLocks noChangeShapeType="1"/>
          </p:cNvSpPr>
          <p:nvPr/>
        </p:nvSpPr>
        <p:spPr bwMode="auto">
          <a:xfrm>
            <a:off x="5410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3"/>
          <p:cNvSpPr>
            <a:spLocks noChangeShapeType="1"/>
          </p:cNvSpPr>
          <p:nvPr/>
        </p:nvSpPr>
        <p:spPr bwMode="auto">
          <a:xfrm>
            <a:off x="5562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4"/>
          <p:cNvSpPr>
            <a:spLocks noChangeShapeType="1"/>
          </p:cNvSpPr>
          <p:nvPr/>
        </p:nvSpPr>
        <p:spPr bwMode="auto">
          <a:xfrm>
            <a:off x="54102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5"/>
          <p:cNvSpPr>
            <a:spLocks noChangeShapeType="1"/>
          </p:cNvSpPr>
          <p:nvPr/>
        </p:nvSpPr>
        <p:spPr bwMode="auto">
          <a:xfrm flipH="1">
            <a:off x="60198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5562600" y="5486400"/>
            <a:ext cx="47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</a:p>
        </p:txBody>
      </p:sp>
      <p:sp>
        <p:nvSpPr>
          <p:cNvPr id="57" name="Line 107"/>
          <p:cNvSpPr>
            <a:spLocks noChangeShapeType="1"/>
          </p:cNvSpPr>
          <p:nvPr/>
        </p:nvSpPr>
        <p:spPr bwMode="auto">
          <a:xfrm>
            <a:off x="75438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108"/>
          <p:cNvSpPr>
            <a:spLocks noChangeShapeType="1"/>
          </p:cNvSpPr>
          <p:nvPr/>
        </p:nvSpPr>
        <p:spPr bwMode="auto">
          <a:xfrm>
            <a:off x="77724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109"/>
          <p:cNvSpPr>
            <a:spLocks noChangeShapeType="1"/>
          </p:cNvSpPr>
          <p:nvPr/>
        </p:nvSpPr>
        <p:spPr bwMode="auto">
          <a:xfrm>
            <a:off x="7543800" y="5334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110"/>
          <p:cNvSpPr>
            <a:spLocks noChangeShapeType="1"/>
          </p:cNvSpPr>
          <p:nvPr/>
        </p:nvSpPr>
        <p:spPr bwMode="auto">
          <a:xfrm flipH="1">
            <a:off x="83058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Text Box 111"/>
          <p:cNvSpPr txBox="1">
            <a:spLocks noChangeArrowheads="1"/>
          </p:cNvSpPr>
          <p:nvPr/>
        </p:nvSpPr>
        <p:spPr bwMode="auto">
          <a:xfrm>
            <a:off x="7696200" y="5483225"/>
            <a:ext cx="47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</a:p>
        </p:txBody>
      </p:sp>
      <p:sp>
        <p:nvSpPr>
          <p:cNvPr id="62" name="Line 115"/>
          <p:cNvSpPr>
            <a:spLocks noChangeShapeType="1"/>
          </p:cNvSpPr>
          <p:nvPr/>
        </p:nvSpPr>
        <p:spPr bwMode="auto">
          <a:xfrm>
            <a:off x="5715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116"/>
          <p:cNvSpPr>
            <a:spLocks noChangeShapeType="1"/>
          </p:cNvSpPr>
          <p:nvPr/>
        </p:nvSpPr>
        <p:spPr bwMode="auto">
          <a:xfrm>
            <a:off x="6096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117"/>
          <p:cNvSpPr>
            <a:spLocks noChangeShapeType="1"/>
          </p:cNvSpPr>
          <p:nvPr/>
        </p:nvSpPr>
        <p:spPr bwMode="auto">
          <a:xfrm>
            <a:off x="8001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118"/>
          <p:cNvSpPr>
            <a:spLocks noChangeShapeType="1"/>
          </p:cNvSpPr>
          <p:nvPr/>
        </p:nvSpPr>
        <p:spPr bwMode="auto">
          <a:xfrm>
            <a:off x="8382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119"/>
          <p:cNvSpPr>
            <a:spLocks noChangeShapeType="1"/>
          </p:cNvSpPr>
          <p:nvPr/>
        </p:nvSpPr>
        <p:spPr bwMode="auto">
          <a:xfrm>
            <a:off x="4038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120"/>
          <p:cNvSpPr>
            <a:spLocks noChangeShapeType="1"/>
          </p:cNvSpPr>
          <p:nvPr/>
        </p:nvSpPr>
        <p:spPr bwMode="auto">
          <a:xfrm>
            <a:off x="44958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121"/>
          <p:cNvSpPr>
            <a:spLocks noChangeShapeType="1"/>
          </p:cNvSpPr>
          <p:nvPr/>
        </p:nvSpPr>
        <p:spPr bwMode="auto">
          <a:xfrm>
            <a:off x="44196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122"/>
          <p:cNvSpPr>
            <a:spLocks noChangeShapeType="1"/>
          </p:cNvSpPr>
          <p:nvPr/>
        </p:nvSpPr>
        <p:spPr bwMode="auto">
          <a:xfrm>
            <a:off x="4419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124"/>
          <p:cNvSpPr>
            <a:spLocks noChangeShapeType="1"/>
          </p:cNvSpPr>
          <p:nvPr/>
        </p:nvSpPr>
        <p:spPr bwMode="auto">
          <a:xfrm flipV="1">
            <a:off x="4953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125"/>
          <p:cNvSpPr>
            <a:spLocks noChangeShapeType="1"/>
          </p:cNvSpPr>
          <p:nvPr/>
        </p:nvSpPr>
        <p:spPr bwMode="auto">
          <a:xfrm>
            <a:off x="59436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126"/>
          <p:cNvSpPr>
            <a:spLocks noChangeShapeType="1"/>
          </p:cNvSpPr>
          <p:nvPr/>
        </p:nvSpPr>
        <p:spPr bwMode="auto">
          <a:xfrm>
            <a:off x="60198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127"/>
          <p:cNvSpPr>
            <a:spLocks noChangeShapeType="1"/>
          </p:cNvSpPr>
          <p:nvPr/>
        </p:nvSpPr>
        <p:spPr bwMode="auto">
          <a:xfrm flipV="1">
            <a:off x="65532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128"/>
          <p:cNvSpPr>
            <a:spLocks noChangeShapeType="1"/>
          </p:cNvSpPr>
          <p:nvPr/>
        </p:nvSpPr>
        <p:spPr bwMode="auto">
          <a:xfrm flipH="1">
            <a:off x="59436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29"/>
          <p:cNvSpPr>
            <a:spLocks noChangeShapeType="1"/>
          </p:cNvSpPr>
          <p:nvPr/>
        </p:nvSpPr>
        <p:spPr bwMode="auto">
          <a:xfrm>
            <a:off x="82296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130"/>
          <p:cNvSpPr>
            <a:spLocks noChangeShapeType="1"/>
          </p:cNvSpPr>
          <p:nvPr/>
        </p:nvSpPr>
        <p:spPr bwMode="auto">
          <a:xfrm>
            <a:off x="8229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131"/>
          <p:cNvSpPr>
            <a:spLocks noChangeShapeType="1"/>
          </p:cNvSpPr>
          <p:nvPr/>
        </p:nvSpPr>
        <p:spPr bwMode="auto">
          <a:xfrm flipV="1">
            <a:off x="8763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133"/>
          <p:cNvSpPr>
            <a:spLocks noChangeShapeType="1"/>
          </p:cNvSpPr>
          <p:nvPr/>
        </p:nvSpPr>
        <p:spPr bwMode="auto">
          <a:xfrm>
            <a:off x="8382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135"/>
          <p:cNvSpPr>
            <a:spLocks noChangeShapeType="1"/>
          </p:cNvSpPr>
          <p:nvPr/>
        </p:nvSpPr>
        <p:spPr bwMode="auto">
          <a:xfrm>
            <a:off x="838200" y="6553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136"/>
          <p:cNvSpPr>
            <a:spLocks noChangeShapeType="1"/>
          </p:cNvSpPr>
          <p:nvPr/>
        </p:nvSpPr>
        <p:spPr bwMode="auto">
          <a:xfrm flipV="1">
            <a:off x="3200400" y="56388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137"/>
          <p:cNvSpPr>
            <a:spLocks noChangeShapeType="1"/>
          </p:cNvSpPr>
          <p:nvPr/>
        </p:nvSpPr>
        <p:spPr bwMode="auto">
          <a:xfrm>
            <a:off x="3200400" y="5638800"/>
            <a:ext cx="685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38"/>
          <p:cNvSpPr>
            <a:spLocks noChangeShapeType="1"/>
          </p:cNvSpPr>
          <p:nvPr/>
        </p:nvSpPr>
        <p:spPr bwMode="auto">
          <a:xfrm flipV="1">
            <a:off x="5257800" y="563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140"/>
          <p:cNvSpPr>
            <a:spLocks noChangeShapeType="1"/>
          </p:cNvSpPr>
          <p:nvPr/>
        </p:nvSpPr>
        <p:spPr bwMode="auto">
          <a:xfrm>
            <a:off x="5257800" y="56388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141"/>
          <p:cNvSpPr>
            <a:spLocks noChangeShapeType="1"/>
          </p:cNvSpPr>
          <p:nvPr/>
        </p:nvSpPr>
        <p:spPr bwMode="auto">
          <a:xfrm flipV="1">
            <a:off x="7315200" y="55626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144"/>
          <p:cNvSpPr>
            <a:spLocks noChangeShapeType="1"/>
          </p:cNvSpPr>
          <p:nvPr/>
        </p:nvSpPr>
        <p:spPr bwMode="auto">
          <a:xfrm>
            <a:off x="7315200" y="5562600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145"/>
          <p:cNvSpPr>
            <a:spLocks noChangeShapeType="1"/>
          </p:cNvSpPr>
          <p:nvPr/>
        </p:nvSpPr>
        <p:spPr bwMode="auto">
          <a:xfrm>
            <a:off x="4038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Line 146"/>
          <p:cNvSpPr>
            <a:spLocks noChangeShapeType="1"/>
          </p:cNvSpPr>
          <p:nvPr/>
        </p:nvSpPr>
        <p:spPr bwMode="auto">
          <a:xfrm>
            <a:off x="4495800" y="5257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147"/>
          <p:cNvSpPr>
            <a:spLocks noChangeShapeType="1"/>
          </p:cNvSpPr>
          <p:nvPr/>
        </p:nvSpPr>
        <p:spPr bwMode="auto">
          <a:xfrm>
            <a:off x="5715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148"/>
          <p:cNvSpPr>
            <a:spLocks noChangeShapeType="1"/>
          </p:cNvSpPr>
          <p:nvPr/>
        </p:nvSpPr>
        <p:spPr bwMode="auto">
          <a:xfrm>
            <a:off x="6096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149"/>
          <p:cNvSpPr>
            <a:spLocks noChangeShapeType="1"/>
          </p:cNvSpPr>
          <p:nvPr/>
        </p:nvSpPr>
        <p:spPr bwMode="auto">
          <a:xfrm>
            <a:off x="8001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150"/>
          <p:cNvSpPr>
            <a:spLocks noChangeShapeType="1"/>
          </p:cNvSpPr>
          <p:nvPr/>
        </p:nvSpPr>
        <p:spPr bwMode="auto">
          <a:xfrm>
            <a:off x="8382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151"/>
          <p:cNvSpPr>
            <a:spLocks noChangeShapeType="1"/>
          </p:cNvSpPr>
          <p:nvPr/>
        </p:nvSpPr>
        <p:spPr bwMode="auto">
          <a:xfrm>
            <a:off x="3048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152"/>
          <p:cNvSpPr>
            <a:spLocks noChangeShapeType="1"/>
          </p:cNvSpPr>
          <p:nvPr/>
        </p:nvSpPr>
        <p:spPr bwMode="auto">
          <a:xfrm flipV="1">
            <a:off x="30480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Control parallel architectures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33800" y="1447800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Function-parallel architectures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00200" y="2743200"/>
            <a:ext cx="2084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Arial" pitchFamily="34" charset="0"/>
              </a:rPr>
              <a:t>Instruction </a:t>
            </a:r>
            <a:r>
              <a:rPr lang="en-US" b="1" dirty="0">
                <a:latin typeface="Arial" pitchFamily="34" charset="0"/>
              </a:rPr>
              <a:t>level Parallel Arch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667000"/>
            <a:ext cx="2247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Thread level Parallel Arch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53200" y="2590800"/>
            <a:ext cx="219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Process level Parallel Arch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05000" y="32004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(ILPs)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29400" y="3276600"/>
            <a:ext cx="137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(MIMDs)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28800" y="43434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VLIWs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895600" y="4191000"/>
            <a:ext cx="1982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Superscalar processors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95950" y="3962400"/>
            <a:ext cx="190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Distributed Memory MIMD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848600" y="4191000"/>
            <a:ext cx="1501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Shared Memory MIMD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546350" y="2343150"/>
            <a:ext cx="23114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857750" y="2343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57750" y="2343150"/>
            <a:ext cx="23812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1066800" y="3657600"/>
            <a:ext cx="14097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63800" y="3651250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438400" y="3657600"/>
            <a:ext cx="158115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477000" y="3733800"/>
            <a:ext cx="10858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562850" y="3733800"/>
            <a:ext cx="8191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09600" y="4267200"/>
            <a:ext cx="20843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Pipelined processors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today’s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Multicore</a:t>
            </a:r>
            <a:r>
              <a:rPr lang="en-US" dirty="0" smtClean="0"/>
              <a:t> processors?</a:t>
            </a:r>
          </a:p>
          <a:p>
            <a:r>
              <a:rPr lang="en-US" dirty="0" smtClean="0"/>
              <a:t>Superscalar?</a:t>
            </a:r>
          </a:p>
          <a:p>
            <a:endParaRPr lang="en-US" dirty="0" smtClean="0"/>
          </a:p>
          <a:p>
            <a:r>
              <a:rPr lang="en-US" dirty="0" smtClean="0"/>
              <a:t>SSE?</a:t>
            </a:r>
          </a:p>
          <a:p>
            <a:endParaRPr lang="en-US" dirty="0" smtClean="0"/>
          </a:p>
          <a:p>
            <a:r>
              <a:rPr lang="en-US" dirty="0" smtClean="0"/>
              <a:t>GPU: </a:t>
            </a:r>
            <a:r>
              <a:rPr lang="en-US" dirty="0" err="1" smtClean="0"/>
              <a:t>Cuda</a:t>
            </a:r>
            <a:r>
              <a:rPr lang="en-US" dirty="0" smtClean="0"/>
              <a:t> architecture?</a:t>
            </a:r>
          </a:p>
          <a:p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BlueGene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parallel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metrics</a:t>
            </a:r>
          </a:p>
          <a:p>
            <a:pPr lvl="1"/>
            <a:r>
              <a:rPr lang="en-US" dirty="0" smtClean="0"/>
              <a:t>MIPS: million instructions per second</a:t>
            </a:r>
          </a:p>
          <a:p>
            <a:pPr lvl="2"/>
            <a:r>
              <a:rPr lang="en-US" dirty="0" smtClean="0"/>
              <a:t>MIPS = </a:t>
            </a:r>
            <a:r>
              <a:rPr lang="en-US" dirty="0"/>
              <a:t>instruction count/(execution time x 10</a:t>
            </a:r>
            <a:r>
              <a:rPr lang="en-US" baseline="30000" dirty="0"/>
              <a:t>6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MFLOPS: million floating point operations per second.</a:t>
            </a:r>
          </a:p>
          <a:p>
            <a:pPr lvl="2"/>
            <a:r>
              <a:rPr lang="en-US" dirty="0" smtClean="0"/>
              <a:t>MFLOPS</a:t>
            </a:r>
            <a:r>
              <a:rPr lang="en-US" sz="3200" dirty="0" smtClean="0"/>
              <a:t> </a:t>
            </a:r>
            <a:r>
              <a:rPr lang="en-US" dirty="0" smtClean="0"/>
              <a:t>= FP ops in program/(execution time x 10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Which is a better metric?</a:t>
            </a:r>
          </a:p>
          <a:p>
            <a:pPr lvl="2"/>
            <a:r>
              <a:rPr lang="en-US" dirty="0" smtClean="0"/>
              <a:t>FLOP is more related to the time of a task in numerical code</a:t>
            </a:r>
          </a:p>
          <a:p>
            <a:pPr lvl="3"/>
            <a:r>
              <a:rPr lang="en-US" dirty="0" smtClean="0"/>
              <a:t># of FLOP / program is determined by the matrix size</a:t>
            </a:r>
          </a:p>
          <a:p>
            <a:pPr marL="85725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parallel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2" indent="0"/>
            <a:r>
              <a:rPr lang="en-US" dirty="0" smtClean="0"/>
              <a:t> </a:t>
            </a:r>
            <a:r>
              <a:rPr lang="en-US" dirty="0" err="1" smtClean="0"/>
              <a:t>FlOPS</a:t>
            </a:r>
            <a:r>
              <a:rPr lang="en-US" dirty="0" smtClean="0"/>
              <a:t> units</a:t>
            </a:r>
          </a:p>
          <a:p>
            <a:pPr marL="1314450" lvl="3" indent="0"/>
            <a:r>
              <a:rPr lang="en-US" dirty="0" smtClean="0"/>
              <a:t> </a:t>
            </a:r>
            <a:r>
              <a:rPr lang="en-US" dirty="0" err="1" smtClean="0"/>
              <a:t>kiloFLOPS</a:t>
            </a:r>
            <a:r>
              <a:rPr lang="en-US" dirty="0" smtClean="0"/>
              <a:t> (KFLOPS)  10^3</a:t>
            </a:r>
          </a:p>
          <a:p>
            <a:pPr marL="1314450" lvl="3" indent="0"/>
            <a:r>
              <a:rPr lang="en-US" dirty="0" smtClean="0"/>
              <a:t> </a:t>
            </a:r>
            <a:r>
              <a:rPr lang="en-US" dirty="0" err="1" smtClean="0"/>
              <a:t>megaFLOPS</a:t>
            </a:r>
            <a:r>
              <a:rPr lang="en-US" dirty="0" smtClean="0"/>
              <a:t> (MFLOPS) 10^6</a:t>
            </a:r>
          </a:p>
          <a:p>
            <a:pPr marL="1314450" lvl="3" indent="0"/>
            <a:r>
              <a:rPr lang="en-US" dirty="0" smtClean="0"/>
              <a:t> </a:t>
            </a:r>
            <a:r>
              <a:rPr lang="en-US" dirty="0" err="1" smtClean="0"/>
              <a:t>gigaFLOPS</a:t>
            </a:r>
            <a:r>
              <a:rPr lang="en-US" dirty="0" smtClean="0"/>
              <a:t> (GFLOPS) 10^9  </a:t>
            </a:r>
            <a:r>
              <a:rPr lang="en-US" dirty="0" smtClean="0">
                <a:sym typeface="Wingdings" pitchFamily="2" charset="2"/>
              </a:rPr>
              <a:t> single CPU performance</a:t>
            </a:r>
            <a:endParaRPr lang="en-US" dirty="0" smtClean="0"/>
          </a:p>
          <a:p>
            <a:pPr marL="1314450" lvl="3" indent="0"/>
            <a:r>
              <a:rPr lang="en-US" dirty="0" smtClean="0"/>
              <a:t> </a:t>
            </a:r>
            <a:r>
              <a:rPr lang="en-US" dirty="0" err="1" smtClean="0"/>
              <a:t>teraFLOPS</a:t>
            </a:r>
            <a:r>
              <a:rPr lang="en-US" dirty="0" smtClean="0"/>
              <a:t> (TFLOPS) 10^12</a:t>
            </a:r>
          </a:p>
          <a:p>
            <a:pPr marL="1314450" lvl="3" indent="0"/>
            <a:endParaRPr lang="en-US" dirty="0" smtClean="0"/>
          </a:p>
          <a:p>
            <a:pPr marL="1314450" lvl="3" indent="0"/>
            <a:r>
              <a:rPr lang="en-US" dirty="0" smtClean="0"/>
              <a:t> </a:t>
            </a:r>
            <a:r>
              <a:rPr lang="en-US" dirty="0" err="1" smtClean="0"/>
              <a:t>petaFLOPS</a:t>
            </a:r>
            <a:r>
              <a:rPr lang="en-US" dirty="0" smtClean="0"/>
              <a:t> (PFLOPS) 10^15   </a:t>
            </a:r>
            <a:r>
              <a:rPr lang="en-US" dirty="0" smtClean="0">
                <a:sym typeface="Wingdings" pitchFamily="2" charset="2"/>
              </a:rPr>
              <a:t>  we are here right now</a:t>
            </a:r>
          </a:p>
          <a:p>
            <a:pPr marL="1771650" lvl="4" indent="0"/>
            <a:r>
              <a:rPr lang="en-US" dirty="0" smtClean="0">
                <a:sym typeface="Wingdings" pitchFamily="2" charset="2"/>
              </a:rPr>
              <a:t>10 </a:t>
            </a:r>
            <a:r>
              <a:rPr lang="en-US" dirty="0" err="1" smtClean="0">
                <a:sym typeface="Wingdings" pitchFamily="2" charset="2"/>
              </a:rPr>
              <a:t>petaFLOPS</a:t>
            </a:r>
            <a:r>
              <a:rPr lang="en-US" dirty="0" smtClean="0">
                <a:sym typeface="Wingdings" pitchFamily="2" charset="2"/>
              </a:rPr>
              <a:t> supercomputers</a:t>
            </a:r>
          </a:p>
          <a:p>
            <a:pPr marL="1771650" lvl="4" indent="0"/>
            <a:endParaRPr lang="en-US" dirty="0" smtClean="0"/>
          </a:p>
          <a:p>
            <a:pPr marL="1314450" lvl="3" indent="0"/>
            <a:r>
              <a:rPr lang="en-US" dirty="0" smtClean="0"/>
              <a:t> </a:t>
            </a:r>
            <a:r>
              <a:rPr lang="en-US" dirty="0" err="1" smtClean="0"/>
              <a:t>exaFLOPS</a:t>
            </a:r>
            <a:r>
              <a:rPr lang="en-US" dirty="0" smtClean="0"/>
              <a:t> (EFLOPS) 10^18   </a:t>
            </a:r>
            <a:r>
              <a:rPr lang="en-US" dirty="0" smtClean="0">
                <a:sym typeface="Wingdings" pitchFamily="2" charset="2"/>
              </a:rPr>
              <a:t> the next milestone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and sustained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performance</a:t>
            </a:r>
          </a:p>
          <a:p>
            <a:pPr lvl="1"/>
            <a:r>
              <a:rPr lang="en-US" dirty="0" smtClean="0"/>
              <a:t>Measured in MFLOPS</a:t>
            </a:r>
          </a:p>
          <a:p>
            <a:pPr lvl="1"/>
            <a:r>
              <a:rPr lang="en-US" dirty="0" smtClean="0"/>
              <a:t>Highest possible MFLOPS when the system does nothing but numerical computation</a:t>
            </a:r>
          </a:p>
          <a:p>
            <a:pPr lvl="1"/>
            <a:r>
              <a:rPr lang="en-US" dirty="0" smtClean="0"/>
              <a:t>Rough hardware measure</a:t>
            </a:r>
          </a:p>
          <a:p>
            <a:pPr lvl="1"/>
            <a:r>
              <a:rPr lang="en-US" dirty="0" smtClean="0"/>
              <a:t>Little indication on how the system will perform in practice.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and sustained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ustained performance</a:t>
            </a:r>
          </a:p>
          <a:p>
            <a:pPr lvl="1"/>
            <a:r>
              <a:rPr lang="en-US" dirty="0" smtClean="0"/>
              <a:t>The MFLOPS rate that a program achieves over the entire run.</a:t>
            </a:r>
          </a:p>
          <a:p>
            <a:r>
              <a:rPr lang="en-US" dirty="0" smtClean="0"/>
              <a:t>Measuring sustained performance</a:t>
            </a:r>
          </a:p>
          <a:p>
            <a:pPr lvl="1"/>
            <a:r>
              <a:rPr lang="en-US" dirty="0" smtClean="0"/>
              <a:t>Using benchmarks</a:t>
            </a:r>
          </a:p>
          <a:p>
            <a:r>
              <a:rPr lang="en-US" dirty="0" smtClean="0"/>
              <a:t>Peak MFLOPS is usually much larger than sustained MFLOPS</a:t>
            </a:r>
          </a:p>
          <a:p>
            <a:pPr lvl="1"/>
            <a:r>
              <a:rPr lang="en-US" dirty="0" smtClean="0"/>
              <a:t>Efficiency rate = sustained MFLOPS / peak MFLOPS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038600"/>
            <a:ext cx="7065963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Computing: execute instructions that operate on data.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Flynn’s </a:t>
            </a:r>
            <a:r>
              <a:rPr lang="en-US" sz="2400" dirty="0" smtClean="0"/>
              <a:t>taxonomy (Michael Flynn, 1967) classifies computer architectures based on the number of instructions that can be executed and how they operate on data.</a:t>
            </a:r>
            <a:endParaRPr lang="en-US" sz="2400" dirty="0"/>
          </a:p>
        </p:txBody>
      </p:sp>
      <p:grpSp>
        <p:nvGrpSpPr>
          <p:cNvPr id="4" name="Organization Chart 2"/>
          <p:cNvGrpSpPr>
            <a:grpSpLocks/>
          </p:cNvGrpSpPr>
          <p:nvPr/>
        </p:nvGrpSpPr>
        <p:grpSpPr bwMode="auto">
          <a:xfrm>
            <a:off x="685800" y="1981200"/>
            <a:ext cx="7543800" cy="1676400"/>
            <a:chOff x="288" y="2498"/>
            <a:chExt cx="1925" cy="759"/>
          </a:xfrm>
        </p:grpSpPr>
        <p:cxnSp>
          <p:nvCxnSpPr>
            <p:cNvPr id="1028" name="_s1028"/>
            <p:cNvCxnSpPr>
              <a:cxnSpLocks noChangeShapeType="1"/>
              <a:stCxn id="7" idx="0"/>
              <a:endCxn id="5" idx="2"/>
            </p:cNvCxnSpPr>
            <p:nvPr/>
          </p:nvCxnSpPr>
          <p:spPr bwMode="auto">
            <a:xfrm rot="5400000" flipH="1">
              <a:off x="1419" y="2617"/>
              <a:ext cx="183" cy="521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6" idx="0"/>
              <a:endCxn id="5" idx="2"/>
            </p:cNvCxnSpPr>
            <p:nvPr/>
          </p:nvCxnSpPr>
          <p:spPr bwMode="auto">
            <a:xfrm rot="16200000">
              <a:off x="898" y="2618"/>
              <a:ext cx="183" cy="520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" name="_s1030"/>
            <p:cNvSpPr>
              <a:spLocks noChangeArrowheads="1"/>
            </p:cNvSpPr>
            <p:nvPr/>
          </p:nvSpPr>
          <p:spPr bwMode="auto">
            <a:xfrm>
              <a:off x="818" y="24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106985" tIns="53492" rIns="106985" bIns="5349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Computer</a:t>
              </a:r>
            </a:p>
          </p:txBody>
        </p:sp>
        <p:sp>
          <p:nvSpPr>
            <p:cNvPr id="6" name="_s1031"/>
            <p:cNvSpPr>
              <a:spLocks noChangeArrowheads="1"/>
            </p:cNvSpPr>
            <p:nvPr/>
          </p:nvSpPr>
          <p:spPr bwMode="auto">
            <a:xfrm>
              <a:off x="288" y="2969"/>
              <a:ext cx="8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106985" tIns="53492" rIns="106985" bIns="5349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Instructions</a:t>
              </a:r>
            </a:p>
          </p:txBody>
        </p:sp>
        <p:sp>
          <p:nvSpPr>
            <p:cNvPr id="7" name="_s1032"/>
            <p:cNvSpPr>
              <a:spLocks noChangeArrowheads="1"/>
            </p:cNvSpPr>
            <p:nvPr/>
          </p:nvSpPr>
          <p:spPr bwMode="auto">
            <a:xfrm>
              <a:off x="1329" y="2969"/>
              <a:ext cx="8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106985" tIns="53492" rIns="106985" bIns="5349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Data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the performance of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enchmarks: programs that are used to measure the performance.</a:t>
            </a:r>
          </a:p>
          <a:p>
            <a:pPr lvl="1"/>
            <a:r>
              <a:rPr lang="en-US" dirty="0" smtClean="0"/>
              <a:t>LINPACK benchmark: a measure of a system’s floating point computing power</a:t>
            </a:r>
          </a:p>
          <a:p>
            <a:pPr lvl="2"/>
            <a:r>
              <a:rPr lang="en-US" dirty="0" smtClean="0"/>
              <a:t>Solving a dense N by N system of linear equations Ax=b</a:t>
            </a:r>
          </a:p>
          <a:p>
            <a:pPr lvl="2"/>
            <a:r>
              <a:rPr lang="en-US" dirty="0" smtClean="0"/>
              <a:t>Use to rank supercomputers in the top500 list.</a:t>
            </a:r>
          </a:p>
          <a:p>
            <a:pPr lvl="2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0"/>
            <a:ext cx="7065963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 benchmarks suit</a:t>
            </a:r>
          </a:p>
          <a:p>
            <a:pPr lvl="1"/>
            <a:r>
              <a:rPr lang="en-US" dirty="0" smtClean="0"/>
              <a:t>Numerical computing</a:t>
            </a:r>
          </a:p>
          <a:p>
            <a:pPr lvl="2"/>
            <a:r>
              <a:rPr lang="en-US" dirty="0" smtClean="0"/>
              <a:t>LAPACK</a:t>
            </a:r>
          </a:p>
          <a:p>
            <a:pPr lvl="2"/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Memory bandwidth</a:t>
            </a:r>
          </a:p>
          <a:p>
            <a:pPr lvl="2"/>
            <a:r>
              <a:rPr lang="en-US" dirty="0" smtClean="0"/>
              <a:t>STREAM</a:t>
            </a:r>
          </a:p>
          <a:p>
            <a:r>
              <a:rPr lang="en-US" dirty="0" smtClean="0"/>
              <a:t>Kernel benchmarks</a:t>
            </a:r>
          </a:p>
          <a:p>
            <a:pPr lvl="1"/>
            <a:r>
              <a:rPr lang="en-US" dirty="0" smtClean="0"/>
              <a:t>NPB (NAS parallel benchmark)</a:t>
            </a:r>
          </a:p>
          <a:p>
            <a:pPr lvl="1"/>
            <a:r>
              <a:rPr lang="en-US" dirty="0" smtClean="0"/>
              <a:t>PARKBENCH</a:t>
            </a:r>
          </a:p>
          <a:p>
            <a:pPr lvl="1"/>
            <a:r>
              <a:rPr lang="en-US" dirty="0" smtClean="0"/>
              <a:t>SPEC</a:t>
            </a:r>
          </a:p>
          <a:p>
            <a:pPr lvl="1"/>
            <a:r>
              <a:rPr lang="en-US" dirty="0" smtClean="0"/>
              <a:t>Splash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Flynn’s classification</a:t>
            </a:r>
          </a:p>
          <a:p>
            <a:pPr lvl="1"/>
            <a:r>
              <a:rPr lang="en-US" dirty="0" smtClean="0"/>
              <a:t>SISD, SIMD, MIMD, MISD</a:t>
            </a:r>
          </a:p>
          <a:p>
            <a:r>
              <a:rPr lang="en-US" dirty="0" smtClean="0"/>
              <a:t>Modern classification</a:t>
            </a:r>
          </a:p>
          <a:p>
            <a:pPr lvl="1"/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function parallelism</a:t>
            </a:r>
          </a:p>
          <a:p>
            <a:pPr lvl="2"/>
            <a:r>
              <a:rPr lang="en-US" dirty="0" smtClean="0"/>
              <a:t>Instruction level, thread level, </a:t>
            </a:r>
            <a:r>
              <a:rPr lang="en-US" smtClean="0"/>
              <a:t>and process level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MIPS, MFLOPS</a:t>
            </a:r>
          </a:p>
          <a:p>
            <a:pPr lvl="1"/>
            <a:r>
              <a:rPr lang="en-US" dirty="0" smtClean="0"/>
              <a:t>Peak performance and sustained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99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K. Hwang, "Advanced Computer Architecture : Parallelism, Scalability, Programmability", McGraw Hill, 1993. 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Sima</a:t>
            </a:r>
            <a:r>
              <a:rPr lang="en-US" dirty="0" smtClean="0"/>
              <a:t>, T. Fountain, P. </a:t>
            </a:r>
            <a:r>
              <a:rPr lang="en-US" dirty="0" err="1" smtClean="0"/>
              <a:t>Kacsuk</a:t>
            </a:r>
            <a:r>
              <a:rPr lang="en-US" dirty="0" smtClean="0"/>
              <a:t>, "Advanced Computer Architectures : A Design Space Approach", Addison Wesley, 1997.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ingle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nstruction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ingle </a:t>
            </a: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ata (SISD)</a:t>
            </a:r>
          </a:p>
          <a:p>
            <a:pPr lvl="1"/>
            <a:r>
              <a:rPr lang="en-US" sz="2400" dirty="0" smtClean="0"/>
              <a:t>Traditional sequential computing systems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ingle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nstruction </a:t>
            </a:r>
            <a:r>
              <a:rPr lang="en-US" sz="2800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ultiple </a:t>
            </a: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ata (SIMD)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ultiple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nstructions </a:t>
            </a:r>
            <a:r>
              <a:rPr lang="en-US" sz="2800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ultiple </a:t>
            </a: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ata (MIMD)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ultiple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nstructions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ingle </a:t>
            </a: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ata (MISD)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4495800"/>
            <a:ext cx="243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Computer Architectures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486400"/>
            <a:ext cx="5966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SISD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486400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5486400"/>
            <a:ext cx="779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486400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MISD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0"/>
          </p:cNvCxnSpPr>
          <p:nvPr/>
        </p:nvCxnSpPr>
        <p:spPr>
          <a:xfrm rot="5400000" flipH="1" flipV="1">
            <a:off x="2778059" y="4683060"/>
            <a:ext cx="609600" cy="99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rot="5400000" flipH="1" flipV="1">
            <a:off x="3639102" y="5163103"/>
            <a:ext cx="609600" cy="3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</p:cNvCxnSpPr>
          <p:nvPr/>
        </p:nvCxnSpPr>
        <p:spPr>
          <a:xfrm rot="16200000" flipV="1">
            <a:off x="4804946" y="4948654"/>
            <a:ext cx="609600" cy="46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</p:cNvCxnSpPr>
          <p:nvPr/>
        </p:nvCxnSpPr>
        <p:spPr>
          <a:xfrm rot="16200000" flipV="1">
            <a:off x="5772703" y="4438097"/>
            <a:ext cx="609600" cy="148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r>
              <a:rPr lang="en-US" dirty="0" smtClean="0"/>
              <a:t>At one time, one instruction operates on one data</a:t>
            </a:r>
          </a:p>
          <a:p>
            <a:r>
              <a:rPr lang="en-US" dirty="0" smtClean="0"/>
              <a:t>Traditional sequential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7458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one time, one instruction operates on many  data</a:t>
            </a:r>
          </a:p>
          <a:p>
            <a:pPr lvl="1"/>
            <a:r>
              <a:rPr lang="en-US" dirty="0" smtClean="0"/>
              <a:t>Data parallel architecture</a:t>
            </a:r>
          </a:p>
          <a:p>
            <a:pPr lvl="1"/>
            <a:r>
              <a:rPr lang="en-US" dirty="0" smtClean="0"/>
              <a:t>Vector architecture has similar characteristics, but achieve the parallelism with pipelining.</a:t>
            </a:r>
          </a:p>
          <a:p>
            <a:r>
              <a:rPr lang="en-US" dirty="0" smtClean="0"/>
              <a:t>Array processors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468104"/>
            <a:ext cx="5762625" cy="25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(SIMD)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67000" y="18288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IP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0" y="2438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860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4600" y="4419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14400" y="4343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442325" y="4303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09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0574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6858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457200" y="533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flipH="1">
            <a:off x="457200" y="4953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>
            <a:off x="1600200" y="4953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6096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685800" y="5105400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DECODER</a:t>
            </a:r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3505200" y="4495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0480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3048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H="1">
            <a:off x="1752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 flipV="1">
            <a:off x="12954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>
            <a:off x="1295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12954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8382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38862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43434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B1</a:t>
            </a: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4800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C1</a:t>
            </a:r>
          </a:p>
        </p:txBody>
      </p:sp>
      <p:sp>
        <p:nvSpPr>
          <p:cNvPr id="28" name="Rectangle 61"/>
          <p:cNvSpPr>
            <a:spLocks noChangeArrowheads="1"/>
          </p:cNvSpPr>
          <p:nvPr/>
        </p:nvSpPr>
        <p:spPr bwMode="auto">
          <a:xfrm>
            <a:off x="5562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A2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5943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B2</a:t>
            </a:r>
          </a:p>
        </p:txBody>
      </p:sp>
      <p:sp>
        <p:nvSpPr>
          <p:cNvPr id="30" name="Rectangle 63"/>
          <p:cNvSpPr>
            <a:spLocks noChangeArrowheads="1"/>
          </p:cNvSpPr>
          <p:nvPr/>
        </p:nvSpPr>
        <p:spPr bwMode="auto">
          <a:xfrm>
            <a:off x="6324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C2</a:t>
            </a: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  <a:r>
              <a:rPr lang="en-US" sz="1000"/>
              <a:t>N</a:t>
            </a:r>
          </a:p>
        </p:txBody>
      </p:sp>
      <p:sp>
        <p:nvSpPr>
          <p:cNvPr id="32" name="Rectangle 66"/>
          <p:cNvSpPr>
            <a:spLocks noChangeArrowheads="1"/>
          </p:cNvSpPr>
          <p:nvPr/>
        </p:nvSpPr>
        <p:spPr bwMode="auto">
          <a:xfrm>
            <a:off x="8229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sz="1200"/>
              <a:t>N</a:t>
            </a:r>
          </a:p>
        </p:txBody>
      </p:sp>
      <p:sp>
        <p:nvSpPr>
          <p:cNvPr id="33" name="Rectangle 68"/>
          <p:cNvSpPr>
            <a:spLocks noChangeArrowheads="1"/>
          </p:cNvSpPr>
          <p:nvPr/>
        </p:nvSpPr>
        <p:spPr bwMode="auto">
          <a:xfrm>
            <a:off x="8610600" y="472440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  <a:r>
              <a:rPr lang="en-US" sz="1200" dirty="0"/>
              <a:t>N</a:t>
            </a:r>
          </a:p>
        </p:txBody>
      </p:sp>
      <p:sp>
        <p:nvSpPr>
          <p:cNvPr id="34" name="Line 69"/>
          <p:cNvSpPr>
            <a:spLocks noChangeShapeType="1"/>
          </p:cNvSpPr>
          <p:nvPr/>
        </p:nvSpPr>
        <p:spPr bwMode="auto">
          <a:xfrm>
            <a:off x="67818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71"/>
          <p:cNvSpPr>
            <a:spLocks noChangeShapeType="1"/>
          </p:cNvSpPr>
          <p:nvPr/>
        </p:nvSpPr>
        <p:spPr bwMode="auto">
          <a:xfrm>
            <a:off x="83820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40386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 flipV="1">
            <a:off x="44958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74"/>
          <p:cNvSpPr>
            <a:spLocks noChangeShapeType="1"/>
          </p:cNvSpPr>
          <p:nvPr/>
        </p:nvSpPr>
        <p:spPr bwMode="auto">
          <a:xfrm flipV="1">
            <a:off x="4953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6477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8763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5715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6096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8001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8382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2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3"/>
          <p:cNvSpPr>
            <a:spLocks noChangeShapeType="1"/>
          </p:cNvSpPr>
          <p:nvPr/>
        </p:nvSpPr>
        <p:spPr bwMode="auto">
          <a:xfrm flipH="1">
            <a:off x="38862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5"/>
          <p:cNvSpPr>
            <a:spLocks noChangeShapeType="1"/>
          </p:cNvSpPr>
          <p:nvPr/>
        </p:nvSpPr>
        <p:spPr bwMode="auto">
          <a:xfrm>
            <a:off x="39624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7"/>
          <p:cNvSpPr>
            <a:spLocks noChangeShapeType="1"/>
          </p:cNvSpPr>
          <p:nvPr/>
        </p:nvSpPr>
        <p:spPr bwMode="auto">
          <a:xfrm flipH="1">
            <a:off x="44958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98"/>
          <p:cNvSpPr>
            <a:spLocks noChangeShapeType="1"/>
          </p:cNvSpPr>
          <p:nvPr/>
        </p:nvSpPr>
        <p:spPr bwMode="auto">
          <a:xfrm flipH="1">
            <a:off x="3810000" y="5334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100"/>
          <p:cNvSpPr>
            <a:spLocks noChangeShapeType="1"/>
          </p:cNvSpPr>
          <p:nvPr/>
        </p:nvSpPr>
        <p:spPr bwMode="auto">
          <a:xfrm flipH="1" flipV="1">
            <a:off x="38100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Text Box 101"/>
          <p:cNvSpPr txBox="1">
            <a:spLocks noChangeArrowheads="1"/>
          </p:cNvSpPr>
          <p:nvPr/>
        </p:nvSpPr>
        <p:spPr bwMode="auto">
          <a:xfrm>
            <a:off x="4038600" y="5486400"/>
            <a:ext cx="47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</a:p>
        </p:txBody>
      </p:sp>
      <p:sp>
        <p:nvSpPr>
          <p:cNvPr id="52" name="Line 102"/>
          <p:cNvSpPr>
            <a:spLocks noChangeShapeType="1"/>
          </p:cNvSpPr>
          <p:nvPr/>
        </p:nvSpPr>
        <p:spPr bwMode="auto">
          <a:xfrm>
            <a:off x="5410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03"/>
          <p:cNvSpPr>
            <a:spLocks noChangeShapeType="1"/>
          </p:cNvSpPr>
          <p:nvPr/>
        </p:nvSpPr>
        <p:spPr bwMode="auto">
          <a:xfrm>
            <a:off x="5562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04"/>
          <p:cNvSpPr>
            <a:spLocks noChangeShapeType="1"/>
          </p:cNvSpPr>
          <p:nvPr/>
        </p:nvSpPr>
        <p:spPr bwMode="auto">
          <a:xfrm>
            <a:off x="54102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105"/>
          <p:cNvSpPr>
            <a:spLocks noChangeShapeType="1"/>
          </p:cNvSpPr>
          <p:nvPr/>
        </p:nvSpPr>
        <p:spPr bwMode="auto">
          <a:xfrm flipH="1">
            <a:off x="60198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5562600" y="5486400"/>
            <a:ext cx="47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</a:p>
        </p:txBody>
      </p:sp>
      <p:sp>
        <p:nvSpPr>
          <p:cNvPr id="57" name="Line 107"/>
          <p:cNvSpPr>
            <a:spLocks noChangeShapeType="1"/>
          </p:cNvSpPr>
          <p:nvPr/>
        </p:nvSpPr>
        <p:spPr bwMode="auto">
          <a:xfrm>
            <a:off x="75438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108"/>
          <p:cNvSpPr>
            <a:spLocks noChangeShapeType="1"/>
          </p:cNvSpPr>
          <p:nvPr/>
        </p:nvSpPr>
        <p:spPr bwMode="auto">
          <a:xfrm>
            <a:off x="77724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109"/>
          <p:cNvSpPr>
            <a:spLocks noChangeShapeType="1"/>
          </p:cNvSpPr>
          <p:nvPr/>
        </p:nvSpPr>
        <p:spPr bwMode="auto">
          <a:xfrm>
            <a:off x="7543800" y="5334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110"/>
          <p:cNvSpPr>
            <a:spLocks noChangeShapeType="1"/>
          </p:cNvSpPr>
          <p:nvPr/>
        </p:nvSpPr>
        <p:spPr bwMode="auto">
          <a:xfrm flipH="1">
            <a:off x="8305800" y="5334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Text Box 111"/>
          <p:cNvSpPr txBox="1">
            <a:spLocks noChangeArrowheads="1"/>
          </p:cNvSpPr>
          <p:nvPr/>
        </p:nvSpPr>
        <p:spPr bwMode="auto">
          <a:xfrm>
            <a:off x="7696200" y="5483225"/>
            <a:ext cx="47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</a:p>
        </p:txBody>
      </p:sp>
      <p:sp>
        <p:nvSpPr>
          <p:cNvPr id="62" name="Line 115"/>
          <p:cNvSpPr>
            <a:spLocks noChangeShapeType="1"/>
          </p:cNvSpPr>
          <p:nvPr/>
        </p:nvSpPr>
        <p:spPr bwMode="auto">
          <a:xfrm>
            <a:off x="5715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116"/>
          <p:cNvSpPr>
            <a:spLocks noChangeShapeType="1"/>
          </p:cNvSpPr>
          <p:nvPr/>
        </p:nvSpPr>
        <p:spPr bwMode="auto">
          <a:xfrm>
            <a:off x="6096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117"/>
          <p:cNvSpPr>
            <a:spLocks noChangeShapeType="1"/>
          </p:cNvSpPr>
          <p:nvPr/>
        </p:nvSpPr>
        <p:spPr bwMode="auto">
          <a:xfrm>
            <a:off x="8001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118"/>
          <p:cNvSpPr>
            <a:spLocks noChangeShapeType="1"/>
          </p:cNvSpPr>
          <p:nvPr/>
        </p:nvSpPr>
        <p:spPr bwMode="auto">
          <a:xfrm>
            <a:off x="8382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119"/>
          <p:cNvSpPr>
            <a:spLocks noChangeShapeType="1"/>
          </p:cNvSpPr>
          <p:nvPr/>
        </p:nvSpPr>
        <p:spPr bwMode="auto">
          <a:xfrm>
            <a:off x="4038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120"/>
          <p:cNvSpPr>
            <a:spLocks noChangeShapeType="1"/>
          </p:cNvSpPr>
          <p:nvPr/>
        </p:nvSpPr>
        <p:spPr bwMode="auto">
          <a:xfrm>
            <a:off x="44958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121"/>
          <p:cNvSpPr>
            <a:spLocks noChangeShapeType="1"/>
          </p:cNvSpPr>
          <p:nvPr/>
        </p:nvSpPr>
        <p:spPr bwMode="auto">
          <a:xfrm>
            <a:off x="44196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122"/>
          <p:cNvSpPr>
            <a:spLocks noChangeShapeType="1"/>
          </p:cNvSpPr>
          <p:nvPr/>
        </p:nvSpPr>
        <p:spPr bwMode="auto">
          <a:xfrm>
            <a:off x="4419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124"/>
          <p:cNvSpPr>
            <a:spLocks noChangeShapeType="1"/>
          </p:cNvSpPr>
          <p:nvPr/>
        </p:nvSpPr>
        <p:spPr bwMode="auto">
          <a:xfrm flipV="1">
            <a:off x="4953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125"/>
          <p:cNvSpPr>
            <a:spLocks noChangeShapeType="1"/>
          </p:cNvSpPr>
          <p:nvPr/>
        </p:nvSpPr>
        <p:spPr bwMode="auto">
          <a:xfrm>
            <a:off x="59436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126"/>
          <p:cNvSpPr>
            <a:spLocks noChangeShapeType="1"/>
          </p:cNvSpPr>
          <p:nvPr/>
        </p:nvSpPr>
        <p:spPr bwMode="auto">
          <a:xfrm>
            <a:off x="60198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127"/>
          <p:cNvSpPr>
            <a:spLocks noChangeShapeType="1"/>
          </p:cNvSpPr>
          <p:nvPr/>
        </p:nvSpPr>
        <p:spPr bwMode="auto">
          <a:xfrm flipV="1">
            <a:off x="65532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128"/>
          <p:cNvSpPr>
            <a:spLocks noChangeShapeType="1"/>
          </p:cNvSpPr>
          <p:nvPr/>
        </p:nvSpPr>
        <p:spPr bwMode="auto">
          <a:xfrm flipH="1">
            <a:off x="59436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29"/>
          <p:cNvSpPr>
            <a:spLocks noChangeShapeType="1"/>
          </p:cNvSpPr>
          <p:nvPr/>
        </p:nvSpPr>
        <p:spPr bwMode="auto">
          <a:xfrm>
            <a:off x="82296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130"/>
          <p:cNvSpPr>
            <a:spLocks noChangeShapeType="1"/>
          </p:cNvSpPr>
          <p:nvPr/>
        </p:nvSpPr>
        <p:spPr bwMode="auto">
          <a:xfrm>
            <a:off x="8229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131"/>
          <p:cNvSpPr>
            <a:spLocks noChangeShapeType="1"/>
          </p:cNvSpPr>
          <p:nvPr/>
        </p:nvSpPr>
        <p:spPr bwMode="auto">
          <a:xfrm flipV="1">
            <a:off x="8763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133"/>
          <p:cNvSpPr>
            <a:spLocks noChangeShapeType="1"/>
          </p:cNvSpPr>
          <p:nvPr/>
        </p:nvSpPr>
        <p:spPr bwMode="auto">
          <a:xfrm>
            <a:off x="8382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135"/>
          <p:cNvSpPr>
            <a:spLocks noChangeShapeType="1"/>
          </p:cNvSpPr>
          <p:nvPr/>
        </p:nvSpPr>
        <p:spPr bwMode="auto">
          <a:xfrm>
            <a:off x="838200" y="6553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136"/>
          <p:cNvSpPr>
            <a:spLocks noChangeShapeType="1"/>
          </p:cNvSpPr>
          <p:nvPr/>
        </p:nvSpPr>
        <p:spPr bwMode="auto">
          <a:xfrm flipV="1">
            <a:off x="3200400" y="56388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137"/>
          <p:cNvSpPr>
            <a:spLocks noChangeShapeType="1"/>
          </p:cNvSpPr>
          <p:nvPr/>
        </p:nvSpPr>
        <p:spPr bwMode="auto">
          <a:xfrm>
            <a:off x="3200400" y="5638800"/>
            <a:ext cx="685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138"/>
          <p:cNvSpPr>
            <a:spLocks noChangeShapeType="1"/>
          </p:cNvSpPr>
          <p:nvPr/>
        </p:nvSpPr>
        <p:spPr bwMode="auto">
          <a:xfrm flipV="1">
            <a:off x="5257800" y="563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140"/>
          <p:cNvSpPr>
            <a:spLocks noChangeShapeType="1"/>
          </p:cNvSpPr>
          <p:nvPr/>
        </p:nvSpPr>
        <p:spPr bwMode="auto">
          <a:xfrm>
            <a:off x="5257800" y="56388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141"/>
          <p:cNvSpPr>
            <a:spLocks noChangeShapeType="1"/>
          </p:cNvSpPr>
          <p:nvPr/>
        </p:nvSpPr>
        <p:spPr bwMode="auto">
          <a:xfrm flipV="1">
            <a:off x="7315200" y="55626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144"/>
          <p:cNvSpPr>
            <a:spLocks noChangeShapeType="1"/>
          </p:cNvSpPr>
          <p:nvPr/>
        </p:nvSpPr>
        <p:spPr bwMode="auto">
          <a:xfrm>
            <a:off x="7315200" y="5562600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145"/>
          <p:cNvSpPr>
            <a:spLocks noChangeShapeType="1"/>
          </p:cNvSpPr>
          <p:nvPr/>
        </p:nvSpPr>
        <p:spPr bwMode="auto">
          <a:xfrm>
            <a:off x="4038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Line 146"/>
          <p:cNvSpPr>
            <a:spLocks noChangeShapeType="1"/>
          </p:cNvSpPr>
          <p:nvPr/>
        </p:nvSpPr>
        <p:spPr bwMode="auto">
          <a:xfrm>
            <a:off x="4495800" y="5257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147"/>
          <p:cNvSpPr>
            <a:spLocks noChangeShapeType="1"/>
          </p:cNvSpPr>
          <p:nvPr/>
        </p:nvSpPr>
        <p:spPr bwMode="auto">
          <a:xfrm>
            <a:off x="5715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148"/>
          <p:cNvSpPr>
            <a:spLocks noChangeShapeType="1"/>
          </p:cNvSpPr>
          <p:nvPr/>
        </p:nvSpPr>
        <p:spPr bwMode="auto">
          <a:xfrm>
            <a:off x="6096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149"/>
          <p:cNvSpPr>
            <a:spLocks noChangeShapeType="1"/>
          </p:cNvSpPr>
          <p:nvPr/>
        </p:nvSpPr>
        <p:spPr bwMode="auto">
          <a:xfrm>
            <a:off x="8001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150"/>
          <p:cNvSpPr>
            <a:spLocks noChangeShapeType="1"/>
          </p:cNvSpPr>
          <p:nvPr/>
        </p:nvSpPr>
        <p:spPr bwMode="auto">
          <a:xfrm>
            <a:off x="8382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151"/>
          <p:cNvSpPr>
            <a:spLocks noChangeShapeType="1"/>
          </p:cNvSpPr>
          <p:nvPr/>
        </p:nvSpPr>
        <p:spPr bwMode="auto">
          <a:xfrm>
            <a:off x="3048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152"/>
          <p:cNvSpPr>
            <a:spLocks noChangeShapeType="1"/>
          </p:cNvSpPr>
          <p:nvPr/>
        </p:nvSpPr>
        <p:spPr bwMode="auto">
          <a:xfrm flipV="1">
            <a:off x="30480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instruction streams operating on multiple data streams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lassical distributed memory or SMP architectures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6886575" cy="26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MISD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commonly seen.</a:t>
            </a:r>
          </a:p>
          <a:p>
            <a:r>
              <a:rPr lang="en-US" dirty="0" smtClean="0"/>
              <a:t>Systolic array is one example of an MISD architecture.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29000"/>
            <a:ext cx="5591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43400"/>
            <a:ext cx="16097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5123" idx="0"/>
          </p:cNvCxnSpPr>
          <p:nvPr/>
        </p:nvCxnSpPr>
        <p:spPr>
          <a:xfrm rot="16200000" flipV="1">
            <a:off x="7108032" y="3712368"/>
            <a:ext cx="12192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486400" y="31242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2578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19700" y="4305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181600" y="525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334000" y="609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86400" y="6248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7048500" y="5600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48400" y="3810000"/>
            <a:ext cx="152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SISD: traditional sequential architecture</a:t>
            </a:r>
          </a:p>
          <a:p>
            <a:r>
              <a:rPr lang="en-US" dirty="0" smtClean="0"/>
              <a:t>SIMD: processor arrays, vector processor</a:t>
            </a:r>
          </a:p>
          <a:p>
            <a:pPr lvl="1"/>
            <a:r>
              <a:rPr lang="en-US" sz="2400" dirty="0" smtClean="0"/>
              <a:t>Parallel computing on a budget – reduced control unit cost</a:t>
            </a:r>
          </a:p>
          <a:p>
            <a:pPr lvl="1"/>
            <a:r>
              <a:rPr lang="en-US" sz="2400" dirty="0" smtClean="0"/>
              <a:t>Many early supercomputers</a:t>
            </a:r>
          </a:p>
          <a:p>
            <a:r>
              <a:rPr lang="en-US" dirty="0" smtClean="0"/>
              <a:t>MIMD: most general purpose parallel computer today</a:t>
            </a:r>
          </a:p>
          <a:p>
            <a:pPr lvl="1"/>
            <a:r>
              <a:rPr lang="en-US" dirty="0" smtClean="0"/>
              <a:t>Clusters, MPP, data centers</a:t>
            </a:r>
          </a:p>
          <a:p>
            <a:r>
              <a:rPr lang="en-US" dirty="0" smtClean="0"/>
              <a:t>MISD: not a general purpose architecture.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786</Words>
  <Application>Microsoft Office PowerPoint</Application>
  <PresentationFormat>On-screen Show (4:3)</PresentationFormat>
  <Paragraphs>206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Parallel computer architecture classification</vt:lpstr>
      <vt:lpstr>Hardware Parallelism</vt:lpstr>
      <vt:lpstr>Flynn’s taxonomy</vt:lpstr>
      <vt:lpstr>SISD</vt:lpstr>
      <vt:lpstr>SIMD</vt:lpstr>
      <vt:lpstr>Array processor (SIMD)</vt:lpstr>
      <vt:lpstr>MIMD</vt:lpstr>
      <vt:lpstr>MISD machine</vt:lpstr>
      <vt:lpstr>Flynn’s taxonomy summary</vt:lpstr>
      <vt:lpstr>Flynn’s classification on today’s architectures</vt:lpstr>
      <vt:lpstr>Modern classification  (Sima, Fountain, Kacsuk)</vt:lpstr>
      <vt:lpstr>Data parallel architectures</vt:lpstr>
      <vt:lpstr>Slide 13</vt:lpstr>
      <vt:lpstr>Control parallel architectures</vt:lpstr>
      <vt:lpstr>Classifying today’s architectures</vt:lpstr>
      <vt:lpstr>Performance of parallel architectures</vt:lpstr>
      <vt:lpstr>Performance of parallel architectures</vt:lpstr>
      <vt:lpstr>Peak and sustained performance</vt:lpstr>
      <vt:lpstr>Peak and sustained performance</vt:lpstr>
      <vt:lpstr>Measuring the performance of parallel computers</vt:lpstr>
      <vt:lpstr>Other common benchmarks</vt:lpstr>
      <vt:lpstr>Summary</vt:lpstr>
      <vt:lpstr>References</vt:lpstr>
    </vt:vector>
  </TitlesOfParts>
  <Company>FSU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computer architectures</dc:title>
  <dc:creator>Xin Yuan</dc:creator>
  <cp:lastModifiedBy>Xin Yuan</cp:lastModifiedBy>
  <cp:revision>42</cp:revision>
  <dcterms:created xsi:type="dcterms:W3CDTF">2011-08-04T14:30:38Z</dcterms:created>
  <dcterms:modified xsi:type="dcterms:W3CDTF">2011-08-31T19:27:05Z</dcterms:modified>
</cp:coreProperties>
</file>