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0" r:id="rId2"/>
    <p:sldId id="280" r:id="rId3"/>
    <p:sldId id="286" r:id="rId4"/>
    <p:sldId id="287" r:id="rId5"/>
    <p:sldId id="288" r:id="rId6"/>
    <p:sldId id="290" r:id="rId7"/>
    <p:sldId id="291" r:id="rId8"/>
    <p:sldId id="292" r:id="rId9"/>
    <p:sldId id="293" r:id="rId10"/>
    <p:sldId id="297" r:id="rId11"/>
    <p:sldId id="295" r:id="rId12"/>
    <p:sldId id="296" r:id="rId13"/>
    <p:sldId id="298" r:id="rId14"/>
    <p:sldId id="299" r:id="rId15"/>
    <p:sldId id="301" r:id="rId16"/>
    <p:sldId id="302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8" r:id="rId28"/>
    <p:sldId id="314" r:id="rId29"/>
    <p:sldId id="315" r:id="rId30"/>
    <p:sldId id="316" r:id="rId31"/>
    <p:sldId id="317" r:id="rId32"/>
    <p:sldId id="319" r:id="rId33"/>
    <p:sldId id="320" r:id="rId34"/>
    <p:sldId id="321" r:id="rId35"/>
    <p:sldId id="322" r:id="rId36"/>
    <p:sldId id="323" r:id="rId37"/>
    <p:sldId id="326" r:id="rId38"/>
    <p:sldId id="327" r:id="rId39"/>
    <p:sldId id="324" r:id="rId40"/>
    <p:sldId id="325" r:id="rId4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E2AFD-8689-4300-A12D-EA64D257E627}" type="datetimeFigureOut">
              <a:rPr lang="tr-TR" smtClean="0"/>
              <a:pPr/>
              <a:t>01.06.2015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80822-20CE-432F-BD98-DB15DFA02A7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60624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03FCB-32DA-4B63-8127-81D79833E1BB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6BC1-3983-498C-AF80-18AA4ACBEB38}" type="datetimeFigureOut">
              <a:rPr lang="tr-TR" smtClean="0"/>
              <a:pPr/>
              <a:t>01.06.2015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290-A715-44C5-8C8C-765113176A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6BC1-3983-498C-AF80-18AA4ACBEB38}" type="datetimeFigureOut">
              <a:rPr lang="tr-TR" smtClean="0"/>
              <a:pPr/>
              <a:t>01.06.2015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290-A715-44C5-8C8C-765113176A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6BC1-3983-498C-AF80-18AA4ACBEB38}" type="datetimeFigureOut">
              <a:rPr lang="tr-TR" smtClean="0"/>
              <a:pPr/>
              <a:t>01.06.2015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290-A715-44C5-8C8C-765113176A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6BC1-3983-498C-AF80-18AA4ACBEB38}" type="datetimeFigureOut">
              <a:rPr lang="tr-TR" smtClean="0"/>
              <a:pPr/>
              <a:t>01.06.2015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290-A715-44C5-8C8C-765113176A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6BC1-3983-498C-AF80-18AA4ACBEB38}" type="datetimeFigureOut">
              <a:rPr lang="tr-TR" smtClean="0"/>
              <a:pPr/>
              <a:t>01.06.2015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290-A715-44C5-8C8C-765113176A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6BC1-3983-498C-AF80-18AA4ACBEB38}" type="datetimeFigureOut">
              <a:rPr lang="tr-TR" smtClean="0"/>
              <a:pPr/>
              <a:t>01.06.2015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290-A715-44C5-8C8C-765113176A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6BC1-3983-498C-AF80-18AA4ACBEB38}" type="datetimeFigureOut">
              <a:rPr lang="tr-TR" smtClean="0"/>
              <a:pPr/>
              <a:t>01.06.2015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290-A715-44C5-8C8C-765113176A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6BC1-3983-498C-AF80-18AA4ACBEB38}" type="datetimeFigureOut">
              <a:rPr lang="tr-TR" smtClean="0"/>
              <a:pPr/>
              <a:t>01.06.2015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290-A715-44C5-8C8C-765113176A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6BC1-3983-498C-AF80-18AA4ACBEB38}" type="datetimeFigureOut">
              <a:rPr lang="tr-TR" smtClean="0"/>
              <a:pPr/>
              <a:t>01.06.2015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290-A715-44C5-8C8C-765113176A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6BC1-3983-498C-AF80-18AA4ACBEB38}" type="datetimeFigureOut">
              <a:rPr lang="tr-TR" smtClean="0"/>
              <a:pPr/>
              <a:t>01.06.2015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290-A715-44C5-8C8C-765113176A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6BC1-3983-498C-AF80-18AA4ACBEB38}" type="datetimeFigureOut">
              <a:rPr lang="tr-TR" smtClean="0"/>
              <a:pPr/>
              <a:t>01.06.2015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290-A715-44C5-8C8C-765113176A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6BC1-3983-498C-AF80-18AA4ACBEB38}" type="datetimeFigureOut">
              <a:rPr lang="tr-TR" smtClean="0"/>
              <a:pPr/>
              <a:t>01.06.2015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B290-A715-44C5-8C8C-765113176AB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Oval"/>
          <p:cNvSpPr/>
          <p:nvPr/>
        </p:nvSpPr>
        <p:spPr>
          <a:xfrm>
            <a:off x="2339752" y="2924944"/>
            <a:ext cx="4032448" cy="864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Oval"/>
          <p:cNvSpPr/>
          <p:nvPr/>
        </p:nvSpPr>
        <p:spPr>
          <a:xfrm>
            <a:off x="2483768" y="2708920"/>
            <a:ext cx="3672408" cy="7200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Oval"/>
          <p:cNvSpPr/>
          <p:nvPr/>
        </p:nvSpPr>
        <p:spPr>
          <a:xfrm>
            <a:off x="2843808" y="2348880"/>
            <a:ext cx="3096344" cy="72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3 Oval"/>
          <p:cNvSpPr/>
          <p:nvPr/>
        </p:nvSpPr>
        <p:spPr>
          <a:xfrm>
            <a:off x="3059832" y="2276872"/>
            <a:ext cx="2736304" cy="4320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6 Metin kutusu"/>
          <p:cNvSpPr txBox="1"/>
          <p:nvPr/>
        </p:nvSpPr>
        <p:spPr>
          <a:xfrm>
            <a:off x="3635896" y="234888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YAZILIM ARAÇLARI</a:t>
            </a:r>
            <a:endParaRPr lang="tr-TR" sz="1400" dirty="0"/>
          </a:p>
        </p:txBody>
      </p:sp>
      <p:sp>
        <p:nvSpPr>
          <p:cNvPr id="8" name="7 Metin kutusu"/>
          <p:cNvSpPr txBox="1"/>
          <p:nvPr/>
        </p:nvSpPr>
        <p:spPr>
          <a:xfrm>
            <a:off x="3851920" y="27809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YÖNTEMLER</a:t>
            </a:r>
            <a:endParaRPr lang="tr-TR" sz="1400" dirty="0"/>
          </a:p>
        </p:txBody>
      </p:sp>
      <p:sp>
        <p:nvSpPr>
          <p:cNvPr id="10" name="9 Metin kutusu"/>
          <p:cNvSpPr txBox="1"/>
          <p:nvPr/>
        </p:nvSpPr>
        <p:spPr>
          <a:xfrm>
            <a:off x="3707904" y="314096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SÜREÇLER</a:t>
            </a:r>
            <a:endParaRPr lang="tr-TR" sz="1400" dirty="0"/>
          </a:p>
        </p:txBody>
      </p:sp>
      <p:sp>
        <p:nvSpPr>
          <p:cNvPr id="11" name="10 İçerik Yer Tutucusu"/>
          <p:cNvSpPr txBox="1">
            <a:spLocks noGrp="1"/>
          </p:cNvSpPr>
          <p:nvPr>
            <p:ph idx="1"/>
          </p:nvPr>
        </p:nvSpPr>
        <p:spPr>
          <a:xfrm>
            <a:off x="3347864" y="3429000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400" dirty="0" smtClean="0"/>
              <a:t>KALİTE BAKIŞ AÇISI</a:t>
            </a:r>
            <a:endParaRPr lang="tr-TR" sz="1400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1475656" y="400506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Şekil 1.1. Yazılım Mühendisliği Katmanlı Yapısı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GEÇERLEME </a:t>
            </a:r>
            <a:r>
              <a:rPr lang="tr-TR" dirty="0" smtClean="0"/>
              <a:t>ve DOĞRULAMA TEKNİKLERİ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Bolüm </a:t>
            </a:r>
            <a:r>
              <a:rPr lang="tr-TR" dirty="0" smtClean="0"/>
              <a:t>Hedefi	</a:t>
            </a:r>
          </a:p>
          <a:p>
            <a:r>
              <a:rPr lang="tr-TR" dirty="0" smtClean="0"/>
              <a:t>Dinamik Geçerleme (</a:t>
            </a:r>
            <a:r>
              <a:rPr lang="tr-TR" dirty="0" err="1" smtClean="0"/>
              <a:t>verification</a:t>
            </a:r>
            <a:r>
              <a:rPr lang="tr-TR" dirty="0" smtClean="0"/>
              <a:t>), yazılım test sürecini tanımlama</a:t>
            </a:r>
          </a:p>
          <a:p>
            <a:r>
              <a:rPr lang="tr-TR" dirty="0" smtClean="0"/>
              <a:t>Birim test ve Bütünlük test işlemlerini özetlenmesi</a:t>
            </a:r>
          </a:p>
          <a:p>
            <a:r>
              <a:rPr lang="tr-TR" dirty="0" smtClean="0"/>
              <a:t>Regresyon testini tanıma</a:t>
            </a:r>
          </a:p>
          <a:p>
            <a:r>
              <a:rPr lang="tr-TR" dirty="0" smtClean="0"/>
              <a:t>Saydam kutu Kara kutu Test tiplerini inceleme</a:t>
            </a:r>
          </a:p>
          <a:p>
            <a:r>
              <a:rPr lang="tr-TR" dirty="0" smtClean="0"/>
              <a:t>Performans, Dayanıklılık ve Güvenlik Testi olarak Sistem Testini tanımlama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05742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85882"/>
          </a:xfrm>
        </p:spPr>
        <p:txBody>
          <a:bodyPr>
            <a:normAutofit/>
          </a:bodyPr>
          <a:lstStyle/>
          <a:p>
            <a:r>
              <a:rPr lang="tr-TR" sz="2400" dirty="0" smtClean="0"/>
              <a:t>Statik </a:t>
            </a:r>
            <a:r>
              <a:rPr lang="tr-TR" sz="2400" dirty="0" smtClean="0"/>
              <a:t>ve Dinamik geçerleme ve Doğrulama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>
              <a:buNone/>
            </a:pP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3786182" y="1857364"/>
            <a:ext cx="1143008" cy="5715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Yazılım İncelemeleri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1643042" y="3643314"/>
            <a:ext cx="1071570" cy="571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Prototip</a:t>
            </a:r>
          </a:p>
          <a:p>
            <a:pPr algn="ctr"/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6286512" y="2786058"/>
            <a:ext cx="928694" cy="571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Program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5143504" y="2786058"/>
            <a:ext cx="928694" cy="571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Ayrıntılı T</a:t>
            </a:r>
            <a:r>
              <a:rPr lang="tr-TR" sz="1100" i="1" dirty="0" smtClean="0">
                <a:solidFill>
                  <a:schemeClr val="tx1"/>
                </a:solidFill>
              </a:rPr>
              <a:t>asarım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4000496" y="2786058"/>
            <a:ext cx="1000132" cy="571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err="1" smtClean="0">
                <a:solidFill>
                  <a:schemeClr val="tx1"/>
                </a:solidFill>
              </a:rPr>
              <a:t>Formal</a:t>
            </a:r>
            <a:r>
              <a:rPr lang="tr-TR" sz="1100" dirty="0" smtClean="0">
                <a:solidFill>
                  <a:schemeClr val="tx1"/>
                </a:solidFill>
              </a:rPr>
              <a:t> </a:t>
            </a:r>
            <a:r>
              <a:rPr lang="tr-TR" sz="1100" dirty="0" err="1" smtClean="0">
                <a:solidFill>
                  <a:schemeClr val="tx1"/>
                </a:solidFill>
              </a:rPr>
              <a:t>Spesifikasyon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2857488" y="2786058"/>
            <a:ext cx="1000132" cy="571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Yüksek seviye T</a:t>
            </a:r>
            <a:r>
              <a:rPr lang="tr-TR" sz="1100" i="1" dirty="0" smtClean="0">
                <a:solidFill>
                  <a:schemeClr val="tx1"/>
                </a:solidFill>
              </a:rPr>
              <a:t>asarım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1643042" y="2786058"/>
            <a:ext cx="1071570" cy="571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Gereksinim </a:t>
            </a:r>
            <a:r>
              <a:rPr lang="tr-TR" sz="1100" dirty="0" err="1" smtClean="0">
                <a:solidFill>
                  <a:schemeClr val="tx1"/>
                </a:solidFill>
              </a:rPr>
              <a:t>Spesifikasyonu</a:t>
            </a:r>
            <a:endParaRPr lang="tr-TR" sz="1100" dirty="0">
              <a:solidFill>
                <a:schemeClr val="tx1"/>
              </a:solidFill>
            </a:endParaRPr>
          </a:p>
        </p:txBody>
      </p:sp>
      <p:cxnSp>
        <p:nvCxnSpPr>
          <p:cNvPr id="13" name="12 Düz Ok Bağlayıcısı"/>
          <p:cNvCxnSpPr>
            <a:stCxn id="11" idx="2"/>
            <a:endCxn id="6" idx="0"/>
          </p:cNvCxnSpPr>
          <p:nvPr/>
        </p:nvCxnSpPr>
        <p:spPr>
          <a:xfrm rot="5400000">
            <a:off x="2035951" y="350043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>
            <a:stCxn id="4" idx="2"/>
          </p:cNvCxnSpPr>
          <p:nvPr/>
        </p:nvCxnSpPr>
        <p:spPr>
          <a:xfrm rot="5400000">
            <a:off x="3214678" y="1571612"/>
            <a:ext cx="285752" cy="20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>
            <a:stCxn id="4" idx="2"/>
          </p:cNvCxnSpPr>
          <p:nvPr/>
        </p:nvCxnSpPr>
        <p:spPr>
          <a:xfrm rot="5400000">
            <a:off x="3714744" y="2143116"/>
            <a:ext cx="35719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Düz Ok Bağlayıcısı"/>
          <p:cNvCxnSpPr>
            <a:stCxn id="4" idx="2"/>
            <a:endCxn id="9" idx="0"/>
          </p:cNvCxnSpPr>
          <p:nvPr/>
        </p:nvCxnSpPr>
        <p:spPr>
          <a:xfrm rot="16200000" flipH="1">
            <a:off x="4250529" y="2536025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Düz Ok Bağlayıcısı"/>
          <p:cNvCxnSpPr>
            <a:stCxn id="4" idx="2"/>
          </p:cNvCxnSpPr>
          <p:nvPr/>
        </p:nvCxnSpPr>
        <p:spPr>
          <a:xfrm rot="16200000" flipH="1">
            <a:off x="4857752" y="1928802"/>
            <a:ext cx="285752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Düz Ok Bağlayıcısı"/>
          <p:cNvCxnSpPr>
            <a:stCxn id="4" idx="2"/>
          </p:cNvCxnSpPr>
          <p:nvPr/>
        </p:nvCxnSpPr>
        <p:spPr>
          <a:xfrm rot="16200000" flipH="1">
            <a:off x="5357818" y="1428736"/>
            <a:ext cx="285752" cy="2286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Akış Çizelgesi: Öteki İşlem"/>
          <p:cNvSpPr/>
          <p:nvPr/>
        </p:nvSpPr>
        <p:spPr>
          <a:xfrm>
            <a:off x="6215074" y="3643314"/>
            <a:ext cx="1000132" cy="500066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Program Test</a:t>
            </a:r>
            <a:endParaRPr lang="tr-TR" sz="1200" dirty="0">
              <a:solidFill>
                <a:schemeClr val="tx1"/>
              </a:solidFill>
            </a:endParaRPr>
          </a:p>
        </p:txBody>
      </p:sp>
      <p:cxnSp>
        <p:nvCxnSpPr>
          <p:cNvPr id="31" name="30 Düz Ok Bağlayıcısı"/>
          <p:cNvCxnSpPr/>
          <p:nvPr/>
        </p:nvCxnSpPr>
        <p:spPr>
          <a:xfrm rot="16200000" flipV="1">
            <a:off x="6590123" y="3482578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Düz Ok Bağlayıcısı"/>
          <p:cNvCxnSpPr>
            <a:stCxn id="29" idx="1"/>
            <a:endCxn id="6" idx="3"/>
          </p:cNvCxnSpPr>
          <p:nvPr/>
        </p:nvCxnSpPr>
        <p:spPr>
          <a:xfrm rot="10800000" flipV="1">
            <a:off x="2714612" y="3893346"/>
            <a:ext cx="350046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627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.</a:t>
            </a:r>
            <a:r>
              <a:rPr lang="tr-TR" dirty="0" smtClean="0"/>
              <a:t>Yazılım Sınama (Test)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tr-TR" dirty="0" smtClean="0"/>
              <a:t>5.1.Yazılım Sınama</a:t>
            </a:r>
          </a:p>
          <a:p>
            <a:r>
              <a:rPr lang="tr-TR" dirty="0" smtClean="0"/>
              <a:t>Sınama (</a:t>
            </a:r>
            <a:r>
              <a:rPr lang="tr-TR" dirty="0" err="1" smtClean="0"/>
              <a:t>testing</a:t>
            </a:r>
            <a:r>
              <a:rPr lang="tr-TR" dirty="0" smtClean="0"/>
              <a:t>); bir programdaki hataları bulmak amacı ile yapılan işlemlerdir.</a:t>
            </a:r>
          </a:p>
          <a:p>
            <a:r>
              <a:rPr lang="tr-TR" dirty="0" smtClean="0"/>
              <a:t> Sınama, yazılımın</a:t>
            </a:r>
          </a:p>
          <a:p>
            <a:pPr lvl="1">
              <a:buNone/>
            </a:pPr>
            <a:r>
              <a:rPr lang="tr-TR" dirty="0" smtClean="0"/>
              <a:t> a) fonksiyonel,</a:t>
            </a:r>
          </a:p>
          <a:p>
            <a:pPr lvl="1">
              <a:buNone/>
            </a:pPr>
            <a:r>
              <a:rPr lang="tr-TR" dirty="0" smtClean="0"/>
              <a:t> b) performans, </a:t>
            </a:r>
          </a:p>
          <a:p>
            <a:pPr lvl="1">
              <a:buNone/>
            </a:pPr>
            <a:r>
              <a:rPr lang="tr-TR" dirty="0" smtClean="0"/>
              <a:t>c) </a:t>
            </a:r>
            <a:r>
              <a:rPr lang="tr-TR" dirty="0" err="1" smtClean="0"/>
              <a:t>dayanıklık</a:t>
            </a:r>
            <a:r>
              <a:rPr lang="tr-TR" dirty="0" smtClean="0"/>
              <a:t>, </a:t>
            </a:r>
          </a:p>
          <a:p>
            <a:pPr lvl="1">
              <a:buNone/>
            </a:pPr>
            <a:r>
              <a:rPr lang="tr-TR" dirty="0" smtClean="0"/>
              <a:t>d) yapısal </a:t>
            </a:r>
          </a:p>
          <a:p>
            <a:pPr>
              <a:buNone/>
            </a:pPr>
            <a:r>
              <a:rPr lang="tr-TR" dirty="0" smtClean="0"/>
              <a:t>bakımlardan yeterliğini denetlemektedir.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29719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4 Dikdörtgen"/>
          <p:cNvSpPr/>
          <p:nvPr/>
        </p:nvSpPr>
        <p:spPr>
          <a:xfrm>
            <a:off x="3867144" y="5010160"/>
            <a:ext cx="776294" cy="357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Kodlama &amp; Birim Test 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3857620" y="5000636"/>
            <a:ext cx="785818" cy="357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Kodlama &amp; Birim Test 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2928926" y="4357694"/>
            <a:ext cx="847732" cy="357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Alçak düzey Tasarım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4500562" y="4357694"/>
            <a:ext cx="847732" cy="357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Bileşen Test 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5143504" y="3000372"/>
            <a:ext cx="847732" cy="357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000" dirty="0" smtClean="0">
                <a:solidFill>
                  <a:schemeClr val="tx1"/>
                </a:solidFill>
              </a:rPr>
              <a:t>Sistem </a:t>
            </a:r>
          </a:p>
          <a:p>
            <a:r>
              <a:rPr lang="tr-TR" sz="1000" dirty="0" smtClean="0">
                <a:solidFill>
                  <a:schemeClr val="tx1"/>
                </a:solidFill>
              </a:rPr>
              <a:t>Test 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2571736" y="3714752"/>
            <a:ext cx="990608" cy="357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Yüksek düzey tasarım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2428860" y="2928934"/>
            <a:ext cx="91917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Ürün </a:t>
            </a:r>
            <a:r>
              <a:rPr lang="tr-TR" sz="1000" dirty="0" err="1" smtClean="0">
                <a:solidFill>
                  <a:schemeClr val="tx1"/>
                </a:solidFill>
              </a:rPr>
              <a:t>Spesifikasyon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5000628" y="3714752"/>
            <a:ext cx="847732" cy="357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000" dirty="0" smtClean="0">
                <a:solidFill>
                  <a:schemeClr val="tx1"/>
                </a:solidFill>
              </a:rPr>
              <a:t>Bütünlük  Test 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13" name="12 Oval"/>
          <p:cNvSpPr/>
          <p:nvPr/>
        </p:nvSpPr>
        <p:spPr>
          <a:xfrm>
            <a:off x="2000232" y="2143116"/>
            <a:ext cx="1357322" cy="5000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Müşteri Gereksinimleri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14" name="13 Oval"/>
          <p:cNvSpPr/>
          <p:nvPr/>
        </p:nvSpPr>
        <p:spPr>
          <a:xfrm>
            <a:off x="5000628" y="2143116"/>
            <a:ext cx="1357322" cy="5000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İşlemsel kullanım</a:t>
            </a:r>
            <a:endParaRPr lang="tr-TR" sz="1000" dirty="0">
              <a:solidFill>
                <a:schemeClr val="tx1"/>
              </a:solidFill>
            </a:endParaRPr>
          </a:p>
        </p:txBody>
      </p:sp>
      <p:cxnSp>
        <p:nvCxnSpPr>
          <p:cNvPr id="16" name="15 Düz Ok Bağlayıcısı"/>
          <p:cNvCxnSpPr>
            <a:stCxn id="13" idx="6"/>
          </p:cNvCxnSpPr>
          <p:nvPr/>
        </p:nvCxnSpPr>
        <p:spPr>
          <a:xfrm flipV="1">
            <a:off x="3357554" y="2357430"/>
            <a:ext cx="1643074" cy="357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Düz Ok Bağlayıcısı"/>
          <p:cNvCxnSpPr/>
          <p:nvPr/>
        </p:nvCxnSpPr>
        <p:spPr>
          <a:xfrm>
            <a:off x="3357554" y="3214686"/>
            <a:ext cx="1795474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Ok Bağlayıcısı"/>
          <p:cNvCxnSpPr>
            <a:stCxn id="10" idx="3"/>
            <a:endCxn id="12" idx="1"/>
          </p:cNvCxnSpPr>
          <p:nvPr/>
        </p:nvCxnSpPr>
        <p:spPr>
          <a:xfrm>
            <a:off x="3562344" y="3893347"/>
            <a:ext cx="1438284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Metin kutusu"/>
          <p:cNvSpPr txBox="1"/>
          <p:nvPr/>
        </p:nvSpPr>
        <p:spPr>
          <a:xfrm>
            <a:off x="3500430" y="2071678"/>
            <a:ext cx="857256" cy="24622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Doğrulama</a:t>
            </a:r>
          </a:p>
        </p:txBody>
      </p:sp>
      <p:sp>
        <p:nvSpPr>
          <p:cNvPr id="27" name="26 Metin kutusu"/>
          <p:cNvSpPr txBox="1"/>
          <p:nvPr/>
        </p:nvSpPr>
        <p:spPr>
          <a:xfrm rot="4467546">
            <a:off x="1239365" y="3394493"/>
            <a:ext cx="1428760" cy="4001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Yazılım Geliştirme   G/D Aktiviteleri</a:t>
            </a:r>
          </a:p>
        </p:txBody>
      </p:sp>
      <p:sp>
        <p:nvSpPr>
          <p:cNvPr id="29" name="28 Metin kutusu"/>
          <p:cNvSpPr txBox="1"/>
          <p:nvPr/>
        </p:nvSpPr>
        <p:spPr>
          <a:xfrm>
            <a:off x="3786182" y="3500438"/>
            <a:ext cx="857256" cy="24622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Geçerleme</a:t>
            </a:r>
          </a:p>
        </p:txBody>
      </p:sp>
      <p:sp>
        <p:nvSpPr>
          <p:cNvPr id="30" name="29 Metin kutusu"/>
          <p:cNvSpPr txBox="1"/>
          <p:nvPr/>
        </p:nvSpPr>
        <p:spPr>
          <a:xfrm>
            <a:off x="3786182" y="4286256"/>
            <a:ext cx="857256" cy="24622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Geçerleme</a:t>
            </a:r>
          </a:p>
        </p:txBody>
      </p:sp>
      <p:cxnSp>
        <p:nvCxnSpPr>
          <p:cNvPr id="32" name="31 Düz Ok Bağlayıcısı"/>
          <p:cNvCxnSpPr>
            <a:stCxn id="13" idx="4"/>
            <a:endCxn id="11" idx="0"/>
          </p:cNvCxnSpPr>
          <p:nvPr/>
        </p:nvCxnSpPr>
        <p:spPr>
          <a:xfrm rot="16200000" flipH="1">
            <a:off x="2640793" y="2681282"/>
            <a:ext cx="285752" cy="209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Ok Bağlayıcısı"/>
          <p:cNvCxnSpPr/>
          <p:nvPr/>
        </p:nvCxnSpPr>
        <p:spPr>
          <a:xfrm rot="16200000" flipH="1">
            <a:off x="3000364" y="3429000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Düz Ok Bağlayıcısı"/>
          <p:cNvCxnSpPr/>
          <p:nvPr/>
        </p:nvCxnSpPr>
        <p:spPr>
          <a:xfrm rot="16200000" flipH="1">
            <a:off x="3321835" y="4107661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Düz Ok Bağlayıcısı"/>
          <p:cNvCxnSpPr/>
          <p:nvPr/>
        </p:nvCxnSpPr>
        <p:spPr>
          <a:xfrm rot="16200000" flipH="1">
            <a:off x="3786182" y="4714884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Düz Ok Bağlayıcısı"/>
          <p:cNvCxnSpPr/>
          <p:nvPr/>
        </p:nvCxnSpPr>
        <p:spPr>
          <a:xfrm rot="5400000" flipH="1" flipV="1">
            <a:off x="4429124" y="4714884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Düz Ok Bağlayıcısı"/>
          <p:cNvCxnSpPr>
            <a:stCxn id="12" idx="0"/>
            <a:endCxn id="9" idx="2"/>
          </p:cNvCxnSpPr>
          <p:nvPr/>
        </p:nvCxnSpPr>
        <p:spPr>
          <a:xfrm rot="5400000" flipH="1" flipV="1">
            <a:off x="5317337" y="3464719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Düz Ok Bağlayıcısı"/>
          <p:cNvCxnSpPr/>
          <p:nvPr/>
        </p:nvCxnSpPr>
        <p:spPr>
          <a:xfrm rot="5400000" flipH="1" flipV="1">
            <a:off x="5072066" y="414338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Düz Ok Bağlayıcısı"/>
          <p:cNvCxnSpPr>
            <a:stCxn id="9" idx="0"/>
            <a:endCxn id="14" idx="4"/>
          </p:cNvCxnSpPr>
          <p:nvPr/>
        </p:nvCxnSpPr>
        <p:spPr>
          <a:xfrm rot="5400000" flipH="1" flipV="1">
            <a:off x="5444734" y="2765818"/>
            <a:ext cx="357190" cy="111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Şekil"/>
          <p:cNvCxnSpPr>
            <a:stCxn id="6" idx="1"/>
          </p:cNvCxnSpPr>
          <p:nvPr/>
        </p:nvCxnSpPr>
        <p:spPr>
          <a:xfrm rot="10800000">
            <a:off x="2000232" y="2500307"/>
            <a:ext cx="1857388" cy="2678925"/>
          </a:xfrm>
          <a:prstGeom prst="curved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Metin kutusu"/>
          <p:cNvSpPr txBox="1"/>
          <p:nvPr/>
        </p:nvSpPr>
        <p:spPr>
          <a:xfrm>
            <a:off x="3652830" y="3009896"/>
            <a:ext cx="1428760" cy="24622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Geçerleme/Doğrulama</a:t>
            </a:r>
          </a:p>
        </p:txBody>
      </p:sp>
      <p:sp>
        <p:nvSpPr>
          <p:cNvPr id="54" name="53 Metin kutusu"/>
          <p:cNvSpPr txBox="1"/>
          <p:nvPr/>
        </p:nvSpPr>
        <p:spPr>
          <a:xfrm>
            <a:off x="1357290" y="5643578"/>
            <a:ext cx="6715172" cy="27699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Şekil 5.6  Test sürecindeki Alt Test Adımları  (V  Model yaklaşımına göre) </a:t>
            </a:r>
          </a:p>
        </p:txBody>
      </p:sp>
      <p:sp>
        <p:nvSpPr>
          <p:cNvPr id="37" name="36 Dikdörtgen"/>
          <p:cNvSpPr/>
          <p:nvPr/>
        </p:nvSpPr>
        <p:spPr>
          <a:xfrm>
            <a:off x="5715008" y="3643314"/>
            <a:ext cx="857256" cy="357190"/>
          </a:xfrm>
          <a:prstGeom prst="rect">
            <a:avLst/>
          </a:prstGeom>
          <a:solidFill>
            <a:schemeClr val="accent6">
              <a:lumMod val="20000"/>
              <a:lumOff val="80000"/>
              <a:alpha val="46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000" dirty="0" smtClean="0">
                <a:solidFill>
                  <a:schemeClr val="tx1"/>
                </a:solidFill>
              </a:rPr>
              <a:t>Regresyon  Test 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38" name="37 Dikdörtgen"/>
          <p:cNvSpPr/>
          <p:nvPr/>
        </p:nvSpPr>
        <p:spPr>
          <a:xfrm>
            <a:off x="4643438" y="2428868"/>
            <a:ext cx="714380" cy="357190"/>
          </a:xfrm>
          <a:prstGeom prst="rect">
            <a:avLst/>
          </a:prstGeom>
          <a:solidFill>
            <a:schemeClr val="accent6">
              <a:lumMod val="20000"/>
              <a:lumOff val="80000"/>
              <a:alpha val="46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000" dirty="0" smtClean="0">
                <a:solidFill>
                  <a:schemeClr val="tx1"/>
                </a:solidFill>
              </a:rPr>
              <a:t>Beta</a:t>
            </a:r>
          </a:p>
          <a:p>
            <a:r>
              <a:rPr lang="tr-TR" sz="1000" dirty="0" smtClean="0">
                <a:solidFill>
                  <a:schemeClr val="tx1"/>
                </a:solidFill>
              </a:rPr>
              <a:t>  Test 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39" name="38 Dikdörtgen"/>
          <p:cNvSpPr/>
          <p:nvPr/>
        </p:nvSpPr>
        <p:spPr>
          <a:xfrm>
            <a:off x="6215074" y="2143116"/>
            <a:ext cx="642942" cy="357190"/>
          </a:xfrm>
          <a:prstGeom prst="rect">
            <a:avLst/>
          </a:prstGeom>
          <a:solidFill>
            <a:schemeClr val="accent6">
              <a:lumMod val="20000"/>
              <a:lumOff val="80000"/>
              <a:alpha val="46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000" dirty="0" smtClean="0">
                <a:solidFill>
                  <a:schemeClr val="tx1"/>
                </a:solidFill>
              </a:rPr>
              <a:t>Teşhis</a:t>
            </a:r>
          </a:p>
          <a:p>
            <a:pPr algn="r"/>
            <a:r>
              <a:rPr lang="tr-TR" sz="1000" dirty="0" smtClean="0">
                <a:solidFill>
                  <a:schemeClr val="tx1"/>
                </a:solidFill>
              </a:rPr>
              <a:t>  Test </a:t>
            </a:r>
            <a:endParaRPr lang="tr-TR" sz="1000" dirty="0">
              <a:solidFill>
                <a:schemeClr val="tx1"/>
              </a:solidFill>
            </a:endParaRPr>
          </a:p>
        </p:txBody>
      </p:sp>
      <p:cxnSp>
        <p:nvCxnSpPr>
          <p:cNvPr id="43" name="42 Düz Ok Bağlayıcısı"/>
          <p:cNvCxnSpPr/>
          <p:nvPr/>
        </p:nvCxnSpPr>
        <p:spPr>
          <a:xfrm rot="5400000" flipH="1" flipV="1">
            <a:off x="6465107" y="3393281"/>
            <a:ext cx="357190" cy="14287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Düz Ok Bağlayıcısı"/>
          <p:cNvCxnSpPr/>
          <p:nvPr/>
        </p:nvCxnSpPr>
        <p:spPr>
          <a:xfrm rot="5400000">
            <a:off x="6572264" y="2643182"/>
            <a:ext cx="428628" cy="14287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Dikdörtgen"/>
          <p:cNvSpPr/>
          <p:nvPr/>
        </p:nvSpPr>
        <p:spPr>
          <a:xfrm>
            <a:off x="5867408" y="3009896"/>
            <a:ext cx="714380" cy="357190"/>
          </a:xfrm>
          <a:prstGeom prst="rect">
            <a:avLst/>
          </a:prstGeom>
          <a:solidFill>
            <a:schemeClr val="accent6">
              <a:lumMod val="20000"/>
              <a:lumOff val="80000"/>
              <a:alpha val="46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000" dirty="0" smtClean="0">
                <a:solidFill>
                  <a:schemeClr val="tx1"/>
                </a:solidFill>
              </a:rPr>
              <a:t>Kabul</a:t>
            </a:r>
          </a:p>
          <a:p>
            <a:pPr algn="r"/>
            <a:r>
              <a:rPr lang="tr-TR" sz="1000" dirty="0" smtClean="0">
                <a:solidFill>
                  <a:schemeClr val="tx1"/>
                </a:solidFill>
              </a:rPr>
              <a:t>  Test </a:t>
            </a:r>
            <a:endParaRPr lang="tr-T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94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.</a:t>
            </a:r>
            <a:r>
              <a:rPr lang="tr-TR" dirty="0" smtClean="0"/>
              <a:t>Birim Test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Ünite (birim) testi, yazılım tasarımının en küçük birimi olan modül üzerinde uygulanmaktadır. Ayrıntılı tasarım tanımlarına dayanılarak, modül içerisindeki hataları bulmak üzere, önemli kontrol yolları sınanmaktadır.</a:t>
            </a:r>
          </a:p>
          <a:p>
            <a:r>
              <a:rPr lang="tr-TR" dirty="0" smtClean="0"/>
              <a:t> Saydam kutu testi olarak uygulanan bu işlem, çok sayıdaki modül üzerinde, paralel olarak yürütülmektedir.</a:t>
            </a:r>
          </a:p>
          <a:p>
            <a:r>
              <a:rPr lang="tr-TR" dirty="0" smtClean="0"/>
              <a:t>Birim testinde; modülün arabirim, lokal veri yapısı, kontrol yapıları arasındaki ana yollar, hata arama yolları ve modül sınırları sınanmaktadır.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70691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Birim Test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4713387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Test senaryosu (test </a:t>
            </a:r>
            <a:r>
              <a:rPr lang="tr-TR" dirty="0" err="1" smtClean="0"/>
              <a:t>case</a:t>
            </a:r>
            <a:r>
              <a:rPr lang="tr-TR" dirty="0" smtClean="0"/>
              <a:t>); belirli bir program yolunu işlemek ya da özel bir gereksinime uygunluğu onaylamak amacı ile düzenlenen bir dizi sınama verisinden ve buna ilişkin işlemlerden oluşturulmaktadır. </a:t>
            </a:r>
          </a:p>
          <a:p>
            <a:r>
              <a:rPr lang="tr-TR" dirty="0" smtClean="0"/>
              <a:t>Test programlarının geliştirilmesi, diğer yazılımlar gibidir. Geliştirmeye de, test plânı uyarınca ve yazılım tasarımı ile birlikte başlanmalıdır.</a:t>
            </a:r>
          </a:p>
          <a:p>
            <a:r>
              <a:rPr lang="tr-TR" dirty="0" smtClean="0"/>
              <a:t>Modülün bağımsız olmaması halinde, sınamada diğer modüller de dikkate alınmalıdır. Bu amaçla her ünite testi için bir “test sürücü”(</a:t>
            </a:r>
            <a:r>
              <a:rPr lang="tr-TR" dirty="0" err="1" smtClean="0"/>
              <a:t>driver</a:t>
            </a:r>
            <a:r>
              <a:rPr lang="tr-TR" dirty="0" smtClean="0"/>
              <a:t>) ve/veya  “koçan”(</a:t>
            </a:r>
            <a:r>
              <a:rPr lang="tr-TR" dirty="0" err="1" smtClean="0"/>
              <a:t>stub</a:t>
            </a:r>
            <a:r>
              <a:rPr lang="tr-TR" dirty="0" smtClean="0"/>
              <a:t>) yazılımı geliştirilmektedir.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11680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Test sürücü (test </a:t>
            </a:r>
            <a:r>
              <a:rPr lang="tr-TR" dirty="0" err="1" smtClean="0"/>
              <a:t>driver</a:t>
            </a:r>
            <a:r>
              <a:rPr lang="tr-TR" dirty="0" smtClean="0"/>
              <a:t>); test programı verisini alarak test  edilecek modüle ileten ve test sonucunu yazan bir ara programdır.</a:t>
            </a:r>
          </a:p>
          <a:p>
            <a:r>
              <a:rPr lang="tr-TR" dirty="0" smtClean="0"/>
              <a:t> Koçan (</a:t>
            </a:r>
            <a:r>
              <a:rPr lang="tr-TR" dirty="0" err="1" smtClean="0"/>
              <a:t>stub</a:t>
            </a:r>
            <a:r>
              <a:rPr lang="tr-TR" dirty="0" smtClean="0"/>
              <a:t>); bir kukla (</a:t>
            </a:r>
            <a:r>
              <a:rPr lang="tr-TR" dirty="0" err="1" smtClean="0"/>
              <a:t>dummy</a:t>
            </a:r>
            <a:r>
              <a:rPr lang="tr-TR" dirty="0" smtClean="0"/>
              <a:t>) alt </a:t>
            </a:r>
            <a:r>
              <a:rPr lang="tr-TR" dirty="0" err="1" smtClean="0"/>
              <a:t>proğram</a:t>
            </a:r>
            <a:r>
              <a:rPr lang="tr-TR" dirty="0" smtClean="0"/>
              <a:t> olup, test edilen modülün altprogramını temsil etmektedir.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01707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Bütünleme testi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a) bütün olarak sınama, </a:t>
            </a:r>
          </a:p>
          <a:p>
            <a:r>
              <a:rPr lang="tr-TR" dirty="0" smtClean="0"/>
              <a:t>b) artırmalı sınama olarak,</a:t>
            </a:r>
          </a:p>
          <a:p>
            <a:r>
              <a:rPr lang="tr-TR" dirty="0" smtClean="0"/>
              <a:t> iki ayrı biçimde birleştirildikten sonra gerçekleştirilmektedir.</a:t>
            </a:r>
          </a:p>
          <a:p>
            <a:r>
              <a:rPr lang="tr-TR" dirty="0" smtClean="0"/>
              <a:t> Artırmalı sınamada, modüllere teker teker  birbirine bağlanmaktadır. </a:t>
            </a:r>
          </a:p>
          <a:p>
            <a:r>
              <a:rPr lang="tr-TR" dirty="0" smtClean="0"/>
              <a:t>Artırmalı  sınama, </a:t>
            </a:r>
          </a:p>
          <a:p>
            <a:pPr lvl="1"/>
            <a:r>
              <a:rPr lang="tr-TR" dirty="0" smtClean="0"/>
              <a:t>yukarıdan aşağı ve</a:t>
            </a:r>
          </a:p>
          <a:p>
            <a:pPr lvl="1"/>
            <a:r>
              <a:rPr lang="tr-TR" dirty="0" smtClean="0"/>
              <a:t> aşağıdan yukarı olarak iki ayrı şekilde uygulanmaktadır.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811144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 b="1" dirty="0" smtClean="0">
                <a:cs typeface="Tahoma" charset="0"/>
              </a:rPr>
              <a:t>Şekil 5.3.Yukarıdan </a:t>
            </a:r>
            <a:r>
              <a:rPr lang="tr-TR" sz="2000" b="1" dirty="0">
                <a:cs typeface="Tahoma" charset="0"/>
              </a:rPr>
              <a:t>Aşağı B</a:t>
            </a:r>
            <a:r>
              <a:rPr lang="tr-TR" sz="2000" b="1" dirty="0">
                <a:latin typeface="Tahoma"/>
                <a:cs typeface="Tahoma" charset="0"/>
              </a:rPr>
              <a:t>ü</a:t>
            </a:r>
            <a:r>
              <a:rPr lang="tr-TR" sz="2000" b="1" dirty="0">
                <a:cs typeface="Tahoma" charset="0"/>
              </a:rPr>
              <a:t>t</a:t>
            </a:r>
            <a:r>
              <a:rPr lang="tr-TR" sz="2000" b="1" dirty="0">
                <a:latin typeface="Tahoma"/>
                <a:cs typeface="Tahoma" charset="0"/>
              </a:rPr>
              <a:t>ü</a:t>
            </a:r>
            <a:r>
              <a:rPr lang="tr-TR" sz="2000" b="1" dirty="0">
                <a:cs typeface="Tahoma" charset="0"/>
              </a:rPr>
              <a:t>nleme Testi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2017713"/>
            <a:ext cx="6553200" cy="430688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xmlns="" val="391254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 b="1" dirty="0" smtClean="0">
                <a:cs typeface="Tahoma" charset="0"/>
              </a:rPr>
              <a:t>Sekil.5.5.Aşağıdan </a:t>
            </a:r>
            <a:r>
              <a:rPr lang="tr-TR" sz="2000" b="1" dirty="0">
                <a:cs typeface="Tahoma" charset="0"/>
              </a:rPr>
              <a:t>Yukarı B</a:t>
            </a:r>
            <a:r>
              <a:rPr lang="tr-TR" sz="2000" b="1" dirty="0">
                <a:latin typeface="Tahoma"/>
                <a:cs typeface="Tahoma" charset="0"/>
              </a:rPr>
              <a:t>ü</a:t>
            </a:r>
            <a:r>
              <a:rPr lang="tr-TR" sz="2000" b="1" dirty="0">
                <a:cs typeface="Tahoma" charset="0"/>
              </a:rPr>
              <a:t>t</a:t>
            </a:r>
            <a:r>
              <a:rPr lang="tr-TR" sz="2000" b="1" dirty="0">
                <a:latin typeface="Tahoma"/>
                <a:cs typeface="Tahoma" charset="0"/>
              </a:rPr>
              <a:t>ü</a:t>
            </a:r>
            <a:r>
              <a:rPr lang="tr-TR" sz="2000" b="1" dirty="0">
                <a:cs typeface="Tahoma" charset="0"/>
              </a:rPr>
              <a:t>nleme Testi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95400" y="1981200"/>
            <a:ext cx="6934200" cy="42672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xmlns="" val="39065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472" y="1214422"/>
            <a:ext cx="8229600" cy="1000132"/>
          </a:xfrm>
        </p:spPr>
        <p:txBody>
          <a:bodyPr>
            <a:normAutofit/>
          </a:bodyPr>
          <a:lstStyle/>
          <a:p>
            <a:r>
              <a:rPr lang="tr-TR" sz="2000" dirty="0" smtClean="0"/>
              <a:t>Şekil. 2.3.Yazılım geliştirme süreci ile hata bulma gideri ve hata bulma olasılığı ilişkisi  </a:t>
            </a:r>
            <a:endParaRPr lang="tr-TR" sz="2000" dirty="0"/>
          </a:p>
        </p:txBody>
      </p:sp>
      <p:pic>
        <p:nvPicPr>
          <p:cNvPr id="4" name="3 İçerik Yer Tutucusu" descr="YazSürHata_SB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214554"/>
            <a:ext cx="5586432" cy="305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4879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.Regresyon </a:t>
            </a:r>
            <a:r>
              <a:rPr lang="tr-TR" dirty="0" smtClean="0"/>
              <a:t>testi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 smtClean="0"/>
              <a:t>Regresyon Testi </a:t>
            </a:r>
            <a:r>
              <a:rPr lang="tr-TR" dirty="0" smtClean="0"/>
              <a:t>Sınanmış olan bir program veya program parçası üzerinde değişiklik veya ekleme yapılması halinde, tümünün bir kez daha sınanmasıdır. </a:t>
            </a:r>
          </a:p>
          <a:p>
            <a:r>
              <a:rPr lang="tr-TR" dirty="0" smtClean="0"/>
              <a:t>Uygulama ortamlarında gerekli değişiklikler ve sabitlemeler yapıldıktan sonra yeniden yapılan testlere regresyon testi denilir. </a:t>
            </a:r>
          </a:p>
          <a:p>
            <a:r>
              <a:rPr lang="tr-TR" dirty="0" smtClean="0"/>
              <a:t>Başka bir tanımla, Regresyon Testi, önceden test edilmiş bir yazılımın çeşitli değişiklerden geçtikten sonra da hatasız bir şekilde çalışmasını sağlamak amacıyla yeniden test edilmesi işlemidir.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68108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5.2.2.3.Regresyon testi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 smtClean="0"/>
              <a:t>Regresyon Testi </a:t>
            </a:r>
            <a:r>
              <a:rPr lang="tr-TR" dirty="0" smtClean="0"/>
              <a:t>Sınanmış olan bir program veya program parçası üzerinde değişiklik veya ekleme yapılması halinde, tümünün bir kez daha sınanmasıdır. </a:t>
            </a:r>
          </a:p>
          <a:p>
            <a:r>
              <a:rPr lang="tr-TR" dirty="0" smtClean="0"/>
              <a:t>Uygulama ortamlarında gerekli değişiklikler ve sabitlemeler yapıldıktan sonra yeniden yapılan testlere regresyon testi denilir. </a:t>
            </a:r>
          </a:p>
          <a:p>
            <a:r>
              <a:rPr lang="tr-TR" dirty="0" smtClean="0"/>
              <a:t>Başka bir tanımla, Regresyon Testi, önceden test edilmiş bir yazılımın çeşitli değişiklerden geçtikten sonra da hatasız bir şekilde çalışmasını sağlamak amacıyla yeniden test edilmesi işlemidir.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68108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.Sistem </a:t>
            </a:r>
            <a:r>
              <a:rPr lang="tr-TR" dirty="0" smtClean="0"/>
              <a:t>Testi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	Bilgisayar sistemi, donanım ve yazılım alt sistemlerinden oluşmaktadır. Bu nedenle, yazılım alt sisteminin kendi başına sınanması yeterli olmayıp, bilgisayar sistemi içerisinde de denetlenmelidir. </a:t>
            </a:r>
          </a:p>
          <a:p>
            <a:r>
              <a:rPr lang="tr-TR" dirty="0" smtClean="0"/>
              <a:t>	Sistem testinin amacı; sistemin bütün öğelerinin uygun olarak bir araya getirildiğinin ve her birinin işlevini tam olarak gerçekleştirebildiğinin onaylanmasıdır. </a:t>
            </a:r>
          </a:p>
          <a:p>
            <a:r>
              <a:rPr lang="tr-TR" dirty="0" smtClean="0"/>
              <a:t>sistem testi; </a:t>
            </a:r>
          </a:p>
          <a:p>
            <a:pPr lvl="1"/>
            <a:r>
              <a:rPr lang="tr-TR" dirty="0" smtClean="0"/>
              <a:t>a) düzeltme testi, b) güvenlik testi,</a:t>
            </a:r>
          </a:p>
          <a:p>
            <a:pPr lvl="1"/>
            <a:r>
              <a:rPr lang="tr-TR" dirty="0" smtClean="0"/>
              <a:t> c) dayanıklılık testi, d) yetenek testi </a:t>
            </a:r>
          </a:p>
          <a:p>
            <a:r>
              <a:rPr lang="tr-TR" dirty="0" smtClean="0"/>
              <a:t>biçimlerinde uygulanmaktadır.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271609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Testi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.</a:t>
            </a:r>
            <a:r>
              <a:rPr lang="tr-TR" b="1" dirty="0" smtClean="0"/>
              <a:t>Güvenlik testi:</a:t>
            </a:r>
            <a:r>
              <a:rPr lang="tr-TR" dirty="0" smtClean="0"/>
              <a:t> sistemin zararlı dış müdahalelerden ve bilgi hırsızlığından korunabildiğinin kanıtlanmasıdır.</a:t>
            </a:r>
          </a:p>
          <a:p>
            <a:r>
              <a:rPr lang="tr-TR" b="1" dirty="0" smtClean="0"/>
              <a:t>.</a:t>
            </a:r>
            <a:r>
              <a:rPr lang="tr-TR" b="1" dirty="0" err="1" smtClean="0"/>
              <a:t>Dayanıklık</a:t>
            </a:r>
            <a:r>
              <a:rPr lang="tr-TR" b="1" dirty="0" smtClean="0"/>
              <a:t> (stres) testi;</a:t>
            </a:r>
            <a:r>
              <a:rPr lang="tr-TR" dirty="0" smtClean="0"/>
              <a:t> sistemin miktar, frekans ya da hacım bakımından anormal biçimde yüklenmesi hallerindeki </a:t>
            </a:r>
            <a:r>
              <a:rPr lang="tr-TR" dirty="0" err="1" smtClean="0"/>
              <a:t>dayanıklığını</a:t>
            </a:r>
            <a:r>
              <a:rPr lang="tr-TR" dirty="0" smtClean="0"/>
              <a:t> ölçmek amacı ile düzenlenmektedir.</a:t>
            </a:r>
          </a:p>
          <a:p>
            <a:r>
              <a:rPr lang="tr-TR" b="1" dirty="0" smtClean="0"/>
              <a:t>Yetenek (</a:t>
            </a:r>
            <a:r>
              <a:rPr lang="tr-TR" b="1" dirty="0" err="1" smtClean="0"/>
              <a:t>performance</a:t>
            </a:r>
            <a:r>
              <a:rPr lang="tr-TR" b="1" dirty="0" smtClean="0"/>
              <a:t>) testi</a:t>
            </a:r>
            <a:r>
              <a:rPr lang="tr-TR" dirty="0" smtClean="0"/>
              <a:t>; gerçek zamanlı ve gömülü sistemlerde, yazılım işlem süresinin bilgisayara dayalı sistem ile uyarlığını sınamaktadır. Yeteneğin sınanması, her test basamağında uygulanmaktadır.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509569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 </a:t>
            </a:r>
            <a:r>
              <a:rPr lang="tr-TR" dirty="0" smtClean="0"/>
              <a:t>Onaylama Testi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 Onaylama Testi, 	Bütünleme testi sonunda, yazılım bir paket halinde derlenmiş, arabirim hataları bulunmuş ve düzeltilmiş olmaktadır. Bundan sonra, </a:t>
            </a:r>
            <a:r>
              <a:rPr lang="tr-TR" i="1" dirty="0" smtClean="0"/>
              <a:t>onaylama testi </a:t>
            </a:r>
            <a:r>
              <a:rPr lang="tr-TR" dirty="0" smtClean="0"/>
              <a:t>yapılmaktadır. Bu testte, yazılımın müşteri ve kullanıcı beklentilerini gerçekleştirme olanağı denetlenmektedir. </a:t>
            </a:r>
          </a:p>
          <a:p>
            <a:r>
              <a:rPr lang="tr-TR" dirty="0" smtClean="0"/>
              <a:t>Bu amaçla; onaylama testi, düzenlik testi ve kabul muayenesi olarak yürütülmektedir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01105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Test Tipleri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tr-TR" dirty="0"/>
              <a:t>Fonksiyonel-performans ve </a:t>
            </a:r>
            <a:r>
              <a:rPr lang="tr-TR" dirty="0" err="1"/>
              <a:t>dayanıklık</a:t>
            </a:r>
            <a:r>
              <a:rPr lang="tr-TR" dirty="0"/>
              <a:t> </a:t>
            </a:r>
            <a:r>
              <a:rPr lang="tr-TR" dirty="0" smtClean="0"/>
              <a:t>testlerine</a:t>
            </a:r>
            <a:r>
              <a:rPr lang="tr-TR" dirty="0"/>
              <a:t>, sistemin dış </a:t>
            </a:r>
            <a:r>
              <a:rPr lang="tr-TR" dirty="0" err="1"/>
              <a:t>spesifikasyonlarına</a:t>
            </a:r>
            <a:r>
              <a:rPr lang="tr-TR" dirty="0"/>
              <a:t> ve gereksinimlerine dayandırıldığı için, </a:t>
            </a:r>
            <a:r>
              <a:rPr lang="tr-TR" b="1" dirty="0"/>
              <a:t>kara kutu testi</a:t>
            </a:r>
            <a:r>
              <a:rPr lang="tr-TR" dirty="0"/>
              <a:t> (</a:t>
            </a:r>
            <a:r>
              <a:rPr lang="tr-TR" dirty="0" err="1"/>
              <a:t>black</a:t>
            </a:r>
            <a:r>
              <a:rPr lang="tr-TR" dirty="0"/>
              <a:t> </a:t>
            </a:r>
            <a:r>
              <a:rPr lang="tr-TR" dirty="0" err="1"/>
              <a:t>box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) adı verilmektedir. </a:t>
            </a:r>
            <a:endParaRPr lang="tr-TR" dirty="0" smtClean="0"/>
          </a:p>
          <a:p>
            <a:r>
              <a:rPr lang="tr-TR" dirty="0" smtClean="0"/>
              <a:t>Buna </a:t>
            </a:r>
            <a:r>
              <a:rPr lang="tr-TR" dirty="0"/>
              <a:t>karşılık, yapısal denetimde modül düzeyinde programın deyimleri ya da dalları sınanarak iç yapısı incelenmektedir. Bu şekilde uygulanan sınama yöntemine de </a:t>
            </a:r>
            <a:r>
              <a:rPr lang="tr-TR" b="1" dirty="0"/>
              <a:t>saydam kutu testi</a:t>
            </a:r>
            <a:r>
              <a:rPr lang="tr-TR" dirty="0"/>
              <a:t> (</a:t>
            </a:r>
            <a:r>
              <a:rPr lang="tr-TR" dirty="0" err="1"/>
              <a:t>white</a:t>
            </a:r>
            <a:r>
              <a:rPr lang="tr-TR" dirty="0"/>
              <a:t> </a:t>
            </a:r>
            <a:r>
              <a:rPr lang="tr-TR" dirty="0" err="1"/>
              <a:t>box</a:t>
            </a:r>
            <a:r>
              <a:rPr lang="tr-TR" dirty="0"/>
              <a:t>, </a:t>
            </a:r>
            <a:r>
              <a:rPr lang="tr-TR" dirty="0" err="1"/>
              <a:t>glass</a:t>
            </a:r>
            <a:r>
              <a:rPr lang="tr-TR" dirty="0"/>
              <a:t> </a:t>
            </a:r>
            <a:r>
              <a:rPr lang="tr-TR" dirty="0" err="1"/>
              <a:t>box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) denilmektedir.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tr-TR" dirty="0" smtClean="0"/>
              <a:t>Saydam kutu testi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dirty="0"/>
              <a:t>Saydam kutu testinde, işlemsel (</a:t>
            </a:r>
            <a:r>
              <a:rPr lang="tr-TR" dirty="0" err="1"/>
              <a:t>procedural</a:t>
            </a:r>
            <a:r>
              <a:rPr lang="tr-TR" dirty="0"/>
              <a:t>) tasarımın kontrol yapısı kullanılmaktadır. Bu test ile;</a:t>
            </a:r>
          </a:p>
          <a:p>
            <a:pPr lvl="0"/>
            <a:r>
              <a:rPr lang="tr-TR" dirty="0"/>
              <a:t>Bir modüldeki bütün bağımsız yolların en az bir kez çalışacağı garanti edilmekte, </a:t>
            </a:r>
          </a:p>
          <a:p>
            <a:pPr lvl="0"/>
            <a:r>
              <a:rPr lang="tr-TR" dirty="0"/>
              <a:t>Bütün mantıksal kararların "doğru" ve "yanlış" durumları denenmiş olmakta, </a:t>
            </a:r>
          </a:p>
          <a:p>
            <a:pPr lvl="0"/>
            <a:r>
              <a:rPr lang="tr-TR" dirty="0"/>
              <a:t>Bütün döngülerin kendi içinde ve çevresinde işlerliği sağlanmakta, </a:t>
            </a:r>
          </a:p>
          <a:p>
            <a:pPr lvl="0"/>
            <a:r>
              <a:rPr lang="tr-TR" dirty="0"/>
              <a:t>İç veri yapıları denenerek, geçerliliği güvence altına alınmaktadır. </a:t>
            </a:r>
          </a:p>
          <a:p>
            <a:r>
              <a:rPr lang="tr-TR" dirty="0"/>
              <a:t>Saydam kutu testinin uygulanmasında, temel yol testi ve döngü testi teknikleri kullanılmaktadır. 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400" dirty="0"/>
          </a:p>
        </p:txBody>
      </p:sp>
      <p:sp>
        <p:nvSpPr>
          <p:cNvPr id="4" name="3 Oval"/>
          <p:cNvSpPr/>
          <p:nvPr/>
        </p:nvSpPr>
        <p:spPr>
          <a:xfrm>
            <a:off x="4286248" y="1714488"/>
            <a:ext cx="285752" cy="28575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1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9" name="8 Oval"/>
          <p:cNvSpPr/>
          <p:nvPr/>
        </p:nvSpPr>
        <p:spPr>
          <a:xfrm>
            <a:off x="4286248" y="2143116"/>
            <a:ext cx="285752" cy="28575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2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10" name="9 Oval"/>
          <p:cNvSpPr/>
          <p:nvPr/>
        </p:nvSpPr>
        <p:spPr>
          <a:xfrm>
            <a:off x="4286248" y="2571744"/>
            <a:ext cx="285752" cy="2762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3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12" name="11 Oval"/>
          <p:cNvSpPr/>
          <p:nvPr/>
        </p:nvSpPr>
        <p:spPr>
          <a:xfrm>
            <a:off x="4286248" y="3000372"/>
            <a:ext cx="285752" cy="2762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4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13" name="12 Oval"/>
          <p:cNvSpPr/>
          <p:nvPr/>
        </p:nvSpPr>
        <p:spPr>
          <a:xfrm>
            <a:off x="4786314" y="4214818"/>
            <a:ext cx="285752" cy="2762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7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14" name="13 Oval"/>
          <p:cNvSpPr/>
          <p:nvPr/>
        </p:nvSpPr>
        <p:spPr>
          <a:xfrm>
            <a:off x="4286248" y="3429000"/>
            <a:ext cx="285752" cy="2762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5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16" name="15 Oval"/>
          <p:cNvSpPr/>
          <p:nvPr/>
        </p:nvSpPr>
        <p:spPr>
          <a:xfrm>
            <a:off x="4286248" y="3857628"/>
            <a:ext cx="285752" cy="28575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6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18" name="17 Oval"/>
          <p:cNvSpPr/>
          <p:nvPr/>
        </p:nvSpPr>
        <p:spPr>
          <a:xfrm>
            <a:off x="3929058" y="4429132"/>
            <a:ext cx="285752" cy="2762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8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19" name="18 Oval"/>
          <p:cNvSpPr/>
          <p:nvPr/>
        </p:nvSpPr>
        <p:spPr>
          <a:xfrm>
            <a:off x="4357686" y="4857760"/>
            <a:ext cx="285752" cy="2762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9</a:t>
            </a:r>
            <a:endParaRPr lang="tr-TR" sz="1100" dirty="0">
              <a:solidFill>
                <a:schemeClr val="tx1"/>
              </a:solidFill>
            </a:endParaRPr>
          </a:p>
        </p:txBody>
      </p:sp>
      <p:cxnSp>
        <p:nvCxnSpPr>
          <p:cNvPr id="22" name="21 Düz Ok Bağlayıcısı"/>
          <p:cNvCxnSpPr>
            <a:stCxn id="4" idx="4"/>
            <a:endCxn id="9" idx="0"/>
          </p:cNvCxnSpPr>
          <p:nvPr/>
        </p:nvCxnSpPr>
        <p:spPr>
          <a:xfrm rot="5400000">
            <a:off x="4357686" y="207167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Ok Bağlayıcısı"/>
          <p:cNvCxnSpPr>
            <a:stCxn id="9" idx="4"/>
            <a:endCxn id="10" idx="0"/>
          </p:cNvCxnSpPr>
          <p:nvPr/>
        </p:nvCxnSpPr>
        <p:spPr>
          <a:xfrm rot="5400000">
            <a:off x="4357686" y="250030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Düz Ok Bağlayıcısı"/>
          <p:cNvCxnSpPr>
            <a:stCxn id="12" idx="4"/>
            <a:endCxn id="14" idx="0"/>
          </p:cNvCxnSpPr>
          <p:nvPr/>
        </p:nvCxnSpPr>
        <p:spPr>
          <a:xfrm rot="5400000">
            <a:off x="4352924" y="33528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Düz Ok Bağlayıcısı"/>
          <p:cNvCxnSpPr>
            <a:stCxn id="10" idx="4"/>
            <a:endCxn id="12" idx="0"/>
          </p:cNvCxnSpPr>
          <p:nvPr/>
        </p:nvCxnSpPr>
        <p:spPr>
          <a:xfrm rot="5400000">
            <a:off x="4352924" y="2924172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Düz Ok Bağlayıcısı"/>
          <p:cNvCxnSpPr>
            <a:stCxn id="14" idx="4"/>
            <a:endCxn id="16" idx="0"/>
          </p:cNvCxnSpPr>
          <p:nvPr/>
        </p:nvCxnSpPr>
        <p:spPr>
          <a:xfrm rot="5400000">
            <a:off x="4352924" y="3781428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Düz Ok Bağlayıcısı"/>
          <p:cNvCxnSpPr>
            <a:stCxn id="16" idx="3"/>
            <a:endCxn id="18" idx="7"/>
          </p:cNvCxnSpPr>
          <p:nvPr/>
        </p:nvCxnSpPr>
        <p:spPr>
          <a:xfrm rot="5400000">
            <a:off x="4066503" y="4207993"/>
            <a:ext cx="368052" cy="155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Ok Bağlayıcısı"/>
          <p:cNvCxnSpPr>
            <a:stCxn id="18" idx="5"/>
            <a:endCxn id="19" idx="1"/>
          </p:cNvCxnSpPr>
          <p:nvPr/>
        </p:nvCxnSpPr>
        <p:spPr>
          <a:xfrm rot="16200000" flipH="1">
            <a:off x="4169595" y="4668275"/>
            <a:ext cx="233306" cy="226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Düz Ok Bağlayıcısı"/>
          <p:cNvCxnSpPr>
            <a:stCxn id="16" idx="5"/>
            <a:endCxn id="13" idx="1"/>
          </p:cNvCxnSpPr>
          <p:nvPr/>
        </p:nvCxnSpPr>
        <p:spPr>
          <a:xfrm rot="16200000" flipH="1">
            <a:off x="4602288" y="4029398"/>
            <a:ext cx="153738" cy="29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Düz Ok Bağlayıcısı"/>
          <p:cNvCxnSpPr>
            <a:stCxn id="13" idx="2"/>
            <a:endCxn id="18" idx="6"/>
          </p:cNvCxnSpPr>
          <p:nvPr/>
        </p:nvCxnSpPr>
        <p:spPr>
          <a:xfrm rot="10800000" flipV="1">
            <a:off x="4214810" y="4352932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Yay"/>
          <p:cNvSpPr/>
          <p:nvPr/>
        </p:nvSpPr>
        <p:spPr>
          <a:xfrm flipV="1">
            <a:off x="4143372" y="1928802"/>
            <a:ext cx="1214446" cy="3214710"/>
          </a:xfrm>
          <a:prstGeom prst="arc">
            <a:avLst>
              <a:gd name="adj1" fmla="val 16062208"/>
              <a:gd name="adj2" fmla="val 5502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1" name="70 Düz Ok Bağlayıcısı"/>
          <p:cNvCxnSpPr>
            <a:stCxn id="68" idx="2"/>
            <a:endCxn id="9" idx="7"/>
          </p:cNvCxnSpPr>
          <p:nvPr/>
        </p:nvCxnSpPr>
        <p:spPr>
          <a:xfrm rot="10800000" flipV="1">
            <a:off x="4530153" y="1933781"/>
            <a:ext cx="172678" cy="251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Düz Bağlayıcı"/>
          <p:cNvCxnSpPr>
            <a:endCxn id="19" idx="5"/>
          </p:cNvCxnSpPr>
          <p:nvPr/>
        </p:nvCxnSpPr>
        <p:spPr>
          <a:xfrm rot="10800000">
            <a:off x="4601592" y="5093536"/>
            <a:ext cx="113285" cy="4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Düz Bağlayıcı"/>
          <p:cNvCxnSpPr/>
          <p:nvPr/>
        </p:nvCxnSpPr>
        <p:spPr>
          <a:xfrm rot="10800000" flipV="1">
            <a:off x="3643306" y="3571876"/>
            <a:ext cx="642942" cy="433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Düz Ok Bağlayıcısı"/>
          <p:cNvCxnSpPr>
            <a:endCxn id="18" idx="1"/>
          </p:cNvCxnSpPr>
          <p:nvPr/>
        </p:nvCxnSpPr>
        <p:spPr>
          <a:xfrm rot="16200000" flipH="1">
            <a:off x="3572565" y="4071244"/>
            <a:ext cx="469081" cy="327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Oval"/>
          <p:cNvSpPr/>
          <p:nvPr/>
        </p:nvSpPr>
        <p:spPr>
          <a:xfrm>
            <a:off x="1428728" y="3857628"/>
            <a:ext cx="500066" cy="28575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tr-TR" sz="1100" dirty="0" smtClean="0">
                <a:solidFill>
                  <a:schemeClr val="tx1"/>
                </a:solidFill>
              </a:rPr>
              <a:t>12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85" name="84 Oval"/>
          <p:cNvSpPr/>
          <p:nvPr/>
        </p:nvSpPr>
        <p:spPr>
          <a:xfrm>
            <a:off x="2143108" y="4214818"/>
            <a:ext cx="500066" cy="28575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tr-TR" sz="1100" dirty="0" smtClean="0">
                <a:solidFill>
                  <a:schemeClr val="tx1"/>
                </a:solidFill>
              </a:rPr>
              <a:t>13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86" name="85 Oval"/>
          <p:cNvSpPr/>
          <p:nvPr/>
        </p:nvSpPr>
        <p:spPr>
          <a:xfrm>
            <a:off x="2143108" y="3357562"/>
            <a:ext cx="500066" cy="28575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tr-TR" sz="1100" dirty="0" smtClean="0">
                <a:solidFill>
                  <a:schemeClr val="tx1"/>
                </a:solidFill>
              </a:rPr>
              <a:t>10</a:t>
            </a:r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87" name="86 Oval"/>
          <p:cNvSpPr/>
          <p:nvPr/>
        </p:nvSpPr>
        <p:spPr>
          <a:xfrm>
            <a:off x="2786050" y="3857628"/>
            <a:ext cx="500066" cy="28575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tr-TR" sz="1100" dirty="0" smtClean="0">
                <a:solidFill>
                  <a:schemeClr val="tx1"/>
                </a:solidFill>
              </a:rPr>
              <a:t>11</a:t>
            </a:r>
            <a:endParaRPr lang="tr-TR" sz="1100" dirty="0">
              <a:solidFill>
                <a:schemeClr val="tx1"/>
              </a:solidFill>
            </a:endParaRPr>
          </a:p>
        </p:txBody>
      </p:sp>
      <p:cxnSp>
        <p:nvCxnSpPr>
          <p:cNvPr id="91" name="90 Düz Bağlayıcı"/>
          <p:cNvCxnSpPr>
            <a:stCxn id="9" idx="2"/>
          </p:cNvCxnSpPr>
          <p:nvPr/>
        </p:nvCxnSpPr>
        <p:spPr>
          <a:xfrm rot="10800000" flipV="1">
            <a:off x="2500298" y="2285992"/>
            <a:ext cx="1785950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Ok Bağlayıcısı"/>
          <p:cNvCxnSpPr>
            <a:endCxn id="86" idx="0"/>
          </p:cNvCxnSpPr>
          <p:nvPr/>
        </p:nvCxnSpPr>
        <p:spPr>
          <a:xfrm rot="5400000">
            <a:off x="2232406" y="3089670"/>
            <a:ext cx="428628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Düz Ok Bağlayıcısı"/>
          <p:cNvCxnSpPr>
            <a:stCxn id="10" idx="2"/>
            <a:endCxn id="86" idx="7"/>
          </p:cNvCxnSpPr>
          <p:nvPr/>
        </p:nvCxnSpPr>
        <p:spPr>
          <a:xfrm rot="10800000" flipV="1">
            <a:off x="2569942" y="2709857"/>
            <a:ext cx="1716307" cy="689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Düz Ok Bağlayıcısı"/>
          <p:cNvCxnSpPr/>
          <p:nvPr/>
        </p:nvCxnSpPr>
        <p:spPr>
          <a:xfrm rot="10800000" flipV="1">
            <a:off x="1714480" y="3571876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Düz Ok Bağlayıcısı"/>
          <p:cNvCxnSpPr>
            <a:stCxn id="86" idx="5"/>
            <a:endCxn id="87" idx="1"/>
          </p:cNvCxnSpPr>
          <p:nvPr/>
        </p:nvCxnSpPr>
        <p:spPr>
          <a:xfrm rot="16200000" flipH="1">
            <a:off x="2565608" y="3605800"/>
            <a:ext cx="298008" cy="289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Düz Ok Bağlayıcısı"/>
          <p:cNvCxnSpPr>
            <a:stCxn id="87" idx="3"/>
            <a:endCxn id="85" idx="7"/>
          </p:cNvCxnSpPr>
          <p:nvPr/>
        </p:nvCxnSpPr>
        <p:spPr>
          <a:xfrm rot="5400000">
            <a:off x="2637046" y="4034428"/>
            <a:ext cx="155132" cy="289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Düz Ok Bağlayıcısı"/>
          <p:cNvCxnSpPr>
            <a:stCxn id="84" idx="5"/>
            <a:endCxn id="85" idx="2"/>
          </p:cNvCxnSpPr>
          <p:nvPr/>
        </p:nvCxnSpPr>
        <p:spPr>
          <a:xfrm rot="16200000" flipH="1">
            <a:off x="1871254" y="4085839"/>
            <a:ext cx="256161" cy="28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106 Metin kutusu"/>
          <p:cNvSpPr txBox="1"/>
          <p:nvPr/>
        </p:nvSpPr>
        <p:spPr>
          <a:xfrm>
            <a:off x="2714612" y="2428868"/>
            <a:ext cx="357190" cy="276999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R</a:t>
            </a:r>
            <a:r>
              <a:rPr lang="tr-TR" sz="1400" baseline="-25000" dirty="0" smtClean="0"/>
              <a:t>1</a:t>
            </a:r>
            <a:endParaRPr lang="tr-TR" sz="1200" baseline="-25000" dirty="0" smtClean="0"/>
          </a:p>
        </p:txBody>
      </p:sp>
      <p:sp>
        <p:nvSpPr>
          <p:cNvPr id="110" name="109 Metin kutusu"/>
          <p:cNvSpPr txBox="1"/>
          <p:nvPr/>
        </p:nvSpPr>
        <p:spPr>
          <a:xfrm>
            <a:off x="2214546" y="3714752"/>
            <a:ext cx="357190" cy="276999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R</a:t>
            </a:r>
            <a:r>
              <a:rPr lang="tr-TR" sz="1400" baseline="-25000" dirty="0" smtClean="0"/>
              <a:t>3</a:t>
            </a:r>
            <a:endParaRPr lang="tr-TR" sz="1200" baseline="-25000" dirty="0" smtClean="0"/>
          </a:p>
        </p:txBody>
      </p:sp>
      <p:sp>
        <p:nvSpPr>
          <p:cNvPr id="111" name="110 Metin kutusu"/>
          <p:cNvSpPr txBox="1"/>
          <p:nvPr/>
        </p:nvSpPr>
        <p:spPr>
          <a:xfrm>
            <a:off x="3214678" y="2714620"/>
            <a:ext cx="357190" cy="276999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R</a:t>
            </a:r>
            <a:r>
              <a:rPr lang="tr-TR" sz="1400" baseline="-25000" dirty="0" smtClean="0"/>
              <a:t>2</a:t>
            </a:r>
            <a:endParaRPr lang="tr-TR" sz="1200" baseline="-25000" dirty="0" smtClean="0"/>
          </a:p>
        </p:txBody>
      </p:sp>
      <p:sp>
        <p:nvSpPr>
          <p:cNvPr id="113" name="112 Metin kutusu"/>
          <p:cNvSpPr txBox="1"/>
          <p:nvPr/>
        </p:nvSpPr>
        <p:spPr>
          <a:xfrm>
            <a:off x="3929058" y="3857628"/>
            <a:ext cx="357190" cy="276999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R</a:t>
            </a:r>
            <a:r>
              <a:rPr lang="tr-TR" sz="1400" baseline="-25000" dirty="0" smtClean="0"/>
              <a:t>4</a:t>
            </a:r>
            <a:endParaRPr lang="tr-TR" sz="1200" baseline="-25000" dirty="0" smtClean="0"/>
          </a:p>
        </p:txBody>
      </p:sp>
      <p:sp>
        <p:nvSpPr>
          <p:cNvPr id="114" name="113 Metin kutusu"/>
          <p:cNvSpPr txBox="1"/>
          <p:nvPr/>
        </p:nvSpPr>
        <p:spPr>
          <a:xfrm>
            <a:off x="4286248" y="4143380"/>
            <a:ext cx="357190" cy="276999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R</a:t>
            </a:r>
            <a:r>
              <a:rPr lang="tr-TR" sz="1400" baseline="-25000" dirty="0" smtClean="0"/>
              <a:t>5</a:t>
            </a:r>
            <a:endParaRPr lang="tr-TR" sz="1200" baseline="-25000" dirty="0" smtClean="0"/>
          </a:p>
        </p:txBody>
      </p:sp>
      <p:sp>
        <p:nvSpPr>
          <p:cNvPr id="117" name="116 Metin kutusu"/>
          <p:cNvSpPr txBox="1"/>
          <p:nvPr/>
        </p:nvSpPr>
        <p:spPr>
          <a:xfrm>
            <a:off x="4786314" y="3357562"/>
            <a:ext cx="347666" cy="28652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R</a:t>
            </a:r>
            <a:r>
              <a:rPr lang="tr-TR" sz="1400" baseline="-25000" dirty="0" smtClean="0"/>
              <a:t>6</a:t>
            </a:r>
            <a:endParaRPr lang="tr-TR" sz="1200" baseline="-25000" dirty="0" smtClean="0"/>
          </a:p>
        </p:txBody>
      </p:sp>
      <p:sp>
        <p:nvSpPr>
          <p:cNvPr id="118" name="117 Metin kutusu"/>
          <p:cNvSpPr txBox="1"/>
          <p:nvPr/>
        </p:nvSpPr>
        <p:spPr>
          <a:xfrm>
            <a:off x="1142976" y="5286388"/>
            <a:ext cx="5429288" cy="861774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smtClean="0"/>
              <a:t>Şekil-6.1Ortalama alma </a:t>
            </a:r>
            <a:r>
              <a:rPr lang="tr-TR" sz="1200" dirty="0" smtClean="0"/>
              <a:t>yöntemine ait akış </a:t>
            </a:r>
            <a:r>
              <a:rPr lang="tr-TR" sz="1200" dirty="0" err="1" smtClean="0"/>
              <a:t>grafı</a:t>
            </a:r>
            <a:r>
              <a:rPr lang="tr-TR" sz="1200" dirty="0" smtClean="0"/>
              <a:t>, (R</a:t>
            </a:r>
            <a:r>
              <a:rPr lang="tr-TR" sz="1400" baseline="-25000" dirty="0" smtClean="0"/>
              <a:t>2, .. </a:t>
            </a:r>
            <a:r>
              <a:rPr lang="tr-TR" sz="1400" dirty="0" smtClean="0"/>
              <a:t>R</a:t>
            </a:r>
            <a:r>
              <a:rPr lang="tr-TR" sz="1600" baseline="-25000" dirty="0" smtClean="0"/>
              <a:t>5 </a:t>
            </a:r>
            <a:r>
              <a:rPr lang="tr-TR" sz="1200" baseline="-25000" dirty="0" smtClean="0"/>
              <a:t>, </a:t>
            </a:r>
            <a:r>
              <a:rPr lang="tr-TR" sz="1200" dirty="0" err="1" smtClean="0"/>
              <a:t>graf</a:t>
            </a:r>
            <a:r>
              <a:rPr lang="tr-TR" sz="1200" dirty="0" smtClean="0"/>
              <a:t> içindeki kapalı bölgeler, R</a:t>
            </a:r>
            <a:r>
              <a:rPr lang="tr-TR" sz="1400" baseline="-25000" dirty="0" smtClean="0"/>
              <a:t>1, </a:t>
            </a:r>
            <a:r>
              <a:rPr lang="tr-TR" sz="1200" dirty="0" smtClean="0"/>
              <a:t> </a:t>
            </a:r>
            <a:r>
              <a:rPr lang="tr-TR" sz="1200" dirty="0" err="1" smtClean="0"/>
              <a:t>graf</a:t>
            </a:r>
            <a:r>
              <a:rPr lang="tr-TR" sz="1200" dirty="0" smtClean="0"/>
              <a:t> dışında kalan bölge</a:t>
            </a:r>
            <a:endParaRPr lang="tr-TR" sz="1200" baseline="-25000" dirty="0" smtClean="0"/>
          </a:p>
          <a:p>
            <a:endParaRPr lang="tr-TR" sz="1200" baseline="-25000" dirty="0" smtClean="0"/>
          </a:p>
          <a:p>
            <a:endParaRPr lang="tr-TR" sz="1200" baseline="-25000" dirty="0" smtClean="0"/>
          </a:p>
          <a:p>
            <a:pPr algn="r"/>
            <a:r>
              <a:rPr lang="tr-TR" sz="1200" baseline="-25000" dirty="0" smtClean="0"/>
              <a:t>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Kara Kutu Testi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Kara </a:t>
            </a:r>
            <a:r>
              <a:rPr lang="tr-TR" dirty="0"/>
              <a:t>kutu testi; yazılımın bütünlenmesi sırasında uygulanan ve yazılım arabirimi üzerinde yapılan bir sınamadır.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sınama ile, yazılım işlevlerinin yerine getirildiği, girdilerin kabul edildiği, çıktıların doğru olarak bütünlüğün sağlandığı gösterilmektedir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/>
              <a:t>Kara kutu testinde yazılımın mantıksal iç yapısından çok, temel sistem modeli denenmiş olmaktadır. Bu nedenle, kara ve saydam kutu testleri birlikte uygulanarak, yazılım arabiriminin geçerliği </a:t>
            </a:r>
            <a:r>
              <a:rPr lang="tr-TR" dirty="0" smtClean="0"/>
              <a:t>onaylanmaktadır</a:t>
            </a:r>
            <a:endParaRPr lang="tr-T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 Kutu Testi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Başlıca kara kutu test yöntemleri;</a:t>
            </a:r>
          </a:p>
          <a:p>
            <a:r>
              <a:rPr lang="tr-TR" dirty="0" smtClean="0"/>
              <a:t> </a:t>
            </a:r>
            <a:r>
              <a:rPr lang="tr-TR" dirty="0"/>
              <a:t>a) eşdeğerli bölümleme, </a:t>
            </a:r>
            <a:endParaRPr lang="tr-TR" dirty="0" smtClean="0"/>
          </a:p>
          <a:p>
            <a:r>
              <a:rPr lang="tr-TR" dirty="0" smtClean="0"/>
              <a:t>b</a:t>
            </a:r>
            <a:r>
              <a:rPr lang="tr-TR" dirty="0"/>
              <a:t>) sınır değer analizi, </a:t>
            </a:r>
            <a:endParaRPr lang="tr-TR" dirty="0" smtClean="0"/>
          </a:p>
          <a:p>
            <a:r>
              <a:rPr lang="tr-TR" dirty="0" smtClean="0"/>
              <a:t>c</a:t>
            </a:r>
            <a:r>
              <a:rPr lang="tr-TR" dirty="0"/>
              <a:t>) neden-sonuç </a:t>
            </a:r>
            <a:r>
              <a:rPr lang="tr-TR" dirty="0" err="1"/>
              <a:t>grafı</a:t>
            </a:r>
            <a:r>
              <a:rPr lang="tr-TR" dirty="0"/>
              <a:t> çizimi, </a:t>
            </a:r>
            <a:endParaRPr lang="tr-TR" dirty="0" smtClean="0"/>
          </a:p>
          <a:p>
            <a:r>
              <a:rPr lang="tr-TR" dirty="0" smtClean="0"/>
              <a:t>d</a:t>
            </a:r>
            <a:r>
              <a:rPr lang="tr-TR" dirty="0"/>
              <a:t>) veri onaylama testi 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olarak </a:t>
            </a:r>
            <a:r>
              <a:rPr lang="tr-TR" dirty="0"/>
              <a:t>sayılmaktadır.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 </a:t>
            </a:r>
            <a:r>
              <a:rPr lang="tr-TR" b="1" dirty="0" smtClean="0"/>
              <a:t>Doğrulama ve Geçerleme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Doğrulama(</a:t>
            </a:r>
            <a:r>
              <a:rPr lang="tr-TR" dirty="0" err="1" smtClean="0"/>
              <a:t>validation</a:t>
            </a:r>
            <a:r>
              <a:rPr lang="tr-TR" dirty="0"/>
              <a:t>) ve Geçerleme (</a:t>
            </a:r>
            <a:r>
              <a:rPr lang="tr-TR" dirty="0" err="1"/>
              <a:t>verification</a:t>
            </a:r>
            <a:r>
              <a:rPr lang="tr-TR" dirty="0"/>
              <a:t>), yazılım geliştirme süreci adımlarında ürün veya ara ürünlerin  istenilen özelliklere uygunluğunu incelemek üzere gerçekleştirilmektedir. </a:t>
            </a:r>
          </a:p>
          <a:p>
            <a:r>
              <a:rPr lang="tr-TR" dirty="0"/>
              <a:t>Doğrulama ile, “ Doğru yazılım üretildi mi?”,</a:t>
            </a:r>
          </a:p>
          <a:p>
            <a:r>
              <a:rPr lang="tr-TR" dirty="0"/>
              <a:t>Geçerleme ile ise ,” Yazılım doğru yolla üretildi mi?”, sorularına cevap aranır.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194705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Hata Giderme (</a:t>
            </a:r>
            <a:r>
              <a:rPr lang="tr-TR" b="1" dirty="0" err="1" smtClean="0"/>
              <a:t>Debugging</a:t>
            </a:r>
            <a:r>
              <a:rPr lang="tr-TR" b="1" dirty="0" smtClean="0"/>
              <a:t>)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tr-TR" b="1" dirty="0"/>
              <a:t>Hata Giderme (</a:t>
            </a:r>
            <a:r>
              <a:rPr lang="tr-TR" b="1" dirty="0" err="1"/>
              <a:t>Debugging</a:t>
            </a:r>
            <a:r>
              <a:rPr lang="tr-TR" b="1" dirty="0"/>
              <a:t>)</a:t>
            </a:r>
            <a:endParaRPr lang="tr-TR" dirty="0"/>
          </a:p>
          <a:p>
            <a:pPr algn="just"/>
            <a:r>
              <a:rPr lang="tr-TR" dirty="0"/>
              <a:t>Sınama sonucu saptanan hata ve eksiklerin nedenlerinin bulunup, düzeltilmesi gerekmektedir. </a:t>
            </a:r>
            <a:endParaRPr lang="tr-TR" dirty="0" smtClean="0"/>
          </a:p>
          <a:p>
            <a:pPr algn="just"/>
            <a:r>
              <a:rPr lang="tr-TR" dirty="0" smtClean="0"/>
              <a:t>Hataları </a:t>
            </a:r>
            <a:r>
              <a:rPr lang="tr-TR" dirty="0"/>
              <a:t>giderme (</a:t>
            </a:r>
            <a:r>
              <a:rPr lang="tr-TR" dirty="0" err="1"/>
              <a:t>debugging</a:t>
            </a:r>
            <a:r>
              <a:rPr lang="tr-TR" dirty="0"/>
              <a:t>) adı verilen bu işlemde, belirtiler ile nedenlerinin karşılaştırılması, sonra da hataların düzeltilmesi yoluna gidilmektedir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 </a:t>
            </a:r>
            <a:r>
              <a:rPr lang="tr-TR" dirty="0"/>
              <a:t>Şekil 5.11 de görüldüğü gibi </a:t>
            </a:r>
            <a:r>
              <a:rPr lang="tr-TR" dirty="0" err="1"/>
              <a:t>bug</a:t>
            </a:r>
            <a:r>
              <a:rPr lang="tr-TR" dirty="0"/>
              <a:t> nedenleri büyük oranda gereksinim analizinden kaynaklanmaktadır. </a:t>
            </a:r>
          </a:p>
          <a:p>
            <a:pPr algn="just">
              <a:buNone/>
            </a:pPr>
            <a:r>
              <a:rPr lang="tr-TR" dirty="0"/>
              <a:t> </a:t>
            </a:r>
          </a:p>
          <a:p>
            <a:pPr algn="just"/>
            <a:endParaRPr lang="tr-T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Hata Düzeyleri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dirty="0"/>
              <a:t>Hataların düzeyleri,	</a:t>
            </a:r>
          </a:p>
          <a:p>
            <a:pPr lvl="0"/>
            <a:r>
              <a:rPr lang="tr-TR" dirty="0"/>
              <a:t>Ölümcül,</a:t>
            </a:r>
          </a:p>
          <a:p>
            <a:pPr lvl="0"/>
            <a:r>
              <a:rPr lang="tr-TR" dirty="0"/>
              <a:t>Kritik,</a:t>
            </a:r>
          </a:p>
          <a:p>
            <a:pPr lvl="0"/>
            <a:r>
              <a:rPr lang="tr-TR" dirty="0"/>
              <a:t>Büyük,</a:t>
            </a:r>
          </a:p>
          <a:p>
            <a:pPr lvl="0"/>
            <a:r>
              <a:rPr lang="tr-TR" dirty="0"/>
              <a:t>Orta,</a:t>
            </a:r>
          </a:p>
          <a:p>
            <a:pPr lvl="0"/>
            <a:r>
              <a:rPr lang="tr-TR" dirty="0"/>
              <a:t>Küçük ve</a:t>
            </a:r>
          </a:p>
          <a:p>
            <a:pPr lvl="0"/>
            <a:r>
              <a:rPr lang="tr-TR" dirty="0"/>
              <a:t>Görünüm</a:t>
            </a:r>
          </a:p>
          <a:p>
            <a:pPr>
              <a:buNone/>
            </a:pPr>
            <a:r>
              <a:rPr lang="tr-TR" dirty="0"/>
              <a:t>Olarak tanımlanır.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6.3.Yazılım Güvenirliği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Tüm </a:t>
            </a:r>
            <a:r>
              <a:rPr lang="tr-TR" dirty="0"/>
              <a:t>yazılımların aynı kalitede ve aynı bileşenlerle aynı sonucu vermesi beklenen bir durum değildir. Ayrıca, bir yazılımı tümüyle test etmek de mümkün değildir. 1000 kodluk bir ticari programda en az 1 kod satırı hatalı çıkmakta olduğu bilinmektedir.</a:t>
            </a:r>
          </a:p>
          <a:p>
            <a:r>
              <a:rPr lang="tr-TR" dirty="0"/>
              <a:t>Kalite güvenirliği; geçmiş bilgilere ve sınamaya dayalı olarak,</a:t>
            </a:r>
          </a:p>
          <a:p>
            <a:r>
              <a:rPr lang="tr-TR" dirty="0"/>
              <a:t>Başarı oranı = Başarılı süre / Toplam işletim süresi      </a:t>
            </a:r>
          </a:p>
          <a:p>
            <a:pPr>
              <a:buNone/>
            </a:pPr>
            <a:endParaRPr lang="tr-TR" dirty="0"/>
          </a:p>
          <a:p>
            <a:r>
              <a:rPr lang="tr-TR" dirty="0"/>
              <a:t>formülü ile kestirilmektedir.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6.3.1. Yazılım Güvenirliliği Modelleri</a:t>
            </a:r>
            <a:r>
              <a:rPr lang="tr-TR" sz="4000" dirty="0" smtClean="0"/>
              <a:t/>
            </a:r>
            <a:br>
              <a:rPr lang="tr-TR" sz="4000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Yazılım </a:t>
            </a:r>
            <a:r>
              <a:rPr lang="tr-TR" dirty="0"/>
              <a:t>güvenirliliğinin ve geçerliliğinin ölçülmesi için 1980’lerde 100’e yakın model geliştirilmiştir. En yaygın olan dört model:</a:t>
            </a:r>
            <a:endParaRPr lang="tr-TR" sz="2800" dirty="0"/>
          </a:p>
          <a:p>
            <a:pPr lvl="1"/>
            <a:r>
              <a:rPr lang="tr-TR" dirty="0" err="1"/>
              <a:t>Schneidewind</a:t>
            </a:r>
            <a:r>
              <a:rPr lang="tr-TR" dirty="0"/>
              <a:t>  Model</a:t>
            </a:r>
            <a:endParaRPr lang="tr-TR" sz="2400" dirty="0"/>
          </a:p>
          <a:p>
            <a:pPr lvl="1"/>
            <a:r>
              <a:rPr lang="tr-TR" dirty="0" err="1"/>
              <a:t>Jelinski</a:t>
            </a:r>
            <a:r>
              <a:rPr lang="tr-TR" dirty="0"/>
              <a:t>/</a:t>
            </a:r>
            <a:r>
              <a:rPr lang="tr-TR" dirty="0" err="1"/>
              <a:t>Moranda</a:t>
            </a:r>
            <a:r>
              <a:rPr lang="tr-TR" dirty="0"/>
              <a:t>  Model</a:t>
            </a:r>
            <a:endParaRPr lang="tr-TR" sz="2400" dirty="0"/>
          </a:p>
          <a:p>
            <a:pPr lvl="1"/>
            <a:r>
              <a:rPr lang="tr-TR" dirty="0"/>
              <a:t>Musa </a:t>
            </a:r>
            <a:r>
              <a:rPr lang="tr-TR" dirty="0" err="1"/>
              <a:t>Basic</a:t>
            </a:r>
            <a:r>
              <a:rPr lang="tr-TR" dirty="0"/>
              <a:t> - Musa/</a:t>
            </a:r>
            <a:r>
              <a:rPr lang="tr-TR" dirty="0" err="1"/>
              <a:t>Okumoto</a:t>
            </a:r>
            <a:r>
              <a:rPr lang="tr-TR" dirty="0"/>
              <a:t> </a:t>
            </a:r>
            <a:r>
              <a:rPr lang="tr-TR" dirty="0" err="1"/>
              <a:t>Log</a:t>
            </a:r>
            <a:r>
              <a:rPr lang="tr-TR" dirty="0"/>
              <a:t>. </a:t>
            </a:r>
            <a:r>
              <a:rPr lang="tr-TR" dirty="0" err="1"/>
              <a:t>Poison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-time Model</a:t>
            </a:r>
            <a:endParaRPr lang="tr-TR" sz="2400" dirty="0"/>
          </a:p>
          <a:p>
            <a:pPr lvl="1"/>
            <a:r>
              <a:rPr lang="tr-TR" dirty="0" err="1"/>
              <a:t>Littlewood</a:t>
            </a:r>
            <a:r>
              <a:rPr lang="tr-TR" dirty="0"/>
              <a:t>-</a:t>
            </a:r>
            <a:r>
              <a:rPr lang="tr-TR" dirty="0" err="1"/>
              <a:t>Verrall</a:t>
            </a:r>
            <a:r>
              <a:rPr lang="tr-TR" dirty="0"/>
              <a:t> Model</a:t>
            </a:r>
            <a:endParaRPr lang="tr-TR" sz="2400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Yazılım Güvenirliliği Modelleri</a:t>
            </a:r>
            <a:r>
              <a:rPr lang="tr-TR" sz="4000" dirty="0" smtClean="0"/>
              <a:t/>
            </a:r>
            <a:br>
              <a:rPr lang="tr-TR" sz="4000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dirty="0"/>
              <a:t>Güvenirlik  modelleri, istatistiki verilere dayanarak yazılımın güvenirliliğini saptamaktadır. Bu modellerin çalıştırılması sonucunda,</a:t>
            </a:r>
          </a:p>
          <a:p>
            <a:pPr lvl="0"/>
            <a:r>
              <a:rPr lang="tr-TR" dirty="0"/>
              <a:t>Toplam hata sayısı</a:t>
            </a:r>
          </a:p>
          <a:p>
            <a:pPr lvl="0"/>
            <a:r>
              <a:rPr lang="tr-TR" dirty="0"/>
              <a:t>Güvenirlilik düzeyi</a:t>
            </a:r>
          </a:p>
          <a:p>
            <a:pPr lvl="0"/>
            <a:r>
              <a:rPr lang="tr-TR" dirty="0"/>
              <a:t>Sistemde yapılan revizyon sonucunda kalan hata sayısı vs.</a:t>
            </a:r>
          </a:p>
          <a:p>
            <a:pPr>
              <a:buNone/>
            </a:pPr>
            <a:r>
              <a:rPr lang="tr-TR" dirty="0"/>
              <a:t>Gibi değerler elde edilmektedir.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 </a:t>
            </a:r>
            <a:r>
              <a:rPr lang="tr-TR" dirty="0" smtClean="0"/>
              <a:t>Test Yönetimi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Test </a:t>
            </a:r>
            <a:r>
              <a:rPr lang="tr-TR" dirty="0"/>
              <a:t>kapsamında gerçekleştirilen işlemler (Şekil 7.1) de görüldüğü gibi planlama, tasarım ve gerçekleştirme adımları ile yürütülmektedir.</a:t>
            </a:r>
          </a:p>
          <a:p>
            <a:r>
              <a:rPr lang="tr-TR" dirty="0" smtClean="0"/>
              <a:t>Yazılım </a:t>
            </a:r>
            <a:r>
              <a:rPr lang="tr-TR" dirty="0"/>
              <a:t>testlerini tanımlamak, planlamak, düzenlemek ve belgelemek için, </a:t>
            </a:r>
            <a:r>
              <a:rPr lang="tr-TR" b="1" dirty="0"/>
              <a:t>test </a:t>
            </a:r>
            <a:r>
              <a:rPr lang="tr-TR" b="1" dirty="0" err="1"/>
              <a:t>spesifikasyonu</a:t>
            </a:r>
            <a:r>
              <a:rPr lang="tr-TR" dirty="0"/>
              <a:t> adı verilen bir belge düzenlenmektedir. Bu belge, genel hatları ile; </a:t>
            </a:r>
          </a:p>
          <a:p>
            <a:pPr lvl="0"/>
            <a:r>
              <a:rPr lang="tr-TR" dirty="0"/>
              <a:t>Test plânları: test şekilleri, zamanlama, gider, ortam ve kaynaklar</a:t>
            </a:r>
          </a:p>
          <a:p>
            <a:r>
              <a:rPr lang="tr-TR" dirty="0"/>
              <a:t>Test senaryoları</a:t>
            </a:r>
          </a:p>
          <a:p>
            <a:pPr lvl="0"/>
            <a:r>
              <a:rPr lang="tr-TR" dirty="0"/>
              <a:t>Test işlemleri: her testin tanımlanması (bütünleme biçimi, amacı ve test edilen modüller, özel araç ve teknikler, gideri, test programı verisi) ve beklenen sonuçlar</a:t>
            </a:r>
          </a:p>
          <a:p>
            <a:pPr lvl="0"/>
            <a:r>
              <a:rPr lang="tr-TR" dirty="0"/>
              <a:t>Gerçek test sonuçları</a:t>
            </a:r>
          </a:p>
          <a:p>
            <a:pPr lvl="0"/>
            <a:r>
              <a:rPr lang="tr-TR" dirty="0"/>
              <a:t>Referans</a:t>
            </a:r>
          </a:p>
          <a:p>
            <a:pPr lvl="0"/>
            <a:r>
              <a:rPr lang="tr-TR" dirty="0"/>
              <a:t>Ekler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r>
              <a:rPr lang="tr-TR" dirty="0" smtClean="0"/>
              <a:t>Test Yönetimi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Test yönetimi geri </a:t>
            </a:r>
            <a:r>
              <a:rPr lang="tr-TR" dirty="0"/>
              <a:t>beslemeli </a:t>
            </a:r>
            <a:r>
              <a:rPr lang="tr-TR" dirty="0" smtClean="0"/>
              <a:t>bir  </a:t>
            </a:r>
            <a:r>
              <a:rPr lang="tr-TR" dirty="0"/>
              <a:t>süreç ile </a:t>
            </a:r>
            <a:r>
              <a:rPr lang="tr-TR" dirty="0" smtClean="0"/>
              <a:t>geliştirilmektedir. </a:t>
            </a:r>
            <a:r>
              <a:rPr lang="tr-TR" dirty="0"/>
              <a:t>Test hata mesajları da, doküman testi altında sınıflanmaktadır, ancak, hata mesajı içeriği belge olarak test edilir, doğru mesajın görüntülenmesi kod testini gerektirir</a:t>
            </a:r>
          </a:p>
          <a:p>
            <a:r>
              <a:rPr lang="tr-TR" i="1" dirty="0"/>
              <a:t> (830-1993) - IEEE Standard </a:t>
            </a:r>
            <a:r>
              <a:rPr lang="tr-TR" i="1" dirty="0" err="1"/>
              <a:t>for</a:t>
            </a:r>
            <a:r>
              <a:rPr lang="tr-TR" i="1" dirty="0"/>
              <a:t> Software Test </a:t>
            </a:r>
            <a:r>
              <a:rPr lang="tr-TR" i="1" dirty="0" err="1"/>
              <a:t>Doc</a:t>
            </a:r>
            <a:r>
              <a:rPr lang="tr-TR" i="1" dirty="0"/>
              <a:t>. </a:t>
            </a:r>
            <a:r>
              <a:rPr lang="tr-TR" dirty="0"/>
              <a:t>Standardı test </a:t>
            </a:r>
            <a:r>
              <a:rPr lang="tr-TR" dirty="0" err="1"/>
              <a:t>spesifikasyonunu</a:t>
            </a:r>
            <a:r>
              <a:rPr lang="tr-TR" dirty="0"/>
              <a:t> tanımlamaktadır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.Test </a:t>
            </a:r>
            <a:r>
              <a:rPr lang="en-US" dirty="0" err="1" smtClean="0"/>
              <a:t>Planı</a:t>
            </a:r>
            <a:r>
              <a:rPr lang="en-US" dirty="0" smtClean="0"/>
              <a:t> </a:t>
            </a:r>
            <a:r>
              <a:rPr lang="tr-TR" sz="4000" dirty="0" smtClean="0"/>
              <a:t/>
            </a:r>
            <a:br>
              <a:rPr lang="tr-TR" sz="4000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Test </a:t>
            </a:r>
            <a:r>
              <a:rPr lang="en-US" dirty="0" err="1"/>
              <a:t>planı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,</a:t>
            </a:r>
            <a:endParaRPr lang="tr-TR" sz="2800" dirty="0"/>
          </a:p>
          <a:p>
            <a:pPr lvl="1"/>
            <a:r>
              <a:rPr lang="tr-TR" dirty="0"/>
              <a:t>Test Stratejisi ve Test Edilecek Öğeler</a:t>
            </a:r>
            <a:endParaRPr lang="tr-TR" sz="2400" dirty="0"/>
          </a:p>
          <a:p>
            <a:pPr lvl="1"/>
            <a:r>
              <a:rPr lang="tr-TR" dirty="0"/>
              <a:t>Doğrulama Yöntemleri </a:t>
            </a:r>
            <a:endParaRPr lang="tr-TR" sz="2400" dirty="0"/>
          </a:p>
          <a:p>
            <a:pPr lvl="1"/>
            <a:r>
              <a:rPr lang="tr-TR" dirty="0"/>
              <a:t>Testlerin Tamamlanma Kriterleri</a:t>
            </a:r>
            <a:endParaRPr lang="tr-TR" sz="2400" dirty="0"/>
          </a:p>
          <a:p>
            <a:pPr lvl="1"/>
            <a:r>
              <a:rPr lang="tr-TR" dirty="0"/>
              <a:t>Hata ve Test Sonuç  Raporlama</a:t>
            </a:r>
            <a:endParaRPr lang="tr-TR" sz="2400" dirty="0"/>
          </a:p>
          <a:p>
            <a:pPr lvl="1"/>
            <a:r>
              <a:rPr lang="tr-TR" dirty="0"/>
              <a:t>Test Sorumlulukları</a:t>
            </a:r>
            <a:endParaRPr lang="tr-TR" sz="2400" dirty="0"/>
          </a:p>
          <a:p>
            <a:pPr lvl="1"/>
            <a:r>
              <a:rPr lang="tr-TR" dirty="0"/>
              <a:t>Test Ortamı</a:t>
            </a:r>
            <a:endParaRPr lang="tr-TR" sz="2400" dirty="0"/>
          </a:p>
          <a:p>
            <a:pPr lvl="1"/>
            <a:r>
              <a:rPr lang="tr-TR" dirty="0"/>
              <a:t>Eleman ve Eğitim İhtiyacı</a:t>
            </a:r>
            <a:endParaRPr lang="tr-TR" sz="2400" dirty="0"/>
          </a:p>
          <a:p>
            <a:pPr lvl="1"/>
            <a:r>
              <a:rPr lang="tr-TR" dirty="0"/>
              <a:t>Test Takvimi</a:t>
            </a:r>
            <a:endParaRPr lang="tr-TR" sz="2400" dirty="0"/>
          </a:p>
          <a:p>
            <a:pPr lvl="1"/>
            <a:r>
              <a:rPr lang="tr-TR" dirty="0"/>
              <a:t>Risk Yönetimi</a:t>
            </a:r>
            <a:endParaRPr lang="tr-TR" sz="2400" dirty="0"/>
          </a:p>
          <a:p>
            <a:pPr lvl="1"/>
            <a:r>
              <a:rPr lang="tr-TR" dirty="0"/>
              <a:t>Test Çıktıları</a:t>
            </a:r>
            <a:endParaRPr lang="tr-TR" sz="2400" dirty="0"/>
          </a:p>
          <a:p>
            <a:pPr>
              <a:buNone/>
            </a:pPr>
            <a:r>
              <a:rPr lang="tr-TR" dirty="0"/>
              <a:t>Şeklinde hazırlanmalıdır. Ancak  bu plandaki ayrıntılar değişebilmektedir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Senaryoları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tr-TR" dirty="0"/>
          </a:p>
          <a:p>
            <a:pPr lvl="0"/>
            <a:r>
              <a:rPr lang="tr-TR" dirty="0"/>
              <a:t>Test Senaryosu Adı, kimliği</a:t>
            </a:r>
          </a:p>
          <a:p>
            <a:pPr lvl="0"/>
            <a:r>
              <a:rPr lang="tr-TR" dirty="0"/>
              <a:t>Yazarı, Tarih</a:t>
            </a:r>
          </a:p>
          <a:p>
            <a:pPr lvl="0"/>
            <a:r>
              <a:rPr lang="tr-TR" dirty="0"/>
              <a:t>İlgili gereksinimler/Testin Amacı</a:t>
            </a:r>
          </a:p>
          <a:p>
            <a:pPr lvl="0"/>
            <a:r>
              <a:rPr lang="tr-TR" dirty="0"/>
              <a:t>Ön Koşul / Varsayımlar</a:t>
            </a:r>
          </a:p>
          <a:p>
            <a:pPr lvl="0"/>
            <a:r>
              <a:rPr lang="tr-TR" dirty="0"/>
              <a:t>Test Girdileri</a:t>
            </a:r>
          </a:p>
          <a:p>
            <a:pPr lvl="0"/>
            <a:r>
              <a:rPr lang="tr-TR" dirty="0"/>
              <a:t>Test Senaryosu Adımları </a:t>
            </a:r>
          </a:p>
          <a:p>
            <a:pPr lvl="0"/>
            <a:r>
              <a:rPr lang="tr-TR" dirty="0"/>
              <a:t>Beklenen sonuçlar</a:t>
            </a:r>
          </a:p>
          <a:p>
            <a:r>
              <a:rPr lang="tr-TR" dirty="0"/>
              <a:t> 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tr-TR" smtClean="0"/>
              <a:t>. </a:t>
            </a:r>
            <a:r>
              <a:rPr lang="tr-TR" dirty="0" smtClean="0"/>
              <a:t>Yazılım Bakımı 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endParaRPr lang="tr-TR" dirty="0" smtClean="0"/>
          </a:p>
          <a:p>
            <a:r>
              <a:rPr lang="tr-TR" dirty="0" smtClean="0"/>
              <a:t>Yazılımın bakımı ve onarımı (software </a:t>
            </a:r>
            <a:r>
              <a:rPr lang="tr-TR" dirty="0" err="1" smtClean="0"/>
              <a:t>maintenance</a:t>
            </a:r>
            <a:r>
              <a:rPr lang="tr-TR" dirty="0" smtClean="0"/>
              <a:t>); sonradan görülen hataların düzeltilmesi, yazılımın iyileştirilmesi-uyarlanması ve geliştirilmesi şeklindedir.</a:t>
            </a:r>
          </a:p>
          <a:p>
            <a:pPr>
              <a:buNone/>
            </a:pPr>
            <a:r>
              <a:rPr lang="tr-TR" dirty="0" smtClean="0"/>
              <a:t>Yazılımın bakımı konusundaki işlerin:</a:t>
            </a:r>
          </a:p>
          <a:p>
            <a:pPr lvl="1"/>
            <a:r>
              <a:rPr lang="tr-TR" dirty="0" smtClean="0"/>
              <a:t> %21'inin hata düzeltme,</a:t>
            </a:r>
          </a:p>
          <a:p>
            <a:pPr lvl="1"/>
            <a:r>
              <a:rPr lang="tr-TR" dirty="0" smtClean="0"/>
              <a:t> %25'inin iyileştirme,</a:t>
            </a:r>
          </a:p>
          <a:p>
            <a:pPr lvl="1"/>
            <a:r>
              <a:rPr lang="tr-TR" dirty="0" smtClean="0"/>
              <a:t> %50'sinin uyarlama ve %4'ünün</a:t>
            </a:r>
          </a:p>
          <a:p>
            <a:pPr>
              <a:buNone/>
            </a:pPr>
            <a:r>
              <a:rPr lang="tr-TR" dirty="0" smtClean="0"/>
              <a:t> diğer durumlarda olduğu bildirilmektedir.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 model yaklaşımı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Yazılım geçerleme doğrulama, yazılım geliştirme sürecinde V model yaklaşımı ile gerçekleştirilmektedir(Şekil 3.2).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528213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7.2.2. Yazılım Konfigürasyonu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Yazılım mühendisliğinin ürünleri, programlar, belgeler ve veri yapılarıdır. Bu ürünlere ait bütün maddelere topluca, yazılım konfigürasyonu denir.</a:t>
            </a:r>
          </a:p>
          <a:p>
            <a:r>
              <a:rPr lang="tr-TR" dirty="0" smtClean="0"/>
              <a:t> Yazılım Konfigürasyon Maddesi </a:t>
            </a:r>
            <a:r>
              <a:rPr lang="tr-TR" i="1" dirty="0" smtClean="0"/>
              <a:t>(Software </a:t>
            </a:r>
            <a:r>
              <a:rPr lang="tr-TR" i="1" dirty="0" err="1" smtClean="0"/>
              <a:t>Configuration</a:t>
            </a:r>
            <a:r>
              <a:rPr lang="tr-TR" i="1" dirty="0" smtClean="0"/>
              <a:t> </a:t>
            </a:r>
            <a:r>
              <a:rPr lang="tr-TR" i="1" dirty="0" err="1" smtClean="0"/>
              <a:t>Item</a:t>
            </a:r>
            <a:r>
              <a:rPr lang="tr-TR" i="1" dirty="0" smtClean="0"/>
              <a:t>)</a:t>
            </a:r>
            <a:r>
              <a:rPr lang="tr-TR" dirty="0" smtClean="0"/>
              <a:t>, ise, </a:t>
            </a:r>
            <a:r>
              <a:rPr lang="tr-TR" i="1" dirty="0" smtClean="0"/>
              <a:t>YKY</a:t>
            </a:r>
            <a:r>
              <a:rPr lang="tr-TR" dirty="0" smtClean="0"/>
              <a:t> işlemlerinin uygulandığı yazılım modülüdür.</a:t>
            </a:r>
          </a:p>
          <a:p>
            <a:pPr>
              <a:buNone/>
            </a:pPr>
            <a:r>
              <a:rPr lang="tr-TR" i="1" dirty="0" smtClean="0"/>
              <a:t>YKY</a:t>
            </a:r>
            <a:r>
              <a:rPr lang="tr-TR" dirty="0" smtClean="0"/>
              <a:t> etkinlikleri:</a:t>
            </a:r>
          </a:p>
          <a:p>
            <a:pPr lvl="0"/>
            <a:r>
              <a:rPr lang="tr-TR" dirty="0" smtClean="0"/>
              <a:t>Konfigürasyon tanımı (</a:t>
            </a:r>
            <a:r>
              <a:rPr lang="tr-TR" dirty="0" err="1" smtClean="0"/>
              <a:t>Configuration</a:t>
            </a:r>
            <a:r>
              <a:rPr lang="tr-TR" dirty="0" smtClean="0"/>
              <a:t> </a:t>
            </a:r>
            <a:r>
              <a:rPr lang="tr-TR" dirty="0" err="1" smtClean="0"/>
              <a:t>Identification</a:t>
            </a:r>
            <a:r>
              <a:rPr lang="tr-TR" dirty="0" smtClean="0"/>
              <a:t>),</a:t>
            </a:r>
          </a:p>
          <a:p>
            <a:pPr lvl="0"/>
            <a:r>
              <a:rPr lang="tr-TR" dirty="0" smtClean="0"/>
              <a:t>Konfigürasyon değişiklik </a:t>
            </a:r>
            <a:r>
              <a:rPr lang="tr-TR" dirty="0" err="1" smtClean="0"/>
              <a:t>kontrolu</a:t>
            </a:r>
            <a:r>
              <a:rPr lang="tr-TR" dirty="0" smtClean="0"/>
              <a:t> (</a:t>
            </a:r>
            <a:r>
              <a:rPr lang="tr-TR" dirty="0" err="1" smtClean="0"/>
              <a:t>Configuration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),</a:t>
            </a:r>
          </a:p>
          <a:p>
            <a:pPr lvl="0"/>
            <a:r>
              <a:rPr lang="tr-TR" dirty="0" smtClean="0"/>
              <a:t>Konfigürasyon denetimi (</a:t>
            </a:r>
            <a:r>
              <a:rPr lang="tr-TR" dirty="0" err="1" smtClean="0"/>
              <a:t>Configuration</a:t>
            </a:r>
            <a:r>
              <a:rPr lang="tr-TR" dirty="0" smtClean="0"/>
              <a:t> </a:t>
            </a:r>
            <a:r>
              <a:rPr lang="tr-TR" dirty="0" err="1" smtClean="0"/>
              <a:t>Auditing</a:t>
            </a:r>
            <a:r>
              <a:rPr lang="tr-TR" dirty="0" smtClean="0"/>
              <a:t>), ve</a:t>
            </a:r>
          </a:p>
          <a:p>
            <a:pPr lvl="0"/>
            <a:r>
              <a:rPr lang="tr-TR" dirty="0" smtClean="0"/>
              <a:t>Konfigürasyon raporlama (</a:t>
            </a:r>
            <a:r>
              <a:rPr lang="tr-TR" dirty="0" err="1" smtClean="0"/>
              <a:t>Configuration</a:t>
            </a:r>
            <a:r>
              <a:rPr lang="tr-TR" dirty="0" smtClean="0"/>
              <a:t> </a:t>
            </a:r>
            <a:r>
              <a:rPr lang="tr-TR" dirty="0" err="1" smtClean="0"/>
              <a:t>Status</a:t>
            </a:r>
            <a:r>
              <a:rPr lang="tr-TR" dirty="0" smtClean="0"/>
              <a:t> </a:t>
            </a:r>
            <a:r>
              <a:rPr lang="tr-TR" dirty="0" err="1" smtClean="0"/>
              <a:t>Accounting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olmak üzere dört aşamada gerçekleştirilmektedir.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  Model yaklaşımı</a:t>
            </a:r>
            <a:endParaRPr lang="tr-TR" dirty="0"/>
          </a:p>
        </p:txBody>
      </p:sp>
      <p:sp>
        <p:nvSpPr>
          <p:cNvPr id="5" name="4 Dikdörtgen"/>
          <p:cNvSpPr/>
          <p:nvPr/>
        </p:nvSpPr>
        <p:spPr>
          <a:xfrm>
            <a:off x="3867144" y="5010160"/>
            <a:ext cx="776294" cy="357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Kodlama &amp; Birim Test 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3857620" y="5000636"/>
            <a:ext cx="785818" cy="357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Kodlama &amp; Birim Test 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2928926" y="4357694"/>
            <a:ext cx="847732" cy="357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Alçak düzey Tasarım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4500562" y="4357694"/>
            <a:ext cx="847732" cy="357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Bileşen Test 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5143504" y="3000372"/>
            <a:ext cx="847732" cy="357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000" dirty="0" smtClean="0">
                <a:solidFill>
                  <a:schemeClr val="tx1"/>
                </a:solidFill>
              </a:rPr>
              <a:t>Sistem </a:t>
            </a:r>
          </a:p>
          <a:p>
            <a:r>
              <a:rPr lang="tr-TR" sz="1000" dirty="0" smtClean="0">
                <a:solidFill>
                  <a:schemeClr val="tx1"/>
                </a:solidFill>
              </a:rPr>
              <a:t>Test 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2643174" y="3714752"/>
            <a:ext cx="919170" cy="357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Yüksek düzey tasarım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2357422" y="3000372"/>
            <a:ext cx="990608" cy="357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Ürün </a:t>
            </a:r>
            <a:r>
              <a:rPr lang="tr-TR" sz="1000" dirty="0" err="1" smtClean="0">
                <a:solidFill>
                  <a:schemeClr val="tx1"/>
                </a:solidFill>
              </a:rPr>
              <a:t>Spesifikasyon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5000628" y="3714752"/>
            <a:ext cx="847732" cy="357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000" dirty="0" smtClean="0">
                <a:solidFill>
                  <a:schemeClr val="tx1"/>
                </a:solidFill>
              </a:rPr>
              <a:t>Bütünlük  Test 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13" name="12 Oval"/>
          <p:cNvSpPr/>
          <p:nvPr/>
        </p:nvSpPr>
        <p:spPr>
          <a:xfrm>
            <a:off x="2000232" y="2143116"/>
            <a:ext cx="1357322" cy="5000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Müşteri Gereksinimleri</a:t>
            </a:r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14" name="13 Oval"/>
          <p:cNvSpPr/>
          <p:nvPr/>
        </p:nvSpPr>
        <p:spPr>
          <a:xfrm>
            <a:off x="5000628" y="2143116"/>
            <a:ext cx="1357322" cy="5000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/>
                </a:solidFill>
              </a:rPr>
              <a:t>İşlemsel kullanım</a:t>
            </a:r>
            <a:endParaRPr lang="tr-TR" sz="1000" dirty="0">
              <a:solidFill>
                <a:schemeClr val="tx1"/>
              </a:solidFill>
            </a:endParaRPr>
          </a:p>
        </p:txBody>
      </p:sp>
      <p:cxnSp>
        <p:nvCxnSpPr>
          <p:cNvPr id="16" name="15 Düz Ok Bağlayıcısı"/>
          <p:cNvCxnSpPr>
            <a:stCxn id="13" idx="6"/>
          </p:cNvCxnSpPr>
          <p:nvPr/>
        </p:nvCxnSpPr>
        <p:spPr>
          <a:xfrm flipV="1">
            <a:off x="3357554" y="2357430"/>
            <a:ext cx="1643074" cy="357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Düz Ok Bağlayıcısı"/>
          <p:cNvCxnSpPr/>
          <p:nvPr/>
        </p:nvCxnSpPr>
        <p:spPr>
          <a:xfrm>
            <a:off x="3357554" y="3214686"/>
            <a:ext cx="1795474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Ok Bağlayıcısı"/>
          <p:cNvCxnSpPr>
            <a:stCxn id="10" idx="3"/>
            <a:endCxn id="12" idx="1"/>
          </p:cNvCxnSpPr>
          <p:nvPr/>
        </p:nvCxnSpPr>
        <p:spPr>
          <a:xfrm>
            <a:off x="3562344" y="3893347"/>
            <a:ext cx="1438284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Metin kutusu"/>
          <p:cNvSpPr txBox="1"/>
          <p:nvPr/>
        </p:nvSpPr>
        <p:spPr>
          <a:xfrm>
            <a:off x="3500430" y="2071678"/>
            <a:ext cx="857256" cy="24622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Doğrulama</a:t>
            </a:r>
          </a:p>
        </p:txBody>
      </p:sp>
      <p:sp>
        <p:nvSpPr>
          <p:cNvPr id="27" name="26 Metin kutusu"/>
          <p:cNvSpPr txBox="1"/>
          <p:nvPr/>
        </p:nvSpPr>
        <p:spPr>
          <a:xfrm rot="4467546">
            <a:off x="1239365" y="3394493"/>
            <a:ext cx="1428760" cy="4001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Yazılım Geliştirme   G/D Aktiviteleri</a:t>
            </a:r>
          </a:p>
        </p:txBody>
      </p:sp>
      <p:sp>
        <p:nvSpPr>
          <p:cNvPr id="29" name="28 Metin kutusu"/>
          <p:cNvSpPr txBox="1"/>
          <p:nvPr/>
        </p:nvSpPr>
        <p:spPr>
          <a:xfrm>
            <a:off x="3786182" y="3500438"/>
            <a:ext cx="857256" cy="24622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Geçerleme</a:t>
            </a:r>
          </a:p>
        </p:txBody>
      </p:sp>
      <p:sp>
        <p:nvSpPr>
          <p:cNvPr id="30" name="29 Metin kutusu"/>
          <p:cNvSpPr txBox="1"/>
          <p:nvPr/>
        </p:nvSpPr>
        <p:spPr>
          <a:xfrm>
            <a:off x="3786182" y="4286256"/>
            <a:ext cx="857256" cy="24622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Geçerleme</a:t>
            </a:r>
          </a:p>
        </p:txBody>
      </p:sp>
      <p:cxnSp>
        <p:nvCxnSpPr>
          <p:cNvPr id="32" name="31 Düz Ok Bağlayıcısı"/>
          <p:cNvCxnSpPr>
            <a:stCxn id="13" idx="4"/>
            <a:endCxn id="11" idx="0"/>
          </p:cNvCxnSpPr>
          <p:nvPr/>
        </p:nvCxnSpPr>
        <p:spPr>
          <a:xfrm rot="16200000" flipH="1">
            <a:off x="2587214" y="2734860"/>
            <a:ext cx="357190" cy="173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Ok Bağlayıcısı"/>
          <p:cNvCxnSpPr/>
          <p:nvPr/>
        </p:nvCxnSpPr>
        <p:spPr>
          <a:xfrm rot="16200000" flipH="1">
            <a:off x="3000364" y="3429000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Düz Ok Bağlayıcısı"/>
          <p:cNvCxnSpPr/>
          <p:nvPr/>
        </p:nvCxnSpPr>
        <p:spPr>
          <a:xfrm rot="16200000" flipH="1">
            <a:off x="3321835" y="4107661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Düz Ok Bağlayıcısı"/>
          <p:cNvCxnSpPr/>
          <p:nvPr/>
        </p:nvCxnSpPr>
        <p:spPr>
          <a:xfrm rot="16200000" flipH="1">
            <a:off x="3786182" y="4714884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Düz Ok Bağlayıcısı"/>
          <p:cNvCxnSpPr/>
          <p:nvPr/>
        </p:nvCxnSpPr>
        <p:spPr>
          <a:xfrm rot="5400000" flipH="1" flipV="1">
            <a:off x="4429124" y="4714884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Düz Ok Bağlayıcısı"/>
          <p:cNvCxnSpPr>
            <a:stCxn id="12" idx="0"/>
            <a:endCxn id="9" idx="2"/>
          </p:cNvCxnSpPr>
          <p:nvPr/>
        </p:nvCxnSpPr>
        <p:spPr>
          <a:xfrm rot="5400000" flipH="1" flipV="1">
            <a:off x="5317337" y="3464719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Düz Ok Bağlayıcısı"/>
          <p:cNvCxnSpPr/>
          <p:nvPr/>
        </p:nvCxnSpPr>
        <p:spPr>
          <a:xfrm rot="5400000" flipH="1" flipV="1">
            <a:off x="5072066" y="414338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Düz Ok Bağlayıcısı"/>
          <p:cNvCxnSpPr>
            <a:stCxn id="9" idx="0"/>
            <a:endCxn id="14" idx="4"/>
          </p:cNvCxnSpPr>
          <p:nvPr/>
        </p:nvCxnSpPr>
        <p:spPr>
          <a:xfrm rot="5400000" flipH="1" flipV="1">
            <a:off x="5444734" y="2765818"/>
            <a:ext cx="357190" cy="111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Şekil"/>
          <p:cNvCxnSpPr>
            <a:stCxn id="6" idx="1"/>
          </p:cNvCxnSpPr>
          <p:nvPr/>
        </p:nvCxnSpPr>
        <p:spPr>
          <a:xfrm rot="10800000">
            <a:off x="2000232" y="2500307"/>
            <a:ext cx="1857388" cy="2678925"/>
          </a:xfrm>
          <a:prstGeom prst="curved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Metin kutusu"/>
          <p:cNvSpPr txBox="1"/>
          <p:nvPr/>
        </p:nvSpPr>
        <p:spPr>
          <a:xfrm>
            <a:off x="3652830" y="3009896"/>
            <a:ext cx="1428760" cy="24622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Geçerleme/Doğrulama</a:t>
            </a:r>
          </a:p>
        </p:txBody>
      </p:sp>
      <p:sp>
        <p:nvSpPr>
          <p:cNvPr id="54" name="53 Metin kutusu"/>
          <p:cNvSpPr txBox="1"/>
          <p:nvPr/>
        </p:nvSpPr>
        <p:spPr>
          <a:xfrm>
            <a:off x="1357290" y="5643578"/>
            <a:ext cx="6715172" cy="27699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Şekil 3.2  Yazılım geliştirme ve Test sürecindeki Geçerleme &amp; Doğrulama Aktiviteleri (V  Model yaklaşımı) </a:t>
            </a:r>
          </a:p>
        </p:txBody>
      </p:sp>
    </p:spTree>
    <p:extLst>
      <p:ext uri="{BB962C8B-B14F-4D97-AF65-F5344CB8AC3E}">
        <p14:creationId xmlns:p14="http://schemas.microsoft.com/office/powerpoint/2010/main" xmlns="" val="198543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 </a:t>
            </a:r>
            <a:r>
              <a:rPr lang="tr-TR" dirty="0" smtClean="0"/>
              <a:t>Gözden Geçirme Ve Onaylama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Yazılım geliştirme sürecini oluşturan her basamak tamamlanınca, durak noktalarında yapılan işler gözden geçirilmekte ve gerekli düzeltmeler yapılmaktadır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61122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Gözden geçirmenin amaçları ve yararları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85000" lnSpcReduction="20000"/>
          </a:bodyPr>
          <a:lstStyle/>
          <a:p>
            <a:endParaRPr lang="tr-TR" dirty="0" smtClean="0"/>
          </a:p>
          <a:p>
            <a:pPr lvl="0"/>
            <a:r>
              <a:rPr lang="tr-TR" dirty="0" smtClean="0"/>
              <a:t>Yazılımda yapılabilen işlevsel, mantıksal ve gerçekleştirme hatalarının bulunup giderilmesi</a:t>
            </a:r>
          </a:p>
          <a:p>
            <a:pPr lvl="0"/>
            <a:r>
              <a:rPr lang="tr-TR" dirty="0" smtClean="0"/>
              <a:t>Yazılımın gereksinimlere uygun olarak düzenlendiğinin onaylanması</a:t>
            </a:r>
          </a:p>
          <a:p>
            <a:pPr lvl="0"/>
            <a:r>
              <a:rPr lang="tr-TR" dirty="0" smtClean="0"/>
              <a:t>Yazılımın önceden belirlenen standartlara uygunluğunun sağlanması</a:t>
            </a:r>
          </a:p>
          <a:p>
            <a:pPr lvl="0"/>
            <a:r>
              <a:rPr lang="tr-TR" dirty="0" smtClean="0"/>
              <a:t>Yazılımın düzenli olarak geliştirilmesi</a:t>
            </a:r>
          </a:p>
          <a:p>
            <a:pPr lvl="0"/>
            <a:r>
              <a:rPr lang="tr-TR" dirty="0" smtClean="0"/>
              <a:t>Yazılım Proje yönetiminin kolaylaştırılması</a:t>
            </a:r>
          </a:p>
          <a:p>
            <a:pPr lvl="0"/>
            <a:r>
              <a:rPr lang="tr-TR" dirty="0" smtClean="0"/>
              <a:t>Müşteriye dağıtılacak ürün dokümanlarının kalite ve miktarı</a:t>
            </a:r>
          </a:p>
          <a:p>
            <a:pPr>
              <a:buNone/>
            </a:pPr>
            <a:r>
              <a:rPr lang="tr-TR" dirty="0" smtClean="0"/>
              <a:t>Olarak sayılabilir.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57296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 smtClean="0"/>
              <a:t/>
            </a:r>
            <a:br>
              <a:rPr lang="tr-TR" sz="3600" b="1" dirty="0" smtClean="0"/>
            </a:br>
            <a:r>
              <a:rPr lang="tr-TR" sz="3600" b="1" dirty="0" smtClean="0"/>
              <a:t>3.3.3. Gözden Geçirme ve İnceleme Tipleri</a:t>
            </a:r>
            <a:r>
              <a:rPr lang="tr-TR" sz="3600" dirty="0" smtClean="0"/>
              <a:t/>
            </a:r>
            <a:br>
              <a:rPr lang="tr-TR" sz="3600" dirty="0" smtClean="0"/>
            </a:b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Gözden Geçirme tipleri, </a:t>
            </a:r>
          </a:p>
          <a:p>
            <a:r>
              <a:rPr lang="tr-TR" dirty="0" err="1" smtClean="0"/>
              <a:t>formal</a:t>
            </a:r>
            <a:r>
              <a:rPr lang="tr-TR" dirty="0" smtClean="0"/>
              <a:t> olmayan gözden geçirme (</a:t>
            </a:r>
            <a:r>
              <a:rPr lang="tr-TR" dirty="0" err="1" smtClean="0"/>
              <a:t>informal</a:t>
            </a:r>
            <a:r>
              <a:rPr lang="tr-TR" dirty="0" smtClean="0"/>
              <a:t> </a:t>
            </a:r>
            <a:r>
              <a:rPr lang="tr-TR" dirty="0" err="1" smtClean="0"/>
              <a:t>review</a:t>
            </a:r>
            <a:r>
              <a:rPr lang="tr-TR" dirty="0" smtClean="0"/>
              <a:t>),</a:t>
            </a:r>
          </a:p>
          <a:p>
            <a:r>
              <a:rPr lang="tr-TR" dirty="0" smtClean="0"/>
              <a:t> yapısal denetim (</a:t>
            </a:r>
            <a:r>
              <a:rPr lang="tr-TR" i="1" dirty="0" err="1" smtClean="0"/>
              <a:t>Walkthrough</a:t>
            </a:r>
            <a:r>
              <a:rPr lang="tr-TR" i="1" dirty="0" smtClean="0"/>
              <a:t>),</a:t>
            </a:r>
          </a:p>
          <a:p>
            <a:r>
              <a:rPr lang="tr-TR" i="1" dirty="0" smtClean="0"/>
              <a:t> </a:t>
            </a:r>
            <a:r>
              <a:rPr lang="tr-TR" dirty="0" err="1" smtClean="0"/>
              <a:t>Inceleme</a:t>
            </a:r>
            <a:r>
              <a:rPr lang="tr-TR" i="1" dirty="0" smtClean="0"/>
              <a:t> (</a:t>
            </a:r>
            <a:r>
              <a:rPr lang="tr-TR" i="1" dirty="0" err="1" smtClean="0"/>
              <a:t>Inspection</a:t>
            </a:r>
            <a:r>
              <a:rPr lang="tr-TR" i="1" dirty="0" smtClean="0"/>
              <a:t>) ve  </a:t>
            </a:r>
          </a:p>
          <a:p>
            <a:r>
              <a:rPr lang="tr-TR" i="1" dirty="0" err="1" smtClean="0"/>
              <a:t>round</a:t>
            </a:r>
            <a:r>
              <a:rPr lang="tr-TR" i="1" dirty="0" smtClean="0"/>
              <a:t> </a:t>
            </a:r>
            <a:r>
              <a:rPr lang="tr-TR" i="1" dirty="0" err="1" smtClean="0"/>
              <a:t>robin</a:t>
            </a:r>
            <a:r>
              <a:rPr lang="tr-TR" i="1" dirty="0" smtClean="0"/>
              <a:t> </a:t>
            </a:r>
            <a:r>
              <a:rPr lang="tr-TR" i="1" dirty="0" err="1" smtClean="0"/>
              <a:t>peer</a:t>
            </a:r>
            <a:r>
              <a:rPr lang="tr-TR" i="1" dirty="0" smtClean="0"/>
              <a:t> </a:t>
            </a:r>
            <a:r>
              <a:rPr lang="tr-TR" i="1" dirty="0" err="1" smtClean="0"/>
              <a:t>review</a:t>
            </a:r>
            <a:r>
              <a:rPr lang="tr-TR" dirty="0" smtClean="0"/>
              <a:t> olmak üzere belirtilebilir.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00041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3.3.4. Gözden Geçirme Ve Onaylama Basamakları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dirty="0" smtClean="0"/>
              <a:t>Yazılım geliştirme sürecinde gözden geçirme işlemi, genel olarak; </a:t>
            </a:r>
          </a:p>
          <a:p>
            <a:pPr lvl="0"/>
            <a:r>
              <a:rPr lang="tr-TR" dirty="0" smtClean="0"/>
              <a:t>sistem analizi, </a:t>
            </a:r>
          </a:p>
          <a:p>
            <a:pPr lvl="0"/>
            <a:r>
              <a:rPr lang="tr-TR" dirty="0" smtClean="0"/>
              <a:t>yazılım geliştirme plânı, </a:t>
            </a:r>
          </a:p>
          <a:p>
            <a:pPr lvl="0"/>
            <a:r>
              <a:rPr lang="tr-TR" dirty="0" smtClean="0"/>
              <a:t>gereksinim analizi, </a:t>
            </a:r>
          </a:p>
          <a:p>
            <a:pPr lvl="0"/>
            <a:r>
              <a:rPr lang="tr-TR" dirty="0" smtClean="0"/>
              <a:t>tasarım,</a:t>
            </a:r>
          </a:p>
          <a:p>
            <a:pPr lvl="0"/>
            <a:r>
              <a:rPr lang="tr-TR" dirty="0" smtClean="0"/>
              <a:t>kodlama, </a:t>
            </a:r>
          </a:p>
          <a:p>
            <a:pPr lvl="0"/>
            <a:r>
              <a:rPr lang="tr-TR" dirty="0" smtClean="0"/>
              <a:t>sınama, </a:t>
            </a:r>
          </a:p>
          <a:p>
            <a:pPr lvl="0"/>
            <a:r>
              <a:rPr lang="tr-TR" dirty="0" smtClean="0"/>
              <a:t>bakım ve onarım </a:t>
            </a:r>
          </a:p>
          <a:p>
            <a:r>
              <a:rPr lang="tr-TR" dirty="0" smtClean="0"/>
              <a:t>basamaklarının tamamlandığı "durak </a:t>
            </a:r>
            <a:r>
              <a:rPr lang="tr-TR" dirty="0" err="1" smtClean="0"/>
              <a:t>noktaları"nda</a:t>
            </a:r>
            <a:r>
              <a:rPr lang="tr-TR" dirty="0" smtClean="0"/>
              <a:t> (</a:t>
            </a:r>
            <a:r>
              <a:rPr lang="tr-TR" dirty="0" err="1" smtClean="0"/>
              <a:t>milestone</a:t>
            </a:r>
            <a:r>
              <a:rPr lang="tr-TR" dirty="0" smtClean="0"/>
              <a:t>) uygulanmaktadır.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84703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1742</Words>
  <Application>Microsoft Office PowerPoint</Application>
  <PresentationFormat>Ekran Gösterisi (4:3)</PresentationFormat>
  <Paragraphs>278</Paragraphs>
  <Slides>40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1" baseType="lpstr">
      <vt:lpstr>Ofis Teması</vt:lpstr>
      <vt:lpstr>Slayt 1</vt:lpstr>
      <vt:lpstr>Şekil. 2.3.Yazılım geliştirme süreci ile hata bulma gideri ve hata bulma olasılığı ilişkisi  </vt:lpstr>
      <vt:lpstr> Doğrulama ve Geçerleme </vt:lpstr>
      <vt:lpstr>V model yaklaşımı</vt:lpstr>
      <vt:lpstr>V  Model yaklaşımı</vt:lpstr>
      <vt:lpstr> Gözden Geçirme Ve Onaylama </vt:lpstr>
      <vt:lpstr>Gözden geçirmenin amaçları ve yararları</vt:lpstr>
      <vt:lpstr> 3.3.3. Gözden Geçirme ve İnceleme Tipleri </vt:lpstr>
      <vt:lpstr> 3.3.4. Gözden Geçirme Ve Onaylama Basamakları </vt:lpstr>
      <vt:lpstr>GEÇERLEME ve DOĞRULAMA TEKNİKLERİ</vt:lpstr>
      <vt:lpstr>Statik ve Dinamik geçerleme ve Doğrulama</vt:lpstr>
      <vt:lpstr>.Yazılım Sınama (Test) </vt:lpstr>
      <vt:lpstr>Slayt 13</vt:lpstr>
      <vt:lpstr>.Birim Test </vt:lpstr>
      <vt:lpstr>Birim Test</vt:lpstr>
      <vt:lpstr>Slayt 16</vt:lpstr>
      <vt:lpstr>Bütünleme testi</vt:lpstr>
      <vt:lpstr>Şekil 5.3.Yukarıdan Aşağı Bütünleme Testi</vt:lpstr>
      <vt:lpstr>Sekil.5.5.Aşağıdan Yukarı Bütünleme Testi</vt:lpstr>
      <vt:lpstr>.Regresyon testi </vt:lpstr>
      <vt:lpstr>5.2.2.3.Regresyon testi </vt:lpstr>
      <vt:lpstr>.Sistem Testi </vt:lpstr>
      <vt:lpstr>Sistem Testi</vt:lpstr>
      <vt:lpstr> Onaylama Testi </vt:lpstr>
      <vt:lpstr>Test Tipleri</vt:lpstr>
      <vt:lpstr>Saydam kutu testi</vt:lpstr>
      <vt:lpstr>Slayt 27</vt:lpstr>
      <vt:lpstr> Kara Kutu Testi</vt:lpstr>
      <vt:lpstr>Kara Kutu Testi</vt:lpstr>
      <vt:lpstr>Hata Giderme (Debugging) </vt:lpstr>
      <vt:lpstr>Hata Düzeyleri</vt:lpstr>
      <vt:lpstr>6.3.Yazılım Güvenirliği </vt:lpstr>
      <vt:lpstr>6.3.1. Yazılım Güvenirliliği Modelleri </vt:lpstr>
      <vt:lpstr>Yazılım Güvenirliliği Modelleri </vt:lpstr>
      <vt:lpstr> Test Yönetimi </vt:lpstr>
      <vt:lpstr> Test Yönetimi</vt:lpstr>
      <vt:lpstr>.Test Planı  </vt:lpstr>
      <vt:lpstr>Test Senaryoları</vt:lpstr>
      <vt:lpstr>. Yazılım Bakımı </vt:lpstr>
      <vt:lpstr>7.2.2. Yazılım Konfigürasyonu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YAZILIM DOĞTULAMA VE GEÇERLEME DERSİ İÇERİĞİ</dc:title>
  <dc:creator>oyalar</dc:creator>
  <cp:lastModifiedBy>oya</cp:lastModifiedBy>
  <cp:revision>14</cp:revision>
  <dcterms:created xsi:type="dcterms:W3CDTF">2015-02-17T17:25:10Z</dcterms:created>
  <dcterms:modified xsi:type="dcterms:W3CDTF">2015-06-01T20:40:15Z</dcterms:modified>
</cp:coreProperties>
</file>