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450" r:id="rId5"/>
    <p:sldId id="451" r:id="rId6"/>
    <p:sldId id="500" r:id="rId7"/>
    <p:sldId id="483" r:id="rId8"/>
    <p:sldId id="452" r:id="rId9"/>
    <p:sldId id="497" r:id="rId10"/>
    <p:sldId id="488" r:id="rId11"/>
    <p:sldId id="487" r:id="rId12"/>
    <p:sldId id="486" r:id="rId13"/>
    <p:sldId id="482" r:id="rId14"/>
    <p:sldId id="453" r:id="rId15"/>
    <p:sldId id="491" r:id="rId16"/>
    <p:sldId id="454" r:id="rId17"/>
    <p:sldId id="455" r:id="rId18"/>
    <p:sldId id="456" r:id="rId19"/>
    <p:sldId id="457" r:id="rId20"/>
    <p:sldId id="458" r:id="rId21"/>
    <p:sldId id="459" r:id="rId22"/>
    <p:sldId id="460" r:id="rId23"/>
    <p:sldId id="493" r:id="rId24"/>
    <p:sldId id="489" r:id="rId25"/>
    <p:sldId id="462" r:id="rId26"/>
    <p:sldId id="490" r:id="rId27"/>
    <p:sldId id="498" r:id="rId28"/>
    <p:sldId id="499" r:id="rId29"/>
    <p:sldId id="481" r:id="rId30"/>
  </p:sldIdLst>
  <p:sldSz cx="9144000" cy="6858000" type="screen4x3"/>
  <p:notesSz cx="6807200" cy="9939338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08000"/>
    <a:srgbClr val="80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1460" autoAdjust="0"/>
    <p:restoredTop sz="85678" autoAdjust="0"/>
  </p:normalViewPr>
  <p:slideViewPr>
    <p:cSldViewPr>
      <p:cViewPr varScale="1">
        <p:scale>
          <a:sx n="94" d="100"/>
          <a:sy n="94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775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19A5-4B54-491C-9EEE-82FAFED17E61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C0F8F-2ED1-4677-9CA1-220A0013C5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2973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388B1A4-BB79-4661-A432-DB1CE82165E6}" type="datetimeFigureOut">
              <a:rPr lang="tr-TR"/>
              <a:pPr>
                <a:defRPr/>
              </a:pPr>
              <a:t>28.11.2017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r-T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4CA8FAE-6081-4F26-83D1-CF04E1E02B2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0752167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97C9E-D146-4B0F-B50D-B34B37B66B63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94779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Market Zaman Azaltılması </a:t>
            </a:r>
          </a:p>
          <a:p>
            <a:r>
              <a:rPr lang="tr-TR" dirty="0" smtClean="0"/>
              <a:t>Artan Testi Verimliliği ( Verimlilik ) </a:t>
            </a:r>
          </a:p>
          <a:p>
            <a:r>
              <a:rPr lang="tr-TR" dirty="0" smtClean="0"/>
              <a:t>Fayda ve Maliyet artışı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97C9E-D146-4B0F-B50D-B34B37B66B63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94779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Kapsam : Test kapsamı ve başarıyı ölçme . </a:t>
            </a:r>
          </a:p>
          <a:p>
            <a:r>
              <a:rPr lang="tr-TR" dirty="0" smtClean="0"/>
              <a:t>İlerleme : Sınav etkinliğine </a:t>
            </a:r>
          </a:p>
          <a:p>
            <a:r>
              <a:rPr lang="tr-TR" dirty="0" smtClean="0"/>
              <a:t>Kalite: Ürün kalitesini test edilmesi . </a:t>
            </a:r>
          </a:p>
          <a:p>
            <a:r>
              <a:rPr lang="tr-TR" dirty="0" smtClean="0"/>
              <a:t>Kullanılabilirlik , performans , ölçeklenebilirlik , genel müşteri memnuniyeti ve yazılım hataları 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97C9E-D146-4B0F-B50D-B34B37B66B63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94779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97C9E-D146-4B0F-B50D-B34B37B66B63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94779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97C9E-D146-4B0F-B50D-B34B37B66B63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94779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Test otomasyonu için özel bir çalışma geliştirici </a:t>
            </a:r>
          </a:p>
          <a:p>
            <a:r>
              <a:rPr lang="tr-TR" dirty="0" smtClean="0"/>
              <a:t> Yönetim destek  </a:t>
            </a:r>
          </a:p>
          <a:p>
            <a:r>
              <a:rPr lang="tr-TR" dirty="0" smtClean="0"/>
              <a:t>Özel bütçe ve proje takvimi </a:t>
            </a:r>
          </a:p>
          <a:p>
            <a:r>
              <a:rPr lang="tr-TR" dirty="0" smtClean="0"/>
              <a:t> İyi tanımlanmış bir plan ve strateji </a:t>
            </a:r>
          </a:p>
          <a:p>
            <a:r>
              <a:rPr lang="tr-TR" dirty="0" smtClean="0"/>
              <a:t> Otomasyon geliştirici ve araçların bakımı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97C9E-D146-4B0F-B50D-B34B37B66B63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94779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97C9E-D146-4B0F-B50D-B34B37B66B63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94779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97C9E-D146-4B0F-B50D-B34B37B66B63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650671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97C9E-D146-4B0F-B50D-B34B37B66B63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736722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97C9E-D146-4B0F-B50D-B34B37B66B63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94779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CA8FAE-6081-4F26-83D1-CF04E1E02B27}" type="slidenum">
              <a:rPr lang="tr-TR" smtClean="0"/>
              <a:pPr>
                <a:defRPr/>
              </a:pPr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45560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Test otomasyonu yazılım test ve yazılım ile ilgili test veya kalite güvencesi bazı diğer tür kullanılan bir terimdir. </a:t>
            </a:r>
          </a:p>
          <a:p>
            <a:r>
              <a:rPr lang="tr-TR" dirty="0" smtClean="0"/>
              <a:t>Turkcell örgütleri yazılım hataları önlemek ve yazılım yaşam döngüsü boyunca test etkinliğini artırmak amacıyla otomatik test yatırım yapıyor . </a:t>
            </a:r>
          </a:p>
          <a:p>
            <a:r>
              <a:rPr lang="tr-TR" dirty="0" err="1" smtClean="0"/>
              <a:t>Devops</a:t>
            </a:r>
            <a:r>
              <a:rPr lang="tr-TR" dirty="0" smtClean="0"/>
              <a:t> metodolojiler , bu görevi , önemli bir aktivite olarak kabul çevik test anahtarı olarak kabul edilir. Bu kağıt test otomasyonu ayrıntıları ve faydaları sunar. </a:t>
            </a:r>
          </a:p>
          <a:p>
            <a:r>
              <a:rPr lang="tr-TR" dirty="0" smtClean="0"/>
              <a:t>« Eğer </a:t>
            </a:r>
            <a:r>
              <a:rPr lang="tr-TR" dirty="0" err="1" smtClean="0"/>
              <a:t>productivy</a:t>
            </a:r>
            <a:r>
              <a:rPr lang="tr-TR" dirty="0" smtClean="0"/>
              <a:t> ve kaliteyi düşünüyorsanız, otomasyon yatırım yapmak zorunda » 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97C9E-D146-4B0F-B50D-B34B37B66B63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947790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97C9E-D146-4B0F-B50D-B34B37B66B63}" type="slidenum">
              <a:rPr lang="tr-TR" smtClean="0"/>
              <a:pPr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94779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97C9E-D146-4B0F-B50D-B34B37B66B63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05748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Test durumlarda yazmak ve yürütmek Otomasyon araçlarını kullanarak bilinen bir                                 </a:t>
            </a:r>
          </a:p>
          <a:p>
            <a:r>
              <a:rPr lang="tr-TR" dirty="0" smtClean="0"/>
              <a:t>daha hızlı , güvenilir ve yeniden kullanılabilir yazılım testi olarak 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97C9E-D146-4B0F-B50D-B34B37B66B63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94779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CA8FAE-6081-4F26-83D1-CF04E1E02B27}" type="slidenum">
              <a:rPr lang="tr-TR" smtClean="0"/>
              <a:pPr>
                <a:defRPr/>
              </a:pPr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504086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Güvenilir : insan hatasını ortadan kaldırarak </a:t>
            </a:r>
          </a:p>
          <a:p>
            <a:r>
              <a:rPr lang="tr-TR" dirty="0" smtClean="0"/>
              <a:t>Yeniden kullanılabilir </a:t>
            </a:r>
          </a:p>
          <a:p>
            <a:r>
              <a:rPr lang="tr-TR" dirty="0" smtClean="0"/>
              <a:t>Daha İyi Kalite Yazılım </a:t>
            </a:r>
          </a:p>
          <a:p>
            <a:r>
              <a:rPr lang="tr-TR" dirty="0" smtClean="0"/>
              <a:t>Regresyon adımları hızlandırır </a:t>
            </a:r>
          </a:p>
          <a:p>
            <a:r>
              <a:rPr lang="tr-TR" dirty="0" smtClean="0"/>
              <a:t>Maliyet azaltma </a:t>
            </a:r>
          </a:p>
          <a:p>
            <a:r>
              <a:rPr lang="tr-TR" dirty="0" smtClean="0"/>
              <a:t>Çözüm Entegrasyon Sorunları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97C9E-D146-4B0F-B50D-B34B37B66B63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94779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Yüksek yatırım araçları ve eğitim gereklidir </a:t>
            </a:r>
          </a:p>
          <a:p>
            <a:r>
              <a:rPr lang="tr-TR" dirty="0" smtClean="0"/>
              <a:t>Test hazırlıkları için yüksek insan gücü gereksinimi </a:t>
            </a:r>
          </a:p>
          <a:p>
            <a:r>
              <a:rPr lang="tr-TR" dirty="0" err="1" smtClean="0"/>
              <a:t>Maintiance</a:t>
            </a:r>
            <a:r>
              <a:rPr lang="tr-TR" dirty="0" smtClean="0"/>
              <a:t> ve süreç yönetimi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97C9E-D146-4B0F-B50D-B34B37B66B63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94779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CA8FAE-6081-4F26-83D1-CF04E1E02B27}" type="slidenum">
              <a:rPr lang="tr-TR" smtClean="0"/>
              <a:pPr>
                <a:defRPr/>
              </a:pPr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116654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Entegrasyon kolaylığı </a:t>
            </a:r>
          </a:p>
          <a:p>
            <a:r>
              <a:rPr lang="tr-TR" dirty="0" smtClean="0"/>
              <a:t>Fayda ve Maliyet Uyumluluk </a:t>
            </a:r>
          </a:p>
          <a:p>
            <a:r>
              <a:rPr lang="tr-TR" dirty="0" smtClean="0"/>
              <a:t>Performans</a:t>
            </a:r>
          </a:p>
          <a:p>
            <a:r>
              <a:rPr lang="tr-TR" dirty="0" smtClean="0"/>
              <a:t>Güncelleme</a:t>
            </a:r>
          </a:p>
          <a:p>
            <a:r>
              <a:rPr lang="tr-TR" dirty="0" smtClean="0"/>
              <a:t>Otomasyon aracın ortağı aracılığıyla Destek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97C9E-D146-4B0F-B50D-B34B37B66B63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9477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6061560"/>
            <a:ext cx="1800200" cy="5923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4288" y="6223008"/>
            <a:ext cx="1506939" cy="4463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5976" y="5733255"/>
            <a:ext cx="923937" cy="11235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6018128"/>
            <a:ext cx="1800200" cy="592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4288" y="6179576"/>
            <a:ext cx="1506939" cy="4463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5976" y="5689823"/>
            <a:ext cx="923937" cy="11235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6061560"/>
            <a:ext cx="1800200" cy="5923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4288" y="6223008"/>
            <a:ext cx="1506939" cy="4463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5976" y="5733255"/>
            <a:ext cx="923937" cy="11235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879111" y="2644393"/>
            <a:ext cx="5853728" cy="1714500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4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tr-TR" dirty="0" smtClean="0"/>
              <a:t>KAPAK BAŞLIK ALANI</a:t>
            </a:r>
          </a:p>
          <a:p>
            <a:pPr lvl="0"/>
            <a:r>
              <a:rPr lang="tr-TR" dirty="0" smtClean="0"/>
              <a:t>45 </a:t>
            </a:r>
            <a:r>
              <a:rPr lang="tr-TR" dirty="0" err="1" smtClean="0"/>
              <a:t>pt</a:t>
            </a:r>
            <a:r>
              <a:rPr lang="tr-TR" dirty="0" smtClean="0"/>
              <a:t>. BOLD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318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0736" y="52193"/>
            <a:ext cx="5940425" cy="661118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200" b="1" baseline="0">
                <a:solidFill>
                  <a:srgbClr val="FFFFFF"/>
                </a:solidFill>
              </a:defRPr>
            </a:lvl1pPr>
            <a:lvl2pPr marL="457200" indent="0">
              <a:buNone/>
              <a:defRPr sz="3200" b="1">
                <a:solidFill>
                  <a:srgbClr val="FFFFFF"/>
                </a:solidFill>
              </a:defRPr>
            </a:lvl2pPr>
            <a:lvl3pPr marL="914400" indent="0">
              <a:buNone/>
              <a:defRPr sz="3200" b="1">
                <a:solidFill>
                  <a:srgbClr val="FFFFFF"/>
                </a:solidFill>
              </a:defRPr>
            </a:lvl3pPr>
            <a:lvl4pPr marL="1371600" indent="0">
              <a:buNone/>
              <a:defRPr sz="3200" b="1">
                <a:solidFill>
                  <a:srgbClr val="FFFFFF"/>
                </a:solidFill>
              </a:defRPr>
            </a:lvl4pPr>
            <a:lvl5pPr marL="1828800" indent="0">
              <a:buNone/>
              <a:defRPr sz="3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tr-TR" dirty="0" smtClean="0"/>
              <a:t>Başlık Alanı 32 </a:t>
            </a:r>
            <a:r>
              <a:rPr lang="tr-TR" dirty="0" err="1" smtClean="0"/>
              <a:t>pt</a:t>
            </a:r>
            <a:r>
              <a:rPr lang="tr-TR" dirty="0" smtClean="0"/>
              <a:t>. BOLD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69645" y="1656125"/>
            <a:ext cx="4940300" cy="54010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200"/>
            </a:lvl1pPr>
          </a:lstStyle>
          <a:p>
            <a:r>
              <a:rPr lang="en-US" sz="2800" b="1" dirty="0" err="1" smtClean="0">
                <a:solidFill>
                  <a:srgbClr val="002395"/>
                </a:solidFill>
              </a:rPr>
              <a:t>Ara</a:t>
            </a:r>
            <a:r>
              <a:rPr lang="en-US" sz="2800" b="1" dirty="0" smtClean="0">
                <a:solidFill>
                  <a:srgbClr val="002395"/>
                </a:solidFill>
              </a:rPr>
              <a:t> </a:t>
            </a:r>
            <a:r>
              <a:rPr lang="en-US" sz="2800" b="1" dirty="0" err="1" smtClean="0">
                <a:solidFill>
                  <a:srgbClr val="002395"/>
                </a:solidFill>
              </a:rPr>
              <a:t>Başlık</a:t>
            </a:r>
            <a:r>
              <a:rPr lang="en-US" sz="2800" b="1" dirty="0" smtClean="0">
                <a:solidFill>
                  <a:srgbClr val="002395"/>
                </a:solidFill>
              </a:rPr>
              <a:t> </a:t>
            </a:r>
            <a:r>
              <a:rPr lang="en-US" sz="2800" b="1" dirty="0" err="1" smtClean="0">
                <a:solidFill>
                  <a:srgbClr val="002395"/>
                </a:solidFill>
              </a:rPr>
              <a:t>Alanı</a:t>
            </a:r>
            <a:r>
              <a:rPr lang="en-US" sz="2800" b="1" baseline="0" dirty="0" smtClean="0">
                <a:solidFill>
                  <a:srgbClr val="002395"/>
                </a:solidFill>
              </a:rPr>
              <a:t> 28 pt. BOLD</a:t>
            </a:r>
            <a:endParaRPr lang="en-US" sz="2800" b="1" dirty="0">
              <a:solidFill>
                <a:srgbClr val="002395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875" y="2305050"/>
            <a:ext cx="4940300" cy="297518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</a:lstStyle>
          <a:p>
            <a:r>
              <a:rPr lang="en-US" sz="2000" b="0" dirty="0" smtClean="0">
                <a:solidFill>
                  <a:srgbClr val="002395"/>
                </a:solidFill>
              </a:rPr>
              <a:t>Alt </a:t>
            </a:r>
            <a:r>
              <a:rPr lang="en-US" sz="2000" b="0" dirty="0" err="1" smtClean="0">
                <a:solidFill>
                  <a:srgbClr val="002395"/>
                </a:solidFill>
              </a:rPr>
              <a:t>Metin</a:t>
            </a:r>
            <a:r>
              <a:rPr lang="en-US" sz="2000" b="0" dirty="0" smtClean="0">
                <a:solidFill>
                  <a:srgbClr val="002395"/>
                </a:solidFill>
              </a:rPr>
              <a:t> 20 pt. REGULAR</a:t>
            </a:r>
            <a:endParaRPr lang="en-US" sz="2000" b="0" dirty="0">
              <a:solidFill>
                <a:srgbClr val="002395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995"/>
          <a:stretch/>
        </p:blipFill>
        <p:spPr>
          <a:xfrm>
            <a:off x="0" y="873303"/>
            <a:ext cx="9144000" cy="6024190"/>
          </a:xfrm>
          <a:prstGeom prst="rect">
            <a:avLst/>
          </a:prstGeom>
        </p:spPr>
      </p:pic>
      <p:pic>
        <p:nvPicPr>
          <p:cNvPr id="8" name="Picture 7" descr="Kapak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8091"/>
          <a:stretch/>
        </p:blipFill>
        <p:spPr>
          <a:xfrm>
            <a:off x="0" y="0"/>
            <a:ext cx="9144000" cy="81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823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6061560"/>
            <a:ext cx="1800200" cy="592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4288" y="6223008"/>
            <a:ext cx="1506939" cy="4463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5976" y="5733255"/>
            <a:ext cx="923937" cy="11235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6061560"/>
            <a:ext cx="1800200" cy="592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4288" y="6223008"/>
            <a:ext cx="1506939" cy="4463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5976" y="5733255"/>
            <a:ext cx="923937" cy="11235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6061560"/>
            <a:ext cx="1800200" cy="5923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4288" y="6223008"/>
            <a:ext cx="1506939" cy="4463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5976" y="5733255"/>
            <a:ext cx="923937" cy="11235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6061560"/>
            <a:ext cx="1800200" cy="5923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4288" y="6223008"/>
            <a:ext cx="1506939" cy="4463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5976" y="5733255"/>
            <a:ext cx="923937" cy="11235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6061560"/>
            <a:ext cx="1800200" cy="5923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4288" y="6223008"/>
            <a:ext cx="1506939" cy="4463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5976" y="5733255"/>
            <a:ext cx="923937" cy="11235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6061560"/>
            <a:ext cx="1800200" cy="592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4288" y="6223008"/>
            <a:ext cx="1506939" cy="4463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5976" y="5733255"/>
            <a:ext cx="923937" cy="11235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6061560"/>
            <a:ext cx="1800200" cy="5923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4288" y="6223008"/>
            <a:ext cx="1506939" cy="4463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5976" y="5733255"/>
            <a:ext cx="923937" cy="11235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6061560"/>
            <a:ext cx="1800200" cy="5923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4288" y="6223008"/>
            <a:ext cx="1506939" cy="4463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5976" y="5733255"/>
            <a:ext cx="923937" cy="112355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r" descr="TURKCELL DAHİLİ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tr-TR" smtClean="0"/>
              <a:t>TURKCELL DAHİLİ</a:t>
            </a:r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55057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550579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550579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550579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55057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057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057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057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0579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5057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fuvR9dRUZCI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uvR9dRUZCI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55976" y="2708920"/>
            <a:ext cx="4176464" cy="1642492"/>
          </a:xfrm>
        </p:spPr>
        <p:txBody>
          <a:bodyPr/>
          <a:lstStyle/>
          <a:p>
            <a:pPr algn="l"/>
            <a:r>
              <a:rPr lang="tr-TR" sz="3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Software </a:t>
            </a:r>
            <a:r>
              <a:rPr lang="tr-TR" sz="3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Testing</a:t>
            </a:r>
            <a:r>
              <a:rPr lang="tr-TR" sz="3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tr-TR" sz="3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Automation</a:t>
            </a:r>
            <a:endParaRPr lang="tr-TR" sz="3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tr-TR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tr-TR" sz="3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tr-TR" sz="3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tr-TR" sz="24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Şevket </a:t>
            </a:r>
            <a:r>
              <a:rPr lang="tr-TR" sz="240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Arısu</a:t>
            </a:r>
            <a:endParaRPr lang="tr-TR" sz="240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tr-TR" sz="24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Turkcell</a:t>
            </a:r>
            <a:r>
              <a:rPr lang="tr-TR" sz="2400" i="1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tr-TR" sz="2400" i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xmlns="" val="39091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896391"/>
            <a:ext cx="1152128" cy="1569775"/>
          </a:xfrm>
          <a:prstGeom prst="ellipse">
            <a:avLst/>
          </a:prstGeom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215385" y="2348880"/>
            <a:ext cx="5760640" cy="442068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NZ" altLang="tr-TR" sz="2500" kern="0" dirty="0" smtClean="0">
                <a:solidFill>
                  <a:schemeClr val="tx1"/>
                </a:solidFill>
              </a:rPr>
              <a:t>Reliable: eliminating human error</a:t>
            </a:r>
          </a:p>
          <a:p>
            <a:pPr>
              <a:lnSpc>
                <a:spcPct val="150000"/>
              </a:lnSpc>
            </a:pPr>
            <a:r>
              <a:rPr lang="en-NZ" altLang="tr-TR" sz="2500" kern="0" dirty="0" smtClean="0">
                <a:solidFill>
                  <a:schemeClr val="tx1"/>
                </a:solidFill>
              </a:rPr>
              <a:t>Reusable</a:t>
            </a:r>
          </a:p>
          <a:p>
            <a:pPr>
              <a:lnSpc>
                <a:spcPct val="150000"/>
              </a:lnSpc>
            </a:pPr>
            <a:r>
              <a:rPr lang="en-NZ" altLang="tr-TR" sz="2500" kern="0" dirty="0" smtClean="0">
                <a:solidFill>
                  <a:schemeClr val="tx1"/>
                </a:solidFill>
              </a:rPr>
              <a:t>Better Quality Software </a:t>
            </a:r>
          </a:p>
          <a:p>
            <a:pPr>
              <a:lnSpc>
                <a:spcPct val="150000"/>
              </a:lnSpc>
            </a:pPr>
            <a:r>
              <a:rPr lang="tr-TR" sz="2500" kern="0" dirty="0">
                <a:solidFill>
                  <a:schemeClr val="tx1"/>
                </a:solidFill>
              </a:rPr>
              <a:t>Speeds</a:t>
            </a:r>
            <a:r>
              <a:rPr lang="tr-TR" sz="2800" dirty="0">
                <a:solidFill>
                  <a:schemeClr val="tx1"/>
                </a:solidFill>
              </a:rPr>
              <a:t> up the regression </a:t>
            </a:r>
            <a:r>
              <a:rPr lang="tr-TR" sz="2800" dirty="0" smtClean="0">
                <a:solidFill>
                  <a:schemeClr val="tx1"/>
                </a:solidFill>
              </a:rPr>
              <a:t>steps</a:t>
            </a:r>
            <a:endParaRPr lang="en-NZ" altLang="tr-TR" sz="2500" kern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NZ" altLang="tr-TR" sz="2500" kern="0" dirty="0">
                <a:solidFill>
                  <a:schemeClr val="tx1"/>
                </a:solidFill>
              </a:rPr>
              <a:t>Cost</a:t>
            </a:r>
            <a:r>
              <a:rPr lang="en-NZ" altLang="tr-TR" sz="2500" kern="0" dirty="0" smtClean="0">
                <a:solidFill>
                  <a:schemeClr val="tx1"/>
                </a:solidFill>
              </a:rPr>
              <a:t> Reduction</a:t>
            </a:r>
            <a:endParaRPr lang="tr-TR" altLang="tr-TR" sz="2500" kern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tr-TR" altLang="tr-TR" sz="2500" kern="0" dirty="0" smtClean="0">
                <a:solidFill>
                  <a:schemeClr val="tx1"/>
                </a:solidFill>
              </a:rPr>
              <a:t>Solution Integration Problems</a:t>
            </a:r>
          </a:p>
          <a:p>
            <a:pPr>
              <a:lnSpc>
                <a:spcPct val="150000"/>
              </a:lnSpc>
            </a:pPr>
            <a:endParaRPr lang="en-NZ" altLang="tr-TR" sz="2500" kern="0" dirty="0" smtClean="0">
              <a:solidFill>
                <a:schemeClr val="tx1"/>
              </a:solidFill>
            </a:endParaRP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600" y="38352"/>
            <a:ext cx="5940425" cy="661118"/>
          </a:xfrm>
        </p:spPr>
        <p:txBody>
          <a:bodyPr/>
          <a:lstStyle/>
          <a:p>
            <a:r>
              <a:rPr lang="tr-TR" dirty="0" smtClean="0"/>
              <a:t>Why ?</a:t>
            </a:r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2159863" y="1412776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3600" dirty="0" smtClean="0"/>
              <a:t>Benefits…</a:t>
            </a:r>
            <a:endParaRPr lang="tr-TR" altLang="tr-TR" sz="3600" dirty="0"/>
          </a:p>
        </p:txBody>
      </p:sp>
    </p:spTree>
    <p:extLst>
      <p:ext uri="{BB962C8B-B14F-4D97-AF65-F5344CB8AC3E}">
        <p14:creationId xmlns:p14="http://schemas.microsoft.com/office/powerpoint/2010/main" xmlns="" val="94006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4" y="1556792"/>
            <a:ext cx="51176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GB" altLang="tr-TR" sz="2800" dirty="0" smtClean="0"/>
              <a:t>Disadvantages</a:t>
            </a:r>
            <a:endParaRPr lang="en-GB" altLang="tr-TR" sz="2800" dirty="0"/>
          </a:p>
        </p:txBody>
      </p:sp>
      <p:sp>
        <p:nvSpPr>
          <p:cNvPr id="3" name="Content Placeholder 7"/>
          <p:cNvSpPr txBox="1">
            <a:spLocks/>
          </p:cNvSpPr>
          <p:nvPr/>
        </p:nvSpPr>
        <p:spPr>
          <a:xfrm>
            <a:off x="251520" y="2564904"/>
            <a:ext cx="6192688" cy="3312368"/>
          </a:xfrm>
          <a:prstGeom prst="rect">
            <a:avLst/>
          </a:prstGeom>
        </p:spPr>
        <p:txBody>
          <a:bodyPr/>
          <a:lstStyle>
            <a:defPPr>
              <a:defRPr lang="tr-TR"/>
            </a:defPPr>
            <a:lvl1pPr marL="342900" indent="-342900">
              <a:lnSpc>
                <a:spcPct val="150000"/>
              </a:lnSpc>
              <a:spcBef>
                <a:spcPct val="20000"/>
              </a:spcBef>
              <a:buChar char="•"/>
              <a:defRPr sz="2500" kern="0">
                <a:latin typeface="+mn-lt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+mn-lt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NZ" altLang="tr-TR" dirty="0"/>
              <a:t>High investment is needed in the tools and </a:t>
            </a:r>
            <a:r>
              <a:rPr lang="en-NZ" altLang="tr-TR" dirty="0" smtClean="0"/>
              <a:t>training</a:t>
            </a:r>
            <a:endParaRPr lang="en-NZ" altLang="tr-TR" dirty="0"/>
          </a:p>
          <a:p>
            <a:r>
              <a:rPr lang="en-NZ" altLang="tr-TR" dirty="0"/>
              <a:t>High man power requirement for test preparations</a:t>
            </a:r>
          </a:p>
          <a:p>
            <a:r>
              <a:rPr lang="tr-TR" altLang="tr-TR" dirty="0" smtClean="0"/>
              <a:t>Maintiance and process management</a:t>
            </a:r>
            <a:endParaRPr lang="en-NZ" altLang="tr-TR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501" y="40640"/>
            <a:ext cx="5940425" cy="661118"/>
          </a:xfrm>
        </p:spPr>
        <p:txBody>
          <a:bodyPr/>
          <a:lstStyle/>
          <a:p>
            <a:r>
              <a:rPr lang="tr-TR" dirty="0" smtClean="0"/>
              <a:t>Why 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89127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 smtClean="0"/>
              <a:t>How ?</a:t>
            </a:r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1268760"/>
            <a:ext cx="6091877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833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484784"/>
            <a:ext cx="51769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b="1" dirty="0">
                <a:latin typeface="+mj-lt"/>
              </a:rPr>
              <a:t>Choosing</a:t>
            </a:r>
            <a:r>
              <a:rPr lang="en-GB" sz="2500" dirty="0">
                <a:latin typeface="+mj-lt"/>
              </a:rPr>
              <a:t> </a:t>
            </a:r>
            <a:r>
              <a:rPr lang="tr-TR" sz="2500" b="1" dirty="0" smtClean="0">
                <a:latin typeface="+mj-lt"/>
                <a:cs typeface="Segoe UI" panose="020B0502040204020203" pitchFamily="34" charset="0"/>
              </a:rPr>
              <a:t>Automation Test Tools</a:t>
            </a:r>
            <a:endParaRPr lang="tr-TR" sz="2500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2132856"/>
            <a:ext cx="48965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GB" dirty="0"/>
              <a:t>Ease of integration</a:t>
            </a:r>
          </a:p>
          <a:p>
            <a:pPr marL="285750" indent="-285750" eaLnBrk="1" fontAlgn="auto" hangingPunct="1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tr-TR" dirty="0" smtClean="0"/>
              <a:t>Benefit &amp; Cost </a:t>
            </a:r>
            <a:r>
              <a:rPr lang="en-GB" dirty="0" smtClean="0"/>
              <a:t>Compatibility</a:t>
            </a:r>
            <a:endParaRPr lang="en-GB" dirty="0"/>
          </a:p>
          <a:p>
            <a:pPr marL="285750" indent="-285750" eaLnBrk="1" fontAlgn="auto" hangingPunct="1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GB" dirty="0"/>
              <a:t>Performance</a:t>
            </a:r>
          </a:p>
          <a:p>
            <a:pPr marL="285750" indent="-285750" eaLnBrk="1" fontAlgn="auto" hangingPunct="1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GB" dirty="0" smtClean="0"/>
              <a:t>Maintainability</a:t>
            </a:r>
            <a:endParaRPr lang="en-GB" dirty="0"/>
          </a:p>
          <a:p>
            <a:pPr marL="285750" indent="-285750" eaLnBrk="1" fontAlgn="auto" hangingPunct="1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tr-TR" dirty="0"/>
              <a:t>S</a:t>
            </a:r>
            <a:r>
              <a:rPr lang="tr-TR" dirty="0" smtClean="0"/>
              <a:t>upport via automation tool’s partner</a:t>
            </a:r>
            <a:endParaRPr lang="en-GB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501" y="40640"/>
            <a:ext cx="5940425" cy="661118"/>
          </a:xfrm>
        </p:spPr>
        <p:txBody>
          <a:bodyPr/>
          <a:lstStyle/>
          <a:p>
            <a:r>
              <a:rPr lang="tr-TR" dirty="0" smtClean="0"/>
              <a:t>How 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1401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988840"/>
            <a:ext cx="7619558" cy="324036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tr-TR" sz="2200" dirty="0" smtClean="0">
                <a:solidFill>
                  <a:schemeClr val="tx1"/>
                </a:solidFill>
                <a:latin typeface="+mj-lt"/>
              </a:rPr>
              <a:t>Automation ROI value IS the benefit of  this type of testing, and it can be:</a:t>
            </a:r>
            <a:endParaRPr lang="tr-TR" altLang="tr-TR" sz="2200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US" altLang="tr-TR" sz="2200" dirty="0" smtClean="0">
              <a:solidFill>
                <a:schemeClr val="tx1"/>
              </a:solidFill>
              <a:latin typeface="+mj-lt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tr-TR" sz="2200" dirty="0" smtClean="0">
                <a:latin typeface="+mj-lt"/>
              </a:rPr>
              <a:t>Reducing Time to Market</a:t>
            </a:r>
            <a:endParaRPr lang="tr-TR" altLang="tr-TR" sz="2200" dirty="0" smtClean="0">
              <a:latin typeface="+mj-lt"/>
            </a:endParaRPr>
          </a:p>
          <a:p>
            <a:pPr marL="457200" lvl="1" indent="0" eaLnBrk="1" hangingPunct="1">
              <a:buNone/>
            </a:pPr>
            <a:endParaRPr lang="en-US" altLang="tr-TR" sz="2200" dirty="0" smtClean="0">
              <a:latin typeface="+mj-lt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tr-TR" sz="2200" dirty="0" smtClean="0">
                <a:latin typeface="+mj-lt"/>
              </a:rPr>
              <a:t>Increased Test Efficiency (Productivity)</a:t>
            </a:r>
          </a:p>
          <a:p>
            <a:pPr marL="457200" lvl="1" indent="0" eaLnBrk="1" hangingPunct="1">
              <a:buNone/>
            </a:pPr>
            <a:endParaRPr lang="tr-TR" altLang="tr-TR" sz="2200" dirty="0" smtClean="0">
              <a:latin typeface="+mj-lt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tr-TR" sz="2200" dirty="0" smtClean="0">
                <a:latin typeface="+mj-lt"/>
              </a:rPr>
              <a:t>Increased Test </a:t>
            </a:r>
            <a:r>
              <a:rPr lang="tr-TR" altLang="tr-TR" sz="2200" dirty="0" smtClean="0">
                <a:latin typeface="+mj-lt"/>
              </a:rPr>
              <a:t>Benefit &amp; Cost</a:t>
            </a:r>
            <a:endParaRPr lang="en-US" altLang="tr-TR" sz="2200" dirty="0" smtClean="0">
              <a:latin typeface="+mj-lt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tr-TR" sz="2200" dirty="0" smtClean="0">
              <a:latin typeface="+mj-lt"/>
            </a:endParaRP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501" y="40640"/>
            <a:ext cx="5940425" cy="661118"/>
          </a:xfrm>
        </p:spPr>
        <p:txBody>
          <a:bodyPr/>
          <a:lstStyle/>
          <a:p>
            <a:r>
              <a:rPr lang="tr-TR" dirty="0" smtClean="0"/>
              <a:t>How ?</a:t>
            </a:r>
            <a:endParaRPr lang="tr-TR" dirty="0"/>
          </a:p>
        </p:txBody>
      </p:sp>
      <p:sp>
        <p:nvSpPr>
          <p:cNvPr id="8" name="Rectangle 7"/>
          <p:cNvSpPr/>
          <p:nvPr/>
        </p:nvSpPr>
        <p:spPr>
          <a:xfrm>
            <a:off x="159480" y="1268760"/>
            <a:ext cx="339227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r-TR" sz="2500" b="1" dirty="0"/>
              <a:t>Automation Real ROI</a:t>
            </a:r>
            <a:endParaRPr lang="tr-TR" sz="2500" b="1" dirty="0"/>
          </a:p>
        </p:txBody>
      </p:sp>
    </p:spTree>
    <p:extLst>
      <p:ext uri="{BB962C8B-B14F-4D97-AF65-F5344CB8AC3E}">
        <p14:creationId xmlns:p14="http://schemas.microsoft.com/office/powerpoint/2010/main" xmlns="" val="18720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/>
          <p:cNvSpPr txBox="1">
            <a:spLocks/>
          </p:cNvSpPr>
          <p:nvPr/>
        </p:nvSpPr>
        <p:spPr bwMode="auto">
          <a:xfrm>
            <a:off x="0" y="2420888"/>
            <a:ext cx="842968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1" dirty="0" smtClean="0"/>
              <a:t>Coverage</a:t>
            </a:r>
            <a:r>
              <a:rPr lang="en-US" sz="2000" b="1" dirty="0"/>
              <a:t>: </a:t>
            </a:r>
            <a:r>
              <a:rPr lang="tr-TR" sz="2000" b="1" dirty="0" smtClean="0"/>
              <a:t> </a:t>
            </a:r>
            <a:r>
              <a:rPr lang="tr-TR" sz="2000" dirty="0"/>
              <a:t>M</a:t>
            </a:r>
            <a:r>
              <a:rPr lang="en-US" sz="2000" dirty="0" smtClean="0"/>
              <a:t>easuring </a:t>
            </a:r>
            <a:r>
              <a:rPr lang="en-US" sz="2000" dirty="0"/>
              <a:t>test scope and success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endParaRPr lang="en-US" sz="2000" dirty="0"/>
          </a:p>
          <a:p>
            <a:r>
              <a:rPr lang="en-US" sz="2000" b="1" dirty="0"/>
              <a:t>Progress:</a:t>
            </a:r>
            <a:r>
              <a:rPr lang="en-US" sz="2000" dirty="0"/>
              <a:t> </a:t>
            </a:r>
            <a:r>
              <a:rPr lang="tr-TR" sz="2000" dirty="0" smtClean="0"/>
              <a:t>Testing Efficieny</a:t>
            </a:r>
          </a:p>
          <a:p>
            <a:endParaRPr lang="tr-TR" sz="2000" b="1" dirty="0"/>
          </a:p>
          <a:p>
            <a:r>
              <a:rPr lang="en-US" sz="2000" b="1" dirty="0" smtClean="0"/>
              <a:t>Quality</a:t>
            </a:r>
            <a:r>
              <a:rPr lang="en-US" sz="2000" b="1" dirty="0"/>
              <a:t>: </a:t>
            </a:r>
            <a:r>
              <a:rPr lang="tr-TR" sz="2000" dirty="0"/>
              <a:t>T</a:t>
            </a:r>
            <a:r>
              <a:rPr lang="en-US" sz="2000" dirty="0" smtClean="0"/>
              <a:t>esting </a:t>
            </a:r>
            <a:r>
              <a:rPr lang="en-US" sz="2000" dirty="0"/>
              <a:t>product quality. Usability, performance, scalability, overall customer satisfaction, and </a:t>
            </a:r>
            <a:r>
              <a:rPr lang="tr-TR" sz="2000" dirty="0" smtClean="0"/>
              <a:t>software </a:t>
            </a:r>
            <a:r>
              <a:rPr lang="en-US" sz="2000" dirty="0" smtClean="0"/>
              <a:t>defects</a:t>
            </a:r>
            <a:r>
              <a:rPr lang="tr-TR" sz="2000" dirty="0" smtClean="0"/>
              <a:t>.</a:t>
            </a:r>
            <a:endParaRPr kumimoji="0" lang="tr-TR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700808"/>
            <a:ext cx="31790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tr-TR" sz="2500" b="1" dirty="0"/>
              <a:t>Automation Metrics</a:t>
            </a:r>
            <a:endParaRPr lang="tr-TR" sz="2500" b="1" kern="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501" y="40640"/>
            <a:ext cx="5940425" cy="661118"/>
          </a:xfrm>
        </p:spPr>
        <p:txBody>
          <a:bodyPr/>
          <a:lstStyle/>
          <a:p>
            <a:r>
              <a:rPr lang="tr-TR" dirty="0" smtClean="0"/>
              <a:t>How 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62113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988840"/>
            <a:ext cx="6858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How many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application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test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selected do we run?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How much time does it take to run all the tests?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How is test coverage defined?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How much time does it take to do data analysis?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How long does it take to build a scenario and required driver?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How often do we run the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test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selected?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How many people do we require to run the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tes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ts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selected?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How much system and lab time is required to run the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test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selected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?</a:t>
            </a:r>
            <a:endParaRPr lang="tr-TR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How many defects do we solution as yearly?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501" y="40640"/>
            <a:ext cx="5940425" cy="661118"/>
          </a:xfrm>
        </p:spPr>
        <p:txBody>
          <a:bodyPr/>
          <a:lstStyle/>
          <a:p>
            <a:r>
              <a:rPr lang="tr-TR" dirty="0" smtClean="0"/>
              <a:t>How ?</a:t>
            </a:r>
            <a:endParaRPr lang="tr-TR" dirty="0"/>
          </a:p>
        </p:txBody>
      </p:sp>
      <p:sp>
        <p:nvSpPr>
          <p:cNvPr id="25" name="TextBox 24"/>
          <p:cNvSpPr txBox="1"/>
          <p:nvPr/>
        </p:nvSpPr>
        <p:spPr>
          <a:xfrm>
            <a:off x="251520" y="1196752"/>
            <a:ext cx="5942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tr-TR" sz="2800" dirty="0" smtClean="0"/>
              <a:t>Application Selection for Automation</a:t>
            </a:r>
            <a:endParaRPr lang="tr-TR" sz="2800" kern="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926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/>
          <p:cNvGrpSpPr>
            <a:grpSpLocks/>
          </p:cNvGrpSpPr>
          <p:nvPr/>
        </p:nvGrpSpPr>
        <p:grpSpPr bwMode="auto">
          <a:xfrm>
            <a:off x="251520" y="2092976"/>
            <a:ext cx="7416824" cy="4320480"/>
            <a:chOff x="960" y="1133"/>
            <a:chExt cx="3619" cy="2271"/>
          </a:xfrm>
        </p:grpSpPr>
        <p:sp>
          <p:nvSpPr>
            <p:cNvPr id="22" name="AutoShape 9"/>
            <p:cNvSpPr>
              <a:spLocks noChangeArrowheads="1"/>
            </p:cNvSpPr>
            <p:nvPr/>
          </p:nvSpPr>
          <p:spPr bwMode="auto">
            <a:xfrm>
              <a:off x="960" y="1133"/>
              <a:ext cx="904" cy="344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tr-TR" sz="1100" dirty="0"/>
                <a:t>Plan Software </a:t>
              </a:r>
            </a:p>
            <a:p>
              <a:r>
                <a:rPr lang="en-US" altLang="tr-TR" sz="1100" dirty="0"/>
                <a:t>Test Automation</a:t>
              </a:r>
            </a:p>
          </p:txBody>
        </p:sp>
        <p:sp>
          <p:nvSpPr>
            <p:cNvPr id="23" name="AutoShape 10"/>
            <p:cNvSpPr>
              <a:spLocks noChangeArrowheads="1"/>
            </p:cNvSpPr>
            <p:nvPr/>
          </p:nvSpPr>
          <p:spPr bwMode="auto">
            <a:xfrm>
              <a:off x="2834" y="1614"/>
              <a:ext cx="1293" cy="344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tr-TR" sz="1100"/>
                <a:t>Select and Evaluate Available Software Testing Tools</a:t>
              </a:r>
            </a:p>
          </p:txBody>
        </p:sp>
        <p:sp>
          <p:nvSpPr>
            <p:cNvPr id="24" name="AutoShape 11"/>
            <p:cNvSpPr>
              <a:spLocks noChangeArrowheads="1"/>
            </p:cNvSpPr>
            <p:nvPr/>
          </p:nvSpPr>
          <p:spPr bwMode="auto">
            <a:xfrm>
              <a:off x="2124" y="2096"/>
              <a:ext cx="1162" cy="344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tr-TR" sz="1100" dirty="0"/>
                <a:t>Develop &amp; Implement Test Automation Solutions</a:t>
              </a:r>
            </a:p>
          </p:txBody>
        </p:sp>
        <p:sp>
          <p:nvSpPr>
            <p:cNvPr id="25" name="AutoShape 12"/>
            <p:cNvSpPr>
              <a:spLocks noChangeArrowheads="1"/>
            </p:cNvSpPr>
            <p:nvPr/>
          </p:nvSpPr>
          <p:spPr bwMode="auto">
            <a:xfrm>
              <a:off x="1412" y="1614"/>
              <a:ext cx="1099" cy="344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tr-TR" sz="1100" dirty="0"/>
                <a:t>Design Test Automation Strategies &amp; Solutions</a:t>
              </a:r>
            </a:p>
          </p:txBody>
        </p:sp>
        <p:sp>
          <p:nvSpPr>
            <p:cNvPr id="26" name="AutoShape 13"/>
            <p:cNvSpPr>
              <a:spLocks noChangeArrowheads="1"/>
            </p:cNvSpPr>
            <p:nvPr/>
          </p:nvSpPr>
          <p:spPr bwMode="auto">
            <a:xfrm>
              <a:off x="2705" y="2578"/>
              <a:ext cx="1164" cy="344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tr-TR" sz="1100"/>
                <a:t>Introduce and Deploy Test Automation Solutions</a:t>
              </a:r>
            </a:p>
          </p:txBody>
        </p:sp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3416" y="3060"/>
              <a:ext cx="1163" cy="344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tr-TR" sz="1100"/>
                <a:t>Review and Evaluate Software Test Automation</a:t>
              </a:r>
            </a:p>
          </p:txBody>
        </p:sp>
        <p:sp>
          <p:nvSpPr>
            <p:cNvPr id="28" name="Line 15"/>
            <p:cNvSpPr>
              <a:spLocks noChangeShapeType="1"/>
            </p:cNvSpPr>
            <p:nvPr/>
          </p:nvSpPr>
          <p:spPr bwMode="auto">
            <a:xfrm>
              <a:off x="1864" y="1477"/>
              <a:ext cx="130" cy="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 sz="1100"/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>
              <a:off x="2511" y="1958"/>
              <a:ext cx="129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 sz="1100"/>
            </a:p>
          </p:txBody>
        </p:sp>
        <p:sp>
          <p:nvSpPr>
            <p:cNvPr id="30" name="Line 17"/>
            <p:cNvSpPr>
              <a:spLocks noChangeShapeType="1"/>
            </p:cNvSpPr>
            <p:nvPr/>
          </p:nvSpPr>
          <p:spPr bwMode="auto">
            <a:xfrm>
              <a:off x="3222" y="2440"/>
              <a:ext cx="129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 sz="1100"/>
            </a:p>
          </p:txBody>
        </p:sp>
        <p:sp>
          <p:nvSpPr>
            <p:cNvPr id="31" name="Line 18"/>
            <p:cNvSpPr>
              <a:spLocks noChangeShapeType="1"/>
            </p:cNvSpPr>
            <p:nvPr/>
          </p:nvSpPr>
          <p:spPr bwMode="auto">
            <a:xfrm>
              <a:off x="3869" y="2922"/>
              <a:ext cx="129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 sz="1100"/>
            </a:p>
          </p:txBody>
        </p:sp>
        <p:sp>
          <p:nvSpPr>
            <p:cNvPr id="32" name="Line 19"/>
            <p:cNvSpPr>
              <a:spLocks noChangeShapeType="1"/>
            </p:cNvSpPr>
            <p:nvPr/>
          </p:nvSpPr>
          <p:spPr bwMode="auto">
            <a:xfrm>
              <a:off x="3609" y="1958"/>
              <a:ext cx="0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 sz="1100"/>
            </a:p>
          </p:txBody>
        </p:sp>
        <p:sp>
          <p:nvSpPr>
            <p:cNvPr id="33" name="Line 20"/>
            <p:cNvSpPr>
              <a:spLocks noChangeShapeType="1"/>
            </p:cNvSpPr>
            <p:nvPr/>
          </p:nvSpPr>
          <p:spPr bwMode="auto">
            <a:xfrm>
              <a:off x="2511" y="1752"/>
              <a:ext cx="3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 sz="1100"/>
            </a:p>
          </p:txBody>
        </p:sp>
      </p:grpSp>
      <p:sp>
        <p:nvSpPr>
          <p:cNvPr id="3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501" y="40640"/>
            <a:ext cx="5940425" cy="661118"/>
          </a:xfrm>
        </p:spPr>
        <p:txBody>
          <a:bodyPr/>
          <a:lstStyle/>
          <a:p>
            <a:r>
              <a:rPr lang="tr-TR" dirty="0" smtClean="0"/>
              <a:t>How ?</a:t>
            </a:r>
            <a:endParaRPr lang="tr-TR" dirty="0"/>
          </a:p>
        </p:txBody>
      </p:sp>
      <p:sp>
        <p:nvSpPr>
          <p:cNvPr id="17" name="Rectangle 16"/>
          <p:cNvSpPr/>
          <p:nvPr/>
        </p:nvSpPr>
        <p:spPr>
          <a:xfrm>
            <a:off x="4908" y="1168132"/>
            <a:ext cx="515644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tr-TR" sz="2500" dirty="0" smtClean="0"/>
              <a:t>What does Automation roadmap?</a:t>
            </a:r>
            <a:endParaRPr lang="tr-TR" sz="2500" kern="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223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79512" y="2132856"/>
            <a:ext cx="6477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altLang="tr-TR" dirty="0" smtClean="0"/>
              <a:t> D</a:t>
            </a:r>
            <a:r>
              <a:rPr lang="en-US" altLang="tr-TR" dirty="0" smtClean="0"/>
              <a:t>edicated </a:t>
            </a:r>
            <a:r>
              <a:rPr lang="en-US" altLang="tr-TR" dirty="0"/>
              <a:t>work </a:t>
            </a:r>
            <a:r>
              <a:rPr lang="tr-TR" altLang="tr-TR" dirty="0" smtClean="0"/>
              <a:t>developer </a:t>
            </a:r>
            <a:r>
              <a:rPr lang="en-US" altLang="tr-TR" dirty="0" smtClean="0"/>
              <a:t>for </a:t>
            </a:r>
            <a:r>
              <a:rPr lang="en-US" altLang="tr-TR" dirty="0"/>
              <a:t>test automation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tr-T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tr-TR" dirty="0"/>
              <a:t> The </a:t>
            </a:r>
            <a:r>
              <a:rPr lang="tr-TR" altLang="tr-TR" dirty="0" smtClean="0"/>
              <a:t>support </a:t>
            </a:r>
            <a:r>
              <a:rPr lang="en-US" altLang="tr-TR" dirty="0" smtClean="0"/>
              <a:t>from </a:t>
            </a:r>
            <a:r>
              <a:rPr lang="tr-TR" altLang="tr-TR" dirty="0" smtClean="0"/>
              <a:t>directors</a:t>
            </a:r>
            <a:endParaRPr lang="en-US" altLang="tr-T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tr-T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tr-TR" dirty="0"/>
              <a:t> The dedicated budget and project schedule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tr-T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tr-TR" dirty="0"/>
              <a:t> A well-defined plan and strategy</a:t>
            </a:r>
          </a:p>
          <a:p>
            <a:endParaRPr lang="en-US" altLang="tr-T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tr-TR" dirty="0"/>
              <a:t> Maintenance of </a:t>
            </a:r>
            <a:r>
              <a:rPr lang="en-US" altLang="tr-TR" dirty="0" smtClean="0"/>
              <a:t>automat</a:t>
            </a:r>
            <a:r>
              <a:rPr lang="tr-TR" altLang="tr-TR" dirty="0" smtClean="0"/>
              <a:t>ion developer</a:t>
            </a:r>
            <a:r>
              <a:rPr lang="en-US" altLang="tr-TR" dirty="0" smtClean="0"/>
              <a:t> </a:t>
            </a:r>
            <a:r>
              <a:rPr lang="en-US" altLang="tr-TR" dirty="0"/>
              <a:t>and tools</a:t>
            </a:r>
            <a:endParaRPr lang="en-US" altLang="tr-TR" sz="2400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501" y="40640"/>
            <a:ext cx="5940425" cy="661118"/>
          </a:xfrm>
        </p:spPr>
        <p:txBody>
          <a:bodyPr/>
          <a:lstStyle/>
          <a:p>
            <a:r>
              <a:rPr lang="tr-TR" dirty="0" smtClean="0"/>
              <a:t>How ?</a:t>
            </a:r>
            <a:endParaRPr lang="tr-TR" dirty="0"/>
          </a:p>
        </p:txBody>
      </p:sp>
      <p:sp>
        <p:nvSpPr>
          <p:cNvPr id="2" name="Rectangle 1"/>
          <p:cNvSpPr/>
          <p:nvPr/>
        </p:nvSpPr>
        <p:spPr>
          <a:xfrm>
            <a:off x="179512" y="1412776"/>
            <a:ext cx="556549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r-TR" sz="2500" b="1" dirty="0"/>
              <a:t>Needs of Software Test Automation</a:t>
            </a:r>
            <a:endParaRPr lang="tr-TR" sz="2500" b="1" dirty="0"/>
          </a:p>
        </p:txBody>
      </p:sp>
    </p:spTree>
    <p:extLst>
      <p:ext uri="{BB962C8B-B14F-4D97-AF65-F5344CB8AC3E}">
        <p14:creationId xmlns:p14="http://schemas.microsoft.com/office/powerpoint/2010/main" xmlns="" val="28888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82779" y="5304935"/>
            <a:ext cx="162018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327" y="909227"/>
            <a:ext cx="4580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Test </a:t>
            </a:r>
            <a:r>
              <a:rPr lang="tr-TR" sz="2500" b="1" dirty="0" smtClean="0">
                <a:latin typeface="+mj-lt"/>
                <a:cs typeface="Segoe UI" panose="020B0502040204020203" pitchFamily="34" charset="0"/>
              </a:rPr>
              <a:t>Automation</a:t>
            </a:r>
            <a:r>
              <a:rPr lang="tr-TR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at Turkcell</a:t>
            </a:r>
            <a:endParaRPr lang="tr-T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501" y="40640"/>
            <a:ext cx="5940425" cy="661118"/>
          </a:xfrm>
        </p:spPr>
        <p:txBody>
          <a:bodyPr/>
          <a:lstStyle/>
          <a:p>
            <a:r>
              <a:rPr lang="tr-TR" dirty="0" smtClean="0"/>
              <a:t>Live…</a:t>
            </a:r>
            <a:endParaRPr lang="tr-TR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-19929" y="2112183"/>
            <a:ext cx="8262565" cy="2592288"/>
          </a:xfrm>
        </p:spPr>
        <p:txBody>
          <a:bodyPr/>
          <a:lstStyle/>
          <a:p>
            <a:endParaRPr lang="tr-TR" sz="22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200" dirty="0" smtClean="0">
                <a:solidFill>
                  <a:schemeClr val="tx1"/>
                </a:solidFill>
                <a:latin typeface="+mj-lt"/>
              </a:rPr>
              <a:t>Scripting </a:t>
            </a:r>
            <a:r>
              <a:rPr lang="tr-TR" sz="2200" dirty="0" err="1" smtClean="0">
                <a:solidFill>
                  <a:schemeClr val="tx1"/>
                </a:solidFill>
                <a:latin typeface="+mj-lt"/>
              </a:rPr>
              <a:t>regression</a:t>
            </a:r>
            <a:r>
              <a:rPr lang="tr-TR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200" dirty="0" smtClean="0">
                <a:solidFill>
                  <a:schemeClr val="tx1"/>
                </a:solidFill>
                <a:latin typeface="+mj-lt"/>
              </a:rPr>
              <a:t>test scenarios on </a:t>
            </a:r>
            <a:r>
              <a:rPr lang="tr-TR" sz="2200" dirty="0" err="1" smtClean="0">
                <a:solidFill>
                  <a:schemeClr val="tx1"/>
                </a:solidFill>
                <a:latin typeface="+mj-lt"/>
              </a:rPr>
              <a:t>pre</a:t>
            </a:r>
            <a:r>
              <a:rPr lang="tr-TR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200" dirty="0" err="1" smtClean="0">
                <a:solidFill>
                  <a:schemeClr val="tx1"/>
                </a:solidFill>
                <a:latin typeface="+mj-lt"/>
              </a:rPr>
              <a:t>production</a:t>
            </a:r>
            <a:r>
              <a:rPr lang="tr-TR" sz="2200" dirty="0" smtClean="0">
                <a:solidFill>
                  <a:schemeClr val="tx1"/>
                </a:solidFill>
                <a:latin typeface="+mj-lt"/>
              </a:rPr>
              <a:t> environment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tr-TR" sz="22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200" dirty="0" err="1" smtClean="0">
                <a:solidFill>
                  <a:schemeClr val="tx1"/>
                </a:solidFill>
              </a:rPr>
              <a:t>Running</a:t>
            </a:r>
            <a:r>
              <a:rPr lang="tr-TR" sz="2200" dirty="0" smtClean="0">
                <a:solidFill>
                  <a:schemeClr val="tx1"/>
                </a:solidFill>
              </a:rPr>
              <a:t> </a:t>
            </a:r>
            <a:r>
              <a:rPr lang="tr-TR" sz="2200" dirty="0">
                <a:solidFill>
                  <a:schemeClr val="tx1"/>
                </a:solidFill>
              </a:rPr>
              <a:t>regression </a:t>
            </a:r>
            <a:r>
              <a:rPr lang="tr-TR" sz="2200" dirty="0" smtClean="0">
                <a:solidFill>
                  <a:schemeClr val="tx1"/>
                </a:solidFill>
              </a:rPr>
              <a:t>scenarios </a:t>
            </a:r>
            <a:r>
              <a:rPr lang="tr-TR" sz="2200" dirty="0">
                <a:solidFill>
                  <a:schemeClr val="tx1"/>
                </a:solidFill>
              </a:rPr>
              <a:t>on </a:t>
            </a:r>
            <a:r>
              <a:rPr lang="tr-TR" sz="2200" dirty="0" err="1">
                <a:solidFill>
                  <a:schemeClr val="tx1"/>
                </a:solidFill>
              </a:rPr>
              <a:t>preproduction</a:t>
            </a:r>
            <a:r>
              <a:rPr lang="tr-TR" sz="2200" dirty="0">
                <a:solidFill>
                  <a:schemeClr val="tx1"/>
                </a:solidFill>
              </a:rPr>
              <a:t> </a:t>
            </a:r>
            <a:r>
              <a:rPr lang="tr-TR" sz="2200" dirty="0" err="1" smtClean="0">
                <a:solidFill>
                  <a:schemeClr val="tx1"/>
                </a:solidFill>
              </a:rPr>
              <a:t>environment</a:t>
            </a:r>
            <a:endParaRPr lang="tr-TR" sz="2200" dirty="0" smtClean="0">
              <a:solidFill>
                <a:schemeClr val="tx1"/>
              </a:solidFill>
            </a:endParaRPr>
          </a:p>
          <a:p>
            <a:r>
              <a:rPr lang="tr-TR" sz="2200" dirty="0">
                <a:solidFill>
                  <a:schemeClr val="tx1"/>
                </a:solidFill>
              </a:rPr>
              <a:t> </a:t>
            </a:r>
            <a:r>
              <a:rPr lang="tr-TR" sz="2200" dirty="0" smtClean="0">
                <a:solidFill>
                  <a:schemeClr val="tx1"/>
                </a:solidFill>
              </a:rPr>
              <a:t>    </a:t>
            </a:r>
            <a:r>
              <a:rPr lang="tr-TR" sz="2200" dirty="0" err="1" smtClean="0">
                <a:solidFill>
                  <a:schemeClr val="tx1"/>
                </a:solidFill>
              </a:rPr>
              <a:t>automatically</a:t>
            </a:r>
            <a:endParaRPr lang="tr-TR" sz="2200" dirty="0" smtClean="0">
              <a:solidFill>
                <a:schemeClr val="tx1"/>
              </a:solidFill>
            </a:endParaRPr>
          </a:p>
          <a:p>
            <a:endParaRPr lang="tr-TR" sz="22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200" dirty="0" err="1" smtClean="0">
                <a:solidFill>
                  <a:schemeClr val="tx1"/>
                </a:solidFill>
              </a:rPr>
              <a:t>Reporting</a:t>
            </a:r>
            <a:r>
              <a:rPr lang="tr-TR" sz="2200" dirty="0" smtClean="0">
                <a:solidFill>
                  <a:schemeClr val="tx1"/>
                </a:solidFill>
              </a:rPr>
              <a:t> test </a:t>
            </a:r>
            <a:r>
              <a:rPr lang="tr-TR" sz="2200" dirty="0" err="1" smtClean="0">
                <a:solidFill>
                  <a:schemeClr val="tx1"/>
                </a:solidFill>
              </a:rPr>
              <a:t>results</a:t>
            </a:r>
            <a:r>
              <a:rPr lang="tr-TR" sz="2200" dirty="0" smtClean="0">
                <a:solidFill>
                  <a:schemeClr val="tx1"/>
                </a:solidFill>
              </a:rPr>
              <a:t> of </a:t>
            </a:r>
            <a:r>
              <a:rPr lang="tr-TR" sz="2200" dirty="0" err="1" smtClean="0">
                <a:solidFill>
                  <a:schemeClr val="tx1"/>
                </a:solidFill>
              </a:rPr>
              <a:t>automation</a:t>
            </a:r>
            <a:r>
              <a:rPr lang="tr-TR" sz="2200" dirty="0" smtClean="0">
                <a:solidFill>
                  <a:schemeClr val="tx1"/>
                </a:solidFill>
              </a:rPr>
              <a:t> test </a:t>
            </a:r>
            <a:r>
              <a:rPr lang="tr-TR" sz="2200" dirty="0" err="1" smtClean="0">
                <a:solidFill>
                  <a:schemeClr val="tx1"/>
                </a:solidFill>
              </a:rPr>
              <a:t>case</a:t>
            </a:r>
            <a:r>
              <a:rPr lang="tr-TR" sz="2200" dirty="0" smtClean="0">
                <a:solidFill>
                  <a:schemeClr val="tx1"/>
                </a:solidFill>
              </a:rPr>
              <a:t> </a:t>
            </a:r>
            <a:r>
              <a:rPr lang="tr-TR" sz="2200" dirty="0" err="1" smtClean="0">
                <a:solidFill>
                  <a:schemeClr val="tx1"/>
                </a:solidFill>
              </a:rPr>
              <a:t>runs</a:t>
            </a:r>
            <a:endParaRPr lang="tr-TR" sz="2200" dirty="0">
              <a:solidFill>
                <a:schemeClr val="tx1"/>
              </a:solidFill>
            </a:endParaRPr>
          </a:p>
          <a:p>
            <a:endParaRPr lang="tr-TR" sz="2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01091" y="1432447"/>
            <a:ext cx="2620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Requirements</a:t>
            </a:r>
            <a:endParaRPr lang="tr-TR" sz="28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574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TSARISU\Desktop\sunum resim\Istanbul_Universitesi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5637" y="1060793"/>
            <a:ext cx="1048545" cy="105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22730" y="1192221"/>
            <a:ext cx="3581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İSTANBUL ÜNİVERSİTESİ </a:t>
            </a:r>
          </a:p>
          <a:p>
            <a:r>
              <a:rPr lang="tr-T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Bilgisayar Mühendisliği - 2005</a:t>
            </a:r>
            <a:endParaRPr lang="tr-TR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3" descr="C:\Users\TTSARISU\Desktop\sunum resim\ibtech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6470" y="3797097"/>
            <a:ext cx="856039" cy="85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TTSARISU\Desktop\sunum resim\logo-oyak-teknoloji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5117" y="3902075"/>
            <a:ext cx="1120120" cy="60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79912" y="3933233"/>
            <a:ext cx="33123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 Yıl Yazılım Mühendisliği</a:t>
            </a:r>
          </a:p>
          <a:p>
            <a:r>
              <a:rPr lang="tr-TR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(Java </a:t>
            </a:r>
            <a:r>
              <a:rPr lang="tr-TR" sz="16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Certified</a:t>
            </a:r>
            <a:r>
              <a:rPr lang="tr-TR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Programmer)</a:t>
            </a:r>
          </a:p>
        </p:txBody>
      </p:sp>
      <p:pic>
        <p:nvPicPr>
          <p:cNvPr id="8" name="Picture 7" descr="TRKCLL 3D LOGO RGB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89783" y="4653136"/>
            <a:ext cx="7120226" cy="2160240"/>
          </a:xfrm>
          <a:prstGeom prst="rect">
            <a:avLst/>
          </a:prstGeom>
        </p:spPr>
      </p:pic>
      <p:pic>
        <p:nvPicPr>
          <p:cNvPr id="10" name="Picture 2" descr="C:\Users\TTSARISU\Desktop\SUNUM\sunum resim\ou_logo_tr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7843" y="2420888"/>
            <a:ext cx="194178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722730" y="2212919"/>
            <a:ext cx="3581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ÖZYEĞİN ÜNİVERSİTESİ </a:t>
            </a:r>
          </a:p>
          <a:p>
            <a:r>
              <a:rPr lang="tr-T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Bilgisayar Mühendisliği</a:t>
            </a:r>
          </a:p>
          <a:p>
            <a:r>
              <a:rPr lang="tr-T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Yüksek Lisans </a:t>
            </a:r>
          </a:p>
          <a:p>
            <a:r>
              <a:rPr lang="tr-T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(Devam ediyor - Tez aşaması)</a:t>
            </a:r>
            <a:endParaRPr lang="tr-TR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3912" y="5510680"/>
            <a:ext cx="1777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‘de 9. Yıl</a:t>
            </a:r>
            <a:endParaRPr lang="tr-TR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97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82779" y="5304935"/>
            <a:ext cx="162018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327" y="909227"/>
            <a:ext cx="4580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Test </a:t>
            </a:r>
            <a:r>
              <a:rPr lang="tr-TR" sz="2500" b="1" dirty="0" smtClean="0">
                <a:latin typeface="+mj-lt"/>
                <a:cs typeface="Segoe UI" panose="020B0502040204020203" pitchFamily="34" charset="0"/>
              </a:rPr>
              <a:t>Automation</a:t>
            </a:r>
            <a:r>
              <a:rPr lang="tr-TR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at Turkcell</a:t>
            </a:r>
            <a:endParaRPr lang="tr-T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501" y="40640"/>
            <a:ext cx="5940425" cy="661118"/>
          </a:xfrm>
        </p:spPr>
        <p:txBody>
          <a:bodyPr/>
          <a:lstStyle/>
          <a:p>
            <a:r>
              <a:rPr lang="tr-TR" dirty="0" smtClean="0"/>
              <a:t>Live…</a:t>
            </a:r>
            <a:endParaRPr lang="tr-TR" dirty="0"/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1503948"/>
            <a:ext cx="6969600" cy="52272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67475" y="5621966"/>
            <a:ext cx="6649656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tr-TR" b="1" spc="150" dirty="0">
                <a:ln w="11430"/>
              </a:rPr>
              <a:t>%23 </a:t>
            </a:r>
            <a:r>
              <a:rPr lang="tr-TR" spc="150" dirty="0" smtClean="0">
                <a:ln w="11430"/>
              </a:rPr>
              <a:t>Productivity.</a:t>
            </a:r>
            <a:endParaRPr lang="tr-TR" spc="150" dirty="0">
              <a:ln w="1143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6690" y="6252908"/>
            <a:ext cx="6351227" cy="38069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tr-TR" spc="150" dirty="0" smtClean="0">
                <a:ln w="11430"/>
              </a:rPr>
              <a:t>%30 Reduction to Production problems</a:t>
            </a:r>
            <a:endParaRPr lang="en-US" spc="150" dirty="0">
              <a:ln w="1143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9035" y="4900437"/>
            <a:ext cx="6649656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tr-TR" b="1" spc="150" dirty="0">
                <a:ln w="11430"/>
              </a:rPr>
              <a:t>96 </a:t>
            </a:r>
            <a:r>
              <a:rPr lang="tr-TR" spc="150" dirty="0" smtClean="0">
                <a:ln w="11430"/>
              </a:rPr>
              <a:t>Application, </a:t>
            </a:r>
            <a:r>
              <a:rPr lang="tr-TR" b="1" spc="150" dirty="0" smtClean="0">
                <a:ln w="11430"/>
              </a:rPr>
              <a:t>863</a:t>
            </a:r>
            <a:r>
              <a:rPr lang="tr-TR" spc="150" dirty="0" smtClean="0">
                <a:ln w="11430"/>
              </a:rPr>
              <a:t> Scenarios.</a:t>
            </a:r>
            <a:endParaRPr lang="tr-TR" spc="150" dirty="0">
              <a:ln w="1143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662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82779" y="5304935"/>
            <a:ext cx="162018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327" y="909227"/>
            <a:ext cx="5399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Test </a:t>
            </a:r>
            <a:r>
              <a:rPr lang="tr-TR" sz="2500" b="1" dirty="0" smtClean="0">
                <a:latin typeface="+mj-lt"/>
                <a:cs typeface="Segoe UI" panose="020B0502040204020203" pitchFamily="34" charset="0"/>
              </a:rPr>
              <a:t>Automation</a:t>
            </a:r>
            <a:r>
              <a:rPr lang="tr-TR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Tool at Turkcell</a:t>
            </a:r>
            <a:endParaRPr lang="tr-T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501" y="40640"/>
            <a:ext cx="5940425" cy="661118"/>
          </a:xfrm>
        </p:spPr>
        <p:txBody>
          <a:bodyPr/>
          <a:lstStyle/>
          <a:p>
            <a:r>
              <a:rPr lang="tr-TR" dirty="0" smtClean="0"/>
              <a:t>Live…</a:t>
            </a:r>
            <a:endParaRPr lang="tr-TR" dirty="0"/>
          </a:p>
        </p:txBody>
      </p:sp>
      <p:sp>
        <p:nvSpPr>
          <p:cNvPr id="2" name="Rectangle 1"/>
          <p:cNvSpPr/>
          <p:nvPr/>
        </p:nvSpPr>
        <p:spPr>
          <a:xfrm>
            <a:off x="2616323" y="1418983"/>
            <a:ext cx="4139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HP Unified Functional Testing software</a:t>
            </a:r>
            <a:endParaRPr lang="tr-TR" dirty="0">
              <a:solidFill>
                <a:srgbClr val="00206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661" y="1942203"/>
            <a:ext cx="7488832" cy="375006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2037" y="6202023"/>
            <a:ext cx="5356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4"/>
              </a:rPr>
              <a:t>https://www.youtube.com/watch?v=fuvR9dRUZCI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45965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653" y="1173011"/>
            <a:ext cx="6408712" cy="5005884"/>
          </a:xfrm>
          <a:prstGeom prst="rect">
            <a:avLst/>
          </a:prstGeom>
        </p:spPr>
      </p:pic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501" y="40640"/>
            <a:ext cx="5940425" cy="661118"/>
          </a:xfrm>
        </p:spPr>
        <p:txBody>
          <a:bodyPr/>
          <a:lstStyle/>
          <a:p>
            <a:r>
              <a:rPr lang="tr-TR" dirty="0" smtClean="0"/>
              <a:t>Live…</a:t>
            </a:r>
            <a:endParaRPr lang="tr-TR" dirty="0"/>
          </a:p>
        </p:txBody>
      </p:sp>
      <p:sp>
        <p:nvSpPr>
          <p:cNvPr id="7" name="Rectangle 6"/>
          <p:cNvSpPr/>
          <p:nvPr/>
        </p:nvSpPr>
        <p:spPr>
          <a:xfrm>
            <a:off x="49037" y="803679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</a:rPr>
              <a:t>Recording scnearios via UFT</a:t>
            </a:r>
            <a:endParaRPr lang="tr-T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875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 smtClean="0"/>
              <a:t>Live…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32856"/>
            <a:ext cx="8538720" cy="25922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28" y="1053751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</a:rPr>
              <a:t>Scripting scnearios via UFT</a:t>
            </a:r>
            <a:endParaRPr lang="tr-TR" b="1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037" y="6202023"/>
            <a:ext cx="5356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3"/>
              </a:rPr>
              <a:t>https://</a:t>
            </a:r>
            <a:r>
              <a:rPr lang="tr-TR" dirty="0" smtClean="0">
                <a:hlinkClick r:id="rId3"/>
              </a:rPr>
              <a:t>www.youtube.com/watch?v=fuvR9dRUZCI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xmlns="" val="33554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 err="1" smtClean="0"/>
              <a:t>Selenium</a:t>
            </a:r>
            <a:r>
              <a:rPr lang="tr-TR" dirty="0" smtClean="0"/>
              <a:t> &amp; </a:t>
            </a:r>
            <a:r>
              <a:rPr lang="tr-TR" dirty="0" err="1" smtClean="0"/>
              <a:t>Cucumber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998" y="941272"/>
            <a:ext cx="3816424" cy="16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087789"/>
            <a:ext cx="4819392" cy="1506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2828" y="2780928"/>
            <a:ext cx="6918343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242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 err="1" smtClean="0"/>
              <a:t>Selenium</a:t>
            </a:r>
            <a:r>
              <a:rPr lang="tr-TR" dirty="0" smtClean="0"/>
              <a:t> &amp; </a:t>
            </a:r>
            <a:r>
              <a:rPr lang="tr-TR" dirty="0" err="1" smtClean="0"/>
              <a:t>Cucumber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998" y="941272"/>
            <a:ext cx="3816424" cy="16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087789"/>
            <a:ext cx="4819392" cy="1506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7704" y="2996952"/>
            <a:ext cx="5308017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89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ttp://cdn.fansided.com/wp-content/blogs.dir/318/files/2015/06/thank-you-clothesline-752x48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1"/>
            <a:ext cx="6091138" cy="32403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67944" y="55892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E-mail: sevket.arisu@turkcell.com.tr</a:t>
            </a:r>
            <a:endParaRPr lang="tr-TR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55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 txBox="1">
            <a:spLocks/>
          </p:cNvSpPr>
          <p:nvPr/>
        </p:nvSpPr>
        <p:spPr>
          <a:xfrm>
            <a:off x="467544" y="980728"/>
            <a:ext cx="6400800" cy="14296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tr-TR" sz="2800" kern="0" dirty="0" err="1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Abstract</a:t>
            </a:r>
            <a:r>
              <a:rPr lang="tr-TR" sz="2800" kern="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107504" y="2564904"/>
            <a:ext cx="8602316" cy="388843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300" dirty="0">
                <a:solidFill>
                  <a:schemeClr val="tx1"/>
                </a:solidFill>
                <a:latin typeface="+mj-lt"/>
              </a:rPr>
              <a:t>Test automation is a </a:t>
            </a:r>
            <a:r>
              <a:rPr lang="tr-TR" sz="2300" dirty="0" smtClean="0">
                <a:solidFill>
                  <a:schemeClr val="tx1"/>
                </a:solidFill>
                <a:latin typeface="+mj-lt"/>
              </a:rPr>
              <a:t>term </a:t>
            </a:r>
            <a:r>
              <a:rPr lang="en-US" sz="2300" dirty="0" smtClean="0">
                <a:solidFill>
                  <a:schemeClr val="tx1"/>
                </a:solidFill>
                <a:latin typeface="+mj-lt"/>
              </a:rPr>
              <a:t>used </a:t>
            </a:r>
            <a:r>
              <a:rPr lang="en-US" sz="2300" dirty="0">
                <a:solidFill>
                  <a:schemeClr val="tx1"/>
                </a:solidFill>
                <a:latin typeface="+mj-lt"/>
              </a:rPr>
              <a:t>in software testing and some </a:t>
            </a:r>
            <a:r>
              <a:rPr lang="en-US" sz="2300" dirty="0" smtClean="0">
                <a:solidFill>
                  <a:schemeClr val="tx1"/>
                </a:solidFill>
                <a:latin typeface="+mj-lt"/>
              </a:rPr>
              <a:t>other kinds of </a:t>
            </a:r>
            <a:r>
              <a:rPr lang="tr-TR" sz="2300" dirty="0" smtClean="0">
                <a:solidFill>
                  <a:schemeClr val="tx1"/>
                </a:solidFill>
                <a:latin typeface="+mj-lt"/>
              </a:rPr>
              <a:t>software </a:t>
            </a:r>
            <a:r>
              <a:rPr lang="en-US" sz="2300" dirty="0" smtClean="0">
                <a:solidFill>
                  <a:schemeClr val="tx1"/>
                </a:solidFill>
                <a:latin typeface="+mj-lt"/>
              </a:rPr>
              <a:t>related testing or </a:t>
            </a:r>
            <a:r>
              <a:rPr lang="en-US" sz="2300" dirty="0">
                <a:solidFill>
                  <a:schemeClr val="tx1"/>
                </a:solidFill>
                <a:latin typeface="+mj-lt"/>
              </a:rPr>
              <a:t>quality assurance. </a:t>
            </a:r>
            <a:r>
              <a:rPr lang="tr-TR" sz="2300" dirty="0" smtClean="0">
                <a:solidFill>
                  <a:schemeClr val="tx1"/>
                </a:solidFill>
                <a:latin typeface="+mj-lt"/>
              </a:rPr>
              <a:t>Turkcell</a:t>
            </a:r>
            <a:r>
              <a:rPr lang="en-US" sz="23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300" dirty="0">
                <a:solidFill>
                  <a:schemeClr val="tx1"/>
                </a:solidFill>
                <a:latin typeface="+mj-lt"/>
              </a:rPr>
              <a:t>organizations are investing in automated testing in order to prevent </a:t>
            </a:r>
            <a:r>
              <a:rPr lang="tr-TR" sz="2300" dirty="0" smtClean="0">
                <a:solidFill>
                  <a:schemeClr val="tx1"/>
                </a:solidFill>
                <a:latin typeface="+mj-lt"/>
              </a:rPr>
              <a:t>software </a:t>
            </a:r>
            <a:r>
              <a:rPr lang="en-US" sz="2300" dirty="0" smtClean="0">
                <a:solidFill>
                  <a:schemeClr val="tx1"/>
                </a:solidFill>
                <a:latin typeface="+mj-lt"/>
              </a:rPr>
              <a:t>defects </a:t>
            </a:r>
            <a:r>
              <a:rPr lang="en-US" sz="2300" dirty="0">
                <a:solidFill>
                  <a:schemeClr val="tx1"/>
                </a:solidFill>
                <a:latin typeface="+mj-lt"/>
              </a:rPr>
              <a:t>and increase testing effectiveness during software </a:t>
            </a:r>
            <a:r>
              <a:rPr lang="tr-TR" sz="2300" dirty="0" smtClean="0">
                <a:solidFill>
                  <a:schemeClr val="tx1"/>
                </a:solidFill>
                <a:latin typeface="+mj-lt"/>
              </a:rPr>
              <a:t>life cycle</a:t>
            </a:r>
            <a:r>
              <a:rPr lang="en-US" sz="2300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en-US" sz="2300" dirty="0">
                <a:solidFill>
                  <a:schemeClr val="tx1"/>
                </a:solidFill>
                <a:latin typeface="+mj-lt"/>
              </a:rPr>
              <a:t>In </a:t>
            </a:r>
            <a:r>
              <a:rPr lang="tr-TR" sz="2300" dirty="0" smtClean="0">
                <a:solidFill>
                  <a:schemeClr val="tx1"/>
                </a:solidFill>
                <a:latin typeface="+mj-lt"/>
              </a:rPr>
              <a:t>devops </a:t>
            </a:r>
            <a:r>
              <a:rPr lang="en-US" sz="2300" dirty="0" smtClean="0">
                <a:solidFill>
                  <a:schemeClr val="tx1"/>
                </a:solidFill>
                <a:latin typeface="+mj-lt"/>
              </a:rPr>
              <a:t>methodologies</a:t>
            </a:r>
            <a:r>
              <a:rPr lang="en-US" sz="2300" dirty="0">
                <a:solidFill>
                  <a:schemeClr val="tx1"/>
                </a:solidFill>
                <a:latin typeface="+mj-lt"/>
              </a:rPr>
              <a:t>, this task is considered an important activity, considered the key of the agile </a:t>
            </a:r>
            <a:r>
              <a:rPr lang="en-US" sz="2300" dirty="0" smtClean="0">
                <a:solidFill>
                  <a:schemeClr val="tx1"/>
                </a:solidFill>
                <a:latin typeface="+mj-lt"/>
              </a:rPr>
              <a:t>testing.</a:t>
            </a:r>
            <a:r>
              <a:rPr lang="tr-TR" sz="23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0" indent="0">
              <a:buNone/>
            </a:pPr>
            <a:endParaRPr lang="tr-TR" sz="2400" kern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tr-TR" sz="2400" kern="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«If you </a:t>
            </a:r>
            <a:r>
              <a:rPr lang="tr-TR" sz="2400" kern="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intend</a:t>
            </a:r>
            <a:r>
              <a:rPr lang="tr-TR" sz="2400" kern="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2400" kern="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productivity</a:t>
            </a:r>
            <a:r>
              <a:rPr lang="tr-TR" sz="2400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2400" kern="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tr-TR" sz="2400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2400" kern="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quality, you have to do invest in automation».</a:t>
            </a:r>
          </a:p>
        </p:txBody>
      </p:sp>
    </p:spTree>
    <p:extLst>
      <p:ext uri="{BB962C8B-B14F-4D97-AF65-F5344CB8AC3E}">
        <p14:creationId xmlns:p14="http://schemas.microsoft.com/office/powerpoint/2010/main" xmlns="" val="82610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 txBox="1">
            <a:spLocks/>
          </p:cNvSpPr>
          <p:nvPr/>
        </p:nvSpPr>
        <p:spPr>
          <a:xfrm>
            <a:off x="1619672" y="1772816"/>
            <a:ext cx="6400800" cy="475252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altLang="tr-TR" sz="2400" dirty="0">
                <a:solidFill>
                  <a:schemeClr val="tx1"/>
                </a:solidFill>
              </a:rPr>
              <a:t>What is Software Test </a:t>
            </a:r>
            <a:r>
              <a:rPr lang="en-US" altLang="tr-TR" sz="2400" dirty="0" smtClean="0">
                <a:solidFill>
                  <a:schemeClr val="tx1"/>
                </a:solidFill>
              </a:rPr>
              <a:t>Automation?</a:t>
            </a:r>
            <a:endParaRPr lang="tr-TR" altLang="tr-TR" sz="24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tr-TR" altLang="tr-TR" sz="24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tr-TR" sz="2400" dirty="0" smtClean="0">
                <a:solidFill>
                  <a:schemeClr val="tx1"/>
                </a:solidFill>
              </a:rPr>
              <a:t>Why </a:t>
            </a:r>
            <a:r>
              <a:rPr lang="en-US" altLang="tr-TR" sz="2400" dirty="0">
                <a:solidFill>
                  <a:schemeClr val="tx1"/>
                </a:solidFill>
              </a:rPr>
              <a:t>Is Software Test Automation Important? </a:t>
            </a:r>
            <a:endParaRPr lang="tr-TR" altLang="tr-TR" sz="24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tr-TR" altLang="tr-TR" sz="24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tr-TR" altLang="tr-TR" sz="2400" dirty="0" smtClean="0">
                <a:solidFill>
                  <a:schemeClr val="tx1"/>
                </a:solidFill>
              </a:rPr>
              <a:t>When </a:t>
            </a:r>
            <a:r>
              <a:rPr lang="en-US" altLang="tr-TR" sz="2400" dirty="0" smtClean="0">
                <a:solidFill>
                  <a:schemeClr val="tx1"/>
                </a:solidFill>
              </a:rPr>
              <a:t>Software </a:t>
            </a:r>
            <a:r>
              <a:rPr lang="tr-TR" altLang="tr-TR" sz="2400" dirty="0">
                <a:solidFill>
                  <a:schemeClr val="tx1"/>
                </a:solidFill>
              </a:rPr>
              <a:t>T</a:t>
            </a:r>
            <a:r>
              <a:rPr lang="en-US" altLang="tr-TR" sz="2400" dirty="0" err="1" smtClean="0">
                <a:solidFill>
                  <a:schemeClr val="tx1"/>
                </a:solidFill>
              </a:rPr>
              <a:t>est</a:t>
            </a:r>
            <a:r>
              <a:rPr lang="en-US" altLang="tr-TR" sz="2400" dirty="0" smtClean="0">
                <a:solidFill>
                  <a:schemeClr val="tx1"/>
                </a:solidFill>
              </a:rPr>
              <a:t> </a:t>
            </a:r>
            <a:r>
              <a:rPr lang="en-US" altLang="tr-TR" sz="2400" dirty="0">
                <a:solidFill>
                  <a:schemeClr val="tx1"/>
                </a:solidFill>
              </a:rPr>
              <a:t>Automation </a:t>
            </a:r>
            <a:r>
              <a:rPr lang="en-US" altLang="tr-TR" sz="2400" dirty="0" smtClean="0">
                <a:solidFill>
                  <a:schemeClr val="tx1"/>
                </a:solidFill>
              </a:rPr>
              <a:t>Process</a:t>
            </a:r>
            <a:r>
              <a:rPr lang="tr-TR" altLang="tr-TR" sz="2400" dirty="0" smtClean="0">
                <a:solidFill>
                  <a:schemeClr val="tx1"/>
                </a:solidFill>
              </a:rPr>
              <a:t> </a:t>
            </a:r>
            <a:r>
              <a:rPr lang="tr-TR" altLang="tr-TR" sz="2400" dirty="0">
                <a:solidFill>
                  <a:schemeClr val="tx1"/>
                </a:solidFill>
              </a:rPr>
              <a:t>(ROI</a:t>
            </a:r>
            <a:r>
              <a:rPr lang="tr-TR" altLang="tr-TR" sz="2400" dirty="0" smtClean="0">
                <a:solidFill>
                  <a:schemeClr val="tx1"/>
                </a:solidFill>
              </a:rPr>
              <a:t>)</a:t>
            </a:r>
            <a:endParaRPr lang="tr-TR" altLang="tr-T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altLang="tr-TR" sz="24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tr-TR" altLang="tr-TR" sz="2400" dirty="0" smtClean="0">
                <a:solidFill>
                  <a:schemeClr val="tx1"/>
                </a:solidFill>
              </a:rPr>
              <a:t>How Software Test </a:t>
            </a:r>
            <a:r>
              <a:rPr lang="en-US" altLang="tr-TR" sz="2400" dirty="0" smtClean="0">
                <a:solidFill>
                  <a:schemeClr val="tx1"/>
                </a:solidFill>
              </a:rPr>
              <a:t>Automation</a:t>
            </a:r>
            <a:endParaRPr lang="tr-TR" altLang="tr-T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altLang="tr-TR" sz="24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tr-TR" sz="2400" dirty="0" smtClean="0">
                <a:solidFill>
                  <a:schemeClr val="tx1"/>
                </a:solidFill>
              </a:rPr>
              <a:t>Test </a:t>
            </a:r>
            <a:r>
              <a:rPr lang="en-US" altLang="tr-TR" sz="2400" dirty="0">
                <a:solidFill>
                  <a:schemeClr val="tx1"/>
                </a:solidFill>
              </a:rPr>
              <a:t>Automation and Tools for </a:t>
            </a:r>
            <a:r>
              <a:rPr lang="en-US" altLang="tr-TR" sz="2400" dirty="0" smtClean="0">
                <a:solidFill>
                  <a:schemeClr val="tx1"/>
                </a:solidFill>
              </a:rPr>
              <a:t>Software</a:t>
            </a:r>
            <a:endParaRPr lang="tr-TR" sz="2400" kern="0" dirty="0" smtClean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539552" y="836713"/>
            <a:ext cx="7772400" cy="72008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50579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50579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50579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50579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50579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0579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0579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0579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50579"/>
                </a:solidFill>
                <a:latin typeface="Arial" charset="0"/>
              </a:defRPr>
            </a:lvl9pPr>
          </a:lstStyle>
          <a:p>
            <a:r>
              <a:rPr lang="tr-TR" sz="2800" kern="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SOFTWARE TEST AUTOMATION</a:t>
            </a:r>
            <a:endParaRPr lang="tr-TR" sz="2800" kern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976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052736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tr-TR" sz="3600" dirty="0"/>
              <a:t>What is Software Test Automation?</a:t>
            </a:r>
            <a:endParaRPr lang="tr-TR" altLang="tr-TR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6720" y="2115099"/>
            <a:ext cx="9454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Using Automation tools to write and execute test cases is known </a:t>
            </a:r>
            <a:endParaRPr lang="tr-TR" sz="2000" dirty="0" smtClean="0"/>
          </a:p>
          <a:p>
            <a:r>
              <a:rPr lang="tr-TR" sz="2000" dirty="0"/>
              <a:t> </a:t>
            </a:r>
            <a:r>
              <a:rPr lang="tr-TR" sz="2000" dirty="0" smtClean="0"/>
              <a:t>                                </a:t>
            </a:r>
            <a:r>
              <a:rPr lang="en-US" sz="2000" dirty="0" smtClean="0"/>
              <a:t>as </a:t>
            </a:r>
            <a:r>
              <a:rPr lang="en-US" sz="2000" dirty="0"/>
              <a:t>software testing for more the fast, reliable and reusable.</a:t>
            </a:r>
            <a:endParaRPr lang="tr-TR" sz="2000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720" y="0"/>
            <a:ext cx="5940425" cy="661118"/>
          </a:xfrm>
        </p:spPr>
        <p:txBody>
          <a:bodyPr/>
          <a:lstStyle/>
          <a:p>
            <a:r>
              <a:rPr lang="tr-TR" dirty="0" smtClean="0"/>
              <a:t>What</a:t>
            </a:r>
            <a:r>
              <a:rPr lang="tr-TR" dirty="0"/>
              <a:t> </a:t>
            </a:r>
            <a:r>
              <a:rPr lang="tr-TR" dirty="0" smtClean="0"/>
              <a:t>?</a:t>
            </a:r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3068960"/>
            <a:ext cx="6048672" cy="334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360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?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268760"/>
            <a:ext cx="7956376" cy="447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56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616" y="23024"/>
            <a:ext cx="5940425" cy="661118"/>
          </a:xfrm>
        </p:spPr>
        <p:txBody>
          <a:bodyPr/>
          <a:lstStyle/>
          <a:p>
            <a:r>
              <a:rPr lang="tr-TR" dirty="0" smtClean="0"/>
              <a:t>What ?</a:t>
            </a:r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51520" y="2348880"/>
            <a:ext cx="7272808" cy="3024336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tr-TR" altLang="tr-TR" sz="2400" dirty="0" smtClean="0"/>
              <a:t> </a:t>
            </a:r>
            <a:r>
              <a:rPr lang="en-US" altLang="tr-TR" sz="2400" dirty="0" smtClean="0"/>
              <a:t>Record </a:t>
            </a:r>
            <a:r>
              <a:rPr lang="en-US" altLang="tr-TR" sz="2400" dirty="0"/>
              <a:t>the script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tr-TR" altLang="tr-TR" sz="2400" dirty="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tr-TR" altLang="tr-TR" sz="2400" dirty="0" smtClean="0"/>
              <a:t> Data selection via automation</a:t>
            </a:r>
            <a:endParaRPr lang="en-US" altLang="tr-TR" sz="2400" dirty="0"/>
          </a:p>
          <a:p>
            <a:pPr marL="457200" lvl="1" indent="0">
              <a:lnSpc>
                <a:spcPct val="80000"/>
              </a:lnSpc>
              <a:buNone/>
            </a:pPr>
            <a:endParaRPr lang="tr-TR" altLang="tr-TR" sz="2400" dirty="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tr-TR" altLang="tr-TR" sz="2400" dirty="0" smtClean="0"/>
              <a:t> </a:t>
            </a:r>
            <a:r>
              <a:rPr lang="en-US" altLang="tr-TR" sz="2400" dirty="0" smtClean="0"/>
              <a:t>Run </a:t>
            </a:r>
            <a:r>
              <a:rPr lang="en-US" altLang="tr-TR" sz="2400" dirty="0"/>
              <a:t>the scripts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tr-TR" altLang="tr-TR" sz="2400" dirty="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tr-TR" altLang="tr-TR" sz="2400" dirty="0" smtClean="0"/>
              <a:t> </a:t>
            </a:r>
            <a:r>
              <a:rPr lang="en-US" altLang="tr-TR" sz="2400" dirty="0" smtClean="0"/>
              <a:t>Report </a:t>
            </a:r>
            <a:r>
              <a:rPr lang="en-US" altLang="tr-TR" sz="2400" dirty="0"/>
              <a:t>results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42311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 smtClean="0"/>
              <a:t>What ?</a:t>
            </a:r>
            <a:endParaRPr lang="tr-TR" dirty="0"/>
          </a:p>
        </p:txBody>
      </p:sp>
      <p:sp>
        <p:nvSpPr>
          <p:cNvPr id="5" name="Up Ribbon 4"/>
          <p:cNvSpPr/>
          <p:nvPr/>
        </p:nvSpPr>
        <p:spPr>
          <a:xfrm>
            <a:off x="251520" y="1700808"/>
            <a:ext cx="8712968" cy="3600400"/>
          </a:xfrm>
          <a:prstGeom prst="ribbon2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500" dirty="0" smtClean="0">
                <a:solidFill>
                  <a:schemeClr val="tx1"/>
                </a:solidFill>
              </a:rPr>
              <a:t>Test Automation</a:t>
            </a:r>
            <a:endParaRPr lang="tr-TR" sz="25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612" y="2541084"/>
            <a:ext cx="792088" cy="1103001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4437112"/>
            <a:ext cx="1272684" cy="75356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2420888"/>
            <a:ext cx="1512168" cy="61628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2240" y="4221977"/>
            <a:ext cx="1124382" cy="96869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05376" y="934405"/>
            <a:ext cx="49706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tr-TR" sz="2500" b="1" kern="0" dirty="0" smtClean="0"/>
              <a:t>Fast and end to end  execution</a:t>
            </a:r>
            <a:endParaRPr lang="en-NZ" altLang="tr-TR" sz="2500" b="1" kern="0" dirty="0"/>
          </a:p>
        </p:txBody>
      </p:sp>
    </p:spTree>
    <p:extLst>
      <p:ext uri="{BB962C8B-B14F-4D97-AF65-F5344CB8AC3E}">
        <p14:creationId xmlns:p14="http://schemas.microsoft.com/office/powerpoint/2010/main" xmlns="" val="363467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 smtClean="0"/>
              <a:t>What ?</a:t>
            </a:r>
            <a:endParaRPr lang="tr-TR" dirty="0"/>
          </a:p>
        </p:txBody>
      </p:sp>
      <p:sp>
        <p:nvSpPr>
          <p:cNvPr id="6" name="TextBox 5"/>
          <p:cNvSpPr txBox="1"/>
          <p:nvPr/>
        </p:nvSpPr>
        <p:spPr>
          <a:xfrm>
            <a:off x="17944" y="1340768"/>
            <a:ext cx="43924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tr-TR" sz="2500" b="1" kern="0" dirty="0" smtClean="0"/>
              <a:t>Cost during test execution </a:t>
            </a:r>
            <a:endParaRPr lang="en-NZ" altLang="tr-TR" sz="2500" b="1" kern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132856"/>
            <a:ext cx="6408712" cy="402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395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numTemplate_Akadem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772E1003C093A74AA3FEEFFE301B5143" ma:contentTypeVersion="4" ma:contentTypeDescription="Yeni belge oluşturun." ma:contentTypeScope="" ma:versionID="b387ed2b2c4973ab49055624394625f5">
  <xsd:schema xmlns:xsd="http://www.w3.org/2001/XMLSchema" xmlns:xs="http://www.w3.org/2001/XMLSchema" xmlns:p="http://schemas.microsoft.com/office/2006/metadata/properties" xmlns:ns1="http://schemas.microsoft.com/sharepoint/v3" xmlns:ns2="55cf08ac-8463-41a2-8c7b-be09279b77cb" targetNamespace="http://schemas.microsoft.com/office/2006/metadata/properties" ma:root="true" ma:fieldsID="0fd4d646dad75b5ac84eb28d7d20520d" ns1:_="" ns2:_="">
    <xsd:import namespace="http://schemas.microsoft.com/sharepoint/v3"/>
    <xsd:import namespace="55cf08ac-8463-41a2-8c7b-be09279b77cb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lfe282efcf034ff580061fb1c04209fb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Zamanlama Başlangıç Tarihi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Zamanlama Bitiş Tarihi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cf08ac-8463-41a2-8c7b-be09279b77cb" elementFormDefault="qualified">
    <xsd:import namespace="http://schemas.microsoft.com/office/2006/documentManagement/types"/>
    <xsd:import namespace="http://schemas.microsoft.com/office/infopath/2007/PartnerControls"/>
    <xsd:element name="lfe282efcf034ff580061fb1c04209fb" ma:index="11" nillable="true" ma:taxonomy="true" ma:internalName="lfe282efcf034ff580061fb1c04209fb" ma:taxonomyFieldName="OneDocTags" ma:displayName="Etiketler" ma:fieldId="{5fe282ef-cf03-4ff5-8006-1fb1c04209fb}" ma:taxonomyMulti="true" ma:sspId="b05aecd1-1cfb-4cee-93b0-0a371d597ea1" ma:termSetId="ee6166a9-430c-4da9-ac19-421b108a98a5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hidden="true" ma:list="{82b9b137-d8e1-4c80-83ca-b6ec7b5b2a2b}" ma:internalName="TaxCatchAll" ma:showField="CatchAllData" ma:web="55cf08ac-8463-41a2-8c7b-be09279b77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  <TaxCatchAll xmlns="55cf08ac-8463-41a2-8c7b-be09279b77cb"/>
    <lfe282efcf034ff580061fb1c04209fb xmlns="55cf08ac-8463-41a2-8c7b-be09279b77cb">
      <Terms xmlns="http://schemas.microsoft.com/office/infopath/2007/PartnerControls"/>
    </lfe282efcf034ff580061fb1c04209fb>
  </documentManagement>
</p:properties>
</file>

<file path=customXml/itemProps1.xml><?xml version="1.0" encoding="utf-8"?>
<ds:datastoreItem xmlns:ds="http://schemas.openxmlformats.org/officeDocument/2006/customXml" ds:itemID="{E1DCD5C7-E01C-471B-BAF0-B2C0388F92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5cf08ac-8463-41a2-8c7b-be09279b77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092F82-58C7-4FC0-AE3E-300CA5AD1E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B3FA1-F3FF-45D0-A644-2078FE0D26E6}">
  <ds:schemaRefs>
    <ds:schemaRef ds:uri="http://purl.org/dc/elements/1.1/"/>
    <ds:schemaRef ds:uri="http://schemas.microsoft.com/office/2006/metadata/properties"/>
    <ds:schemaRef ds:uri="55cf08ac-8463-41a2-8c7b-be09279b77cb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SunumTemplate_Akademi</Template>
  <TotalTime>6848</TotalTime>
  <Words>824</Words>
  <Application>Microsoft Office PowerPoint</Application>
  <PresentationFormat>Ekran Gösterisi (4:3)</PresentationFormat>
  <Paragraphs>194</Paragraphs>
  <Slides>26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27" baseType="lpstr">
      <vt:lpstr>SunumTemplate_Akademi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  <vt:lpstr>Slayt 18</vt:lpstr>
      <vt:lpstr>Slayt 19</vt:lpstr>
      <vt:lpstr>Slayt 20</vt:lpstr>
      <vt:lpstr>Slayt 21</vt:lpstr>
      <vt:lpstr>Slayt 22</vt:lpstr>
      <vt:lpstr>Slayt 23</vt:lpstr>
      <vt:lpstr>Slayt 24</vt:lpstr>
      <vt:lpstr>Slayt 25</vt:lpstr>
      <vt:lpstr>Slayt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Testing_Eng_ITU</dc:title>
  <dc:creator>AHMET TARIMCI</dc:creator>
  <cp:keywords>TURKCELL DAHİLİ</cp:keywords>
  <cp:lastModifiedBy>Oya KALIPSIZ</cp:lastModifiedBy>
  <cp:revision>462</cp:revision>
  <cp:lastPrinted>2011-10-12T12:21:57Z</cp:lastPrinted>
  <dcterms:created xsi:type="dcterms:W3CDTF">2007-05-05T05:09:56Z</dcterms:created>
  <dcterms:modified xsi:type="dcterms:W3CDTF">2017-11-28T07:55:38Z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0x010100772E1003C093A74AA3FEEFFE301B5143</vt:lpwstr>
  </property>
  <property fmtid="{D5CDD505-2E9C-101B-9397-08002B2CF9AE}" pid="3" name="TitusGUID">
    <vt:lpwstr>d45bcab1-a65c-44dd-ba0c-c045ef5b3ff3</vt:lpwstr>
  </property>
  <property fmtid="{D5CDD505-2E9C-101B-9397-08002B2CF9AE}" pid="4" name="aliashTURKCELLDAHILIEXCELLPP">
    <vt:lpwstr>TURKCELL DAHİLİ</vt:lpwstr>
  </property>
  <property fmtid="{D5CDD505-2E9C-101B-9397-08002B2CF9AE}" pid="5" name="OneDocTags">
    <vt:lpwstr/>
  </property>
  <property fmtid="{D5CDD505-2E9C-101B-9397-08002B2CF9AE}" pid="6" name="TURKCELLCLASSIFICATION">
    <vt:lpwstr>TURKCELL DAHİLİ</vt:lpwstr>
  </property>
  <property fmtid="{D5CDD505-2E9C-101B-9397-08002B2CF9AE}" pid="7" name="TurkcellTURKCELL CLASSIFICATION">
    <vt:lpwstr>TURKCELL DAHİLİ</vt:lpwstr>
  </property>
</Properties>
</file>