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450" r:id="rId5"/>
    <p:sldId id="451" r:id="rId6"/>
    <p:sldId id="504" r:id="rId7"/>
    <p:sldId id="483" r:id="rId8"/>
    <p:sldId id="452" r:id="rId9"/>
    <p:sldId id="488" r:id="rId10"/>
    <p:sldId id="500" r:id="rId11"/>
    <p:sldId id="507" r:id="rId12"/>
    <p:sldId id="497" r:id="rId13"/>
    <p:sldId id="506" r:id="rId14"/>
    <p:sldId id="505" r:id="rId15"/>
    <p:sldId id="501" r:id="rId16"/>
    <p:sldId id="499" r:id="rId17"/>
    <p:sldId id="487" r:id="rId18"/>
    <p:sldId id="502" r:id="rId19"/>
    <p:sldId id="503" r:id="rId20"/>
    <p:sldId id="482" r:id="rId21"/>
    <p:sldId id="486" r:id="rId22"/>
    <p:sldId id="453" r:id="rId23"/>
    <p:sldId id="491" r:id="rId24"/>
    <p:sldId id="454" r:id="rId25"/>
    <p:sldId id="455" r:id="rId26"/>
    <p:sldId id="459" r:id="rId27"/>
    <p:sldId id="493" r:id="rId28"/>
    <p:sldId id="489" r:id="rId29"/>
    <p:sldId id="508" r:id="rId30"/>
  </p:sldIdLst>
  <p:sldSz cx="9144000" cy="6858000" type="screen4x3"/>
  <p:notesSz cx="6807200" cy="9939338"/>
  <p:defaultTextStyle>
    <a:defPPr>
      <a:defRPr lang="tr-T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BAB5"/>
    <a:srgbClr val="408000"/>
    <a:srgbClr val="8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autoAdjust="0"/>
    <p:restoredTop sz="84507" autoAdjust="0"/>
  </p:normalViewPr>
  <p:slideViewPr>
    <p:cSldViewPr>
      <p:cViewPr varScale="1">
        <p:scale>
          <a:sx n="78" d="100"/>
          <a:sy n="78" d="100"/>
        </p:scale>
        <p:origin x="-1512" y="-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775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C1E319A5-4B54-491C-9EEE-82FAFED17E61}" type="datetimeFigureOut">
              <a:rPr lang="en-US" smtClean="0"/>
              <a:pPr/>
              <a:t>11/28/2017</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C9C0F8F-2ED1-4677-9CA1-220A0013C5E4}" type="slidenum">
              <a:rPr lang="en-US" smtClean="0"/>
              <a:pPr/>
              <a:t>‹#›</a:t>
            </a:fld>
            <a:endParaRPr lang="en-US"/>
          </a:p>
        </p:txBody>
      </p:sp>
    </p:spTree>
    <p:extLst>
      <p:ext uri="{BB962C8B-B14F-4D97-AF65-F5344CB8AC3E}">
        <p14:creationId xmlns:p14="http://schemas.microsoft.com/office/powerpoint/2010/main" xmlns="" val="1622973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388B1A4-BB79-4661-A432-DB1CE82165E6}" type="datetimeFigureOut">
              <a:rPr lang="tr-TR"/>
              <a:pPr>
                <a:defRPr/>
              </a:pPr>
              <a:t>28.11.2017</a:t>
            </a:fld>
            <a:endParaRPr lang="tr-TR"/>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4CA8FAE-6081-4F26-83D1-CF04E1E02B27}" type="slidenum">
              <a:rPr lang="tr-TR"/>
              <a:pPr>
                <a:defRPr/>
              </a:pPr>
              <a:t>‹#›</a:t>
            </a:fld>
            <a:endParaRPr lang="tr-TR"/>
          </a:p>
        </p:txBody>
      </p:sp>
    </p:spTree>
    <p:extLst>
      <p:ext uri="{BB962C8B-B14F-4D97-AF65-F5344CB8AC3E}">
        <p14:creationId xmlns:p14="http://schemas.microsoft.com/office/powerpoint/2010/main" xmlns="" val="10752167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1</a:t>
            </a:fld>
            <a:endParaRPr lang="tr-TR"/>
          </a:p>
        </p:txBody>
      </p:sp>
    </p:spTree>
    <p:extLst>
      <p:ext uri="{BB962C8B-B14F-4D97-AF65-F5344CB8AC3E}">
        <p14:creationId xmlns:p14="http://schemas.microsoft.com/office/powerpoint/2010/main" xmlns="" val="202593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11</a:t>
            </a:fld>
            <a:endParaRPr lang="tr-TR"/>
          </a:p>
        </p:txBody>
      </p:sp>
    </p:spTree>
    <p:extLst>
      <p:ext uri="{BB962C8B-B14F-4D97-AF65-F5344CB8AC3E}">
        <p14:creationId xmlns:p14="http://schemas.microsoft.com/office/powerpoint/2010/main" xmlns="" val="30004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12</a:t>
            </a:fld>
            <a:endParaRPr lang="tr-TR"/>
          </a:p>
        </p:txBody>
      </p:sp>
    </p:spTree>
    <p:extLst>
      <p:ext uri="{BB962C8B-B14F-4D97-AF65-F5344CB8AC3E}">
        <p14:creationId xmlns:p14="http://schemas.microsoft.com/office/powerpoint/2010/main" xmlns="" val="1462409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17</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18</a:t>
            </a:fld>
            <a:endParaRPr lang="tr-TR"/>
          </a:p>
        </p:txBody>
      </p:sp>
    </p:spTree>
    <p:extLst>
      <p:ext uri="{BB962C8B-B14F-4D97-AF65-F5344CB8AC3E}">
        <p14:creationId xmlns:p14="http://schemas.microsoft.com/office/powerpoint/2010/main" xmlns="" val="28003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19</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21</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Yazılım yapılandırması sorunları (</a:t>
            </a:r>
            <a:r>
              <a:rPr lang="tr-TR" dirty="0" err="1" smtClean="0"/>
              <a:t>webserrvice,database</a:t>
            </a:r>
            <a:r>
              <a:rPr lang="tr-TR" dirty="0" smtClean="0"/>
              <a:t> gibi)</a:t>
            </a:r>
          </a:p>
          <a:p>
            <a:r>
              <a:rPr lang="tr-TR" dirty="0" smtClean="0"/>
              <a:t>performans sorunları nedeniyle </a:t>
            </a:r>
            <a:r>
              <a:rPr lang="tr-TR" dirty="0" err="1" smtClean="0"/>
              <a:t>rework</a:t>
            </a:r>
            <a:r>
              <a:rPr lang="tr-TR" baseline="0" dirty="0" smtClean="0"/>
              <a:t> önleme</a:t>
            </a:r>
            <a:endParaRPr lang="tr-TR" dirty="0" smtClean="0"/>
          </a:p>
          <a:p>
            <a:r>
              <a:rPr lang="tr-TR" dirty="0" err="1" smtClean="0"/>
              <a:t>System</a:t>
            </a:r>
            <a:r>
              <a:rPr lang="tr-TR" dirty="0" smtClean="0"/>
              <a:t> </a:t>
            </a:r>
            <a:r>
              <a:rPr lang="tr-TR" dirty="0" err="1" smtClean="0"/>
              <a:t>tunnin</a:t>
            </a:r>
            <a:r>
              <a:rPr lang="tr-TR" dirty="0" smtClean="0"/>
              <a:t> eforlarını tespit</a:t>
            </a:r>
            <a:r>
              <a:rPr lang="tr-TR" baseline="0" dirty="0" smtClean="0"/>
              <a:t> ederek çözüm sağlama ve problemleri minimize etme</a:t>
            </a:r>
            <a:endParaRPr lang="tr-TR" dirty="0" smtClean="0"/>
          </a:p>
          <a:p>
            <a:r>
              <a:rPr lang="tr-TR" dirty="0" smtClean="0"/>
              <a:t>sistem geliştirme çabası kapalı yazma sistem hatası ortadan kaldırın A</a:t>
            </a:r>
          </a:p>
          <a:p>
            <a:r>
              <a:rPr lang="tr-TR" dirty="0" smtClean="0"/>
              <a:t>Servis</a:t>
            </a:r>
            <a:r>
              <a:rPr lang="tr-TR" baseline="0" dirty="0" smtClean="0"/>
              <a:t> ve çalışan verimliliğini artırma</a:t>
            </a:r>
            <a:endParaRPr lang="tr-TR" dirty="0" smtClean="0"/>
          </a:p>
          <a:p>
            <a:r>
              <a:rPr lang="tr-TR" dirty="0" smtClean="0"/>
              <a:t>Performans problemlerini</a:t>
            </a:r>
            <a:r>
              <a:rPr lang="tr-TR" baseline="0" dirty="0" smtClean="0"/>
              <a:t> </a:t>
            </a:r>
            <a:r>
              <a:rPr lang="tr-TR" baseline="0" dirty="0" err="1" smtClean="0"/>
              <a:t>minimaze</a:t>
            </a:r>
            <a:r>
              <a:rPr lang="tr-TR" baseline="0" dirty="0" smtClean="0"/>
              <a:t> etme</a:t>
            </a:r>
            <a:endParaRPr lang="tr-TR" dirty="0" smtClean="0"/>
          </a:p>
          <a:p>
            <a:r>
              <a:rPr lang="tr-TR" dirty="0" err="1" smtClean="0"/>
              <a:t>Rollback</a:t>
            </a:r>
            <a:r>
              <a:rPr lang="tr-TR" baseline="0" dirty="0" smtClean="0"/>
              <a:t> riskini elimine etme</a:t>
            </a:r>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22</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23</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24</a:t>
            </a:fld>
            <a:endParaRPr lang="tr-TR"/>
          </a:p>
        </p:txBody>
      </p:sp>
    </p:spTree>
    <p:extLst>
      <p:ext uri="{BB962C8B-B14F-4D97-AF65-F5344CB8AC3E}">
        <p14:creationId xmlns:p14="http://schemas.microsoft.com/office/powerpoint/2010/main" xmlns="" val="650671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APM uygulama entegrasyonu </a:t>
            </a:r>
          </a:p>
          <a:p>
            <a:r>
              <a:rPr lang="tr-TR" dirty="0" smtClean="0"/>
              <a:t>Hızlı komut dosyası ve güncelleme </a:t>
            </a:r>
          </a:p>
          <a:p>
            <a:r>
              <a:rPr lang="tr-TR" dirty="0" smtClean="0"/>
              <a:t>Ayrıntılar gibi bir raporlama analiz </a:t>
            </a:r>
          </a:p>
          <a:p>
            <a:r>
              <a:rPr lang="tr-TR" dirty="0" smtClean="0"/>
              <a:t>Mobil Performans testi </a:t>
            </a:r>
          </a:p>
          <a:p>
            <a:r>
              <a:rPr lang="tr-TR" dirty="0" smtClean="0"/>
              <a:t>Online olarak CPU ve Bellek İzleme </a:t>
            </a:r>
          </a:p>
          <a:p>
            <a:r>
              <a:rPr lang="tr-TR" dirty="0" smtClean="0"/>
              <a:t>Dışarıdan Can yürütme Zamanlama </a:t>
            </a:r>
          </a:p>
          <a:p>
            <a:r>
              <a:rPr lang="tr-TR" dirty="0" err="1" smtClean="0"/>
              <a:t>Analzye</a:t>
            </a:r>
            <a:r>
              <a:rPr lang="tr-TR" dirty="0" smtClean="0"/>
              <a:t> göre bir yöntem</a:t>
            </a:r>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25</a:t>
            </a:fld>
            <a:endParaRPr lang="tr-TR"/>
          </a:p>
        </p:txBody>
      </p:sp>
    </p:spTree>
    <p:extLst>
      <p:ext uri="{BB962C8B-B14F-4D97-AF65-F5344CB8AC3E}">
        <p14:creationId xmlns:p14="http://schemas.microsoft.com/office/powerpoint/2010/main" xmlns="" val="73672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Turkcell örgütleri Performans kusurları önlemek ve yazılım yaşam döngüsü boyunca test etkinliğini artırmak amacıyla performans testi yatırım yapıyor . </a:t>
            </a:r>
          </a:p>
          <a:p>
            <a:r>
              <a:rPr lang="tr-TR" dirty="0" smtClean="0"/>
              <a:t>Bu yazıda Performans testi ayrıntıları ve faydaları sunar.</a:t>
            </a:r>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26</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Turkcell örgütleri Performans kusurları önlemek ve yazılım yaşam döngüsü boyunca test etkinliğini artırmak amacıyla performans testi yatırım yapıyor . </a:t>
            </a:r>
          </a:p>
          <a:p>
            <a:r>
              <a:rPr lang="tr-TR" dirty="0" smtClean="0"/>
              <a:t>Bu yazıda Performans testi ayrıntıları ve faydaları sunar.</a:t>
            </a:r>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3</a:t>
            </a:fld>
            <a:endParaRPr lang="tr-TR"/>
          </a:p>
        </p:txBody>
      </p:sp>
    </p:spTree>
    <p:extLst>
      <p:ext uri="{BB962C8B-B14F-4D97-AF65-F5344CB8AC3E}">
        <p14:creationId xmlns:p14="http://schemas.microsoft.com/office/powerpoint/2010/main" xmlns="" val="289677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4</a:t>
            </a:fld>
            <a:endParaRPr lang="tr-TR"/>
          </a:p>
        </p:txBody>
      </p:sp>
    </p:spTree>
    <p:extLst>
      <p:ext uri="{BB962C8B-B14F-4D97-AF65-F5344CB8AC3E}">
        <p14:creationId xmlns:p14="http://schemas.microsoft.com/office/powerpoint/2010/main" xmlns="" val="305748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Performans testleri , çeşitli iş yükü altında tepki ve istikrar açısından sistem parametrelerini belirlemek için gerçekleştirilen bir fonksiyonel test tekniği. Performans testleri gibi ölçeklenebilirlik, güvenilirlik ve kaynak kullanımı gibi sistemin kalite niteliklerini ölçer.</a:t>
            </a:r>
            <a:endParaRPr lang="tr-TR" dirty="0"/>
          </a:p>
        </p:txBody>
      </p:sp>
      <p:sp>
        <p:nvSpPr>
          <p:cNvPr id="4" name="Slide Number Placeholder 3"/>
          <p:cNvSpPr>
            <a:spLocks noGrp="1"/>
          </p:cNvSpPr>
          <p:nvPr>
            <p:ph type="sldNum" sz="quarter" idx="10"/>
          </p:nvPr>
        </p:nvSpPr>
        <p:spPr/>
        <p:txBody>
          <a:bodyPr/>
          <a:lstStyle/>
          <a:p>
            <a:fld id="{6A797C9E-D146-4B0F-B50D-B34B37B66B63}" type="slidenum">
              <a:rPr lang="tr-TR" smtClean="0"/>
              <a:pPr/>
              <a:t>5</a:t>
            </a:fld>
            <a:endParaRPr lang="tr-TR"/>
          </a:p>
        </p:txBody>
      </p:sp>
    </p:spTree>
    <p:extLst>
      <p:ext uri="{BB962C8B-B14F-4D97-AF65-F5344CB8AC3E}">
        <p14:creationId xmlns:p14="http://schemas.microsoft.com/office/powerpoint/2010/main" xmlns="" val="9947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7</a:t>
            </a:fld>
            <a:endParaRPr lang="tr-TR"/>
          </a:p>
        </p:txBody>
      </p:sp>
    </p:spTree>
    <p:extLst>
      <p:ext uri="{BB962C8B-B14F-4D97-AF65-F5344CB8AC3E}">
        <p14:creationId xmlns:p14="http://schemas.microsoft.com/office/powerpoint/2010/main" xmlns="" val="246847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8</a:t>
            </a:fld>
            <a:endParaRPr lang="tr-TR"/>
          </a:p>
        </p:txBody>
      </p:sp>
    </p:spTree>
    <p:extLst>
      <p:ext uri="{BB962C8B-B14F-4D97-AF65-F5344CB8AC3E}">
        <p14:creationId xmlns:p14="http://schemas.microsoft.com/office/powerpoint/2010/main" xmlns="" val="246847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9</a:t>
            </a:fld>
            <a:endParaRPr lang="tr-TR"/>
          </a:p>
        </p:txBody>
      </p:sp>
    </p:spTree>
    <p:extLst>
      <p:ext uri="{BB962C8B-B14F-4D97-AF65-F5344CB8AC3E}">
        <p14:creationId xmlns:p14="http://schemas.microsoft.com/office/powerpoint/2010/main" xmlns="" val="300046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54CA8FAE-6081-4F26-83D1-CF04E1E02B27}" type="slidenum">
              <a:rPr lang="tr-TR" smtClean="0"/>
              <a:pPr>
                <a:defRPr/>
              </a:pPr>
              <a:t>10</a:t>
            </a:fld>
            <a:endParaRPr lang="tr-TR"/>
          </a:p>
        </p:txBody>
      </p:sp>
    </p:spTree>
    <p:extLst>
      <p:ext uri="{BB962C8B-B14F-4D97-AF65-F5344CB8AC3E}">
        <p14:creationId xmlns:p14="http://schemas.microsoft.com/office/powerpoint/2010/main" xmlns="" val="3000467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18128"/>
            <a:ext cx="1800200" cy="59237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179576"/>
            <a:ext cx="1506939" cy="446351"/>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689823"/>
            <a:ext cx="923937" cy="112355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sz="quarter" idx="10" hasCustomPrompt="1"/>
          </p:nvPr>
        </p:nvSpPr>
        <p:spPr>
          <a:xfrm>
            <a:off x="2879111" y="2644393"/>
            <a:ext cx="5853728" cy="1714500"/>
          </a:xfrm>
          <a:prstGeom prst="rect">
            <a:avLst/>
          </a:prstGeom>
        </p:spPr>
        <p:txBody>
          <a:bodyPr vert="horz" anchor="ctr"/>
          <a:lstStyle>
            <a:lvl1pPr marL="0" indent="0" algn="r">
              <a:buNone/>
              <a:defRPr sz="4500" b="1">
                <a:solidFill>
                  <a:schemeClr val="bg1"/>
                </a:solidFill>
              </a:defRPr>
            </a:lvl1pPr>
          </a:lstStyle>
          <a:p>
            <a:pPr lvl="0"/>
            <a:r>
              <a:rPr lang="tr-TR" dirty="0" smtClean="0"/>
              <a:t>KAPAK BAŞLIK ALANI</a:t>
            </a:r>
          </a:p>
          <a:p>
            <a:pPr lvl="0"/>
            <a:r>
              <a:rPr lang="tr-TR" dirty="0" smtClean="0"/>
              <a:t>45 </a:t>
            </a:r>
            <a:r>
              <a:rPr lang="tr-TR" dirty="0" err="1" smtClean="0"/>
              <a:t>pt</a:t>
            </a:r>
            <a:r>
              <a:rPr lang="tr-TR" dirty="0" smtClean="0"/>
              <a:t>. BOLD</a:t>
            </a:r>
            <a:endParaRPr lang="en-US" dirty="0"/>
          </a:p>
        </p:txBody>
      </p:sp>
    </p:spTree>
    <p:extLst>
      <p:ext uri="{BB962C8B-B14F-4D97-AF65-F5344CB8AC3E}">
        <p14:creationId xmlns:p14="http://schemas.microsoft.com/office/powerpoint/2010/main" xmlns="" val="256318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0736" y="52193"/>
            <a:ext cx="5940425" cy="661118"/>
          </a:xfrm>
          <a:prstGeom prst="rect">
            <a:avLst/>
          </a:prstGeom>
        </p:spPr>
        <p:txBody>
          <a:bodyPr vert="horz" anchor="ctr"/>
          <a:lstStyle>
            <a:lvl1pPr marL="0" indent="0">
              <a:buNone/>
              <a:defRPr sz="3200" b="1" baseline="0">
                <a:solidFill>
                  <a:srgbClr val="FFFFFF"/>
                </a:solidFill>
              </a:defRPr>
            </a:lvl1pPr>
            <a:lvl2pPr marL="457200" indent="0">
              <a:buNone/>
              <a:defRPr sz="3200" b="1">
                <a:solidFill>
                  <a:srgbClr val="FFFFFF"/>
                </a:solidFill>
              </a:defRPr>
            </a:lvl2pPr>
            <a:lvl3pPr marL="914400" indent="0">
              <a:buNone/>
              <a:defRPr sz="3200" b="1">
                <a:solidFill>
                  <a:srgbClr val="FFFFFF"/>
                </a:solidFill>
              </a:defRPr>
            </a:lvl3pPr>
            <a:lvl4pPr marL="1371600" indent="0">
              <a:buNone/>
              <a:defRPr sz="3200" b="1">
                <a:solidFill>
                  <a:srgbClr val="FFFFFF"/>
                </a:solidFill>
              </a:defRPr>
            </a:lvl4pPr>
            <a:lvl5pPr marL="1828800" indent="0">
              <a:buNone/>
              <a:defRPr sz="3200" b="1">
                <a:solidFill>
                  <a:srgbClr val="FFFFFF"/>
                </a:solidFill>
              </a:defRPr>
            </a:lvl5pPr>
          </a:lstStyle>
          <a:p>
            <a:pPr lvl="0"/>
            <a:r>
              <a:rPr lang="tr-TR" dirty="0" smtClean="0"/>
              <a:t>Başlık Alanı 32 </a:t>
            </a:r>
            <a:r>
              <a:rPr lang="tr-TR" dirty="0" err="1" smtClean="0"/>
              <a:t>pt</a:t>
            </a:r>
            <a:r>
              <a:rPr lang="tr-TR" dirty="0" smtClean="0"/>
              <a:t>. BOLD</a:t>
            </a:r>
            <a:endParaRPr lang="en-US" dirty="0"/>
          </a:p>
        </p:txBody>
      </p:sp>
      <p:sp>
        <p:nvSpPr>
          <p:cNvPr id="12" name="Text Placeholder 8"/>
          <p:cNvSpPr>
            <a:spLocks noGrp="1"/>
          </p:cNvSpPr>
          <p:nvPr>
            <p:ph type="body" sz="quarter" idx="11" hasCustomPrompt="1"/>
          </p:nvPr>
        </p:nvSpPr>
        <p:spPr>
          <a:xfrm>
            <a:off x="269645" y="1656125"/>
            <a:ext cx="4940300" cy="540105"/>
          </a:xfrm>
          <a:prstGeom prst="rect">
            <a:avLst/>
          </a:prstGeom>
        </p:spPr>
        <p:txBody>
          <a:bodyPr vert="horz" anchor="ctr"/>
          <a:lstStyle>
            <a:lvl1pPr marL="0" indent="0">
              <a:buNone/>
              <a:defRPr sz="3200"/>
            </a:lvl1pPr>
          </a:lstStyle>
          <a:p>
            <a:r>
              <a:rPr lang="en-US" sz="2800" b="1" dirty="0" err="1" smtClean="0">
                <a:solidFill>
                  <a:srgbClr val="002395"/>
                </a:solidFill>
              </a:rPr>
              <a:t>Ara</a:t>
            </a:r>
            <a:r>
              <a:rPr lang="en-US" sz="2800" b="1" dirty="0" smtClean="0">
                <a:solidFill>
                  <a:srgbClr val="002395"/>
                </a:solidFill>
              </a:rPr>
              <a:t> </a:t>
            </a:r>
            <a:r>
              <a:rPr lang="en-US" sz="2800" b="1" dirty="0" err="1" smtClean="0">
                <a:solidFill>
                  <a:srgbClr val="002395"/>
                </a:solidFill>
              </a:rPr>
              <a:t>Başlık</a:t>
            </a:r>
            <a:r>
              <a:rPr lang="en-US" sz="2800" b="1" dirty="0" smtClean="0">
                <a:solidFill>
                  <a:srgbClr val="002395"/>
                </a:solidFill>
              </a:rPr>
              <a:t> </a:t>
            </a:r>
            <a:r>
              <a:rPr lang="en-US" sz="2800" b="1" dirty="0" err="1" smtClean="0">
                <a:solidFill>
                  <a:srgbClr val="002395"/>
                </a:solidFill>
              </a:rPr>
              <a:t>Alanı</a:t>
            </a:r>
            <a:r>
              <a:rPr lang="en-US" sz="2800" b="1" baseline="0" dirty="0" smtClean="0">
                <a:solidFill>
                  <a:srgbClr val="002395"/>
                </a:solidFill>
              </a:rPr>
              <a:t> 28 pt. BOLD</a:t>
            </a:r>
            <a:endParaRPr lang="en-US" sz="2800" b="1" dirty="0">
              <a:solidFill>
                <a:srgbClr val="002395"/>
              </a:solidFill>
            </a:endParaRPr>
          </a:p>
        </p:txBody>
      </p:sp>
      <p:sp>
        <p:nvSpPr>
          <p:cNvPr id="13" name="Text Placeholder 10"/>
          <p:cNvSpPr>
            <a:spLocks noGrp="1"/>
          </p:cNvSpPr>
          <p:nvPr>
            <p:ph type="body" sz="quarter" idx="12"/>
          </p:nvPr>
        </p:nvSpPr>
        <p:spPr>
          <a:xfrm>
            <a:off x="269875" y="2305050"/>
            <a:ext cx="4940300" cy="2975186"/>
          </a:xfrm>
          <a:prstGeom prst="rect">
            <a:avLst/>
          </a:prstGeom>
        </p:spPr>
        <p:txBody>
          <a:bodyPr vert="horz"/>
          <a:lstStyle>
            <a:lvl1pPr marL="0" indent="0">
              <a:buNone/>
              <a:defRPr sz="3200"/>
            </a:lvl1pPr>
          </a:lstStyle>
          <a:p>
            <a:r>
              <a:rPr lang="en-US" sz="2000" b="0" dirty="0" smtClean="0">
                <a:solidFill>
                  <a:srgbClr val="002395"/>
                </a:solidFill>
              </a:rPr>
              <a:t>Alt </a:t>
            </a:r>
            <a:r>
              <a:rPr lang="en-US" sz="2000" b="0" dirty="0" err="1" smtClean="0">
                <a:solidFill>
                  <a:srgbClr val="002395"/>
                </a:solidFill>
              </a:rPr>
              <a:t>Metin</a:t>
            </a:r>
            <a:r>
              <a:rPr lang="en-US" sz="2000" b="0" dirty="0" smtClean="0">
                <a:solidFill>
                  <a:srgbClr val="002395"/>
                </a:solidFill>
              </a:rPr>
              <a:t> 20 pt. REGULAR</a:t>
            </a:r>
            <a:endParaRPr lang="en-US" sz="2000" b="0" dirty="0">
              <a:solidFill>
                <a:srgbClr val="002395"/>
              </a:solidFill>
            </a:endParaRP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1995"/>
          <a:stretch/>
        </p:blipFill>
        <p:spPr>
          <a:xfrm>
            <a:off x="0" y="873303"/>
            <a:ext cx="9144000" cy="6024190"/>
          </a:xfrm>
          <a:prstGeom prst="rect">
            <a:avLst/>
          </a:prstGeom>
        </p:spPr>
      </p:pic>
      <p:pic>
        <p:nvPicPr>
          <p:cNvPr id="8" name="Picture 7" descr="Kapak.jp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b="88091"/>
          <a:stretch/>
        </p:blipFill>
        <p:spPr>
          <a:xfrm>
            <a:off x="0" y="0"/>
            <a:ext cx="9144000" cy="816769"/>
          </a:xfrm>
          <a:prstGeom prst="rect">
            <a:avLst/>
          </a:prstGeom>
        </p:spPr>
      </p:pic>
    </p:spTree>
    <p:extLst>
      <p:ext uri="{BB962C8B-B14F-4D97-AF65-F5344CB8AC3E}">
        <p14:creationId xmlns:p14="http://schemas.microsoft.com/office/powerpoint/2010/main" xmlns="" val="271823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544" y="6061560"/>
            <a:ext cx="1800200" cy="59237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64288" y="6223008"/>
            <a:ext cx="1506939" cy="44635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355976" y="5733255"/>
            <a:ext cx="923937" cy="112355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r" descr="TURKCELL DAHİLİ"/>
          <p:cNvSpPr txBox="1"/>
          <p:nvPr userDrawn="1"/>
        </p:nvSpPr>
        <p:spPr>
          <a:xfrm>
            <a:off x="0" y="0"/>
            <a:ext cx="9144000" cy="369332"/>
          </a:xfrm>
          <a:prstGeom prst="rect">
            <a:avLst/>
          </a:prstGeom>
          <a:noFill/>
        </p:spPr>
        <p:txBody>
          <a:bodyPr vert="horz" rtlCol="0">
            <a:spAutoFit/>
          </a:bodyPr>
          <a:lstStyle/>
          <a:p>
            <a:pPr algn="r"/>
            <a:r>
              <a:rPr lang="tr-TR" smtClean="0"/>
              <a:t>TURKCELL DAHİLİ</a:t>
            </a:r>
            <a:endParaRPr lang="tr-T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4" r:id="rId12"/>
    <p:sldLayoutId id="2147483685" r:id="rId13"/>
  </p:sldLayoutIdLst>
  <p:timing>
    <p:tnLst>
      <p:par>
        <p:cTn id="1" dur="indefinite" restart="never" nodeType="tmRoot"/>
      </p:par>
    </p:tnLst>
  </p:timing>
  <p:txStyles>
    <p:titleStyle>
      <a:lvl1pPr algn="ctr" rtl="0" fontAlgn="base">
        <a:spcBef>
          <a:spcPct val="0"/>
        </a:spcBef>
        <a:spcAft>
          <a:spcPct val="0"/>
        </a:spcAft>
        <a:defRPr sz="4400">
          <a:solidFill>
            <a:srgbClr val="550579"/>
          </a:solidFill>
          <a:latin typeface="+mj-lt"/>
          <a:ea typeface="+mj-ea"/>
          <a:cs typeface="+mj-cs"/>
        </a:defRPr>
      </a:lvl1pPr>
      <a:lvl2pPr algn="ctr" rtl="0" fontAlgn="base">
        <a:spcBef>
          <a:spcPct val="0"/>
        </a:spcBef>
        <a:spcAft>
          <a:spcPct val="0"/>
        </a:spcAft>
        <a:defRPr sz="4400">
          <a:solidFill>
            <a:srgbClr val="550579"/>
          </a:solidFill>
          <a:latin typeface="Arial" charset="0"/>
        </a:defRPr>
      </a:lvl2pPr>
      <a:lvl3pPr algn="ctr" rtl="0" fontAlgn="base">
        <a:spcBef>
          <a:spcPct val="0"/>
        </a:spcBef>
        <a:spcAft>
          <a:spcPct val="0"/>
        </a:spcAft>
        <a:defRPr sz="4400">
          <a:solidFill>
            <a:srgbClr val="550579"/>
          </a:solidFill>
          <a:latin typeface="Arial" charset="0"/>
        </a:defRPr>
      </a:lvl3pPr>
      <a:lvl4pPr algn="ctr" rtl="0" fontAlgn="base">
        <a:spcBef>
          <a:spcPct val="0"/>
        </a:spcBef>
        <a:spcAft>
          <a:spcPct val="0"/>
        </a:spcAft>
        <a:defRPr sz="4400">
          <a:solidFill>
            <a:srgbClr val="550579"/>
          </a:solidFill>
          <a:latin typeface="Arial" charset="0"/>
        </a:defRPr>
      </a:lvl4pPr>
      <a:lvl5pPr algn="ctr" rtl="0" fontAlgn="base">
        <a:spcBef>
          <a:spcPct val="0"/>
        </a:spcBef>
        <a:spcAft>
          <a:spcPct val="0"/>
        </a:spcAft>
        <a:defRPr sz="4400">
          <a:solidFill>
            <a:srgbClr val="550579"/>
          </a:solidFill>
          <a:latin typeface="Arial" charset="0"/>
        </a:defRPr>
      </a:lvl5pPr>
      <a:lvl6pPr marL="457200" algn="ctr" rtl="0" eaLnBrk="1" fontAlgn="base" hangingPunct="1">
        <a:spcBef>
          <a:spcPct val="0"/>
        </a:spcBef>
        <a:spcAft>
          <a:spcPct val="0"/>
        </a:spcAft>
        <a:defRPr sz="4400">
          <a:solidFill>
            <a:srgbClr val="550579"/>
          </a:solidFill>
          <a:latin typeface="Arial" charset="0"/>
        </a:defRPr>
      </a:lvl6pPr>
      <a:lvl7pPr marL="914400" algn="ctr" rtl="0" eaLnBrk="1" fontAlgn="base" hangingPunct="1">
        <a:spcBef>
          <a:spcPct val="0"/>
        </a:spcBef>
        <a:spcAft>
          <a:spcPct val="0"/>
        </a:spcAft>
        <a:defRPr sz="4400">
          <a:solidFill>
            <a:srgbClr val="550579"/>
          </a:solidFill>
          <a:latin typeface="Arial" charset="0"/>
        </a:defRPr>
      </a:lvl7pPr>
      <a:lvl8pPr marL="1371600" algn="ctr" rtl="0" eaLnBrk="1" fontAlgn="base" hangingPunct="1">
        <a:spcBef>
          <a:spcPct val="0"/>
        </a:spcBef>
        <a:spcAft>
          <a:spcPct val="0"/>
        </a:spcAft>
        <a:defRPr sz="4400">
          <a:solidFill>
            <a:srgbClr val="550579"/>
          </a:solidFill>
          <a:latin typeface="Arial" charset="0"/>
        </a:defRPr>
      </a:lvl8pPr>
      <a:lvl9pPr marL="1828800" algn="ctr" rtl="0" eaLnBrk="1" fontAlgn="base" hangingPunct="1">
        <a:spcBef>
          <a:spcPct val="0"/>
        </a:spcBef>
        <a:spcAft>
          <a:spcPct val="0"/>
        </a:spcAft>
        <a:defRPr sz="4400">
          <a:solidFill>
            <a:srgbClr val="550579"/>
          </a:solidFill>
          <a:latin typeface="Arial" charset="0"/>
        </a:defRPr>
      </a:lvl9pPr>
    </p:titleStyle>
    <p:body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55976" y="2708920"/>
            <a:ext cx="4176464" cy="1642492"/>
          </a:xfrm>
        </p:spPr>
        <p:txBody>
          <a:bodyPr/>
          <a:lstStyle/>
          <a:p>
            <a:pPr algn="l"/>
            <a:r>
              <a:rPr lang="tr-TR" sz="3000" dirty="0" smtClean="0">
                <a:latin typeface="Segoe UI" panose="020B0502040204020203" pitchFamily="34" charset="0"/>
                <a:cs typeface="Segoe UI" panose="020B0502040204020203" pitchFamily="34" charset="0"/>
              </a:rPr>
              <a:t>Performance Testing</a:t>
            </a:r>
            <a:endParaRPr lang="en-US" sz="3000" dirty="0"/>
          </a:p>
        </p:txBody>
      </p:sp>
    </p:spTree>
    <p:extLst>
      <p:ext uri="{BB962C8B-B14F-4D97-AF65-F5344CB8AC3E}">
        <p14:creationId xmlns:p14="http://schemas.microsoft.com/office/powerpoint/2010/main" xmlns="" val="3909116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When</a:t>
            </a:r>
            <a:endParaRPr lang="tr-T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30933" y="1124744"/>
            <a:ext cx="5038725" cy="5429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53602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When</a:t>
            </a:r>
            <a:endParaRPr lang="tr-T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86035" y="1196752"/>
            <a:ext cx="5562600" cy="5219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3269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What?</a:t>
            </a:r>
            <a:endParaRPr lang="tr-TR" dirty="0"/>
          </a:p>
        </p:txBody>
      </p:sp>
      <p:pic>
        <p:nvPicPr>
          <p:cNvPr id="5" name="Picture 4"/>
          <p:cNvPicPr>
            <a:picLocks noChangeAspect="1"/>
          </p:cNvPicPr>
          <p:nvPr/>
        </p:nvPicPr>
        <p:blipFill>
          <a:blip r:embed="rId3" cstate="print"/>
          <a:stretch>
            <a:fillRect/>
          </a:stretch>
        </p:blipFill>
        <p:spPr>
          <a:xfrm>
            <a:off x="467544" y="1124744"/>
            <a:ext cx="7587197" cy="4653136"/>
          </a:xfrm>
          <a:prstGeom prst="rect">
            <a:avLst/>
          </a:prstGeom>
        </p:spPr>
      </p:pic>
    </p:spTree>
    <p:extLst>
      <p:ext uri="{BB962C8B-B14F-4D97-AF65-F5344CB8AC3E}">
        <p14:creationId xmlns:p14="http://schemas.microsoft.com/office/powerpoint/2010/main" xmlns="" val="2740777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rved Down Arrow 13"/>
          <p:cNvSpPr/>
          <p:nvPr/>
        </p:nvSpPr>
        <p:spPr>
          <a:xfrm rot="5400000">
            <a:off x="1256519" y="890514"/>
            <a:ext cx="1224136" cy="1086346"/>
          </a:xfrm>
          <a:prstGeom prst="curvedDownArrow">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5" name="TextBox 14"/>
          <p:cNvSpPr txBox="1"/>
          <p:nvPr/>
        </p:nvSpPr>
        <p:spPr>
          <a:xfrm>
            <a:off x="1350196" y="1110731"/>
            <a:ext cx="829073" cy="400110"/>
          </a:xfrm>
          <a:prstGeom prst="rect">
            <a:avLst/>
          </a:prstGeom>
          <a:noFill/>
        </p:spPr>
        <p:txBody>
          <a:bodyPr wrap="none" rtlCol="0">
            <a:spAutoFit/>
          </a:bodyPr>
          <a:lstStyle/>
          <a:p>
            <a:r>
              <a:rPr lang="tr-TR" sz="1000" b="1" dirty="0" smtClean="0"/>
              <a:t>Identify </a:t>
            </a:r>
          </a:p>
          <a:p>
            <a:r>
              <a:rPr lang="tr-TR" sz="1000" b="1" dirty="0" smtClean="0"/>
              <a:t>Objectives</a:t>
            </a:r>
            <a:endParaRPr lang="tr-TR" sz="1000" b="1" dirty="0"/>
          </a:p>
        </p:txBody>
      </p:sp>
      <p:sp>
        <p:nvSpPr>
          <p:cNvPr id="18" name="Curved Right Arrow 17"/>
          <p:cNvSpPr/>
          <p:nvPr/>
        </p:nvSpPr>
        <p:spPr>
          <a:xfrm>
            <a:off x="323528" y="5690635"/>
            <a:ext cx="1026668" cy="1152128"/>
          </a:xfrm>
          <a:prstGeom prst="curvedRightArrow">
            <a:avLst/>
          </a:prstGeom>
          <a:gradFill>
            <a:gsLst>
              <a:gs pos="47000">
                <a:schemeClr val="bg1"/>
              </a:gs>
              <a:gs pos="100000">
                <a:schemeClr val="accent2">
                  <a:lumMod val="0"/>
                  <a:lumOff val="100000"/>
                </a:schemeClr>
              </a:gs>
              <a:gs pos="100000">
                <a:schemeClr val="accent2">
                  <a:lumMod val="100000"/>
                </a:schemeClr>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Curved Right Arrow 18"/>
          <p:cNvSpPr/>
          <p:nvPr/>
        </p:nvSpPr>
        <p:spPr>
          <a:xfrm rot="10800000">
            <a:off x="1534276" y="2730324"/>
            <a:ext cx="1159906" cy="1241437"/>
          </a:xfrm>
          <a:prstGeom prst="curvedRightArrow">
            <a:avLst/>
          </a:prstGeom>
          <a:gradFill flip="none" rotWithShape="1">
            <a:gsLst>
              <a:gs pos="0">
                <a:srgbClr val="FF0000"/>
              </a:gs>
              <a:gs pos="100000">
                <a:schemeClr val="accent2">
                  <a:lumMod val="0"/>
                  <a:lumOff val="100000"/>
                </a:schemeClr>
              </a:gs>
              <a:gs pos="100000">
                <a:schemeClr val="accent2">
                  <a:lumMod val="10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Curved Right Arrow 19"/>
          <p:cNvSpPr/>
          <p:nvPr/>
        </p:nvSpPr>
        <p:spPr>
          <a:xfrm>
            <a:off x="405823" y="2023725"/>
            <a:ext cx="1026668" cy="1152128"/>
          </a:xfrm>
          <a:prstGeom prst="curved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1" name="Curved Right Arrow 20"/>
          <p:cNvSpPr/>
          <p:nvPr/>
        </p:nvSpPr>
        <p:spPr>
          <a:xfrm rot="10800000">
            <a:off x="1614723" y="4707842"/>
            <a:ext cx="1159906" cy="1241437"/>
          </a:xfrm>
          <a:prstGeom prst="curvedRightArrow">
            <a:avLst/>
          </a:prstGeom>
          <a:gradFill flip="none" rotWithShape="1">
            <a:gsLst>
              <a:gs pos="34000">
                <a:srgbClr val="00B050"/>
              </a:gs>
              <a:gs pos="100000">
                <a:schemeClr val="accent2">
                  <a:lumMod val="0"/>
                  <a:lumOff val="100000"/>
                </a:schemeClr>
              </a:gs>
              <a:gs pos="100000">
                <a:schemeClr val="accent2">
                  <a:lumMod val="100000"/>
                </a:schemeClr>
              </a:gs>
            </a:gsLst>
            <a:path path="circle">
              <a:fillToRect l="100000" t="100000"/>
            </a:path>
            <a:tileRect r="-100000" b="-100000"/>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2" name="Curved Right Arrow 21"/>
          <p:cNvSpPr/>
          <p:nvPr/>
        </p:nvSpPr>
        <p:spPr>
          <a:xfrm>
            <a:off x="455791" y="3984473"/>
            <a:ext cx="1026668" cy="1152128"/>
          </a:xfrm>
          <a:prstGeom prst="curvedRightArrow">
            <a:avLst/>
          </a:prstGeom>
          <a:gradFill>
            <a:gsLst>
              <a:gs pos="89000">
                <a:schemeClr val="tx1"/>
              </a:gs>
              <a:gs pos="100000">
                <a:schemeClr val="accent2">
                  <a:lumMod val="0"/>
                  <a:lumOff val="100000"/>
                </a:schemeClr>
              </a:gs>
              <a:gs pos="100000">
                <a:schemeClr val="accent2">
                  <a:lumMod val="100000"/>
                </a:schemeClr>
              </a:gs>
            </a:gsLst>
            <a:path path="circle">
              <a:fillToRect t="100000" r="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3" name="Striped Right Arrow 22"/>
          <p:cNvSpPr/>
          <p:nvPr/>
        </p:nvSpPr>
        <p:spPr>
          <a:xfrm>
            <a:off x="1614722" y="5949279"/>
            <a:ext cx="3605350" cy="993019"/>
          </a:xfrm>
          <a:prstGeom prst="stripedRightArrow">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Analyze Results</a:t>
            </a:r>
            <a:endParaRPr lang="tr-TR" dirty="0">
              <a:solidFill>
                <a:schemeClr val="tx1"/>
              </a:solidFill>
            </a:endParaRPr>
          </a:p>
        </p:txBody>
      </p:sp>
      <p:sp>
        <p:nvSpPr>
          <p:cNvPr id="25" name="TextBox 24"/>
          <p:cNvSpPr txBox="1"/>
          <p:nvPr/>
        </p:nvSpPr>
        <p:spPr>
          <a:xfrm>
            <a:off x="755576" y="2297192"/>
            <a:ext cx="793807" cy="400110"/>
          </a:xfrm>
          <a:prstGeom prst="rect">
            <a:avLst/>
          </a:prstGeom>
          <a:noFill/>
        </p:spPr>
        <p:txBody>
          <a:bodyPr wrap="none" rtlCol="0">
            <a:spAutoFit/>
          </a:bodyPr>
          <a:lstStyle/>
          <a:p>
            <a:r>
              <a:rPr lang="tr-TR" sz="1000" b="1" dirty="0" smtClean="0"/>
              <a:t>Identify </a:t>
            </a:r>
          </a:p>
          <a:p>
            <a:r>
              <a:rPr lang="tr-TR" sz="1000" b="1" dirty="0" smtClean="0"/>
              <a:t>Scenarios</a:t>
            </a:r>
            <a:endParaRPr lang="tr-TR" sz="1000" b="1" dirty="0"/>
          </a:p>
        </p:txBody>
      </p:sp>
      <p:sp>
        <p:nvSpPr>
          <p:cNvPr id="26" name="TextBox 25"/>
          <p:cNvSpPr txBox="1"/>
          <p:nvPr/>
        </p:nvSpPr>
        <p:spPr>
          <a:xfrm>
            <a:off x="1598175" y="3284984"/>
            <a:ext cx="803425" cy="400110"/>
          </a:xfrm>
          <a:prstGeom prst="rect">
            <a:avLst/>
          </a:prstGeom>
          <a:noFill/>
        </p:spPr>
        <p:txBody>
          <a:bodyPr wrap="none" rtlCol="0">
            <a:spAutoFit/>
          </a:bodyPr>
          <a:lstStyle/>
          <a:p>
            <a:r>
              <a:rPr lang="tr-TR" sz="1000" b="1" dirty="0" smtClean="0"/>
              <a:t>Identify </a:t>
            </a:r>
          </a:p>
          <a:p>
            <a:r>
              <a:rPr lang="tr-TR" sz="1000" b="1" dirty="0" smtClean="0"/>
              <a:t>Threshold</a:t>
            </a:r>
            <a:endParaRPr lang="tr-TR" sz="1000" b="1" dirty="0"/>
          </a:p>
        </p:txBody>
      </p:sp>
      <p:sp>
        <p:nvSpPr>
          <p:cNvPr id="27" name="TextBox 26"/>
          <p:cNvSpPr txBox="1"/>
          <p:nvPr/>
        </p:nvSpPr>
        <p:spPr>
          <a:xfrm>
            <a:off x="975629" y="4257894"/>
            <a:ext cx="675185" cy="400110"/>
          </a:xfrm>
          <a:prstGeom prst="rect">
            <a:avLst/>
          </a:prstGeom>
          <a:noFill/>
        </p:spPr>
        <p:txBody>
          <a:bodyPr wrap="none" rtlCol="0">
            <a:spAutoFit/>
          </a:bodyPr>
          <a:lstStyle/>
          <a:p>
            <a:r>
              <a:rPr lang="tr-TR" sz="1000" b="1" dirty="0" smtClean="0"/>
              <a:t>Identify </a:t>
            </a:r>
          </a:p>
          <a:p>
            <a:r>
              <a:rPr lang="tr-TR" sz="1000" b="1" dirty="0" smtClean="0"/>
              <a:t>Metrics</a:t>
            </a:r>
            <a:endParaRPr lang="tr-TR" sz="1000" b="1" dirty="0"/>
          </a:p>
        </p:txBody>
      </p:sp>
      <p:sp>
        <p:nvSpPr>
          <p:cNvPr id="28" name="TextBox 27"/>
          <p:cNvSpPr txBox="1"/>
          <p:nvPr/>
        </p:nvSpPr>
        <p:spPr>
          <a:xfrm>
            <a:off x="1549896" y="5257103"/>
            <a:ext cx="617477" cy="400110"/>
          </a:xfrm>
          <a:prstGeom prst="rect">
            <a:avLst/>
          </a:prstGeom>
          <a:noFill/>
        </p:spPr>
        <p:txBody>
          <a:bodyPr wrap="none" rtlCol="0">
            <a:spAutoFit/>
          </a:bodyPr>
          <a:lstStyle/>
          <a:p>
            <a:r>
              <a:rPr lang="tr-TR" sz="1000" b="1" dirty="0" smtClean="0"/>
              <a:t>Create </a:t>
            </a:r>
          </a:p>
          <a:p>
            <a:r>
              <a:rPr lang="tr-TR" sz="1000" b="1" dirty="0" smtClean="0"/>
              <a:t>Scripts</a:t>
            </a:r>
            <a:endParaRPr lang="tr-TR" sz="1000" b="1" dirty="0"/>
          </a:p>
        </p:txBody>
      </p:sp>
      <p:sp>
        <p:nvSpPr>
          <p:cNvPr id="29" name="TextBox 28"/>
          <p:cNvSpPr txBox="1"/>
          <p:nvPr/>
        </p:nvSpPr>
        <p:spPr>
          <a:xfrm>
            <a:off x="649821" y="6050466"/>
            <a:ext cx="795411" cy="246221"/>
          </a:xfrm>
          <a:prstGeom prst="rect">
            <a:avLst/>
          </a:prstGeom>
          <a:noFill/>
        </p:spPr>
        <p:txBody>
          <a:bodyPr wrap="none" rtlCol="0">
            <a:spAutoFit/>
          </a:bodyPr>
          <a:lstStyle/>
          <a:p>
            <a:r>
              <a:rPr lang="tr-TR" sz="1000" b="1" dirty="0" smtClean="0"/>
              <a:t>Execution</a:t>
            </a:r>
            <a:endParaRPr lang="tr-TR" sz="1000" b="1" dirty="0"/>
          </a:p>
        </p:txBody>
      </p:sp>
      <p:pic>
        <p:nvPicPr>
          <p:cNvPr id="34" name="Picture 33"/>
          <p:cNvPicPr>
            <a:picLocks noChangeAspect="1"/>
          </p:cNvPicPr>
          <p:nvPr/>
        </p:nvPicPr>
        <p:blipFill>
          <a:blip r:embed="rId2" cstate="print"/>
          <a:stretch>
            <a:fillRect/>
          </a:stretch>
        </p:blipFill>
        <p:spPr>
          <a:xfrm>
            <a:off x="4275088" y="1310786"/>
            <a:ext cx="4868912" cy="4570598"/>
          </a:xfrm>
          <a:prstGeom prst="rect">
            <a:avLst/>
          </a:prstGeom>
        </p:spPr>
      </p:pic>
      <p:sp>
        <p:nvSpPr>
          <p:cNvPr id="35" name="Text Placeholder 1"/>
          <p:cNvSpPr>
            <a:spLocks noGrp="1"/>
          </p:cNvSpPr>
          <p:nvPr>
            <p:ph type="body" sz="quarter" idx="10"/>
          </p:nvPr>
        </p:nvSpPr>
        <p:spPr>
          <a:xfrm>
            <a:off x="-22304" y="50569"/>
            <a:ext cx="5940425" cy="661118"/>
          </a:xfrm>
        </p:spPr>
        <p:txBody>
          <a:bodyPr/>
          <a:lstStyle/>
          <a:p>
            <a:r>
              <a:rPr lang="tr-TR" dirty="0" smtClean="0"/>
              <a:t>Performance Testing Process </a:t>
            </a:r>
            <a:endParaRPr lang="tr-TR" dirty="0"/>
          </a:p>
        </p:txBody>
      </p:sp>
    </p:spTree>
    <p:extLst>
      <p:ext uri="{BB962C8B-B14F-4D97-AF65-F5344CB8AC3E}">
        <p14:creationId xmlns:p14="http://schemas.microsoft.com/office/powerpoint/2010/main" xmlns="" val="89036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1000" fill="hold"/>
                                        <p:tgtEl>
                                          <p:spTgt spid="23"/>
                                        </p:tgtEl>
                                        <p:attrNameLst>
                                          <p:attrName>ppt_w</p:attrName>
                                        </p:attrNameLst>
                                      </p:cBhvr>
                                      <p:tavLst>
                                        <p:tav tm="0">
                                          <p:val>
                                            <p:fltVal val="0"/>
                                          </p:val>
                                        </p:tav>
                                        <p:tav tm="100000">
                                          <p:val>
                                            <p:strVal val="#ppt_w"/>
                                          </p:val>
                                        </p:tav>
                                      </p:tavLst>
                                    </p:anim>
                                    <p:anim calcmode="lin" valueType="num">
                                      <p:cBhvr>
                                        <p:cTn id="80" dur="1000" fill="hold"/>
                                        <p:tgtEl>
                                          <p:spTgt spid="23"/>
                                        </p:tgtEl>
                                        <p:attrNameLst>
                                          <p:attrName>ppt_h</p:attrName>
                                        </p:attrNameLst>
                                      </p:cBhvr>
                                      <p:tavLst>
                                        <p:tav tm="0">
                                          <p:val>
                                            <p:fltVal val="0"/>
                                          </p:val>
                                        </p:tav>
                                        <p:tav tm="100000">
                                          <p:val>
                                            <p:strVal val="#ppt_h"/>
                                          </p:val>
                                        </p:tav>
                                      </p:tavLst>
                                    </p:anim>
                                    <p:anim calcmode="lin" valueType="num">
                                      <p:cBhvr>
                                        <p:cTn id="81" dur="1000" fill="hold"/>
                                        <p:tgtEl>
                                          <p:spTgt spid="23"/>
                                        </p:tgtEl>
                                        <p:attrNameLst>
                                          <p:attrName>style.rotation</p:attrName>
                                        </p:attrNameLst>
                                      </p:cBhvr>
                                      <p:tavLst>
                                        <p:tav tm="0">
                                          <p:val>
                                            <p:fltVal val="90"/>
                                          </p:val>
                                        </p:tav>
                                        <p:tav tm="100000">
                                          <p:val>
                                            <p:fltVal val="0"/>
                                          </p:val>
                                        </p:tav>
                                      </p:tavLst>
                                    </p:anim>
                                    <p:animEffect transition="in" filter="fade">
                                      <p:cBhvr>
                                        <p:cTn id="82" dur="1000"/>
                                        <p:tgtEl>
                                          <p:spTgt spid="23"/>
                                        </p:tgtEl>
                                      </p:cBhvr>
                                    </p:animEffect>
                                  </p:childTnLst>
                                </p:cTn>
                              </p:par>
                              <p:par>
                                <p:cTn id="83" presetID="3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19" grpId="0" animBg="1"/>
      <p:bldP spid="20" grpId="0" animBg="1"/>
      <p:bldP spid="21" grpId="0" animBg="1"/>
      <p:bldP spid="22" grpId="0" animBg="1"/>
      <p:bldP spid="23" grpId="0" animBg="1"/>
      <p:bldP spid="25" grpId="0"/>
      <p:bldP spid="26" grpId="0"/>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9321" y="76166"/>
            <a:ext cx="5940425" cy="661118"/>
          </a:xfrm>
        </p:spPr>
        <p:txBody>
          <a:bodyPr/>
          <a:lstStyle/>
          <a:p>
            <a:r>
              <a:rPr lang="tr-TR" dirty="0" smtClean="0"/>
              <a:t>How…Turkcell</a:t>
            </a:r>
            <a:endParaRPr lang="tr-TR" dirty="0"/>
          </a:p>
        </p:txBody>
      </p:sp>
      <p:sp>
        <p:nvSpPr>
          <p:cNvPr id="13" name="Title 2"/>
          <p:cNvSpPr txBox="1">
            <a:spLocks/>
          </p:cNvSpPr>
          <p:nvPr/>
        </p:nvSpPr>
        <p:spPr>
          <a:xfrm>
            <a:off x="28367" y="-3416"/>
            <a:ext cx="6480899" cy="720001"/>
          </a:xfrm>
          <a:prstGeom prst="rect">
            <a:avLst/>
          </a:prstGeom>
        </p:spPr>
        <p:txBody>
          <a:bodyPr/>
          <a:lstStyle>
            <a:lvl1pPr algn="ctr" rtl="0" fontAlgn="base">
              <a:spcBef>
                <a:spcPct val="0"/>
              </a:spcBef>
              <a:spcAft>
                <a:spcPct val="0"/>
              </a:spcAft>
              <a:defRPr sz="4400">
                <a:solidFill>
                  <a:srgbClr val="550579"/>
                </a:solidFill>
                <a:latin typeface="+mj-lt"/>
                <a:ea typeface="+mj-ea"/>
                <a:cs typeface="+mj-cs"/>
              </a:defRPr>
            </a:lvl1pPr>
            <a:lvl2pPr algn="ctr" rtl="0" fontAlgn="base">
              <a:spcBef>
                <a:spcPct val="0"/>
              </a:spcBef>
              <a:spcAft>
                <a:spcPct val="0"/>
              </a:spcAft>
              <a:defRPr sz="4400">
                <a:solidFill>
                  <a:srgbClr val="550579"/>
                </a:solidFill>
                <a:latin typeface="Arial" charset="0"/>
              </a:defRPr>
            </a:lvl2pPr>
            <a:lvl3pPr algn="ctr" rtl="0" fontAlgn="base">
              <a:spcBef>
                <a:spcPct val="0"/>
              </a:spcBef>
              <a:spcAft>
                <a:spcPct val="0"/>
              </a:spcAft>
              <a:defRPr sz="4400">
                <a:solidFill>
                  <a:srgbClr val="550579"/>
                </a:solidFill>
                <a:latin typeface="Arial" charset="0"/>
              </a:defRPr>
            </a:lvl3pPr>
            <a:lvl4pPr algn="ctr" rtl="0" fontAlgn="base">
              <a:spcBef>
                <a:spcPct val="0"/>
              </a:spcBef>
              <a:spcAft>
                <a:spcPct val="0"/>
              </a:spcAft>
              <a:defRPr sz="4400">
                <a:solidFill>
                  <a:srgbClr val="550579"/>
                </a:solidFill>
                <a:latin typeface="Arial" charset="0"/>
              </a:defRPr>
            </a:lvl4pPr>
            <a:lvl5pPr algn="ctr" rtl="0" fontAlgn="base">
              <a:spcBef>
                <a:spcPct val="0"/>
              </a:spcBef>
              <a:spcAft>
                <a:spcPct val="0"/>
              </a:spcAft>
              <a:defRPr sz="4400">
                <a:solidFill>
                  <a:srgbClr val="550579"/>
                </a:solidFill>
                <a:latin typeface="Arial" charset="0"/>
              </a:defRPr>
            </a:lvl5pPr>
            <a:lvl6pPr marL="457200" algn="ctr" rtl="0" eaLnBrk="1" fontAlgn="base" hangingPunct="1">
              <a:spcBef>
                <a:spcPct val="0"/>
              </a:spcBef>
              <a:spcAft>
                <a:spcPct val="0"/>
              </a:spcAft>
              <a:defRPr sz="4400">
                <a:solidFill>
                  <a:srgbClr val="550579"/>
                </a:solidFill>
                <a:latin typeface="Arial" charset="0"/>
              </a:defRPr>
            </a:lvl6pPr>
            <a:lvl7pPr marL="914400" algn="ctr" rtl="0" eaLnBrk="1" fontAlgn="base" hangingPunct="1">
              <a:spcBef>
                <a:spcPct val="0"/>
              </a:spcBef>
              <a:spcAft>
                <a:spcPct val="0"/>
              </a:spcAft>
              <a:defRPr sz="4400">
                <a:solidFill>
                  <a:srgbClr val="550579"/>
                </a:solidFill>
                <a:latin typeface="Arial" charset="0"/>
              </a:defRPr>
            </a:lvl7pPr>
            <a:lvl8pPr marL="1371600" algn="ctr" rtl="0" eaLnBrk="1" fontAlgn="base" hangingPunct="1">
              <a:spcBef>
                <a:spcPct val="0"/>
              </a:spcBef>
              <a:spcAft>
                <a:spcPct val="0"/>
              </a:spcAft>
              <a:defRPr sz="4400">
                <a:solidFill>
                  <a:srgbClr val="550579"/>
                </a:solidFill>
                <a:latin typeface="Arial" charset="0"/>
              </a:defRPr>
            </a:lvl8pPr>
            <a:lvl9pPr marL="1828800" algn="ctr" rtl="0" eaLnBrk="1" fontAlgn="base" hangingPunct="1">
              <a:spcBef>
                <a:spcPct val="0"/>
              </a:spcBef>
              <a:spcAft>
                <a:spcPct val="0"/>
              </a:spcAft>
              <a:defRPr sz="4400">
                <a:solidFill>
                  <a:srgbClr val="550579"/>
                </a:solidFill>
                <a:latin typeface="Arial" charset="0"/>
              </a:defRPr>
            </a:lvl9pPr>
          </a:lstStyle>
          <a:p>
            <a:endParaRPr lang="tr-TR" kern="0"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22936" y="1656046"/>
            <a:ext cx="1584220" cy="15187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6" name="TextBox 15"/>
          <p:cNvSpPr txBox="1"/>
          <p:nvPr/>
        </p:nvSpPr>
        <p:spPr>
          <a:xfrm>
            <a:off x="3800474" y="970892"/>
            <a:ext cx="1888621" cy="692497"/>
          </a:xfrm>
          <a:prstGeom prst="rect">
            <a:avLst/>
          </a:prstGeom>
          <a:noFill/>
        </p:spPr>
        <p:txBody>
          <a:bodyPr wrap="square" rtlCol="0">
            <a:spAutoFit/>
          </a:bodyPr>
          <a:lstStyle/>
          <a:p>
            <a:r>
              <a:rPr lang="tr-TR" sz="1300" dirty="0" smtClean="0"/>
              <a:t>Running to scripts on preproduction</a:t>
            </a:r>
          </a:p>
          <a:p>
            <a:r>
              <a:rPr lang="tr-TR" sz="1300" dirty="0" smtClean="0"/>
              <a:t>And Production system</a:t>
            </a:r>
            <a:endParaRPr lang="tr-TR" sz="1300" dirty="0"/>
          </a:p>
        </p:txBody>
      </p:sp>
      <p:cxnSp>
        <p:nvCxnSpPr>
          <p:cNvPr id="17" name="Straight Arrow Connector 16"/>
          <p:cNvCxnSpPr/>
          <p:nvPr/>
        </p:nvCxnSpPr>
        <p:spPr>
          <a:xfrm>
            <a:off x="2284659" y="2265413"/>
            <a:ext cx="1440200"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50838" y="3861060"/>
            <a:ext cx="2485782" cy="18687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 name="TextBox 19"/>
          <p:cNvSpPr txBox="1"/>
          <p:nvPr/>
        </p:nvSpPr>
        <p:spPr>
          <a:xfrm>
            <a:off x="6909813" y="4519687"/>
            <a:ext cx="2004075" cy="784830"/>
          </a:xfrm>
          <a:prstGeom prst="rect">
            <a:avLst/>
          </a:prstGeom>
          <a:noFill/>
        </p:spPr>
        <p:txBody>
          <a:bodyPr wrap="none" rtlCol="0">
            <a:spAutoFit/>
          </a:bodyPr>
          <a:lstStyle/>
          <a:p>
            <a:r>
              <a:rPr lang="tr-TR" sz="1500" dirty="0" smtClean="0"/>
              <a:t>Check its reports and</a:t>
            </a:r>
          </a:p>
          <a:p>
            <a:r>
              <a:rPr lang="tr-TR" sz="1500" dirty="0" smtClean="0"/>
              <a:t>alarms</a:t>
            </a:r>
          </a:p>
          <a:p>
            <a:endParaRPr lang="tr-TR" sz="1500" dirty="0"/>
          </a:p>
        </p:txBody>
      </p:sp>
      <p:pic>
        <p:nvPicPr>
          <p:cNvPr id="21" name="Picture 1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06738" y="5918682"/>
            <a:ext cx="1373982" cy="9167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 name="TextBox 22"/>
          <p:cNvSpPr txBox="1"/>
          <p:nvPr/>
        </p:nvSpPr>
        <p:spPr>
          <a:xfrm>
            <a:off x="7197324" y="6050634"/>
            <a:ext cx="1088888" cy="784830"/>
          </a:xfrm>
          <a:prstGeom prst="rect">
            <a:avLst/>
          </a:prstGeom>
          <a:noFill/>
        </p:spPr>
        <p:txBody>
          <a:bodyPr wrap="none" rtlCol="0">
            <a:spAutoFit/>
          </a:bodyPr>
          <a:lstStyle/>
          <a:p>
            <a:r>
              <a:rPr lang="tr-TR" sz="1500" dirty="0" err="1" smtClean="0"/>
              <a:t>Release</a:t>
            </a:r>
            <a:r>
              <a:rPr lang="tr-TR" sz="1500" dirty="0" smtClean="0"/>
              <a:t> </a:t>
            </a:r>
          </a:p>
          <a:p>
            <a:r>
              <a:rPr lang="tr-TR" sz="1500" dirty="0" smtClean="0"/>
              <a:t>Performans</a:t>
            </a:r>
          </a:p>
          <a:p>
            <a:r>
              <a:rPr lang="tr-TR" sz="1500" dirty="0" smtClean="0"/>
              <a:t>ok</a:t>
            </a:r>
            <a:endParaRPr lang="tr-TR" sz="1500" dirty="0"/>
          </a:p>
        </p:txBody>
      </p:sp>
      <p:sp>
        <p:nvSpPr>
          <p:cNvPr id="25" name="TextBox 24"/>
          <p:cNvSpPr txBox="1"/>
          <p:nvPr/>
        </p:nvSpPr>
        <p:spPr>
          <a:xfrm>
            <a:off x="3724859" y="4319867"/>
            <a:ext cx="1978747" cy="553998"/>
          </a:xfrm>
          <a:prstGeom prst="rect">
            <a:avLst/>
          </a:prstGeom>
          <a:noFill/>
        </p:spPr>
        <p:txBody>
          <a:bodyPr wrap="none" rtlCol="0">
            <a:spAutoFit/>
          </a:bodyPr>
          <a:lstStyle/>
          <a:p>
            <a:r>
              <a:rPr lang="tr-TR" sz="1500" dirty="0" smtClean="0"/>
              <a:t>Analyze </a:t>
            </a:r>
            <a:r>
              <a:rPr lang="tr-TR" sz="1500" dirty="0" err="1" smtClean="0"/>
              <a:t>its</a:t>
            </a:r>
            <a:r>
              <a:rPr lang="tr-TR" sz="1500" dirty="0" smtClean="0"/>
              <a:t> </a:t>
            </a:r>
            <a:r>
              <a:rPr lang="tr-TR" sz="1500" dirty="0" err="1" smtClean="0"/>
              <a:t>reports</a:t>
            </a:r>
            <a:r>
              <a:rPr lang="tr-TR" sz="1500" dirty="0" smtClean="0"/>
              <a:t> </a:t>
            </a:r>
          </a:p>
          <a:p>
            <a:r>
              <a:rPr lang="tr-TR" sz="1500" dirty="0" smtClean="0"/>
              <a:t>Via APM (Dynatrace)</a:t>
            </a:r>
          </a:p>
        </p:txBody>
      </p:sp>
      <p:cxnSp>
        <p:nvCxnSpPr>
          <p:cNvPr id="26" name="Straight Arrow Connector 25"/>
          <p:cNvCxnSpPr>
            <a:stCxn id="19" idx="1"/>
          </p:cNvCxnSpPr>
          <p:nvPr/>
        </p:nvCxnSpPr>
        <p:spPr>
          <a:xfrm flipH="1">
            <a:off x="5527711" y="4795432"/>
            <a:ext cx="10231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91835" y="4426100"/>
            <a:ext cx="1082348" cy="369332"/>
          </a:xfrm>
          <a:prstGeom prst="rect">
            <a:avLst/>
          </a:prstGeom>
          <a:noFill/>
        </p:spPr>
        <p:txBody>
          <a:bodyPr wrap="none" rtlCol="0">
            <a:spAutoFit/>
          </a:bodyPr>
          <a:lstStyle/>
          <a:p>
            <a:r>
              <a:rPr lang="tr-TR" b="1" dirty="0" smtClean="0">
                <a:solidFill>
                  <a:srgbClr val="C00000"/>
                </a:solidFill>
              </a:rPr>
              <a:t>NOT OK</a:t>
            </a:r>
            <a:endParaRPr lang="tr-TR" b="1" dirty="0">
              <a:solidFill>
                <a:srgbClr val="C00000"/>
              </a:solidFill>
            </a:endParaRPr>
          </a:p>
        </p:txBody>
      </p:sp>
      <p:sp>
        <p:nvSpPr>
          <p:cNvPr id="28" name="TextBox 27"/>
          <p:cNvSpPr txBox="1"/>
          <p:nvPr/>
        </p:nvSpPr>
        <p:spPr>
          <a:xfrm>
            <a:off x="7911850" y="5639577"/>
            <a:ext cx="568869" cy="369332"/>
          </a:xfrm>
          <a:prstGeom prst="rect">
            <a:avLst/>
          </a:prstGeom>
          <a:noFill/>
        </p:spPr>
        <p:txBody>
          <a:bodyPr wrap="square" rtlCol="0">
            <a:spAutoFit/>
          </a:bodyPr>
          <a:lstStyle/>
          <a:p>
            <a:r>
              <a:rPr lang="tr-TR" b="1" dirty="0" smtClean="0">
                <a:solidFill>
                  <a:srgbClr val="00B050"/>
                </a:solidFill>
              </a:rPr>
              <a:t>OK</a:t>
            </a:r>
            <a:endParaRPr lang="tr-TR" b="1" dirty="0">
              <a:solidFill>
                <a:srgbClr val="00B050"/>
              </a:solidFill>
            </a:endParaRPr>
          </a:p>
        </p:txBody>
      </p:sp>
      <p:pic>
        <p:nvPicPr>
          <p:cNvPr id="30"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84729" y="1808972"/>
            <a:ext cx="2114078" cy="13819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1" name="TextBox 30"/>
          <p:cNvSpPr txBox="1"/>
          <p:nvPr/>
        </p:nvSpPr>
        <p:spPr>
          <a:xfrm>
            <a:off x="6595535" y="1280371"/>
            <a:ext cx="2023174" cy="492443"/>
          </a:xfrm>
          <a:prstGeom prst="rect">
            <a:avLst/>
          </a:prstGeom>
          <a:noFill/>
        </p:spPr>
        <p:txBody>
          <a:bodyPr wrap="square" rtlCol="0">
            <a:spAutoFit/>
          </a:bodyPr>
          <a:lstStyle>
            <a:defPPr>
              <a:defRPr lang="tr-TR"/>
            </a:defPPr>
            <a:lvl1pPr>
              <a:defRPr sz="1300"/>
            </a:lvl1pPr>
          </a:lstStyle>
          <a:p>
            <a:r>
              <a:rPr lang="tr-TR" dirty="0"/>
              <a:t>Recording the performans scenarios</a:t>
            </a:r>
          </a:p>
        </p:txBody>
      </p:sp>
      <p:pic>
        <p:nvPicPr>
          <p:cNvPr id="32" name="Picture 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1781" y="1771674"/>
            <a:ext cx="2170569" cy="1571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4" name="TextBox 33"/>
          <p:cNvSpPr txBox="1"/>
          <p:nvPr/>
        </p:nvSpPr>
        <p:spPr>
          <a:xfrm>
            <a:off x="-25741" y="1075744"/>
            <a:ext cx="2493056" cy="692497"/>
          </a:xfrm>
          <a:prstGeom prst="rect">
            <a:avLst/>
          </a:prstGeom>
          <a:noFill/>
        </p:spPr>
        <p:txBody>
          <a:bodyPr wrap="square" rtlCol="0">
            <a:spAutoFit/>
          </a:bodyPr>
          <a:lstStyle/>
          <a:p>
            <a:r>
              <a:rPr lang="tr-TR" sz="1300" dirty="0" smtClean="0"/>
              <a:t>Scripting and Setting to threshold for performans scenarios</a:t>
            </a:r>
            <a:endParaRPr lang="tr-TR" sz="1300" dirty="0"/>
          </a:p>
        </p:txBody>
      </p:sp>
      <p:cxnSp>
        <p:nvCxnSpPr>
          <p:cNvPr id="35" name="Straight Arrow Connector 34"/>
          <p:cNvCxnSpPr/>
          <p:nvPr/>
        </p:nvCxnSpPr>
        <p:spPr>
          <a:xfrm flipV="1">
            <a:off x="5591835" y="2236853"/>
            <a:ext cx="1082348" cy="2856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793729" y="3304264"/>
            <a:ext cx="7370" cy="51069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427984" y="3155598"/>
            <a:ext cx="0" cy="1164269"/>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3467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1000"/>
                                        <p:tgtEl>
                                          <p:spTgt spid="31"/>
                                        </p:tgtEl>
                                      </p:cBhvr>
                                    </p:animEffect>
                                    <p:anim calcmode="lin" valueType="num">
                                      <p:cBhvr>
                                        <p:cTn id="42" dur="1000" fill="hold"/>
                                        <p:tgtEl>
                                          <p:spTgt spid="31"/>
                                        </p:tgtEl>
                                        <p:attrNameLst>
                                          <p:attrName>ppt_x</p:attrName>
                                        </p:attrNameLst>
                                      </p:cBhvr>
                                      <p:tavLst>
                                        <p:tav tm="0">
                                          <p:val>
                                            <p:strVal val="#ppt_x"/>
                                          </p:val>
                                        </p:tav>
                                        <p:tav tm="100000">
                                          <p:val>
                                            <p:strVal val="#ppt_x"/>
                                          </p:val>
                                        </p:tav>
                                      </p:tavLst>
                                    </p:anim>
                                    <p:anim calcmode="lin" valueType="num">
                                      <p:cBhvr>
                                        <p:cTn id="43" dur="1000" fill="hold"/>
                                        <p:tgtEl>
                                          <p:spTgt spid="3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00"/>
                                        <p:tgtEl>
                                          <p:spTgt spid="30"/>
                                        </p:tgtEl>
                                      </p:cBhvr>
                                    </p:animEffect>
                                    <p:anim calcmode="lin" valueType="num">
                                      <p:cBhvr>
                                        <p:cTn id="47" dur="1000" fill="hold"/>
                                        <p:tgtEl>
                                          <p:spTgt spid="30"/>
                                        </p:tgtEl>
                                        <p:attrNameLst>
                                          <p:attrName>ppt_x</p:attrName>
                                        </p:attrNameLst>
                                      </p:cBhvr>
                                      <p:tavLst>
                                        <p:tav tm="0">
                                          <p:val>
                                            <p:strVal val="#ppt_x"/>
                                          </p:val>
                                        </p:tav>
                                        <p:tav tm="100000">
                                          <p:val>
                                            <p:strVal val="#ppt_x"/>
                                          </p:val>
                                        </p:tav>
                                      </p:tavLst>
                                    </p:anim>
                                    <p:anim calcmode="lin" valueType="num">
                                      <p:cBhvr>
                                        <p:cTn id="4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1000"/>
                                        <p:tgtEl>
                                          <p:spTgt spid="37"/>
                                        </p:tgtEl>
                                      </p:cBhvr>
                                    </p:animEffect>
                                    <p:anim calcmode="lin" valueType="num">
                                      <p:cBhvr>
                                        <p:cTn id="54" dur="1000" fill="hold"/>
                                        <p:tgtEl>
                                          <p:spTgt spid="37"/>
                                        </p:tgtEl>
                                        <p:attrNameLst>
                                          <p:attrName>ppt_x</p:attrName>
                                        </p:attrNameLst>
                                      </p:cBhvr>
                                      <p:tavLst>
                                        <p:tav tm="0">
                                          <p:val>
                                            <p:strVal val="#ppt_x"/>
                                          </p:val>
                                        </p:tav>
                                        <p:tav tm="100000">
                                          <p:val>
                                            <p:strVal val="#ppt_x"/>
                                          </p:val>
                                        </p:tav>
                                      </p:tavLst>
                                    </p:anim>
                                    <p:anim calcmode="lin" valueType="num">
                                      <p:cBhvr>
                                        <p:cTn id="55" dur="1000" fill="hold"/>
                                        <p:tgtEl>
                                          <p:spTgt spid="3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1000"/>
                                        <p:tgtEl>
                                          <p:spTgt spid="23"/>
                                        </p:tgtEl>
                                      </p:cBhvr>
                                    </p:animEffect>
                                    <p:anim calcmode="lin" valueType="num">
                                      <p:cBhvr>
                                        <p:cTn id="76" dur="1000" fill="hold"/>
                                        <p:tgtEl>
                                          <p:spTgt spid="23"/>
                                        </p:tgtEl>
                                        <p:attrNameLst>
                                          <p:attrName>ppt_x</p:attrName>
                                        </p:attrNameLst>
                                      </p:cBhvr>
                                      <p:tavLst>
                                        <p:tav tm="0">
                                          <p:val>
                                            <p:strVal val="#ppt_x"/>
                                          </p:val>
                                        </p:tav>
                                        <p:tav tm="100000">
                                          <p:val>
                                            <p:strVal val="#ppt_x"/>
                                          </p:val>
                                        </p:tav>
                                      </p:tavLst>
                                    </p:anim>
                                    <p:anim calcmode="lin" valueType="num">
                                      <p:cBhvr>
                                        <p:cTn id="77" dur="1000" fill="hold"/>
                                        <p:tgtEl>
                                          <p:spTgt spid="23"/>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1000"/>
                                        <p:tgtEl>
                                          <p:spTgt spid="21"/>
                                        </p:tgtEl>
                                      </p:cBhvr>
                                    </p:animEffect>
                                    <p:anim calcmode="lin" valueType="num">
                                      <p:cBhvr>
                                        <p:cTn id="81" dur="1000" fill="hold"/>
                                        <p:tgtEl>
                                          <p:spTgt spid="21"/>
                                        </p:tgtEl>
                                        <p:attrNameLst>
                                          <p:attrName>ppt_x</p:attrName>
                                        </p:attrNameLst>
                                      </p:cBhvr>
                                      <p:tavLst>
                                        <p:tav tm="0">
                                          <p:val>
                                            <p:strVal val="#ppt_x"/>
                                          </p:val>
                                        </p:tav>
                                        <p:tav tm="100000">
                                          <p:val>
                                            <p:strVal val="#ppt_x"/>
                                          </p:val>
                                        </p:tav>
                                      </p:tavLst>
                                    </p:anim>
                                    <p:anim calcmode="lin" valueType="num">
                                      <p:cBhvr>
                                        <p:cTn id="8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down)">
                                      <p:cBhvr>
                                        <p:cTn id="87" dur="580">
                                          <p:stCondLst>
                                            <p:cond delay="0"/>
                                          </p:stCondLst>
                                        </p:cTn>
                                        <p:tgtEl>
                                          <p:spTgt spid="26"/>
                                        </p:tgtEl>
                                      </p:cBhvr>
                                    </p:animEffect>
                                    <p:anim calcmode="lin" valueType="num">
                                      <p:cBhvr>
                                        <p:cTn id="8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93" dur="26">
                                          <p:stCondLst>
                                            <p:cond delay="650"/>
                                          </p:stCondLst>
                                        </p:cTn>
                                        <p:tgtEl>
                                          <p:spTgt spid="26"/>
                                        </p:tgtEl>
                                      </p:cBhvr>
                                      <p:to x="100000" y="60000"/>
                                    </p:animScale>
                                    <p:animScale>
                                      <p:cBhvr>
                                        <p:cTn id="94" dur="166" decel="50000">
                                          <p:stCondLst>
                                            <p:cond delay="676"/>
                                          </p:stCondLst>
                                        </p:cTn>
                                        <p:tgtEl>
                                          <p:spTgt spid="26"/>
                                        </p:tgtEl>
                                      </p:cBhvr>
                                      <p:to x="100000" y="100000"/>
                                    </p:animScale>
                                    <p:animScale>
                                      <p:cBhvr>
                                        <p:cTn id="95" dur="26">
                                          <p:stCondLst>
                                            <p:cond delay="1312"/>
                                          </p:stCondLst>
                                        </p:cTn>
                                        <p:tgtEl>
                                          <p:spTgt spid="26"/>
                                        </p:tgtEl>
                                      </p:cBhvr>
                                      <p:to x="100000" y="80000"/>
                                    </p:animScale>
                                    <p:animScale>
                                      <p:cBhvr>
                                        <p:cTn id="96" dur="166" decel="50000">
                                          <p:stCondLst>
                                            <p:cond delay="1338"/>
                                          </p:stCondLst>
                                        </p:cTn>
                                        <p:tgtEl>
                                          <p:spTgt spid="26"/>
                                        </p:tgtEl>
                                      </p:cBhvr>
                                      <p:to x="100000" y="100000"/>
                                    </p:animScale>
                                    <p:animScale>
                                      <p:cBhvr>
                                        <p:cTn id="97" dur="26">
                                          <p:stCondLst>
                                            <p:cond delay="1642"/>
                                          </p:stCondLst>
                                        </p:cTn>
                                        <p:tgtEl>
                                          <p:spTgt spid="26"/>
                                        </p:tgtEl>
                                      </p:cBhvr>
                                      <p:to x="100000" y="90000"/>
                                    </p:animScale>
                                    <p:animScale>
                                      <p:cBhvr>
                                        <p:cTn id="98" dur="166" decel="50000">
                                          <p:stCondLst>
                                            <p:cond delay="1668"/>
                                          </p:stCondLst>
                                        </p:cTn>
                                        <p:tgtEl>
                                          <p:spTgt spid="26"/>
                                        </p:tgtEl>
                                      </p:cBhvr>
                                      <p:to x="100000" y="100000"/>
                                    </p:animScale>
                                    <p:animScale>
                                      <p:cBhvr>
                                        <p:cTn id="99" dur="26">
                                          <p:stCondLst>
                                            <p:cond delay="1808"/>
                                          </p:stCondLst>
                                        </p:cTn>
                                        <p:tgtEl>
                                          <p:spTgt spid="26"/>
                                        </p:tgtEl>
                                      </p:cBhvr>
                                      <p:to x="100000" y="95000"/>
                                    </p:animScale>
                                    <p:animScale>
                                      <p:cBhvr>
                                        <p:cTn id="100" dur="166" decel="50000">
                                          <p:stCondLst>
                                            <p:cond delay="1834"/>
                                          </p:stCondLst>
                                        </p:cTn>
                                        <p:tgtEl>
                                          <p:spTgt spid="26"/>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80">
                                          <p:stCondLst>
                                            <p:cond delay="0"/>
                                          </p:stCondLst>
                                        </p:cTn>
                                        <p:tgtEl>
                                          <p:spTgt spid="27"/>
                                        </p:tgtEl>
                                      </p:cBhvr>
                                    </p:animEffect>
                                    <p:anim calcmode="lin" valueType="num">
                                      <p:cBhvr>
                                        <p:cTn id="10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09" dur="26">
                                          <p:stCondLst>
                                            <p:cond delay="650"/>
                                          </p:stCondLst>
                                        </p:cTn>
                                        <p:tgtEl>
                                          <p:spTgt spid="27"/>
                                        </p:tgtEl>
                                      </p:cBhvr>
                                      <p:to x="100000" y="60000"/>
                                    </p:animScale>
                                    <p:animScale>
                                      <p:cBhvr>
                                        <p:cTn id="110" dur="166" decel="50000">
                                          <p:stCondLst>
                                            <p:cond delay="676"/>
                                          </p:stCondLst>
                                        </p:cTn>
                                        <p:tgtEl>
                                          <p:spTgt spid="27"/>
                                        </p:tgtEl>
                                      </p:cBhvr>
                                      <p:to x="100000" y="100000"/>
                                    </p:animScale>
                                    <p:animScale>
                                      <p:cBhvr>
                                        <p:cTn id="111" dur="26">
                                          <p:stCondLst>
                                            <p:cond delay="1312"/>
                                          </p:stCondLst>
                                        </p:cTn>
                                        <p:tgtEl>
                                          <p:spTgt spid="27"/>
                                        </p:tgtEl>
                                      </p:cBhvr>
                                      <p:to x="100000" y="80000"/>
                                    </p:animScale>
                                    <p:animScale>
                                      <p:cBhvr>
                                        <p:cTn id="112" dur="166" decel="50000">
                                          <p:stCondLst>
                                            <p:cond delay="1338"/>
                                          </p:stCondLst>
                                        </p:cTn>
                                        <p:tgtEl>
                                          <p:spTgt spid="27"/>
                                        </p:tgtEl>
                                      </p:cBhvr>
                                      <p:to x="100000" y="100000"/>
                                    </p:animScale>
                                    <p:animScale>
                                      <p:cBhvr>
                                        <p:cTn id="113" dur="26">
                                          <p:stCondLst>
                                            <p:cond delay="1642"/>
                                          </p:stCondLst>
                                        </p:cTn>
                                        <p:tgtEl>
                                          <p:spTgt spid="27"/>
                                        </p:tgtEl>
                                      </p:cBhvr>
                                      <p:to x="100000" y="90000"/>
                                    </p:animScale>
                                    <p:animScale>
                                      <p:cBhvr>
                                        <p:cTn id="114" dur="166" decel="50000">
                                          <p:stCondLst>
                                            <p:cond delay="1668"/>
                                          </p:stCondLst>
                                        </p:cTn>
                                        <p:tgtEl>
                                          <p:spTgt spid="27"/>
                                        </p:tgtEl>
                                      </p:cBhvr>
                                      <p:to x="100000" y="100000"/>
                                    </p:animScale>
                                    <p:animScale>
                                      <p:cBhvr>
                                        <p:cTn id="115" dur="26">
                                          <p:stCondLst>
                                            <p:cond delay="1808"/>
                                          </p:stCondLst>
                                        </p:cTn>
                                        <p:tgtEl>
                                          <p:spTgt spid="27"/>
                                        </p:tgtEl>
                                      </p:cBhvr>
                                      <p:to x="100000" y="95000"/>
                                    </p:animScale>
                                    <p:animScale>
                                      <p:cBhvr>
                                        <p:cTn id="116" dur="166" decel="50000">
                                          <p:stCondLst>
                                            <p:cond delay="1834"/>
                                          </p:stCondLst>
                                        </p:cTn>
                                        <p:tgtEl>
                                          <p:spTgt spid="27"/>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1000"/>
                                        <p:tgtEl>
                                          <p:spTgt spid="41"/>
                                        </p:tgtEl>
                                      </p:cBhvr>
                                    </p:animEffect>
                                    <p:anim calcmode="lin" valueType="num">
                                      <p:cBhvr>
                                        <p:cTn id="122" dur="1000" fill="hold"/>
                                        <p:tgtEl>
                                          <p:spTgt spid="41"/>
                                        </p:tgtEl>
                                        <p:attrNameLst>
                                          <p:attrName>ppt_x</p:attrName>
                                        </p:attrNameLst>
                                      </p:cBhvr>
                                      <p:tavLst>
                                        <p:tav tm="0">
                                          <p:val>
                                            <p:strVal val="#ppt_x"/>
                                          </p:val>
                                        </p:tav>
                                        <p:tav tm="100000">
                                          <p:val>
                                            <p:strVal val="#ppt_x"/>
                                          </p:val>
                                        </p:tav>
                                      </p:tavLst>
                                    </p:anim>
                                    <p:anim calcmode="lin" valueType="num">
                                      <p:cBhvr>
                                        <p:cTn id="123" dur="1000" fill="hold"/>
                                        <p:tgtEl>
                                          <p:spTgt spid="41"/>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1000"/>
                                        <p:tgtEl>
                                          <p:spTgt spid="25"/>
                                        </p:tgtEl>
                                      </p:cBhvr>
                                    </p:animEffect>
                                    <p:anim calcmode="lin" valueType="num">
                                      <p:cBhvr>
                                        <p:cTn id="127" dur="1000" fill="hold"/>
                                        <p:tgtEl>
                                          <p:spTgt spid="25"/>
                                        </p:tgtEl>
                                        <p:attrNameLst>
                                          <p:attrName>ppt_x</p:attrName>
                                        </p:attrNameLst>
                                      </p:cBhvr>
                                      <p:tavLst>
                                        <p:tav tm="0">
                                          <p:val>
                                            <p:strVal val="#ppt_x"/>
                                          </p:val>
                                        </p:tav>
                                        <p:tav tm="100000">
                                          <p:val>
                                            <p:strVal val="#ppt_x"/>
                                          </p:val>
                                        </p:tav>
                                      </p:tavLst>
                                    </p:anim>
                                    <p:anim calcmode="lin" valueType="num">
                                      <p:cBhvr>
                                        <p:cTn id="1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3" grpId="0"/>
      <p:bldP spid="25" grpId="0"/>
      <p:bldP spid="27" grpId="0"/>
      <p:bldP spid="28" grpId="0"/>
      <p:bldP spid="31"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Neoload</a:t>
            </a:r>
            <a:endParaRPr lang="tr-TR" dirty="0"/>
          </a:p>
        </p:txBody>
      </p:sp>
      <p:sp>
        <p:nvSpPr>
          <p:cNvPr id="3" name="Text Placeholder 2"/>
          <p:cNvSpPr>
            <a:spLocks noGrp="1"/>
          </p:cNvSpPr>
          <p:nvPr>
            <p:ph type="body" sz="quarter" idx="11"/>
          </p:nvPr>
        </p:nvSpPr>
        <p:spPr/>
        <p:txBody>
          <a:bodyPr/>
          <a:lstStyle/>
          <a:p>
            <a:endParaRPr lang="tr-TR"/>
          </a:p>
        </p:txBody>
      </p:sp>
      <p:pic>
        <p:nvPicPr>
          <p:cNvPr id="5" name="Picture 4"/>
          <p:cNvPicPr>
            <a:picLocks noChangeAspect="1"/>
          </p:cNvPicPr>
          <p:nvPr/>
        </p:nvPicPr>
        <p:blipFill>
          <a:blip r:embed="rId2" cstate="print"/>
          <a:stretch>
            <a:fillRect/>
          </a:stretch>
        </p:blipFill>
        <p:spPr>
          <a:xfrm>
            <a:off x="103093" y="934235"/>
            <a:ext cx="9013265" cy="5923765"/>
          </a:xfrm>
          <a:prstGeom prst="rect">
            <a:avLst/>
          </a:prstGeom>
        </p:spPr>
      </p:pic>
    </p:spTree>
    <p:extLst>
      <p:ext uri="{BB962C8B-B14F-4D97-AF65-F5344CB8AC3E}">
        <p14:creationId xmlns:p14="http://schemas.microsoft.com/office/powerpoint/2010/main" xmlns="" val="259873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Neoload</a:t>
            </a:r>
            <a:endParaRPr lang="tr-TR" dirty="0"/>
          </a:p>
        </p:txBody>
      </p:sp>
      <p:pic>
        <p:nvPicPr>
          <p:cNvPr id="5" name="Picture 4"/>
          <p:cNvPicPr>
            <a:picLocks noChangeAspect="1"/>
          </p:cNvPicPr>
          <p:nvPr/>
        </p:nvPicPr>
        <p:blipFill>
          <a:blip r:embed="rId2" cstate="print"/>
          <a:stretch>
            <a:fillRect/>
          </a:stretch>
        </p:blipFill>
        <p:spPr>
          <a:xfrm>
            <a:off x="7635" y="713310"/>
            <a:ext cx="9028861" cy="6144690"/>
          </a:xfrm>
          <a:prstGeom prst="rect">
            <a:avLst/>
          </a:prstGeom>
        </p:spPr>
      </p:pic>
    </p:spTree>
    <p:extLst>
      <p:ext uri="{BB962C8B-B14F-4D97-AF65-F5344CB8AC3E}">
        <p14:creationId xmlns:p14="http://schemas.microsoft.com/office/powerpoint/2010/main" xmlns="" val="930014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p:cNvSpPr>
            <a:spLocks noGrp="1"/>
          </p:cNvSpPr>
          <p:nvPr>
            <p:ph type="body" sz="quarter" idx="10"/>
          </p:nvPr>
        </p:nvSpPr>
        <p:spPr>
          <a:xfrm>
            <a:off x="35600" y="38352"/>
            <a:ext cx="5940425" cy="661118"/>
          </a:xfrm>
        </p:spPr>
        <p:txBody>
          <a:bodyPr/>
          <a:lstStyle/>
          <a:p>
            <a:r>
              <a:rPr lang="tr-TR" dirty="0" smtClean="0">
                <a:solidFill>
                  <a:schemeClr val="bg1"/>
                </a:solidFill>
              </a:rPr>
              <a:t> </a:t>
            </a:r>
            <a:r>
              <a:rPr lang="tr-TR" dirty="0">
                <a:solidFill>
                  <a:schemeClr val="bg1"/>
                </a:solidFill>
              </a:rPr>
              <a:t>Analyze </a:t>
            </a:r>
            <a:r>
              <a:rPr lang="tr-TR" dirty="0" smtClean="0">
                <a:solidFill>
                  <a:schemeClr val="bg1"/>
                </a:solidFill>
              </a:rPr>
              <a:t>Results</a:t>
            </a:r>
            <a:endParaRPr lang="tr-TR" dirty="0">
              <a:solidFill>
                <a:schemeClr val="bg1"/>
              </a:solidFill>
            </a:endParaRPr>
          </a:p>
        </p:txBody>
      </p:sp>
      <p:pic>
        <p:nvPicPr>
          <p:cNvPr id="2" name="Picture 1"/>
          <p:cNvPicPr>
            <a:picLocks noChangeAspect="1"/>
          </p:cNvPicPr>
          <p:nvPr/>
        </p:nvPicPr>
        <p:blipFill>
          <a:blip r:embed="rId3" cstate="print"/>
          <a:stretch>
            <a:fillRect/>
          </a:stretch>
        </p:blipFill>
        <p:spPr>
          <a:xfrm>
            <a:off x="251520" y="908720"/>
            <a:ext cx="6624736" cy="6066230"/>
          </a:xfrm>
          <a:prstGeom prst="rect">
            <a:avLst/>
          </a:prstGeom>
        </p:spPr>
      </p:pic>
    </p:spTree>
    <p:extLst>
      <p:ext uri="{BB962C8B-B14F-4D97-AF65-F5344CB8AC3E}">
        <p14:creationId xmlns:p14="http://schemas.microsoft.com/office/powerpoint/2010/main" xmlns="" val="940063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27920" y="1772816"/>
            <a:ext cx="8894725" cy="3528392"/>
          </a:xfrm>
          <a:prstGeom prst="rect">
            <a:avLst/>
          </a:prstGeom>
        </p:spPr>
      </p:pic>
      <p:sp>
        <p:nvSpPr>
          <p:cNvPr id="7" name="Text Placeholder 1"/>
          <p:cNvSpPr>
            <a:spLocks noGrp="1"/>
          </p:cNvSpPr>
          <p:nvPr>
            <p:ph type="body" sz="quarter" idx="10"/>
          </p:nvPr>
        </p:nvSpPr>
        <p:spPr>
          <a:xfrm>
            <a:off x="35600" y="38352"/>
            <a:ext cx="5940425" cy="661118"/>
          </a:xfrm>
        </p:spPr>
        <p:txBody>
          <a:bodyPr/>
          <a:lstStyle/>
          <a:p>
            <a:r>
              <a:rPr lang="tr-TR" dirty="0" smtClean="0">
                <a:solidFill>
                  <a:schemeClr val="bg1"/>
                </a:solidFill>
              </a:rPr>
              <a:t> </a:t>
            </a:r>
            <a:r>
              <a:rPr lang="tr-TR" dirty="0">
                <a:solidFill>
                  <a:schemeClr val="bg1"/>
                </a:solidFill>
              </a:rPr>
              <a:t>Analyze </a:t>
            </a:r>
            <a:r>
              <a:rPr lang="tr-TR" dirty="0" smtClean="0">
                <a:solidFill>
                  <a:schemeClr val="bg1"/>
                </a:solidFill>
              </a:rPr>
              <a:t>Results</a:t>
            </a:r>
            <a:endParaRPr lang="tr-TR" dirty="0">
              <a:solidFill>
                <a:schemeClr val="bg1"/>
              </a:solidFill>
            </a:endParaRPr>
          </a:p>
        </p:txBody>
      </p:sp>
    </p:spTree>
    <p:extLst>
      <p:ext uri="{BB962C8B-B14F-4D97-AF65-F5344CB8AC3E}">
        <p14:creationId xmlns:p14="http://schemas.microsoft.com/office/powerpoint/2010/main" xmlns="" val="1523957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33757" y="1196752"/>
            <a:ext cx="8064896" cy="4689363"/>
          </a:xfrm>
          <a:prstGeom prst="rect">
            <a:avLst/>
          </a:prstGeom>
        </p:spPr>
      </p:pic>
      <p:sp>
        <p:nvSpPr>
          <p:cNvPr id="9" name="Text Placeholder 1"/>
          <p:cNvSpPr>
            <a:spLocks noGrp="1"/>
          </p:cNvSpPr>
          <p:nvPr>
            <p:ph type="body" sz="quarter" idx="10"/>
          </p:nvPr>
        </p:nvSpPr>
        <p:spPr>
          <a:xfrm>
            <a:off x="35600" y="38352"/>
            <a:ext cx="5940425" cy="661118"/>
          </a:xfrm>
        </p:spPr>
        <p:txBody>
          <a:bodyPr/>
          <a:lstStyle/>
          <a:p>
            <a:r>
              <a:rPr lang="tr-TR" dirty="0" smtClean="0">
                <a:solidFill>
                  <a:schemeClr val="bg1"/>
                </a:solidFill>
              </a:rPr>
              <a:t> </a:t>
            </a:r>
            <a:r>
              <a:rPr lang="tr-TR" dirty="0">
                <a:solidFill>
                  <a:schemeClr val="bg1"/>
                </a:solidFill>
              </a:rPr>
              <a:t>Analyze </a:t>
            </a:r>
            <a:r>
              <a:rPr lang="tr-TR" dirty="0" smtClean="0">
                <a:solidFill>
                  <a:schemeClr val="bg1"/>
                </a:solidFill>
              </a:rPr>
              <a:t>Results</a:t>
            </a:r>
            <a:endParaRPr lang="tr-TR" dirty="0">
              <a:solidFill>
                <a:schemeClr val="bg1"/>
              </a:solidFill>
            </a:endParaRPr>
          </a:p>
        </p:txBody>
      </p:sp>
    </p:spTree>
    <p:extLst>
      <p:ext uri="{BB962C8B-B14F-4D97-AF65-F5344CB8AC3E}">
        <p14:creationId xmlns:p14="http://schemas.microsoft.com/office/powerpoint/2010/main" xmlns="" val="1891270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txBox="1">
            <a:spLocks/>
          </p:cNvSpPr>
          <p:nvPr/>
        </p:nvSpPr>
        <p:spPr>
          <a:xfrm>
            <a:off x="467544" y="980728"/>
            <a:ext cx="6400800" cy="1429687"/>
          </a:xfrm>
          <a:prstGeom prst="rect">
            <a:avLst/>
          </a:prstGeom>
        </p:spPr>
        <p:txBody>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tr-TR" sz="2800" kern="0" dirty="0" smtClean="0">
              <a:solidFill>
                <a:schemeClr val="accent2"/>
              </a:solidFill>
              <a:latin typeface="Segoe UI" panose="020B0502040204020203" pitchFamily="34" charset="0"/>
              <a:cs typeface="Segoe UI" panose="020B0502040204020203" pitchFamily="34" charset="0"/>
            </a:endParaRPr>
          </a:p>
        </p:txBody>
      </p:sp>
      <p:sp>
        <p:nvSpPr>
          <p:cNvPr id="4" name="Subtitle 4"/>
          <p:cNvSpPr txBox="1">
            <a:spLocks/>
          </p:cNvSpPr>
          <p:nvPr/>
        </p:nvSpPr>
        <p:spPr>
          <a:xfrm>
            <a:off x="0" y="3068960"/>
            <a:ext cx="8602316" cy="1584176"/>
          </a:xfrm>
          <a:prstGeom prst="rect">
            <a:avLst/>
          </a:prstGeom>
        </p:spPr>
        <p:txBody>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tr-TR" sz="2400" kern="0" dirty="0" smtClean="0">
              <a:solidFill>
                <a:schemeClr val="tx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cstate="print"/>
          <a:stretch>
            <a:fillRect/>
          </a:stretch>
        </p:blipFill>
        <p:spPr>
          <a:xfrm>
            <a:off x="0" y="736976"/>
            <a:ext cx="9144000" cy="6248143"/>
          </a:xfrm>
          <a:prstGeom prst="rect">
            <a:avLst/>
          </a:prstGeom>
        </p:spPr>
      </p:pic>
    </p:spTree>
    <p:extLst>
      <p:ext uri="{BB962C8B-B14F-4D97-AF65-F5344CB8AC3E}">
        <p14:creationId xmlns:p14="http://schemas.microsoft.com/office/powerpoint/2010/main" xmlns="" val="37497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nodePh="1">
                                  <p:stCondLst>
                                    <p:cond delay="0"/>
                                  </p:stCondLst>
                                  <p:endCondLst>
                                    <p:cond evt="begin" delay="0">
                                      <p:tn val="12"/>
                                    </p:cond>
                                  </p:end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solidFill>
                  <a:schemeClr val="bg1"/>
                </a:solidFill>
              </a:rPr>
              <a:t> Analyze Results</a:t>
            </a:r>
          </a:p>
        </p:txBody>
      </p:sp>
      <p:pic>
        <p:nvPicPr>
          <p:cNvPr id="3" name="Picture 2"/>
          <p:cNvPicPr>
            <a:picLocks noChangeAspect="1"/>
          </p:cNvPicPr>
          <p:nvPr/>
        </p:nvPicPr>
        <p:blipFill>
          <a:blip r:embed="rId2" cstate="print"/>
          <a:stretch>
            <a:fillRect/>
          </a:stretch>
        </p:blipFill>
        <p:spPr>
          <a:xfrm>
            <a:off x="323528" y="980728"/>
            <a:ext cx="6539976" cy="5676528"/>
          </a:xfrm>
          <a:prstGeom prst="rect">
            <a:avLst/>
          </a:prstGeom>
        </p:spPr>
      </p:pic>
    </p:spTree>
    <p:extLst>
      <p:ext uri="{BB962C8B-B14F-4D97-AF65-F5344CB8AC3E}">
        <p14:creationId xmlns:p14="http://schemas.microsoft.com/office/powerpoint/2010/main" xmlns="" val="668338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a:xfrm>
            <a:off x="15501" y="40640"/>
            <a:ext cx="5940425" cy="661118"/>
          </a:xfrm>
        </p:spPr>
        <p:txBody>
          <a:bodyPr/>
          <a:lstStyle/>
          <a:p>
            <a:r>
              <a:rPr lang="tr-TR" dirty="0">
                <a:solidFill>
                  <a:schemeClr val="bg1"/>
                </a:solidFill>
              </a:rPr>
              <a:t> Analyze Results</a:t>
            </a:r>
          </a:p>
        </p:txBody>
      </p:sp>
      <p:pic>
        <p:nvPicPr>
          <p:cNvPr id="2" name="Picture 1"/>
          <p:cNvPicPr>
            <a:picLocks noChangeAspect="1"/>
          </p:cNvPicPr>
          <p:nvPr/>
        </p:nvPicPr>
        <p:blipFill>
          <a:blip r:embed="rId3" cstate="print"/>
          <a:stretch>
            <a:fillRect/>
          </a:stretch>
        </p:blipFill>
        <p:spPr>
          <a:xfrm>
            <a:off x="323528" y="980728"/>
            <a:ext cx="7143750" cy="5486400"/>
          </a:xfrm>
          <a:prstGeom prst="rect">
            <a:avLst/>
          </a:prstGeom>
        </p:spPr>
      </p:pic>
    </p:spTree>
    <p:extLst>
      <p:ext uri="{BB962C8B-B14F-4D97-AF65-F5344CB8AC3E}">
        <p14:creationId xmlns:p14="http://schemas.microsoft.com/office/powerpoint/2010/main" xmlns="" val="1140150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body" idx="4294967295"/>
          </p:nvPr>
        </p:nvSpPr>
        <p:spPr>
          <a:xfrm>
            <a:off x="179512" y="1988840"/>
            <a:ext cx="7619558" cy="4536504"/>
          </a:xfrm>
          <a:prstGeom prst="rect">
            <a:avLst/>
          </a:prstGeom>
        </p:spPr>
        <p:txBody>
          <a:bodyPr/>
          <a:lstStyle/>
          <a:p>
            <a:pPr marL="0" indent="0">
              <a:buNone/>
            </a:pPr>
            <a:endParaRPr lang="en-US" altLang="tr-TR" sz="2200" dirty="0" smtClean="0">
              <a:solidFill>
                <a:schemeClr val="tx1"/>
              </a:solidFill>
              <a:latin typeface="+mj-lt"/>
            </a:endParaRPr>
          </a:p>
          <a:p>
            <a:pPr>
              <a:buFont typeface="Wingdings" panose="05000000000000000000" pitchFamily="2" charset="2"/>
              <a:buChar char="ü"/>
            </a:pPr>
            <a:r>
              <a:rPr lang="en-US" sz="2200" dirty="0">
                <a:solidFill>
                  <a:schemeClr val="tx1"/>
                </a:solidFill>
                <a:latin typeface="+mj-lt"/>
              </a:rPr>
              <a:t>Software configuration issues </a:t>
            </a:r>
            <a:endParaRPr lang="tr-TR" sz="2200" dirty="0" smtClean="0">
              <a:solidFill>
                <a:schemeClr val="tx1"/>
              </a:solidFill>
              <a:latin typeface="+mj-lt"/>
            </a:endParaRPr>
          </a:p>
          <a:p>
            <a:pPr>
              <a:buFont typeface="Wingdings" panose="05000000000000000000" pitchFamily="2" charset="2"/>
              <a:buChar char="ü"/>
            </a:pPr>
            <a:r>
              <a:rPr lang="en-US" sz="2200" dirty="0">
                <a:solidFill>
                  <a:schemeClr val="tx1"/>
                </a:solidFill>
              </a:rPr>
              <a:t>Eliminate avoidable system rework due to performance </a:t>
            </a:r>
            <a:r>
              <a:rPr lang="en-US" sz="2200" dirty="0" smtClean="0">
                <a:solidFill>
                  <a:schemeClr val="tx1"/>
                </a:solidFill>
              </a:rPr>
              <a:t>issues</a:t>
            </a:r>
            <a:endParaRPr lang="tr-TR" sz="2200" dirty="0">
              <a:solidFill>
                <a:schemeClr val="tx1"/>
              </a:solidFill>
            </a:endParaRPr>
          </a:p>
          <a:p>
            <a:pPr>
              <a:buFont typeface="Wingdings" panose="05000000000000000000" pitchFamily="2" charset="2"/>
              <a:buChar char="ü"/>
            </a:pPr>
            <a:r>
              <a:rPr lang="en-US" sz="2200" dirty="0" smtClean="0">
                <a:solidFill>
                  <a:schemeClr val="tx1"/>
                </a:solidFill>
              </a:rPr>
              <a:t>Eliminate </a:t>
            </a:r>
            <a:r>
              <a:rPr lang="en-US" sz="2200" dirty="0">
                <a:solidFill>
                  <a:schemeClr val="tx1"/>
                </a:solidFill>
              </a:rPr>
              <a:t>avoidable system tuning efforts;</a:t>
            </a:r>
          </a:p>
          <a:p>
            <a:pPr>
              <a:buFont typeface="Wingdings" panose="05000000000000000000" pitchFamily="2" charset="2"/>
              <a:buChar char="ü"/>
            </a:pPr>
            <a:r>
              <a:rPr lang="tr-TR" sz="2200" dirty="0" smtClean="0">
                <a:solidFill>
                  <a:schemeClr val="tx1"/>
                </a:solidFill>
              </a:rPr>
              <a:t>Increased productivity</a:t>
            </a:r>
            <a:endParaRPr lang="tr-TR" sz="2200" dirty="0">
              <a:solidFill>
                <a:schemeClr val="tx1"/>
              </a:solidFill>
            </a:endParaRPr>
          </a:p>
          <a:p>
            <a:pPr>
              <a:buFont typeface="Wingdings" panose="05000000000000000000" pitchFamily="2" charset="2"/>
              <a:buChar char="ü"/>
            </a:pPr>
            <a:r>
              <a:rPr lang="tr-TR" sz="2200" dirty="0" smtClean="0">
                <a:solidFill>
                  <a:schemeClr val="tx1"/>
                </a:solidFill>
                <a:latin typeface="+mj-lt"/>
              </a:rPr>
              <a:t>Eliminate problem effort </a:t>
            </a:r>
          </a:p>
          <a:p>
            <a:pPr>
              <a:buFont typeface="Wingdings" panose="05000000000000000000" pitchFamily="2" charset="2"/>
              <a:buChar char="ü"/>
            </a:pPr>
            <a:r>
              <a:rPr lang="tr-TR" sz="2200" dirty="0" smtClean="0">
                <a:solidFill>
                  <a:schemeClr val="tx1"/>
                </a:solidFill>
                <a:latin typeface="+mj-lt"/>
              </a:rPr>
              <a:t>Eliminite release rollback risk</a:t>
            </a:r>
          </a:p>
          <a:p>
            <a:pPr>
              <a:buFont typeface="Wingdings" panose="05000000000000000000" pitchFamily="2" charset="2"/>
              <a:buChar char="ü"/>
            </a:pPr>
            <a:endParaRPr lang="en-US" altLang="tr-TR" sz="2200" dirty="0" smtClean="0">
              <a:solidFill>
                <a:schemeClr val="tx1"/>
              </a:solidFill>
              <a:latin typeface="+mj-lt"/>
            </a:endParaRPr>
          </a:p>
        </p:txBody>
      </p:sp>
      <p:sp>
        <p:nvSpPr>
          <p:cNvPr id="7" name="Text Placeholder 1"/>
          <p:cNvSpPr>
            <a:spLocks noGrp="1"/>
          </p:cNvSpPr>
          <p:nvPr>
            <p:ph type="body" sz="quarter" idx="10"/>
          </p:nvPr>
        </p:nvSpPr>
        <p:spPr>
          <a:xfrm>
            <a:off x="15501" y="40640"/>
            <a:ext cx="5940425" cy="661118"/>
          </a:xfrm>
        </p:spPr>
        <p:txBody>
          <a:bodyPr/>
          <a:lstStyle/>
          <a:p>
            <a:r>
              <a:rPr lang="tr-TR" dirty="0" smtClean="0"/>
              <a:t>Why ?</a:t>
            </a:r>
            <a:endParaRPr lang="tr-TR" dirty="0"/>
          </a:p>
        </p:txBody>
      </p:sp>
      <p:sp>
        <p:nvSpPr>
          <p:cNvPr id="8" name="Rectangle 7"/>
          <p:cNvSpPr/>
          <p:nvPr/>
        </p:nvSpPr>
        <p:spPr>
          <a:xfrm>
            <a:off x="179512" y="1340768"/>
            <a:ext cx="5221558" cy="477054"/>
          </a:xfrm>
          <a:prstGeom prst="rect">
            <a:avLst/>
          </a:prstGeom>
        </p:spPr>
        <p:txBody>
          <a:bodyPr wrap="none">
            <a:spAutoFit/>
          </a:bodyPr>
          <a:lstStyle/>
          <a:p>
            <a:r>
              <a:rPr lang="tr-TR" altLang="tr-TR" sz="2500" b="1" dirty="0" smtClean="0"/>
              <a:t>Benefits for Performance Testing</a:t>
            </a:r>
            <a:endParaRPr lang="tr-TR" sz="2500" b="1" dirty="0"/>
          </a:p>
        </p:txBody>
      </p:sp>
    </p:spTree>
    <p:extLst>
      <p:ext uri="{BB962C8B-B14F-4D97-AF65-F5344CB8AC3E}">
        <p14:creationId xmlns:p14="http://schemas.microsoft.com/office/powerpoint/2010/main" xmlns="" val="1872059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79512" y="2204864"/>
            <a:ext cx="64770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285750" indent="-285750">
              <a:buFont typeface="Wingdings" panose="05000000000000000000" pitchFamily="2" charset="2"/>
              <a:buChar char="ü"/>
            </a:pPr>
            <a:r>
              <a:rPr lang="tr-TR" altLang="tr-TR" dirty="0" smtClean="0"/>
              <a:t> D</a:t>
            </a:r>
            <a:r>
              <a:rPr lang="en-US" altLang="tr-TR" dirty="0" smtClean="0"/>
              <a:t>edicated </a:t>
            </a:r>
            <a:r>
              <a:rPr lang="en-US" altLang="tr-TR" dirty="0"/>
              <a:t>work </a:t>
            </a:r>
            <a:r>
              <a:rPr lang="tr-TR" altLang="tr-TR" dirty="0" smtClean="0"/>
              <a:t>developer </a:t>
            </a:r>
            <a:r>
              <a:rPr lang="en-US" altLang="tr-TR" dirty="0" smtClean="0"/>
              <a:t>for </a:t>
            </a:r>
            <a:r>
              <a:rPr lang="tr-TR" altLang="tr-TR" dirty="0" smtClean="0"/>
              <a:t>scripting</a:t>
            </a:r>
            <a:endParaRPr lang="en-US" altLang="tr-TR" dirty="0"/>
          </a:p>
          <a:p>
            <a:pPr marL="285750" indent="-285750">
              <a:buFont typeface="Wingdings" panose="05000000000000000000" pitchFamily="2" charset="2"/>
              <a:buChar char="ü"/>
            </a:pPr>
            <a:endParaRPr lang="en-US" altLang="tr-TR" dirty="0"/>
          </a:p>
          <a:p>
            <a:pPr marL="285750" indent="-285750">
              <a:buFont typeface="Wingdings" panose="05000000000000000000" pitchFamily="2" charset="2"/>
              <a:buChar char="ü"/>
            </a:pPr>
            <a:r>
              <a:rPr lang="en-US" altLang="tr-TR" dirty="0"/>
              <a:t> The </a:t>
            </a:r>
            <a:r>
              <a:rPr lang="tr-TR" altLang="tr-TR" dirty="0" smtClean="0"/>
              <a:t>support </a:t>
            </a:r>
            <a:r>
              <a:rPr lang="en-US" altLang="tr-TR" dirty="0" smtClean="0"/>
              <a:t>from </a:t>
            </a:r>
            <a:r>
              <a:rPr lang="tr-TR" altLang="tr-TR" dirty="0" smtClean="0"/>
              <a:t>directors</a:t>
            </a:r>
            <a:endParaRPr lang="en-US" altLang="tr-TR" dirty="0"/>
          </a:p>
          <a:p>
            <a:pPr marL="285750" indent="-285750">
              <a:buFont typeface="Wingdings" panose="05000000000000000000" pitchFamily="2" charset="2"/>
              <a:buChar char="ü"/>
            </a:pPr>
            <a:endParaRPr lang="en-US" altLang="tr-TR" dirty="0"/>
          </a:p>
          <a:p>
            <a:pPr marL="285750" indent="-285750">
              <a:buFont typeface="Wingdings" panose="05000000000000000000" pitchFamily="2" charset="2"/>
              <a:buChar char="ü"/>
            </a:pPr>
            <a:r>
              <a:rPr lang="en-US" altLang="tr-TR" dirty="0"/>
              <a:t> The dedicated budget and project schedule</a:t>
            </a:r>
          </a:p>
          <a:p>
            <a:pPr marL="285750" indent="-285750">
              <a:buFont typeface="Wingdings" panose="05000000000000000000" pitchFamily="2" charset="2"/>
              <a:buChar char="ü"/>
            </a:pPr>
            <a:endParaRPr lang="en-US" altLang="tr-TR" dirty="0"/>
          </a:p>
          <a:p>
            <a:pPr marL="285750" indent="-285750">
              <a:buFont typeface="Wingdings" panose="05000000000000000000" pitchFamily="2" charset="2"/>
              <a:buChar char="ü"/>
            </a:pPr>
            <a:r>
              <a:rPr lang="en-US" altLang="tr-TR" dirty="0"/>
              <a:t> A well-defined plan and strategy</a:t>
            </a:r>
          </a:p>
          <a:p>
            <a:endParaRPr lang="en-US" altLang="tr-TR" dirty="0"/>
          </a:p>
          <a:p>
            <a:pPr marL="285750" indent="-285750">
              <a:buFont typeface="Wingdings" panose="05000000000000000000" pitchFamily="2" charset="2"/>
              <a:buChar char="ü"/>
            </a:pPr>
            <a:r>
              <a:rPr lang="en-US" altLang="tr-TR" dirty="0"/>
              <a:t> Maintenance of </a:t>
            </a:r>
            <a:r>
              <a:rPr lang="tr-TR" altLang="tr-TR" dirty="0" smtClean="0"/>
              <a:t>scripting developer</a:t>
            </a:r>
            <a:r>
              <a:rPr lang="en-US" altLang="tr-TR" dirty="0" smtClean="0"/>
              <a:t> </a:t>
            </a:r>
            <a:r>
              <a:rPr lang="en-US" altLang="tr-TR" dirty="0"/>
              <a:t>and tools</a:t>
            </a:r>
            <a:endParaRPr lang="en-US" altLang="tr-TR" sz="2400" dirty="0"/>
          </a:p>
        </p:txBody>
      </p:sp>
      <p:sp>
        <p:nvSpPr>
          <p:cNvPr id="5" name="Text Placeholder 1"/>
          <p:cNvSpPr>
            <a:spLocks noGrp="1"/>
          </p:cNvSpPr>
          <p:nvPr>
            <p:ph type="body" sz="quarter" idx="10"/>
          </p:nvPr>
        </p:nvSpPr>
        <p:spPr>
          <a:xfrm>
            <a:off x="15501" y="40640"/>
            <a:ext cx="5940425" cy="661118"/>
          </a:xfrm>
        </p:spPr>
        <p:txBody>
          <a:bodyPr/>
          <a:lstStyle/>
          <a:p>
            <a:r>
              <a:rPr lang="tr-TR" dirty="0" smtClean="0"/>
              <a:t>How ?</a:t>
            </a:r>
            <a:endParaRPr lang="tr-TR" dirty="0"/>
          </a:p>
        </p:txBody>
      </p:sp>
      <p:sp>
        <p:nvSpPr>
          <p:cNvPr id="2" name="Rectangle 1"/>
          <p:cNvSpPr/>
          <p:nvPr/>
        </p:nvSpPr>
        <p:spPr>
          <a:xfrm>
            <a:off x="179512" y="1268760"/>
            <a:ext cx="4791953" cy="477054"/>
          </a:xfrm>
          <a:prstGeom prst="rect">
            <a:avLst/>
          </a:prstGeom>
        </p:spPr>
        <p:txBody>
          <a:bodyPr wrap="none">
            <a:spAutoFit/>
          </a:bodyPr>
          <a:lstStyle/>
          <a:p>
            <a:r>
              <a:rPr lang="en-US" altLang="tr-TR" sz="2500" b="1" dirty="0"/>
              <a:t>Needs of </a:t>
            </a:r>
            <a:r>
              <a:rPr lang="tr-TR" altLang="tr-TR" sz="2500" b="1" dirty="0" smtClean="0"/>
              <a:t>Performance Testing</a:t>
            </a:r>
            <a:endParaRPr lang="tr-TR" sz="2500" b="1" dirty="0"/>
          </a:p>
        </p:txBody>
      </p:sp>
    </p:spTree>
    <p:extLst>
      <p:ext uri="{BB962C8B-B14F-4D97-AF65-F5344CB8AC3E}">
        <p14:creationId xmlns:p14="http://schemas.microsoft.com/office/powerpoint/2010/main" xmlns="" val="2888811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2779" y="5304935"/>
            <a:ext cx="162018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27" y="909227"/>
            <a:ext cx="5507918" cy="523220"/>
          </a:xfrm>
          <a:prstGeom prst="rect">
            <a:avLst/>
          </a:prstGeom>
          <a:noFill/>
        </p:spPr>
        <p:txBody>
          <a:bodyPr wrap="none" rtlCol="0">
            <a:spAutoFit/>
          </a:bodyPr>
          <a:lstStyle/>
          <a:p>
            <a:r>
              <a:rPr lang="tr-TR" sz="2800" b="1" dirty="0" smtClean="0">
                <a:latin typeface="Segoe UI" panose="020B0502040204020203" pitchFamily="34" charset="0"/>
                <a:cs typeface="Segoe UI" panose="020B0502040204020203" pitchFamily="34" charset="0"/>
              </a:rPr>
              <a:t>Performance Testing at Turkcell</a:t>
            </a:r>
            <a:endParaRPr lang="tr-TR" sz="2800" dirty="0">
              <a:latin typeface="Segoe UI" panose="020B0502040204020203" pitchFamily="34" charset="0"/>
              <a:cs typeface="Segoe UI" panose="020B0502040204020203" pitchFamily="34" charset="0"/>
            </a:endParaRPr>
          </a:p>
        </p:txBody>
      </p:sp>
      <p:sp>
        <p:nvSpPr>
          <p:cNvPr id="5" name="Text Placeholder 1"/>
          <p:cNvSpPr>
            <a:spLocks noGrp="1"/>
          </p:cNvSpPr>
          <p:nvPr>
            <p:ph type="body" sz="quarter" idx="10"/>
          </p:nvPr>
        </p:nvSpPr>
        <p:spPr>
          <a:xfrm>
            <a:off x="15501" y="40640"/>
            <a:ext cx="5940425" cy="661118"/>
          </a:xfrm>
        </p:spPr>
        <p:txBody>
          <a:bodyPr/>
          <a:lstStyle/>
          <a:p>
            <a:r>
              <a:rPr lang="tr-TR" dirty="0" smtClean="0"/>
              <a:t>Live…</a:t>
            </a:r>
            <a:endParaRPr lang="tr-TR" dirty="0"/>
          </a:p>
        </p:txBody>
      </p:sp>
      <p:pic>
        <p:nvPicPr>
          <p:cNvPr id="14"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504" y="1503948"/>
            <a:ext cx="6969600" cy="5227200"/>
          </a:xfrm>
          <a:prstGeom prst="rect">
            <a:avLst/>
          </a:prstGeom>
        </p:spPr>
      </p:pic>
      <p:sp>
        <p:nvSpPr>
          <p:cNvPr id="15" name="Rectangle 14"/>
          <p:cNvSpPr/>
          <p:nvPr/>
        </p:nvSpPr>
        <p:spPr>
          <a:xfrm>
            <a:off x="267475" y="5621966"/>
            <a:ext cx="6649656"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tr-TR" b="1" spc="150" dirty="0">
                <a:ln w="11430"/>
              </a:rPr>
              <a:t>%23 </a:t>
            </a:r>
            <a:r>
              <a:rPr lang="tr-TR" spc="150" dirty="0" smtClean="0">
                <a:ln w="11430"/>
              </a:rPr>
              <a:t>Productivity.</a:t>
            </a:r>
            <a:endParaRPr lang="tr-TR" spc="150" dirty="0">
              <a:ln w="11430"/>
            </a:endParaRPr>
          </a:p>
        </p:txBody>
      </p:sp>
      <p:sp>
        <p:nvSpPr>
          <p:cNvPr id="16" name="Rectangle 15"/>
          <p:cNvSpPr/>
          <p:nvPr/>
        </p:nvSpPr>
        <p:spPr>
          <a:xfrm>
            <a:off x="416690" y="6252908"/>
            <a:ext cx="6351227" cy="38069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tr-TR" spc="150" dirty="0" smtClean="0">
                <a:ln w="11430"/>
              </a:rPr>
              <a:t>Eliminate to Production Performance problems</a:t>
            </a:r>
            <a:endParaRPr lang="en-US" spc="150" dirty="0">
              <a:ln w="11430"/>
            </a:endParaRPr>
          </a:p>
        </p:txBody>
      </p:sp>
      <p:sp>
        <p:nvSpPr>
          <p:cNvPr id="19" name="Rectangle 18"/>
          <p:cNvSpPr/>
          <p:nvPr/>
        </p:nvSpPr>
        <p:spPr>
          <a:xfrm>
            <a:off x="249035" y="4900437"/>
            <a:ext cx="6649656"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tr-TR" b="1" spc="150" dirty="0" smtClean="0">
                <a:ln w="11430"/>
              </a:rPr>
              <a:t>85 </a:t>
            </a:r>
            <a:r>
              <a:rPr lang="tr-TR" spc="150" dirty="0" smtClean="0">
                <a:ln w="11430"/>
              </a:rPr>
              <a:t>Application, </a:t>
            </a:r>
            <a:r>
              <a:rPr lang="tr-TR" b="1" spc="150" dirty="0" smtClean="0">
                <a:ln w="11430"/>
              </a:rPr>
              <a:t>110 </a:t>
            </a:r>
            <a:r>
              <a:rPr lang="tr-TR" spc="150" dirty="0" smtClean="0">
                <a:ln w="11430"/>
              </a:rPr>
              <a:t>Scenarios.</a:t>
            </a:r>
            <a:endParaRPr lang="tr-TR" spc="150" dirty="0">
              <a:ln w="11430"/>
            </a:endParaRPr>
          </a:p>
        </p:txBody>
      </p:sp>
    </p:spTree>
    <p:extLst>
      <p:ext uri="{BB962C8B-B14F-4D97-AF65-F5344CB8AC3E}">
        <p14:creationId xmlns:p14="http://schemas.microsoft.com/office/powerpoint/2010/main" xmlns="" val="23766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2779" y="5304935"/>
            <a:ext cx="162018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3991" y="952536"/>
            <a:ext cx="5783443" cy="523220"/>
          </a:xfrm>
          <a:prstGeom prst="rect">
            <a:avLst/>
          </a:prstGeom>
          <a:noFill/>
        </p:spPr>
        <p:txBody>
          <a:bodyPr wrap="none" rtlCol="0">
            <a:spAutoFit/>
          </a:bodyPr>
          <a:lstStyle/>
          <a:p>
            <a:r>
              <a:rPr lang="tr-TR" sz="2800" b="1" dirty="0" smtClean="0">
                <a:latin typeface="Segoe UI" panose="020B0502040204020203" pitchFamily="34" charset="0"/>
                <a:cs typeface="Segoe UI" panose="020B0502040204020203" pitchFamily="34" charset="0"/>
              </a:rPr>
              <a:t>Performance Test Tool at Turkcell</a:t>
            </a:r>
            <a:endParaRPr lang="tr-TR" sz="2800" dirty="0">
              <a:latin typeface="Segoe UI" panose="020B0502040204020203" pitchFamily="34" charset="0"/>
              <a:cs typeface="Segoe UI" panose="020B0502040204020203" pitchFamily="34" charset="0"/>
            </a:endParaRPr>
          </a:p>
        </p:txBody>
      </p:sp>
      <p:sp>
        <p:nvSpPr>
          <p:cNvPr id="5" name="Text Placeholder 1"/>
          <p:cNvSpPr>
            <a:spLocks noGrp="1"/>
          </p:cNvSpPr>
          <p:nvPr>
            <p:ph type="body" sz="quarter" idx="10"/>
          </p:nvPr>
        </p:nvSpPr>
        <p:spPr>
          <a:xfrm>
            <a:off x="15501" y="40640"/>
            <a:ext cx="5940425" cy="661118"/>
          </a:xfrm>
        </p:spPr>
        <p:txBody>
          <a:bodyPr/>
          <a:lstStyle/>
          <a:p>
            <a:r>
              <a:rPr lang="tr-TR" dirty="0" smtClean="0"/>
              <a:t>Live…</a:t>
            </a:r>
            <a:endParaRPr lang="tr-TR" dirty="0"/>
          </a:p>
        </p:txBody>
      </p:sp>
      <p:sp>
        <p:nvSpPr>
          <p:cNvPr id="13" name="Rectangle 12"/>
          <p:cNvSpPr/>
          <p:nvPr/>
        </p:nvSpPr>
        <p:spPr>
          <a:xfrm>
            <a:off x="42037" y="6202023"/>
            <a:ext cx="5356127" cy="369332"/>
          </a:xfrm>
          <a:prstGeom prst="rect">
            <a:avLst/>
          </a:prstGeom>
        </p:spPr>
        <p:txBody>
          <a:bodyPr wrap="square">
            <a:spAutoFit/>
          </a:bodyPr>
          <a:lstStyle/>
          <a:p>
            <a:r>
              <a:rPr lang="tr-TR" dirty="0"/>
              <a:t>https://www.youtube.com/watch?v=rRiUS7mumxk</a:t>
            </a:r>
          </a:p>
        </p:txBody>
      </p:sp>
      <p:sp>
        <p:nvSpPr>
          <p:cNvPr id="11" name="Round Same Side Corner Rectangle 4"/>
          <p:cNvSpPr/>
          <p:nvPr/>
        </p:nvSpPr>
        <p:spPr>
          <a:xfrm>
            <a:off x="179512" y="2197742"/>
            <a:ext cx="7237363" cy="34918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Integration to APM application</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Fast scripting and update</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Analyze an reporting as details</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Mobile Performance testing</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Monitoring to CPU and Memory as online</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Can execution from outside </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Scheduling</a:t>
            </a:r>
            <a:endParaRPr lang="en-US" sz="2200" kern="1200" dirty="0" smtClean="0">
              <a:solidFill>
                <a:schemeClr val="tx1"/>
              </a:solidFill>
              <a:latin typeface="+mj-lt"/>
              <a:ea typeface="+mn-ea"/>
              <a:cs typeface="+mn-cs"/>
            </a:endParaRPr>
          </a:p>
          <a:p>
            <a:pPr marL="114300" lvl="1" indent="-114300" algn="l" defTabSz="533400">
              <a:lnSpc>
                <a:spcPct val="90000"/>
              </a:lnSpc>
              <a:spcBef>
                <a:spcPct val="0"/>
              </a:spcBef>
              <a:spcAft>
                <a:spcPct val="15000"/>
              </a:spcAft>
              <a:buChar char="••"/>
            </a:pPr>
            <a:r>
              <a:rPr lang="tr-TR" sz="2200" kern="1200" dirty="0" smtClean="0">
                <a:solidFill>
                  <a:schemeClr val="tx1"/>
                </a:solidFill>
                <a:latin typeface="+mj-lt"/>
                <a:ea typeface="+mn-ea"/>
                <a:cs typeface="+mn-cs"/>
              </a:rPr>
              <a:t>Analzye based method</a:t>
            </a:r>
            <a:endParaRPr lang="en-US" sz="2200" kern="1200" dirty="0">
              <a:solidFill>
                <a:schemeClr val="tx1"/>
              </a:solidFill>
              <a:latin typeface="+mj-lt"/>
              <a:ea typeface="+mn-ea"/>
              <a:cs typeface="+mn-cs"/>
            </a:endParaRPr>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cstate="print"/>
          <a:stretch>
            <a:fillRect/>
          </a:stretch>
        </p:blipFill>
        <p:spPr>
          <a:xfrm>
            <a:off x="6804807" y="1151059"/>
            <a:ext cx="1224136" cy="1328072"/>
          </a:xfrm>
          <a:prstGeom prst="rect">
            <a:avLst/>
          </a:prstGeom>
        </p:spPr>
      </p:pic>
    </p:spTree>
    <p:extLst>
      <p:ext uri="{BB962C8B-B14F-4D97-AF65-F5344CB8AC3E}">
        <p14:creationId xmlns:p14="http://schemas.microsoft.com/office/powerpoint/2010/main" xmlns="" val="1459655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cdn.fansided.com/wp-content/blogs.dir/318/files/2015/06/thank-you-clothesline-752x483.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268761"/>
            <a:ext cx="6091138" cy="324036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067944" y="5589240"/>
            <a:ext cx="4464496" cy="369332"/>
          </a:xfrm>
          <a:prstGeom prst="rect">
            <a:avLst/>
          </a:prstGeom>
          <a:noFill/>
        </p:spPr>
        <p:txBody>
          <a:bodyPr wrap="square" rtlCol="0">
            <a:spAutoFit/>
          </a:bodyPr>
          <a:lstStyle/>
          <a:p>
            <a:r>
              <a:rPr lang="tr-TR" dirty="0" smtClean="0">
                <a:solidFill>
                  <a:srgbClr val="0070C0"/>
                </a:solidFill>
                <a:latin typeface="Aharoni" panose="02010803020104030203" pitchFamily="2" charset="-79"/>
                <a:cs typeface="Aharoni" panose="02010803020104030203" pitchFamily="2" charset="-79"/>
              </a:rPr>
              <a:t>E-mail: sevket.arisu@turkcell.com.tr</a:t>
            </a:r>
            <a:endParaRPr lang="tr-TR" dirty="0">
              <a:solidFill>
                <a:srgbClr val="0070C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xmlns="" val="1316089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txBox="1">
            <a:spLocks/>
          </p:cNvSpPr>
          <p:nvPr/>
        </p:nvSpPr>
        <p:spPr>
          <a:xfrm>
            <a:off x="467544" y="980728"/>
            <a:ext cx="6400800" cy="1429687"/>
          </a:xfrm>
          <a:prstGeom prst="rect">
            <a:avLst/>
          </a:prstGeom>
        </p:spPr>
        <p:txBody>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tr-TR" sz="2800" kern="0" dirty="0" err="1" smtClean="0">
                <a:solidFill>
                  <a:schemeClr val="accent2"/>
                </a:solidFill>
                <a:latin typeface="Segoe UI" panose="020B0502040204020203" pitchFamily="34" charset="0"/>
                <a:cs typeface="Segoe UI" panose="020B0502040204020203" pitchFamily="34" charset="0"/>
              </a:rPr>
              <a:t>Abstract</a:t>
            </a:r>
            <a:r>
              <a:rPr lang="tr-TR" sz="2800" kern="0" dirty="0" smtClean="0">
                <a:solidFill>
                  <a:schemeClr val="accent2"/>
                </a:solidFill>
                <a:latin typeface="Segoe UI" panose="020B0502040204020203" pitchFamily="34" charset="0"/>
                <a:cs typeface="Segoe UI" panose="020B0502040204020203" pitchFamily="34" charset="0"/>
              </a:rPr>
              <a:t>;</a:t>
            </a:r>
          </a:p>
        </p:txBody>
      </p:sp>
      <p:sp>
        <p:nvSpPr>
          <p:cNvPr id="4" name="Subtitle 4"/>
          <p:cNvSpPr txBox="1">
            <a:spLocks/>
          </p:cNvSpPr>
          <p:nvPr/>
        </p:nvSpPr>
        <p:spPr>
          <a:xfrm>
            <a:off x="0" y="3068960"/>
            <a:ext cx="8602316" cy="1584176"/>
          </a:xfrm>
          <a:prstGeom prst="rect">
            <a:avLst/>
          </a:prstGeom>
        </p:spPr>
        <p:txBody>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tr-TR" sz="2300" dirty="0" smtClean="0">
                <a:solidFill>
                  <a:schemeClr val="tx1"/>
                </a:solidFill>
                <a:latin typeface="+mj-lt"/>
              </a:rPr>
              <a:t>Turkcell</a:t>
            </a:r>
            <a:r>
              <a:rPr lang="en-US" sz="2300" dirty="0" smtClean="0">
                <a:solidFill>
                  <a:schemeClr val="tx1"/>
                </a:solidFill>
                <a:latin typeface="+mj-lt"/>
              </a:rPr>
              <a:t> organizations are investing in </a:t>
            </a:r>
            <a:r>
              <a:rPr lang="tr-TR" sz="2300" dirty="0" smtClean="0">
                <a:solidFill>
                  <a:schemeClr val="tx1"/>
                </a:solidFill>
                <a:latin typeface="+mj-lt"/>
              </a:rPr>
              <a:t>performance </a:t>
            </a:r>
            <a:r>
              <a:rPr lang="en-US" sz="2300" dirty="0" smtClean="0">
                <a:solidFill>
                  <a:schemeClr val="tx1"/>
                </a:solidFill>
                <a:latin typeface="+mj-lt"/>
              </a:rPr>
              <a:t>testing in order to prevent </a:t>
            </a:r>
            <a:r>
              <a:rPr lang="tr-TR" sz="2300" dirty="0" smtClean="0">
                <a:solidFill>
                  <a:schemeClr val="tx1"/>
                </a:solidFill>
                <a:latin typeface="+mj-lt"/>
              </a:rPr>
              <a:t>Performance </a:t>
            </a:r>
            <a:r>
              <a:rPr lang="en-US" sz="2300" dirty="0" smtClean="0">
                <a:solidFill>
                  <a:schemeClr val="tx1"/>
                </a:solidFill>
                <a:latin typeface="+mj-lt"/>
              </a:rPr>
              <a:t>defects and increase testing effectiveness during software </a:t>
            </a:r>
            <a:r>
              <a:rPr lang="tr-TR" sz="2300" dirty="0" smtClean="0">
                <a:solidFill>
                  <a:schemeClr val="tx1"/>
                </a:solidFill>
                <a:latin typeface="+mj-lt"/>
              </a:rPr>
              <a:t>life cycle</a:t>
            </a:r>
            <a:r>
              <a:rPr lang="en-US" sz="2300" dirty="0" smtClean="0">
                <a:solidFill>
                  <a:schemeClr val="tx1"/>
                </a:solidFill>
                <a:latin typeface="+mj-lt"/>
              </a:rPr>
              <a:t>. This </a:t>
            </a:r>
            <a:r>
              <a:rPr lang="tr-TR" sz="2300" dirty="0" err="1" smtClean="0">
                <a:solidFill>
                  <a:schemeClr val="tx1"/>
                </a:solidFill>
                <a:latin typeface="+mj-lt"/>
              </a:rPr>
              <a:t>presentation</a:t>
            </a:r>
            <a:r>
              <a:rPr lang="tr-TR" sz="2300" dirty="0" smtClean="0">
                <a:solidFill>
                  <a:schemeClr val="tx1"/>
                </a:solidFill>
                <a:latin typeface="+mj-lt"/>
              </a:rPr>
              <a:t> </a:t>
            </a:r>
            <a:r>
              <a:rPr lang="en-US" sz="2300" dirty="0" smtClean="0">
                <a:solidFill>
                  <a:schemeClr val="tx1"/>
                </a:solidFill>
                <a:latin typeface="+mj-lt"/>
              </a:rPr>
              <a:t>presents </a:t>
            </a:r>
            <a:r>
              <a:rPr lang="tr-TR" sz="2300" dirty="0" err="1">
                <a:solidFill>
                  <a:schemeClr val="tx1"/>
                </a:solidFill>
                <a:latin typeface="+mj-lt"/>
              </a:rPr>
              <a:t>p</a:t>
            </a:r>
            <a:r>
              <a:rPr lang="tr-TR" sz="2300" dirty="0" err="1" smtClean="0">
                <a:solidFill>
                  <a:schemeClr val="tx1"/>
                </a:solidFill>
                <a:latin typeface="+mj-lt"/>
              </a:rPr>
              <a:t>erformance</a:t>
            </a:r>
            <a:r>
              <a:rPr lang="tr-TR" sz="2300" dirty="0" smtClean="0">
                <a:solidFill>
                  <a:schemeClr val="tx1"/>
                </a:solidFill>
                <a:latin typeface="+mj-lt"/>
              </a:rPr>
              <a:t> testing details and benefits.</a:t>
            </a:r>
          </a:p>
          <a:p>
            <a:pPr marL="0" indent="0">
              <a:buNone/>
            </a:pPr>
            <a:endParaRPr lang="tr-TR" sz="2400" kern="0" dirty="0" smtClean="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7479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467544" y="1700808"/>
            <a:ext cx="6846354" cy="4861416"/>
          </a:xfrm>
          <a:prstGeom prst="rect">
            <a:avLst/>
          </a:prstGeom>
        </p:spPr>
      </p:pic>
      <p:sp>
        <p:nvSpPr>
          <p:cNvPr id="8" name="Text Placeholder 1"/>
          <p:cNvSpPr>
            <a:spLocks noGrp="1"/>
          </p:cNvSpPr>
          <p:nvPr>
            <p:ph type="body" sz="quarter" idx="10"/>
          </p:nvPr>
        </p:nvSpPr>
        <p:spPr>
          <a:xfrm>
            <a:off x="26720" y="0"/>
            <a:ext cx="5940425" cy="661118"/>
          </a:xfrm>
        </p:spPr>
        <p:txBody>
          <a:bodyPr/>
          <a:lstStyle/>
          <a:p>
            <a:r>
              <a:rPr lang="tr-TR" dirty="0" err="1" smtClean="0"/>
              <a:t>Agenda</a:t>
            </a:r>
            <a:endParaRPr lang="tr-TR" dirty="0"/>
          </a:p>
        </p:txBody>
      </p:sp>
    </p:spTree>
    <p:extLst>
      <p:ext uri="{BB962C8B-B14F-4D97-AF65-F5344CB8AC3E}">
        <p14:creationId xmlns:p14="http://schemas.microsoft.com/office/powerpoint/2010/main" xmlns="" val="1009762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052736"/>
            <a:ext cx="7632848" cy="646331"/>
          </a:xfrm>
          <a:prstGeom prst="rect">
            <a:avLst/>
          </a:prstGeom>
        </p:spPr>
        <p:txBody>
          <a:bodyPr wrap="square">
            <a:spAutoFit/>
          </a:bodyPr>
          <a:lstStyle/>
          <a:p>
            <a:r>
              <a:rPr lang="en-US" altLang="tr-TR" sz="3600" dirty="0"/>
              <a:t>What is </a:t>
            </a:r>
            <a:r>
              <a:rPr lang="tr-TR" altLang="tr-TR" sz="3600" dirty="0" smtClean="0"/>
              <a:t>Performance Testing </a:t>
            </a:r>
            <a:r>
              <a:rPr lang="en-US" altLang="tr-TR" sz="3600" dirty="0" smtClean="0"/>
              <a:t>?</a:t>
            </a:r>
            <a:endParaRPr lang="tr-TR" altLang="tr-TR" sz="3600" dirty="0"/>
          </a:p>
        </p:txBody>
      </p:sp>
      <p:sp>
        <p:nvSpPr>
          <p:cNvPr id="6" name="Text Placeholder 1"/>
          <p:cNvSpPr>
            <a:spLocks noGrp="1"/>
          </p:cNvSpPr>
          <p:nvPr>
            <p:ph type="body" sz="quarter" idx="10"/>
          </p:nvPr>
        </p:nvSpPr>
        <p:spPr>
          <a:xfrm>
            <a:off x="26720" y="0"/>
            <a:ext cx="5940425" cy="661118"/>
          </a:xfrm>
        </p:spPr>
        <p:txBody>
          <a:bodyPr/>
          <a:lstStyle/>
          <a:p>
            <a:r>
              <a:rPr lang="tr-TR" dirty="0" smtClean="0"/>
              <a:t>What</a:t>
            </a:r>
            <a:r>
              <a:rPr lang="tr-TR" dirty="0"/>
              <a:t> </a:t>
            </a:r>
            <a:r>
              <a:rPr lang="tr-TR" dirty="0" smtClean="0"/>
              <a:t>?</a:t>
            </a:r>
            <a:endParaRPr lang="tr-TR" dirty="0"/>
          </a:p>
        </p:txBody>
      </p:sp>
      <p:sp>
        <p:nvSpPr>
          <p:cNvPr id="9" name="Rectangle 8"/>
          <p:cNvSpPr/>
          <p:nvPr/>
        </p:nvSpPr>
        <p:spPr>
          <a:xfrm>
            <a:off x="467544" y="2204864"/>
            <a:ext cx="7848872" cy="2677656"/>
          </a:xfrm>
          <a:prstGeom prst="rect">
            <a:avLst/>
          </a:prstGeom>
        </p:spPr>
        <p:txBody>
          <a:bodyPr wrap="square">
            <a:spAutoFit/>
          </a:bodyPr>
          <a:lstStyle/>
          <a:p>
            <a:r>
              <a:rPr lang="en-US" sz="2400" b="1" dirty="0">
                <a:solidFill>
                  <a:srgbClr val="000000"/>
                </a:solidFill>
                <a:latin typeface="Verdana" panose="020B0604030504040204" pitchFamily="34" charset="0"/>
              </a:rPr>
              <a:t>Performance testing, a non-functional testing technique performed to determine the system parameters in terms of responsiveness and stability under various workload. Performance testing measures the quality attributes of the system, such as scalability, reliability and resource usage.</a:t>
            </a:r>
            <a:endParaRPr lang="tr-TR" sz="2400" b="1" dirty="0"/>
          </a:p>
        </p:txBody>
      </p:sp>
    </p:spTree>
    <p:extLst>
      <p:ext uri="{BB962C8B-B14F-4D97-AF65-F5344CB8AC3E}">
        <p14:creationId xmlns:p14="http://schemas.microsoft.com/office/powerpoint/2010/main" xmlns="" val="2153602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16" y="23024"/>
            <a:ext cx="5940425" cy="661118"/>
          </a:xfrm>
        </p:spPr>
        <p:txBody>
          <a:bodyPr/>
          <a:lstStyle/>
          <a:p>
            <a:r>
              <a:rPr lang="tr-TR" dirty="0" smtClean="0"/>
              <a:t>What ?</a:t>
            </a:r>
            <a:endParaRPr lang="tr-TR" dirty="0"/>
          </a:p>
        </p:txBody>
      </p:sp>
      <p:sp>
        <p:nvSpPr>
          <p:cNvPr id="4" name="Text Placeholder 3"/>
          <p:cNvSpPr>
            <a:spLocks noGrp="1"/>
          </p:cNvSpPr>
          <p:nvPr>
            <p:ph type="body" sz="quarter" idx="12"/>
          </p:nvPr>
        </p:nvSpPr>
        <p:spPr>
          <a:xfrm>
            <a:off x="467544" y="1484784"/>
            <a:ext cx="7272808" cy="3024336"/>
          </a:xfrm>
        </p:spPr>
        <p:txBody>
          <a:bodyPr/>
          <a:lstStyle/>
          <a:p>
            <a:pPr lvl="1">
              <a:lnSpc>
                <a:spcPct val="80000"/>
              </a:lnSpc>
              <a:buFont typeface="Wingdings" panose="05000000000000000000" pitchFamily="2" charset="2"/>
              <a:buChar char="ü"/>
            </a:pPr>
            <a:r>
              <a:rPr lang="tr-TR" altLang="tr-TR" sz="2400" dirty="0" smtClean="0"/>
              <a:t> </a:t>
            </a:r>
            <a:r>
              <a:rPr lang="en-US" altLang="tr-TR" sz="2400" dirty="0" smtClean="0"/>
              <a:t>Record </a:t>
            </a:r>
            <a:r>
              <a:rPr lang="en-US" altLang="tr-TR" sz="2400" dirty="0"/>
              <a:t>the script</a:t>
            </a:r>
          </a:p>
          <a:p>
            <a:pPr marL="457200" lvl="1" indent="0">
              <a:lnSpc>
                <a:spcPct val="80000"/>
              </a:lnSpc>
              <a:buNone/>
            </a:pPr>
            <a:endParaRPr lang="tr-TR" altLang="tr-TR" sz="2400" dirty="0" smtClean="0"/>
          </a:p>
          <a:p>
            <a:pPr lvl="1">
              <a:lnSpc>
                <a:spcPct val="80000"/>
              </a:lnSpc>
              <a:buFont typeface="Wingdings" panose="05000000000000000000" pitchFamily="2" charset="2"/>
              <a:buChar char="ü"/>
            </a:pPr>
            <a:r>
              <a:rPr lang="tr-TR" altLang="tr-TR" sz="2400" dirty="0" smtClean="0"/>
              <a:t> Data selection via automation</a:t>
            </a:r>
            <a:endParaRPr lang="en-US" altLang="tr-TR" sz="2400" dirty="0"/>
          </a:p>
          <a:p>
            <a:pPr marL="457200" lvl="1" indent="0">
              <a:lnSpc>
                <a:spcPct val="80000"/>
              </a:lnSpc>
              <a:buNone/>
            </a:pPr>
            <a:endParaRPr lang="tr-TR" altLang="tr-TR" sz="2400" dirty="0" smtClean="0"/>
          </a:p>
          <a:p>
            <a:pPr lvl="1">
              <a:lnSpc>
                <a:spcPct val="80000"/>
              </a:lnSpc>
              <a:buFont typeface="Wingdings" panose="05000000000000000000" pitchFamily="2" charset="2"/>
              <a:buChar char="ü"/>
            </a:pPr>
            <a:r>
              <a:rPr lang="tr-TR" altLang="tr-TR" sz="2400" dirty="0" smtClean="0"/>
              <a:t> </a:t>
            </a:r>
            <a:r>
              <a:rPr lang="en-US" altLang="tr-TR" sz="2400" dirty="0" smtClean="0"/>
              <a:t>Run </a:t>
            </a:r>
            <a:r>
              <a:rPr lang="en-US" altLang="tr-TR" sz="2400" dirty="0"/>
              <a:t>the scripts</a:t>
            </a:r>
          </a:p>
          <a:p>
            <a:pPr marL="457200" lvl="1" indent="0">
              <a:lnSpc>
                <a:spcPct val="80000"/>
              </a:lnSpc>
              <a:buNone/>
            </a:pPr>
            <a:endParaRPr lang="tr-TR" altLang="tr-TR" sz="2400" dirty="0" smtClean="0"/>
          </a:p>
          <a:p>
            <a:pPr lvl="1">
              <a:lnSpc>
                <a:spcPct val="80000"/>
              </a:lnSpc>
              <a:buFont typeface="Wingdings" panose="05000000000000000000" pitchFamily="2" charset="2"/>
              <a:buChar char="ü"/>
            </a:pPr>
            <a:r>
              <a:rPr lang="tr-TR" altLang="tr-TR" sz="2400" dirty="0" smtClean="0"/>
              <a:t> </a:t>
            </a:r>
            <a:r>
              <a:rPr lang="en-US" altLang="tr-TR" sz="2400" dirty="0" smtClean="0"/>
              <a:t>Report </a:t>
            </a:r>
            <a:r>
              <a:rPr lang="en-US" altLang="tr-TR" sz="2400" dirty="0"/>
              <a:t>results</a:t>
            </a:r>
          </a:p>
          <a:p>
            <a:endParaRPr lang="tr-TR" dirty="0"/>
          </a:p>
        </p:txBody>
      </p:sp>
    </p:spTree>
    <p:extLst>
      <p:ext uri="{BB962C8B-B14F-4D97-AF65-F5344CB8AC3E}">
        <p14:creationId xmlns:p14="http://schemas.microsoft.com/office/powerpoint/2010/main" xmlns="" val="1423118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Why?</a:t>
            </a:r>
            <a:endParaRPr lang="tr-TR" dirty="0"/>
          </a:p>
        </p:txBody>
      </p:sp>
      <p:pic>
        <p:nvPicPr>
          <p:cNvPr id="3" name="Picture 2"/>
          <p:cNvPicPr>
            <a:picLocks noChangeAspect="1"/>
          </p:cNvPicPr>
          <p:nvPr/>
        </p:nvPicPr>
        <p:blipFill>
          <a:blip r:embed="rId3" cstate="print"/>
          <a:stretch>
            <a:fillRect/>
          </a:stretch>
        </p:blipFill>
        <p:spPr>
          <a:xfrm>
            <a:off x="99508" y="849011"/>
            <a:ext cx="9044492" cy="6008989"/>
          </a:xfrm>
          <a:prstGeom prst="rect">
            <a:avLst/>
          </a:prstGeom>
        </p:spPr>
      </p:pic>
    </p:spTree>
    <p:extLst>
      <p:ext uri="{BB962C8B-B14F-4D97-AF65-F5344CB8AC3E}">
        <p14:creationId xmlns:p14="http://schemas.microsoft.com/office/powerpoint/2010/main" xmlns="" val="2851915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Why?</a:t>
            </a:r>
            <a:endParaRPr lang="tr-TR" dirty="0"/>
          </a:p>
        </p:txBody>
      </p:sp>
      <p:sp>
        <p:nvSpPr>
          <p:cNvPr id="4" name="Content Placeholder 3"/>
          <p:cNvSpPr txBox="1">
            <a:spLocks/>
          </p:cNvSpPr>
          <p:nvPr/>
        </p:nvSpPr>
        <p:spPr>
          <a:xfrm>
            <a:off x="323528" y="980728"/>
            <a:ext cx="8229600" cy="5649491"/>
          </a:xfrm>
          <a:prstGeom prst="rect">
            <a:avLst/>
          </a:prstGeom>
        </p:spPr>
        <p:txBody>
          <a:bodyPr>
            <a:normAutofit fontScale="92500" lnSpcReduction="10000"/>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tr-TR" kern="0" dirty="0" smtClean="0"/>
          </a:p>
          <a:p>
            <a:r>
              <a:rPr lang="tr-TR" kern="0" dirty="0" smtClean="0"/>
              <a:t>Memory </a:t>
            </a:r>
            <a:r>
              <a:rPr lang="tr-TR" kern="0" dirty="0" err="1" smtClean="0"/>
              <a:t>Footprint</a:t>
            </a:r>
            <a:endParaRPr lang="tr-TR" kern="0" dirty="0" smtClean="0"/>
          </a:p>
          <a:p>
            <a:pPr lvl="1">
              <a:buFont typeface="Wingdings" panose="05000000000000000000" pitchFamily="2" charset="2"/>
              <a:buChar char="Ø"/>
            </a:pPr>
            <a:r>
              <a:rPr lang="tr-TR" sz="1600" kern="0" dirty="0" smtClean="0"/>
              <a:t>Uygulamanın </a:t>
            </a:r>
            <a:r>
              <a:rPr lang="tr-TR" sz="1600" kern="0" dirty="0" err="1" smtClean="0"/>
              <a:t>memory</a:t>
            </a:r>
            <a:r>
              <a:rPr lang="tr-TR" sz="1600" kern="0" dirty="0" smtClean="0"/>
              <a:t> kullanımı</a:t>
            </a:r>
            <a:endParaRPr lang="tr-TR" sz="3600" kern="0" dirty="0" smtClean="0"/>
          </a:p>
          <a:p>
            <a:endParaRPr lang="tr-TR" kern="0" dirty="0" smtClean="0"/>
          </a:p>
          <a:p>
            <a:r>
              <a:rPr lang="tr-TR" kern="0" dirty="0" err="1" smtClean="0"/>
              <a:t>Startup</a:t>
            </a:r>
            <a:r>
              <a:rPr lang="tr-TR" kern="0" dirty="0" smtClean="0"/>
              <a:t> time</a:t>
            </a:r>
          </a:p>
          <a:p>
            <a:pPr lvl="1">
              <a:buFont typeface="Wingdings" panose="05000000000000000000" pitchFamily="2" charset="2"/>
              <a:buChar char="Ø"/>
            </a:pPr>
            <a:r>
              <a:rPr lang="tr-TR" sz="1600" kern="0" dirty="0" smtClean="0"/>
              <a:t>Uygulamanın açılış süresi</a:t>
            </a:r>
          </a:p>
          <a:p>
            <a:pPr lvl="1">
              <a:buFont typeface="Wingdings" panose="05000000000000000000" pitchFamily="2" charset="2"/>
              <a:buChar char="Ø"/>
            </a:pPr>
            <a:endParaRPr lang="tr-TR" sz="1600" kern="0" dirty="0"/>
          </a:p>
          <a:p>
            <a:pPr marL="457200" lvl="1" indent="0">
              <a:buNone/>
            </a:pPr>
            <a:endParaRPr lang="tr-TR" sz="1600" kern="0" dirty="0" smtClean="0"/>
          </a:p>
          <a:p>
            <a:r>
              <a:rPr lang="tr-TR" kern="0" dirty="0" err="1" smtClean="0"/>
              <a:t>Scalability</a:t>
            </a:r>
            <a:endParaRPr lang="tr-TR" sz="4000" kern="0" dirty="0" smtClean="0"/>
          </a:p>
          <a:p>
            <a:pPr lvl="1">
              <a:buFont typeface="Wingdings" panose="05000000000000000000" pitchFamily="2" charset="2"/>
              <a:buChar char="Ø"/>
            </a:pPr>
            <a:r>
              <a:rPr lang="tr-TR" sz="1500" kern="0" dirty="0" smtClean="0"/>
              <a:t>Yük altında uygulamanın </a:t>
            </a:r>
            <a:r>
              <a:rPr lang="tr-TR" sz="1500" kern="0" dirty="0" err="1" smtClean="0"/>
              <a:t>response</a:t>
            </a:r>
            <a:r>
              <a:rPr lang="tr-TR" sz="1500" kern="0" dirty="0" smtClean="0"/>
              <a:t> süreleri </a:t>
            </a:r>
            <a:r>
              <a:rPr lang="tr-TR" sz="1500" kern="0" dirty="0" err="1" smtClean="0"/>
              <a:t>üssel</a:t>
            </a:r>
            <a:r>
              <a:rPr lang="tr-TR" sz="1500" kern="0" dirty="0" smtClean="0"/>
              <a:t> (</a:t>
            </a:r>
            <a:r>
              <a:rPr lang="tr-TR" sz="1500" kern="0" dirty="0" err="1" smtClean="0"/>
              <a:t>exponentially</a:t>
            </a:r>
            <a:r>
              <a:rPr lang="tr-TR" sz="1500" kern="0" dirty="0" smtClean="0"/>
              <a:t>) artıyorsa </a:t>
            </a:r>
            <a:r>
              <a:rPr lang="tr-TR" sz="1500" kern="0" dirty="0" err="1" smtClean="0"/>
              <a:t>scability</a:t>
            </a:r>
            <a:r>
              <a:rPr lang="tr-TR" sz="1500" kern="0" dirty="0" smtClean="0"/>
              <a:t> zayıftır</a:t>
            </a:r>
          </a:p>
          <a:p>
            <a:pPr lvl="1">
              <a:buFont typeface="Wingdings" panose="05000000000000000000" pitchFamily="2" charset="2"/>
              <a:buChar char="Ø"/>
            </a:pPr>
            <a:r>
              <a:rPr lang="tr-TR" sz="1500" kern="0" dirty="0" smtClean="0"/>
              <a:t>Yük altında uygulamanın </a:t>
            </a:r>
            <a:r>
              <a:rPr lang="tr-TR" sz="1500" kern="0" dirty="0" err="1" smtClean="0"/>
              <a:t>response</a:t>
            </a:r>
            <a:r>
              <a:rPr lang="tr-TR" sz="1500" kern="0" dirty="0" smtClean="0"/>
              <a:t> süreleri lineer artıyorsa </a:t>
            </a:r>
            <a:r>
              <a:rPr lang="tr-TR" sz="1500" kern="0" dirty="0" err="1" smtClean="0"/>
              <a:t>scability</a:t>
            </a:r>
            <a:r>
              <a:rPr lang="tr-TR" sz="1500" kern="0" dirty="0" smtClean="0"/>
              <a:t> güçlüdür</a:t>
            </a:r>
          </a:p>
          <a:p>
            <a:r>
              <a:rPr lang="tr-TR" kern="0" dirty="0" err="1" smtClean="0"/>
              <a:t>Responsiveness</a:t>
            </a:r>
            <a:endParaRPr lang="tr-TR" sz="3600" kern="0" dirty="0" smtClean="0"/>
          </a:p>
          <a:p>
            <a:pPr marL="742950" lvl="2" indent="-342900">
              <a:buFont typeface="Wingdings" panose="05000000000000000000" pitchFamily="2" charset="2"/>
              <a:buChar char="Ø"/>
            </a:pPr>
            <a:r>
              <a:rPr lang="tr-TR" sz="1600" kern="0" dirty="0" smtClean="0"/>
              <a:t>Uygulama yada sistem talep edildiğinde ne kadar çabuk cevap veriyor.</a:t>
            </a:r>
            <a:endParaRPr lang="tr-TR" sz="3200" kern="0" dirty="0" smtClean="0"/>
          </a:p>
          <a:p>
            <a:r>
              <a:rPr lang="tr-TR" kern="0" dirty="0" err="1" smtClean="0"/>
              <a:t>Throughput</a:t>
            </a:r>
            <a:endParaRPr lang="tr-TR" sz="3600" kern="0" dirty="0" smtClean="0"/>
          </a:p>
          <a:p>
            <a:pPr marL="742950" lvl="2" indent="-342900">
              <a:buFont typeface="Wingdings" panose="05000000000000000000" pitchFamily="2" charset="2"/>
              <a:buChar char="Ø"/>
            </a:pPr>
            <a:r>
              <a:rPr lang="tr-TR" sz="1600" kern="0" dirty="0" smtClean="0"/>
              <a:t>Saniyede yapılabilen işlem sayısı</a:t>
            </a:r>
          </a:p>
        </p:txBody>
      </p:sp>
      <p:sp>
        <p:nvSpPr>
          <p:cNvPr id="5" name="Rectangle 4"/>
          <p:cNvSpPr/>
          <p:nvPr/>
        </p:nvSpPr>
        <p:spPr>
          <a:xfrm>
            <a:off x="2627784" y="4029184"/>
            <a:ext cx="1080120" cy="377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Örnek -&gt;</a:t>
            </a:r>
            <a:endParaRPr lang="tr-TR"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0706" y="937268"/>
            <a:ext cx="5111774" cy="34417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47107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nextCondLst>
                <p:cond evt="onClick" delay="0">
                  <p:tgtEl>
                    <p:spTgt spid="5"/>
                  </p:tgtEl>
                </p:cond>
              </p:nextCondLst>
            </p:seq>
            <p:seq concurrent="1" nextAc="seek">
              <p:cTn id="7" restart="whenNotActive" fill="hold" evtFilter="cancelBubble" nodeType="interactiveSeq">
                <p:stCondLst>
                  <p:cond evt="onClick" delay="0">
                    <p:tgtEl>
                      <p:spTgt spid="3074"/>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hidden"/>
                                      </p:to>
                                    </p:set>
                                  </p:childTnLst>
                                </p:cTn>
                              </p:par>
                            </p:childTnLst>
                          </p:cTn>
                        </p:par>
                      </p:childTnLst>
                    </p:cTn>
                  </p:par>
                </p:childTnLst>
              </p:cTn>
              <p:nextCondLst>
                <p:cond evt="onClick" delay="0">
                  <p:tgtEl>
                    <p:spTgt spid="307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When</a:t>
            </a:r>
            <a:endParaRPr lang="tr-TR" dirty="0"/>
          </a:p>
        </p:txBody>
      </p:sp>
      <p:pic>
        <p:nvPicPr>
          <p:cNvPr id="14" name="Picture 13"/>
          <p:cNvPicPr>
            <a:picLocks noChangeAspect="1"/>
          </p:cNvPicPr>
          <p:nvPr/>
        </p:nvPicPr>
        <p:blipFill>
          <a:blip r:embed="rId3" cstate="print"/>
          <a:stretch>
            <a:fillRect/>
          </a:stretch>
        </p:blipFill>
        <p:spPr>
          <a:xfrm>
            <a:off x="31386" y="5425743"/>
            <a:ext cx="1031873" cy="1436909"/>
          </a:xfrm>
          <a:prstGeom prst="rect">
            <a:avLst/>
          </a:prstGeom>
        </p:spPr>
      </p:pic>
      <p:pic>
        <p:nvPicPr>
          <p:cNvPr id="16" name="Picture 15"/>
          <p:cNvPicPr>
            <a:picLocks noChangeAspect="1"/>
          </p:cNvPicPr>
          <p:nvPr/>
        </p:nvPicPr>
        <p:blipFill>
          <a:blip r:embed="rId4" cstate="print"/>
          <a:stretch>
            <a:fillRect/>
          </a:stretch>
        </p:blipFill>
        <p:spPr>
          <a:xfrm>
            <a:off x="1544730" y="4579209"/>
            <a:ext cx="1535141" cy="908966"/>
          </a:xfrm>
          <a:prstGeom prst="rect">
            <a:avLst/>
          </a:prstGeom>
        </p:spPr>
      </p:pic>
      <p:pic>
        <p:nvPicPr>
          <p:cNvPr id="17" name="Picture 16"/>
          <p:cNvPicPr>
            <a:picLocks noChangeAspect="1"/>
          </p:cNvPicPr>
          <p:nvPr/>
        </p:nvPicPr>
        <p:blipFill>
          <a:blip r:embed="rId5" cstate="print"/>
          <a:stretch>
            <a:fillRect/>
          </a:stretch>
        </p:blipFill>
        <p:spPr>
          <a:xfrm>
            <a:off x="3329472" y="6019684"/>
            <a:ext cx="1821048" cy="742171"/>
          </a:xfrm>
          <a:prstGeom prst="rect">
            <a:avLst/>
          </a:prstGeom>
        </p:spPr>
      </p:pic>
      <p:pic>
        <p:nvPicPr>
          <p:cNvPr id="18" name="Picture 17"/>
          <p:cNvPicPr>
            <a:picLocks noChangeAspect="1"/>
          </p:cNvPicPr>
          <p:nvPr/>
        </p:nvPicPr>
        <p:blipFill>
          <a:blip r:embed="rId6" cstate="print"/>
          <a:stretch>
            <a:fillRect/>
          </a:stretch>
        </p:blipFill>
        <p:spPr>
          <a:xfrm>
            <a:off x="3302227" y="2744882"/>
            <a:ext cx="1137951" cy="956170"/>
          </a:xfrm>
          <a:prstGeom prst="rect">
            <a:avLst/>
          </a:prstGeom>
        </p:spPr>
      </p:pic>
      <p:pic>
        <p:nvPicPr>
          <p:cNvPr id="19" name="Picture 18"/>
          <p:cNvPicPr>
            <a:picLocks noChangeAspect="1"/>
          </p:cNvPicPr>
          <p:nvPr/>
        </p:nvPicPr>
        <p:blipFill>
          <a:blip r:embed="rId7" cstate="print"/>
          <a:stretch>
            <a:fillRect/>
          </a:stretch>
        </p:blipFill>
        <p:spPr>
          <a:xfrm>
            <a:off x="4239996" y="3994469"/>
            <a:ext cx="1167868" cy="1006163"/>
          </a:xfrm>
          <a:prstGeom prst="rect">
            <a:avLst/>
          </a:prstGeom>
        </p:spPr>
      </p:pic>
      <p:pic>
        <p:nvPicPr>
          <p:cNvPr id="20" name="Picture 19"/>
          <p:cNvPicPr>
            <a:picLocks noChangeAspect="1"/>
          </p:cNvPicPr>
          <p:nvPr/>
        </p:nvPicPr>
        <p:blipFill>
          <a:blip r:embed="rId8" cstate="print"/>
          <a:stretch>
            <a:fillRect/>
          </a:stretch>
        </p:blipFill>
        <p:spPr>
          <a:xfrm>
            <a:off x="6075778" y="2997588"/>
            <a:ext cx="952426" cy="642809"/>
          </a:xfrm>
          <a:prstGeom prst="rect">
            <a:avLst/>
          </a:prstGeom>
        </p:spPr>
      </p:pic>
      <p:pic>
        <p:nvPicPr>
          <p:cNvPr id="21" name="Picture 20"/>
          <p:cNvPicPr>
            <a:picLocks noChangeAspect="1"/>
          </p:cNvPicPr>
          <p:nvPr/>
        </p:nvPicPr>
        <p:blipFill>
          <a:blip r:embed="rId9" cstate="print"/>
          <a:stretch>
            <a:fillRect/>
          </a:stretch>
        </p:blipFill>
        <p:spPr>
          <a:xfrm>
            <a:off x="5157300" y="5214572"/>
            <a:ext cx="2106084" cy="1284429"/>
          </a:xfrm>
          <a:prstGeom prst="rect">
            <a:avLst/>
          </a:prstGeom>
        </p:spPr>
      </p:pic>
      <p:cxnSp>
        <p:nvCxnSpPr>
          <p:cNvPr id="25" name="Curved Connector 24"/>
          <p:cNvCxnSpPr/>
          <p:nvPr/>
        </p:nvCxnSpPr>
        <p:spPr>
          <a:xfrm flipV="1">
            <a:off x="5247565" y="3494517"/>
            <a:ext cx="1045707" cy="655405"/>
          </a:xfrm>
          <a:prstGeom prst="curvedConnector3">
            <a:avLst/>
          </a:prstGeom>
          <a:ln w="3492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Curved Connector 25"/>
          <p:cNvCxnSpPr/>
          <p:nvPr/>
        </p:nvCxnSpPr>
        <p:spPr>
          <a:xfrm flipV="1">
            <a:off x="1050516" y="6311134"/>
            <a:ext cx="2116231" cy="25250"/>
          </a:xfrm>
          <a:prstGeom prst="curvedConnector3">
            <a:avLst>
              <a:gd name="adj1" fmla="val 50000"/>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flipV="1">
            <a:off x="993508" y="5639180"/>
            <a:ext cx="493603" cy="330602"/>
          </a:xfrm>
          <a:prstGeom prst="curvedConnector3">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flipV="1">
            <a:off x="2898374" y="4869819"/>
            <a:ext cx="1446232" cy="904477"/>
          </a:xfrm>
          <a:prstGeom prst="curvedConnector3">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a:off x="3674368" y="5542080"/>
            <a:ext cx="1367294" cy="216338"/>
          </a:xfrm>
          <a:prstGeom prst="curvedConnector3">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V="1">
            <a:off x="947660" y="2804647"/>
            <a:ext cx="6152999" cy="3235046"/>
          </a:xfrm>
          <a:prstGeom prst="curvedConnector3">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flipV="1">
            <a:off x="993508" y="2978534"/>
            <a:ext cx="6228121" cy="3286815"/>
          </a:xfrm>
          <a:prstGeom prst="curvedConnector2">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10" cstate="print"/>
          <a:stretch>
            <a:fillRect/>
          </a:stretch>
        </p:blipFill>
        <p:spPr>
          <a:xfrm>
            <a:off x="6981641" y="1692878"/>
            <a:ext cx="1528913" cy="1334323"/>
          </a:xfrm>
          <a:prstGeom prst="rect">
            <a:avLst/>
          </a:prstGeom>
        </p:spPr>
      </p:pic>
      <p:cxnSp>
        <p:nvCxnSpPr>
          <p:cNvPr id="36" name="Curved Connector 35"/>
          <p:cNvCxnSpPr>
            <a:endCxn id="18" idx="2"/>
          </p:cNvCxnSpPr>
          <p:nvPr/>
        </p:nvCxnSpPr>
        <p:spPr>
          <a:xfrm rot="5400000" flipH="1" flipV="1">
            <a:off x="2871541" y="3891372"/>
            <a:ext cx="1189982" cy="809342"/>
          </a:xfrm>
          <a:prstGeom prst="curvedConnector3">
            <a:avLst/>
          </a:prstGeom>
          <a:ln w="34925">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286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par>
                                <p:cTn id="18" presetID="22" presetClass="entr" presetSubtype="4"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2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4"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par>
                                <p:cTn id="46" presetID="22" presetClass="entr" presetSubtype="4"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down)">
                                      <p:cBhvr>
                                        <p:cTn id="48" dur="500"/>
                                        <p:tgtEl>
                                          <p:spTgt spid="32"/>
                                        </p:tgtEl>
                                      </p:cBhvr>
                                    </p:animEffect>
                                  </p:childTnLst>
                                </p:cTn>
                              </p:par>
                              <p:par>
                                <p:cTn id="49" presetID="22" presetClass="entr" presetSubtype="4"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par>
                                <p:cTn id="55" presetID="3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1000" fill="hold"/>
                                        <p:tgtEl>
                                          <p:spTgt spid="35"/>
                                        </p:tgtEl>
                                        <p:attrNameLst>
                                          <p:attrName>ppt_w</p:attrName>
                                        </p:attrNameLst>
                                      </p:cBhvr>
                                      <p:tavLst>
                                        <p:tav tm="0">
                                          <p:val>
                                            <p:fltVal val="0"/>
                                          </p:val>
                                        </p:tav>
                                        <p:tav tm="100000">
                                          <p:val>
                                            <p:strVal val="#ppt_w"/>
                                          </p:val>
                                        </p:tav>
                                      </p:tavLst>
                                    </p:anim>
                                    <p:anim calcmode="lin" valueType="num">
                                      <p:cBhvr>
                                        <p:cTn id="58" dur="1000" fill="hold"/>
                                        <p:tgtEl>
                                          <p:spTgt spid="35"/>
                                        </p:tgtEl>
                                        <p:attrNameLst>
                                          <p:attrName>ppt_h</p:attrName>
                                        </p:attrNameLst>
                                      </p:cBhvr>
                                      <p:tavLst>
                                        <p:tav tm="0">
                                          <p:val>
                                            <p:fltVal val="0"/>
                                          </p:val>
                                        </p:tav>
                                        <p:tav tm="100000">
                                          <p:val>
                                            <p:strVal val="#ppt_h"/>
                                          </p:val>
                                        </p:tav>
                                      </p:tavLst>
                                    </p:anim>
                                    <p:anim calcmode="lin" valueType="num">
                                      <p:cBhvr>
                                        <p:cTn id="59" dur="1000" fill="hold"/>
                                        <p:tgtEl>
                                          <p:spTgt spid="35"/>
                                        </p:tgtEl>
                                        <p:attrNameLst>
                                          <p:attrName>style.rotation</p:attrName>
                                        </p:attrNameLst>
                                      </p:cBhvr>
                                      <p:tavLst>
                                        <p:tav tm="0">
                                          <p:val>
                                            <p:fltVal val="90"/>
                                          </p:val>
                                        </p:tav>
                                        <p:tav tm="100000">
                                          <p:val>
                                            <p:fltVal val="0"/>
                                          </p:val>
                                        </p:tav>
                                      </p:tavLst>
                                    </p:anim>
                                    <p:animEffect transition="in" filter="fade">
                                      <p:cBhvr>
                                        <p:cTn id="60" dur="100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unumTemplate_Akademi">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TaxCatchAll xmlns="55cf08ac-8463-41a2-8c7b-be09279b77cb"/>
    <lfe282efcf034ff580061fb1c04209fb xmlns="55cf08ac-8463-41a2-8c7b-be09279b77cb">
      <Terms xmlns="http://schemas.microsoft.com/office/infopath/2007/PartnerControls"/>
    </lfe282efcf034ff580061fb1c04209fb>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772E1003C093A74AA3FEEFFE301B5143" ma:contentTypeVersion="4" ma:contentTypeDescription="Yeni belge oluşturun." ma:contentTypeScope="" ma:versionID="b387ed2b2c4973ab49055624394625f5">
  <xsd:schema xmlns:xsd="http://www.w3.org/2001/XMLSchema" xmlns:xs="http://www.w3.org/2001/XMLSchema" xmlns:p="http://schemas.microsoft.com/office/2006/metadata/properties" xmlns:ns1="http://schemas.microsoft.com/sharepoint/v3" xmlns:ns2="55cf08ac-8463-41a2-8c7b-be09279b77cb" targetNamespace="http://schemas.microsoft.com/office/2006/metadata/properties" ma:root="true" ma:fieldsID="0fd4d646dad75b5ac84eb28d7d20520d" ns1:_="" ns2:_="">
    <xsd:import namespace="http://schemas.microsoft.com/sharepoint/v3"/>
    <xsd:import namespace="55cf08ac-8463-41a2-8c7b-be09279b77cb"/>
    <xsd:element name="properties">
      <xsd:complexType>
        <xsd:sequence>
          <xsd:element name="documentManagement">
            <xsd:complexType>
              <xsd:all>
                <xsd:element ref="ns1:PublishingStartDate" minOccurs="0"/>
                <xsd:element ref="ns1:PublishingExpirationDate" minOccurs="0"/>
                <xsd:element ref="ns2:lfe282efcf034ff580061fb1c04209fb"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Zamanlama Başlangıç Tarihi" ma:description="" ma:hidden="true" ma:internalName="PublishingStartDate">
      <xsd:simpleType>
        <xsd:restriction base="dms:Unknown"/>
      </xsd:simpleType>
    </xsd:element>
    <xsd:element name="PublishingExpirationDate" ma:index="9" nillable="true" ma:displayName="Zamanlama Bitiş Tarihi"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cf08ac-8463-41a2-8c7b-be09279b77cb" elementFormDefault="qualified">
    <xsd:import namespace="http://schemas.microsoft.com/office/2006/documentManagement/types"/>
    <xsd:import namespace="http://schemas.microsoft.com/office/infopath/2007/PartnerControls"/>
    <xsd:element name="lfe282efcf034ff580061fb1c04209fb" ma:index="11" nillable="true" ma:taxonomy="true" ma:internalName="lfe282efcf034ff580061fb1c04209fb" ma:taxonomyFieldName="OneDocTags" ma:displayName="Etiketler" ma:fieldId="{5fe282ef-cf03-4ff5-8006-1fb1c04209fb}" ma:taxonomyMulti="true" ma:sspId="b05aecd1-1cfb-4cee-93b0-0a371d597ea1" ma:termSetId="ee6166a9-430c-4da9-ac19-421b108a98a5"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82b9b137-d8e1-4c80-83ca-b6ec7b5b2a2b}" ma:internalName="TaxCatchAll" ma:showField="CatchAllData" ma:web="55cf08ac-8463-41a2-8c7b-be09279b77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B3FA1-F3FF-45D0-A644-2078FE0D26E6}">
  <ds:schemaRefs>
    <ds:schemaRef ds:uri="http://purl.org/dc/elements/1.1/"/>
    <ds:schemaRef ds:uri="http://schemas.microsoft.com/office/2006/metadata/properties"/>
    <ds:schemaRef ds:uri="55cf08ac-8463-41a2-8c7b-be09279b77cb"/>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1DCD5C7-E01C-471B-BAF0-B2C0388F92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5cf08ac-8463-41a2-8c7b-be09279b77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092F82-58C7-4FC0-AE3E-300CA5AD1E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SunumTemplate_Akademi</Template>
  <TotalTime>8054</TotalTime>
  <Words>559</Words>
  <Application>Microsoft Office PowerPoint</Application>
  <PresentationFormat>Ekran Gösterisi (4:3)</PresentationFormat>
  <Paragraphs>148</Paragraphs>
  <Slides>26</Slides>
  <Notes>20</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SunumTemplate_Akademi</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Testing_Eng_ITU</dc:title>
  <dc:creator>AHMET TARIMCI</dc:creator>
  <cp:keywords>TURKCELL DAHİLİ</cp:keywords>
  <cp:lastModifiedBy>Oya KALIPSIZ</cp:lastModifiedBy>
  <cp:revision>494</cp:revision>
  <cp:lastPrinted>2011-10-12T12:21:57Z</cp:lastPrinted>
  <dcterms:created xsi:type="dcterms:W3CDTF">2007-05-05T05:09:56Z</dcterms:created>
  <dcterms:modified xsi:type="dcterms:W3CDTF">2017-11-28T07:55:00Z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0x010100772E1003C093A74AA3FEEFFE301B5143</vt:lpwstr>
  </property>
  <property fmtid="{D5CDD505-2E9C-101B-9397-08002B2CF9AE}" pid="3" name="TitusGUID">
    <vt:lpwstr>da3acb2f-52a5-4d8e-bdc2-4652c101bc3f</vt:lpwstr>
  </property>
  <property fmtid="{D5CDD505-2E9C-101B-9397-08002B2CF9AE}" pid="4" name="aliashTURKCELLDAHILIEXCELLPP">
    <vt:lpwstr>TURKCELL DAHİLİ</vt:lpwstr>
  </property>
  <property fmtid="{D5CDD505-2E9C-101B-9397-08002B2CF9AE}" pid="5" name="OneDocTags">
    <vt:lpwstr/>
  </property>
  <property fmtid="{D5CDD505-2E9C-101B-9397-08002B2CF9AE}" pid="6" name="TURKCELLCLASSIFICATION">
    <vt:lpwstr>TURKCELL DAHİLİ</vt:lpwstr>
  </property>
  <property fmtid="{D5CDD505-2E9C-101B-9397-08002B2CF9AE}" pid="7" name="TurkcellTURKCELL CLASSIFICATION">
    <vt:lpwstr>TURKCELL DAHİLİ</vt:lpwstr>
  </property>
</Properties>
</file>