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3"/>
  </p:notesMasterIdLst>
  <p:sldIdLst>
    <p:sldId id="351" r:id="rId2"/>
    <p:sldId id="464" r:id="rId3"/>
    <p:sldId id="465" r:id="rId4"/>
    <p:sldId id="466" r:id="rId5"/>
    <p:sldId id="467" r:id="rId6"/>
    <p:sldId id="468" r:id="rId7"/>
    <p:sldId id="469" r:id="rId8"/>
    <p:sldId id="470" r:id="rId9"/>
    <p:sldId id="471" r:id="rId10"/>
    <p:sldId id="472" r:id="rId11"/>
    <p:sldId id="473" r:id="rId12"/>
    <p:sldId id="474" r:id="rId13"/>
    <p:sldId id="475" r:id="rId14"/>
    <p:sldId id="476" r:id="rId15"/>
    <p:sldId id="440" r:id="rId16"/>
    <p:sldId id="419" r:id="rId17"/>
    <p:sldId id="442" r:id="rId18"/>
    <p:sldId id="443" r:id="rId19"/>
    <p:sldId id="444" r:id="rId20"/>
    <p:sldId id="463" r:id="rId21"/>
    <p:sldId id="445" r:id="rId22"/>
    <p:sldId id="459" r:id="rId23"/>
    <p:sldId id="453" r:id="rId24"/>
    <p:sldId id="461" r:id="rId25"/>
    <p:sldId id="454" r:id="rId26"/>
    <p:sldId id="456" r:id="rId27"/>
    <p:sldId id="455" r:id="rId28"/>
    <p:sldId id="420" r:id="rId29"/>
    <p:sldId id="427" r:id="rId30"/>
    <p:sldId id="428" r:id="rId31"/>
    <p:sldId id="418" r:id="rId32"/>
  </p:sldIdLst>
  <p:sldSz cx="9144000" cy="6858000" type="screen4x3"/>
  <p:notesSz cx="6807200" cy="99393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RTAC AKKAN" initials="SA" lastIdx="3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6767"/>
    <a:srgbClr val="3D3737"/>
    <a:srgbClr val="121010"/>
    <a:srgbClr val="000000"/>
    <a:srgbClr val="6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06" autoAdjust="0"/>
    <p:restoredTop sz="85258" autoAdjust="0"/>
  </p:normalViewPr>
  <p:slideViewPr>
    <p:cSldViewPr>
      <p:cViewPr varScale="1">
        <p:scale>
          <a:sx n="78" d="100"/>
          <a:sy n="78" d="100"/>
        </p:scale>
        <p:origin x="-211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1" d="100"/>
          <a:sy n="51" d="100"/>
        </p:scale>
        <p:origin x="-2388" y="-108"/>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9786" cy="496967"/>
          </a:xfrm>
          <a:prstGeom prst="rect">
            <a:avLst/>
          </a:prstGeom>
        </p:spPr>
        <p:txBody>
          <a:bodyPr vert="horz" lIns="91550" tIns="45775" rIns="91550" bIns="45775" rtlCol="0"/>
          <a:lstStyle>
            <a:lvl1pPr algn="l">
              <a:defRPr sz="1200"/>
            </a:lvl1pPr>
          </a:lstStyle>
          <a:p>
            <a:endParaRPr lang="tr-TR"/>
          </a:p>
        </p:txBody>
      </p:sp>
      <p:sp>
        <p:nvSpPr>
          <p:cNvPr id="3" name="Date Placeholder 2"/>
          <p:cNvSpPr>
            <a:spLocks noGrp="1"/>
          </p:cNvSpPr>
          <p:nvPr>
            <p:ph type="dt" idx="1"/>
          </p:nvPr>
        </p:nvSpPr>
        <p:spPr>
          <a:xfrm>
            <a:off x="3855839" y="0"/>
            <a:ext cx="2949786" cy="496967"/>
          </a:xfrm>
          <a:prstGeom prst="rect">
            <a:avLst/>
          </a:prstGeom>
        </p:spPr>
        <p:txBody>
          <a:bodyPr vert="horz" lIns="91550" tIns="45775" rIns="91550" bIns="45775" rtlCol="0"/>
          <a:lstStyle>
            <a:lvl1pPr algn="r">
              <a:defRPr sz="1200"/>
            </a:lvl1pPr>
          </a:lstStyle>
          <a:p>
            <a:fld id="{F1B881A5-0287-4F43-BE7D-A44583A2B0D9}" type="datetimeFigureOut">
              <a:rPr lang="tr-TR" smtClean="0"/>
              <a:pPr/>
              <a:t>26.12.2012</a:t>
            </a:fld>
            <a:endParaRPr lang="tr-TR"/>
          </a:p>
        </p:txBody>
      </p:sp>
      <p:sp>
        <p:nvSpPr>
          <p:cNvPr id="4" name="Slide Image Placeholder 3"/>
          <p:cNvSpPr>
            <a:spLocks noGrp="1" noRot="1" noChangeAspect="1"/>
          </p:cNvSpPr>
          <p:nvPr>
            <p:ph type="sldImg" idx="2"/>
          </p:nvPr>
        </p:nvSpPr>
        <p:spPr>
          <a:xfrm>
            <a:off x="919163" y="746125"/>
            <a:ext cx="4968875" cy="3725863"/>
          </a:xfrm>
          <a:prstGeom prst="rect">
            <a:avLst/>
          </a:prstGeom>
          <a:noFill/>
          <a:ln w="12700">
            <a:solidFill>
              <a:prstClr val="black"/>
            </a:solidFill>
          </a:ln>
        </p:spPr>
        <p:txBody>
          <a:bodyPr vert="horz" lIns="91550" tIns="45775" rIns="91550" bIns="45775" rtlCol="0" anchor="ctr"/>
          <a:lstStyle/>
          <a:p>
            <a:endParaRPr lang="tr-TR"/>
          </a:p>
        </p:txBody>
      </p:sp>
      <p:sp>
        <p:nvSpPr>
          <p:cNvPr id="5" name="Notes Placeholder 4"/>
          <p:cNvSpPr>
            <a:spLocks noGrp="1"/>
          </p:cNvSpPr>
          <p:nvPr>
            <p:ph type="body" sz="quarter" idx="3"/>
          </p:nvPr>
        </p:nvSpPr>
        <p:spPr>
          <a:xfrm>
            <a:off x="680721" y="4721186"/>
            <a:ext cx="5445760" cy="4472702"/>
          </a:xfrm>
          <a:prstGeom prst="rect">
            <a:avLst/>
          </a:prstGeom>
        </p:spPr>
        <p:txBody>
          <a:bodyPr vert="horz" lIns="91550" tIns="45775" rIns="91550" bIns="4577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1" y="9440647"/>
            <a:ext cx="2949786" cy="496967"/>
          </a:xfrm>
          <a:prstGeom prst="rect">
            <a:avLst/>
          </a:prstGeom>
        </p:spPr>
        <p:txBody>
          <a:bodyPr vert="horz" lIns="91550" tIns="45775" rIns="91550" bIns="45775" rtlCol="0" anchor="b"/>
          <a:lstStyle>
            <a:lvl1pPr algn="l">
              <a:defRPr sz="1200"/>
            </a:lvl1pPr>
          </a:lstStyle>
          <a:p>
            <a:endParaRPr lang="tr-TR"/>
          </a:p>
        </p:txBody>
      </p:sp>
      <p:sp>
        <p:nvSpPr>
          <p:cNvPr id="7" name="Slide Number Placeholder 6"/>
          <p:cNvSpPr>
            <a:spLocks noGrp="1"/>
          </p:cNvSpPr>
          <p:nvPr>
            <p:ph type="sldNum" sz="quarter" idx="5"/>
          </p:nvPr>
        </p:nvSpPr>
        <p:spPr>
          <a:xfrm>
            <a:off x="3855839" y="9440647"/>
            <a:ext cx="2949786" cy="496967"/>
          </a:xfrm>
          <a:prstGeom prst="rect">
            <a:avLst/>
          </a:prstGeom>
        </p:spPr>
        <p:txBody>
          <a:bodyPr vert="horz" lIns="91550" tIns="45775" rIns="91550" bIns="45775" rtlCol="0" anchor="b"/>
          <a:lstStyle>
            <a:lvl1pPr algn="r">
              <a:defRPr sz="1200"/>
            </a:lvl1pPr>
          </a:lstStyle>
          <a:p>
            <a:fld id="{A97DDB27-3533-4B2B-9F6B-3BA7331B4282}" type="slidenum">
              <a:rPr lang="tr-TR" smtClean="0"/>
              <a:pPr/>
              <a:t>‹#›</a:t>
            </a:fld>
            <a:endParaRPr lang="tr-TR"/>
          </a:p>
        </p:txBody>
      </p:sp>
    </p:spTree>
    <p:extLst>
      <p:ext uri="{BB962C8B-B14F-4D97-AF65-F5344CB8AC3E}">
        <p14:creationId xmlns:p14="http://schemas.microsoft.com/office/powerpoint/2010/main" val="75209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7</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17</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18</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19</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20</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21</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22</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23</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24</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25</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26</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8</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27</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28</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29</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30</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31</a:t>
            </a:fld>
            <a:endParaRPr lang="en-US"/>
          </a:p>
        </p:txBody>
      </p:sp>
    </p:spTree>
    <p:extLst>
      <p:ext uri="{BB962C8B-B14F-4D97-AF65-F5344CB8AC3E}">
        <p14:creationId xmlns:p14="http://schemas.microsoft.com/office/powerpoint/2010/main" val="338502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9</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10</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11</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12</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13</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14</a:t>
            </a:fld>
            <a:endParaRPr lang="en-US"/>
          </a:p>
        </p:txBody>
      </p:sp>
    </p:spTree>
    <p:extLst>
      <p:ext uri="{BB962C8B-B14F-4D97-AF65-F5344CB8AC3E}">
        <p14:creationId xmlns:p14="http://schemas.microsoft.com/office/powerpoint/2010/main" val="3627296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kern="1200" dirty="0" smtClean="0">
                <a:solidFill>
                  <a:schemeClr val="tx1"/>
                </a:solidFill>
                <a:effectLst/>
                <a:latin typeface="+mn-lt"/>
                <a:ea typeface="+mn-ea"/>
                <a:cs typeface="+mn-cs"/>
              </a:rPr>
              <a:t>Pek çok organizasyonda yazılım üzerine test yapan kişilerden, sistemin her "versiyonunu" test etmek için test ayrıntılarını defalarca çalıştırmaları istenmektedir. Bu durum test kaynaklarının gereğinden fazla harcanmasına neden olur ve test yapan kişilerin verimliliğinin azalmasına neden olur.</a:t>
            </a:r>
          </a:p>
          <a:p>
            <a:endParaRPr lang="tr-T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t>Asla unutmamak gerekir ki tek başına test otomasyon yeterli bir test tekniği değildir.</a:t>
            </a:r>
          </a:p>
          <a:p>
            <a:endParaRPr lang="tr-TR" dirty="0" smtClean="0"/>
          </a:p>
          <a:p>
            <a:endParaRPr lang="en-US" dirty="0"/>
          </a:p>
        </p:txBody>
      </p:sp>
      <p:sp>
        <p:nvSpPr>
          <p:cNvPr id="4" name="Slide Number Placeholder 3"/>
          <p:cNvSpPr>
            <a:spLocks noGrp="1"/>
          </p:cNvSpPr>
          <p:nvPr>
            <p:ph type="sldNum" sz="quarter" idx="10"/>
          </p:nvPr>
        </p:nvSpPr>
        <p:spPr/>
        <p:txBody>
          <a:bodyPr/>
          <a:lstStyle/>
          <a:p>
            <a:fld id="{9EACB153-8A45-4A03-B4AA-3A1F6AAA2A57}" type="slidenum">
              <a:rPr lang="en-US" smtClean="0"/>
              <a:t>16</a:t>
            </a:fld>
            <a:endParaRPr lang="en-US"/>
          </a:p>
        </p:txBody>
      </p:sp>
    </p:spTree>
    <p:extLst>
      <p:ext uri="{BB962C8B-B14F-4D97-AF65-F5344CB8AC3E}">
        <p14:creationId xmlns:p14="http://schemas.microsoft.com/office/powerpoint/2010/main" val="3627296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753846"/>
            <a:ext cx="9142413" cy="6104154"/>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2" name="Title 1"/>
          <p:cNvSpPr>
            <a:spLocks noGrp="1"/>
          </p:cNvSpPr>
          <p:nvPr>
            <p:ph type="ctrTitle" hasCustomPrompt="1"/>
          </p:nvPr>
        </p:nvSpPr>
        <p:spPr>
          <a:xfrm>
            <a:off x="755470" y="1268760"/>
            <a:ext cx="7527916" cy="720080"/>
          </a:xfrm>
        </p:spPr>
        <p:txBody>
          <a:bodyPr>
            <a:normAutofit/>
          </a:bodyPr>
          <a:lstStyle>
            <a:lvl1pPr algn="l">
              <a:defRPr sz="3600" b="1">
                <a:solidFill>
                  <a:srgbClr val="FFCB05"/>
                </a:solidFill>
              </a:defRPr>
            </a:lvl1pPr>
          </a:lstStyle>
          <a:p>
            <a:r>
              <a:rPr lang="tr-TR" dirty="0" smtClean="0"/>
              <a:t>SUNUM KAPAK SAYFASI BİLGİSİ 36pt</a:t>
            </a:r>
            <a:endParaRPr lang="tr-TR" dirty="0"/>
          </a:p>
        </p:txBody>
      </p:sp>
      <p:sp>
        <p:nvSpPr>
          <p:cNvPr id="7" name="Freeform 10"/>
          <p:cNvSpPr>
            <a:spLocks/>
          </p:cNvSpPr>
          <p:nvPr userDrawn="1"/>
        </p:nvSpPr>
        <p:spPr bwMode="auto">
          <a:xfrm>
            <a:off x="-2" y="2636912"/>
            <a:ext cx="4844855" cy="4221087"/>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rgbClr val="FFCB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8" name="Rectangle 7"/>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3"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5398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mparison">
    <p:bg>
      <p:bgPr>
        <a:solidFill>
          <a:srgbClr val="FFCB05"/>
        </a:solidFill>
        <a:effectLst/>
      </p:bgPr>
    </p:bg>
    <p:spTree>
      <p:nvGrpSpPr>
        <p:cNvPr id="1" name=""/>
        <p:cNvGrpSpPr/>
        <p:nvPr/>
      </p:nvGrpSpPr>
      <p:grpSpPr>
        <a:xfrm>
          <a:off x="0" y="0"/>
          <a:ext cx="0" cy="0"/>
          <a:chOff x="0" y="0"/>
          <a:chExt cx="0" cy="0"/>
        </a:xfrm>
      </p:grpSpPr>
      <p:sp>
        <p:nvSpPr>
          <p:cNvPr id="10" name="Rectangle 9"/>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1"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0"/>
          <p:cNvSpPr>
            <a:spLocks/>
          </p:cNvSpPr>
          <p:nvPr userDrawn="1"/>
        </p:nvSpPr>
        <p:spPr bwMode="auto">
          <a:xfrm>
            <a:off x="-2" y="5582399"/>
            <a:ext cx="1464101" cy="1275601"/>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2" name="Title 1"/>
          <p:cNvSpPr>
            <a:spLocks noGrp="1"/>
          </p:cNvSpPr>
          <p:nvPr>
            <p:ph type="title" hasCustomPrompt="1"/>
          </p:nvPr>
        </p:nvSpPr>
        <p:spPr>
          <a:xfrm>
            <a:off x="251400" y="137318"/>
            <a:ext cx="6419120" cy="445363"/>
          </a:xfrm>
        </p:spPr>
        <p:txBody>
          <a:bodyPr>
            <a:normAutofit/>
          </a:bodyPr>
          <a:lstStyle>
            <a:lvl1pPr algn="l">
              <a:defRPr sz="2800" b="1">
                <a:solidFill>
                  <a:srgbClr val="FFCB05"/>
                </a:solidFill>
              </a:defRPr>
            </a:lvl1pPr>
          </a:lstStyle>
          <a:p>
            <a:r>
              <a:rPr lang="tr-TR" dirty="0" smtClean="0"/>
              <a:t>KONU BAŞLIK BÜYÜK HARF 28PT CALİBRİ</a:t>
            </a:r>
            <a:endParaRPr lang="tr-TR" dirty="0"/>
          </a:p>
        </p:txBody>
      </p:sp>
      <p:sp>
        <p:nvSpPr>
          <p:cNvPr id="4" name="Content Placeholder 3"/>
          <p:cNvSpPr>
            <a:spLocks noGrp="1"/>
          </p:cNvSpPr>
          <p:nvPr>
            <p:ph sz="half" idx="2" hasCustomPrompt="1"/>
          </p:nvPr>
        </p:nvSpPr>
        <p:spPr>
          <a:xfrm>
            <a:off x="1801189" y="5172285"/>
            <a:ext cx="7002735" cy="1152160"/>
          </a:xfrm>
        </p:spPr>
        <p:txBody>
          <a:bodyPr>
            <a:normAutofit/>
          </a:bodyPr>
          <a:lstStyle>
            <a:lvl1pPr marL="0" indent="0">
              <a:buNone/>
              <a:defRPr sz="1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dirty="0" smtClean="0"/>
              <a:t>Resim altı yazı 14pt calibri</a:t>
            </a:r>
            <a:endParaRPr lang="en-US" dirty="0" smtClean="0"/>
          </a:p>
        </p:txBody>
      </p:sp>
      <p:sp>
        <p:nvSpPr>
          <p:cNvPr id="18" name="Picture Placeholder 17"/>
          <p:cNvSpPr>
            <a:spLocks noGrp="1"/>
          </p:cNvSpPr>
          <p:nvPr>
            <p:ph type="pic" sz="quarter" idx="11"/>
          </p:nvPr>
        </p:nvSpPr>
        <p:spPr>
          <a:xfrm>
            <a:off x="863998" y="1556741"/>
            <a:ext cx="7917051" cy="3593658"/>
          </a:xfrm>
        </p:spPr>
        <p:txBody>
          <a:bodyPr/>
          <a:lstStyle>
            <a:lvl1pPr>
              <a:defRPr lang="tr-TR"/>
            </a:lvl1pPr>
          </a:lstStyle>
          <a:p>
            <a:endParaRPr lang="tr-TR"/>
          </a:p>
        </p:txBody>
      </p:sp>
    </p:spTree>
    <p:extLst>
      <p:ext uri="{BB962C8B-B14F-4D97-AF65-F5344CB8AC3E}">
        <p14:creationId xmlns:p14="http://schemas.microsoft.com/office/powerpoint/2010/main" val="12759192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mparison">
    <p:bg>
      <p:bgPr>
        <a:solidFill>
          <a:srgbClr val="FFCB05"/>
        </a:solidFill>
        <a:effectLst/>
      </p:bgPr>
    </p:bg>
    <p:spTree>
      <p:nvGrpSpPr>
        <p:cNvPr id="1" name=""/>
        <p:cNvGrpSpPr/>
        <p:nvPr/>
      </p:nvGrpSpPr>
      <p:grpSpPr>
        <a:xfrm>
          <a:off x="0" y="0"/>
          <a:ext cx="0" cy="0"/>
          <a:chOff x="0" y="0"/>
          <a:chExt cx="0" cy="0"/>
        </a:xfrm>
      </p:grpSpPr>
      <p:sp>
        <p:nvSpPr>
          <p:cNvPr id="10" name="Rectangle 9"/>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1"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0"/>
          <p:cNvSpPr>
            <a:spLocks/>
          </p:cNvSpPr>
          <p:nvPr userDrawn="1"/>
        </p:nvSpPr>
        <p:spPr bwMode="auto">
          <a:xfrm>
            <a:off x="-2" y="5582399"/>
            <a:ext cx="1464101" cy="1275601"/>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2" name="Title 1"/>
          <p:cNvSpPr>
            <a:spLocks noGrp="1"/>
          </p:cNvSpPr>
          <p:nvPr>
            <p:ph type="title" hasCustomPrompt="1"/>
          </p:nvPr>
        </p:nvSpPr>
        <p:spPr>
          <a:xfrm>
            <a:off x="251400" y="137318"/>
            <a:ext cx="6419120" cy="445363"/>
          </a:xfrm>
        </p:spPr>
        <p:txBody>
          <a:bodyPr>
            <a:noAutofit/>
          </a:bodyPr>
          <a:lstStyle>
            <a:lvl1pPr algn="l">
              <a:defRPr sz="2400" b="1" baseline="0">
                <a:solidFill>
                  <a:schemeClr val="bg1"/>
                </a:solidFill>
              </a:defRPr>
            </a:lvl1pPr>
          </a:lstStyle>
          <a:p>
            <a:r>
              <a:rPr lang="tr-TR" dirty="0" smtClean="0"/>
              <a:t>Alt Başlık Ufak Harf 24pt Calibri</a:t>
            </a:r>
            <a:endParaRPr lang="tr-TR" dirty="0"/>
          </a:p>
        </p:txBody>
      </p:sp>
      <p:sp>
        <p:nvSpPr>
          <p:cNvPr id="4" name="Content Placeholder 3"/>
          <p:cNvSpPr>
            <a:spLocks noGrp="1"/>
          </p:cNvSpPr>
          <p:nvPr>
            <p:ph sz="half" idx="2" hasCustomPrompt="1"/>
          </p:nvPr>
        </p:nvSpPr>
        <p:spPr>
          <a:xfrm>
            <a:off x="732049" y="1484730"/>
            <a:ext cx="1967692" cy="3096430"/>
          </a:xfrm>
        </p:spPr>
        <p:txBody>
          <a:bodyPr>
            <a:normAutofit/>
          </a:bodyPr>
          <a:lstStyle>
            <a:lvl1pPr marL="0" indent="0">
              <a:buNone/>
              <a:defRPr sz="1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dirty="0" smtClean="0"/>
              <a:t>Resim altı yazı 14pt calibri</a:t>
            </a:r>
            <a:endParaRPr lang="en-US" dirty="0" smtClean="0"/>
          </a:p>
        </p:txBody>
      </p:sp>
      <p:sp>
        <p:nvSpPr>
          <p:cNvPr id="18" name="Picture Placeholder 17"/>
          <p:cNvSpPr>
            <a:spLocks noGrp="1"/>
          </p:cNvSpPr>
          <p:nvPr>
            <p:ph type="pic" sz="quarter" idx="11"/>
          </p:nvPr>
        </p:nvSpPr>
        <p:spPr>
          <a:xfrm>
            <a:off x="2915770" y="1563537"/>
            <a:ext cx="5865279" cy="5294463"/>
          </a:xfrm>
        </p:spPr>
        <p:txBody>
          <a:bodyPr/>
          <a:lstStyle>
            <a:lvl1pPr>
              <a:defRPr lang="tr-TR"/>
            </a:lvl1pPr>
          </a:lstStyle>
          <a:p>
            <a:endParaRPr lang="tr-TR"/>
          </a:p>
        </p:txBody>
      </p:sp>
    </p:spTree>
    <p:extLst>
      <p:ext uri="{BB962C8B-B14F-4D97-AF65-F5344CB8AC3E}">
        <p14:creationId xmlns:p14="http://schemas.microsoft.com/office/powerpoint/2010/main" val="15129295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mparison">
    <p:spTree>
      <p:nvGrpSpPr>
        <p:cNvPr id="1" name=""/>
        <p:cNvGrpSpPr/>
        <p:nvPr/>
      </p:nvGrpSpPr>
      <p:grpSpPr>
        <a:xfrm>
          <a:off x="0" y="0"/>
          <a:ext cx="0" cy="0"/>
          <a:chOff x="0" y="0"/>
          <a:chExt cx="0" cy="0"/>
        </a:xfrm>
      </p:grpSpPr>
      <p:sp>
        <p:nvSpPr>
          <p:cNvPr id="10" name="Rectangle 9"/>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1"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0"/>
          <p:cNvSpPr>
            <a:spLocks/>
          </p:cNvSpPr>
          <p:nvPr userDrawn="1"/>
        </p:nvSpPr>
        <p:spPr bwMode="auto">
          <a:xfrm>
            <a:off x="-2" y="5582399"/>
            <a:ext cx="1464101" cy="1275601"/>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rgbClr val="FFCB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2" name="Title 1"/>
          <p:cNvSpPr>
            <a:spLocks noGrp="1"/>
          </p:cNvSpPr>
          <p:nvPr>
            <p:ph type="title" hasCustomPrompt="1"/>
          </p:nvPr>
        </p:nvSpPr>
        <p:spPr>
          <a:xfrm>
            <a:off x="251400" y="137318"/>
            <a:ext cx="6419120" cy="445363"/>
          </a:xfrm>
        </p:spPr>
        <p:txBody>
          <a:bodyPr>
            <a:normAutofit/>
          </a:bodyPr>
          <a:lstStyle>
            <a:lvl1pPr algn="l">
              <a:defRPr sz="2800" b="1">
                <a:solidFill>
                  <a:srgbClr val="FFCB05"/>
                </a:solidFill>
              </a:defRPr>
            </a:lvl1pPr>
          </a:lstStyle>
          <a:p>
            <a:r>
              <a:rPr lang="tr-TR" dirty="0" smtClean="0"/>
              <a:t>KONU BAŞLIK BÜYÜK HARF 28PT CALİBRİ</a:t>
            </a:r>
            <a:endParaRPr lang="tr-TR" dirty="0"/>
          </a:p>
        </p:txBody>
      </p:sp>
      <p:sp>
        <p:nvSpPr>
          <p:cNvPr id="3" name="Text Placeholder 2"/>
          <p:cNvSpPr>
            <a:spLocks noGrp="1"/>
          </p:cNvSpPr>
          <p:nvPr>
            <p:ph type="body" idx="1" hasCustomPrompt="1"/>
          </p:nvPr>
        </p:nvSpPr>
        <p:spPr>
          <a:xfrm>
            <a:off x="779400" y="1584001"/>
            <a:ext cx="7585200" cy="432060"/>
          </a:xfrm>
        </p:spPr>
        <p:txBody>
          <a:bodyPr anchor="b"/>
          <a:lstStyle>
            <a:lvl1pPr marL="0" indent="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Ara Başlık Calibri Bold 22pt</a:t>
            </a:r>
            <a:endParaRPr lang="en-US" dirty="0" smtClean="0"/>
          </a:p>
        </p:txBody>
      </p:sp>
      <p:sp>
        <p:nvSpPr>
          <p:cNvPr id="4" name="Content Placeholder 3"/>
          <p:cNvSpPr>
            <a:spLocks noGrp="1"/>
          </p:cNvSpPr>
          <p:nvPr>
            <p:ph sz="half" idx="2"/>
          </p:nvPr>
        </p:nvSpPr>
        <p:spPr>
          <a:xfrm>
            <a:off x="779764" y="2132821"/>
            <a:ext cx="7584472" cy="11521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p:txBody>
      </p:sp>
      <p:sp>
        <p:nvSpPr>
          <p:cNvPr id="16" name="Picture Placeholder 15"/>
          <p:cNvSpPr>
            <a:spLocks noGrp="1"/>
          </p:cNvSpPr>
          <p:nvPr>
            <p:ph type="pic" sz="quarter" idx="10"/>
          </p:nvPr>
        </p:nvSpPr>
        <p:spPr>
          <a:xfrm>
            <a:off x="5901049" y="3380591"/>
            <a:ext cx="2880000" cy="3420000"/>
          </a:xfrm>
        </p:spPr>
        <p:txBody>
          <a:bodyPr/>
          <a:lstStyle>
            <a:lvl1pPr>
              <a:defRPr lang="tr-TR"/>
            </a:lvl1pPr>
          </a:lstStyle>
          <a:p>
            <a:endParaRPr lang="tr-TR"/>
          </a:p>
        </p:txBody>
      </p:sp>
      <p:sp>
        <p:nvSpPr>
          <p:cNvPr id="18" name="Picture Placeholder 17"/>
          <p:cNvSpPr>
            <a:spLocks noGrp="1"/>
          </p:cNvSpPr>
          <p:nvPr>
            <p:ph type="pic" sz="quarter" idx="11"/>
          </p:nvPr>
        </p:nvSpPr>
        <p:spPr>
          <a:xfrm>
            <a:off x="2915770" y="3380591"/>
            <a:ext cx="2880000" cy="3420000"/>
          </a:xfrm>
        </p:spPr>
        <p:txBody>
          <a:bodyPr/>
          <a:lstStyle>
            <a:lvl1pPr>
              <a:defRPr lang="tr-TR"/>
            </a:lvl1pPr>
          </a:lstStyle>
          <a:p>
            <a:endParaRPr lang="tr-TR"/>
          </a:p>
        </p:txBody>
      </p:sp>
    </p:spTree>
    <p:extLst>
      <p:ext uri="{BB962C8B-B14F-4D97-AF65-F5344CB8AC3E}">
        <p14:creationId xmlns:p14="http://schemas.microsoft.com/office/powerpoint/2010/main" val="33858711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775750" y="1412720"/>
            <a:ext cx="3816000" cy="504070"/>
          </a:xfrm>
        </p:spPr>
        <p:txBody>
          <a:bodyPr anchor="ctr">
            <a:normAutofit/>
          </a:bodyPr>
          <a:lstStyle>
            <a:lvl1pPr marL="0" indent="0">
              <a:buNone/>
              <a:defRPr sz="20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Grafik Başlık 1 Calibri 20pt</a:t>
            </a:r>
            <a:endParaRPr lang="en-US" dirty="0" smtClean="0"/>
          </a:p>
        </p:txBody>
      </p:sp>
      <p:sp>
        <p:nvSpPr>
          <p:cNvPr id="5" name="Text Placeholder 4"/>
          <p:cNvSpPr>
            <a:spLocks noGrp="1"/>
          </p:cNvSpPr>
          <p:nvPr>
            <p:ph type="body" sz="quarter" idx="3" hasCustomPrompt="1"/>
          </p:nvPr>
        </p:nvSpPr>
        <p:spPr>
          <a:xfrm>
            <a:off x="4962961" y="1412720"/>
            <a:ext cx="3816530" cy="504070"/>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Grafik Başlık 2 Calibri 20pt</a:t>
            </a:r>
            <a:endParaRPr lang="en-US" dirty="0" smtClean="0"/>
          </a:p>
        </p:txBody>
      </p:sp>
      <p:sp>
        <p:nvSpPr>
          <p:cNvPr id="10" name="Rectangle 9"/>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1"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251400" y="70610"/>
            <a:ext cx="6480900" cy="578779"/>
          </a:xfrm>
        </p:spPr>
        <p:txBody>
          <a:bodyPr>
            <a:normAutofit/>
          </a:bodyPr>
          <a:lstStyle>
            <a:lvl1pPr algn="l">
              <a:defRPr sz="2800" b="1" baseline="0">
                <a:solidFill>
                  <a:srgbClr val="FFCB05"/>
                </a:solidFill>
              </a:defRPr>
            </a:lvl1pPr>
          </a:lstStyle>
          <a:p>
            <a:r>
              <a:rPr lang="tr-TR" dirty="0" smtClean="0"/>
              <a:t>KONU BAŞLIK BÜYÜK HARF 28PT CALIBRI</a:t>
            </a:r>
            <a:endParaRPr lang="tr-TR" dirty="0"/>
          </a:p>
        </p:txBody>
      </p:sp>
      <p:sp>
        <p:nvSpPr>
          <p:cNvPr id="17" name="Chart Placeholder 16"/>
          <p:cNvSpPr>
            <a:spLocks noGrp="1"/>
          </p:cNvSpPr>
          <p:nvPr>
            <p:ph type="chart" sz="quarter" idx="10"/>
          </p:nvPr>
        </p:nvSpPr>
        <p:spPr>
          <a:xfrm>
            <a:off x="755470" y="2205038"/>
            <a:ext cx="3816530" cy="3816322"/>
          </a:xfrm>
        </p:spPr>
        <p:txBody>
          <a:bodyPr/>
          <a:lstStyle/>
          <a:p>
            <a:endParaRPr lang="tr-TR" dirty="0"/>
          </a:p>
        </p:txBody>
      </p:sp>
      <p:sp>
        <p:nvSpPr>
          <p:cNvPr id="19" name="Chart Placeholder 18"/>
          <p:cNvSpPr>
            <a:spLocks noGrp="1"/>
          </p:cNvSpPr>
          <p:nvPr>
            <p:ph type="chart" sz="quarter" idx="11"/>
          </p:nvPr>
        </p:nvSpPr>
        <p:spPr>
          <a:xfrm>
            <a:off x="4962961" y="2204831"/>
            <a:ext cx="3816530" cy="3816530"/>
          </a:xfrm>
        </p:spPr>
        <p:txBody>
          <a:bodyPr/>
          <a:lstStyle/>
          <a:p>
            <a:endParaRPr lang="tr-TR"/>
          </a:p>
        </p:txBody>
      </p:sp>
    </p:spTree>
    <p:extLst>
      <p:ext uri="{BB962C8B-B14F-4D97-AF65-F5344CB8AC3E}">
        <p14:creationId xmlns:p14="http://schemas.microsoft.com/office/powerpoint/2010/main" val="7492280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Rectangle 9"/>
          <p:cNvSpPr/>
          <p:nvPr userDrawn="1"/>
        </p:nvSpPr>
        <p:spPr>
          <a:xfrm>
            <a:off x="0" y="753846"/>
            <a:ext cx="9142413" cy="6104154"/>
          </a:xfrm>
          <a:prstGeom prst="rect">
            <a:avLst/>
          </a:prstGeom>
          <a:solidFill>
            <a:srgbClr val="FFC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7" name="Freeform 10"/>
          <p:cNvSpPr>
            <a:spLocks/>
          </p:cNvSpPr>
          <p:nvPr userDrawn="1"/>
        </p:nvSpPr>
        <p:spPr bwMode="auto">
          <a:xfrm>
            <a:off x="-2" y="2636912"/>
            <a:ext cx="4844855" cy="4221087"/>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8" name="Rectangle 7"/>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3"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251400" y="66578"/>
            <a:ext cx="6480900" cy="586844"/>
          </a:xfrm>
        </p:spPr>
        <p:txBody>
          <a:bodyPr>
            <a:normAutofit/>
          </a:bodyPr>
          <a:lstStyle>
            <a:lvl1pPr algn="l">
              <a:defRPr sz="2800" b="1">
                <a:solidFill>
                  <a:srgbClr val="FFCB05"/>
                </a:solidFill>
              </a:defRPr>
            </a:lvl1pPr>
          </a:lstStyle>
          <a:p>
            <a:r>
              <a:rPr lang="tr-TR" dirty="0" smtClean="0"/>
              <a:t>SUNUM ARA KAPAK SAYFASI BİLGİSİ 28pt</a:t>
            </a:r>
            <a:endParaRPr lang="tr-TR" dirty="0"/>
          </a:p>
        </p:txBody>
      </p:sp>
    </p:spTree>
    <p:extLst>
      <p:ext uri="{BB962C8B-B14F-4D97-AF65-F5344CB8AC3E}">
        <p14:creationId xmlns:p14="http://schemas.microsoft.com/office/powerpoint/2010/main" val="12078808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Rectangle 9"/>
          <p:cNvSpPr/>
          <p:nvPr userDrawn="1"/>
        </p:nvSpPr>
        <p:spPr>
          <a:xfrm>
            <a:off x="0" y="753846"/>
            <a:ext cx="9142413" cy="6104154"/>
          </a:xfrm>
          <a:prstGeom prst="rect">
            <a:avLst/>
          </a:prstGeom>
          <a:solidFill>
            <a:srgbClr val="249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7" name="Freeform 10"/>
          <p:cNvSpPr>
            <a:spLocks/>
          </p:cNvSpPr>
          <p:nvPr userDrawn="1"/>
        </p:nvSpPr>
        <p:spPr bwMode="auto">
          <a:xfrm>
            <a:off x="-2" y="2636912"/>
            <a:ext cx="4844855" cy="4221087"/>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8" name="Rectangle 7"/>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3"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251400" y="66578"/>
            <a:ext cx="6480900" cy="586844"/>
          </a:xfrm>
        </p:spPr>
        <p:txBody>
          <a:bodyPr>
            <a:normAutofit/>
          </a:bodyPr>
          <a:lstStyle>
            <a:lvl1pPr algn="l">
              <a:defRPr sz="2800" b="1">
                <a:solidFill>
                  <a:srgbClr val="FFCB05"/>
                </a:solidFill>
              </a:defRPr>
            </a:lvl1pPr>
          </a:lstStyle>
          <a:p>
            <a:r>
              <a:rPr lang="tr-TR" dirty="0" smtClean="0"/>
              <a:t>SUNUM ARA KAPAK SAYFASI BİLGİSİ 28pt</a:t>
            </a:r>
            <a:endParaRPr lang="tr-TR" dirty="0"/>
          </a:p>
        </p:txBody>
      </p:sp>
    </p:spTree>
    <p:extLst>
      <p:ext uri="{BB962C8B-B14F-4D97-AF65-F5344CB8AC3E}">
        <p14:creationId xmlns:p14="http://schemas.microsoft.com/office/powerpoint/2010/main" val="138935055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Rectangle 9"/>
          <p:cNvSpPr/>
          <p:nvPr userDrawn="1"/>
        </p:nvSpPr>
        <p:spPr>
          <a:xfrm>
            <a:off x="0" y="753846"/>
            <a:ext cx="9142413" cy="6104154"/>
          </a:xfrm>
          <a:prstGeom prst="rect">
            <a:avLst/>
          </a:prstGeom>
          <a:solidFill>
            <a:srgbClr val="101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7" name="Freeform 10"/>
          <p:cNvSpPr>
            <a:spLocks/>
          </p:cNvSpPr>
          <p:nvPr userDrawn="1"/>
        </p:nvSpPr>
        <p:spPr bwMode="auto">
          <a:xfrm>
            <a:off x="-2" y="2636912"/>
            <a:ext cx="4844855" cy="4221087"/>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8" name="Rectangle 7"/>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3"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251400" y="66578"/>
            <a:ext cx="6480900" cy="586844"/>
          </a:xfrm>
        </p:spPr>
        <p:txBody>
          <a:bodyPr>
            <a:normAutofit/>
          </a:bodyPr>
          <a:lstStyle>
            <a:lvl1pPr algn="l">
              <a:defRPr sz="2800" b="1">
                <a:solidFill>
                  <a:srgbClr val="FFCB05"/>
                </a:solidFill>
              </a:defRPr>
            </a:lvl1pPr>
          </a:lstStyle>
          <a:p>
            <a:r>
              <a:rPr lang="tr-TR" dirty="0" smtClean="0"/>
              <a:t>SUNUM ARA KAPAK SAYFASI BİLGİSİ 28pt</a:t>
            </a:r>
            <a:endParaRPr lang="tr-TR" dirty="0"/>
          </a:p>
        </p:txBody>
      </p:sp>
    </p:spTree>
    <p:extLst>
      <p:ext uri="{BB962C8B-B14F-4D97-AF65-F5344CB8AC3E}">
        <p14:creationId xmlns:p14="http://schemas.microsoft.com/office/powerpoint/2010/main" val="182467059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Freeform 10"/>
          <p:cNvSpPr>
            <a:spLocks/>
          </p:cNvSpPr>
          <p:nvPr userDrawn="1"/>
        </p:nvSpPr>
        <p:spPr bwMode="auto">
          <a:xfrm>
            <a:off x="-2" y="2636912"/>
            <a:ext cx="4844855" cy="4221087"/>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rgbClr val="FFCB05"/>
          </a:solidFill>
          <a:ln>
            <a:noFill/>
          </a:ln>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8" name="Rectangle 7"/>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3"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251400" y="66578"/>
            <a:ext cx="6480900" cy="586844"/>
          </a:xfrm>
        </p:spPr>
        <p:txBody>
          <a:bodyPr>
            <a:normAutofit/>
          </a:bodyPr>
          <a:lstStyle>
            <a:lvl1pPr algn="l">
              <a:defRPr sz="2800" b="1">
                <a:solidFill>
                  <a:srgbClr val="FFCB05"/>
                </a:solidFill>
              </a:defRPr>
            </a:lvl1pPr>
          </a:lstStyle>
          <a:p>
            <a:r>
              <a:rPr lang="tr-TR" dirty="0" smtClean="0"/>
              <a:t>SUNUM ARA KAPAK SAYFASI BİLGİSİ 28pt</a:t>
            </a:r>
            <a:endParaRPr lang="tr-TR" dirty="0"/>
          </a:p>
        </p:txBody>
      </p:sp>
    </p:spTree>
    <p:extLst>
      <p:ext uri="{BB962C8B-B14F-4D97-AF65-F5344CB8AC3E}">
        <p14:creationId xmlns:p14="http://schemas.microsoft.com/office/powerpoint/2010/main" val="2263914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5733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gradFill>
            <a:gsLst>
              <a:gs pos="0">
                <a:schemeClr val="bg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026" name="Picture 2" descr="F:\_ISLER\TURKCELL\TCELL_mart 2011\09.png"/>
          <p:cNvPicPr>
            <a:picLocks noChangeAspect="1" noChangeArrowheads="1"/>
          </p:cNvPicPr>
          <p:nvPr userDrawn="1"/>
        </p:nvPicPr>
        <p:blipFill>
          <a:blip r:embed="rId2" cstate="print"/>
          <a:stretch>
            <a:fillRect/>
          </a:stretch>
        </p:blipFill>
        <p:spPr bwMode="auto">
          <a:xfrm>
            <a:off x="2" y="123429"/>
            <a:ext cx="9143998" cy="6732984"/>
          </a:xfrm>
          <a:prstGeom prst="rect">
            <a:avLst/>
          </a:prstGeom>
          <a:noFill/>
        </p:spPr>
      </p:pic>
      <p:sp>
        <p:nvSpPr>
          <p:cNvPr id="23" name="Rectangle 22"/>
          <p:cNvSpPr/>
          <p:nvPr userDrawn="1"/>
        </p:nvSpPr>
        <p:spPr>
          <a:xfrm rot="10800000">
            <a:off x="6372200" y="-1"/>
            <a:ext cx="1216172" cy="6857999"/>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24" name="Rectangle 23"/>
          <p:cNvSpPr/>
          <p:nvPr userDrawn="1"/>
        </p:nvSpPr>
        <p:spPr>
          <a:xfrm rot="10800000">
            <a:off x="5932391" y="0"/>
            <a:ext cx="144016" cy="6857999"/>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25" name="Rectangle 24"/>
          <p:cNvSpPr/>
          <p:nvPr userDrawn="1"/>
        </p:nvSpPr>
        <p:spPr>
          <a:xfrm>
            <a:off x="7812162" y="1"/>
            <a:ext cx="576064" cy="6857999"/>
          </a:xfrm>
          <a:prstGeom prst="rect">
            <a:avLst/>
          </a:prstGeom>
          <a:gradFill flip="none" rotWithShape="1">
            <a:gsLst>
              <a:gs pos="100000">
                <a:schemeClr val="bg1">
                  <a:alpha val="43000"/>
                </a:schemeClr>
              </a:gs>
              <a:gs pos="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26" name="Rectangle 25"/>
          <p:cNvSpPr/>
          <p:nvPr userDrawn="1"/>
        </p:nvSpPr>
        <p:spPr>
          <a:xfrm rot="10800000">
            <a:off x="5652121" y="0"/>
            <a:ext cx="288031"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27" name="Rectangle 26"/>
          <p:cNvSpPr/>
          <p:nvPr userDrawn="1"/>
        </p:nvSpPr>
        <p:spPr>
          <a:xfrm rot="10800000">
            <a:off x="6090229" y="0"/>
            <a:ext cx="288032" cy="6857999"/>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28" name="Rectangle 27"/>
          <p:cNvSpPr/>
          <p:nvPr userDrawn="1"/>
        </p:nvSpPr>
        <p:spPr>
          <a:xfrm rot="10800000">
            <a:off x="7592255" y="0"/>
            <a:ext cx="216024"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29" name="Rectangle 28"/>
          <p:cNvSpPr/>
          <p:nvPr userDrawn="1"/>
        </p:nvSpPr>
        <p:spPr>
          <a:xfrm>
            <a:off x="1743723" y="0"/>
            <a:ext cx="432048" cy="6857999"/>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0" name="Rectangle 29"/>
          <p:cNvSpPr/>
          <p:nvPr userDrawn="1"/>
        </p:nvSpPr>
        <p:spPr>
          <a:xfrm>
            <a:off x="2399561" y="0"/>
            <a:ext cx="144016" cy="6857999"/>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1" name="Rectangle 30"/>
          <p:cNvSpPr/>
          <p:nvPr userDrawn="1"/>
        </p:nvSpPr>
        <p:spPr>
          <a:xfrm>
            <a:off x="1159894" y="0"/>
            <a:ext cx="288032" cy="6857999"/>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2" name="Rectangle 31"/>
          <p:cNvSpPr/>
          <p:nvPr userDrawn="1"/>
        </p:nvSpPr>
        <p:spPr>
          <a:xfrm rot="10800000">
            <a:off x="2534245" y="1"/>
            <a:ext cx="813619"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3" name="Rectangle 32"/>
          <p:cNvSpPr/>
          <p:nvPr userDrawn="1"/>
        </p:nvSpPr>
        <p:spPr>
          <a:xfrm>
            <a:off x="194493" y="0"/>
            <a:ext cx="813619"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4" name="Rectangle 33"/>
          <p:cNvSpPr/>
          <p:nvPr userDrawn="1"/>
        </p:nvSpPr>
        <p:spPr>
          <a:xfrm>
            <a:off x="1011995" y="0"/>
            <a:ext cx="144016" cy="685799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5" name="Rectangle 34"/>
          <p:cNvSpPr/>
          <p:nvPr userDrawn="1"/>
        </p:nvSpPr>
        <p:spPr>
          <a:xfrm>
            <a:off x="1451809" y="0"/>
            <a:ext cx="288031"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6" name="Rectangle 35"/>
          <p:cNvSpPr/>
          <p:nvPr userDrawn="1"/>
        </p:nvSpPr>
        <p:spPr>
          <a:xfrm>
            <a:off x="2179654" y="0"/>
            <a:ext cx="216024"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9" name="Picture 2" descr="C:\Documents and Settings\Serkan\My Documents\Proje\tcell\Turkcell_Benim\Tasar\Logo01.png"/>
          <p:cNvPicPr>
            <a:picLocks noChangeAspect="1" noChangeArrowheads="1"/>
          </p:cNvPicPr>
          <p:nvPr userDrawn="1"/>
        </p:nvPicPr>
        <p:blipFill>
          <a:blip r:embed="rId3" cstate="print"/>
          <a:stretch>
            <a:fillRect/>
          </a:stretch>
        </p:blipFill>
        <p:spPr bwMode="auto">
          <a:xfrm>
            <a:off x="7670199" y="6317516"/>
            <a:ext cx="1099243" cy="207828"/>
          </a:xfrm>
          <a:prstGeom prst="rect">
            <a:avLst/>
          </a:prstGeom>
          <a:noFill/>
          <a:ln>
            <a:noFill/>
          </a:ln>
        </p:spPr>
      </p:pic>
    </p:spTree>
    <p:extLst>
      <p:ext uri="{BB962C8B-B14F-4D97-AF65-F5344CB8AC3E}">
        <p14:creationId xmlns:p14="http://schemas.microsoft.com/office/powerpoint/2010/main" val="2654590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79764" y="1583299"/>
            <a:ext cx="7584472" cy="302442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000" baseline="0">
                <a:solidFill>
                  <a:srgbClr val="101E8A"/>
                </a:solidFill>
              </a:defRPr>
            </a:lvl1pPr>
            <a:lvl2pPr>
              <a:defRPr sz="2800">
                <a:solidFill>
                  <a:srgbClr val="101E8A"/>
                </a:solidFill>
              </a:defRPr>
            </a:lvl2pPr>
            <a:lvl3pPr>
              <a:defRPr sz="2400">
                <a:solidFill>
                  <a:srgbClr val="101E8A"/>
                </a:solidFill>
              </a:defRPr>
            </a:lvl3pPr>
            <a:lvl4pPr>
              <a:defRPr sz="2000">
                <a:solidFill>
                  <a:srgbClr val="101E8A"/>
                </a:solidFill>
              </a:defRPr>
            </a:lvl4pPr>
            <a:lvl5pPr>
              <a:defRPr sz="2000">
                <a:solidFill>
                  <a:srgbClr val="101E8A"/>
                </a:solidFill>
              </a:defRPr>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tr-TR" dirty="0" smtClean="0"/>
              <a:t>Arabaşlıklar (Calibri 24pt Bold) Alt Metin Kısmı (Calibri 16-20 pt) </a:t>
            </a:r>
          </a:p>
        </p:txBody>
      </p:sp>
      <p:sp>
        <p:nvSpPr>
          <p:cNvPr id="7" name="Rectangle 6"/>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8"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0"/>
          <p:cNvSpPr>
            <a:spLocks/>
          </p:cNvSpPr>
          <p:nvPr userDrawn="1"/>
        </p:nvSpPr>
        <p:spPr bwMode="auto">
          <a:xfrm>
            <a:off x="-2" y="5582399"/>
            <a:ext cx="1464101" cy="1275601"/>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rgbClr val="FFCB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2" name="Title 1"/>
          <p:cNvSpPr>
            <a:spLocks noGrp="1"/>
          </p:cNvSpPr>
          <p:nvPr>
            <p:ph type="title" hasCustomPrompt="1"/>
          </p:nvPr>
        </p:nvSpPr>
        <p:spPr>
          <a:xfrm>
            <a:off x="251400" y="0"/>
            <a:ext cx="6480899" cy="720001"/>
          </a:xfrm>
        </p:spPr>
        <p:txBody>
          <a:bodyPr>
            <a:normAutofit/>
          </a:bodyPr>
          <a:lstStyle>
            <a:lvl1pPr algn="l">
              <a:defRPr sz="2800" b="1" baseline="0">
                <a:solidFill>
                  <a:srgbClr val="FFCB05"/>
                </a:solidFill>
              </a:defRPr>
            </a:lvl1pPr>
          </a:lstStyle>
          <a:p>
            <a:pPr lvl="0"/>
            <a:r>
              <a:rPr lang="tr-TR" dirty="0" smtClean="0"/>
              <a:t>KONU BAŞLIK BÜYÜK HARF 28PT CALİBRİ</a:t>
            </a:r>
            <a:endParaRPr lang="tr-TR" dirty="0"/>
          </a:p>
        </p:txBody>
      </p:sp>
    </p:spTree>
    <p:extLst>
      <p:ext uri="{BB962C8B-B14F-4D97-AF65-F5344CB8AC3E}">
        <p14:creationId xmlns:p14="http://schemas.microsoft.com/office/powerpoint/2010/main" val="225863569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aşlık Slaydı">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gradFill>
            <a:gsLst>
              <a:gs pos="0">
                <a:schemeClr val="bg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026" name="Picture 2" descr="F:\_ISLER\TURKCELL\TCELL_mart 2011\09.png"/>
          <p:cNvPicPr>
            <a:picLocks noChangeAspect="1" noChangeArrowheads="1"/>
          </p:cNvPicPr>
          <p:nvPr userDrawn="1"/>
        </p:nvPicPr>
        <p:blipFill>
          <a:blip r:embed="rId2" cstate="print"/>
          <a:stretch>
            <a:fillRect/>
          </a:stretch>
        </p:blipFill>
        <p:spPr bwMode="auto">
          <a:xfrm>
            <a:off x="2" y="123429"/>
            <a:ext cx="9143998" cy="6732984"/>
          </a:xfrm>
          <a:prstGeom prst="rect">
            <a:avLst/>
          </a:prstGeom>
          <a:noFill/>
        </p:spPr>
      </p:pic>
      <p:pic>
        <p:nvPicPr>
          <p:cNvPr id="9" name="Picture 2" descr="C:\Documents and Settings\Serkan\My Documents\Proje\tcell\Turkcell_Benim\Tasar\Logo01.png"/>
          <p:cNvPicPr>
            <a:picLocks noChangeAspect="1" noChangeArrowheads="1"/>
          </p:cNvPicPr>
          <p:nvPr userDrawn="1"/>
        </p:nvPicPr>
        <p:blipFill>
          <a:blip r:embed="rId3" cstate="print"/>
          <a:stretch>
            <a:fillRect/>
          </a:stretch>
        </p:blipFill>
        <p:spPr bwMode="auto">
          <a:xfrm>
            <a:off x="7937253" y="6525344"/>
            <a:ext cx="1099243" cy="207828"/>
          </a:xfrm>
          <a:prstGeom prst="rect">
            <a:avLst/>
          </a:prstGeom>
          <a:noFill/>
          <a:ln>
            <a:noFill/>
          </a:ln>
        </p:spPr>
      </p:pic>
    </p:spTree>
    <p:extLst>
      <p:ext uri="{BB962C8B-B14F-4D97-AF65-F5344CB8AC3E}">
        <p14:creationId xmlns:p14="http://schemas.microsoft.com/office/powerpoint/2010/main" val="243084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aşlık Slaydı">
    <p:spTree>
      <p:nvGrpSpPr>
        <p:cNvPr id="1" name=""/>
        <p:cNvGrpSpPr/>
        <p:nvPr/>
      </p:nvGrpSpPr>
      <p:grpSpPr>
        <a:xfrm>
          <a:off x="0" y="0"/>
          <a:ext cx="0" cy="0"/>
          <a:chOff x="0" y="0"/>
          <a:chExt cx="0" cy="0"/>
        </a:xfrm>
      </p:grpSpPr>
      <p:pic>
        <p:nvPicPr>
          <p:cNvPr id="4" name="Picture 2" descr="F:\_ISLER\TURKCELL\02.png"/>
          <p:cNvPicPr>
            <a:picLocks noChangeAspect="1" noChangeArrowheads="1"/>
          </p:cNvPicPr>
          <p:nvPr userDrawn="1"/>
        </p:nvPicPr>
        <p:blipFill>
          <a:blip r:embed="rId2" cstate="print"/>
          <a:stretch>
            <a:fillRect/>
          </a:stretch>
        </p:blipFill>
        <p:spPr bwMode="auto">
          <a:xfrm>
            <a:off x="0" y="125016"/>
            <a:ext cx="9144000" cy="6732984"/>
          </a:xfrm>
          <a:prstGeom prst="rect">
            <a:avLst/>
          </a:prstGeom>
          <a:noFill/>
        </p:spPr>
      </p:pic>
      <p:pic>
        <p:nvPicPr>
          <p:cNvPr id="9" name="Picture 2" descr="C:\Documents and Settings\Serkan\My Documents\Proje\tcell\Turkcell_Benim\Tasar\Logo01.png"/>
          <p:cNvPicPr>
            <a:picLocks noChangeAspect="1" noChangeArrowheads="1"/>
          </p:cNvPicPr>
          <p:nvPr userDrawn="1"/>
        </p:nvPicPr>
        <p:blipFill>
          <a:blip r:embed="rId3" cstate="print"/>
          <a:stretch>
            <a:fillRect/>
          </a:stretch>
        </p:blipFill>
        <p:spPr bwMode="auto">
          <a:xfrm>
            <a:off x="7670199" y="6317516"/>
            <a:ext cx="1099243" cy="207828"/>
          </a:xfrm>
          <a:prstGeom prst="rect">
            <a:avLst/>
          </a:prstGeom>
          <a:noFill/>
          <a:ln>
            <a:noFill/>
          </a:ln>
        </p:spPr>
      </p:pic>
    </p:spTree>
    <p:extLst>
      <p:ext uri="{BB962C8B-B14F-4D97-AF65-F5344CB8AC3E}">
        <p14:creationId xmlns:p14="http://schemas.microsoft.com/office/powerpoint/2010/main" val="2009013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050" name="Picture 2" descr="F:\_ISLER\TURKCELL\01.pn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1574544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0" name="7 Resim" descr="Fon001.jpg"/>
          <p:cNvPicPr>
            <a:picLocks noChangeAspect="1"/>
          </p:cNvPicPr>
          <p:nvPr userDrawn="1"/>
        </p:nvPicPr>
        <p:blipFill>
          <a:blip r:embed="rId2" cstate="print"/>
          <a:stretch>
            <a:fillRect/>
          </a:stretch>
        </p:blipFill>
        <p:spPr>
          <a:xfrm>
            <a:off x="0" y="0"/>
            <a:ext cx="9144000" cy="6858000"/>
          </a:xfrm>
          <a:prstGeom prst="rect">
            <a:avLst/>
          </a:prstGeom>
        </p:spPr>
      </p:pic>
      <p:pic>
        <p:nvPicPr>
          <p:cNvPr id="35" name="Picture 2" descr="F:\_ISLER\TURKCELL\TCELL_mart 2011\09.png"/>
          <p:cNvPicPr>
            <a:picLocks noChangeAspect="1" noChangeArrowheads="1"/>
          </p:cNvPicPr>
          <p:nvPr userDrawn="1"/>
        </p:nvPicPr>
        <p:blipFill>
          <a:blip r:embed="rId3" cstate="print"/>
          <a:stretch>
            <a:fillRect/>
          </a:stretch>
        </p:blipFill>
        <p:spPr bwMode="auto">
          <a:xfrm>
            <a:off x="2" y="125016"/>
            <a:ext cx="9143998" cy="6732984"/>
          </a:xfrm>
          <a:prstGeom prst="rect">
            <a:avLst/>
          </a:prstGeom>
          <a:noFill/>
        </p:spPr>
      </p:pic>
      <p:sp>
        <p:nvSpPr>
          <p:cNvPr id="52" name="Rectangle 51"/>
          <p:cNvSpPr/>
          <p:nvPr userDrawn="1"/>
        </p:nvSpPr>
        <p:spPr>
          <a:xfrm rot="10800000">
            <a:off x="7164288" y="-1"/>
            <a:ext cx="1216172" cy="685799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53" name="Rectangle 52"/>
          <p:cNvSpPr/>
          <p:nvPr userDrawn="1"/>
        </p:nvSpPr>
        <p:spPr>
          <a:xfrm rot="10800000">
            <a:off x="6724479" y="0"/>
            <a:ext cx="144016" cy="6857999"/>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54" name="Rectangle 53"/>
          <p:cNvSpPr/>
          <p:nvPr userDrawn="1"/>
        </p:nvSpPr>
        <p:spPr>
          <a:xfrm>
            <a:off x="8604250" y="1"/>
            <a:ext cx="576064" cy="6857999"/>
          </a:xfrm>
          <a:prstGeom prst="rect">
            <a:avLst/>
          </a:prstGeom>
          <a:gradFill flip="none" rotWithShape="1">
            <a:gsLst>
              <a:gs pos="100000">
                <a:schemeClr val="bg1">
                  <a:alpha val="54000"/>
                </a:schemeClr>
              </a:gs>
              <a:gs pos="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55" name="Rectangle 54"/>
          <p:cNvSpPr/>
          <p:nvPr userDrawn="1"/>
        </p:nvSpPr>
        <p:spPr>
          <a:xfrm rot="10800000">
            <a:off x="6444209" y="0"/>
            <a:ext cx="288031"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56" name="Rectangle 55"/>
          <p:cNvSpPr/>
          <p:nvPr userDrawn="1"/>
        </p:nvSpPr>
        <p:spPr>
          <a:xfrm rot="10800000">
            <a:off x="6872378" y="0"/>
            <a:ext cx="288032" cy="6857999"/>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57" name="Rectangle 56"/>
          <p:cNvSpPr/>
          <p:nvPr userDrawn="1"/>
        </p:nvSpPr>
        <p:spPr>
          <a:xfrm rot="10800000">
            <a:off x="8384343" y="0"/>
            <a:ext cx="216024"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58" name="Rectangle 57"/>
          <p:cNvSpPr/>
          <p:nvPr userDrawn="1"/>
        </p:nvSpPr>
        <p:spPr>
          <a:xfrm>
            <a:off x="1549230" y="0"/>
            <a:ext cx="432048" cy="685799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59" name="Rectangle 58"/>
          <p:cNvSpPr/>
          <p:nvPr userDrawn="1"/>
        </p:nvSpPr>
        <p:spPr>
          <a:xfrm>
            <a:off x="2205068" y="0"/>
            <a:ext cx="144016" cy="685799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60" name="Rectangle 59"/>
          <p:cNvSpPr/>
          <p:nvPr userDrawn="1"/>
        </p:nvSpPr>
        <p:spPr>
          <a:xfrm>
            <a:off x="965401" y="0"/>
            <a:ext cx="288032" cy="6857999"/>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61" name="Rectangle 60"/>
          <p:cNvSpPr/>
          <p:nvPr userDrawn="1"/>
        </p:nvSpPr>
        <p:spPr>
          <a:xfrm rot="10800000">
            <a:off x="2352963" y="-1"/>
            <a:ext cx="813619"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62" name="Rectangle 61"/>
          <p:cNvSpPr/>
          <p:nvPr userDrawn="1"/>
        </p:nvSpPr>
        <p:spPr>
          <a:xfrm>
            <a:off x="0" y="0"/>
            <a:ext cx="813619"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63" name="Rectangle 62"/>
          <p:cNvSpPr/>
          <p:nvPr userDrawn="1"/>
        </p:nvSpPr>
        <p:spPr>
          <a:xfrm>
            <a:off x="817502" y="0"/>
            <a:ext cx="144016" cy="6857999"/>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64" name="Rectangle 63"/>
          <p:cNvSpPr/>
          <p:nvPr userDrawn="1"/>
        </p:nvSpPr>
        <p:spPr>
          <a:xfrm>
            <a:off x="1257316" y="0"/>
            <a:ext cx="288031"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65" name="Rectangle 64"/>
          <p:cNvSpPr/>
          <p:nvPr userDrawn="1"/>
        </p:nvSpPr>
        <p:spPr>
          <a:xfrm>
            <a:off x="1985161" y="0"/>
            <a:ext cx="216024"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36" name="Picture 2" descr="C:\Documents and Settings\Serkan\My Documents\Proje\tcell\Turkcell_Benim\Tasar\Logo01.png"/>
          <p:cNvPicPr>
            <a:picLocks noChangeAspect="1" noChangeArrowheads="1"/>
          </p:cNvPicPr>
          <p:nvPr userDrawn="1"/>
        </p:nvPicPr>
        <p:blipFill>
          <a:blip r:embed="rId4" cstate="print"/>
          <a:stretch>
            <a:fillRect/>
          </a:stretch>
        </p:blipFill>
        <p:spPr bwMode="auto">
          <a:xfrm>
            <a:off x="7670199" y="6317516"/>
            <a:ext cx="1099243" cy="207828"/>
          </a:xfrm>
          <a:prstGeom prst="rect">
            <a:avLst/>
          </a:prstGeom>
          <a:noFill/>
          <a:ln>
            <a:noFill/>
          </a:ln>
        </p:spPr>
      </p:pic>
    </p:spTree>
    <p:extLst>
      <p:ext uri="{BB962C8B-B14F-4D97-AF65-F5344CB8AC3E}">
        <p14:creationId xmlns:p14="http://schemas.microsoft.com/office/powerpoint/2010/main" val="387596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0" name="Rectangle 49"/>
          <p:cNvSpPr/>
          <p:nvPr userDrawn="1"/>
        </p:nvSpPr>
        <p:spPr>
          <a:xfrm>
            <a:off x="0" y="0"/>
            <a:ext cx="9144000" cy="6858000"/>
          </a:xfrm>
          <a:prstGeom prst="rect">
            <a:avLst/>
          </a:prstGeom>
          <a:gradFill>
            <a:gsLst>
              <a:gs pos="0">
                <a:schemeClr val="bg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5" name="Rectangle 34"/>
          <p:cNvSpPr/>
          <p:nvPr userDrawn="1"/>
        </p:nvSpPr>
        <p:spPr>
          <a:xfrm rot="10800000">
            <a:off x="6372200" y="-1"/>
            <a:ext cx="1216172" cy="6857999"/>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6" name="Rectangle 35"/>
          <p:cNvSpPr/>
          <p:nvPr userDrawn="1"/>
        </p:nvSpPr>
        <p:spPr>
          <a:xfrm rot="10800000">
            <a:off x="5932391" y="0"/>
            <a:ext cx="144016" cy="6857999"/>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7" name="Rectangle 36"/>
          <p:cNvSpPr/>
          <p:nvPr userDrawn="1"/>
        </p:nvSpPr>
        <p:spPr>
          <a:xfrm>
            <a:off x="7812162" y="1"/>
            <a:ext cx="576064" cy="6857999"/>
          </a:xfrm>
          <a:prstGeom prst="rect">
            <a:avLst/>
          </a:prstGeom>
          <a:gradFill flip="none" rotWithShape="1">
            <a:gsLst>
              <a:gs pos="100000">
                <a:schemeClr val="bg1">
                  <a:alpha val="43000"/>
                </a:schemeClr>
              </a:gs>
              <a:gs pos="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8" name="Rectangle 37"/>
          <p:cNvSpPr/>
          <p:nvPr userDrawn="1"/>
        </p:nvSpPr>
        <p:spPr>
          <a:xfrm rot="10800000">
            <a:off x="5652121" y="0"/>
            <a:ext cx="288031"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39" name="Rectangle 38"/>
          <p:cNvSpPr/>
          <p:nvPr userDrawn="1"/>
        </p:nvSpPr>
        <p:spPr>
          <a:xfrm rot="10800000">
            <a:off x="6090229" y="0"/>
            <a:ext cx="288032" cy="6857999"/>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40" name="Rectangle 39"/>
          <p:cNvSpPr/>
          <p:nvPr userDrawn="1"/>
        </p:nvSpPr>
        <p:spPr>
          <a:xfrm rot="10800000">
            <a:off x="7592255" y="0"/>
            <a:ext cx="216024"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41" name="Rectangle 40"/>
          <p:cNvSpPr/>
          <p:nvPr userDrawn="1"/>
        </p:nvSpPr>
        <p:spPr>
          <a:xfrm>
            <a:off x="1743723" y="0"/>
            <a:ext cx="432048" cy="6857999"/>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42" name="Rectangle 41"/>
          <p:cNvSpPr/>
          <p:nvPr userDrawn="1"/>
        </p:nvSpPr>
        <p:spPr>
          <a:xfrm>
            <a:off x="2399561" y="0"/>
            <a:ext cx="144016" cy="6857999"/>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43" name="Rectangle 42"/>
          <p:cNvSpPr/>
          <p:nvPr userDrawn="1"/>
        </p:nvSpPr>
        <p:spPr>
          <a:xfrm>
            <a:off x="1159894" y="0"/>
            <a:ext cx="288032" cy="6857999"/>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44" name="Rectangle 43"/>
          <p:cNvSpPr/>
          <p:nvPr userDrawn="1"/>
        </p:nvSpPr>
        <p:spPr>
          <a:xfrm rot="10800000">
            <a:off x="2534245" y="1"/>
            <a:ext cx="813619"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45" name="Rectangle 44"/>
          <p:cNvSpPr/>
          <p:nvPr userDrawn="1"/>
        </p:nvSpPr>
        <p:spPr>
          <a:xfrm>
            <a:off x="194493" y="0"/>
            <a:ext cx="813619"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46" name="Rectangle 45"/>
          <p:cNvSpPr/>
          <p:nvPr userDrawn="1"/>
        </p:nvSpPr>
        <p:spPr>
          <a:xfrm>
            <a:off x="1011995" y="0"/>
            <a:ext cx="144016" cy="685799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47" name="Rectangle 46"/>
          <p:cNvSpPr/>
          <p:nvPr userDrawn="1"/>
        </p:nvSpPr>
        <p:spPr>
          <a:xfrm>
            <a:off x="1451809" y="0"/>
            <a:ext cx="288031"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sp>
        <p:nvSpPr>
          <p:cNvPr id="48" name="Rectangle 47"/>
          <p:cNvSpPr/>
          <p:nvPr userDrawn="1"/>
        </p:nvSpPr>
        <p:spPr>
          <a:xfrm>
            <a:off x="2179654" y="0"/>
            <a:ext cx="216024" cy="6857999"/>
          </a:xfrm>
          <a:prstGeom prst="rect">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2050" name="Picture 2" descr="F:\_ISLER\TURKCELL\TCELL_mart 2011\01.png"/>
          <p:cNvPicPr>
            <a:picLocks noChangeAspect="1" noChangeArrowheads="1"/>
          </p:cNvPicPr>
          <p:nvPr userDrawn="1"/>
        </p:nvPicPr>
        <p:blipFill>
          <a:blip r:embed="rId2" cstate="print"/>
          <a:srcRect/>
          <a:stretch>
            <a:fillRect/>
          </a:stretch>
        </p:blipFill>
        <p:spPr bwMode="auto">
          <a:xfrm>
            <a:off x="0" y="125016"/>
            <a:ext cx="9144000" cy="6732984"/>
          </a:xfrm>
          <a:prstGeom prst="rect">
            <a:avLst/>
          </a:prstGeom>
          <a:noFill/>
        </p:spPr>
      </p:pic>
    </p:spTree>
    <p:extLst>
      <p:ext uri="{BB962C8B-B14F-4D97-AF65-F5344CB8AC3E}">
        <p14:creationId xmlns:p14="http://schemas.microsoft.com/office/powerpoint/2010/main" val="1115100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Başlık ve İçerik - Format 1">
    <p:spTree>
      <p:nvGrpSpPr>
        <p:cNvPr id="1" name=""/>
        <p:cNvGrpSpPr/>
        <p:nvPr/>
      </p:nvGrpSpPr>
      <p:grpSpPr>
        <a:xfrm>
          <a:off x="0" y="0"/>
          <a:ext cx="0" cy="0"/>
          <a:chOff x="0" y="0"/>
          <a:chExt cx="0" cy="0"/>
        </a:xfrm>
      </p:grpSpPr>
      <p:sp>
        <p:nvSpPr>
          <p:cNvPr id="7" name="Rectangle 6"/>
          <p:cNvSpPr/>
          <p:nvPr userDrawn="1"/>
        </p:nvSpPr>
        <p:spPr>
          <a:xfrm>
            <a:off x="0" y="0"/>
            <a:ext cx="8661400" cy="588963"/>
          </a:xfrm>
          <a:prstGeom prst="rect">
            <a:avLst/>
          </a:prstGeom>
          <a:solidFill>
            <a:srgbClr val="007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8" name="Rectangle 7"/>
          <p:cNvSpPr/>
          <p:nvPr/>
        </p:nvSpPr>
        <p:spPr>
          <a:xfrm>
            <a:off x="482600" y="53975"/>
            <a:ext cx="8661400" cy="588963"/>
          </a:xfrm>
          <a:prstGeom prst="rect">
            <a:avLst/>
          </a:prstGeom>
          <a:solidFill>
            <a:srgbClr val="F47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9" name="Rectangle 8"/>
          <p:cNvSpPr/>
          <p:nvPr/>
        </p:nvSpPr>
        <p:spPr>
          <a:xfrm>
            <a:off x="482600" y="0"/>
            <a:ext cx="8661400" cy="588963"/>
          </a:xfrm>
          <a:prstGeom prst="rect">
            <a:avLst/>
          </a:prstGeom>
          <a:solidFill>
            <a:srgbClr val="213B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cxnSp>
        <p:nvCxnSpPr>
          <p:cNvPr id="11" name="Straight Connector 10"/>
          <p:cNvCxnSpPr/>
          <p:nvPr userDrawn="1"/>
        </p:nvCxnSpPr>
        <p:spPr>
          <a:xfrm>
            <a:off x="-9533" y="6865245"/>
            <a:ext cx="9144000" cy="0"/>
          </a:xfrm>
          <a:prstGeom prst="line">
            <a:avLst/>
          </a:prstGeom>
        </p:spPr>
        <p:style>
          <a:lnRef idx="3">
            <a:schemeClr val="accent6"/>
          </a:lnRef>
          <a:fillRef idx="0">
            <a:schemeClr val="accent6"/>
          </a:fillRef>
          <a:effectRef idx="2">
            <a:schemeClr val="accent6"/>
          </a:effectRef>
          <a:fontRef idx="minor">
            <a:schemeClr val="tx1"/>
          </a:fontRef>
        </p:style>
      </p:cxnSp>
      <p:pic>
        <p:nvPicPr>
          <p:cNvPr id="6" name="Picture 4" descr="logo.jpg"/>
          <p:cNvPicPr>
            <a:picLocks noChangeAspect="1"/>
          </p:cNvPicPr>
          <p:nvPr userDrawn="1"/>
        </p:nvPicPr>
        <p:blipFill>
          <a:blip r:embed="rId2" cstate="print"/>
          <a:srcRect/>
          <a:stretch>
            <a:fillRect/>
          </a:stretch>
        </p:blipFill>
        <p:spPr bwMode="auto">
          <a:xfrm>
            <a:off x="8545513" y="0"/>
            <a:ext cx="598487" cy="571500"/>
          </a:xfrm>
          <a:prstGeom prst="rect">
            <a:avLst/>
          </a:prstGeom>
          <a:noFill/>
          <a:ln w="9525">
            <a:noFill/>
            <a:miter lim="800000"/>
            <a:headEnd/>
            <a:tailEnd/>
          </a:ln>
        </p:spPr>
      </p:pic>
    </p:spTree>
    <p:extLst>
      <p:ext uri="{BB962C8B-B14F-4D97-AF65-F5344CB8AC3E}">
        <p14:creationId xmlns:p14="http://schemas.microsoft.com/office/powerpoint/2010/main" val="10851265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779400" y="1584001"/>
            <a:ext cx="7585200" cy="3629050"/>
          </a:xfrm>
        </p:spPr>
        <p:txBody>
          <a:bodyPr/>
          <a:lstStyle>
            <a:lvl1pPr>
              <a:defRPr sz="2000" b="1" baseline="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tr-TR" dirty="0" smtClean="0"/>
              <a:t>Arabaşlık 20 pt calibri bold</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tr-TR" dirty="0"/>
          </a:p>
        </p:txBody>
      </p:sp>
      <p:sp>
        <p:nvSpPr>
          <p:cNvPr id="8" name="Rectangle 7"/>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9"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0"/>
          <p:cNvSpPr>
            <a:spLocks/>
          </p:cNvSpPr>
          <p:nvPr userDrawn="1"/>
        </p:nvSpPr>
        <p:spPr bwMode="auto">
          <a:xfrm>
            <a:off x="-2" y="5582399"/>
            <a:ext cx="1464101" cy="1275601"/>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rgbClr val="FFCB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2" name="Title 1"/>
          <p:cNvSpPr>
            <a:spLocks noGrp="1"/>
          </p:cNvSpPr>
          <p:nvPr>
            <p:ph type="title" hasCustomPrompt="1"/>
          </p:nvPr>
        </p:nvSpPr>
        <p:spPr>
          <a:xfrm>
            <a:off x="251400" y="78999"/>
            <a:ext cx="6480900" cy="562002"/>
          </a:xfrm>
        </p:spPr>
        <p:txBody>
          <a:bodyPr>
            <a:normAutofit/>
          </a:bodyPr>
          <a:lstStyle>
            <a:lvl1pPr algn="l">
              <a:defRPr sz="2400" b="1" baseline="0">
                <a:solidFill>
                  <a:schemeClr val="bg1"/>
                </a:solidFill>
              </a:defRPr>
            </a:lvl1pPr>
          </a:lstStyle>
          <a:p>
            <a:r>
              <a:rPr lang="tr-TR" dirty="0" smtClean="0"/>
              <a:t>Arabaşlık 24pt calibri bold</a:t>
            </a:r>
            <a:endParaRPr lang="tr-TR" dirty="0"/>
          </a:p>
        </p:txBody>
      </p:sp>
    </p:spTree>
    <p:extLst>
      <p:ext uri="{BB962C8B-B14F-4D97-AF65-F5344CB8AC3E}">
        <p14:creationId xmlns:p14="http://schemas.microsoft.com/office/powerpoint/2010/main" val="16164119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779400" y="1565292"/>
            <a:ext cx="7585200" cy="432060"/>
          </a:xfrm>
        </p:spPr>
        <p:txBody>
          <a:bodyPr anchor="b">
            <a:normAutofit/>
          </a:bodyPr>
          <a:lstStyle>
            <a:lvl1pPr marL="0" indent="0">
              <a:buNone/>
              <a:defRPr sz="2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Alt Başlık 22pt Calibri</a:t>
            </a:r>
            <a:endParaRPr lang="en-US" dirty="0" smtClean="0"/>
          </a:p>
        </p:txBody>
      </p:sp>
      <p:sp>
        <p:nvSpPr>
          <p:cNvPr id="4" name="Content Placeholder 3"/>
          <p:cNvSpPr>
            <a:spLocks noGrp="1"/>
          </p:cNvSpPr>
          <p:nvPr>
            <p:ph sz="half" idx="2" hasCustomPrompt="1"/>
          </p:nvPr>
        </p:nvSpPr>
        <p:spPr>
          <a:xfrm>
            <a:off x="779400" y="2069362"/>
            <a:ext cx="7585200" cy="1935718"/>
          </a:xfrm>
        </p:spPr>
        <p:txBody>
          <a:bodyPr>
            <a:normAutofit/>
          </a:bodyPr>
          <a:lstStyle>
            <a:lvl1pPr marL="0" indent="0">
              <a:buNone/>
              <a:defRPr sz="2000" baseline="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dirty="0" smtClean="0"/>
              <a:t>Alt metin 20pt Calibri</a:t>
            </a:r>
            <a:endParaRPr lang="en-US" dirty="0" smtClean="0"/>
          </a:p>
        </p:txBody>
      </p:sp>
      <p:sp>
        <p:nvSpPr>
          <p:cNvPr id="10" name="Rectangle 9"/>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1"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0"/>
          <p:cNvSpPr>
            <a:spLocks/>
          </p:cNvSpPr>
          <p:nvPr userDrawn="1"/>
        </p:nvSpPr>
        <p:spPr bwMode="auto">
          <a:xfrm>
            <a:off x="-2" y="5582399"/>
            <a:ext cx="1464101" cy="1275601"/>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rgbClr val="FFCB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2" name="Title 1"/>
          <p:cNvSpPr>
            <a:spLocks noGrp="1"/>
          </p:cNvSpPr>
          <p:nvPr>
            <p:ph type="title" hasCustomPrompt="1"/>
          </p:nvPr>
        </p:nvSpPr>
        <p:spPr>
          <a:xfrm>
            <a:off x="251400" y="70610"/>
            <a:ext cx="6480900" cy="578779"/>
          </a:xfrm>
        </p:spPr>
        <p:txBody>
          <a:bodyPr>
            <a:normAutofit/>
          </a:bodyPr>
          <a:lstStyle>
            <a:lvl1pPr algn="l">
              <a:defRPr sz="2800" b="1" baseline="0">
                <a:solidFill>
                  <a:srgbClr val="FFCB05"/>
                </a:solidFill>
              </a:defRPr>
            </a:lvl1pPr>
          </a:lstStyle>
          <a:p>
            <a:r>
              <a:rPr lang="tr-TR" dirty="0" smtClean="0"/>
              <a:t>KONU BAŞLIKLI BÜYÜK HARF 28PT</a:t>
            </a:r>
            <a:endParaRPr lang="tr-TR" dirty="0"/>
          </a:p>
        </p:txBody>
      </p:sp>
      <p:sp>
        <p:nvSpPr>
          <p:cNvPr id="14" name="Picture Placeholder 13"/>
          <p:cNvSpPr>
            <a:spLocks noGrp="1"/>
          </p:cNvSpPr>
          <p:nvPr>
            <p:ph type="pic" sz="quarter" idx="10"/>
          </p:nvPr>
        </p:nvSpPr>
        <p:spPr>
          <a:xfrm>
            <a:off x="1827511" y="4236144"/>
            <a:ext cx="3420000" cy="2520000"/>
          </a:xfrm>
        </p:spPr>
        <p:txBody>
          <a:bodyPr/>
          <a:lstStyle/>
          <a:p>
            <a:endParaRPr lang="tr-TR"/>
          </a:p>
        </p:txBody>
      </p:sp>
      <p:sp>
        <p:nvSpPr>
          <p:cNvPr id="16" name="Picture Placeholder 15"/>
          <p:cNvSpPr>
            <a:spLocks noGrp="1"/>
          </p:cNvSpPr>
          <p:nvPr>
            <p:ph type="pic" sz="quarter" idx="11"/>
          </p:nvPr>
        </p:nvSpPr>
        <p:spPr>
          <a:xfrm>
            <a:off x="5361049" y="4221110"/>
            <a:ext cx="3420000" cy="2520000"/>
          </a:xfrm>
        </p:spPr>
        <p:txBody>
          <a:bodyPr/>
          <a:lstStyle/>
          <a:p>
            <a:endParaRPr lang="tr-TR"/>
          </a:p>
        </p:txBody>
      </p:sp>
    </p:spTree>
    <p:extLst>
      <p:ext uri="{BB962C8B-B14F-4D97-AF65-F5344CB8AC3E}">
        <p14:creationId xmlns:p14="http://schemas.microsoft.com/office/powerpoint/2010/main" val="42248387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0" name="Rectangle 9"/>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1"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0"/>
          <p:cNvSpPr>
            <a:spLocks/>
          </p:cNvSpPr>
          <p:nvPr userDrawn="1"/>
        </p:nvSpPr>
        <p:spPr bwMode="auto">
          <a:xfrm>
            <a:off x="-2" y="5582399"/>
            <a:ext cx="1464101" cy="1275601"/>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rgbClr val="FFCB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2" name="Title 1"/>
          <p:cNvSpPr>
            <a:spLocks noGrp="1"/>
          </p:cNvSpPr>
          <p:nvPr>
            <p:ph type="title" hasCustomPrompt="1"/>
          </p:nvPr>
        </p:nvSpPr>
        <p:spPr>
          <a:xfrm>
            <a:off x="251400" y="141222"/>
            <a:ext cx="6419120" cy="445363"/>
          </a:xfrm>
        </p:spPr>
        <p:txBody>
          <a:bodyPr>
            <a:normAutofit/>
          </a:bodyPr>
          <a:lstStyle>
            <a:lvl1pPr algn="l">
              <a:defRPr sz="2800" b="1">
                <a:solidFill>
                  <a:srgbClr val="FFCB05"/>
                </a:solidFill>
              </a:defRPr>
            </a:lvl1pPr>
          </a:lstStyle>
          <a:p>
            <a:r>
              <a:rPr lang="tr-TR" dirty="0" smtClean="0"/>
              <a:t>KONU BAŞLIK BÜYÜK HARF 28PT</a:t>
            </a:r>
            <a:endParaRPr lang="tr-TR" dirty="0"/>
          </a:p>
        </p:txBody>
      </p:sp>
      <p:sp>
        <p:nvSpPr>
          <p:cNvPr id="3" name="Text Placeholder 2"/>
          <p:cNvSpPr>
            <a:spLocks noGrp="1"/>
          </p:cNvSpPr>
          <p:nvPr>
            <p:ph type="body" idx="1" hasCustomPrompt="1"/>
          </p:nvPr>
        </p:nvSpPr>
        <p:spPr>
          <a:xfrm>
            <a:off x="779400" y="1584001"/>
            <a:ext cx="7585200" cy="432060"/>
          </a:xfrm>
        </p:spPr>
        <p:txBody>
          <a:bodyPr anchor="b">
            <a:normAutofit/>
          </a:bodyPr>
          <a:lstStyle>
            <a:lvl1pPr marL="0" indent="0">
              <a:buNone/>
              <a:defRPr sz="22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Ara Başlık Calibri Bold 22pt </a:t>
            </a:r>
            <a:endParaRPr lang="en-US" dirty="0" smtClean="0"/>
          </a:p>
        </p:txBody>
      </p:sp>
      <p:sp>
        <p:nvSpPr>
          <p:cNvPr id="14" name="Picture Placeholder 13"/>
          <p:cNvSpPr>
            <a:spLocks noGrp="1"/>
          </p:cNvSpPr>
          <p:nvPr>
            <p:ph type="pic" sz="quarter" idx="10"/>
          </p:nvPr>
        </p:nvSpPr>
        <p:spPr>
          <a:xfrm>
            <a:off x="1824097" y="2204830"/>
            <a:ext cx="1656000" cy="2238016"/>
          </a:xfrm>
        </p:spPr>
        <p:txBody>
          <a:bodyPr/>
          <a:lstStyle/>
          <a:p>
            <a:endParaRPr lang="tr-TR"/>
          </a:p>
        </p:txBody>
      </p:sp>
      <p:sp>
        <p:nvSpPr>
          <p:cNvPr id="24" name="Picture Placeholder 13"/>
          <p:cNvSpPr>
            <a:spLocks noGrp="1"/>
          </p:cNvSpPr>
          <p:nvPr>
            <p:ph type="pic" sz="quarter" idx="11"/>
          </p:nvPr>
        </p:nvSpPr>
        <p:spPr>
          <a:xfrm>
            <a:off x="3582221" y="2204830"/>
            <a:ext cx="1656000" cy="2238016"/>
          </a:xfrm>
        </p:spPr>
        <p:txBody>
          <a:bodyPr/>
          <a:lstStyle/>
          <a:p>
            <a:endParaRPr lang="tr-TR"/>
          </a:p>
        </p:txBody>
      </p:sp>
      <p:sp>
        <p:nvSpPr>
          <p:cNvPr id="25" name="Picture Placeholder 13"/>
          <p:cNvSpPr>
            <a:spLocks noGrp="1"/>
          </p:cNvSpPr>
          <p:nvPr>
            <p:ph type="pic" sz="quarter" idx="12"/>
          </p:nvPr>
        </p:nvSpPr>
        <p:spPr>
          <a:xfrm>
            <a:off x="5340345" y="2204830"/>
            <a:ext cx="1656000" cy="2238016"/>
          </a:xfrm>
        </p:spPr>
        <p:txBody>
          <a:bodyPr/>
          <a:lstStyle/>
          <a:p>
            <a:endParaRPr lang="tr-TR"/>
          </a:p>
        </p:txBody>
      </p:sp>
      <p:sp>
        <p:nvSpPr>
          <p:cNvPr id="26" name="Picture Placeholder 13"/>
          <p:cNvSpPr>
            <a:spLocks noGrp="1"/>
          </p:cNvSpPr>
          <p:nvPr>
            <p:ph type="pic" sz="quarter" idx="13"/>
          </p:nvPr>
        </p:nvSpPr>
        <p:spPr>
          <a:xfrm>
            <a:off x="7098468" y="2204830"/>
            <a:ext cx="1656000" cy="2238016"/>
          </a:xfrm>
        </p:spPr>
        <p:txBody>
          <a:bodyPr/>
          <a:lstStyle/>
          <a:p>
            <a:endParaRPr lang="tr-TR"/>
          </a:p>
        </p:txBody>
      </p:sp>
      <p:sp>
        <p:nvSpPr>
          <p:cNvPr id="31" name="Picture Placeholder 13"/>
          <p:cNvSpPr>
            <a:spLocks noGrp="1"/>
          </p:cNvSpPr>
          <p:nvPr>
            <p:ph type="pic" sz="quarter" idx="14"/>
          </p:nvPr>
        </p:nvSpPr>
        <p:spPr>
          <a:xfrm>
            <a:off x="1824097" y="4514856"/>
            <a:ext cx="1656000" cy="2238016"/>
          </a:xfrm>
        </p:spPr>
        <p:txBody>
          <a:bodyPr/>
          <a:lstStyle/>
          <a:p>
            <a:endParaRPr lang="tr-TR"/>
          </a:p>
        </p:txBody>
      </p:sp>
      <p:sp>
        <p:nvSpPr>
          <p:cNvPr id="32" name="Picture Placeholder 13"/>
          <p:cNvSpPr>
            <a:spLocks noGrp="1"/>
          </p:cNvSpPr>
          <p:nvPr>
            <p:ph type="pic" sz="quarter" idx="15"/>
          </p:nvPr>
        </p:nvSpPr>
        <p:spPr>
          <a:xfrm>
            <a:off x="3582221" y="4514856"/>
            <a:ext cx="1656000" cy="2238016"/>
          </a:xfrm>
        </p:spPr>
        <p:txBody>
          <a:bodyPr/>
          <a:lstStyle/>
          <a:p>
            <a:endParaRPr lang="tr-TR"/>
          </a:p>
        </p:txBody>
      </p:sp>
      <p:sp>
        <p:nvSpPr>
          <p:cNvPr id="33" name="Picture Placeholder 13"/>
          <p:cNvSpPr>
            <a:spLocks noGrp="1"/>
          </p:cNvSpPr>
          <p:nvPr>
            <p:ph type="pic" sz="quarter" idx="16"/>
          </p:nvPr>
        </p:nvSpPr>
        <p:spPr>
          <a:xfrm>
            <a:off x="5340345" y="4514856"/>
            <a:ext cx="1656000" cy="2238016"/>
          </a:xfrm>
        </p:spPr>
        <p:txBody>
          <a:bodyPr/>
          <a:lstStyle/>
          <a:p>
            <a:endParaRPr lang="tr-TR"/>
          </a:p>
        </p:txBody>
      </p:sp>
      <p:sp>
        <p:nvSpPr>
          <p:cNvPr id="34" name="Picture Placeholder 13"/>
          <p:cNvSpPr>
            <a:spLocks noGrp="1"/>
          </p:cNvSpPr>
          <p:nvPr>
            <p:ph type="pic" sz="quarter" idx="17"/>
          </p:nvPr>
        </p:nvSpPr>
        <p:spPr>
          <a:xfrm>
            <a:off x="7098468" y="4514856"/>
            <a:ext cx="1656000" cy="2238016"/>
          </a:xfrm>
        </p:spPr>
        <p:txBody>
          <a:bodyPr/>
          <a:lstStyle/>
          <a:p>
            <a:endParaRPr lang="tr-TR"/>
          </a:p>
        </p:txBody>
      </p:sp>
    </p:spTree>
    <p:extLst>
      <p:ext uri="{BB962C8B-B14F-4D97-AF65-F5344CB8AC3E}">
        <p14:creationId xmlns:p14="http://schemas.microsoft.com/office/powerpoint/2010/main" val="42748914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mparison">
    <p:bg>
      <p:bgPr>
        <a:solidFill>
          <a:srgbClr val="FFCB05"/>
        </a:solidFill>
        <a:effectLst/>
      </p:bgPr>
    </p:bg>
    <p:spTree>
      <p:nvGrpSpPr>
        <p:cNvPr id="1" name=""/>
        <p:cNvGrpSpPr/>
        <p:nvPr/>
      </p:nvGrpSpPr>
      <p:grpSpPr>
        <a:xfrm>
          <a:off x="0" y="0"/>
          <a:ext cx="0" cy="0"/>
          <a:chOff x="0" y="0"/>
          <a:chExt cx="0" cy="0"/>
        </a:xfrm>
      </p:grpSpPr>
      <p:sp>
        <p:nvSpPr>
          <p:cNvPr id="10" name="Rectangle 9"/>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1"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0"/>
          <p:cNvSpPr>
            <a:spLocks/>
          </p:cNvSpPr>
          <p:nvPr userDrawn="1"/>
        </p:nvSpPr>
        <p:spPr bwMode="auto">
          <a:xfrm>
            <a:off x="-2" y="5582399"/>
            <a:ext cx="1464101" cy="1275601"/>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2" name="Title 1"/>
          <p:cNvSpPr>
            <a:spLocks noGrp="1"/>
          </p:cNvSpPr>
          <p:nvPr>
            <p:ph type="title" hasCustomPrompt="1"/>
          </p:nvPr>
        </p:nvSpPr>
        <p:spPr>
          <a:xfrm>
            <a:off x="251400" y="141222"/>
            <a:ext cx="6419120" cy="445363"/>
          </a:xfrm>
        </p:spPr>
        <p:txBody>
          <a:bodyPr>
            <a:normAutofit/>
          </a:bodyPr>
          <a:lstStyle>
            <a:lvl1pPr algn="l">
              <a:defRPr sz="2800" b="1">
                <a:solidFill>
                  <a:srgbClr val="FFCB05"/>
                </a:solidFill>
              </a:defRPr>
            </a:lvl1pPr>
          </a:lstStyle>
          <a:p>
            <a:r>
              <a:rPr lang="tr-TR" dirty="0" smtClean="0"/>
              <a:t>KONU BAŞLIK BÜYÜK HARF 28PT</a:t>
            </a:r>
            <a:endParaRPr lang="tr-TR" dirty="0"/>
          </a:p>
        </p:txBody>
      </p:sp>
      <p:sp>
        <p:nvSpPr>
          <p:cNvPr id="3" name="Text Placeholder 2"/>
          <p:cNvSpPr>
            <a:spLocks noGrp="1"/>
          </p:cNvSpPr>
          <p:nvPr>
            <p:ph type="body" idx="1" hasCustomPrompt="1"/>
          </p:nvPr>
        </p:nvSpPr>
        <p:spPr>
          <a:xfrm>
            <a:off x="779400" y="1584001"/>
            <a:ext cx="7585200" cy="432060"/>
          </a:xfrm>
        </p:spPr>
        <p:txBody>
          <a:bodyPr anchor="b">
            <a:normAutofit/>
          </a:bodyPr>
          <a:lstStyle>
            <a:lvl1pPr marL="0" indent="0">
              <a:buNone/>
              <a:defRPr sz="22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Ara Başlık Calibri Bold 22pt </a:t>
            </a:r>
            <a:endParaRPr lang="en-US" dirty="0" smtClean="0"/>
          </a:p>
        </p:txBody>
      </p:sp>
      <p:sp>
        <p:nvSpPr>
          <p:cNvPr id="14" name="Picture Placeholder 13"/>
          <p:cNvSpPr>
            <a:spLocks noGrp="1"/>
          </p:cNvSpPr>
          <p:nvPr>
            <p:ph type="pic" sz="quarter" idx="10"/>
          </p:nvPr>
        </p:nvSpPr>
        <p:spPr>
          <a:xfrm>
            <a:off x="1824097" y="2204830"/>
            <a:ext cx="1656000" cy="2239200"/>
          </a:xfrm>
        </p:spPr>
        <p:txBody>
          <a:bodyPr/>
          <a:lstStyle/>
          <a:p>
            <a:endParaRPr lang="tr-TR" dirty="0"/>
          </a:p>
        </p:txBody>
      </p:sp>
      <p:sp>
        <p:nvSpPr>
          <p:cNvPr id="24" name="Picture Placeholder 13"/>
          <p:cNvSpPr>
            <a:spLocks noGrp="1"/>
          </p:cNvSpPr>
          <p:nvPr>
            <p:ph type="pic" sz="quarter" idx="11"/>
          </p:nvPr>
        </p:nvSpPr>
        <p:spPr>
          <a:xfrm>
            <a:off x="3582221" y="2204830"/>
            <a:ext cx="1656000" cy="2239200"/>
          </a:xfrm>
        </p:spPr>
        <p:txBody>
          <a:bodyPr/>
          <a:lstStyle/>
          <a:p>
            <a:endParaRPr lang="tr-TR"/>
          </a:p>
        </p:txBody>
      </p:sp>
      <p:sp>
        <p:nvSpPr>
          <p:cNvPr id="25" name="Picture Placeholder 13"/>
          <p:cNvSpPr>
            <a:spLocks noGrp="1"/>
          </p:cNvSpPr>
          <p:nvPr>
            <p:ph type="pic" sz="quarter" idx="12"/>
          </p:nvPr>
        </p:nvSpPr>
        <p:spPr>
          <a:xfrm>
            <a:off x="5340345" y="2204830"/>
            <a:ext cx="1656000" cy="2239200"/>
          </a:xfrm>
        </p:spPr>
        <p:txBody>
          <a:bodyPr/>
          <a:lstStyle/>
          <a:p>
            <a:endParaRPr lang="tr-TR"/>
          </a:p>
        </p:txBody>
      </p:sp>
      <p:sp>
        <p:nvSpPr>
          <p:cNvPr id="26" name="Picture Placeholder 13"/>
          <p:cNvSpPr>
            <a:spLocks noGrp="1"/>
          </p:cNvSpPr>
          <p:nvPr>
            <p:ph type="pic" sz="quarter" idx="13"/>
          </p:nvPr>
        </p:nvSpPr>
        <p:spPr>
          <a:xfrm>
            <a:off x="7098468" y="2204830"/>
            <a:ext cx="1656000" cy="2239200"/>
          </a:xfrm>
        </p:spPr>
        <p:txBody>
          <a:bodyPr/>
          <a:lstStyle/>
          <a:p>
            <a:endParaRPr lang="tr-TR"/>
          </a:p>
        </p:txBody>
      </p:sp>
      <p:sp>
        <p:nvSpPr>
          <p:cNvPr id="31" name="Picture Placeholder 13"/>
          <p:cNvSpPr>
            <a:spLocks noGrp="1"/>
          </p:cNvSpPr>
          <p:nvPr>
            <p:ph type="pic" sz="quarter" idx="14"/>
          </p:nvPr>
        </p:nvSpPr>
        <p:spPr>
          <a:xfrm>
            <a:off x="1824097" y="4515207"/>
            <a:ext cx="1656000" cy="2239200"/>
          </a:xfrm>
        </p:spPr>
        <p:txBody>
          <a:bodyPr/>
          <a:lstStyle/>
          <a:p>
            <a:endParaRPr lang="tr-TR"/>
          </a:p>
        </p:txBody>
      </p:sp>
      <p:sp>
        <p:nvSpPr>
          <p:cNvPr id="32" name="Picture Placeholder 13"/>
          <p:cNvSpPr>
            <a:spLocks noGrp="1"/>
          </p:cNvSpPr>
          <p:nvPr>
            <p:ph type="pic" sz="quarter" idx="15"/>
          </p:nvPr>
        </p:nvSpPr>
        <p:spPr>
          <a:xfrm>
            <a:off x="3582221" y="4515207"/>
            <a:ext cx="1656000" cy="2239200"/>
          </a:xfrm>
        </p:spPr>
        <p:txBody>
          <a:bodyPr/>
          <a:lstStyle/>
          <a:p>
            <a:endParaRPr lang="tr-TR"/>
          </a:p>
        </p:txBody>
      </p:sp>
      <p:sp>
        <p:nvSpPr>
          <p:cNvPr id="33" name="Picture Placeholder 13"/>
          <p:cNvSpPr>
            <a:spLocks noGrp="1"/>
          </p:cNvSpPr>
          <p:nvPr>
            <p:ph type="pic" sz="quarter" idx="16"/>
          </p:nvPr>
        </p:nvSpPr>
        <p:spPr>
          <a:xfrm>
            <a:off x="5340345" y="4515207"/>
            <a:ext cx="1656000" cy="2239200"/>
          </a:xfrm>
        </p:spPr>
        <p:txBody>
          <a:bodyPr/>
          <a:lstStyle/>
          <a:p>
            <a:endParaRPr lang="tr-TR"/>
          </a:p>
        </p:txBody>
      </p:sp>
      <p:sp>
        <p:nvSpPr>
          <p:cNvPr id="34" name="Picture Placeholder 13"/>
          <p:cNvSpPr>
            <a:spLocks noGrp="1"/>
          </p:cNvSpPr>
          <p:nvPr>
            <p:ph type="pic" sz="quarter" idx="17"/>
          </p:nvPr>
        </p:nvSpPr>
        <p:spPr>
          <a:xfrm>
            <a:off x="7098468" y="4515207"/>
            <a:ext cx="1656000" cy="2239200"/>
          </a:xfrm>
        </p:spPr>
        <p:txBody>
          <a:bodyPr/>
          <a:lstStyle/>
          <a:p>
            <a:endParaRPr lang="tr-TR"/>
          </a:p>
        </p:txBody>
      </p:sp>
    </p:spTree>
    <p:extLst>
      <p:ext uri="{BB962C8B-B14F-4D97-AF65-F5344CB8AC3E}">
        <p14:creationId xmlns:p14="http://schemas.microsoft.com/office/powerpoint/2010/main" val="3568646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mparison">
    <p:bg>
      <p:bgPr>
        <a:solidFill>
          <a:srgbClr val="FFCB05"/>
        </a:solidFill>
        <a:effectLst/>
      </p:bgPr>
    </p:bg>
    <p:spTree>
      <p:nvGrpSpPr>
        <p:cNvPr id="1" name=""/>
        <p:cNvGrpSpPr/>
        <p:nvPr/>
      </p:nvGrpSpPr>
      <p:grpSpPr>
        <a:xfrm>
          <a:off x="0" y="0"/>
          <a:ext cx="0" cy="0"/>
          <a:chOff x="0" y="0"/>
          <a:chExt cx="0" cy="0"/>
        </a:xfrm>
      </p:grpSpPr>
      <p:sp>
        <p:nvSpPr>
          <p:cNvPr id="10" name="Rectangle 9"/>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1"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0"/>
          <p:cNvSpPr>
            <a:spLocks/>
          </p:cNvSpPr>
          <p:nvPr userDrawn="1"/>
        </p:nvSpPr>
        <p:spPr bwMode="auto">
          <a:xfrm>
            <a:off x="-2" y="5582399"/>
            <a:ext cx="1464101" cy="1275601"/>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2" name="Title 1"/>
          <p:cNvSpPr>
            <a:spLocks noGrp="1"/>
          </p:cNvSpPr>
          <p:nvPr>
            <p:ph type="title" hasCustomPrompt="1"/>
          </p:nvPr>
        </p:nvSpPr>
        <p:spPr>
          <a:xfrm>
            <a:off x="251400" y="137318"/>
            <a:ext cx="6419120" cy="445363"/>
          </a:xfrm>
        </p:spPr>
        <p:txBody>
          <a:bodyPr>
            <a:normAutofit/>
          </a:bodyPr>
          <a:lstStyle>
            <a:lvl1pPr algn="l">
              <a:defRPr sz="2800" b="1">
                <a:solidFill>
                  <a:srgbClr val="FFCB05"/>
                </a:solidFill>
              </a:defRPr>
            </a:lvl1pPr>
          </a:lstStyle>
          <a:p>
            <a:r>
              <a:rPr lang="tr-TR" dirty="0" smtClean="0"/>
              <a:t>KONU BAŞLIK BÜYÜK HARF 28PT CALİBRİ</a:t>
            </a:r>
            <a:endParaRPr lang="tr-TR" dirty="0"/>
          </a:p>
        </p:txBody>
      </p:sp>
      <p:sp>
        <p:nvSpPr>
          <p:cNvPr id="3" name="Text Placeholder 2"/>
          <p:cNvSpPr>
            <a:spLocks noGrp="1"/>
          </p:cNvSpPr>
          <p:nvPr>
            <p:ph type="body" idx="1" hasCustomPrompt="1"/>
          </p:nvPr>
        </p:nvSpPr>
        <p:spPr>
          <a:xfrm>
            <a:off x="779400" y="1584001"/>
            <a:ext cx="7585200" cy="432060"/>
          </a:xfrm>
        </p:spPr>
        <p:txBody>
          <a:bodyPr anchor="b"/>
          <a:lstStyle>
            <a:lvl1pPr marL="0" indent="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Ara Başlık Calibri Bold 22pt</a:t>
            </a:r>
            <a:endParaRPr lang="en-US" dirty="0" smtClean="0"/>
          </a:p>
        </p:txBody>
      </p:sp>
      <p:sp>
        <p:nvSpPr>
          <p:cNvPr id="4" name="Content Placeholder 3"/>
          <p:cNvSpPr>
            <a:spLocks noGrp="1"/>
          </p:cNvSpPr>
          <p:nvPr>
            <p:ph sz="half" idx="2"/>
          </p:nvPr>
        </p:nvSpPr>
        <p:spPr>
          <a:xfrm>
            <a:off x="779764" y="2132821"/>
            <a:ext cx="7584472" cy="11521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p:txBody>
      </p:sp>
      <p:sp>
        <p:nvSpPr>
          <p:cNvPr id="16" name="Picture Placeholder 15"/>
          <p:cNvSpPr>
            <a:spLocks noGrp="1"/>
          </p:cNvSpPr>
          <p:nvPr>
            <p:ph type="pic" sz="quarter" idx="10"/>
          </p:nvPr>
        </p:nvSpPr>
        <p:spPr>
          <a:xfrm>
            <a:off x="5901049" y="3380591"/>
            <a:ext cx="2880000" cy="3420000"/>
          </a:xfrm>
        </p:spPr>
        <p:txBody>
          <a:bodyPr/>
          <a:lstStyle>
            <a:lvl1pPr>
              <a:defRPr lang="tr-TR"/>
            </a:lvl1pPr>
          </a:lstStyle>
          <a:p>
            <a:endParaRPr lang="tr-TR"/>
          </a:p>
        </p:txBody>
      </p:sp>
      <p:sp>
        <p:nvSpPr>
          <p:cNvPr id="18" name="Picture Placeholder 17"/>
          <p:cNvSpPr>
            <a:spLocks noGrp="1"/>
          </p:cNvSpPr>
          <p:nvPr>
            <p:ph type="pic" sz="quarter" idx="11"/>
          </p:nvPr>
        </p:nvSpPr>
        <p:spPr>
          <a:xfrm>
            <a:off x="2915770" y="3380591"/>
            <a:ext cx="2880000" cy="3420000"/>
          </a:xfrm>
        </p:spPr>
        <p:txBody>
          <a:bodyPr/>
          <a:lstStyle>
            <a:lvl1pPr>
              <a:defRPr lang="tr-TR"/>
            </a:lvl1pPr>
          </a:lstStyle>
          <a:p>
            <a:endParaRPr lang="tr-TR"/>
          </a:p>
        </p:txBody>
      </p:sp>
    </p:spTree>
    <p:extLst>
      <p:ext uri="{BB962C8B-B14F-4D97-AF65-F5344CB8AC3E}">
        <p14:creationId xmlns:p14="http://schemas.microsoft.com/office/powerpoint/2010/main" val="11123594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0" name="Rectangle 9"/>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1"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0"/>
          <p:cNvSpPr>
            <a:spLocks/>
          </p:cNvSpPr>
          <p:nvPr userDrawn="1"/>
        </p:nvSpPr>
        <p:spPr bwMode="auto">
          <a:xfrm>
            <a:off x="-2" y="5582399"/>
            <a:ext cx="1464101" cy="1275601"/>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rgbClr val="FFCB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2" name="Title 1"/>
          <p:cNvSpPr>
            <a:spLocks noGrp="1"/>
          </p:cNvSpPr>
          <p:nvPr>
            <p:ph type="title" hasCustomPrompt="1"/>
          </p:nvPr>
        </p:nvSpPr>
        <p:spPr>
          <a:xfrm>
            <a:off x="251400" y="137318"/>
            <a:ext cx="6419120" cy="445363"/>
          </a:xfrm>
        </p:spPr>
        <p:txBody>
          <a:bodyPr>
            <a:normAutofit/>
          </a:bodyPr>
          <a:lstStyle>
            <a:lvl1pPr algn="l">
              <a:defRPr sz="2800" b="1">
                <a:solidFill>
                  <a:srgbClr val="FFCB05"/>
                </a:solidFill>
              </a:defRPr>
            </a:lvl1pPr>
          </a:lstStyle>
          <a:p>
            <a:r>
              <a:rPr lang="tr-TR" dirty="0" smtClean="0"/>
              <a:t>KONU BAŞLIK BÜYÜK HARF 28PT CALİBRİ</a:t>
            </a:r>
            <a:endParaRPr lang="tr-TR" dirty="0"/>
          </a:p>
        </p:txBody>
      </p:sp>
      <p:sp>
        <p:nvSpPr>
          <p:cNvPr id="3" name="Text Placeholder 2"/>
          <p:cNvSpPr>
            <a:spLocks noGrp="1"/>
          </p:cNvSpPr>
          <p:nvPr>
            <p:ph type="body" idx="1" hasCustomPrompt="1"/>
          </p:nvPr>
        </p:nvSpPr>
        <p:spPr>
          <a:xfrm>
            <a:off x="779400" y="1584001"/>
            <a:ext cx="7585200" cy="432060"/>
          </a:xfrm>
        </p:spPr>
        <p:txBody>
          <a:bodyPr anchor="b"/>
          <a:lstStyle>
            <a:lvl1pPr marL="0" indent="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Ara Başlık Calibri Bold 22pt</a:t>
            </a:r>
            <a:endParaRPr lang="en-US" dirty="0" smtClean="0"/>
          </a:p>
        </p:txBody>
      </p:sp>
      <p:sp>
        <p:nvSpPr>
          <p:cNvPr id="4" name="Content Placeholder 3"/>
          <p:cNvSpPr>
            <a:spLocks noGrp="1"/>
          </p:cNvSpPr>
          <p:nvPr>
            <p:ph sz="half" idx="2"/>
          </p:nvPr>
        </p:nvSpPr>
        <p:spPr>
          <a:xfrm>
            <a:off x="779764" y="2132821"/>
            <a:ext cx="7584472" cy="11521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p:txBody>
      </p:sp>
      <p:sp>
        <p:nvSpPr>
          <p:cNvPr id="16" name="Picture Placeholder 15"/>
          <p:cNvSpPr>
            <a:spLocks noGrp="1"/>
          </p:cNvSpPr>
          <p:nvPr>
            <p:ph type="pic" sz="quarter" idx="10"/>
          </p:nvPr>
        </p:nvSpPr>
        <p:spPr>
          <a:xfrm>
            <a:off x="5901049" y="3380591"/>
            <a:ext cx="2880000" cy="3420000"/>
          </a:xfrm>
        </p:spPr>
        <p:txBody>
          <a:bodyPr/>
          <a:lstStyle>
            <a:lvl1pPr>
              <a:defRPr lang="tr-TR"/>
            </a:lvl1pPr>
          </a:lstStyle>
          <a:p>
            <a:endParaRPr lang="tr-TR"/>
          </a:p>
        </p:txBody>
      </p:sp>
      <p:sp>
        <p:nvSpPr>
          <p:cNvPr id="18" name="Picture Placeholder 17"/>
          <p:cNvSpPr>
            <a:spLocks noGrp="1"/>
          </p:cNvSpPr>
          <p:nvPr>
            <p:ph type="pic" sz="quarter" idx="11"/>
          </p:nvPr>
        </p:nvSpPr>
        <p:spPr>
          <a:xfrm>
            <a:off x="2915770" y="3380591"/>
            <a:ext cx="2880000" cy="3420000"/>
          </a:xfrm>
        </p:spPr>
        <p:txBody>
          <a:bodyPr/>
          <a:lstStyle>
            <a:lvl1pPr>
              <a:defRPr lang="tr-TR"/>
            </a:lvl1pPr>
          </a:lstStyle>
          <a:p>
            <a:endParaRPr lang="tr-TR"/>
          </a:p>
        </p:txBody>
      </p:sp>
    </p:spTree>
    <p:extLst>
      <p:ext uri="{BB962C8B-B14F-4D97-AF65-F5344CB8AC3E}">
        <p14:creationId xmlns:p14="http://schemas.microsoft.com/office/powerpoint/2010/main" val="30557274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mparison">
    <p:bg>
      <p:bgPr>
        <a:solidFill>
          <a:srgbClr val="249CC6"/>
        </a:solidFill>
        <a:effectLst/>
      </p:bgPr>
    </p:bg>
    <p:spTree>
      <p:nvGrpSpPr>
        <p:cNvPr id="1" name=""/>
        <p:cNvGrpSpPr/>
        <p:nvPr/>
      </p:nvGrpSpPr>
      <p:grpSpPr>
        <a:xfrm>
          <a:off x="0" y="0"/>
          <a:ext cx="0" cy="0"/>
          <a:chOff x="0" y="0"/>
          <a:chExt cx="0" cy="0"/>
        </a:xfrm>
      </p:grpSpPr>
      <p:sp>
        <p:nvSpPr>
          <p:cNvPr id="10" name="Rectangle 9"/>
          <p:cNvSpPr/>
          <p:nvPr userDrawn="1"/>
        </p:nvSpPr>
        <p:spPr>
          <a:xfrm rot="10800000">
            <a:off x="-2" y="0"/>
            <a:ext cx="9142411" cy="720000"/>
          </a:xfrm>
          <a:prstGeom prst="rect">
            <a:avLst/>
          </a:prstGeom>
          <a:gradFill flip="none" rotWithShape="1">
            <a:gsLst>
              <a:gs pos="0">
                <a:srgbClr val="249CC6">
                  <a:lumMod val="100000"/>
                </a:srgbClr>
              </a:gs>
              <a:gs pos="63000">
                <a:srgbClr val="101E8A"/>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prstClr val="white"/>
              </a:solidFill>
            </a:endParaRPr>
          </a:p>
        </p:txBody>
      </p:sp>
      <p:pic>
        <p:nvPicPr>
          <p:cNvPr id="11" name="Picture 14" descr="C:\Users\TCEPASLI\Desktop\sunum template_done\TRKCLL 3D LOGO 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1049" y="141222"/>
            <a:ext cx="1800000" cy="407378"/>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0"/>
          <p:cNvSpPr>
            <a:spLocks/>
          </p:cNvSpPr>
          <p:nvPr userDrawn="1"/>
        </p:nvSpPr>
        <p:spPr bwMode="auto">
          <a:xfrm>
            <a:off x="-2" y="5582399"/>
            <a:ext cx="1464101" cy="1275601"/>
          </a:xfrm>
          <a:custGeom>
            <a:avLst/>
            <a:gdLst>
              <a:gd name="T0" fmla="*/ 0 w 1809"/>
              <a:gd name="T1" fmla="*/ 766 h 1576"/>
              <a:gd name="T2" fmla="*/ 387 w 1809"/>
              <a:gd name="T3" fmla="*/ 540 h 1576"/>
              <a:gd name="T4" fmla="*/ 386 w 1809"/>
              <a:gd name="T5" fmla="*/ 520 h 1576"/>
              <a:gd name="T6" fmla="*/ 614 w 1809"/>
              <a:gd name="T7" fmla="*/ 292 h 1576"/>
              <a:gd name="T8" fmla="*/ 841 w 1809"/>
              <a:gd name="T9" fmla="*/ 520 h 1576"/>
              <a:gd name="T10" fmla="*/ 614 w 1809"/>
              <a:gd name="T11" fmla="*/ 748 h 1576"/>
              <a:gd name="T12" fmla="*/ 444 w 1809"/>
              <a:gd name="T13" fmla="*/ 671 h 1576"/>
              <a:gd name="T14" fmla="*/ 0 w 1809"/>
              <a:gd name="T15" fmla="*/ 1286 h 1576"/>
              <a:gd name="T16" fmla="*/ 0 w 1809"/>
              <a:gd name="T17" fmla="*/ 1576 h 1576"/>
              <a:gd name="T18" fmla="*/ 222 w 1809"/>
              <a:gd name="T19" fmla="*/ 1576 h 1576"/>
              <a:gd name="T20" fmla="*/ 1103 w 1809"/>
              <a:gd name="T21" fmla="*/ 933 h 1576"/>
              <a:gd name="T22" fmla="*/ 1331 w 1809"/>
              <a:gd name="T23" fmla="*/ 706 h 1576"/>
              <a:gd name="T24" fmla="*/ 1558 w 1809"/>
              <a:gd name="T25" fmla="*/ 934 h 1576"/>
              <a:gd name="T26" fmla="*/ 1331 w 1809"/>
              <a:gd name="T27" fmla="*/ 1161 h 1576"/>
              <a:gd name="T28" fmla="*/ 1158 w 1809"/>
              <a:gd name="T29" fmla="*/ 1083 h 1576"/>
              <a:gd name="T30" fmla="*/ 615 w 1809"/>
              <a:gd name="T31" fmla="*/ 1576 h 1576"/>
              <a:gd name="T32" fmla="*/ 1648 w 1809"/>
              <a:gd name="T33" fmla="*/ 1576 h 1576"/>
              <a:gd name="T34" fmla="*/ 1809 w 1809"/>
              <a:gd name="T35" fmla="*/ 1023 h 1576"/>
              <a:gd name="T36" fmla="*/ 786 w 1809"/>
              <a:gd name="T37" fmla="*/ 0 h 1576"/>
              <a:gd name="T38" fmla="*/ 0 w 1809"/>
              <a:gd name="T39" fmla="*/ 367 h 1576"/>
              <a:gd name="T40" fmla="*/ 0 w 1809"/>
              <a:gd name="T41" fmla="*/ 76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9" h="1576">
                <a:moveTo>
                  <a:pt x="0" y="766"/>
                </a:moveTo>
                <a:cubicBezTo>
                  <a:pt x="111" y="668"/>
                  <a:pt x="242" y="591"/>
                  <a:pt x="387" y="540"/>
                </a:cubicBezTo>
                <a:cubicBezTo>
                  <a:pt x="386" y="533"/>
                  <a:pt x="386" y="527"/>
                  <a:pt x="386" y="520"/>
                </a:cubicBezTo>
                <a:cubicBezTo>
                  <a:pt x="386" y="394"/>
                  <a:pt x="488" y="292"/>
                  <a:pt x="614" y="292"/>
                </a:cubicBezTo>
                <a:cubicBezTo>
                  <a:pt x="739" y="292"/>
                  <a:pt x="841" y="394"/>
                  <a:pt x="841" y="520"/>
                </a:cubicBezTo>
                <a:cubicBezTo>
                  <a:pt x="841" y="646"/>
                  <a:pt x="739" y="748"/>
                  <a:pt x="614" y="748"/>
                </a:cubicBezTo>
                <a:cubicBezTo>
                  <a:pt x="546" y="748"/>
                  <a:pt x="485" y="718"/>
                  <a:pt x="444" y="671"/>
                </a:cubicBezTo>
                <a:cubicBezTo>
                  <a:pt x="236" y="816"/>
                  <a:pt x="78" y="1032"/>
                  <a:pt x="0" y="1286"/>
                </a:cubicBezTo>
                <a:cubicBezTo>
                  <a:pt x="0" y="1576"/>
                  <a:pt x="0" y="1576"/>
                  <a:pt x="0" y="1576"/>
                </a:cubicBezTo>
                <a:cubicBezTo>
                  <a:pt x="222" y="1576"/>
                  <a:pt x="222" y="1576"/>
                  <a:pt x="222" y="1576"/>
                </a:cubicBezTo>
                <a:cubicBezTo>
                  <a:pt x="424" y="1274"/>
                  <a:pt x="735" y="1044"/>
                  <a:pt x="1103" y="933"/>
                </a:cubicBezTo>
                <a:cubicBezTo>
                  <a:pt x="1103" y="808"/>
                  <a:pt x="1205" y="706"/>
                  <a:pt x="1331" y="706"/>
                </a:cubicBezTo>
                <a:cubicBezTo>
                  <a:pt x="1456" y="706"/>
                  <a:pt x="1558" y="808"/>
                  <a:pt x="1558" y="934"/>
                </a:cubicBezTo>
                <a:cubicBezTo>
                  <a:pt x="1558" y="1060"/>
                  <a:pt x="1456" y="1161"/>
                  <a:pt x="1331" y="1161"/>
                </a:cubicBezTo>
                <a:cubicBezTo>
                  <a:pt x="1262" y="1161"/>
                  <a:pt x="1200" y="1131"/>
                  <a:pt x="1158" y="1083"/>
                </a:cubicBezTo>
                <a:cubicBezTo>
                  <a:pt x="933" y="1176"/>
                  <a:pt x="742" y="1351"/>
                  <a:pt x="615" y="1576"/>
                </a:cubicBezTo>
                <a:cubicBezTo>
                  <a:pt x="1648" y="1576"/>
                  <a:pt x="1648" y="1576"/>
                  <a:pt x="1648" y="1576"/>
                </a:cubicBezTo>
                <a:cubicBezTo>
                  <a:pt x="1750" y="1416"/>
                  <a:pt x="1809" y="1227"/>
                  <a:pt x="1809" y="1023"/>
                </a:cubicBezTo>
                <a:cubicBezTo>
                  <a:pt x="1809" y="458"/>
                  <a:pt x="1351" y="0"/>
                  <a:pt x="786" y="0"/>
                </a:cubicBezTo>
                <a:cubicBezTo>
                  <a:pt x="470" y="0"/>
                  <a:pt x="188" y="143"/>
                  <a:pt x="0" y="367"/>
                </a:cubicBezTo>
                <a:lnTo>
                  <a:pt x="0" y="7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solidFill>
                <a:srgbClr val="101E8A"/>
              </a:solidFill>
            </a:endParaRPr>
          </a:p>
        </p:txBody>
      </p:sp>
      <p:sp>
        <p:nvSpPr>
          <p:cNvPr id="2" name="Title 1"/>
          <p:cNvSpPr>
            <a:spLocks noGrp="1"/>
          </p:cNvSpPr>
          <p:nvPr>
            <p:ph type="title" hasCustomPrompt="1"/>
          </p:nvPr>
        </p:nvSpPr>
        <p:spPr>
          <a:xfrm>
            <a:off x="251400" y="137318"/>
            <a:ext cx="6419120" cy="445363"/>
          </a:xfrm>
        </p:spPr>
        <p:txBody>
          <a:bodyPr>
            <a:normAutofit/>
          </a:bodyPr>
          <a:lstStyle>
            <a:lvl1pPr algn="l">
              <a:defRPr sz="2800" b="1">
                <a:solidFill>
                  <a:srgbClr val="FFCB05"/>
                </a:solidFill>
              </a:defRPr>
            </a:lvl1pPr>
          </a:lstStyle>
          <a:p>
            <a:r>
              <a:rPr lang="tr-TR" dirty="0" smtClean="0"/>
              <a:t>KONU BAŞLIK BÜYÜK HARF 28PT CALİBRİ</a:t>
            </a:r>
            <a:endParaRPr lang="tr-TR" dirty="0"/>
          </a:p>
        </p:txBody>
      </p:sp>
      <p:sp>
        <p:nvSpPr>
          <p:cNvPr id="16" name="Picture Placeholder 15"/>
          <p:cNvSpPr>
            <a:spLocks noGrp="1"/>
          </p:cNvSpPr>
          <p:nvPr>
            <p:ph type="pic" sz="quarter" idx="10"/>
          </p:nvPr>
        </p:nvSpPr>
        <p:spPr>
          <a:xfrm>
            <a:off x="3502608" y="4543178"/>
            <a:ext cx="2735980" cy="2314821"/>
          </a:xfrm>
        </p:spPr>
        <p:txBody>
          <a:bodyPr/>
          <a:lstStyle>
            <a:lvl1pPr>
              <a:defRPr lang="tr-TR"/>
            </a:lvl1pPr>
          </a:lstStyle>
          <a:p>
            <a:endParaRPr lang="tr-TR"/>
          </a:p>
        </p:txBody>
      </p:sp>
      <p:sp>
        <p:nvSpPr>
          <p:cNvPr id="18" name="Picture Placeholder 17"/>
          <p:cNvSpPr>
            <a:spLocks noGrp="1"/>
          </p:cNvSpPr>
          <p:nvPr>
            <p:ph type="pic" sz="quarter" idx="11"/>
          </p:nvPr>
        </p:nvSpPr>
        <p:spPr>
          <a:xfrm>
            <a:off x="839639" y="1584000"/>
            <a:ext cx="5400000" cy="2880000"/>
          </a:xfrm>
        </p:spPr>
        <p:txBody>
          <a:bodyPr/>
          <a:lstStyle>
            <a:lvl1pPr>
              <a:defRPr lang="tr-TR"/>
            </a:lvl1pPr>
          </a:lstStyle>
          <a:p>
            <a:endParaRPr lang="tr-TR"/>
          </a:p>
        </p:txBody>
      </p:sp>
      <p:sp>
        <p:nvSpPr>
          <p:cNvPr id="7" name="Picture Placeholder 6"/>
          <p:cNvSpPr>
            <a:spLocks noGrp="1"/>
          </p:cNvSpPr>
          <p:nvPr>
            <p:ph type="pic" sz="quarter" idx="12"/>
          </p:nvPr>
        </p:nvSpPr>
        <p:spPr>
          <a:xfrm>
            <a:off x="6300240" y="1584000"/>
            <a:ext cx="2472235" cy="2880000"/>
          </a:xfrm>
        </p:spPr>
        <p:txBody>
          <a:bodyPr/>
          <a:lstStyle/>
          <a:p>
            <a:endParaRPr lang="tr-TR" dirty="0"/>
          </a:p>
        </p:txBody>
      </p:sp>
    </p:spTree>
    <p:extLst>
      <p:ext uri="{BB962C8B-B14F-4D97-AF65-F5344CB8AC3E}">
        <p14:creationId xmlns:p14="http://schemas.microsoft.com/office/powerpoint/2010/main" val="40995339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6BD1F-5557-4073-BFBE-6EA6A6B5473A}" type="datetimeFigureOut">
              <a:rPr lang="tr-TR" smtClean="0">
                <a:solidFill>
                  <a:srgbClr val="101E8A">
                    <a:tint val="75000"/>
                  </a:srgbClr>
                </a:solidFill>
              </a:rPr>
              <a:pPr/>
              <a:t>26.12.2012</a:t>
            </a:fld>
            <a:endParaRPr lang="tr-TR">
              <a:solidFill>
                <a:srgbClr val="101E8A">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srgbClr val="101E8A">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147C2-0BF4-433C-9566-870B1F1A0E9F}" type="slidenum">
              <a:rPr lang="tr-TR" smtClean="0">
                <a:solidFill>
                  <a:srgbClr val="101E8A">
                    <a:tint val="75000"/>
                  </a:srgbClr>
                </a:solidFill>
              </a:rPr>
              <a:pPr/>
              <a:t>‹#›</a:t>
            </a:fld>
            <a:endParaRPr lang="tr-TR">
              <a:solidFill>
                <a:srgbClr val="101E8A">
                  <a:tint val="75000"/>
                </a:srgbClr>
              </a:solidFill>
            </a:endParaRPr>
          </a:p>
        </p:txBody>
      </p:sp>
    </p:spTree>
    <p:extLst>
      <p:ext uri="{BB962C8B-B14F-4D97-AF65-F5344CB8AC3E}">
        <p14:creationId xmlns:p14="http://schemas.microsoft.com/office/powerpoint/2010/main" val="125479103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692" r:id="rId19"/>
    <p:sldLayoutId id="2147483693" r:id="rId20"/>
    <p:sldLayoutId id="2147483694" r:id="rId21"/>
    <p:sldLayoutId id="2147483695" r:id="rId22"/>
    <p:sldLayoutId id="2147483696" r:id="rId23"/>
    <p:sldLayoutId id="2147483697" r:id="rId24"/>
    <p:sldLayoutId id="2147483720" r:id="rId2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3"/>
          <p:cNvSpPr txBox="1">
            <a:spLocks/>
          </p:cNvSpPr>
          <p:nvPr/>
        </p:nvSpPr>
        <p:spPr>
          <a:xfrm>
            <a:off x="1547664" y="908720"/>
            <a:ext cx="5910922" cy="2067712"/>
          </a:xfrm>
          <a:prstGeom prst="rect">
            <a:avLst/>
          </a:prstGeom>
        </p:spPr>
        <p:txBody>
          <a:bodyPr>
            <a:normAutofit/>
          </a:bodyPr>
          <a:lstStyle/>
          <a:p>
            <a:pPr marL="342900" indent="-342900" algn="ctr" eaLnBrk="0" fontAlgn="base" hangingPunct="0">
              <a:spcBef>
                <a:spcPct val="20000"/>
              </a:spcBef>
              <a:spcAft>
                <a:spcPct val="0"/>
              </a:spcAft>
              <a:defRPr/>
            </a:pPr>
            <a:endParaRPr lang="tr-TR" sz="3600" b="1" dirty="0">
              <a:solidFill>
                <a:prstClr val="black"/>
              </a:solidFill>
            </a:endParaRPr>
          </a:p>
        </p:txBody>
      </p:sp>
      <p:sp>
        <p:nvSpPr>
          <p:cNvPr id="4" name="TextBox 3"/>
          <p:cNvSpPr txBox="1"/>
          <p:nvPr/>
        </p:nvSpPr>
        <p:spPr>
          <a:xfrm>
            <a:off x="5148064" y="4193629"/>
            <a:ext cx="3816424" cy="2037481"/>
          </a:xfrm>
          <a:prstGeom prst="rect">
            <a:avLst/>
          </a:prstGeom>
          <a:noFill/>
        </p:spPr>
        <p:txBody>
          <a:bodyPr wrap="square" rtlCol="0">
            <a:spAutoFit/>
          </a:bodyPr>
          <a:lstStyle/>
          <a:p>
            <a:pPr marL="342900" indent="-342900" algn="ctr" eaLnBrk="0" fontAlgn="base" hangingPunct="0">
              <a:spcBef>
                <a:spcPct val="20000"/>
              </a:spcBef>
              <a:spcAft>
                <a:spcPct val="0"/>
              </a:spcAft>
              <a:defRPr/>
            </a:pPr>
            <a:r>
              <a:rPr lang="tr-TR" sz="2800" b="1" dirty="0" smtClean="0">
                <a:solidFill>
                  <a:srgbClr val="FFC000"/>
                </a:solidFill>
              </a:rPr>
              <a:t>Lütfiye </a:t>
            </a:r>
            <a:r>
              <a:rPr lang="tr-TR" sz="2800" b="1" dirty="0" smtClean="0">
                <a:solidFill>
                  <a:srgbClr val="FFC000"/>
                </a:solidFill>
              </a:rPr>
              <a:t>Yetişen </a:t>
            </a:r>
            <a:r>
              <a:rPr lang="tr-TR" sz="2800" b="1" dirty="0" smtClean="0">
                <a:solidFill>
                  <a:srgbClr val="FFC000"/>
                </a:solidFill>
              </a:rPr>
              <a:t>Meliye</a:t>
            </a:r>
          </a:p>
          <a:p>
            <a:pPr marL="342900" indent="-342900" algn="ctr" eaLnBrk="0" fontAlgn="base" hangingPunct="0">
              <a:spcBef>
                <a:spcPct val="20000"/>
              </a:spcBef>
              <a:spcAft>
                <a:spcPct val="0"/>
              </a:spcAft>
              <a:defRPr/>
            </a:pPr>
            <a:r>
              <a:rPr lang="tr-TR" sz="2800" b="1" dirty="0" smtClean="0">
                <a:solidFill>
                  <a:srgbClr val="FFC000"/>
                </a:solidFill>
              </a:rPr>
              <a:t>Engin Sancak</a:t>
            </a:r>
            <a:endParaRPr lang="tr-TR" sz="2800" b="1" dirty="0" smtClean="0">
              <a:solidFill>
                <a:srgbClr val="FFC000"/>
              </a:solidFill>
            </a:endParaRPr>
          </a:p>
          <a:p>
            <a:pPr algn="ctr"/>
            <a:endParaRPr lang="tr-TR" sz="2000" dirty="0">
              <a:solidFill>
                <a:schemeClr val="bg2"/>
              </a:solidFill>
            </a:endParaRPr>
          </a:p>
          <a:p>
            <a:pPr marL="342900" indent="-342900" algn="r" eaLnBrk="0" fontAlgn="base" hangingPunct="0">
              <a:spcBef>
                <a:spcPct val="20000"/>
              </a:spcBef>
              <a:spcAft>
                <a:spcPct val="0"/>
              </a:spcAft>
              <a:defRPr/>
            </a:pPr>
            <a:r>
              <a:rPr lang="tr-TR" sz="1400" b="1" dirty="0" smtClean="0">
                <a:solidFill>
                  <a:srgbClr val="FFC000"/>
                </a:solidFill>
              </a:rPr>
              <a:t>27.12.2012</a:t>
            </a:r>
            <a:endParaRPr lang="tr-TR" sz="1400" b="1" dirty="0" smtClean="0">
              <a:solidFill>
                <a:srgbClr val="FFC000"/>
              </a:solidFill>
            </a:endParaRPr>
          </a:p>
          <a:p>
            <a:pPr fontAlgn="base">
              <a:spcBef>
                <a:spcPct val="0"/>
              </a:spcBef>
              <a:spcAft>
                <a:spcPct val="0"/>
              </a:spcAft>
            </a:pPr>
            <a:endParaRPr lang="tr-TR" sz="2800" dirty="0">
              <a:solidFill>
                <a:srgbClr val="FFC000"/>
              </a:solidFill>
            </a:endParaRPr>
          </a:p>
        </p:txBody>
      </p:sp>
      <p:sp>
        <p:nvSpPr>
          <p:cNvPr id="5" name="Title 8"/>
          <p:cNvSpPr txBox="1">
            <a:spLocks/>
          </p:cNvSpPr>
          <p:nvPr/>
        </p:nvSpPr>
        <p:spPr>
          <a:xfrm>
            <a:off x="827584" y="2215804"/>
            <a:ext cx="7772400" cy="785818"/>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3600" b="1" kern="1200">
                <a:solidFill>
                  <a:srgbClr val="FFCB05"/>
                </a:solidFill>
                <a:latin typeface="+mj-lt"/>
                <a:ea typeface="+mj-ea"/>
                <a:cs typeface="+mj-cs"/>
              </a:defRPr>
            </a:lvl1pPr>
          </a:lstStyle>
          <a:p>
            <a:endParaRPr lang="tr-TR" sz="6600" dirty="0">
              <a:solidFill>
                <a:schemeClr val="tx1">
                  <a:lumMod val="65000"/>
                  <a:lumOff val="35000"/>
                </a:schemeClr>
              </a:solidFill>
              <a:latin typeface="+mn-lt"/>
            </a:endParaRPr>
          </a:p>
        </p:txBody>
      </p:sp>
      <p:sp>
        <p:nvSpPr>
          <p:cNvPr id="7" name="Title 6"/>
          <p:cNvSpPr>
            <a:spLocks noGrp="1"/>
          </p:cNvSpPr>
          <p:nvPr>
            <p:ph type="ctrTitle"/>
          </p:nvPr>
        </p:nvSpPr>
        <p:spPr>
          <a:xfrm>
            <a:off x="755470" y="1052736"/>
            <a:ext cx="7527916" cy="936104"/>
          </a:xfrm>
        </p:spPr>
        <p:txBody>
          <a:bodyPr>
            <a:noAutofit/>
          </a:bodyPr>
          <a:lstStyle/>
          <a:p>
            <a:pPr algn="ctr"/>
            <a:r>
              <a:rPr lang="tr-TR" kern="0" dirty="0" smtClean="0">
                <a:solidFill>
                  <a:schemeClr val="bg2">
                    <a:lumMod val="60000"/>
                    <a:lumOff val="40000"/>
                  </a:schemeClr>
                </a:solidFill>
                <a:latin typeface="Arial"/>
              </a:rPr>
              <a:t/>
            </a:r>
            <a:br>
              <a:rPr lang="tr-TR" kern="0" dirty="0" smtClean="0">
                <a:solidFill>
                  <a:schemeClr val="bg2">
                    <a:lumMod val="60000"/>
                    <a:lumOff val="40000"/>
                  </a:schemeClr>
                </a:solidFill>
                <a:latin typeface="Arial"/>
              </a:rPr>
            </a:br>
            <a:r>
              <a:rPr lang="tr-TR" kern="0" dirty="0" smtClean="0">
                <a:solidFill>
                  <a:schemeClr val="bg2">
                    <a:lumMod val="60000"/>
                    <a:lumOff val="40000"/>
                  </a:schemeClr>
                </a:solidFill>
                <a:latin typeface="Arial"/>
              </a:rPr>
              <a:t>Test </a:t>
            </a:r>
            <a:r>
              <a:rPr lang="tr-TR" kern="0" dirty="0">
                <a:solidFill>
                  <a:schemeClr val="bg2">
                    <a:lumMod val="60000"/>
                    <a:lumOff val="40000"/>
                  </a:schemeClr>
                </a:solidFill>
                <a:latin typeface="Arial"/>
              </a:rPr>
              <a:t>Otomasyon </a:t>
            </a:r>
            <a:r>
              <a:rPr lang="tr-TR" kern="0" dirty="0" smtClean="0">
                <a:solidFill>
                  <a:schemeClr val="bg2">
                    <a:lumMod val="60000"/>
                    <a:lumOff val="40000"/>
                  </a:schemeClr>
                </a:solidFill>
                <a:latin typeface="Arial"/>
              </a:rPr>
              <a:t/>
            </a:r>
            <a:br>
              <a:rPr lang="tr-TR" kern="0" dirty="0" smtClean="0">
                <a:solidFill>
                  <a:schemeClr val="bg2">
                    <a:lumMod val="60000"/>
                    <a:lumOff val="40000"/>
                  </a:schemeClr>
                </a:solidFill>
                <a:latin typeface="Arial"/>
              </a:rPr>
            </a:br>
            <a:r>
              <a:rPr lang="tr-TR" kern="0" dirty="0" smtClean="0">
                <a:solidFill>
                  <a:schemeClr val="bg2">
                    <a:lumMod val="60000"/>
                    <a:lumOff val="40000"/>
                  </a:schemeClr>
                </a:solidFill>
                <a:latin typeface="Arial"/>
              </a:rPr>
              <a:t>&amp; </a:t>
            </a:r>
            <a:br>
              <a:rPr lang="tr-TR" kern="0" dirty="0" smtClean="0">
                <a:solidFill>
                  <a:schemeClr val="bg2">
                    <a:lumMod val="60000"/>
                    <a:lumOff val="40000"/>
                  </a:schemeClr>
                </a:solidFill>
                <a:latin typeface="Arial"/>
              </a:rPr>
            </a:br>
            <a:r>
              <a:rPr lang="tr-TR" kern="0" dirty="0" smtClean="0">
                <a:solidFill>
                  <a:schemeClr val="bg2">
                    <a:lumMod val="60000"/>
                    <a:lumOff val="40000"/>
                  </a:schemeClr>
                </a:solidFill>
                <a:latin typeface="Arial"/>
              </a:rPr>
              <a:t>Performans Araçları</a:t>
            </a:r>
            <a:endParaRPr lang="tr-TR" dirty="0">
              <a:solidFill>
                <a:schemeClr val="bg2">
                  <a:lumMod val="60000"/>
                  <a:lumOff val="40000"/>
                </a:schemeClr>
              </a:solidFill>
            </a:endParaRPr>
          </a:p>
        </p:txBody>
      </p:sp>
    </p:spTree>
    <p:extLst>
      <p:ext uri="{BB962C8B-B14F-4D97-AF65-F5344CB8AC3E}">
        <p14:creationId xmlns:p14="http://schemas.microsoft.com/office/powerpoint/2010/main" val="19039357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pPr lvl="0"/>
            <a:r>
              <a:rPr lang="tr-TR" dirty="0"/>
              <a:t>Kurulum gerektirmediği için indirilip kolayca çalıştırılabilir.</a:t>
            </a:r>
            <a:endParaRPr lang="tr-TR" sz="2000" dirty="0"/>
          </a:p>
          <a:p>
            <a:pPr lvl="0"/>
            <a:r>
              <a:rPr lang="tr-TR" dirty="0"/>
              <a:t>Farklı server türleri için yük ve performans testleri yapılabilmektedir</a:t>
            </a:r>
            <a:r>
              <a:rPr lang="tr-TR" dirty="0" smtClean="0"/>
              <a:t>:</a:t>
            </a:r>
          </a:p>
          <a:p>
            <a:pPr lvl="1"/>
            <a:r>
              <a:rPr lang="tr-TR" sz="1600" dirty="0"/>
              <a:t>Web - HTTP, HTTPS </a:t>
            </a:r>
          </a:p>
          <a:p>
            <a:pPr lvl="1"/>
            <a:r>
              <a:rPr lang="tr-TR" sz="1600" dirty="0"/>
              <a:t>SOAP </a:t>
            </a:r>
          </a:p>
          <a:p>
            <a:pPr lvl="1"/>
            <a:r>
              <a:rPr lang="tr-TR" sz="1600" dirty="0"/>
              <a:t>Database </a:t>
            </a:r>
            <a:r>
              <a:rPr lang="tr-TR" sz="1600" dirty="0" err="1"/>
              <a:t>via</a:t>
            </a:r>
            <a:r>
              <a:rPr lang="tr-TR" sz="1600" dirty="0"/>
              <a:t> JDBC </a:t>
            </a:r>
          </a:p>
          <a:p>
            <a:pPr lvl="1"/>
            <a:r>
              <a:rPr lang="tr-TR" sz="1600" dirty="0"/>
              <a:t>LDAP </a:t>
            </a:r>
          </a:p>
          <a:p>
            <a:pPr lvl="1"/>
            <a:r>
              <a:rPr lang="tr-TR" sz="1600" dirty="0"/>
              <a:t>JMS </a:t>
            </a:r>
          </a:p>
          <a:p>
            <a:pPr lvl="1"/>
            <a:r>
              <a:rPr lang="tr-TR" sz="1600" dirty="0"/>
              <a:t>Mail - POP3(S) </a:t>
            </a:r>
            <a:r>
              <a:rPr lang="tr-TR" sz="1600" dirty="0" err="1"/>
              <a:t>and</a:t>
            </a:r>
            <a:r>
              <a:rPr lang="tr-TR" sz="1600" dirty="0"/>
              <a:t> IMAP(S)</a:t>
            </a:r>
          </a:p>
          <a:p>
            <a:pPr lvl="0"/>
            <a:r>
              <a:rPr lang="tr-TR" dirty="0" smtClean="0"/>
              <a:t>Tamamı </a:t>
            </a:r>
            <a:r>
              <a:rPr lang="tr-TR" dirty="0"/>
              <a:t>ile Java dilinde yazılmış olduğundan platformdan bağımsızdır, farklı platformlarda da </a:t>
            </a:r>
            <a:r>
              <a:rPr lang="tr-TR" dirty="0" err="1"/>
              <a:t>JMeter</a:t>
            </a:r>
            <a:r>
              <a:rPr lang="tr-TR" dirty="0"/>
              <a:t> da halihazırda yazılmış </a:t>
            </a:r>
            <a:r>
              <a:rPr lang="tr-TR" dirty="0" err="1"/>
              <a:t>scriptler</a:t>
            </a:r>
            <a:r>
              <a:rPr lang="tr-TR" dirty="0"/>
              <a:t> çalıştırılabilir.</a:t>
            </a:r>
          </a:p>
          <a:p>
            <a:pPr marL="457200" lvl="1" indent="0">
              <a:buNone/>
            </a:pPr>
            <a:endParaRPr lang="tr-TR" sz="1800" dirty="0" smtClean="0"/>
          </a:p>
          <a:p>
            <a:pPr marL="457200" lvl="1" indent="0">
              <a:buNone/>
            </a:pPr>
            <a:r>
              <a:rPr lang="tr-TR" sz="1800" dirty="0" smtClean="0"/>
              <a:t> </a:t>
            </a:r>
            <a:endParaRPr lang="tr-TR" sz="1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lstStyle/>
          <a:p>
            <a:r>
              <a:rPr lang="tr-TR" kern="0" dirty="0" err="1" smtClean="0">
                <a:solidFill>
                  <a:schemeClr val="bg2">
                    <a:lumMod val="60000"/>
                    <a:lumOff val="40000"/>
                  </a:schemeClr>
                </a:solidFill>
              </a:rPr>
              <a:t>Apache</a:t>
            </a:r>
            <a:r>
              <a:rPr lang="tr-TR" kern="0" dirty="0" smtClean="0">
                <a:solidFill>
                  <a:schemeClr val="bg2">
                    <a:lumMod val="60000"/>
                    <a:lumOff val="40000"/>
                  </a:schemeClr>
                </a:solidFill>
              </a:rPr>
              <a:t> </a:t>
            </a:r>
            <a:r>
              <a:rPr lang="tr-TR" kern="0" dirty="0" err="1" smtClean="0">
                <a:solidFill>
                  <a:schemeClr val="bg2">
                    <a:lumMod val="60000"/>
                    <a:lumOff val="40000"/>
                  </a:schemeClr>
                </a:solidFill>
              </a:rPr>
              <a:t>JMeter</a:t>
            </a:r>
            <a:endParaRPr lang="tr-TR" dirty="0">
              <a:solidFill>
                <a:schemeClr val="bg2">
                  <a:lumMod val="60000"/>
                  <a:lumOff val="40000"/>
                </a:schemeClr>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615602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pPr lvl="0"/>
            <a:r>
              <a:rPr lang="tr-TR" dirty="0"/>
              <a:t>Eş zamanlı test yapılması beklenen kurguları, </a:t>
            </a:r>
            <a:r>
              <a:rPr lang="tr-TR" dirty="0" err="1"/>
              <a:t>multithreading</a:t>
            </a:r>
            <a:r>
              <a:rPr lang="tr-TR" dirty="0"/>
              <a:t> yapısı ile birleştirip, çıkan sonucu toplam bazında getirir.</a:t>
            </a:r>
            <a:endParaRPr lang="tr-TR" sz="2000" dirty="0"/>
          </a:p>
          <a:p>
            <a:pPr lvl="0"/>
            <a:r>
              <a:rPr lang="tr-TR" dirty="0"/>
              <a:t>Kullanışlı </a:t>
            </a:r>
            <a:r>
              <a:rPr lang="tr-TR" dirty="0" err="1"/>
              <a:t>arayüzü</a:t>
            </a:r>
            <a:r>
              <a:rPr lang="tr-TR" dirty="0"/>
              <a:t> ile işlemler hızlı ve verimli şekilde yapılabilmektedir.</a:t>
            </a:r>
            <a:endParaRPr lang="tr-TR" sz="2000" dirty="0"/>
          </a:p>
          <a:p>
            <a:pPr lvl="0"/>
            <a:r>
              <a:rPr lang="tr-TR" dirty="0" err="1" smtClean="0"/>
              <a:t>Cacheleme</a:t>
            </a:r>
            <a:r>
              <a:rPr lang="tr-TR" dirty="0" smtClean="0"/>
              <a:t> </a:t>
            </a:r>
            <a:r>
              <a:rPr lang="tr-TR" dirty="0"/>
              <a:t>yapısı, test sonuçlarının offline bazda analizi , sonuçların yeniden kolayca oluşturulabilmesi  özellikleri mevcuttur</a:t>
            </a:r>
            <a:r>
              <a:rPr lang="tr-TR" dirty="0" smtClean="0"/>
              <a:t>.</a:t>
            </a:r>
            <a:endParaRPr lang="tr-TR" sz="20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lstStyle/>
          <a:p>
            <a:r>
              <a:rPr lang="tr-TR" kern="0" dirty="0" err="1" smtClean="0">
                <a:solidFill>
                  <a:schemeClr val="bg2">
                    <a:lumMod val="60000"/>
                    <a:lumOff val="40000"/>
                  </a:schemeClr>
                </a:solidFill>
              </a:rPr>
              <a:t>Apache</a:t>
            </a:r>
            <a:r>
              <a:rPr lang="tr-TR" kern="0" dirty="0" smtClean="0">
                <a:solidFill>
                  <a:schemeClr val="bg2">
                    <a:lumMod val="60000"/>
                    <a:lumOff val="40000"/>
                  </a:schemeClr>
                </a:solidFill>
              </a:rPr>
              <a:t> </a:t>
            </a:r>
            <a:r>
              <a:rPr lang="tr-TR" kern="0" dirty="0" err="1" smtClean="0">
                <a:solidFill>
                  <a:schemeClr val="bg2">
                    <a:lumMod val="60000"/>
                    <a:lumOff val="40000"/>
                  </a:schemeClr>
                </a:solidFill>
              </a:rPr>
              <a:t>JMeter</a:t>
            </a:r>
            <a:endParaRPr lang="tr-TR" dirty="0">
              <a:solidFill>
                <a:schemeClr val="bg2">
                  <a:lumMod val="60000"/>
                  <a:lumOff val="40000"/>
                </a:schemeClr>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1872169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pPr lvl="0"/>
            <a:r>
              <a:rPr lang="tr-TR" dirty="0" smtClean="0"/>
              <a:t>Kurgu, </a:t>
            </a:r>
            <a:r>
              <a:rPr lang="tr-TR" dirty="0"/>
              <a:t>senaryo bazlı genişletilebilir :</a:t>
            </a:r>
            <a:r>
              <a:rPr lang="tr-TR" b="1" dirty="0"/>
              <a:t> </a:t>
            </a:r>
            <a:endParaRPr lang="tr-TR" sz="2000" dirty="0"/>
          </a:p>
          <a:p>
            <a:pPr lvl="1"/>
            <a:r>
              <a:rPr lang="tr-TR" sz="1800" dirty="0" err="1"/>
              <a:t>JMeter</a:t>
            </a:r>
            <a:r>
              <a:rPr lang="tr-TR" sz="1800" dirty="0"/>
              <a:t> üzerinde ekleyip çıkarılabilen  esnek seçenekli Sampler  olanakları ile geniş test yetenekleri bulunmaktadır. (</a:t>
            </a:r>
            <a:r>
              <a:rPr lang="tr-TR" sz="1800" dirty="0" err="1"/>
              <a:t>Pluggable</a:t>
            </a:r>
            <a:r>
              <a:rPr lang="tr-TR" sz="1800" dirty="0"/>
              <a:t> </a:t>
            </a:r>
            <a:r>
              <a:rPr lang="tr-TR" sz="1800" dirty="0" err="1"/>
              <a:t>Samplers</a:t>
            </a:r>
            <a:r>
              <a:rPr lang="tr-TR" sz="1800" dirty="0"/>
              <a:t>)</a:t>
            </a:r>
          </a:p>
          <a:p>
            <a:pPr lvl="1"/>
            <a:r>
              <a:rPr lang="tr-TR" sz="1800" dirty="0"/>
              <a:t>Zamanlayıcı ekleyerek, yük istatistiklerine karar </a:t>
            </a:r>
            <a:r>
              <a:rPr lang="tr-TR" sz="1800" dirty="0" err="1"/>
              <a:t>verilmebilmektedir</a:t>
            </a:r>
            <a:r>
              <a:rPr lang="tr-TR" sz="1800" dirty="0"/>
              <a:t>. (</a:t>
            </a:r>
            <a:r>
              <a:rPr lang="tr-TR" sz="1800" dirty="0" err="1"/>
              <a:t>Pluggable</a:t>
            </a:r>
            <a:r>
              <a:rPr lang="tr-TR" sz="1800" dirty="0"/>
              <a:t> </a:t>
            </a:r>
            <a:r>
              <a:rPr lang="tr-TR" sz="1800" dirty="0" err="1"/>
              <a:t>Timers</a:t>
            </a:r>
            <a:r>
              <a:rPr lang="tr-TR" sz="1800" dirty="0"/>
              <a:t>)</a:t>
            </a:r>
          </a:p>
          <a:p>
            <a:pPr lvl="1"/>
            <a:r>
              <a:rPr lang="tr-TR" sz="1800" dirty="0"/>
              <a:t>Görselleştirmeyi sağlayabilen </a:t>
            </a:r>
            <a:r>
              <a:rPr lang="tr-TR" sz="1800" dirty="0" err="1"/>
              <a:t>pluginler</a:t>
            </a:r>
            <a:r>
              <a:rPr lang="tr-TR" sz="1800" dirty="0"/>
              <a:t> ve data analizi sayesinde esnek ve kişiselleştirilebilir bir yapı sağlamaktadır.</a:t>
            </a:r>
          </a:p>
          <a:p>
            <a:pPr lvl="1"/>
            <a:r>
              <a:rPr lang="tr-TR" sz="1800" dirty="0"/>
              <a:t>Test </a:t>
            </a:r>
            <a:r>
              <a:rPr lang="tr-TR" sz="1800" dirty="0" err="1"/>
              <a:t>script</a:t>
            </a:r>
            <a:r>
              <a:rPr lang="tr-TR" sz="1800" dirty="0"/>
              <a:t> parametreleri dinamik </a:t>
            </a:r>
            <a:r>
              <a:rPr lang="tr-TR" sz="1800" dirty="0" err="1"/>
              <a:t>input</a:t>
            </a:r>
            <a:r>
              <a:rPr lang="tr-TR" sz="1800" dirty="0"/>
              <a:t> olarak verilebilmektedir.</a:t>
            </a:r>
          </a:p>
          <a:p>
            <a:pPr lvl="1"/>
            <a:r>
              <a:rPr lang="tr-TR" sz="1800" dirty="0"/>
              <a:t>Kullanılacak test </a:t>
            </a:r>
            <a:r>
              <a:rPr lang="tr-TR" sz="1800" dirty="0" err="1"/>
              <a:t>data’sı</a:t>
            </a:r>
            <a:r>
              <a:rPr lang="tr-TR" sz="1800" dirty="0"/>
              <a:t>, </a:t>
            </a:r>
            <a:r>
              <a:rPr lang="tr-TR" sz="1800" dirty="0" err="1"/>
              <a:t>random</a:t>
            </a:r>
            <a:r>
              <a:rPr lang="tr-TR" sz="1800" dirty="0"/>
              <a:t> şekilde bir dosyadan alınabilmektedir.</a:t>
            </a:r>
          </a:p>
          <a:p>
            <a:pPr lvl="1"/>
            <a:r>
              <a:rPr lang="tr-TR" sz="1800" dirty="0"/>
              <a:t>BSF-uyumlu dillerde </a:t>
            </a:r>
            <a:r>
              <a:rPr lang="tr-TR" sz="1800" dirty="0" err="1"/>
              <a:t>hazırlanmiş</a:t>
            </a:r>
            <a:r>
              <a:rPr lang="tr-TR" sz="1800" dirty="0"/>
              <a:t> olan </a:t>
            </a:r>
            <a:r>
              <a:rPr lang="tr-TR" sz="1800" dirty="0" err="1"/>
              <a:t>scriptlerin</a:t>
            </a:r>
            <a:r>
              <a:rPr lang="tr-TR" sz="1800" dirty="0"/>
              <a:t> çalıştırabilmesine olan sağlamaktadır. (</a:t>
            </a:r>
            <a:r>
              <a:rPr lang="tr-TR" sz="1800" dirty="0" err="1"/>
              <a:t>Scriptable</a:t>
            </a:r>
            <a:r>
              <a:rPr lang="tr-TR" sz="1800" dirty="0"/>
              <a:t> </a:t>
            </a:r>
            <a:r>
              <a:rPr lang="tr-TR" sz="1800" dirty="0" err="1"/>
              <a:t>Samplers</a:t>
            </a:r>
            <a:r>
              <a:rPr lang="tr-TR" sz="1800" dirty="0"/>
              <a:t>) </a:t>
            </a:r>
          </a:p>
          <a:p>
            <a:pPr marL="457200" lvl="1" indent="0">
              <a:buNone/>
            </a:pPr>
            <a:endParaRPr lang="tr-TR" sz="1800" dirty="0" smtClean="0"/>
          </a:p>
          <a:p>
            <a:pPr marL="457200" lvl="1" indent="0">
              <a:buNone/>
            </a:pPr>
            <a:r>
              <a:rPr lang="tr-TR" sz="1800" dirty="0" smtClean="0"/>
              <a:t> </a:t>
            </a:r>
            <a:endParaRPr lang="tr-TR" sz="1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lstStyle/>
          <a:p>
            <a:r>
              <a:rPr lang="tr-TR" kern="0" dirty="0" err="1" smtClean="0">
                <a:solidFill>
                  <a:schemeClr val="bg2">
                    <a:lumMod val="60000"/>
                    <a:lumOff val="40000"/>
                  </a:schemeClr>
                </a:solidFill>
              </a:rPr>
              <a:t>Apache</a:t>
            </a:r>
            <a:r>
              <a:rPr lang="tr-TR" kern="0" dirty="0" smtClean="0">
                <a:solidFill>
                  <a:schemeClr val="bg2">
                    <a:lumMod val="60000"/>
                    <a:lumOff val="40000"/>
                  </a:schemeClr>
                </a:solidFill>
              </a:rPr>
              <a:t> </a:t>
            </a:r>
            <a:r>
              <a:rPr lang="tr-TR" kern="0" dirty="0" err="1" smtClean="0">
                <a:solidFill>
                  <a:schemeClr val="bg2">
                    <a:lumMod val="60000"/>
                    <a:lumOff val="40000"/>
                  </a:schemeClr>
                </a:solidFill>
              </a:rPr>
              <a:t>JMeter</a:t>
            </a:r>
            <a:endParaRPr lang="tr-TR" dirty="0">
              <a:solidFill>
                <a:schemeClr val="bg2">
                  <a:lumMod val="60000"/>
                  <a:lumOff val="40000"/>
                </a:schemeClr>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3514831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pPr marL="457200" lvl="1" indent="0">
              <a:buNone/>
            </a:pPr>
            <a:endParaRPr lang="tr-TR" sz="1800" dirty="0" smtClean="0"/>
          </a:p>
          <a:p>
            <a:pPr marL="457200" lvl="1" indent="0">
              <a:buNone/>
            </a:pPr>
            <a:r>
              <a:rPr lang="tr-TR" sz="1800" dirty="0" smtClean="0"/>
              <a:t> </a:t>
            </a:r>
            <a:endParaRPr lang="tr-TR" sz="1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lstStyle/>
          <a:p>
            <a:r>
              <a:rPr lang="tr-TR" kern="0" dirty="0" err="1" smtClean="0">
                <a:solidFill>
                  <a:schemeClr val="bg2">
                    <a:lumMod val="60000"/>
                    <a:lumOff val="40000"/>
                  </a:schemeClr>
                </a:solidFill>
              </a:rPr>
              <a:t>Apache</a:t>
            </a:r>
            <a:r>
              <a:rPr lang="tr-TR" kern="0" dirty="0" smtClean="0">
                <a:solidFill>
                  <a:schemeClr val="bg2">
                    <a:lumMod val="60000"/>
                    <a:lumOff val="40000"/>
                  </a:schemeClr>
                </a:solidFill>
              </a:rPr>
              <a:t> </a:t>
            </a:r>
            <a:r>
              <a:rPr lang="tr-TR" kern="0" dirty="0" err="1" smtClean="0">
                <a:solidFill>
                  <a:schemeClr val="bg2">
                    <a:lumMod val="60000"/>
                    <a:lumOff val="40000"/>
                  </a:schemeClr>
                </a:solidFill>
              </a:rPr>
              <a:t>JMeter</a:t>
            </a:r>
            <a:r>
              <a:rPr lang="tr-TR" kern="0" dirty="0" smtClean="0">
                <a:solidFill>
                  <a:schemeClr val="bg2">
                    <a:lumMod val="60000"/>
                    <a:lumOff val="40000"/>
                  </a:schemeClr>
                </a:solidFill>
              </a:rPr>
              <a:t> </a:t>
            </a:r>
            <a:r>
              <a:rPr lang="tr-TR" kern="0" dirty="0" err="1" smtClean="0">
                <a:solidFill>
                  <a:schemeClr val="bg2">
                    <a:lumMod val="60000"/>
                    <a:lumOff val="40000"/>
                  </a:schemeClr>
                </a:solidFill>
              </a:rPr>
              <a:t>Webservice</a:t>
            </a:r>
            <a:r>
              <a:rPr lang="tr-TR" kern="0" dirty="0" smtClean="0">
                <a:solidFill>
                  <a:schemeClr val="bg2">
                    <a:lumMod val="60000"/>
                    <a:lumOff val="40000"/>
                  </a:schemeClr>
                </a:solidFill>
              </a:rPr>
              <a:t> (SOAP) Test</a:t>
            </a:r>
            <a:endParaRPr lang="tr-TR" dirty="0">
              <a:solidFill>
                <a:schemeClr val="bg2">
                  <a:lumMod val="60000"/>
                  <a:lumOff val="40000"/>
                </a:schemeClr>
              </a:solidFill>
            </a:endParaRPr>
          </a:p>
        </p:txBody>
      </p:sp>
      <p:pic>
        <p:nvPicPr>
          <p:cNvPr id="2050" name="Picture 3" descr="Description: Description: http://jmeter.apache.org/images/screenshots/webservice_sampl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908720"/>
            <a:ext cx="6912768" cy="474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1945829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052736"/>
            <a:ext cx="8208912"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r>
              <a:rPr lang="tr-TR" sz="1800" dirty="0" smtClean="0"/>
              <a:t>Önek Senaryo </a:t>
            </a:r>
            <a:r>
              <a:rPr lang="tr-TR" sz="1800" dirty="0"/>
              <a:t>gereği;  5 kanal aynı anda 200 </a:t>
            </a:r>
            <a:r>
              <a:rPr lang="tr-TR" sz="1800" dirty="0" smtClean="0"/>
              <a:t>işlem </a:t>
            </a:r>
            <a:r>
              <a:rPr lang="tr-TR" sz="1800" dirty="0"/>
              <a:t>sıralı bir şekilde </a:t>
            </a:r>
            <a:r>
              <a:rPr lang="tr-TR" sz="1800" dirty="0" smtClean="0"/>
              <a:t>testi başlatmıştır.</a:t>
            </a:r>
            <a:endParaRPr lang="tr-TR" sz="1800" dirty="0"/>
          </a:p>
          <a:p>
            <a:pPr marL="1085850" lvl="2" indent="-285750">
              <a:buFontTx/>
              <a:buChar char="-"/>
            </a:pPr>
            <a:r>
              <a:rPr lang="tr-TR" sz="1600" dirty="0" smtClean="0"/>
              <a:t>Test kurgusu : 5thread – 200 </a:t>
            </a:r>
            <a:r>
              <a:rPr lang="tr-TR" sz="1600" dirty="0" err="1" smtClean="0"/>
              <a:t>loop</a:t>
            </a:r>
            <a:r>
              <a:rPr lang="tr-TR" sz="1600" dirty="0" smtClean="0"/>
              <a:t> </a:t>
            </a:r>
            <a:r>
              <a:rPr lang="tr-TR" sz="1600" dirty="0"/>
              <a:t>- </a:t>
            </a:r>
            <a:r>
              <a:rPr lang="tr-TR" sz="1600" dirty="0" smtClean="0"/>
              <a:t>1000-sample</a:t>
            </a:r>
            <a:endParaRPr lang="tr-TR" sz="1600" dirty="0"/>
          </a:p>
          <a:p>
            <a:pPr marL="1085850" lvl="2" indent="-285750">
              <a:buFontTx/>
              <a:buChar char="-"/>
            </a:pPr>
            <a:r>
              <a:rPr lang="tr-TR" sz="1600" dirty="0" smtClean="0"/>
              <a:t>Elde edilen </a:t>
            </a:r>
            <a:r>
              <a:rPr lang="tr-TR" sz="1600" dirty="0" err="1" smtClean="0"/>
              <a:t>Throughput</a:t>
            </a:r>
            <a:r>
              <a:rPr lang="tr-TR" sz="1600" dirty="0" smtClean="0"/>
              <a:t> </a:t>
            </a:r>
            <a:r>
              <a:rPr lang="tr-TR" sz="1600" dirty="0"/>
              <a:t>Değeri = 832 /Minute   = 14 /</a:t>
            </a:r>
            <a:r>
              <a:rPr lang="tr-TR" sz="1600" dirty="0" err="1"/>
              <a:t>sn</a:t>
            </a:r>
            <a:r>
              <a:rPr lang="tr-TR" sz="1600" dirty="0"/>
              <a:t>     </a:t>
            </a:r>
            <a:r>
              <a:rPr lang="tr-TR" sz="1600" dirty="0" smtClean="0"/>
              <a:t>-&gt;  </a:t>
            </a:r>
            <a:r>
              <a:rPr lang="tr-TR" sz="1600" dirty="0"/>
              <a:t>Saniyede 14 işlem yapabildiği görülmektedir.</a:t>
            </a:r>
          </a:p>
          <a:p>
            <a:pPr marL="457200" lvl="1" indent="0">
              <a:buNone/>
            </a:pPr>
            <a:endParaRPr lang="tr-TR" sz="1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lstStyle/>
          <a:p>
            <a:r>
              <a:rPr lang="tr-TR" kern="0" dirty="0" err="1" smtClean="0">
                <a:solidFill>
                  <a:schemeClr val="bg2">
                    <a:lumMod val="60000"/>
                    <a:lumOff val="40000"/>
                  </a:schemeClr>
                </a:solidFill>
              </a:rPr>
              <a:t>Apache</a:t>
            </a:r>
            <a:r>
              <a:rPr lang="tr-TR" kern="0" dirty="0" smtClean="0">
                <a:solidFill>
                  <a:schemeClr val="bg2">
                    <a:lumMod val="60000"/>
                    <a:lumOff val="40000"/>
                  </a:schemeClr>
                </a:solidFill>
              </a:rPr>
              <a:t> </a:t>
            </a:r>
            <a:r>
              <a:rPr lang="tr-TR" kern="0" dirty="0" err="1" smtClean="0">
                <a:solidFill>
                  <a:schemeClr val="bg2">
                    <a:lumMod val="60000"/>
                    <a:lumOff val="40000"/>
                  </a:schemeClr>
                </a:solidFill>
              </a:rPr>
              <a:t>JMeter</a:t>
            </a:r>
            <a:r>
              <a:rPr lang="tr-TR" kern="0" dirty="0" smtClean="0">
                <a:solidFill>
                  <a:schemeClr val="bg2">
                    <a:lumMod val="60000"/>
                    <a:lumOff val="40000"/>
                  </a:schemeClr>
                </a:solidFill>
              </a:rPr>
              <a:t> </a:t>
            </a:r>
            <a:r>
              <a:rPr lang="tr-TR" kern="0" dirty="0" err="1" smtClean="0">
                <a:solidFill>
                  <a:schemeClr val="bg2">
                    <a:lumMod val="60000"/>
                    <a:lumOff val="40000"/>
                  </a:schemeClr>
                </a:solidFill>
              </a:rPr>
              <a:t>Webservice</a:t>
            </a:r>
            <a:r>
              <a:rPr lang="tr-TR" kern="0" dirty="0" smtClean="0">
                <a:solidFill>
                  <a:schemeClr val="bg2">
                    <a:lumMod val="60000"/>
                    <a:lumOff val="40000"/>
                  </a:schemeClr>
                </a:solidFill>
              </a:rPr>
              <a:t> (SOAP) Test</a:t>
            </a:r>
            <a:endParaRPr lang="tr-TR" dirty="0">
              <a:solidFill>
                <a:schemeClr val="bg2">
                  <a:lumMod val="60000"/>
                  <a:lumOff val="40000"/>
                </a:schemeClr>
              </a:solidFill>
            </a:endParaRPr>
          </a:p>
        </p:txBody>
      </p:sp>
      <p:pic>
        <p:nvPicPr>
          <p:cNvPr id="3074" name="Picture 2" descr="Description: Description: cid:image002.jpg@01CD0131.4188EBD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4216" y="2550284"/>
            <a:ext cx="5943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756549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00" y="0"/>
            <a:ext cx="8892600" cy="720001"/>
          </a:xfrm>
        </p:spPr>
        <p:txBody>
          <a:bodyPr>
            <a:normAutofit fontScale="90000"/>
          </a:bodyPr>
          <a:lstStyle/>
          <a:p>
            <a:pPr marL="365760" indent="-256032" algn="ctr" fontAlgn="auto">
              <a:spcAft>
                <a:spcPts val="0"/>
              </a:spcAft>
              <a:defRPr/>
            </a:pPr>
            <a:r>
              <a:rPr lang="tr-TR" b="1" dirty="0" smtClean="0">
                <a:solidFill>
                  <a:schemeClr val="tx2"/>
                </a:solidFill>
                <a:effectLst>
                  <a:outerShdw blurRad="31750" dist="25400" dir="5400000" algn="tl" rotWithShape="0">
                    <a:srgbClr val="000000">
                      <a:alpha val="25000"/>
                    </a:srgbClr>
                  </a:outerShdw>
                </a:effectLst>
              </a:rPr>
              <a:t/>
            </a:r>
            <a:br>
              <a:rPr lang="tr-TR" b="1" dirty="0" smtClean="0">
                <a:solidFill>
                  <a:schemeClr val="tx2"/>
                </a:solidFill>
                <a:effectLst>
                  <a:outerShdw blurRad="31750" dist="25400" dir="5400000" algn="tl" rotWithShape="0">
                    <a:srgbClr val="000000">
                      <a:alpha val="25000"/>
                    </a:srgbClr>
                  </a:outerShdw>
                </a:effectLst>
              </a:rPr>
            </a:br>
            <a:r>
              <a:rPr lang="tr-TR" b="1" dirty="0">
                <a:solidFill>
                  <a:schemeClr val="tx2"/>
                </a:solidFill>
                <a:effectLst>
                  <a:outerShdw blurRad="31750" dist="25400" dir="5400000" algn="tl" rotWithShape="0">
                    <a:srgbClr val="000000">
                      <a:alpha val="25000"/>
                    </a:srgbClr>
                  </a:outerShdw>
                </a:effectLst>
              </a:rPr>
              <a:t/>
            </a:r>
            <a:br>
              <a:rPr lang="tr-TR" b="1" dirty="0">
                <a:solidFill>
                  <a:schemeClr val="tx2"/>
                </a:solidFill>
                <a:effectLst>
                  <a:outerShdw blurRad="31750" dist="25400" dir="5400000" algn="tl" rotWithShape="0">
                    <a:srgbClr val="000000">
                      <a:alpha val="25000"/>
                    </a:srgbClr>
                  </a:outerShdw>
                </a:effectLst>
              </a:rPr>
            </a:br>
            <a:r>
              <a:rPr lang="tr-TR" b="1" dirty="0" smtClean="0">
                <a:solidFill>
                  <a:schemeClr val="tx2"/>
                </a:solidFill>
                <a:effectLst>
                  <a:outerShdw blurRad="31750" dist="25400" dir="5400000" algn="tl" rotWithShape="0">
                    <a:srgbClr val="000000">
                      <a:alpha val="25000"/>
                    </a:srgbClr>
                  </a:outerShdw>
                </a:effectLst>
              </a:rPr>
              <a:t/>
            </a:r>
            <a:br>
              <a:rPr lang="tr-TR" b="1" dirty="0" smtClean="0">
                <a:solidFill>
                  <a:schemeClr val="tx2"/>
                </a:solidFill>
                <a:effectLst>
                  <a:outerShdw blurRad="31750" dist="25400" dir="5400000" algn="tl" rotWithShape="0">
                    <a:srgbClr val="000000">
                      <a:alpha val="25000"/>
                    </a:srgbClr>
                  </a:outerShdw>
                </a:effectLst>
              </a:rPr>
            </a:br>
            <a:r>
              <a:rPr lang="tr-TR" b="1" dirty="0">
                <a:solidFill>
                  <a:schemeClr val="tx2"/>
                </a:solidFill>
                <a:effectLst>
                  <a:outerShdw blurRad="31750" dist="25400" dir="5400000" algn="tl" rotWithShape="0">
                    <a:srgbClr val="000000">
                      <a:alpha val="25000"/>
                    </a:srgbClr>
                  </a:outerShdw>
                </a:effectLst>
              </a:rPr>
              <a:t/>
            </a:r>
            <a:br>
              <a:rPr lang="tr-TR" b="1" dirty="0">
                <a:solidFill>
                  <a:schemeClr val="tx2"/>
                </a:solidFill>
                <a:effectLst>
                  <a:outerShdw blurRad="31750" dist="25400" dir="5400000" algn="tl" rotWithShape="0">
                    <a:srgbClr val="000000">
                      <a:alpha val="25000"/>
                    </a:srgbClr>
                  </a:outerShdw>
                </a:effectLst>
              </a:rPr>
            </a:br>
            <a:r>
              <a:rPr lang="tr-TR" sz="3600" b="1" dirty="0" smtClean="0">
                <a:solidFill>
                  <a:schemeClr val="tx2"/>
                </a:solidFill>
                <a:effectLst>
                  <a:outerShdw blurRad="31750" dist="25400" dir="5400000" algn="tl" rotWithShape="0">
                    <a:srgbClr val="000000">
                      <a:alpha val="25000"/>
                    </a:srgbClr>
                  </a:outerShdw>
                </a:effectLst>
              </a:rPr>
              <a:t/>
            </a:r>
            <a:br>
              <a:rPr lang="tr-TR" sz="3600" b="1" dirty="0" smtClean="0">
                <a:solidFill>
                  <a:schemeClr val="tx2"/>
                </a:solidFill>
                <a:effectLst>
                  <a:outerShdw blurRad="31750" dist="25400" dir="5400000" algn="tl" rotWithShape="0">
                    <a:srgbClr val="000000">
                      <a:alpha val="25000"/>
                    </a:srgbClr>
                  </a:outerShdw>
                </a:effectLst>
              </a:rPr>
            </a:br>
            <a:r>
              <a:rPr lang="tr-TR" sz="3600" b="1" dirty="0" smtClean="0">
                <a:solidFill>
                  <a:schemeClr val="tx2"/>
                </a:solidFill>
                <a:effectLst>
                  <a:outerShdw blurRad="31750" dist="25400" dir="5400000" algn="tl" rotWithShape="0">
                    <a:srgbClr val="000000">
                      <a:alpha val="25000"/>
                    </a:srgbClr>
                  </a:outerShdw>
                </a:effectLst>
              </a:rPr>
              <a:t/>
            </a:r>
            <a:br>
              <a:rPr lang="tr-TR" sz="3600" b="1" dirty="0" smtClean="0">
                <a:solidFill>
                  <a:schemeClr val="tx2"/>
                </a:solidFill>
                <a:effectLst>
                  <a:outerShdw blurRad="31750" dist="25400" dir="5400000" algn="tl" rotWithShape="0">
                    <a:srgbClr val="000000">
                      <a:alpha val="25000"/>
                    </a:srgbClr>
                  </a:outerShdw>
                </a:effectLst>
              </a:rPr>
            </a:br>
            <a:r>
              <a:rPr lang="tr-TR" sz="3600" b="1" dirty="0" smtClean="0">
                <a:solidFill>
                  <a:schemeClr val="tx2"/>
                </a:solidFill>
                <a:effectLst>
                  <a:outerShdw blurRad="31750" dist="25400" dir="5400000" algn="tl" rotWithShape="0">
                    <a:srgbClr val="000000">
                      <a:alpha val="25000"/>
                    </a:srgbClr>
                  </a:outerShdw>
                </a:effectLst>
              </a:rPr>
              <a:t/>
            </a:r>
            <a:br>
              <a:rPr lang="tr-TR" sz="3600" b="1" dirty="0" smtClean="0">
                <a:solidFill>
                  <a:schemeClr val="tx2"/>
                </a:solidFill>
                <a:effectLst>
                  <a:outerShdw blurRad="31750" dist="25400" dir="5400000" algn="tl" rotWithShape="0">
                    <a:srgbClr val="000000">
                      <a:alpha val="25000"/>
                    </a:srgbClr>
                  </a:outerShdw>
                </a:effectLst>
              </a:rPr>
            </a:br>
            <a:r>
              <a:rPr lang="tr-TR" sz="3600" dirty="0">
                <a:solidFill>
                  <a:schemeClr val="tx2"/>
                </a:solidFill>
                <a:effectLst>
                  <a:outerShdw blurRad="31750" dist="25400" dir="5400000" algn="tl" rotWithShape="0">
                    <a:srgbClr val="000000">
                      <a:alpha val="25000"/>
                    </a:srgbClr>
                  </a:outerShdw>
                </a:effectLst>
              </a:rPr>
              <a:t/>
            </a:r>
            <a:br>
              <a:rPr lang="tr-TR" sz="3600" dirty="0">
                <a:solidFill>
                  <a:schemeClr val="tx2"/>
                </a:solidFill>
                <a:effectLst>
                  <a:outerShdw blurRad="31750" dist="25400" dir="5400000" algn="tl" rotWithShape="0">
                    <a:srgbClr val="000000">
                      <a:alpha val="25000"/>
                    </a:srgbClr>
                  </a:outerShdw>
                </a:effectLst>
              </a:rPr>
            </a:br>
            <a:r>
              <a:rPr lang="tr-TR" sz="3600" dirty="0" smtClean="0">
                <a:solidFill>
                  <a:schemeClr val="tx2"/>
                </a:solidFill>
                <a:effectLst>
                  <a:outerShdw blurRad="31750" dist="25400" dir="5400000" algn="tl" rotWithShape="0">
                    <a:srgbClr val="000000">
                      <a:alpha val="25000"/>
                    </a:srgbClr>
                  </a:outerShdw>
                </a:effectLst>
              </a:rPr>
              <a:t/>
            </a:r>
            <a:br>
              <a:rPr lang="tr-TR" sz="3600" dirty="0" smtClean="0">
                <a:solidFill>
                  <a:schemeClr val="tx2"/>
                </a:solidFill>
                <a:effectLst>
                  <a:outerShdw blurRad="31750" dist="25400" dir="5400000" algn="tl" rotWithShape="0">
                    <a:srgbClr val="000000">
                      <a:alpha val="25000"/>
                    </a:srgbClr>
                  </a:outerShdw>
                </a:effectLst>
              </a:rPr>
            </a:br>
            <a:r>
              <a:rPr lang="tr-TR" sz="3600" dirty="0" smtClean="0">
                <a:solidFill>
                  <a:schemeClr val="tx2"/>
                </a:solidFill>
                <a:effectLst>
                  <a:outerShdw blurRad="31750" dist="25400" dir="5400000" algn="tl" rotWithShape="0">
                    <a:srgbClr val="000000">
                      <a:alpha val="25000"/>
                    </a:srgbClr>
                  </a:outerShdw>
                </a:effectLst>
              </a:rPr>
              <a:t/>
            </a:r>
            <a:br>
              <a:rPr lang="tr-TR" sz="3600" dirty="0" smtClean="0">
                <a:solidFill>
                  <a:schemeClr val="tx2"/>
                </a:solidFill>
                <a:effectLst>
                  <a:outerShdw blurRad="31750" dist="25400" dir="5400000" algn="tl" rotWithShape="0">
                    <a:srgbClr val="000000">
                      <a:alpha val="25000"/>
                    </a:srgbClr>
                  </a:outerShdw>
                </a:effectLst>
              </a:rPr>
            </a:br>
            <a:r>
              <a:rPr lang="tr-TR" sz="3600" dirty="0">
                <a:solidFill>
                  <a:schemeClr val="tx2"/>
                </a:solidFill>
                <a:effectLst>
                  <a:outerShdw blurRad="31750" dist="25400" dir="5400000" algn="tl" rotWithShape="0">
                    <a:srgbClr val="000000">
                      <a:alpha val="25000"/>
                    </a:srgbClr>
                  </a:outerShdw>
                </a:effectLst>
              </a:rPr>
              <a:t/>
            </a:r>
            <a:br>
              <a:rPr lang="tr-TR" sz="3600" dirty="0">
                <a:solidFill>
                  <a:schemeClr val="tx2"/>
                </a:solidFill>
                <a:effectLst>
                  <a:outerShdw blurRad="31750" dist="25400" dir="5400000" algn="tl" rotWithShape="0">
                    <a:srgbClr val="000000">
                      <a:alpha val="25000"/>
                    </a:srgbClr>
                  </a:outerShdw>
                </a:effectLst>
              </a:rPr>
            </a:br>
            <a:r>
              <a:rPr lang="tr-TR" sz="3600" b="1" dirty="0" smtClean="0">
                <a:solidFill>
                  <a:schemeClr val="tx2"/>
                </a:solidFill>
                <a:effectLst>
                  <a:outerShdw blurRad="31750" dist="25400" dir="5400000" algn="tl" rotWithShape="0">
                    <a:srgbClr val="000000">
                      <a:alpha val="25000"/>
                    </a:srgbClr>
                  </a:outerShdw>
                </a:effectLst>
              </a:rPr>
              <a:t>TEST OTOMASYONU</a:t>
            </a:r>
            <a:br>
              <a:rPr lang="tr-TR" sz="3600" b="1" dirty="0" smtClean="0">
                <a:solidFill>
                  <a:schemeClr val="tx2"/>
                </a:solidFill>
                <a:effectLst>
                  <a:outerShdw blurRad="31750" dist="25400" dir="5400000" algn="tl" rotWithShape="0">
                    <a:srgbClr val="000000">
                      <a:alpha val="25000"/>
                    </a:srgbClr>
                  </a:outerShdw>
                </a:effectLst>
              </a:rPr>
            </a:br>
            <a:r>
              <a:rPr lang="tr-TR" sz="3600" b="1" dirty="0" smtClean="0">
                <a:solidFill>
                  <a:schemeClr val="tx2"/>
                </a:solidFill>
                <a:effectLst>
                  <a:outerShdw blurRad="31750" dist="25400" dir="5400000" algn="tl" rotWithShape="0">
                    <a:srgbClr val="000000">
                      <a:alpha val="25000"/>
                    </a:srgbClr>
                  </a:outerShdw>
                </a:effectLst>
              </a:rPr>
              <a:t/>
            </a:r>
            <a:br>
              <a:rPr lang="tr-TR" sz="3600" b="1" dirty="0" smtClean="0">
                <a:solidFill>
                  <a:schemeClr val="tx2"/>
                </a:solidFill>
                <a:effectLst>
                  <a:outerShdw blurRad="31750" dist="25400" dir="5400000" algn="tl" rotWithShape="0">
                    <a:srgbClr val="000000">
                      <a:alpha val="25000"/>
                    </a:srgbClr>
                  </a:outerShdw>
                </a:effectLst>
              </a:rPr>
            </a:br>
            <a:r>
              <a:rPr lang="tr-TR" b="1" dirty="0" smtClean="0">
                <a:solidFill>
                  <a:schemeClr val="accent1">
                    <a:lumMod val="60000"/>
                    <a:lumOff val="40000"/>
                  </a:schemeClr>
                </a:solidFill>
                <a:effectLst>
                  <a:outerShdw blurRad="31750" dist="25400" dir="5400000" algn="tl" rotWithShape="0">
                    <a:srgbClr val="000000">
                      <a:alpha val="25000"/>
                    </a:srgbClr>
                  </a:outerShdw>
                </a:effectLst>
              </a:rPr>
              <a:t>Temelleri ve Test Araçları</a:t>
            </a:r>
            <a:endParaRPr lang="en-US" b="1" dirty="0">
              <a:solidFill>
                <a:schemeClr val="accent1">
                  <a:lumMod val="60000"/>
                  <a:lumOff val="40000"/>
                </a:schemeClr>
              </a:solidFill>
              <a:effectLst>
                <a:outerShdw blurRad="31750" dist="25400" dir="5400000" algn="tl" rotWithShape="0">
                  <a:srgbClr val="000000">
                    <a:alpha val="25000"/>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6296" y="6244338"/>
            <a:ext cx="1434931" cy="425022"/>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2901394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endParaRPr lang="tr-TR" dirty="0" smtClean="0"/>
          </a:p>
          <a:p>
            <a:endParaRPr lang="tr-TR" dirty="0"/>
          </a:p>
          <a:p>
            <a:pPr marL="0" indent="0">
              <a:buNone/>
            </a:pPr>
            <a:endParaRPr lang="tr-TR" dirty="0"/>
          </a:p>
          <a:p>
            <a:pPr lvl="1">
              <a:buFont typeface="Arial" pitchFamily="34" charset="0"/>
              <a:buChar char="•"/>
            </a:pPr>
            <a:r>
              <a:rPr lang="tr-TR" sz="1800" dirty="0"/>
              <a:t>Otomasyon yazılım sektörü bile henüz ortada yokken ilk olarak makinalar ile doğduğundan tanımını kısaca, bir işin insan ile makine arasında </a:t>
            </a:r>
            <a:r>
              <a:rPr lang="tr-TR" sz="1800" dirty="0" smtClean="0"/>
              <a:t>paylaşılması </a:t>
            </a:r>
            <a:r>
              <a:rPr lang="tr-TR" sz="1800" dirty="0"/>
              <a:t>şeklinde tanımlayabiliriz. </a:t>
            </a:r>
          </a:p>
          <a:p>
            <a:pPr lvl="1">
              <a:buFont typeface="Arial" pitchFamily="34" charset="0"/>
              <a:buChar char="•"/>
            </a:pPr>
            <a:r>
              <a:rPr lang="tr-TR" sz="1800" dirty="0"/>
              <a:t>Yazılım Sektörünün her sektör içerisine yerleşmesi ile birlikte yazılım test otomasyonu da sahnede yerini almıştır.</a:t>
            </a:r>
          </a:p>
          <a:p>
            <a:pPr lvl="1">
              <a:buFont typeface="Arial" pitchFamily="34" charset="0"/>
              <a:buChar char="•"/>
            </a:pPr>
            <a:r>
              <a:rPr lang="tr-TR" sz="1800" dirty="0"/>
              <a:t>Bir otomasyon sisteminde toplam işin </a:t>
            </a:r>
            <a:r>
              <a:rPr lang="tr-TR" sz="1800" dirty="0" err="1"/>
              <a:t>paylaşim</a:t>
            </a:r>
            <a:r>
              <a:rPr lang="tr-TR" sz="1800" dirty="0"/>
              <a:t> yüzdesi ise o otomasyonun düzeyini </a:t>
            </a:r>
            <a:r>
              <a:rPr lang="tr-TR" sz="1800" dirty="0" smtClean="0"/>
              <a:t>belirler.</a:t>
            </a:r>
          </a:p>
          <a:p>
            <a:pPr lvl="1">
              <a:buFont typeface="Arial" pitchFamily="34" charset="0"/>
              <a:buChar char="•"/>
            </a:pPr>
            <a:r>
              <a:rPr lang="tr-TR" sz="1800" dirty="0" smtClean="0"/>
              <a:t>Kısaca </a:t>
            </a:r>
            <a:r>
              <a:rPr lang="tr-TR" sz="1800" dirty="0"/>
              <a:t>manuel yapılan yazılım testlerinin, </a:t>
            </a:r>
            <a:r>
              <a:rPr lang="tr-TR" sz="1800" dirty="0" err="1"/>
              <a:t>script</a:t>
            </a:r>
            <a:r>
              <a:rPr lang="tr-TR" sz="1800" dirty="0"/>
              <a:t> veya bir </a:t>
            </a:r>
            <a:r>
              <a:rPr lang="tr-TR" sz="1800" dirty="0" err="1"/>
              <a:t>tool</a:t>
            </a:r>
            <a:r>
              <a:rPr lang="tr-TR" sz="1800" dirty="0"/>
              <a:t> aracılığıyla otomatik olarak yapılması olarak tanımlayabiliriz</a:t>
            </a:r>
            <a:r>
              <a:rPr lang="tr-TR" sz="1800" dirty="0" smtClean="0"/>
              <a:t>.</a:t>
            </a:r>
            <a:endParaRPr lang="tr-TR" sz="1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Test Otomasyonu Nedir?</a:t>
            </a:r>
            <a:endParaRPr lang="tr-TR" kern="0" dirty="0">
              <a:solidFill>
                <a:schemeClr val="bg2">
                  <a:lumMod val="60000"/>
                  <a:lumOff val="40000"/>
                </a:scheme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61" y="719336"/>
            <a:ext cx="3942575" cy="21336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1198141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r>
              <a:rPr lang="en-US" dirty="0" err="1"/>
              <a:t>Bir</a:t>
            </a:r>
            <a:r>
              <a:rPr lang="en-US" dirty="0"/>
              <a:t> </a:t>
            </a:r>
            <a:r>
              <a:rPr lang="en-US" dirty="0" err="1"/>
              <a:t>organizasyondaki</a:t>
            </a:r>
            <a:r>
              <a:rPr lang="en-US" dirty="0"/>
              <a:t> Test </a:t>
            </a:r>
            <a:r>
              <a:rPr lang="en-US" dirty="0" err="1"/>
              <a:t>Otomasyonu</a:t>
            </a:r>
            <a:r>
              <a:rPr lang="en-US" dirty="0"/>
              <a:t> </a:t>
            </a:r>
            <a:r>
              <a:rPr lang="en-US" dirty="0" err="1"/>
              <a:t>prosedürleri</a:t>
            </a:r>
            <a:r>
              <a:rPr lang="en-US" dirty="0"/>
              <a:t> </a:t>
            </a:r>
            <a:r>
              <a:rPr lang="en-US" dirty="0" err="1"/>
              <a:t>manuel</a:t>
            </a:r>
            <a:r>
              <a:rPr lang="en-US" dirty="0"/>
              <a:t> </a:t>
            </a:r>
            <a:r>
              <a:rPr lang="en-US" dirty="0" err="1"/>
              <a:t>testlerdeki</a:t>
            </a:r>
            <a:r>
              <a:rPr lang="en-US" dirty="0"/>
              <a:t> </a:t>
            </a:r>
            <a:r>
              <a:rPr lang="en-US" dirty="0" err="1"/>
              <a:t>insana</a:t>
            </a:r>
            <a:r>
              <a:rPr lang="en-US" dirty="0"/>
              <a:t> </a:t>
            </a:r>
            <a:r>
              <a:rPr lang="en-US" dirty="0" err="1"/>
              <a:t>bağlı</a:t>
            </a:r>
            <a:r>
              <a:rPr lang="en-US" dirty="0"/>
              <a:t> </a:t>
            </a:r>
            <a:r>
              <a:rPr lang="en-US" dirty="0" err="1"/>
              <a:t>uygulamayı</a:t>
            </a:r>
            <a:r>
              <a:rPr lang="en-US" dirty="0"/>
              <a:t> </a:t>
            </a:r>
            <a:r>
              <a:rPr lang="en-US" dirty="0" err="1"/>
              <a:t>azaltarak</a:t>
            </a:r>
            <a:r>
              <a:rPr lang="en-US" dirty="0"/>
              <a:t>, </a:t>
            </a:r>
            <a:r>
              <a:rPr lang="en-US" dirty="0" err="1"/>
              <a:t>sistem</a:t>
            </a:r>
            <a:r>
              <a:rPr lang="en-US" dirty="0"/>
              <a:t> </a:t>
            </a:r>
            <a:r>
              <a:rPr lang="en-US" dirty="0" err="1"/>
              <a:t>testlerinin</a:t>
            </a:r>
            <a:r>
              <a:rPr lang="en-US" dirty="0"/>
              <a:t> </a:t>
            </a:r>
            <a:r>
              <a:rPr lang="en-US" dirty="0" err="1"/>
              <a:t>daha</a:t>
            </a:r>
            <a:r>
              <a:rPr lang="en-US" dirty="0"/>
              <a:t> </a:t>
            </a:r>
            <a:r>
              <a:rPr lang="en-US" dirty="0" err="1"/>
              <a:t>kaliteli</a:t>
            </a:r>
            <a:r>
              <a:rPr lang="en-US" dirty="0"/>
              <a:t> </a:t>
            </a:r>
            <a:r>
              <a:rPr lang="en-US" dirty="0" err="1"/>
              <a:t>olmasını</a:t>
            </a:r>
            <a:r>
              <a:rPr lang="en-US" dirty="0"/>
              <a:t> </a:t>
            </a:r>
            <a:r>
              <a:rPr lang="tr-TR" dirty="0" smtClean="0"/>
              <a:t>sağlar.</a:t>
            </a:r>
            <a:endParaRPr lang="tr-TR" dirty="0"/>
          </a:p>
          <a:p>
            <a:r>
              <a:rPr lang="tr-TR" dirty="0" smtClean="0"/>
              <a:t>Yazılım </a:t>
            </a:r>
            <a:r>
              <a:rPr lang="tr-TR" dirty="0"/>
              <a:t>test sürecinde etkinlik ve verimliliğinin artırılması sağlar.</a:t>
            </a:r>
          </a:p>
          <a:p>
            <a:r>
              <a:rPr lang="tr-TR" dirty="0"/>
              <a:t>Yapılan geliştirmelerin daha hızlı test edilmesini sağlayarak time-</a:t>
            </a:r>
            <a:r>
              <a:rPr lang="tr-TR" dirty="0" err="1"/>
              <a:t>to</a:t>
            </a:r>
            <a:r>
              <a:rPr lang="tr-TR" dirty="0"/>
              <a:t>-market hedefine destek olur.</a:t>
            </a:r>
          </a:p>
          <a:p>
            <a:r>
              <a:rPr lang="tr-TR" dirty="0"/>
              <a:t>Sürekli tekrarlanan testlerin </a:t>
            </a:r>
            <a:r>
              <a:rPr lang="tr-TR" dirty="0" err="1"/>
              <a:t>otomatize</a:t>
            </a:r>
            <a:r>
              <a:rPr lang="tr-TR" dirty="0"/>
              <a:t> edilmesi test maliyetini azaltır.</a:t>
            </a:r>
          </a:p>
          <a:p>
            <a:endParaRPr lang="tr-TR" dirty="0" smtClean="0"/>
          </a:p>
          <a:p>
            <a:endParaRPr lang="tr-T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Test Otomasyonun Faydaları</a:t>
            </a:r>
            <a:endParaRPr lang="tr-TR" kern="0" dirty="0">
              <a:solidFill>
                <a:schemeClr val="bg2">
                  <a:lumMod val="60000"/>
                  <a:lumOff val="40000"/>
                </a:schemeClr>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3246687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r>
              <a:rPr lang="tr-TR" dirty="0" smtClean="0"/>
              <a:t>Test </a:t>
            </a:r>
            <a:r>
              <a:rPr lang="tr-TR" dirty="0"/>
              <a:t>mühendisi otomasyon sayesinde testlerini daha detaylı yapmak için </a:t>
            </a:r>
            <a:r>
              <a:rPr lang="tr-TR" dirty="0" err="1"/>
              <a:t>extra</a:t>
            </a:r>
            <a:r>
              <a:rPr lang="tr-TR" dirty="0"/>
              <a:t> vakit kazanır</a:t>
            </a:r>
            <a:r>
              <a:rPr lang="tr-TR" dirty="0" smtClean="0"/>
              <a:t>. (Keşif Testi – </a:t>
            </a:r>
            <a:r>
              <a:rPr lang="tr-TR" dirty="0" err="1" smtClean="0"/>
              <a:t>Exploratory</a:t>
            </a:r>
            <a:r>
              <a:rPr lang="tr-TR" dirty="0"/>
              <a:t> </a:t>
            </a:r>
            <a:r>
              <a:rPr lang="tr-TR" dirty="0" err="1" smtClean="0"/>
              <a:t>Testing</a:t>
            </a:r>
            <a:r>
              <a:rPr lang="tr-TR" dirty="0" smtClean="0"/>
              <a:t> </a:t>
            </a:r>
            <a:r>
              <a:rPr lang="tr-TR" dirty="0"/>
              <a:t>ve </a:t>
            </a:r>
            <a:r>
              <a:rPr lang="tr-TR" dirty="0" smtClean="0"/>
              <a:t>Kullanılabilirlik Testleri – </a:t>
            </a:r>
            <a:r>
              <a:rPr lang="tr-TR" dirty="0" err="1" smtClean="0"/>
              <a:t>Usability</a:t>
            </a:r>
            <a:r>
              <a:rPr lang="tr-TR" dirty="0" smtClean="0"/>
              <a:t> </a:t>
            </a:r>
            <a:r>
              <a:rPr lang="tr-TR" dirty="0" err="1" smtClean="0"/>
              <a:t>Testing</a:t>
            </a:r>
            <a:r>
              <a:rPr lang="tr-TR" dirty="0" smtClean="0"/>
              <a:t>)</a:t>
            </a:r>
            <a:endParaRPr lang="tr-TR" dirty="0"/>
          </a:p>
          <a:p>
            <a:r>
              <a:rPr lang="tr-TR" dirty="0"/>
              <a:t>Altyapısal değişiklikte </a:t>
            </a:r>
            <a:r>
              <a:rPr lang="tr-TR" dirty="0" smtClean="0"/>
              <a:t>Regresyon Testinin (</a:t>
            </a:r>
            <a:r>
              <a:rPr lang="tr-TR" dirty="0" err="1"/>
              <a:t>R</a:t>
            </a:r>
            <a:r>
              <a:rPr lang="tr-TR" dirty="0" err="1" smtClean="0"/>
              <a:t>egression</a:t>
            </a:r>
            <a:r>
              <a:rPr lang="tr-TR" dirty="0" smtClean="0"/>
              <a:t> </a:t>
            </a:r>
            <a:r>
              <a:rPr lang="tr-TR" dirty="0" err="1"/>
              <a:t>T</a:t>
            </a:r>
            <a:r>
              <a:rPr lang="tr-TR" dirty="0" err="1" smtClean="0"/>
              <a:t>esting</a:t>
            </a:r>
            <a:r>
              <a:rPr lang="tr-TR" dirty="0" smtClean="0"/>
              <a:t>) </a:t>
            </a:r>
            <a:r>
              <a:rPr lang="tr-TR" dirty="0"/>
              <a:t>hızlı bir şekilde tamamlanmasında önemli bir rol oynar.</a:t>
            </a:r>
          </a:p>
          <a:p>
            <a:r>
              <a:rPr lang="tr-TR" dirty="0"/>
              <a:t>Geliştirilen ürünün kalitesini arttırır.</a:t>
            </a:r>
          </a:p>
          <a:p>
            <a:endParaRPr lang="tr-T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Test Otomasyonunun Faydaları</a:t>
            </a:r>
            <a:endParaRPr lang="tr-TR" kern="0" dirty="0">
              <a:solidFill>
                <a:schemeClr val="bg2">
                  <a:lumMod val="60000"/>
                  <a:lumOff val="40000"/>
                </a:schemeClr>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2451518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r>
              <a:rPr lang="tr-TR" dirty="0" smtClean="0"/>
              <a:t>Test </a:t>
            </a:r>
            <a:r>
              <a:rPr lang="tr-TR" dirty="0"/>
              <a:t>yapılan siteme en uygun test otomasyon </a:t>
            </a:r>
            <a:r>
              <a:rPr lang="tr-TR" dirty="0" smtClean="0"/>
              <a:t>aracı  </a:t>
            </a:r>
            <a:r>
              <a:rPr lang="tr-TR" dirty="0"/>
              <a:t>kullanılmalıdır.</a:t>
            </a:r>
          </a:p>
          <a:p>
            <a:r>
              <a:rPr lang="tr-TR" dirty="0"/>
              <a:t>Otomasyon yazılırken bakım ve güncelleme maliyeti göz önüne alınmalı ve otomasyonlar belli bir standarda uygun </a:t>
            </a:r>
            <a:r>
              <a:rPr lang="tr-TR" dirty="0" smtClean="0"/>
              <a:t>oluşturulmalıdır</a:t>
            </a:r>
            <a:r>
              <a:rPr lang="tr-TR" dirty="0"/>
              <a:t>.</a:t>
            </a:r>
          </a:p>
          <a:p>
            <a:r>
              <a:rPr lang="tr-TR" dirty="0"/>
              <a:t>Yazılım değişiklikleri ve otomasyon ilişkisi </a:t>
            </a:r>
            <a:r>
              <a:rPr lang="tr-TR" dirty="0" smtClean="0"/>
              <a:t>sürekli </a:t>
            </a:r>
            <a:r>
              <a:rPr lang="tr-TR" dirty="0"/>
              <a:t>takip edilerek, otomasyonlar güncel tutulmalıdır.</a:t>
            </a:r>
          </a:p>
          <a:p>
            <a:r>
              <a:rPr lang="tr-TR" dirty="0"/>
              <a:t>Tüm </a:t>
            </a:r>
            <a:r>
              <a:rPr lang="tr-TR" dirty="0" smtClean="0"/>
              <a:t>manuel </a:t>
            </a:r>
            <a:r>
              <a:rPr lang="tr-TR" dirty="0"/>
              <a:t>testlerin otomasyona geçirilmesi </a:t>
            </a:r>
            <a:r>
              <a:rPr lang="tr-TR" dirty="0" smtClean="0"/>
              <a:t>mümkün olmayabilir.</a:t>
            </a:r>
            <a:endParaRPr lang="tr-T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Test Otomasyonu Kullanımı ve Yönetimi</a:t>
            </a:r>
            <a:endParaRPr lang="tr-TR" kern="0" dirty="0">
              <a:solidFill>
                <a:schemeClr val="bg2">
                  <a:lumMod val="60000"/>
                  <a:lumOff val="40000"/>
                </a:schemeClr>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1404293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00" y="0"/>
            <a:ext cx="8892600" cy="720001"/>
          </a:xfrm>
        </p:spPr>
        <p:txBody>
          <a:bodyPr>
            <a:normAutofit fontScale="90000"/>
          </a:bodyPr>
          <a:lstStyle/>
          <a:p>
            <a:pPr marL="365760" indent="-256032" algn="ctr" fontAlgn="auto">
              <a:spcAft>
                <a:spcPts val="0"/>
              </a:spcAft>
              <a:defRPr/>
            </a:pPr>
            <a:r>
              <a:rPr lang="tr-TR" b="1" dirty="0" smtClean="0">
                <a:solidFill>
                  <a:schemeClr val="tx2"/>
                </a:solidFill>
                <a:effectLst>
                  <a:outerShdw blurRad="31750" dist="25400" dir="5400000" algn="tl" rotWithShape="0">
                    <a:srgbClr val="000000">
                      <a:alpha val="25000"/>
                    </a:srgbClr>
                  </a:outerShdw>
                </a:effectLst>
              </a:rPr>
              <a:t/>
            </a:r>
            <a:br>
              <a:rPr lang="tr-TR" b="1" dirty="0" smtClean="0">
                <a:solidFill>
                  <a:schemeClr val="tx2"/>
                </a:solidFill>
                <a:effectLst>
                  <a:outerShdw blurRad="31750" dist="25400" dir="5400000" algn="tl" rotWithShape="0">
                    <a:srgbClr val="000000">
                      <a:alpha val="25000"/>
                    </a:srgbClr>
                  </a:outerShdw>
                </a:effectLst>
              </a:rPr>
            </a:br>
            <a:r>
              <a:rPr lang="tr-TR" b="1" dirty="0">
                <a:solidFill>
                  <a:schemeClr val="tx2"/>
                </a:solidFill>
                <a:effectLst>
                  <a:outerShdw blurRad="31750" dist="25400" dir="5400000" algn="tl" rotWithShape="0">
                    <a:srgbClr val="000000">
                      <a:alpha val="25000"/>
                    </a:srgbClr>
                  </a:outerShdw>
                </a:effectLst>
              </a:rPr>
              <a:t/>
            </a:r>
            <a:br>
              <a:rPr lang="tr-TR" b="1" dirty="0">
                <a:solidFill>
                  <a:schemeClr val="tx2"/>
                </a:solidFill>
                <a:effectLst>
                  <a:outerShdw blurRad="31750" dist="25400" dir="5400000" algn="tl" rotWithShape="0">
                    <a:srgbClr val="000000">
                      <a:alpha val="25000"/>
                    </a:srgbClr>
                  </a:outerShdw>
                </a:effectLst>
              </a:rPr>
            </a:br>
            <a:r>
              <a:rPr lang="tr-TR" b="1" dirty="0" smtClean="0">
                <a:solidFill>
                  <a:schemeClr val="tx2"/>
                </a:solidFill>
                <a:effectLst>
                  <a:outerShdw blurRad="31750" dist="25400" dir="5400000" algn="tl" rotWithShape="0">
                    <a:srgbClr val="000000">
                      <a:alpha val="25000"/>
                    </a:srgbClr>
                  </a:outerShdw>
                </a:effectLst>
              </a:rPr>
              <a:t/>
            </a:r>
            <a:br>
              <a:rPr lang="tr-TR" b="1" dirty="0" smtClean="0">
                <a:solidFill>
                  <a:schemeClr val="tx2"/>
                </a:solidFill>
                <a:effectLst>
                  <a:outerShdw blurRad="31750" dist="25400" dir="5400000" algn="tl" rotWithShape="0">
                    <a:srgbClr val="000000">
                      <a:alpha val="25000"/>
                    </a:srgbClr>
                  </a:outerShdw>
                </a:effectLst>
              </a:rPr>
            </a:br>
            <a:r>
              <a:rPr lang="tr-TR" b="1" dirty="0">
                <a:solidFill>
                  <a:schemeClr val="tx2"/>
                </a:solidFill>
                <a:effectLst>
                  <a:outerShdw blurRad="31750" dist="25400" dir="5400000" algn="tl" rotWithShape="0">
                    <a:srgbClr val="000000">
                      <a:alpha val="25000"/>
                    </a:srgbClr>
                  </a:outerShdw>
                </a:effectLst>
              </a:rPr>
              <a:t/>
            </a:r>
            <a:br>
              <a:rPr lang="tr-TR" b="1" dirty="0">
                <a:solidFill>
                  <a:schemeClr val="tx2"/>
                </a:solidFill>
                <a:effectLst>
                  <a:outerShdw blurRad="31750" dist="25400" dir="5400000" algn="tl" rotWithShape="0">
                    <a:srgbClr val="000000">
                      <a:alpha val="25000"/>
                    </a:srgbClr>
                  </a:outerShdw>
                </a:effectLst>
              </a:rPr>
            </a:br>
            <a:r>
              <a:rPr lang="tr-TR" sz="3600" b="1" dirty="0" smtClean="0">
                <a:solidFill>
                  <a:schemeClr val="tx2"/>
                </a:solidFill>
                <a:effectLst>
                  <a:outerShdw blurRad="31750" dist="25400" dir="5400000" algn="tl" rotWithShape="0">
                    <a:srgbClr val="000000">
                      <a:alpha val="25000"/>
                    </a:srgbClr>
                  </a:outerShdw>
                </a:effectLst>
              </a:rPr>
              <a:t/>
            </a:r>
            <a:br>
              <a:rPr lang="tr-TR" sz="3600" b="1" dirty="0" smtClean="0">
                <a:solidFill>
                  <a:schemeClr val="tx2"/>
                </a:solidFill>
                <a:effectLst>
                  <a:outerShdw blurRad="31750" dist="25400" dir="5400000" algn="tl" rotWithShape="0">
                    <a:srgbClr val="000000">
                      <a:alpha val="25000"/>
                    </a:srgbClr>
                  </a:outerShdw>
                </a:effectLst>
              </a:rPr>
            </a:br>
            <a:r>
              <a:rPr lang="tr-TR" sz="3600" b="1" dirty="0" smtClean="0">
                <a:solidFill>
                  <a:schemeClr val="tx2"/>
                </a:solidFill>
                <a:effectLst>
                  <a:outerShdw blurRad="31750" dist="25400" dir="5400000" algn="tl" rotWithShape="0">
                    <a:srgbClr val="000000">
                      <a:alpha val="25000"/>
                    </a:srgbClr>
                  </a:outerShdw>
                </a:effectLst>
              </a:rPr>
              <a:t/>
            </a:r>
            <a:br>
              <a:rPr lang="tr-TR" sz="3600" b="1" dirty="0" smtClean="0">
                <a:solidFill>
                  <a:schemeClr val="tx2"/>
                </a:solidFill>
                <a:effectLst>
                  <a:outerShdw blurRad="31750" dist="25400" dir="5400000" algn="tl" rotWithShape="0">
                    <a:srgbClr val="000000">
                      <a:alpha val="25000"/>
                    </a:srgbClr>
                  </a:outerShdw>
                </a:effectLst>
              </a:rPr>
            </a:br>
            <a:r>
              <a:rPr lang="tr-TR" sz="3600" b="1" dirty="0" smtClean="0">
                <a:solidFill>
                  <a:schemeClr val="tx2"/>
                </a:solidFill>
                <a:effectLst>
                  <a:outerShdw blurRad="31750" dist="25400" dir="5400000" algn="tl" rotWithShape="0">
                    <a:srgbClr val="000000">
                      <a:alpha val="25000"/>
                    </a:srgbClr>
                  </a:outerShdw>
                </a:effectLst>
              </a:rPr>
              <a:t/>
            </a:r>
            <a:br>
              <a:rPr lang="tr-TR" sz="3600" b="1" dirty="0" smtClean="0">
                <a:solidFill>
                  <a:schemeClr val="tx2"/>
                </a:solidFill>
                <a:effectLst>
                  <a:outerShdw blurRad="31750" dist="25400" dir="5400000" algn="tl" rotWithShape="0">
                    <a:srgbClr val="000000">
                      <a:alpha val="25000"/>
                    </a:srgbClr>
                  </a:outerShdw>
                </a:effectLst>
              </a:rPr>
            </a:br>
            <a:r>
              <a:rPr lang="tr-TR" sz="3600" dirty="0">
                <a:solidFill>
                  <a:schemeClr val="tx2"/>
                </a:solidFill>
                <a:effectLst>
                  <a:outerShdw blurRad="31750" dist="25400" dir="5400000" algn="tl" rotWithShape="0">
                    <a:srgbClr val="000000">
                      <a:alpha val="25000"/>
                    </a:srgbClr>
                  </a:outerShdw>
                </a:effectLst>
              </a:rPr>
              <a:t/>
            </a:r>
            <a:br>
              <a:rPr lang="tr-TR" sz="3600" dirty="0">
                <a:solidFill>
                  <a:schemeClr val="tx2"/>
                </a:solidFill>
                <a:effectLst>
                  <a:outerShdw blurRad="31750" dist="25400" dir="5400000" algn="tl" rotWithShape="0">
                    <a:srgbClr val="000000">
                      <a:alpha val="25000"/>
                    </a:srgbClr>
                  </a:outerShdw>
                </a:effectLst>
              </a:rPr>
            </a:br>
            <a:r>
              <a:rPr lang="tr-TR" sz="3600" dirty="0" smtClean="0">
                <a:solidFill>
                  <a:schemeClr val="tx2"/>
                </a:solidFill>
                <a:effectLst>
                  <a:outerShdw blurRad="31750" dist="25400" dir="5400000" algn="tl" rotWithShape="0">
                    <a:srgbClr val="000000">
                      <a:alpha val="25000"/>
                    </a:srgbClr>
                  </a:outerShdw>
                </a:effectLst>
              </a:rPr>
              <a:t/>
            </a:r>
            <a:br>
              <a:rPr lang="tr-TR" sz="3600" dirty="0" smtClean="0">
                <a:solidFill>
                  <a:schemeClr val="tx2"/>
                </a:solidFill>
                <a:effectLst>
                  <a:outerShdw blurRad="31750" dist="25400" dir="5400000" algn="tl" rotWithShape="0">
                    <a:srgbClr val="000000">
                      <a:alpha val="25000"/>
                    </a:srgbClr>
                  </a:outerShdw>
                </a:effectLst>
              </a:rPr>
            </a:br>
            <a:r>
              <a:rPr lang="tr-TR" sz="3600" dirty="0" smtClean="0">
                <a:solidFill>
                  <a:schemeClr val="tx2"/>
                </a:solidFill>
                <a:effectLst>
                  <a:outerShdw blurRad="31750" dist="25400" dir="5400000" algn="tl" rotWithShape="0">
                    <a:srgbClr val="000000">
                      <a:alpha val="25000"/>
                    </a:srgbClr>
                  </a:outerShdw>
                </a:effectLst>
              </a:rPr>
              <a:t/>
            </a:r>
            <a:br>
              <a:rPr lang="tr-TR" sz="3600" dirty="0" smtClean="0">
                <a:solidFill>
                  <a:schemeClr val="tx2"/>
                </a:solidFill>
                <a:effectLst>
                  <a:outerShdw blurRad="31750" dist="25400" dir="5400000" algn="tl" rotWithShape="0">
                    <a:srgbClr val="000000">
                      <a:alpha val="25000"/>
                    </a:srgbClr>
                  </a:outerShdw>
                </a:effectLst>
              </a:rPr>
            </a:br>
            <a:r>
              <a:rPr lang="tr-TR" sz="3600" dirty="0">
                <a:solidFill>
                  <a:schemeClr val="tx2"/>
                </a:solidFill>
                <a:effectLst>
                  <a:outerShdw blurRad="31750" dist="25400" dir="5400000" algn="tl" rotWithShape="0">
                    <a:srgbClr val="000000">
                      <a:alpha val="25000"/>
                    </a:srgbClr>
                  </a:outerShdw>
                </a:effectLst>
              </a:rPr>
              <a:t/>
            </a:r>
            <a:br>
              <a:rPr lang="tr-TR" sz="3600" dirty="0">
                <a:solidFill>
                  <a:schemeClr val="tx2"/>
                </a:solidFill>
                <a:effectLst>
                  <a:outerShdw blurRad="31750" dist="25400" dir="5400000" algn="tl" rotWithShape="0">
                    <a:srgbClr val="000000">
                      <a:alpha val="25000"/>
                    </a:srgbClr>
                  </a:outerShdw>
                </a:effectLst>
              </a:rPr>
            </a:br>
            <a:r>
              <a:rPr lang="tr-TR" sz="3600" b="1" dirty="0" smtClean="0">
                <a:solidFill>
                  <a:schemeClr val="tx2"/>
                </a:solidFill>
                <a:effectLst>
                  <a:outerShdw blurRad="31750" dist="25400" dir="5400000" algn="tl" rotWithShape="0">
                    <a:srgbClr val="000000">
                      <a:alpha val="25000"/>
                    </a:srgbClr>
                  </a:outerShdw>
                </a:effectLst>
              </a:rPr>
              <a:t>PERFORMANS TESTİ</a:t>
            </a:r>
            <a:br>
              <a:rPr lang="tr-TR" sz="3600" b="1" dirty="0" smtClean="0">
                <a:solidFill>
                  <a:schemeClr val="tx2"/>
                </a:solidFill>
                <a:effectLst>
                  <a:outerShdw blurRad="31750" dist="25400" dir="5400000" algn="tl" rotWithShape="0">
                    <a:srgbClr val="000000">
                      <a:alpha val="25000"/>
                    </a:srgbClr>
                  </a:outerShdw>
                </a:effectLst>
              </a:rPr>
            </a:br>
            <a:r>
              <a:rPr lang="tr-TR" sz="3600" b="1" dirty="0" smtClean="0">
                <a:solidFill>
                  <a:schemeClr val="tx2"/>
                </a:solidFill>
                <a:effectLst>
                  <a:outerShdw blurRad="31750" dist="25400" dir="5400000" algn="tl" rotWithShape="0">
                    <a:srgbClr val="000000">
                      <a:alpha val="25000"/>
                    </a:srgbClr>
                  </a:outerShdw>
                </a:effectLst>
              </a:rPr>
              <a:t/>
            </a:r>
            <a:br>
              <a:rPr lang="tr-TR" sz="3600" b="1" dirty="0" smtClean="0">
                <a:solidFill>
                  <a:schemeClr val="tx2"/>
                </a:solidFill>
                <a:effectLst>
                  <a:outerShdw blurRad="31750" dist="25400" dir="5400000" algn="tl" rotWithShape="0">
                    <a:srgbClr val="000000">
                      <a:alpha val="25000"/>
                    </a:srgbClr>
                  </a:outerShdw>
                </a:effectLst>
              </a:rPr>
            </a:br>
            <a:r>
              <a:rPr lang="tr-TR" b="1" dirty="0" smtClean="0">
                <a:solidFill>
                  <a:schemeClr val="accent1">
                    <a:lumMod val="60000"/>
                    <a:lumOff val="40000"/>
                  </a:schemeClr>
                </a:solidFill>
                <a:effectLst>
                  <a:outerShdw blurRad="31750" dist="25400" dir="5400000" algn="tl" rotWithShape="0">
                    <a:srgbClr val="000000">
                      <a:alpha val="25000"/>
                    </a:srgbClr>
                  </a:outerShdw>
                </a:effectLst>
              </a:rPr>
              <a:t>Temelleri ve Test Araçları</a:t>
            </a:r>
            <a:endParaRPr lang="en-US" b="1" dirty="0">
              <a:solidFill>
                <a:schemeClr val="accent1">
                  <a:lumMod val="60000"/>
                  <a:lumOff val="40000"/>
                </a:schemeClr>
              </a:solidFill>
              <a:effectLst>
                <a:outerShdw blurRad="31750" dist="25400" dir="5400000" algn="tl" rotWithShape="0">
                  <a:srgbClr val="000000">
                    <a:alpha val="25000"/>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6296" y="6244338"/>
            <a:ext cx="1434931" cy="42502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2007090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r>
              <a:rPr lang="tr-TR" dirty="0" smtClean="0"/>
              <a:t>Data </a:t>
            </a:r>
            <a:r>
              <a:rPr lang="tr-TR" dirty="0" err="1" smtClean="0"/>
              <a:t>Driven</a:t>
            </a:r>
            <a:r>
              <a:rPr lang="tr-TR" dirty="0" smtClean="0"/>
              <a:t> Test </a:t>
            </a:r>
            <a:r>
              <a:rPr lang="tr-TR" dirty="0" err="1" smtClean="0"/>
              <a:t>Automation</a:t>
            </a:r>
            <a:r>
              <a:rPr lang="tr-TR" dirty="0" smtClean="0"/>
              <a:t> Framework</a:t>
            </a:r>
          </a:p>
          <a:p>
            <a:r>
              <a:rPr lang="tr-TR" dirty="0" err="1" smtClean="0"/>
              <a:t>Keyword</a:t>
            </a:r>
            <a:r>
              <a:rPr lang="tr-TR" dirty="0" smtClean="0"/>
              <a:t> </a:t>
            </a:r>
            <a:r>
              <a:rPr lang="tr-TR" dirty="0" err="1"/>
              <a:t>Driven</a:t>
            </a:r>
            <a:r>
              <a:rPr lang="tr-TR" dirty="0"/>
              <a:t> Test </a:t>
            </a:r>
            <a:r>
              <a:rPr lang="tr-TR" dirty="0" err="1"/>
              <a:t>Automation</a:t>
            </a:r>
            <a:r>
              <a:rPr lang="tr-TR" dirty="0"/>
              <a:t> Framework</a:t>
            </a:r>
          </a:p>
          <a:p>
            <a:r>
              <a:rPr lang="tr-TR" dirty="0" err="1" smtClean="0"/>
              <a:t>Hybrid</a:t>
            </a:r>
            <a:r>
              <a:rPr lang="tr-TR" dirty="0" smtClean="0"/>
              <a:t> Test </a:t>
            </a:r>
            <a:r>
              <a:rPr lang="tr-TR" dirty="0" err="1"/>
              <a:t>Automation</a:t>
            </a:r>
            <a:r>
              <a:rPr lang="tr-TR" dirty="0"/>
              <a:t> Framework</a:t>
            </a:r>
          </a:p>
          <a:p>
            <a:endParaRPr lang="tr-T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Test </a:t>
            </a:r>
            <a:r>
              <a:rPr lang="tr-TR" kern="0" dirty="0" err="1" smtClean="0">
                <a:solidFill>
                  <a:schemeClr val="bg2">
                    <a:lumMod val="60000"/>
                    <a:lumOff val="40000"/>
                  </a:schemeClr>
                </a:solidFill>
              </a:rPr>
              <a:t>Automation</a:t>
            </a:r>
            <a:r>
              <a:rPr lang="tr-TR" kern="0" dirty="0" smtClean="0">
                <a:solidFill>
                  <a:schemeClr val="bg2">
                    <a:lumMod val="60000"/>
                    <a:lumOff val="40000"/>
                  </a:schemeClr>
                </a:solidFill>
              </a:rPr>
              <a:t> Framework</a:t>
            </a:r>
            <a:endParaRPr lang="tr-TR" kern="0" dirty="0">
              <a:solidFill>
                <a:schemeClr val="bg2">
                  <a:lumMod val="60000"/>
                  <a:lumOff val="40000"/>
                </a:schemeClr>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1796230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endParaRPr lang="tr-T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Test Otomasyonu Araçları</a:t>
            </a:r>
            <a:endParaRPr lang="tr-TR" kern="0" dirty="0">
              <a:solidFill>
                <a:schemeClr val="bg2">
                  <a:lumMod val="60000"/>
                  <a:lumOff val="40000"/>
                </a:schemeClr>
              </a:solidFill>
            </a:endParaRPr>
          </a:p>
        </p:txBody>
      </p:sp>
      <p:graphicFrame>
        <p:nvGraphicFramePr>
          <p:cNvPr id="6" name="Group 53"/>
          <p:cNvGraphicFramePr>
            <a:graphicFrameLocks noGrp="1"/>
          </p:cNvGraphicFramePr>
          <p:nvPr>
            <p:ph idx="1"/>
            <p:extLst>
              <p:ext uri="{D42A27DB-BD31-4B8C-83A1-F6EECF244321}">
                <p14:modId xmlns:p14="http://schemas.microsoft.com/office/powerpoint/2010/main" val="730022458"/>
              </p:ext>
            </p:extLst>
          </p:nvPr>
        </p:nvGraphicFramePr>
        <p:xfrm>
          <a:off x="683568" y="826895"/>
          <a:ext cx="7808540" cy="4679497"/>
        </p:xfrm>
        <a:graphic>
          <a:graphicData uri="http://schemas.openxmlformats.org/drawingml/2006/table">
            <a:tbl>
              <a:tblPr/>
              <a:tblGrid>
                <a:gridCol w="2160240"/>
                <a:gridCol w="3092012"/>
                <a:gridCol w="2556288"/>
              </a:tblGrid>
              <a:tr h="361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bg1"/>
                          </a:solidFill>
                          <a:effectLst/>
                          <a:latin typeface="Arial" charset="0"/>
                        </a:rPr>
                        <a:t>Tool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D899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bg1"/>
                          </a:solidFill>
                          <a:effectLst/>
                          <a:latin typeface="Arial" charset="0"/>
                        </a:rPr>
                        <a:t>Pros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D899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bg1"/>
                          </a:solidFill>
                          <a:effectLst/>
                          <a:latin typeface="Arial" charset="0"/>
                        </a:rPr>
                        <a:t>Cons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D899F"/>
                    </a:solidFill>
                  </a:tcPr>
                </a:tc>
              </a:tr>
              <a:tr h="14089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HP/Mercury Quick Test Pro (QTP)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Supports Web 2.0, Java or .NET applications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Full GUI Object Map repository</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Seamless integration with Quality</a:t>
                      </a:r>
                      <a:r>
                        <a:rPr kumimoji="0" lang="tr-TR" sz="1400" b="0" i="0" u="none" strike="noStrike" cap="none" normalizeH="0" baseline="0" dirty="0" smtClean="0">
                          <a:ln>
                            <a:noFill/>
                          </a:ln>
                          <a:solidFill>
                            <a:schemeClr val="tx1"/>
                          </a:solidFill>
                          <a:effectLst/>
                          <a:latin typeface="Arial" charset="0"/>
                        </a:rPr>
                        <a:t> </a:t>
                      </a:r>
                      <a:r>
                        <a:rPr kumimoji="0" lang="en-US" sz="1400" b="0" i="0" u="none" strike="noStrike" cap="none" normalizeH="0" baseline="0" dirty="0" smtClean="0">
                          <a:ln>
                            <a:noFill/>
                          </a:ln>
                          <a:solidFill>
                            <a:schemeClr val="tx1"/>
                          </a:solidFill>
                          <a:effectLst/>
                          <a:latin typeface="Arial" charset="0"/>
                        </a:rPr>
                        <a:t>Center</a:t>
                      </a:r>
                      <a:r>
                        <a:rPr kumimoji="0" lang="tr-TR" sz="1400" b="0" i="0" u="none" strike="noStrike" cap="none" normalizeH="0" baseline="0" dirty="0" smtClean="0">
                          <a:ln>
                            <a:noFill/>
                          </a:ln>
                          <a:solidFill>
                            <a:schemeClr val="tx1"/>
                          </a:solidFill>
                          <a:effectLst/>
                          <a:latin typeface="Arial" charset="0"/>
                        </a:rPr>
                        <a:t>/ALM</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Visual</a:t>
                      </a:r>
                      <a:r>
                        <a:rPr kumimoji="0" lang="tr-TR" sz="1400" b="0" i="0" u="none" strike="noStrike" cap="none" normalizeH="0" baseline="0" dirty="0" smtClean="0">
                          <a:ln>
                            <a:noFill/>
                          </a:ln>
                          <a:solidFill>
                            <a:schemeClr val="tx1"/>
                          </a:solidFill>
                          <a:effectLst/>
                          <a:latin typeface="Arial" charset="0"/>
                        </a:rPr>
                        <a:t> </a:t>
                      </a:r>
                      <a:r>
                        <a:rPr kumimoji="0" lang="en-US" sz="1400" b="0" i="0" u="none" strike="noStrike" cap="none" normalizeH="0" baseline="0" dirty="0" smtClean="0">
                          <a:ln>
                            <a:noFill/>
                          </a:ln>
                          <a:solidFill>
                            <a:schemeClr val="tx1"/>
                          </a:solidFill>
                          <a:effectLst/>
                          <a:latin typeface="Arial" charset="0"/>
                        </a:rPr>
                        <a:t>Basic scripting is limited</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No IDE (may change in new release)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Licensed 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089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IBM/Rational Functional Tester (RFT)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Built as Eclipse Plug-In with full IDE and Java support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Supports Web 2.0, Java or .NET applications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Full GUI Object Map repository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Insufficient browser support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Licensed product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13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Selenium RC &amp; IDE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Good browser support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Good language support (Java, </a:t>
                      </a:r>
                      <a:r>
                        <a:rPr kumimoji="0" lang="en-US" sz="1400" b="0" i="0" u="none" strike="noStrike" cap="none" normalizeH="0" baseline="0" dirty="0" err="1" smtClean="0">
                          <a:ln>
                            <a:noFill/>
                          </a:ln>
                          <a:solidFill>
                            <a:schemeClr val="tx1"/>
                          </a:solidFill>
                          <a:effectLst/>
                          <a:latin typeface="Arial" charset="0"/>
                        </a:rPr>
                        <a:t>Ruby,C</a:t>
                      </a:r>
                      <a:r>
                        <a:rPr kumimoji="0" lang="en-US" sz="1400" b="0" i="0" u="none" strike="noStrike" cap="none" normalizeH="0" baseline="0" dirty="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Can be easily extended as </a:t>
                      </a:r>
                      <a:r>
                        <a:rPr kumimoji="0" lang="en-US" sz="1400" b="0" i="0" u="none" strike="noStrike" cap="none" normalizeH="0" baseline="0" dirty="0" err="1" smtClean="0">
                          <a:ln>
                            <a:noFill/>
                          </a:ln>
                          <a:solidFill>
                            <a:schemeClr val="tx1"/>
                          </a:solidFill>
                          <a:effectLst/>
                          <a:latin typeface="Arial" charset="0"/>
                        </a:rPr>
                        <a:t>JUnit</a:t>
                      </a:r>
                      <a:r>
                        <a:rPr kumimoji="0" lang="en-US" sz="1400" b="0" i="0" u="none" strike="noStrike" cap="none" normalizeH="0" baseline="0" dirty="0" smtClean="0">
                          <a:ln>
                            <a:noFill/>
                          </a:ln>
                          <a:solidFill>
                            <a:schemeClr val="tx1"/>
                          </a:solidFill>
                          <a:effectLst/>
                          <a:latin typeface="Arial" charset="0"/>
                        </a:rPr>
                        <a:t> suite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Open-source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No GUI Object repository</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charset="0"/>
                        </a:rPr>
                        <a:t>Only web application support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323133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endParaRPr lang="tr-T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HP </a:t>
            </a:r>
            <a:r>
              <a:rPr lang="tr-TR" kern="0" dirty="0" err="1" smtClean="0">
                <a:solidFill>
                  <a:schemeClr val="bg2">
                    <a:lumMod val="60000"/>
                    <a:lumOff val="40000"/>
                  </a:schemeClr>
                </a:solidFill>
              </a:rPr>
              <a:t>Quick</a:t>
            </a:r>
            <a:r>
              <a:rPr lang="tr-TR" kern="0" dirty="0" smtClean="0">
                <a:solidFill>
                  <a:schemeClr val="bg2">
                    <a:lumMod val="60000"/>
                    <a:lumOff val="40000"/>
                  </a:schemeClr>
                </a:solidFill>
              </a:rPr>
              <a:t> Test Professional (QTP)</a:t>
            </a:r>
            <a:endParaRPr lang="tr-TR" kern="0" dirty="0">
              <a:solidFill>
                <a:schemeClr val="bg2">
                  <a:lumMod val="60000"/>
                  <a:lumOff val="40000"/>
                </a:schemeClr>
              </a:solidFill>
            </a:endParaRPr>
          </a:p>
        </p:txBody>
      </p:sp>
      <p:sp>
        <p:nvSpPr>
          <p:cNvPr id="2" name="Content Placeholder 1"/>
          <p:cNvSpPr>
            <a:spLocks noGrp="1"/>
          </p:cNvSpPr>
          <p:nvPr>
            <p:ph idx="1"/>
          </p:nvPr>
        </p:nvSpPr>
        <p:spPr/>
        <p:txBody>
          <a:bodyPr/>
          <a:lstStyle/>
          <a:p>
            <a:endParaRPr lang="tr-T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485" y="1412874"/>
            <a:ext cx="8246690" cy="421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txBox="1">
            <a:spLocks/>
          </p:cNvSpPr>
          <p:nvPr/>
        </p:nvSpPr>
        <p:spPr bwMode="auto">
          <a:xfrm>
            <a:off x="285750" y="998538"/>
            <a:ext cx="8429625" cy="414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000" kern="1200" baseline="0">
                <a:solidFill>
                  <a:srgbClr val="101E8A"/>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101E8A"/>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101E8A"/>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101E8A"/>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101E8A"/>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b="1" dirty="0" smtClean="0">
                <a:solidFill>
                  <a:srgbClr val="595959"/>
                </a:solidFill>
              </a:rPr>
              <a:t>QTP </a:t>
            </a:r>
            <a:r>
              <a:rPr lang="tr-TR" b="1" dirty="0" err="1" smtClean="0">
                <a:solidFill>
                  <a:srgbClr val="595959"/>
                </a:solidFill>
              </a:rPr>
              <a:t>Actions</a:t>
            </a:r>
            <a:endParaRPr lang="tr-TR" b="1" dirty="0" smtClean="0">
              <a:solidFill>
                <a:srgbClr val="595959"/>
              </a:solidFill>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336495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endParaRPr lang="tr-T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0217" y="623109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HP </a:t>
            </a:r>
            <a:r>
              <a:rPr lang="tr-TR" kern="0" dirty="0" err="1" smtClean="0">
                <a:solidFill>
                  <a:schemeClr val="bg2">
                    <a:lumMod val="60000"/>
                    <a:lumOff val="40000"/>
                  </a:schemeClr>
                </a:solidFill>
              </a:rPr>
              <a:t>Quick</a:t>
            </a:r>
            <a:r>
              <a:rPr lang="tr-TR" kern="0" dirty="0" smtClean="0">
                <a:solidFill>
                  <a:schemeClr val="bg2">
                    <a:lumMod val="60000"/>
                    <a:lumOff val="40000"/>
                  </a:schemeClr>
                </a:solidFill>
              </a:rPr>
              <a:t> Test Professional (QTP)</a:t>
            </a:r>
            <a:endParaRPr lang="tr-TR" kern="0" dirty="0">
              <a:solidFill>
                <a:schemeClr val="bg2">
                  <a:lumMod val="60000"/>
                  <a:lumOff val="40000"/>
                </a:schemeClr>
              </a:solidFill>
            </a:endParaRPr>
          </a:p>
        </p:txBody>
      </p:sp>
      <p:sp>
        <p:nvSpPr>
          <p:cNvPr id="6" name="Content Placeholder 2"/>
          <p:cNvSpPr>
            <a:spLocks noGrp="1"/>
          </p:cNvSpPr>
          <p:nvPr>
            <p:ph idx="1"/>
          </p:nvPr>
        </p:nvSpPr>
        <p:spPr bwMode="auto">
          <a:xfrm>
            <a:off x="285750" y="998538"/>
            <a:ext cx="8429625" cy="414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tr-TR" sz="2000" b="1" dirty="0" err="1" smtClean="0">
                <a:solidFill>
                  <a:srgbClr val="595959"/>
                </a:solidFill>
              </a:rPr>
              <a:t>Recording</a:t>
            </a:r>
            <a:r>
              <a:rPr lang="tr-TR" sz="2000" b="1" dirty="0" smtClean="0">
                <a:solidFill>
                  <a:srgbClr val="595959"/>
                </a:solidFill>
              </a:rPr>
              <a:t> İşlemleri</a:t>
            </a:r>
          </a:p>
        </p:txBody>
      </p:sp>
      <p:sp>
        <p:nvSpPr>
          <p:cNvPr id="9" name="Content Placeholder 2"/>
          <p:cNvSpPr txBox="1">
            <a:spLocks/>
          </p:cNvSpPr>
          <p:nvPr/>
        </p:nvSpPr>
        <p:spPr bwMode="auto">
          <a:xfrm>
            <a:off x="390525" y="1412875"/>
            <a:ext cx="8429625"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defRPr/>
            </a:pPr>
            <a:endParaRPr lang="tr-TR" sz="1400" dirty="0" smtClean="0">
              <a:latin typeface="Arial Narrow" pitchFamily="34" charset="0"/>
            </a:endParaRPr>
          </a:p>
          <a:p>
            <a:pPr>
              <a:spcBef>
                <a:spcPct val="20000"/>
              </a:spcBef>
              <a:defRPr/>
            </a:pPr>
            <a:r>
              <a:rPr lang="tr-TR" sz="1400" dirty="0" smtClean="0">
                <a:latin typeface="Arial Narrow" pitchFamily="34" charset="0"/>
              </a:rPr>
              <a:t>Browser üzerindeki bir Link objesi üzerinde yapılan ‘Click’ işlemi 3 mod’da Record edilmiş olup oluşan scriptleri aşağıdadır;</a:t>
            </a:r>
          </a:p>
          <a:p>
            <a:pPr marL="285750" indent="-285750">
              <a:spcBef>
                <a:spcPct val="20000"/>
              </a:spcBef>
              <a:buFont typeface="Arial" pitchFamily="34" charset="0"/>
              <a:buChar char="•"/>
              <a:defRPr/>
            </a:pPr>
            <a:endParaRPr lang="tr-TR" sz="1400" b="1" u="sng" dirty="0">
              <a:latin typeface="Arial Narrow" pitchFamily="34" charset="0"/>
            </a:endParaRPr>
          </a:p>
          <a:p>
            <a:pPr marL="285750" indent="-285750">
              <a:spcBef>
                <a:spcPct val="20000"/>
              </a:spcBef>
              <a:buFont typeface="Arial" pitchFamily="34" charset="0"/>
              <a:buChar char="•"/>
              <a:defRPr/>
            </a:pPr>
            <a:r>
              <a:rPr lang="tr-TR" sz="1400" b="1" u="sng" dirty="0" smtClean="0">
                <a:latin typeface="Arial Narrow" pitchFamily="34" charset="0"/>
              </a:rPr>
              <a:t>Normal Recording </a:t>
            </a:r>
            <a:r>
              <a:rPr lang="tr-TR" sz="1400" b="1" u="sng" dirty="0">
                <a:latin typeface="Arial Narrow" pitchFamily="34" charset="0"/>
              </a:rPr>
              <a:t>Sonucu</a:t>
            </a:r>
            <a:r>
              <a:rPr lang="tr-TR" sz="1400" b="1" u="sng" dirty="0" smtClean="0">
                <a:latin typeface="Arial Narrow" pitchFamily="34" charset="0"/>
              </a:rPr>
              <a:t> :</a:t>
            </a:r>
          </a:p>
          <a:p>
            <a:pPr marL="285750" indent="-285750">
              <a:spcBef>
                <a:spcPct val="20000"/>
              </a:spcBef>
              <a:buFont typeface="Arial" pitchFamily="34" charset="0"/>
              <a:buChar char="•"/>
              <a:defRPr/>
            </a:pPr>
            <a:endParaRPr lang="tr-TR" sz="1400" b="1" u="sng" dirty="0" smtClean="0">
              <a:latin typeface="Arial Narrow" pitchFamily="34" charset="0"/>
            </a:endParaRPr>
          </a:p>
          <a:p>
            <a:pPr>
              <a:spcBef>
                <a:spcPct val="20000"/>
              </a:spcBef>
              <a:defRPr/>
            </a:pPr>
            <a:r>
              <a:rPr lang="tr-TR" sz="1400" dirty="0">
                <a:latin typeface="Arial Narrow" pitchFamily="34" charset="0"/>
              </a:rPr>
              <a:t>       Browser("Browser").Page("Page").WebButton("Google_Input_Button").</a:t>
            </a:r>
            <a:r>
              <a:rPr lang="tr-TR" sz="1400" dirty="0" smtClean="0">
                <a:latin typeface="Arial Narrow" pitchFamily="34" charset="0"/>
              </a:rPr>
              <a:t>Click</a:t>
            </a:r>
          </a:p>
          <a:p>
            <a:pPr>
              <a:spcBef>
                <a:spcPct val="20000"/>
              </a:spcBef>
              <a:defRPr/>
            </a:pPr>
            <a:endParaRPr lang="tr-TR" sz="1400" dirty="0" smtClean="0">
              <a:latin typeface="Arial Narrow" pitchFamily="34" charset="0"/>
            </a:endParaRPr>
          </a:p>
          <a:p>
            <a:pPr marL="285750" indent="-285750">
              <a:spcBef>
                <a:spcPct val="20000"/>
              </a:spcBef>
              <a:buFont typeface="Arial" pitchFamily="34" charset="0"/>
              <a:buChar char="•"/>
              <a:defRPr/>
            </a:pPr>
            <a:r>
              <a:rPr lang="tr-TR" sz="1400" b="1" u="sng" dirty="0" smtClean="0">
                <a:latin typeface="Arial Narrow" pitchFamily="34" charset="0"/>
              </a:rPr>
              <a:t>Analog Recording </a:t>
            </a:r>
            <a:r>
              <a:rPr lang="tr-TR" sz="1400" b="1" u="sng" dirty="0">
                <a:latin typeface="Arial Narrow" pitchFamily="34" charset="0"/>
              </a:rPr>
              <a:t>Sonucu</a:t>
            </a:r>
            <a:r>
              <a:rPr lang="tr-TR" sz="1400" b="1" u="sng" dirty="0" smtClean="0">
                <a:latin typeface="Arial Narrow" pitchFamily="34" charset="0"/>
              </a:rPr>
              <a:t> :</a:t>
            </a:r>
          </a:p>
          <a:p>
            <a:pPr marL="285750" indent="-285750">
              <a:spcBef>
                <a:spcPct val="20000"/>
              </a:spcBef>
              <a:buFont typeface="Arial" pitchFamily="34" charset="0"/>
              <a:buChar char="•"/>
              <a:defRPr/>
            </a:pPr>
            <a:endParaRPr lang="tr-TR" sz="1400" dirty="0" smtClean="0">
              <a:latin typeface="Arial Narrow" pitchFamily="34" charset="0"/>
            </a:endParaRPr>
          </a:p>
          <a:p>
            <a:pPr>
              <a:spcBef>
                <a:spcPct val="20000"/>
              </a:spcBef>
              <a:defRPr/>
            </a:pPr>
            <a:r>
              <a:rPr lang="tr-TR" sz="1400" dirty="0" smtClean="0">
                <a:latin typeface="Arial Narrow" pitchFamily="34" charset="0"/>
              </a:rPr>
              <a:t>        Desktop.RunAnalog </a:t>
            </a:r>
            <a:r>
              <a:rPr lang="tr-TR" sz="1400" dirty="0">
                <a:latin typeface="Arial Narrow" pitchFamily="34" charset="0"/>
              </a:rPr>
              <a:t>"</a:t>
            </a:r>
            <a:r>
              <a:rPr lang="tr-TR" sz="1400" dirty="0" smtClean="0">
                <a:latin typeface="Arial Narrow" pitchFamily="34" charset="0"/>
              </a:rPr>
              <a:t>Track1"   </a:t>
            </a:r>
          </a:p>
          <a:p>
            <a:pPr>
              <a:spcBef>
                <a:spcPct val="20000"/>
              </a:spcBef>
              <a:defRPr/>
            </a:pPr>
            <a:r>
              <a:rPr lang="tr-TR" sz="1400" dirty="0">
                <a:latin typeface="Arial Narrow" pitchFamily="34" charset="0"/>
              </a:rPr>
              <a:t> </a:t>
            </a:r>
            <a:r>
              <a:rPr lang="tr-TR" sz="1400" dirty="0" smtClean="0">
                <a:latin typeface="Arial Narrow" pitchFamily="34" charset="0"/>
              </a:rPr>
              <a:t>       (</a:t>
            </a:r>
            <a:r>
              <a:rPr lang="tr-TR" sz="1400" dirty="0" smtClean="0">
                <a:solidFill>
                  <a:srgbClr val="FF0000"/>
                </a:solidFill>
                <a:latin typeface="Arial Narrow" pitchFamily="34" charset="0"/>
              </a:rPr>
              <a:t>‘Record relative to the screen’ seçilerek Record edilmiş kod.</a:t>
            </a:r>
            <a:r>
              <a:rPr lang="tr-TR" sz="1400" dirty="0" smtClean="0">
                <a:latin typeface="Arial Narrow" pitchFamily="34" charset="0"/>
              </a:rPr>
              <a:t>)</a:t>
            </a:r>
            <a:endParaRPr lang="tr-TR" sz="1400" dirty="0">
              <a:latin typeface="Arial Narrow" pitchFamily="34" charset="0"/>
            </a:endParaRPr>
          </a:p>
          <a:p>
            <a:pPr>
              <a:spcBef>
                <a:spcPct val="20000"/>
              </a:spcBef>
              <a:defRPr/>
            </a:pPr>
            <a:endParaRPr lang="tr-TR" sz="1400" dirty="0">
              <a:latin typeface="Arial Narrow" pitchFamily="34" charset="0"/>
            </a:endParaRPr>
          </a:p>
          <a:p>
            <a:pPr>
              <a:spcBef>
                <a:spcPct val="20000"/>
              </a:spcBef>
              <a:defRPr/>
            </a:pPr>
            <a:r>
              <a:rPr lang="tr-TR" sz="1400" dirty="0" smtClean="0">
                <a:latin typeface="Arial Narrow" pitchFamily="34" charset="0"/>
              </a:rPr>
              <a:t>         Window</a:t>
            </a:r>
            <a:r>
              <a:rPr lang="tr-TR" sz="1400" dirty="0">
                <a:latin typeface="Arial Narrow" pitchFamily="34" charset="0"/>
              </a:rPr>
              <a:t>("Microsoft Internet Explorer").RunAnalog "</a:t>
            </a:r>
            <a:r>
              <a:rPr lang="tr-TR" sz="1400" dirty="0" smtClean="0">
                <a:latin typeface="Arial Narrow" pitchFamily="34" charset="0"/>
              </a:rPr>
              <a:t>Track2</a:t>
            </a:r>
            <a:r>
              <a:rPr lang="tr-TR" sz="1400" dirty="0">
                <a:latin typeface="Arial Narrow" pitchFamily="34" charset="0"/>
              </a:rPr>
              <a:t> "</a:t>
            </a:r>
            <a:endParaRPr lang="tr-TR" sz="1400" dirty="0" smtClean="0">
              <a:latin typeface="Arial Narrow" pitchFamily="34" charset="0"/>
            </a:endParaRPr>
          </a:p>
          <a:p>
            <a:pPr>
              <a:spcBef>
                <a:spcPct val="20000"/>
              </a:spcBef>
              <a:defRPr/>
            </a:pPr>
            <a:r>
              <a:rPr lang="tr-TR" sz="1400" dirty="0">
                <a:latin typeface="Arial Narrow" pitchFamily="34" charset="0"/>
              </a:rPr>
              <a:t> </a:t>
            </a:r>
            <a:r>
              <a:rPr lang="tr-TR" sz="1400" dirty="0" smtClean="0">
                <a:latin typeface="Arial Narrow" pitchFamily="34" charset="0"/>
              </a:rPr>
              <a:t>       (</a:t>
            </a:r>
            <a:r>
              <a:rPr lang="tr-TR" sz="1400" dirty="0" smtClean="0">
                <a:solidFill>
                  <a:srgbClr val="FF0000"/>
                </a:solidFill>
                <a:latin typeface="Arial Narrow" pitchFamily="34" charset="0"/>
              </a:rPr>
              <a:t>‘</a:t>
            </a:r>
            <a:r>
              <a:rPr lang="tr-TR" sz="1400" dirty="0">
                <a:solidFill>
                  <a:srgbClr val="FF0000"/>
                </a:solidFill>
                <a:latin typeface="Arial Narrow" pitchFamily="34" charset="0"/>
              </a:rPr>
              <a:t>Record relative to the </a:t>
            </a:r>
            <a:r>
              <a:rPr lang="tr-TR" sz="1400" dirty="0" smtClean="0">
                <a:solidFill>
                  <a:srgbClr val="FF0000"/>
                </a:solidFill>
                <a:latin typeface="Arial Narrow" pitchFamily="34" charset="0"/>
              </a:rPr>
              <a:t>following window’ </a:t>
            </a:r>
            <a:r>
              <a:rPr lang="tr-TR" sz="1400" dirty="0">
                <a:solidFill>
                  <a:srgbClr val="FF0000"/>
                </a:solidFill>
                <a:latin typeface="Arial Narrow" pitchFamily="34" charset="0"/>
              </a:rPr>
              <a:t>seçilerek Record edilmiş kod</a:t>
            </a:r>
            <a:r>
              <a:rPr lang="tr-TR" sz="1400" dirty="0" smtClean="0">
                <a:solidFill>
                  <a:srgbClr val="FF0000"/>
                </a:solidFill>
                <a:latin typeface="Arial Narrow" pitchFamily="34" charset="0"/>
              </a:rPr>
              <a:t>.</a:t>
            </a:r>
            <a:r>
              <a:rPr lang="tr-TR" sz="1400" dirty="0" smtClean="0">
                <a:latin typeface="Arial Narrow" pitchFamily="34" charset="0"/>
              </a:rPr>
              <a:t>)</a:t>
            </a:r>
          </a:p>
          <a:p>
            <a:pPr>
              <a:spcBef>
                <a:spcPct val="20000"/>
              </a:spcBef>
              <a:defRPr/>
            </a:pPr>
            <a:endParaRPr lang="tr-TR" sz="1400" dirty="0" smtClean="0">
              <a:latin typeface="Arial Narrow" pitchFamily="34" charset="0"/>
            </a:endParaRPr>
          </a:p>
          <a:p>
            <a:pPr marL="285750" indent="-285750">
              <a:spcBef>
                <a:spcPct val="20000"/>
              </a:spcBef>
              <a:buFont typeface="Arial" pitchFamily="34" charset="0"/>
              <a:buChar char="•"/>
              <a:defRPr/>
            </a:pPr>
            <a:r>
              <a:rPr lang="tr-TR" sz="1400" b="1" u="sng" dirty="0" smtClean="0">
                <a:latin typeface="Arial Narrow" pitchFamily="34" charset="0"/>
              </a:rPr>
              <a:t>Low-Level Recording </a:t>
            </a:r>
            <a:r>
              <a:rPr lang="tr-TR" sz="1400" b="1" u="sng" dirty="0">
                <a:latin typeface="Arial Narrow" pitchFamily="34" charset="0"/>
              </a:rPr>
              <a:t>Sonucu</a:t>
            </a:r>
            <a:r>
              <a:rPr lang="tr-TR" sz="1400" b="1" u="sng" dirty="0" smtClean="0">
                <a:latin typeface="Arial Narrow" pitchFamily="34" charset="0"/>
              </a:rPr>
              <a:t> </a:t>
            </a:r>
            <a:r>
              <a:rPr lang="tr-TR" sz="1400" b="1" u="sng" dirty="0">
                <a:latin typeface="Arial Narrow" pitchFamily="34" charset="0"/>
              </a:rPr>
              <a:t>:</a:t>
            </a:r>
            <a:endParaRPr lang="tr-TR" sz="1400" dirty="0">
              <a:latin typeface="Arial Narrow" pitchFamily="34" charset="0"/>
            </a:endParaRPr>
          </a:p>
          <a:p>
            <a:pPr>
              <a:spcBef>
                <a:spcPct val="20000"/>
              </a:spcBef>
              <a:defRPr/>
            </a:pPr>
            <a:r>
              <a:rPr lang="tr-TR" sz="1400" dirty="0" smtClean="0">
                <a:latin typeface="Arial Narrow" pitchFamily="34" charset="0"/>
              </a:rPr>
              <a:t>       </a:t>
            </a:r>
          </a:p>
          <a:p>
            <a:pPr>
              <a:spcBef>
                <a:spcPct val="20000"/>
              </a:spcBef>
              <a:defRPr/>
            </a:pPr>
            <a:r>
              <a:rPr lang="tr-TR" sz="1400" dirty="0" smtClean="0">
                <a:latin typeface="Arial Narrow" pitchFamily="34" charset="0"/>
              </a:rPr>
              <a:t>        Window</a:t>
            </a:r>
            <a:r>
              <a:rPr lang="tr-TR" sz="1400" dirty="0">
                <a:latin typeface="Arial Narrow" pitchFamily="34" charset="0"/>
              </a:rPr>
              <a:t>("Microsoft Internet Explorer").WinObject("Internet Explorer_Server").Click 114,29</a:t>
            </a:r>
            <a:endParaRPr lang="tr-TR" sz="1400" dirty="0" smtClean="0">
              <a:latin typeface="Arial Narrow" pitchFamily="34" charset="0"/>
            </a:endParaRPr>
          </a:p>
        </p:txBody>
      </p:sp>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0588" y="2954338"/>
            <a:ext cx="30670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7703" y="5785721"/>
            <a:ext cx="1049767" cy="1049767"/>
          </a:xfrm>
          <a:prstGeom prst="rect">
            <a:avLst/>
          </a:prstGeom>
        </p:spPr>
      </p:pic>
    </p:spTree>
    <p:extLst>
      <p:ext uri="{BB962C8B-B14F-4D97-AF65-F5344CB8AC3E}">
        <p14:creationId xmlns:p14="http://schemas.microsoft.com/office/powerpoint/2010/main" val="318370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endParaRPr lang="tr-T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HP </a:t>
            </a:r>
            <a:r>
              <a:rPr lang="tr-TR" kern="0" dirty="0" err="1" smtClean="0">
                <a:solidFill>
                  <a:schemeClr val="bg2">
                    <a:lumMod val="60000"/>
                    <a:lumOff val="40000"/>
                  </a:schemeClr>
                </a:solidFill>
              </a:rPr>
              <a:t>Quick</a:t>
            </a:r>
            <a:r>
              <a:rPr lang="tr-TR" kern="0" dirty="0" smtClean="0">
                <a:solidFill>
                  <a:schemeClr val="bg2">
                    <a:lumMod val="60000"/>
                    <a:lumOff val="40000"/>
                  </a:schemeClr>
                </a:solidFill>
              </a:rPr>
              <a:t> Test Professional (QTP)</a:t>
            </a:r>
            <a:endParaRPr lang="tr-TR" kern="0" dirty="0">
              <a:solidFill>
                <a:schemeClr val="bg2">
                  <a:lumMod val="60000"/>
                  <a:lumOff val="40000"/>
                </a:schemeClr>
              </a:solidFill>
            </a:endParaRPr>
          </a:p>
        </p:txBody>
      </p:sp>
      <p:sp>
        <p:nvSpPr>
          <p:cNvPr id="6" name="Content Placeholder 2"/>
          <p:cNvSpPr>
            <a:spLocks noGrp="1"/>
          </p:cNvSpPr>
          <p:nvPr>
            <p:ph idx="1"/>
          </p:nvPr>
        </p:nvSpPr>
        <p:spPr bwMode="auto">
          <a:xfrm>
            <a:off x="285750" y="998538"/>
            <a:ext cx="8429625" cy="414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tr-TR" sz="2000" b="1" dirty="0" smtClean="0">
                <a:solidFill>
                  <a:srgbClr val="595959"/>
                </a:solidFill>
              </a:rPr>
              <a:t>Object </a:t>
            </a:r>
            <a:r>
              <a:rPr lang="tr-TR" b="1" dirty="0" err="1">
                <a:solidFill>
                  <a:srgbClr val="595959"/>
                </a:solidFill>
              </a:rPr>
              <a:t>Repository</a:t>
            </a:r>
            <a:r>
              <a:rPr lang="tr-TR" b="1" dirty="0">
                <a:solidFill>
                  <a:srgbClr val="595959"/>
                </a:solidFill>
              </a:rPr>
              <a:t> -&gt; Object </a:t>
            </a:r>
            <a:r>
              <a:rPr lang="tr-TR" b="1" dirty="0" err="1">
                <a:solidFill>
                  <a:srgbClr val="595959"/>
                </a:solidFill>
              </a:rPr>
              <a:t>Spy</a:t>
            </a:r>
            <a:endParaRPr lang="tr-TR" b="1" dirty="0">
              <a:solidFill>
                <a:srgbClr val="595959"/>
              </a:solidFill>
            </a:endParaRPr>
          </a:p>
          <a:p>
            <a:pPr eaLnBrk="1" hangingPunct="1"/>
            <a:endParaRPr lang="tr-TR" sz="2000" b="1" dirty="0" smtClean="0">
              <a:solidFill>
                <a:srgbClr val="595959"/>
              </a:solidFill>
            </a:endParaRPr>
          </a:p>
        </p:txBody>
      </p:sp>
      <p:sp>
        <p:nvSpPr>
          <p:cNvPr id="11" name="Content Placeholder 2"/>
          <p:cNvSpPr txBox="1">
            <a:spLocks/>
          </p:cNvSpPr>
          <p:nvPr/>
        </p:nvSpPr>
        <p:spPr bwMode="auto">
          <a:xfrm>
            <a:off x="390525" y="1412875"/>
            <a:ext cx="8429625"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a:spcBef>
                <a:spcPct val="20000"/>
              </a:spcBef>
              <a:buFont typeface="Arial" pitchFamily="34" charset="0"/>
              <a:buChar char="•"/>
              <a:defRPr/>
            </a:pPr>
            <a:r>
              <a:rPr lang="tr-TR" sz="1400" dirty="0" smtClean="0">
                <a:latin typeface="Arial Narrow" pitchFamily="34" charset="0"/>
              </a:rPr>
              <a:t>WEB veya Standart Windows uygulamalarında bu uygulamalara</a:t>
            </a:r>
          </a:p>
          <a:p>
            <a:pPr>
              <a:spcBef>
                <a:spcPct val="20000"/>
              </a:spcBef>
              <a:defRPr/>
            </a:pPr>
            <a:r>
              <a:rPr lang="tr-TR" sz="1400" dirty="0">
                <a:latin typeface="Arial Narrow" pitchFamily="34" charset="0"/>
              </a:rPr>
              <a:t> </a:t>
            </a:r>
            <a:r>
              <a:rPr lang="tr-TR" sz="1400" dirty="0" smtClean="0">
                <a:latin typeface="Arial Narrow" pitchFamily="34" charset="0"/>
              </a:rPr>
              <a:t>      ait objelerin üzerine gelinerek objelerin özellikleri ‘Object Spy’</a:t>
            </a:r>
          </a:p>
          <a:p>
            <a:pPr>
              <a:spcBef>
                <a:spcPct val="20000"/>
              </a:spcBef>
              <a:defRPr/>
            </a:pPr>
            <a:r>
              <a:rPr lang="tr-TR" sz="1400" dirty="0">
                <a:latin typeface="Arial Narrow" pitchFamily="34" charset="0"/>
              </a:rPr>
              <a:t> </a:t>
            </a:r>
            <a:r>
              <a:rPr lang="tr-TR" sz="1400" dirty="0" smtClean="0">
                <a:latin typeface="Arial Narrow" pitchFamily="34" charset="0"/>
              </a:rPr>
              <a:t>      penceresinde dinamik olarak gösterilir.</a:t>
            </a:r>
            <a:endParaRPr lang="tr-TR" sz="1400" dirty="0">
              <a:latin typeface="Arial Narrow" pitchFamily="34" charset="0"/>
            </a:endParaRPr>
          </a:p>
          <a:p>
            <a:pPr>
              <a:spcBef>
                <a:spcPct val="20000"/>
              </a:spcBef>
              <a:defRPr/>
            </a:pPr>
            <a:endParaRPr lang="tr-TR" sz="1400" dirty="0">
              <a:latin typeface="Arial Narrow" pitchFamily="34" charset="0"/>
            </a:endParaRPr>
          </a:p>
          <a:p>
            <a:pPr marL="285750" indent="-285750">
              <a:spcBef>
                <a:spcPct val="20000"/>
              </a:spcBef>
              <a:buFont typeface="Arial" pitchFamily="34" charset="0"/>
              <a:buChar char="•"/>
              <a:defRPr/>
            </a:pPr>
            <a:r>
              <a:rPr lang="tr-TR" sz="1400" dirty="0" smtClean="0">
                <a:latin typeface="Arial Narrow" pitchFamily="34" charset="0"/>
              </a:rPr>
              <a:t>‘Object Spy’ oluşturulacak test objelerinin özelliklerini önceden</a:t>
            </a:r>
          </a:p>
          <a:p>
            <a:pPr>
              <a:spcBef>
                <a:spcPct val="20000"/>
              </a:spcBef>
              <a:defRPr/>
            </a:pPr>
            <a:r>
              <a:rPr lang="tr-TR" sz="1400" dirty="0" smtClean="0">
                <a:latin typeface="Arial Narrow" pitchFamily="34" charset="0"/>
              </a:rPr>
              <a:t>       görerek bu objeleri oluştururken kolaylık sağlar. </a:t>
            </a:r>
          </a:p>
          <a:p>
            <a:pPr>
              <a:spcBef>
                <a:spcPct val="20000"/>
              </a:spcBef>
              <a:buFont typeface="Arial" charset="0"/>
              <a:buNone/>
              <a:defRPr/>
            </a:pPr>
            <a:endParaRPr lang="tr-TR" sz="1400" dirty="0" smtClean="0">
              <a:solidFill>
                <a:srgbClr val="595959"/>
              </a:solidFill>
              <a:latin typeface="Arial Narrow" pitchFamily="34" charset="0"/>
            </a:endParaRPr>
          </a:p>
          <a:p>
            <a:pPr marL="285750" indent="-285750">
              <a:spcBef>
                <a:spcPct val="20000"/>
              </a:spcBef>
              <a:buFont typeface="Arial" pitchFamily="34" charset="0"/>
              <a:buChar char="•"/>
              <a:defRPr/>
            </a:pPr>
            <a:r>
              <a:rPr lang="tr-TR" sz="1400" dirty="0" smtClean="0">
                <a:latin typeface="Arial Narrow" pitchFamily="34" charset="0"/>
              </a:rPr>
              <a:t>‘Object Spy’ başlatıldıktan sonra uygulama </a:t>
            </a:r>
            <a:r>
              <a:rPr lang="tr-TR" sz="1400" dirty="0">
                <a:latin typeface="Arial Narrow" pitchFamily="34" charset="0"/>
              </a:rPr>
              <a:t>üzerinde</a:t>
            </a:r>
          </a:p>
          <a:p>
            <a:pPr>
              <a:spcBef>
                <a:spcPct val="20000"/>
              </a:spcBef>
              <a:defRPr/>
            </a:pPr>
            <a:r>
              <a:rPr lang="tr-TR" sz="1400" dirty="0">
                <a:latin typeface="Arial Narrow" pitchFamily="34" charset="0"/>
              </a:rPr>
              <a:t>       sadece bir kez seçim yapılabilir</a:t>
            </a:r>
            <a:r>
              <a:rPr lang="tr-TR" sz="1400" dirty="0" smtClean="0">
                <a:latin typeface="Arial Narrow" pitchFamily="34" charset="0"/>
              </a:rPr>
              <a:t>. Action’a eklenecek her bir step</a:t>
            </a:r>
          </a:p>
          <a:p>
            <a:pPr>
              <a:spcBef>
                <a:spcPct val="20000"/>
              </a:spcBef>
              <a:defRPr/>
            </a:pPr>
            <a:r>
              <a:rPr lang="tr-TR" sz="1400" dirty="0">
                <a:latin typeface="Arial Narrow" pitchFamily="34" charset="0"/>
              </a:rPr>
              <a:t> </a:t>
            </a:r>
            <a:r>
              <a:rPr lang="tr-TR" sz="1400" dirty="0" smtClean="0">
                <a:latin typeface="Arial Narrow" pitchFamily="34" charset="0"/>
              </a:rPr>
              <a:t>      için ayrı ayrı başlatılarak ilerlenir.</a:t>
            </a:r>
            <a:endParaRPr lang="tr-TR" sz="1400" dirty="0">
              <a:latin typeface="Arial Narrow" pitchFamily="34" charset="0"/>
            </a:endParaRPr>
          </a:p>
          <a:p>
            <a:pPr>
              <a:spcBef>
                <a:spcPct val="20000"/>
              </a:spcBef>
              <a:buFont typeface="Arial" charset="0"/>
              <a:buNone/>
              <a:defRPr/>
            </a:pPr>
            <a:endParaRPr lang="tr-TR" sz="1400" dirty="0" smtClean="0">
              <a:solidFill>
                <a:srgbClr val="595959"/>
              </a:solidFill>
              <a:latin typeface="Arial Narrow" pitchFamily="34" charset="0"/>
            </a:endParaRPr>
          </a:p>
          <a:p>
            <a:pPr>
              <a:spcBef>
                <a:spcPct val="20000"/>
              </a:spcBef>
              <a:buFont typeface="Arial" charset="0"/>
              <a:buNone/>
              <a:defRPr/>
            </a:pPr>
            <a:endParaRPr lang="tr-TR" sz="1400" dirty="0" smtClean="0">
              <a:solidFill>
                <a:srgbClr val="595959"/>
              </a:solidFill>
              <a:latin typeface="Arial Narrow" pitchFamily="34" charset="0"/>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1265238"/>
            <a:ext cx="3267075" cy="478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16815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980728"/>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r>
              <a:rPr lang="tr-TR" dirty="0" smtClean="0"/>
              <a:t>Web </a:t>
            </a:r>
            <a:r>
              <a:rPr lang="tr-TR" dirty="0"/>
              <a:t>Uygulaması için </a:t>
            </a:r>
            <a:r>
              <a:rPr lang="tr-TR" dirty="0" err="1"/>
              <a:t>Recording</a:t>
            </a:r>
            <a:r>
              <a:rPr lang="tr-TR" dirty="0"/>
              <a:t> Örneği</a:t>
            </a:r>
          </a:p>
          <a:p>
            <a:endParaRPr lang="tr-T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0217" y="623109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HP </a:t>
            </a:r>
            <a:r>
              <a:rPr lang="tr-TR" kern="0" dirty="0" err="1" smtClean="0">
                <a:solidFill>
                  <a:schemeClr val="bg2">
                    <a:lumMod val="60000"/>
                    <a:lumOff val="40000"/>
                  </a:schemeClr>
                </a:solidFill>
              </a:rPr>
              <a:t>Quick</a:t>
            </a:r>
            <a:r>
              <a:rPr lang="tr-TR" kern="0" dirty="0" smtClean="0">
                <a:solidFill>
                  <a:schemeClr val="bg2">
                    <a:lumMod val="60000"/>
                    <a:lumOff val="40000"/>
                  </a:schemeClr>
                </a:solidFill>
              </a:rPr>
              <a:t> Test Professional (QTP)</a:t>
            </a:r>
            <a:endParaRPr lang="tr-TR" kern="0" dirty="0">
              <a:solidFill>
                <a:schemeClr val="bg2">
                  <a:lumMod val="60000"/>
                  <a:lumOff val="40000"/>
                </a:schemeClr>
              </a:solidFill>
            </a:endParaRPr>
          </a:p>
        </p:txBody>
      </p:sp>
      <p:sp>
        <p:nvSpPr>
          <p:cNvPr id="6" name="Content Placeholder 2"/>
          <p:cNvSpPr txBox="1">
            <a:spLocks/>
          </p:cNvSpPr>
          <p:nvPr/>
        </p:nvSpPr>
        <p:spPr bwMode="auto">
          <a:xfrm>
            <a:off x="750887" y="1340768"/>
            <a:ext cx="8429625"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20000"/>
              </a:spcBef>
            </a:pPr>
            <a:endParaRPr lang="tr-TR" sz="1400" dirty="0">
              <a:latin typeface="Arial Narrow" pitchFamily="34" charset="0"/>
            </a:endParaRPr>
          </a:p>
          <a:p>
            <a:pPr marL="285750">
              <a:spcBef>
                <a:spcPct val="20000"/>
              </a:spcBef>
              <a:buFont typeface="Wingdings" pitchFamily="2" charset="2"/>
              <a:buChar char="Ø"/>
            </a:pPr>
            <a:r>
              <a:rPr lang="tr-TR" sz="1400" b="1" u="sng" dirty="0">
                <a:latin typeface="Arial Narrow" pitchFamily="34" charset="0"/>
              </a:rPr>
              <a:t>Müşteri Portföy Girişi ve Listeleme :</a:t>
            </a:r>
          </a:p>
          <a:p>
            <a:pPr>
              <a:spcBef>
                <a:spcPct val="20000"/>
              </a:spcBef>
              <a:buFont typeface="Arial" charset="0"/>
              <a:buChar char="•"/>
            </a:pPr>
            <a:endParaRPr lang="tr-TR" sz="1400" b="1" u="sng" dirty="0">
              <a:latin typeface="Arial Narrow" pitchFamily="34" charset="0"/>
            </a:endParaRPr>
          </a:p>
          <a:p>
            <a:pPr>
              <a:spcBef>
                <a:spcPct val="20000"/>
              </a:spcBef>
            </a:pPr>
            <a:r>
              <a:rPr lang="tr-TR" sz="1400" dirty="0">
                <a:latin typeface="Arial Narrow" pitchFamily="34" charset="0"/>
              </a:rPr>
              <a:t>       Test Case :</a:t>
            </a:r>
          </a:p>
          <a:p>
            <a:pPr>
              <a:spcBef>
                <a:spcPct val="20000"/>
              </a:spcBef>
            </a:pPr>
            <a:r>
              <a:rPr lang="tr-TR" sz="1400" dirty="0">
                <a:latin typeface="Arial Narrow" pitchFamily="34" charset="0"/>
              </a:rPr>
              <a:t>       </a:t>
            </a:r>
            <a:r>
              <a:rPr lang="tr-TR" sz="1400" dirty="0">
                <a:solidFill>
                  <a:srgbClr val="FF0000"/>
                </a:solidFill>
                <a:latin typeface="Arial Narrow" pitchFamily="34" charset="0"/>
              </a:rPr>
              <a:t>- Step 1   :  Uygulama sayfası aşağıdaki URL’den açılır.</a:t>
            </a:r>
          </a:p>
          <a:p>
            <a:pPr>
              <a:spcBef>
                <a:spcPct val="20000"/>
              </a:spcBef>
            </a:pPr>
            <a:r>
              <a:rPr lang="tr-TR" sz="1400" dirty="0">
                <a:solidFill>
                  <a:srgbClr val="FF0000"/>
                </a:solidFill>
                <a:latin typeface="Arial Narrow" pitchFamily="34" charset="0"/>
              </a:rPr>
              <a:t>       - Step 2   :  </a:t>
            </a:r>
            <a:r>
              <a:rPr lang="tr-TR" sz="1400" dirty="0" err="1">
                <a:solidFill>
                  <a:srgbClr val="FF0000"/>
                </a:solidFill>
                <a:latin typeface="Arial Narrow" pitchFamily="34" charset="0"/>
              </a:rPr>
              <a:t>Login</a:t>
            </a:r>
            <a:r>
              <a:rPr lang="tr-TR" sz="1400" dirty="0">
                <a:solidFill>
                  <a:srgbClr val="FF0000"/>
                </a:solidFill>
                <a:latin typeface="Arial Narrow" pitchFamily="34" charset="0"/>
              </a:rPr>
              <a:t> sayfasında User bilgileri yanlış </a:t>
            </a:r>
            <a:r>
              <a:rPr lang="tr-TR" sz="1400" dirty="0" err="1">
                <a:solidFill>
                  <a:srgbClr val="FF0000"/>
                </a:solidFill>
                <a:latin typeface="Arial Narrow" pitchFamily="34" charset="0"/>
              </a:rPr>
              <a:t>girilirip</a:t>
            </a:r>
            <a:r>
              <a:rPr lang="tr-TR" sz="1400" dirty="0">
                <a:solidFill>
                  <a:srgbClr val="FF0000"/>
                </a:solidFill>
                <a:latin typeface="Arial Narrow" pitchFamily="34" charset="0"/>
              </a:rPr>
              <a:t> ‘</a:t>
            </a:r>
            <a:r>
              <a:rPr lang="tr-TR" sz="1400" dirty="0" err="1">
                <a:solidFill>
                  <a:srgbClr val="FF0000"/>
                </a:solidFill>
                <a:latin typeface="Arial Narrow" pitchFamily="34" charset="0"/>
              </a:rPr>
              <a:t>Login</a:t>
            </a:r>
            <a:r>
              <a:rPr lang="tr-TR" sz="1400" dirty="0">
                <a:solidFill>
                  <a:srgbClr val="FF0000"/>
                </a:solidFill>
                <a:latin typeface="Arial Narrow" pitchFamily="34" charset="0"/>
              </a:rPr>
              <a:t>’ butonuna basılır.</a:t>
            </a:r>
          </a:p>
          <a:p>
            <a:pPr>
              <a:spcBef>
                <a:spcPct val="20000"/>
              </a:spcBef>
            </a:pPr>
            <a:r>
              <a:rPr lang="tr-TR" sz="1400" dirty="0">
                <a:solidFill>
                  <a:srgbClr val="FF0000"/>
                </a:solidFill>
                <a:latin typeface="Arial Narrow" pitchFamily="34" charset="0"/>
              </a:rPr>
              <a:t>       - Step 3   :  Uyarı mesajı gelen sayfada ‘Geri’ butonuna basılır.</a:t>
            </a:r>
          </a:p>
          <a:p>
            <a:pPr>
              <a:spcBef>
                <a:spcPct val="20000"/>
              </a:spcBef>
            </a:pPr>
            <a:r>
              <a:rPr lang="tr-TR" sz="1400" dirty="0">
                <a:solidFill>
                  <a:srgbClr val="FF0000"/>
                </a:solidFill>
                <a:latin typeface="Arial Narrow" pitchFamily="34" charset="0"/>
              </a:rPr>
              <a:t>       - Step 4   :  Tekrar dönülen </a:t>
            </a:r>
            <a:r>
              <a:rPr lang="tr-TR" sz="1400" dirty="0" err="1">
                <a:solidFill>
                  <a:srgbClr val="FF0000"/>
                </a:solidFill>
                <a:latin typeface="Arial Narrow" pitchFamily="34" charset="0"/>
              </a:rPr>
              <a:t>Login</a:t>
            </a:r>
            <a:r>
              <a:rPr lang="tr-TR" sz="1400" dirty="0">
                <a:solidFill>
                  <a:srgbClr val="FF0000"/>
                </a:solidFill>
                <a:latin typeface="Arial Narrow" pitchFamily="34" charset="0"/>
              </a:rPr>
              <a:t> sayfasında doğru User bilgileri girilir.</a:t>
            </a:r>
          </a:p>
          <a:p>
            <a:pPr>
              <a:spcBef>
                <a:spcPct val="20000"/>
              </a:spcBef>
            </a:pPr>
            <a:r>
              <a:rPr lang="tr-TR" sz="1400" dirty="0">
                <a:solidFill>
                  <a:srgbClr val="FF0000"/>
                </a:solidFill>
                <a:latin typeface="Arial Narrow" pitchFamily="34" charset="0"/>
              </a:rPr>
              <a:t>       - Step 5   :  Başarılı </a:t>
            </a:r>
            <a:r>
              <a:rPr lang="tr-TR" sz="1400" dirty="0" err="1">
                <a:solidFill>
                  <a:srgbClr val="FF0000"/>
                </a:solidFill>
                <a:latin typeface="Arial Narrow" pitchFamily="34" charset="0"/>
              </a:rPr>
              <a:t>Login</a:t>
            </a:r>
            <a:r>
              <a:rPr lang="tr-TR" sz="1400" dirty="0">
                <a:solidFill>
                  <a:srgbClr val="FF0000"/>
                </a:solidFill>
                <a:latin typeface="Arial Narrow" pitchFamily="34" charset="0"/>
              </a:rPr>
              <a:t> olduktan sonra gelen ‘Ana Menu’ de ‘Müşteri Giriş’ butonuna tıklanır.</a:t>
            </a:r>
          </a:p>
          <a:p>
            <a:pPr>
              <a:spcBef>
                <a:spcPct val="20000"/>
              </a:spcBef>
            </a:pPr>
            <a:r>
              <a:rPr lang="tr-TR" sz="1400" dirty="0">
                <a:solidFill>
                  <a:srgbClr val="FF0000"/>
                </a:solidFill>
                <a:latin typeface="Arial Narrow" pitchFamily="34" charset="0"/>
              </a:rPr>
              <a:t>       - Step 6   :  ‘Müşteri Giriş’ ekranında müşteri bilgileri doldurulur ve ‘Kaydet’ butonuna tıklanır.</a:t>
            </a:r>
          </a:p>
          <a:p>
            <a:pPr>
              <a:spcBef>
                <a:spcPct val="20000"/>
              </a:spcBef>
            </a:pPr>
            <a:r>
              <a:rPr lang="tr-TR" sz="1400" dirty="0">
                <a:solidFill>
                  <a:srgbClr val="FF0000"/>
                </a:solidFill>
                <a:latin typeface="Arial Narrow" pitchFamily="34" charset="0"/>
              </a:rPr>
              <a:t>       - Step 7   :  Kaydın başarılı yapıldığı uyarısı verilen sayfada ‘Geri’ butonuna tıklanır.</a:t>
            </a:r>
          </a:p>
          <a:p>
            <a:pPr>
              <a:spcBef>
                <a:spcPct val="20000"/>
              </a:spcBef>
            </a:pPr>
            <a:r>
              <a:rPr lang="tr-TR" sz="1400" dirty="0">
                <a:solidFill>
                  <a:srgbClr val="FF0000"/>
                </a:solidFill>
                <a:latin typeface="Arial Narrow" pitchFamily="34" charset="0"/>
              </a:rPr>
              <a:t>       - Step 8   :  Dönülen ‘Müşteri Giriş’ sayfasında ‘Ana Menu’ butonuna tıklanır.</a:t>
            </a:r>
          </a:p>
          <a:p>
            <a:pPr>
              <a:spcBef>
                <a:spcPct val="20000"/>
              </a:spcBef>
            </a:pPr>
            <a:r>
              <a:rPr lang="tr-TR" sz="1400" dirty="0">
                <a:solidFill>
                  <a:srgbClr val="FF0000"/>
                </a:solidFill>
                <a:latin typeface="Arial Narrow" pitchFamily="34" charset="0"/>
              </a:rPr>
              <a:t>       - Step 9   :  Dönülen ‘Ana Menu’ sayfasında ‘Müşteri Listeleme’ butonuna tıklanır.</a:t>
            </a:r>
          </a:p>
          <a:p>
            <a:pPr>
              <a:spcBef>
                <a:spcPct val="20000"/>
              </a:spcBef>
            </a:pPr>
            <a:r>
              <a:rPr lang="tr-TR" sz="1400" dirty="0">
                <a:solidFill>
                  <a:srgbClr val="FF0000"/>
                </a:solidFill>
                <a:latin typeface="Arial Narrow" pitchFamily="34" charset="0"/>
              </a:rPr>
              <a:t>       - Step 10 :  Gelen ‘Müşteri Listeleme’ sayfasında ‘Listele’ butonuna tıklanarak girilen kayıtlar listelenir.</a:t>
            </a:r>
          </a:p>
          <a:p>
            <a:pPr>
              <a:spcBef>
                <a:spcPct val="20000"/>
              </a:spcBef>
            </a:pPr>
            <a:r>
              <a:rPr lang="tr-TR" sz="1400" dirty="0">
                <a:solidFill>
                  <a:srgbClr val="FF0000"/>
                </a:solidFill>
                <a:latin typeface="Arial Narrow" pitchFamily="34" charset="0"/>
              </a:rPr>
              <a:t>       - Step 11 :  ‘Müşteri Listeleme’ sayfasında ‘Ana Menu’ butonuna tıklanır.</a:t>
            </a:r>
          </a:p>
          <a:p>
            <a:pPr>
              <a:spcBef>
                <a:spcPct val="20000"/>
              </a:spcBef>
            </a:pPr>
            <a:r>
              <a:rPr lang="tr-TR" sz="1400" dirty="0">
                <a:solidFill>
                  <a:srgbClr val="FF0000"/>
                </a:solidFill>
                <a:latin typeface="Arial Narrow" pitchFamily="34" charset="0"/>
              </a:rPr>
              <a:t>       - Step 12 :  Dönülen ‘Ana Menu’ sayfası </a:t>
            </a:r>
            <a:r>
              <a:rPr lang="tr-TR" sz="1400" dirty="0" smtClean="0">
                <a:solidFill>
                  <a:srgbClr val="FF0000"/>
                </a:solidFill>
                <a:latin typeface="Arial Narrow" pitchFamily="34" charset="0"/>
              </a:rPr>
              <a:t>kapatılır..</a:t>
            </a:r>
            <a:endParaRPr lang="tr-TR" sz="1400" dirty="0">
              <a:solidFill>
                <a:srgbClr val="FF0000"/>
              </a:solidFill>
              <a:latin typeface="Arial Narrow" pitchFamily="34" charset="0"/>
            </a:endParaRPr>
          </a:p>
          <a:p>
            <a:pPr>
              <a:spcBef>
                <a:spcPct val="20000"/>
              </a:spcBef>
            </a:pPr>
            <a:endParaRPr lang="tr-TR" sz="1400" dirty="0">
              <a:solidFill>
                <a:srgbClr val="FF0000"/>
              </a:solidFill>
              <a:latin typeface="Arial Narrow" pitchFamily="34" charset="0"/>
            </a:endParaRPr>
          </a:p>
          <a:p>
            <a:pPr>
              <a:spcBef>
                <a:spcPct val="20000"/>
              </a:spcBef>
            </a:pPr>
            <a:r>
              <a:rPr lang="tr-TR" sz="1400" dirty="0">
                <a:solidFill>
                  <a:srgbClr val="FF0000"/>
                </a:solidFill>
                <a:latin typeface="Arial Narrow" pitchFamily="34" charset="0"/>
              </a:rPr>
              <a:t>       URL :  http</a:t>
            </a:r>
            <a:r>
              <a:rPr lang="tr-TR" sz="1400" dirty="0" smtClean="0">
                <a:solidFill>
                  <a:srgbClr val="FF0000"/>
                </a:solidFill>
                <a:latin typeface="Arial Narrow" pitchFamily="34" charset="0"/>
              </a:rPr>
              <a:t>://testdomain/egitim_musteri/default.aspx</a:t>
            </a:r>
            <a:endParaRPr lang="tr-TR" sz="1400" dirty="0">
              <a:latin typeface="Arial Narrow"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8384" y="5763609"/>
            <a:ext cx="1049767" cy="1049767"/>
          </a:xfrm>
          <a:prstGeom prst="rect">
            <a:avLst/>
          </a:prstGeom>
        </p:spPr>
      </p:pic>
    </p:spTree>
    <p:extLst>
      <p:ext uri="{BB962C8B-B14F-4D97-AF65-F5344CB8AC3E}">
        <p14:creationId xmlns:p14="http://schemas.microsoft.com/office/powerpoint/2010/main" val="69130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980728"/>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pPr marL="0" indent="0">
              <a:buNone/>
            </a:pPr>
            <a:endParaRPr lang="tr-T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HP </a:t>
            </a:r>
            <a:r>
              <a:rPr lang="tr-TR" kern="0" dirty="0" err="1" smtClean="0">
                <a:solidFill>
                  <a:schemeClr val="bg2">
                    <a:lumMod val="60000"/>
                    <a:lumOff val="40000"/>
                  </a:schemeClr>
                </a:solidFill>
              </a:rPr>
              <a:t>Quick</a:t>
            </a:r>
            <a:r>
              <a:rPr lang="tr-TR" kern="0" dirty="0" smtClean="0">
                <a:solidFill>
                  <a:schemeClr val="bg2">
                    <a:lumMod val="60000"/>
                    <a:lumOff val="40000"/>
                  </a:schemeClr>
                </a:solidFill>
              </a:rPr>
              <a:t> Test Professional (QTP)</a:t>
            </a:r>
            <a:endParaRPr lang="tr-TR" kern="0" dirty="0">
              <a:solidFill>
                <a:schemeClr val="bg2">
                  <a:lumMod val="60000"/>
                  <a:lumOff val="40000"/>
                </a:schemeClr>
              </a:solidFill>
            </a:endParaRPr>
          </a:p>
        </p:txBody>
      </p:sp>
      <p:sp>
        <p:nvSpPr>
          <p:cNvPr id="6" name="Content Placeholder 2"/>
          <p:cNvSpPr txBox="1">
            <a:spLocks/>
          </p:cNvSpPr>
          <p:nvPr/>
        </p:nvSpPr>
        <p:spPr bwMode="auto">
          <a:xfrm>
            <a:off x="467544" y="908720"/>
            <a:ext cx="8429625"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a:spcBef>
                <a:spcPct val="20000"/>
              </a:spcBef>
              <a:buFont typeface="Wingdings" pitchFamily="2" charset="2"/>
              <a:buChar char="Ø"/>
              <a:defRPr/>
            </a:pPr>
            <a:r>
              <a:rPr lang="tr-TR" sz="1400" b="1" u="sng" dirty="0" smtClean="0">
                <a:latin typeface="Arial Narrow" pitchFamily="34" charset="0"/>
              </a:rPr>
              <a:t>Müşteri Portföy Girişi Ekran Görüntüsü:</a:t>
            </a:r>
            <a:endParaRPr lang="tr-TR" sz="1400" b="1" u="sng" dirty="0">
              <a:latin typeface="Arial Narrow"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364" y="1340769"/>
            <a:ext cx="7156028"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364594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980728"/>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pPr marL="0" indent="0">
              <a:buNone/>
            </a:pPr>
            <a:endParaRPr lang="tr-TR"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2225" y="6288812"/>
            <a:ext cx="1527887" cy="452556"/>
          </a:xfrm>
          <a:prstGeom prst="rect">
            <a:avLst/>
          </a:prstGeom>
        </p:spPr>
      </p:pic>
      <p:sp>
        <p:nvSpPr>
          <p:cNvPr id="3" name="Title 2"/>
          <p:cNvSpPr>
            <a:spLocks noGrp="1"/>
          </p:cNvSpPr>
          <p:nvPr>
            <p:ph type="title"/>
          </p:nvPr>
        </p:nvSpPr>
        <p:spPr/>
        <p:txBody>
          <a:bodyPr>
            <a:normAutofit/>
          </a:bodyPr>
          <a:lstStyle/>
          <a:p>
            <a:r>
              <a:rPr lang="tr-TR" kern="0" dirty="0" smtClean="0">
                <a:solidFill>
                  <a:schemeClr val="bg2">
                    <a:lumMod val="60000"/>
                    <a:lumOff val="40000"/>
                  </a:schemeClr>
                </a:solidFill>
              </a:rPr>
              <a:t>HP </a:t>
            </a:r>
            <a:r>
              <a:rPr lang="tr-TR" kern="0" dirty="0" err="1" smtClean="0">
                <a:solidFill>
                  <a:schemeClr val="bg2">
                    <a:lumMod val="60000"/>
                    <a:lumOff val="40000"/>
                  </a:schemeClr>
                </a:solidFill>
              </a:rPr>
              <a:t>Quick</a:t>
            </a:r>
            <a:r>
              <a:rPr lang="tr-TR" kern="0" dirty="0" smtClean="0">
                <a:solidFill>
                  <a:schemeClr val="bg2">
                    <a:lumMod val="60000"/>
                    <a:lumOff val="40000"/>
                  </a:schemeClr>
                </a:solidFill>
              </a:rPr>
              <a:t> Test Professional (QTP)</a:t>
            </a:r>
            <a:endParaRPr lang="tr-TR" kern="0" dirty="0">
              <a:solidFill>
                <a:schemeClr val="bg2">
                  <a:lumMod val="60000"/>
                  <a:lumOff val="40000"/>
                </a:schemeClr>
              </a:solidFill>
            </a:endParaRPr>
          </a:p>
        </p:txBody>
      </p:sp>
      <p:sp>
        <p:nvSpPr>
          <p:cNvPr id="6" name="Content Placeholder 2"/>
          <p:cNvSpPr txBox="1">
            <a:spLocks/>
          </p:cNvSpPr>
          <p:nvPr/>
        </p:nvSpPr>
        <p:spPr bwMode="auto">
          <a:xfrm>
            <a:off x="467544" y="908720"/>
            <a:ext cx="8429625"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a:spcBef>
                <a:spcPct val="20000"/>
              </a:spcBef>
              <a:buFont typeface="Wingdings" pitchFamily="2" charset="2"/>
              <a:buChar char="Ø"/>
              <a:defRPr/>
            </a:pPr>
            <a:r>
              <a:rPr lang="tr-TR" sz="1400" b="1" u="sng" dirty="0" smtClean="0">
                <a:latin typeface="Arial Narrow" pitchFamily="34" charset="0"/>
              </a:rPr>
              <a:t>Verilen </a:t>
            </a:r>
            <a:r>
              <a:rPr lang="tr-TR" sz="1400" b="1" u="sng" dirty="0">
                <a:latin typeface="Arial Narrow" pitchFamily="34" charset="0"/>
              </a:rPr>
              <a:t>12 </a:t>
            </a:r>
            <a:r>
              <a:rPr lang="tr-TR" sz="1400" b="1" u="sng" dirty="0" err="1">
                <a:latin typeface="Arial Narrow" pitchFamily="34" charset="0"/>
              </a:rPr>
              <a:t>step’lik</a:t>
            </a:r>
            <a:r>
              <a:rPr lang="tr-TR" sz="1400" b="1" u="sng" dirty="0">
                <a:latin typeface="Arial Narrow" pitchFamily="34" charset="0"/>
              </a:rPr>
              <a:t> Test </a:t>
            </a:r>
            <a:r>
              <a:rPr lang="tr-TR" sz="1400" b="1" u="sng" dirty="0" err="1">
                <a:latin typeface="Arial Narrow" pitchFamily="34" charset="0"/>
              </a:rPr>
              <a:t>Case’in</a:t>
            </a:r>
            <a:r>
              <a:rPr lang="tr-TR" sz="1400" b="1" u="sng" dirty="0">
                <a:latin typeface="Arial Narrow" pitchFamily="34" charset="0"/>
              </a:rPr>
              <a:t> </a:t>
            </a:r>
            <a:r>
              <a:rPr lang="tr-TR" sz="1400" b="1" u="sng" dirty="0" err="1">
                <a:latin typeface="Arial Narrow" pitchFamily="34" charset="0"/>
              </a:rPr>
              <a:t>Record</a:t>
            </a:r>
            <a:r>
              <a:rPr lang="tr-TR" sz="1400" b="1" u="sng" dirty="0">
                <a:latin typeface="Arial Narrow" pitchFamily="34" charset="0"/>
              </a:rPr>
              <a:t> işlemi sonucunda oluşan </a:t>
            </a:r>
            <a:r>
              <a:rPr lang="tr-TR" sz="1400" b="1" u="sng" dirty="0" err="1">
                <a:latin typeface="Arial Narrow" pitchFamily="34" charset="0"/>
              </a:rPr>
              <a:t>script</a:t>
            </a:r>
            <a:r>
              <a:rPr lang="tr-TR" sz="1400" b="1" u="sng" dirty="0">
                <a:latin typeface="Arial Narrow" pitchFamily="34" charset="0"/>
              </a:rPr>
              <a:t> </a:t>
            </a:r>
            <a:r>
              <a:rPr lang="tr-TR" sz="1400" b="1" u="sng" dirty="0" smtClean="0">
                <a:latin typeface="Arial Narrow" pitchFamily="34" charset="0"/>
              </a:rPr>
              <a:t>:</a:t>
            </a:r>
            <a:endParaRPr lang="tr-TR" sz="1400" b="1" u="sng" dirty="0">
              <a:latin typeface="Arial Narrow" pitchFamily="34" charset="0"/>
            </a:endParaRPr>
          </a:p>
          <a:p>
            <a:pPr lvl="1">
              <a:spcBef>
                <a:spcPct val="20000"/>
              </a:spcBef>
              <a:defRPr/>
            </a:pPr>
            <a:r>
              <a:rPr lang="tr-TR" sz="1200" dirty="0" err="1">
                <a:solidFill>
                  <a:srgbClr val="FF0000"/>
                </a:solidFill>
                <a:latin typeface="Arial Narrow" pitchFamily="34" charset="0"/>
              </a:rPr>
              <a:t>SystemUtil.Run</a:t>
            </a:r>
            <a:r>
              <a:rPr lang="tr-TR" sz="1200" dirty="0">
                <a:solidFill>
                  <a:srgbClr val="FF0000"/>
                </a:solidFill>
                <a:latin typeface="Arial Narrow" pitchFamily="34" charset="0"/>
              </a:rPr>
              <a:t> "</a:t>
            </a:r>
            <a:r>
              <a:rPr lang="tr-TR" sz="1200" dirty="0" err="1">
                <a:solidFill>
                  <a:srgbClr val="FF0000"/>
                </a:solidFill>
                <a:latin typeface="Arial Narrow" pitchFamily="34" charset="0"/>
              </a:rPr>
              <a:t>iexplore</a:t>
            </a:r>
            <a:r>
              <a:rPr lang="tr-TR" sz="1200" dirty="0">
                <a:solidFill>
                  <a:srgbClr val="FF0000"/>
                </a:solidFill>
                <a:latin typeface="Arial Narrow" pitchFamily="34" charset="0"/>
              </a:rPr>
              <a:t>", "http://</a:t>
            </a:r>
            <a:r>
              <a:rPr lang="tr-TR" sz="1200" dirty="0" smtClean="0">
                <a:solidFill>
                  <a:srgbClr val="FF0000"/>
                </a:solidFill>
                <a:latin typeface="Arial Narrow" pitchFamily="34" charset="0"/>
              </a:rPr>
              <a:t>testdomain/egitim_musteri/default.aspx</a:t>
            </a:r>
            <a:r>
              <a:rPr lang="tr-TR" sz="1200" dirty="0">
                <a:solidFill>
                  <a:srgbClr val="FF0000"/>
                </a:solidFill>
                <a:latin typeface="Arial Narrow" pitchFamily="34" charset="0"/>
              </a:rPr>
              <a:t>"</a:t>
            </a:r>
          </a:p>
          <a:p>
            <a:pPr lvl="1">
              <a:spcBef>
                <a:spcPct val="20000"/>
              </a:spcBef>
              <a:defRPr/>
            </a:pP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a:t>
            </a:r>
            <a:r>
              <a:rPr lang="tr-TR" sz="1200" dirty="0" err="1">
                <a:solidFill>
                  <a:srgbClr val="FF0000"/>
                </a:solidFill>
                <a:latin typeface="Arial Narrow" pitchFamily="34" charset="0"/>
              </a:rPr>
              <a:t>WebEdit</a:t>
            </a:r>
            <a:r>
              <a:rPr lang="tr-TR" sz="1200" dirty="0">
                <a:solidFill>
                  <a:srgbClr val="FF0000"/>
                </a:solidFill>
                <a:latin typeface="Arial Narrow" pitchFamily="34" charset="0"/>
              </a:rPr>
              <a:t>("TextBox1").Set "test"</a:t>
            </a: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a:t>
            </a:r>
            <a:r>
              <a:rPr lang="tr-TR" sz="1200" dirty="0" err="1">
                <a:solidFill>
                  <a:srgbClr val="FF0000"/>
                </a:solidFill>
                <a:latin typeface="Arial Narrow" pitchFamily="34" charset="0"/>
              </a:rPr>
              <a:t>WebEdit</a:t>
            </a:r>
            <a:r>
              <a:rPr lang="tr-TR" sz="1200" dirty="0">
                <a:solidFill>
                  <a:srgbClr val="FF0000"/>
                </a:solidFill>
                <a:latin typeface="Arial Narrow" pitchFamily="34" charset="0"/>
              </a:rPr>
              <a:t>("TextBox2").Set "</a:t>
            </a:r>
            <a:r>
              <a:rPr lang="tr-TR" sz="1200" dirty="0" err="1">
                <a:solidFill>
                  <a:srgbClr val="FF0000"/>
                </a:solidFill>
                <a:latin typeface="Arial Narrow" pitchFamily="34" charset="0"/>
              </a:rPr>
              <a:t>otoms</a:t>
            </a:r>
            <a:r>
              <a:rPr lang="tr-TR" sz="1200" dirty="0">
                <a:solidFill>
                  <a:srgbClr val="FF0000"/>
                </a:solidFill>
                <a:latin typeface="Arial Narrow" pitchFamily="34" charset="0"/>
              </a:rPr>
              <a:t>"</a:t>
            </a: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a:t>
            </a:r>
            <a:r>
              <a:rPr lang="tr-TR" sz="1200" dirty="0" err="1">
                <a:solidFill>
                  <a:srgbClr val="FF0000"/>
                </a:solidFill>
                <a:latin typeface="Arial Narrow" pitchFamily="34" charset="0"/>
              </a:rPr>
              <a:t>WebButton</a:t>
            </a:r>
            <a:r>
              <a:rPr lang="tr-TR" sz="1200" dirty="0">
                <a:solidFill>
                  <a:srgbClr val="FF0000"/>
                </a:solidFill>
                <a:latin typeface="Arial Narrow" pitchFamily="34" charset="0"/>
              </a:rPr>
              <a:t>("LOGIN").</a:t>
            </a:r>
            <a:r>
              <a:rPr lang="tr-TR" sz="1200" dirty="0" err="1">
                <a:solidFill>
                  <a:srgbClr val="FF0000"/>
                </a:solidFill>
                <a:latin typeface="Arial Narrow" pitchFamily="34" charset="0"/>
              </a:rPr>
              <a:t>Click</a:t>
            </a: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Portföy_2").</a:t>
            </a:r>
            <a:r>
              <a:rPr lang="tr-TR" sz="1200" dirty="0" err="1">
                <a:solidFill>
                  <a:srgbClr val="FF0000"/>
                </a:solidFill>
                <a:latin typeface="Arial Narrow" pitchFamily="34" charset="0"/>
              </a:rPr>
              <a:t>WebButton</a:t>
            </a:r>
            <a:r>
              <a:rPr lang="tr-TR" sz="1200" dirty="0">
                <a:solidFill>
                  <a:srgbClr val="FF0000"/>
                </a:solidFill>
                <a:latin typeface="Arial Narrow" pitchFamily="34" charset="0"/>
              </a:rPr>
              <a:t>("GERİ").</a:t>
            </a:r>
            <a:r>
              <a:rPr lang="tr-TR" sz="1200" dirty="0" err="1">
                <a:solidFill>
                  <a:srgbClr val="FF0000"/>
                </a:solidFill>
                <a:latin typeface="Arial Narrow" pitchFamily="34" charset="0"/>
              </a:rPr>
              <a:t>Click</a:t>
            </a: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Portföy_3").</a:t>
            </a:r>
            <a:r>
              <a:rPr lang="tr-TR" sz="1200" dirty="0" err="1">
                <a:solidFill>
                  <a:srgbClr val="FF0000"/>
                </a:solidFill>
                <a:latin typeface="Arial Narrow" pitchFamily="34" charset="0"/>
              </a:rPr>
              <a:t>WebEdit</a:t>
            </a:r>
            <a:r>
              <a:rPr lang="tr-TR" sz="1200" dirty="0">
                <a:solidFill>
                  <a:srgbClr val="FF0000"/>
                </a:solidFill>
                <a:latin typeface="Arial Narrow" pitchFamily="34" charset="0"/>
              </a:rPr>
              <a:t>("TextBox1").Set "test"</a:t>
            </a: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Portföy_3").</a:t>
            </a:r>
            <a:r>
              <a:rPr lang="tr-TR" sz="1200" dirty="0" err="1">
                <a:solidFill>
                  <a:srgbClr val="FF0000"/>
                </a:solidFill>
                <a:latin typeface="Arial Narrow" pitchFamily="34" charset="0"/>
              </a:rPr>
              <a:t>WebEdit</a:t>
            </a:r>
            <a:r>
              <a:rPr lang="tr-TR" sz="1200" dirty="0">
                <a:solidFill>
                  <a:srgbClr val="FF0000"/>
                </a:solidFill>
                <a:latin typeface="Arial Narrow" pitchFamily="34" charset="0"/>
              </a:rPr>
              <a:t>("TextBox2").Set "otomasyon"</a:t>
            </a: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Portföy_3").</a:t>
            </a:r>
            <a:r>
              <a:rPr lang="tr-TR" sz="1200" dirty="0" err="1">
                <a:solidFill>
                  <a:srgbClr val="FF0000"/>
                </a:solidFill>
                <a:latin typeface="Arial Narrow" pitchFamily="34" charset="0"/>
              </a:rPr>
              <a:t>WebButton</a:t>
            </a:r>
            <a:r>
              <a:rPr lang="tr-TR" sz="1200" dirty="0">
                <a:solidFill>
                  <a:srgbClr val="FF0000"/>
                </a:solidFill>
                <a:latin typeface="Arial Narrow" pitchFamily="34" charset="0"/>
              </a:rPr>
              <a:t>("LOGIN").</a:t>
            </a:r>
            <a:r>
              <a:rPr lang="tr-TR" sz="1200" dirty="0" err="1">
                <a:solidFill>
                  <a:srgbClr val="FF0000"/>
                </a:solidFill>
                <a:latin typeface="Arial Narrow" pitchFamily="34" charset="0"/>
              </a:rPr>
              <a:t>Click</a:t>
            </a: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Portföy_2").</a:t>
            </a:r>
            <a:r>
              <a:rPr lang="tr-TR" sz="1200" dirty="0" err="1">
                <a:solidFill>
                  <a:srgbClr val="FF0000"/>
                </a:solidFill>
                <a:latin typeface="Arial Narrow" pitchFamily="34" charset="0"/>
              </a:rPr>
              <a:t>WebButton</a:t>
            </a:r>
            <a:r>
              <a:rPr lang="tr-TR" sz="1200" dirty="0">
                <a:solidFill>
                  <a:srgbClr val="FF0000"/>
                </a:solidFill>
                <a:latin typeface="Arial Narrow" pitchFamily="34" charset="0"/>
              </a:rPr>
              <a:t>("Müşteri Giriş").</a:t>
            </a:r>
            <a:r>
              <a:rPr lang="tr-TR" sz="1200" dirty="0" err="1">
                <a:solidFill>
                  <a:srgbClr val="FF0000"/>
                </a:solidFill>
                <a:latin typeface="Arial Narrow" pitchFamily="34" charset="0"/>
              </a:rPr>
              <a:t>Click</a:t>
            </a: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Giriş").</a:t>
            </a:r>
            <a:r>
              <a:rPr lang="tr-TR" sz="1200" dirty="0" err="1">
                <a:solidFill>
                  <a:srgbClr val="FF0000"/>
                </a:solidFill>
                <a:latin typeface="Arial Narrow" pitchFamily="34" charset="0"/>
              </a:rPr>
              <a:t>WebEdit</a:t>
            </a:r>
            <a:r>
              <a:rPr lang="tr-TR" sz="1200" dirty="0">
                <a:solidFill>
                  <a:srgbClr val="FF0000"/>
                </a:solidFill>
                <a:latin typeface="Arial Narrow" pitchFamily="34" charset="0"/>
              </a:rPr>
              <a:t>("TextBox1").Set "Ahmet Şen"</a:t>
            </a: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Giriş").</a:t>
            </a:r>
            <a:r>
              <a:rPr lang="tr-TR" sz="1200" dirty="0" err="1">
                <a:solidFill>
                  <a:srgbClr val="FF0000"/>
                </a:solidFill>
                <a:latin typeface="Arial Narrow" pitchFamily="34" charset="0"/>
              </a:rPr>
              <a:t>WebEdit</a:t>
            </a:r>
            <a:r>
              <a:rPr lang="tr-TR" sz="1200" dirty="0">
                <a:solidFill>
                  <a:srgbClr val="FF0000"/>
                </a:solidFill>
                <a:latin typeface="Arial Narrow" pitchFamily="34" charset="0"/>
              </a:rPr>
              <a:t>("TextBox2").Set "</a:t>
            </a:r>
            <a:r>
              <a:rPr lang="tr-TR" sz="1200" dirty="0" smtClean="0">
                <a:solidFill>
                  <a:srgbClr val="FF0000"/>
                </a:solidFill>
                <a:latin typeface="Arial Narrow" pitchFamily="34" charset="0"/>
              </a:rPr>
              <a:t>5332345634"</a:t>
            </a: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Giriş").</a:t>
            </a:r>
            <a:r>
              <a:rPr lang="tr-TR" sz="1200" dirty="0" err="1">
                <a:solidFill>
                  <a:srgbClr val="FF0000"/>
                </a:solidFill>
                <a:latin typeface="Arial Narrow" pitchFamily="34" charset="0"/>
              </a:rPr>
              <a:t>WebEdit</a:t>
            </a:r>
            <a:r>
              <a:rPr lang="tr-TR" sz="1200" dirty="0">
                <a:solidFill>
                  <a:srgbClr val="FF0000"/>
                </a:solidFill>
                <a:latin typeface="Arial Narrow" pitchFamily="34" charset="0"/>
              </a:rPr>
              <a:t>("TextBox3").Set "Keçiören"</a:t>
            </a: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Giriş").</a:t>
            </a:r>
            <a:r>
              <a:rPr lang="tr-TR" sz="1200" dirty="0" err="1">
                <a:solidFill>
                  <a:srgbClr val="FF0000"/>
                </a:solidFill>
                <a:latin typeface="Arial Narrow" pitchFamily="34" charset="0"/>
              </a:rPr>
              <a:t>WebList</a:t>
            </a:r>
            <a:r>
              <a:rPr lang="tr-TR" sz="1200" dirty="0">
                <a:solidFill>
                  <a:srgbClr val="FF0000"/>
                </a:solidFill>
                <a:latin typeface="Arial Narrow" pitchFamily="34" charset="0"/>
              </a:rPr>
              <a:t>("DropDownList1").Select "Ankara"</a:t>
            </a: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Giriş_2").</a:t>
            </a:r>
            <a:r>
              <a:rPr lang="tr-TR" sz="1200" dirty="0" err="1">
                <a:solidFill>
                  <a:srgbClr val="FF0000"/>
                </a:solidFill>
                <a:latin typeface="Arial Narrow" pitchFamily="34" charset="0"/>
              </a:rPr>
              <a:t>WebRadioGroup</a:t>
            </a:r>
            <a:r>
              <a:rPr lang="tr-TR" sz="1200" dirty="0">
                <a:solidFill>
                  <a:srgbClr val="FF0000"/>
                </a:solidFill>
                <a:latin typeface="Arial Narrow" pitchFamily="34" charset="0"/>
              </a:rPr>
              <a:t>("RadioButtonList2").Select "Çifte Vatandaş"</a:t>
            </a: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Giriş_2").</a:t>
            </a:r>
            <a:r>
              <a:rPr lang="tr-TR" sz="1200" dirty="0" err="1">
                <a:solidFill>
                  <a:srgbClr val="FF0000"/>
                </a:solidFill>
                <a:latin typeface="Arial Narrow" pitchFamily="34" charset="0"/>
              </a:rPr>
              <a:t>WebButton</a:t>
            </a:r>
            <a:r>
              <a:rPr lang="tr-TR" sz="1200" dirty="0">
                <a:solidFill>
                  <a:srgbClr val="FF0000"/>
                </a:solidFill>
                <a:latin typeface="Arial Narrow" pitchFamily="34" charset="0"/>
              </a:rPr>
              <a:t>("KAYDET").</a:t>
            </a:r>
            <a:r>
              <a:rPr lang="tr-TR" sz="1200" dirty="0" err="1">
                <a:solidFill>
                  <a:srgbClr val="FF0000"/>
                </a:solidFill>
                <a:latin typeface="Arial Narrow" pitchFamily="34" charset="0"/>
              </a:rPr>
              <a:t>Click</a:t>
            </a: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Portföy_4").</a:t>
            </a:r>
            <a:r>
              <a:rPr lang="tr-TR" sz="1200" dirty="0" err="1">
                <a:solidFill>
                  <a:srgbClr val="FF0000"/>
                </a:solidFill>
                <a:latin typeface="Arial Narrow" pitchFamily="34" charset="0"/>
              </a:rPr>
              <a:t>WebButton</a:t>
            </a:r>
            <a:r>
              <a:rPr lang="tr-TR" sz="1200" dirty="0">
                <a:solidFill>
                  <a:srgbClr val="FF0000"/>
                </a:solidFill>
                <a:latin typeface="Arial Narrow" pitchFamily="34" charset="0"/>
              </a:rPr>
              <a:t>("GERİ").</a:t>
            </a:r>
            <a:r>
              <a:rPr lang="tr-TR" sz="1200" dirty="0" err="1">
                <a:solidFill>
                  <a:srgbClr val="FF0000"/>
                </a:solidFill>
                <a:latin typeface="Arial Narrow" pitchFamily="34" charset="0"/>
              </a:rPr>
              <a:t>Click</a:t>
            </a: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Giriş_2").</a:t>
            </a:r>
            <a:r>
              <a:rPr lang="tr-TR" sz="1200" dirty="0" err="1">
                <a:solidFill>
                  <a:srgbClr val="FF0000"/>
                </a:solidFill>
                <a:latin typeface="Arial Narrow" pitchFamily="34" charset="0"/>
              </a:rPr>
              <a:t>WebButton</a:t>
            </a:r>
            <a:r>
              <a:rPr lang="tr-TR" sz="1200" dirty="0">
                <a:solidFill>
                  <a:srgbClr val="FF0000"/>
                </a:solidFill>
                <a:latin typeface="Arial Narrow" pitchFamily="34" charset="0"/>
              </a:rPr>
              <a:t>("Ana Menu").</a:t>
            </a:r>
            <a:r>
              <a:rPr lang="tr-TR" sz="1200" dirty="0" err="1">
                <a:solidFill>
                  <a:srgbClr val="FF0000"/>
                </a:solidFill>
                <a:latin typeface="Arial Narrow" pitchFamily="34" charset="0"/>
              </a:rPr>
              <a:t>Click</a:t>
            </a: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Portföy_2").</a:t>
            </a:r>
            <a:r>
              <a:rPr lang="tr-TR" sz="1200" dirty="0" err="1">
                <a:solidFill>
                  <a:srgbClr val="FF0000"/>
                </a:solidFill>
                <a:latin typeface="Arial Narrow" pitchFamily="34" charset="0"/>
              </a:rPr>
              <a:t>WebButton</a:t>
            </a:r>
            <a:r>
              <a:rPr lang="tr-TR" sz="1200" dirty="0">
                <a:solidFill>
                  <a:srgbClr val="FF0000"/>
                </a:solidFill>
                <a:latin typeface="Arial Narrow" pitchFamily="34" charset="0"/>
              </a:rPr>
              <a:t>("Müşteri Listeleme").</a:t>
            </a:r>
            <a:r>
              <a:rPr lang="tr-TR" sz="1200" dirty="0" err="1">
                <a:solidFill>
                  <a:srgbClr val="FF0000"/>
                </a:solidFill>
                <a:latin typeface="Arial Narrow" pitchFamily="34" charset="0"/>
              </a:rPr>
              <a:t>Click</a:t>
            </a: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Portföy_5").</a:t>
            </a:r>
            <a:r>
              <a:rPr lang="tr-TR" sz="1200" dirty="0" err="1">
                <a:solidFill>
                  <a:srgbClr val="FF0000"/>
                </a:solidFill>
                <a:latin typeface="Arial Narrow" pitchFamily="34" charset="0"/>
              </a:rPr>
              <a:t>WebButton</a:t>
            </a:r>
            <a:r>
              <a:rPr lang="tr-TR" sz="1200" dirty="0">
                <a:solidFill>
                  <a:srgbClr val="FF0000"/>
                </a:solidFill>
                <a:latin typeface="Arial Narrow" pitchFamily="34" charset="0"/>
              </a:rPr>
              <a:t>("LİSTELE").</a:t>
            </a:r>
            <a:r>
              <a:rPr lang="tr-TR" sz="1200" dirty="0" err="1">
                <a:solidFill>
                  <a:srgbClr val="FF0000"/>
                </a:solidFill>
                <a:latin typeface="Arial Narrow" pitchFamily="34" charset="0"/>
              </a:rPr>
              <a:t>Click</a:t>
            </a: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Portföy_6").</a:t>
            </a:r>
            <a:r>
              <a:rPr lang="tr-TR" sz="1200" dirty="0" err="1">
                <a:solidFill>
                  <a:srgbClr val="FF0000"/>
                </a:solidFill>
                <a:latin typeface="Arial Narrow" pitchFamily="34" charset="0"/>
              </a:rPr>
              <a:t>WebButton</a:t>
            </a:r>
            <a:r>
              <a:rPr lang="tr-TR" sz="1200" dirty="0">
                <a:solidFill>
                  <a:srgbClr val="FF0000"/>
                </a:solidFill>
                <a:latin typeface="Arial Narrow" pitchFamily="34" charset="0"/>
              </a:rPr>
              <a:t>("Ana Menu").</a:t>
            </a:r>
            <a:r>
              <a:rPr lang="tr-TR" sz="1200" dirty="0" err="1">
                <a:solidFill>
                  <a:srgbClr val="FF0000"/>
                </a:solidFill>
                <a:latin typeface="Arial Narrow" pitchFamily="34" charset="0"/>
              </a:rPr>
              <a:t>Click</a:t>
            </a:r>
            <a:endParaRPr lang="tr-TR" sz="1200" dirty="0">
              <a:solidFill>
                <a:srgbClr val="FF0000"/>
              </a:solidFill>
              <a:latin typeface="Arial Narrow" pitchFamily="34" charset="0"/>
            </a:endParaRPr>
          </a:p>
          <a:p>
            <a:pPr lvl="1">
              <a:spcBef>
                <a:spcPct val="20000"/>
              </a:spcBef>
              <a:defRPr/>
            </a:pP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Page</a:t>
            </a:r>
            <a:r>
              <a:rPr lang="tr-TR" sz="1200" dirty="0">
                <a:solidFill>
                  <a:srgbClr val="FF0000"/>
                </a:solidFill>
                <a:latin typeface="Arial Narrow" pitchFamily="34" charset="0"/>
              </a:rPr>
              <a:t>("Müşteri Portföy_2").</a:t>
            </a:r>
            <a:r>
              <a:rPr lang="tr-TR" sz="1200" dirty="0" err="1">
                <a:solidFill>
                  <a:srgbClr val="FF0000"/>
                </a:solidFill>
                <a:latin typeface="Arial Narrow" pitchFamily="34" charset="0"/>
              </a:rPr>
              <a:t>Sync</a:t>
            </a:r>
            <a:endParaRPr lang="tr-TR" sz="1200" dirty="0">
              <a:solidFill>
                <a:srgbClr val="FF0000"/>
              </a:solidFill>
              <a:latin typeface="Arial Narrow" pitchFamily="34" charset="0"/>
            </a:endParaRPr>
          </a:p>
          <a:p>
            <a:pPr lvl="1">
              <a:spcBef>
                <a:spcPct val="20000"/>
              </a:spcBef>
              <a:defRPr/>
            </a:pPr>
            <a:r>
              <a:rPr lang="tr-TR" sz="1200" dirty="0">
                <a:solidFill>
                  <a:srgbClr val="FF0000"/>
                </a:solidFill>
                <a:latin typeface="Arial Narrow" pitchFamily="34" charset="0"/>
              </a:rPr>
              <a:t>Browser("Müşteri Portföy").</a:t>
            </a:r>
            <a:r>
              <a:rPr lang="tr-TR" sz="1200" dirty="0" err="1">
                <a:solidFill>
                  <a:srgbClr val="FF0000"/>
                </a:solidFill>
                <a:latin typeface="Arial Narrow" pitchFamily="34" charset="0"/>
              </a:rPr>
              <a:t>CloseAllTabs</a:t>
            </a:r>
            <a:endParaRPr lang="tr-TR" sz="1200" dirty="0">
              <a:solidFill>
                <a:srgbClr val="FF0000"/>
              </a:solidFill>
              <a:latin typeface="Arial Narrow"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8384" y="5763609"/>
            <a:ext cx="1049767" cy="1049767"/>
          </a:xfrm>
          <a:prstGeom prst="rect">
            <a:avLst/>
          </a:prstGeom>
        </p:spPr>
      </p:pic>
    </p:spTree>
    <p:extLst>
      <p:ext uri="{BB962C8B-B14F-4D97-AF65-F5344CB8AC3E}">
        <p14:creationId xmlns:p14="http://schemas.microsoft.com/office/powerpoint/2010/main" val="16743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r>
              <a:rPr lang="tr-TR" dirty="0" err="1"/>
              <a:t>Selenium</a:t>
            </a:r>
            <a:r>
              <a:rPr lang="tr-TR" dirty="0"/>
              <a:t> web tabanlı otomasyon testi için kullanabileceğiniz bir </a:t>
            </a:r>
            <a:r>
              <a:rPr lang="tr-TR" dirty="0" err="1"/>
              <a:t>tool</a:t>
            </a:r>
            <a:r>
              <a:rPr lang="tr-TR" dirty="0"/>
              <a:t> </a:t>
            </a:r>
            <a:r>
              <a:rPr lang="tr-TR" dirty="0" smtClean="0"/>
              <a:t>ekosistemidir.</a:t>
            </a:r>
          </a:p>
          <a:p>
            <a:pPr lvl="1"/>
            <a:r>
              <a:rPr lang="tr-TR" sz="2400" dirty="0">
                <a:solidFill>
                  <a:srgbClr val="550579"/>
                </a:solidFill>
              </a:rPr>
              <a:t>Birleşik bir  </a:t>
            </a:r>
            <a:r>
              <a:rPr lang="tr-TR" sz="2400" dirty="0" smtClean="0">
                <a:solidFill>
                  <a:srgbClr val="550579"/>
                </a:solidFill>
              </a:rPr>
              <a:t>IDE</a:t>
            </a:r>
          </a:p>
          <a:p>
            <a:pPr lvl="1"/>
            <a:r>
              <a:rPr lang="tr-TR" sz="2400" dirty="0" err="1">
                <a:solidFill>
                  <a:srgbClr val="550579"/>
                </a:solidFill>
              </a:rPr>
              <a:t>R</a:t>
            </a:r>
            <a:r>
              <a:rPr lang="tr-TR" sz="2400" dirty="0" err="1" smtClean="0">
                <a:solidFill>
                  <a:srgbClr val="550579"/>
                </a:solidFill>
              </a:rPr>
              <a:t>ecord</a:t>
            </a:r>
            <a:r>
              <a:rPr lang="tr-TR" sz="2400" dirty="0" smtClean="0">
                <a:solidFill>
                  <a:srgbClr val="550579"/>
                </a:solidFill>
              </a:rPr>
              <a:t> </a:t>
            </a:r>
            <a:r>
              <a:rPr lang="tr-TR" sz="2400" dirty="0">
                <a:solidFill>
                  <a:srgbClr val="550579"/>
                </a:solidFill>
              </a:rPr>
              <a:t>(kayıt etme) ve </a:t>
            </a:r>
            <a:r>
              <a:rPr lang="tr-TR" sz="2400" dirty="0" err="1">
                <a:solidFill>
                  <a:srgbClr val="550579"/>
                </a:solidFill>
              </a:rPr>
              <a:t>playback</a:t>
            </a:r>
            <a:r>
              <a:rPr lang="tr-TR" sz="2400" dirty="0">
                <a:solidFill>
                  <a:srgbClr val="550579"/>
                </a:solidFill>
              </a:rPr>
              <a:t> mekanizması olan </a:t>
            </a:r>
            <a:r>
              <a:rPr lang="tr-TR" sz="2400" dirty="0" err="1">
                <a:solidFill>
                  <a:srgbClr val="550579"/>
                </a:solidFill>
              </a:rPr>
              <a:t>Webdriver</a:t>
            </a:r>
            <a:endParaRPr lang="tr-TR" sz="2400" dirty="0">
              <a:solidFill>
                <a:srgbClr val="550579"/>
              </a:solidFill>
            </a:endParaRPr>
          </a:p>
          <a:p>
            <a:pPr lvl="1"/>
            <a:r>
              <a:rPr lang="tr-TR" sz="2400" dirty="0">
                <a:solidFill>
                  <a:srgbClr val="550579"/>
                </a:solidFill>
              </a:rPr>
              <a:t>Çeşitli dillerde web test için API sağlayan bir </a:t>
            </a:r>
            <a:r>
              <a:rPr lang="tr-TR" sz="2400" dirty="0" err="1">
                <a:solidFill>
                  <a:srgbClr val="550579"/>
                </a:solidFill>
              </a:rPr>
              <a:t>core</a:t>
            </a:r>
            <a:r>
              <a:rPr lang="tr-TR" sz="2400" dirty="0">
                <a:solidFill>
                  <a:srgbClr val="550579"/>
                </a:solidFill>
              </a:rPr>
              <a:t> </a:t>
            </a:r>
            <a:r>
              <a:rPr lang="tr-TR" sz="2400" dirty="0" err="1">
                <a:solidFill>
                  <a:srgbClr val="550579"/>
                </a:solidFill>
              </a:rPr>
              <a:t>component</a:t>
            </a:r>
            <a:r>
              <a:rPr lang="tr-TR" sz="2400" dirty="0">
                <a:solidFill>
                  <a:srgbClr val="550579"/>
                </a:solidFill>
              </a:rPr>
              <a:t>-Remote Control (RC)</a:t>
            </a:r>
          </a:p>
          <a:p>
            <a:pPr lvl="1"/>
            <a:r>
              <a:rPr lang="tr-TR" sz="2400" dirty="0">
                <a:solidFill>
                  <a:srgbClr val="550579"/>
                </a:solidFill>
              </a:rPr>
              <a:t>Paralel testler için API sağlayan </a:t>
            </a:r>
            <a:r>
              <a:rPr lang="tr-TR" sz="2400" dirty="0" err="1">
                <a:solidFill>
                  <a:srgbClr val="550579"/>
                </a:solidFill>
              </a:rPr>
              <a:t>Grid</a:t>
            </a:r>
            <a:r>
              <a:rPr lang="tr-TR" sz="1800" dirty="0"/>
              <a:t> </a:t>
            </a:r>
          </a:p>
          <a:p>
            <a:r>
              <a:rPr lang="tr-TR" sz="2400" dirty="0" smtClean="0">
                <a:solidFill>
                  <a:srgbClr val="550579"/>
                </a:solidFill>
              </a:rPr>
              <a:t>Bir çok </a:t>
            </a:r>
            <a:r>
              <a:rPr lang="tr-TR" sz="2400" dirty="0">
                <a:solidFill>
                  <a:srgbClr val="550579"/>
                </a:solidFill>
              </a:rPr>
              <a:t>tarayıcıyı destekler.</a:t>
            </a:r>
          </a:p>
          <a:p>
            <a:endParaRPr lang="tr-TR" dirty="0" smtClean="0"/>
          </a:p>
          <a:p>
            <a:pPr marL="457200" lvl="1" indent="0">
              <a:buNone/>
            </a:pPr>
            <a:endParaRPr lang="tr-TR" sz="1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lstStyle/>
          <a:p>
            <a:r>
              <a:rPr lang="tr-TR" kern="0" dirty="0" err="1" smtClean="0">
                <a:solidFill>
                  <a:schemeClr val="bg2">
                    <a:lumMod val="60000"/>
                    <a:lumOff val="40000"/>
                  </a:schemeClr>
                </a:solidFill>
              </a:rPr>
              <a:t>Selenium</a:t>
            </a:r>
            <a:endParaRPr lang="tr-TR" dirty="0">
              <a:solidFill>
                <a:schemeClr val="bg2">
                  <a:lumMod val="60000"/>
                  <a:lumOff val="40000"/>
                </a:schemeClr>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135102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pPr lvl="0"/>
            <a:r>
              <a:rPr lang="tr-TR" dirty="0" err="1" smtClean="0"/>
              <a:t>Selenium</a:t>
            </a:r>
            <a:r>
              <a:rPr lang="tr-TR" dirty="0" smtClean="0"/>
              <a:t> </a:t>
            </a:r>
            <a:r>
              <a:rPr lang="tr-TR" dirty="0"/>
              <a:t>IDE;</a:t>
            </a:r>
          </a:p>
          <a:p>
            <a:pPr lvl="1"/>
            <a:r>
              <a:rPr lang="tr-TR" sz="1800" dirty="0" err="1"/>
              <a:t>Firefox</a:t>
            </a:r>
            <a:r>
              <a:rPr lang="tr-TR" sz="1800" dirty="0"/>
              <a:t> üzerine kurulan bir </a:t>
            </a:r>
            <a:r>
              <a:rPr lang="tr-TR" sz="1800" dirty="0" err="1"/>
              <a:t>add</a:t>
            </a:r>
            <a:r>
              <a:rPr lang="tr-TR" sz="1800" dirty="0"/>
              <a:t>-on olarak çalışır.</a:t>
            </a:r>
          </a:p>
          <a:p>
            <a:pPr lvl="1"/>
            <a:r>
              <a:rPr lang="tr-TR" sz="1800" dirty="0" err="1"/>
              <a:t>Record</a:t>
            </a:r>
            <a:r>
              <a:rPr lang="tr-TR" sz="1800" dirty="0"/>
              <a:t> </a:t>
            </a:r>
            <a:r>
              <a:rPr lang="tr-TR" sz="1800" dirty="0" err="1"/>
              <a:t>and</a:t>
            </a:r>
            <a:r>
              <a:rPr lang="tr-TR" sz="1800" dirty="0"/>
              <a:t> </a:t>
            </a:r>
            <a:r>
              <a:rPr lang="tr-TR" sz="1800" dirty="0" err="1"/>
              <a:t>play</a:t>
            </a:r>
            <a:r>
              <a:rPr lang="tr-TR" sz="1800" dirty="0"/>
              <a:t> özelliği vardır.</a:t>
            </a:r>
          </a:p>
          <a:p>
            <a:pPr lvl="1"/>
            <a:r>
              <a:rPr lang="tr-TR" sz="1800" dirty="0" err="1"/>
              <a:t>Javascript</a:t>
            </a:r>
            <a:r>
              <a:rPr lang="tr-TR" sz="1800" dirty="0"/>
              <a:t> barındıran web uygulamalarında </a:t>
            </a:r>
            <a:r>
              <a:rPr lang="tr-TR" sz="1800" dirty="0" err="1"/>
              <a:t>record</a:t>
            </a:r>
            <a:r>
              <a:rPr lang="tr-TR" sz="1800" dirty="0"/>
              <a:t> özelliği tam olarak çalışmaz dolayısıyla bu tür </a:t>
            </a:r>
            <a:r>
              <a:rPr lang="tr-TR" sz="1800" dirty="0" err="1"/>
              <a:t>caseler</a:t>
            </a:r>
            <a:r>
              <a:rPr lang="tr-TR" sz="1800" dirty="0"/>
              <a:t> için test </a:t>
            </a:r>
            <a:r>
              <a:rPr lang="tr-TR" sz="1800" dirty="0" err="1"/>
              <a:t>caseleri</a:t>
            </a:r>
            <a:r>
              <a:rPr lang="tr-TR" sz="1800" dirty="0"/>
              <a:t> uygun bir şekilde düzenlemek gerekir.</a:t>
            </a:r>
          </a:p>
          <a:p>
            <a:pPr lvl="1"/>
            <a:r>
              <a:rPr lang="tr-TR" sz="1800" b="1" dirty="0" err="1"/>
              <a:t>Command</a:t>
            </a:r>
            <a:r>
              <a:rPr lang="tr-TR" sz="1800" dirty="0"/>
              <a:t>, </a:t>
            </a:r>
            <a:r>
              <a:rPr lang="tr-TR" sz="1800" b="1" dirty="0" err="1"/>
              <a:t>Target</a:t>
            </a:r>
            <a:r>
              <a:rPr lang="tr-TR" sz="1800" dirty="0"/>
              <a:t>(Yer bulucular), </a:t>
            </a:r>
            <a:r>
              <a:rPr lang="tr-TR" sz="1800" b="1" dirty="0"/>
              <a:t>Value</a:t>
            </a:r>
            <a:r>
              <a:rPr lang="tr-TR" sz="1800" dirty="0"/>
              <a:t>(</a:t>
            </a:r>
            <a:r>
              <a:rPr lang="tr-TR" sz="1800" dirty="0" err="1"/>
              <a:t>Target’la</a:t>
            </a:r>
            <a:r>
              <a:rPr lang="tr-TR" sz="1800" dirty="0"/>
              <a:t> belirtilen </a:t>
            </a:r>
            <a:r>
              <a:rPr lang="tr-TR" sz="1800" dirty="0" err="1"/>
              <a:t>neslere</a:t>
            </a:r>
            <a:r>
              <a:rPr lang="tr-TR" sz="1800" dirty="0"/>
              <a:t> değer vermek için) özeliklerinde komutlarla </a:t>
            </a:r>
            <a:r>
              <a:rPr lang="tr-TR" sz="1800" dirty="0" err="1"/>
              <a:t>record</a:t>
            </a:r>
            <a:r>
              <a:rPr lang="tr-TR" sz="1800" dirty="0"/>
              <a:t> edilen test </a:t>
            </a:r>
            <a:r>
              <a:rPr lang="tr-TR" sz="1800" dirty="0" err="1"/>
              <a:t>case</a:t>
            </a:r>
            <a:r>
              <a:rPr lang="tr-TR" sz="1800" dirty="0"/>
              <a:t> düzenlenebilir.</a:t>
            </a:r>
          </a:p>
          <a:p>
            <a:pPr lvl="1"/>
            <a:r>
              <a:rPr lang="tr-TR" sz="1800" dirty="0"/>
              <a:t>Html, CSS, data </a:t>
            </a:r>
            <a:r>
              <a:rPr lang="tr-TR" sz="1800" dirty="0" err="1"/>
              <a:t>object</a:t>
            </a:r>
            <a:r>
              <a:rPr lang="tr-TR" sz="1800" dirty="0"/>
              <a:t> model bilgisi gerektirir.</a:t>
            </a:r>
          </a:p>
          <a:p>
            <a:pPr lvl="1"/>
            <a:r>
              <a:rPr lang="tr-TR" sz="1800" dirty="0" err="1"/>
              <a:t>Complex</a:t>
            </a:r>
            <a:r>
              <a:rPr lang="tr-TR" sz="1800" dirty="0"/>
              <a:t> test </a:t>
            </a:r>
            <a:r>
              <a:rPr lang="tr-TR" sz="1800" dirty="0" err="1"/>
              <a:t>caseler</a:t>
            </a:r>
            <a:r>
              <a:rPr lang="tr-TR" sz="1800" dirty="0"/>
              <a:t> yazmak için yeterli değildir.</a:t>
            </a:r>
          </a:p>
          <a:p>
            <a:pPr lvl="1"/>
            <a:r>
              <a:rPr lang="tr-TR" sz="1800" dirty="0"/>
              <a:t>Internet Explorer ve </a:t>
            </a:r>
            <a:r>
              <a:rPr lang="tr-TR" sz="1800" dirty="0" err="1"/>
              <a:t>Chrome</a:t>
            </a:r>
            <a:r>
              <a:rPr lang="tr-TR" sz="1800" dirty="0"/>
              <a:t> gibi tarayıcıları desteklememektedir.</a:t>
            </a:r>
          </a:p>
          <a:p>
            <a:endParaRPr lang="tr-TR" sz="1600" dirty="0" smtClean="0"/>
          </a:p>
          <a:p>
            <a:pPr marL="457200" lvl="1" indent="0">
              <a:buNone/>
            </a:pPr>
            <a:endParaRPr lang="tr-TR" sz="16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lstStyle/>
          <a:p>
            <a:r>
              <a:rPr lang="tr-TR" kern="0" dirty="0" err="1" smtClean="0">
                <a:solidFill>
                  <a:schemeClr val="bg2">
                    <a:lumMod val="60000"/>
                    <a:lumOff val="40000"/>
                  </a:schemeClr>
                </a:solidFill>
              </a:rPr>
              <a:t>Selenium</a:t>
            </a:r>
            <a:r>
              <a:rPr lang="tr-TR" kern="0" dirty="0" smtClean="0">
                <a:solidFill>
                  <a:schemeClr val="bg2">
                    <a:lumMod val="60000"/>
                    <a:lumOff val="40000"/>
                  </a:schemeClr>
                </a:solidFill>
              </a:rPr>
              <a:t> IDE</a:t>
            </a:r>
            <a:endParaRPr lang="tr-TR" dirty="0">
              <a:solidFill>
                <a:schemeClr val="bg2">
                  <a:lumMod val="60000"/>
                  <a:lumOff val="40000"/>
                </a:schemeClr>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43199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899592" y="1388368"/>
            <a:ext cx="742955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rgbClr val="550579"/>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2628" lvl="0" fontAlgn="auto">
              <a:spcAft>
                <a:spcPts val="0"/>
              </a:spcAft>
              <a:buFont typeface="Arial" pitchFamily="34" charset="0"/>
              <a:buChar char="•"/>
              <a:defRPr/>
            </a:pPr>
            <a:r>
              <a:rPr lang="tr-TR" sz="2400" dirty="0" smtClean="0"/>
              <a:t>Uygulamaların </a:t>
            </a:r>
            <a:r>
              <a:rPr lang="tr-TR" sz="2400" dirty="0"/>
              <a:t>normal şartlar altındaki performans seviyelerinin </a:t>
            </a:r>
            <a:r>
              <a:rPr lang="tr-TR" sz="2400" dirty="0" smtClean="0"/>
              <a:t>belirlenmesi sağlanır.</a:t>
            </a:r>
          </a:p>
          <a:p>
            <a:pPr marL="452628" lvl="0" fontAlgn="auto">
              <a:spcAft>
                <a:spcPts val="0"/>
              </a:spcAft>
              <a:buFont typeface="Arial" pitchFamily="34" charset="0"/>
              <a:buChar char="•"/>
              <a:defRPr/>
            </a:pPr>
            <a:r>
              <a:rPr lang="tr-TR" sz="2400" dirty="0" smtClean="0"/>
              <a:t>Performans </a:t>
            </a:r>
            <a:r>
              <a:rPr lang="tr-TR" sz="2400" dirty="0"/>
              <a:t>testi aslında yük testini ve </a:t>
            </a:r>
            <a:r>
              <a:rPr lang="tr-TR" sz="2400" dirty="0" err="1"/>
              <a:t>tunning’i</a:t>
            </a:r>
            <a:r>
              <a:rPr lang="tr-TR" sz="2400" dirty="0"/>
              <a:t> kapsayan bir işlemler </a:t>
            </a:r>
            <a:r>
              <a:rPr lang="tr-TR" sz="2400" dirty="0" smtClean="0"/>
              <a:t>bütünüdür.</a:t>
            </a:r>
          </a:p>
          <a:p>
            <a:pPr marL="452628" lvl="0" fontAlgn="auto">
              <a:spcAft>
                <a:spcPts val="0"/>
              </a:spcAft>
              <a:buFont typeface="Arial" pitchFamily="34" charset="0"/>
              <a:buChar char="•"/>
              <a:defRPr/>
            </a:pPr>
            <a:r>
              <a:rPr lang="tr-TR" sz="2400" dirty="0" smtClean="0"/>
              <a:t>Sistemin belirli </a:t>
            </a:r>
            <a:r>
              <a:rPr lang="tr-TR" sz="2400" dirty="0"/>
              <a:t>bir yük altındaki performansının ölçülmesi ve istenilen performansa ulaşmasının sağlanmasıdır. Sistemin ağır yük altındaki dar boğazlarının, kod ve </a:t>
            </a:r>
            <a:r>
              <a:rPr lang="tr-TR" sz="2400" dirty="0" err="1"/>
              <a:t>veritabanı</a:t>
            </a:r>
            <a:r>
              <a:rPr lang="tr-TR" sz="2400" dirty="0"/>
              <a:t> gibi sistemlerle çözülmesini amaçlamaktadır</a:t>
            </a:r>
            <a:r>
              <a:rPr lang="tr-TR" sz="2400" dirty="0" smtClean="0"/>
              <a:t>.</a:t>
            </a:r>
            <a:endParaRPr lang="tr-TR"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6229290"/>
            <a:ext cx="1517413" cy="449454"/>
          </a:xfrm>
          <a:prstGeom prst="rect">
            <a:avLst/>
          </a:prstGeom>
        </p:spPr>
      </p:pic>
      <p:sp>
        <p:nvSpPr>
          <p:cNvPr id="3" name="Title 2"/>
          <p:cNvSpPr>
            <a:spLocks noGrp="1"/>
          </p:cNvSpPr>
          <p:nvPr>
            <p:ph type="title"/>
          </p:nvPr>
        </p:nvSpPr>
        <p:spPr/>
        <p:txBody>
          <a:bodyPr/>
          <a:lstStyle/>
          <a:p>
            <a:r>
              <a:rPr lang="tr-TR" kern="0" dirty="0" smtClean="0">
                <a:solidFill>
                  <a:schemeClr val="bg2">
                    <a:lumMod val="60000"/>
                    <a:lumOff val="40000"/>
                  </a:schemeClr>
                </a:solidFill>
              </a:rPr>
              <a:t>Performans Testi (</a:t>
            </a:r>
            <a:r>
              <a:rPr lang="tr-TR" kern="0" dirty="0" err="1" smtClean="0">
                <a:solidFill>
                  <a:schemeClr val="bg2">
                    <a:lumMod val="60000"/>
                    <a:lumOff val="40000"/>
                  </a:schemeClr>
                </a:solidFill>
              </a:rPr>
              <a:t>Performance</a:t>
            </a:r>
            <a:r>
              <a:rPr lang="tr-TR" kern="0" dirty="0" smtClean="0">
                <a:solidFill>
                  <a:schemeClr val="bg2">
                    <a:lumMod val="60000"/>
                    <a:lumOff val="40000"/>
                  </a:schemeClr>
                </a:solidFill>
              </a:rPr>
              <a:t> </a:t>
            </a:r>
            <a:r>
              <a:rPr lang="tr-TR" kern="0" dirty="0" err="1" smtClean="0">
                <a:solidFill>
                  <a:schemeClr val="bg2">
                    <a:lumMod val="60000"/>
                    <a:lumOff val="40000"/>
                  </a:schemeClr>
                </a:solidFill>
              </a:rPr>
              <a:t>Testing</a:t>
            </a:r>
            <a:r>
              <a:rPr lang="tr-TR" kern="0" dirty="0" smtClean="0">
                <a:solidFill>
                  <a:schemeClr val="bg2">
                    <a:lumMod val="60000"/>
                    <a:lumOff val="40000"/>
                  </a:schemeClr>
                </a:solidFill>
              </a:rPr>
              <a:t>)</a:t>
            </a:r>
            <a:endParaRPr lang="tr-TR" dirty="0">
              <a:solidFill>
                <a:schemeClr val="bg2">
                  <a:lumMod val="60000"/>
                  <a:lumOff val="40000"/>
                </a:schemeClr>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1217527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412776"/>
            <a:ext cx="820891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pPr lvl="0"/>
            <a:r>
              <a:rPr lang="tr-TR" dirty="0" err="1" smtClean="0"/>
              <a:t>Selenium</a:t>
            </a:r>
            <a:r>
              <a:rPr lang="tr-TR" dirty="0" smtClean="0"/>
              <a:t> </a:t>
            </a:r>
            <a:r>
              <a:rPr lang="tr-TR" dirty="0"/>
              <a:t>RC;</a:t>
            </a:r>
          </a:p>
          <a:p>
            <a:pPr lvl="1"/>
            <a:r>
              <a:rPr lang="tr-TR" sz="1800" dirty="0"/>
              <a:t>Bir </a:t>
            </a:r>
            <a:r>
              <a:rPr lang="tr-TR" sz="1800" dirty="0" err="1"/>
              <a:t>framework</a:t>
            </a:r>
            <a:r>
              <a:rPr lang="tr-TR" sz="1800" dirty="0"/>
              <a:t> içeren server ve Java, C#, </a:t>
            </a:r>
            <a:r>
              <a:rPr lang="tr-TR" sz="1800" dirty="0" err="1"/>
              <a:t>Ruby</a:t>
            </a:r>
            <a:r>
              <a:rPr lang="tr-TR" sz="1800" dirty="0"/>
              <a:t>, </a:t>
            </a:r>
            <a:r>
              <a:rPr lang="tr-TR" sz="1800" dirty="0" err="1"/>
              <a:t>Python</a:t>
            </a:r>
            <a:r>
              <a:rPr lang="tr-TR" sz="1800" dirty="0"/>
              <a:t> dilleri için kullanılan </a:t>
            </a:r>
            <a:r>
              <a:rPr lang="tr-TR" sz="1800" dirty="0" err="1"/>
              <a:t>client</a:t>
            </a:r>
            <a:r>
              <a:rPr lang="tr-TR" sz="1800" dirty="0"/>
              <a:t> </a:t>
            </a:r>
            <a:r>
              <a:rPr lang="tr-TR" sz="1800" dirty="0" err="1"/>
              <a:t>driver’ları</a:t>
            </a:r>
            <a:r>
              <a:rPr lang="tr-TR" sz="1800" dirty="0"/>
              <a:t> içerir.</a:t>
            </a:r>
          </a:p>
          <a:p>
            <a:pPr lvl="1"/>
            <a:r>
              <a:rPr lang="tr-TR" sz="1800" dirty="0"/>
              <a:t>Gerçek anlamda bir otomasyon testi kurgulamak için </a:t>
            </a:r>
            <a:r>
              <a:rPr lang="tr-TR" sz="1800" dirty="0" err="1"/>
              <a:t>development</a:t>
            </a:r>
            <a:r>
              <a:rPr lang="tr-TR" sz="1800" dirty="0"/>
              <a:t>  bilgisi  ve efor gerektirir.</a:t>
            </a:r>
          </a:p>
          <a:p>
            <a:pPr lvl="1"/>
            <a:r>
              <a:rPr lang="tr-TR" sz="1800" dirty="0"/>
              <a:t>Stabil sistemlerde kullanılabilir , güncel tutmak maliyet gerektirir.</a:t>
            </a:r>
          </a:p>
          <a:p>
            <a:pPr lvl="1"/>
            <a:r>
              <a:rPr lang="tr-TR" sz="1800" dirty="0"/>
              <a:t>Esnek kullanım durumuna göre düzenlenebilir.</a:t>
            </a:r>
          </a:p>
          <a:p>
            <a:pPr lvl="1"/>
            <a:r>
              <a:rPr lang="tr-TR" sz="1800" dirty="0"/>
              <a:t>Çalışılması istenen programlama dili seçilebilir. (</a:t>
            </a:r>
            <a:r>
              <a:rPr lang="tr-TR" sz="1800" dirty="0" err="1"/>
              <a:t>Java,C</a:t>
            </a:r>
            <a:r>
              <a:rPr lang="tr-TR" sz="1800" dirty="0"/>
              <a:t># vs.)</a:t>
            </a:r>
          </a:p>
          <a:p>
            <a:pPr lvl="1"/>
            <a:r>
              <a:rPr lang="tr-TR" sz="1800" dirty="0" err="1" smtClean="0"/>
              <a:t>Ajax</a:t>
            </a:r>
            <a:r>
              <a:rPr lang="tr-TR" sz="1800" dirty="0" smtClean="0"/>
              <a:t> </a:t>
            </a:r>
            <a:r>
              <a:rPr lang="tr-TR" sz="1800" dirty="0"/>
              <a:t>web </a:t>
            </a:r>
            <a:r>
              <a:rPr lang="tr-TR" sz="1800" dirty="0" err="1"/>
              <a:t>application’ları</a:t>
            </a:r>
            <a:r>
              <a:rPr lang="tr-TR" sz="1800" dirty="0"/>
              <a:t> test edilebilir.</a:t>
            </a:r>
          </a:p>
          <a:p>
            <a:pPr lvl="1"/>
            <a:r>
              <a:rPr lang="tr-TR" sz="1800" dirty="0"/>
              <a:t>Sorular yanıt bulmak için geniş katılımlı </a:t>
            </a:r>
            <a:r>
              <a:rPr lang="tr-TR" sz="1800" dirty="0" err="1"/>
              <a:t>Community’e</a:t>
            </a:r>
            <a:r>
              <a:rPr lang="tr-TR" sz="1800" dirty="0"/>
              <a:t> başvurulabilir. Diğer </a:t>
            </a:r>
            <a:r>
              <a:rPr lang="tr-TR" sz="1800" dirty="0" err="1"/>
              <a:t>opensource</a:t>
            </a:r>
            <a:r>
              <a:rPr lang="tr-TR" sz="1800" dirty="0"/>
              <a:t> araçlara göre yardım alabilme ihtimali daha fazladır.</a:t>
            </a:r>
          </a:p>
          <a:p>
            <a:pPr marL="457200" lvl="1" indent="0">
              <a:buNone/>
            </a:pPr>
            <a:endParaRPr lang="tr-TR" sz="16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lstStyle/>
          <a:p>
            <a:r>
              <a:rPr lang="tr-TR" kern="0" dirty="0" err="1" smtClean="0">
                <a:solidFill>
                  <a:schemeClr val="bg2">
                    <a:lumMod val="60000"/>
                    <a:lumOff val="40000"/>
                  </a:schemeClr>
                </a:solidFill>
              </a:rPr>
              <a:t>Selenium</a:t>
            </a:r>
            <a:r>
              <a:rPr lang="tr-TR" kern="0" dirty="0" smtClean="0">
                <a:solidFill>
                  <a:schemeClr val="bg2">
                    <a:lumMod val="60000"/>
                    <a:lumOff val="40000"/>
                  </a:schemeClr>
                </a:solidFill>
              </a:rPr>
              <a:t> RC</a:t>
            </a:r>
            <a:endParaRPr lang="tr-TR" dirty="0">
              <a:solidFill>
                <a:schemeClr val="bg2">
                  <a:lumMod val="60000"/>
                  <a:lumOff val="40000"/>
                </a:schemeClr>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3119544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899592" y="1244352"/>
            <a:ext cx="742955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rgbClr val="550579"/>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tr-TR" dirty="0" smtClean="0"/>
          </a:p>
          <a:p>
            <a:pPr marL="0" indent="0" algn="ctr">
              <a:buNone/>
            </a:pPr>
            <a:r>
              <a:rPr lang="tr-TR" sz="3600" dirty="0" smtClean="0"/>
              <a:t>Happy testing  </a:t>
            </a:r>
            <a:r>
              <a:rPr lang="tr-TR" sz="3600" dirty="0" smtClean="0">
                <a:sym typeface="Wingdings" pitchFamily="2" charset="2"/>
              </a:rPr>
              <a:t></a:t>
            </a:r>
          </a:p>
          <a:p>
            <a:pPr marL="0" indent="0" algn="ctr">
              <a:buNone/>
            </a:pPr>
            <a:r>
              <a:rPr lang="tr-TR" sz="3600" dirty="0" err="1" smtClean="0">
                <a:sym typeface="Wingdings" pitchFamily="2" charset="2"/>
              </a:rPr>
              <a:t>Thank</a:t>
            </a:r>
            <a:r>
              <a:rPr lang="tr-TR" sz="3600" dirty="0" smtClean="0">
                <a:sym typeface="Wingdings" pitchFamily="2" charset="2"/>
              </a:rPr>
              <a:t> </a:t>
            </a:r>
            <a:r>
              <a:rPr lang="tr-TR" sz="3600" dirty="0" err="1" smtClean="0">
                <a:sym typeface="Wingdings" pitchFamily="2" charset="2"/>
              </a:rPr>
              <a:t>you</a:t>
            </a:r>
            <a:r>
              <a:rPr lang="tr-TR" sz="3600" dirty="0" smtClean="0">
                <a:sym typeface="Wingdings" pitchFamily="2" charset="2"/>
              </a:rPr>
              <a:t>...</a:t>
            </a:r>
          </a:p>
          <a:p>
            <a:pPr marL="0" indent="0">
              <a:buNone/>
            </a:pPr>
            <a:endParaRPr lang="tr-TR" sz="1600" dirty="0" smtClean="0"/>
          </a:p>
          <a:p>
            <a:pPr marL="0" indent="0">
              <a:buNone/>
            </a:pPr>
            <a:endParaRPr lang="tr-TR" sz="1600" dirty="0" smtClean="0"/>
          </a:p>
          <a:p>
            <a:pPr marL="0" indent="0">
              <a:buNone/>
            </a:pPr>
            <a:r>
              <a:rPr lang="tr-TR" sz="2000" b="1" dirty="0" smtClean="0"/>
              <a:t>Engin Sancak</a:t>
            </a:r>
            <a:endParaRPr lang="tr-TR" sz="2000" b="1" dirty="0"/>
          </a:p>
          <a:p>
            <a:pPr marL="0" indent="0">
              <a:buNone/>
            </a:pPr>
            <a:r>
              <a:rPr lang="tr-TR" sz="2000" dirty="0" smtClean="0"/>
              <a:t>engin.sancak@turkcellteknoloji.com.tr</a:t>
            </a:r>
            <a:endParaRPr lang="tr-TR" sz="2000" dirty="0"/>
          </a:p>
          <a:p>
            <a:pPr marL="0" indent="0">
              <a:buNone/>
            </a:pPr>
            <a:endParaRPr lang="tr-TR" sz="2000" dirty="0" smtClean="0"/>
          </a:p>
          <a:p>
            <a:pPr marL="0" indent="0">
              <a:buNone/>
            </a:pPr>
            <a:r>
              <a:rPr lang="tr-TR" sz="2000" b="1" dirty="0" smtClean="0"/>
              <a:t>Lütfiye Yetişen </a:t>
            </a:r>
            <a:r>
              <a:rPr lang="tr-TR" sz="2000" b="1" dirty="0" err="1" smtClean="0"/>
              <a:t>Meliye</a:t>
            </a:r>
            <a:endParaRPr lang="tr-TR" sz="2000" b="1" dirty="0"/>
          </a:p>
          <a:p>
            <a:pPr marL="0" indent="0">
              <a:buNone/>
            </a:pPr>
            <a:r>
              <a:rPr lang="tr-TR" sz="2000" dirty="0"/>
              <a:t>lutfiye.meliye@turkcellteknoloji.com.tr</a:t>
            </a:r>
          </a:p>
          <a:p>
            <a:pPr marL="0" indent="0">
              <a:buNone/>
            </a:pPr>
            <a:endParaRPr lang="tr-TR" sz="1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6265666"/>
            <a:ext cx="1362923" cy="40369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3550522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899592" y="1388368"/>
            <a:ext cx="742955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rgbClr val="550579"/>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tr-TR" sz="2400" dirty="0"/>
              <a:t>Sistem gereksinimleri karşılıyor mu ?</a:t>
            </a:r>
          </a:p>
          <a:p>
            <a:endParaRPr lang="tr-TR" sz="2400" dirty="0"/>
          </a:p>
          <a:p>
            <a:r>
              <a:rPr lang="tr-TR" sz="2400" dirty="0"/>
              <a:t>Normal şartlar altında sistem nasıl davranıyor?</a:t>
            </a:r>
          </a:p>
          <a:p>
            <a:endParaRPr lang="tr-TR" sz="2400" dirty="0"/>
          </a:p>
          <a:p>
            <a:r>
              <a:rPr lang="tr-TR" sz="2400" dirty="0"/>
              <a:t>Sistem trafiğindeki artışlar işlem süresini, </a:t>
            </a:r>
            <a:r>
              <a:rPr lang="tr-TR" sz="2400" dirty="0" err="1"/>
              <a:t>fonksiyonaliteyi</a:t>
            </a:r>
            <a:r>
              <a:rPr lang="tr-TR" sz="2400" dirty="0"/>
              <a:t> nasıl etkiler.</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6229290"/>
            <a:ext cx="1517413" cy="449454"/>
          </a:xfrm>
          <a:prstGeom prst="rect">
            <a:avLst/>
          </a:prstGeom>
        </p:spPr>
      </p:pic>
      <p:sp>
        <p:nvSpPr>
          <p:cNvPr id="3" name="Title 2"/>
          <p:cNvSpPr>
            <a:spLocks noGrp="1"/>
          </p:cNvSpPr>
          <p:nvPr>
            <p:ph type="title"/>
          </p:nvPr>
        </p:nvSpPr>
        <p:spPr/>
        <p:txBody>
          <a:bodyPr/>
          <a:lstStyle/>
          <a:p>
            <a:r>
              <a:rPr lang="tr-TR" kern="0" dirty="0" smtClean="0">
                <a:solidFill>
                  <a:schemeClr val="bg2">
                    <a:lumMod val="60000"/>
                    <a:lumOff val="40000"/>
                  </a:schemeClr>
                </a:solidFill>
              </a:rPr>
              <a:t>Performans Testinin Faydaları</a:t>
            </a:r>
            <a:endParaRPr lang="tr-TR" dirty="0">
              <a:solidFill>
                <a:schemeClr val="bg2">
                  <a:lumMod val="60000"/>
                  <a:lumOff val="40000"/>
                </a:schemeClr>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1928296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899592" y="1388368"/>
            <a:ext cx="742955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rgbClr val="550579"/>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tr-TR" sz="2400" dirty="0"/>
              <a:t>Hangi kullanıcı seviyesinde performans problemleri </a:t>
            </a:r>
            <a:r>
              <a:rPr lang="tr-TR" sz="2400" dirty="0" smtClean="0"/>
              <a:t>yaşanır?</a:t>
            </a:r>
            <a:endParaRPr lang="tr-TR" sz="2400" dirty="0"/>
          </a:p>
          <a:p>
            <a:pPr marL="0" indent="0">
              <a:buNone/>
            </a:pPr>
            <a:endParaRPr lang="tr-TR" sz="2400" dirty="0"/>
          </a:p>
          <a:p>
            <a:r>
              <a:rPr lang="tr-TR" sz="2400" dirty="0"/>
              <a:t>Performans seviyelerindeki düşüş sistemin hangi bileşeninden </a:t>
            </a:r>
            <a:r>
              <a:rPr lang="tr-TR" sz="2400" dirty="0" smtClean="0"/>
              <a:t>kaynaklanır?</a:t>
            </a:r>
            <a:endParaRPr lang="tr-TR"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6229290"/>
            <a:ext cx="1517413" cy="449454"/>
          </a:xfrm>
          <a:prstGeom prst="rect">
            <a:avLst/>
          </a:prstGeom>
        </p:spPr>
      </p:pic>
      <p:sp>
        <p:nvSpPr>
          <p:cNvPr id="3" name="Title 2"/>
          <p:cNvSpPr>
            <a:spLocks noGrp="1"/>
          </p:cNvSpPr>
          <p:nvPr>
            <p:ph type="title"/>
          </p:nvPr>
        </p:nvSpPr>
        <p:spPr/>
        <p:txBody>
          <a:bodyPr/>
          <a:lstStyle/>
          <a:p>
            <a:r>
              <a:rPr lang="tr-TR" kern="0" dirty="0" smtClean="0">
                <a:solidFill>
                  <a:schemeClr val="bg2">
                    <a:lumMod val="60000"/>
                    <a:lumOff val="40000"/>
                  </a:schemeClr>
                </a:solidFill>
              </a:rPr>
              <a:t>Performans Testinin Faydaları</a:t>
            </a:r>
            <a:endParaRPr lang="tr-TR" dirty="0">
              <a:solidFill>
                <a:schemeClr val="bg2">
                  <a:lumMod val="60000"/>
                  <a:lumOff val="40000"/>
                </a:schemeClr>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3442574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899592" y="1388368"/>
            <a:ext cx="742955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rgbClr val="550579"/>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tr-TR"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6229290"/>
            <a:ext cx="1517413" cy="449454"/>
          </a:xfrm>
          <a:prstGeom prst="rect">
            <a:avLst/>
          </a:prstGeom>
        </p:spPr>
      </p:pic>
      <p:sp>
        <p:nvSpPr>
          <p:cNvPr id="3" name="Title 2"/>
          <p:cNvSpPr>
            <a:spLocks noGrp="1"/>
          </p:cNvSpPr>
          <p:nvPr>
            <p:ph type="title"/>
          </p:nvPr>
        </p:nvSpPr>
        <p:spPr/>
        <p:txBody>
          <a:bodyPr/>
          <a:lstStyle/>
          <a:p>
            <a:r>
              <a:rPr lang="tr-TR" kern="0" dirty="0" smtClean="0">
                <a:solidFill>
                  <a:schemeClr val="bg2">
                    <a:lumMod val="60000"/>
                    <a:lumOff val="40000"/>
                  </a:schemeClr>
                </a:solidFill>
              </a:rPr>
              <a:t>Genel Performans Sorunları</a:t>
            </a:r>
            <a:endParaRPr lang="tr-TR" dirty="0">
              <a:solidFill>
                <a:schemeClr val="bg2">
                  <a:lumMod val="60000"/>
                  <a:lumOff val="40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014" y="1838614"/>
            <a:ext cx="4921282" cy="26047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90286"/>
            <a:ext cx="2417761" cy="2124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5119" y="739486"/>
            <a:ext cx="2516909" cy="2459182"/>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4300" y="3748273"/>
            <a:ext cx="2607728" cy="23495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394993"/>
            <a:ext cx="2407200" cy="2124000"/>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420835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pPr lvl="0"/>
            <a:r>
              <a:rPr lang="tr-TR" dirty="0"/>
              <a:t>Performans </a:t>
            </a:r>
            <a:r>
              <a:rPr lang="tr-TR" dirty="0" smtClean="0"/>
              <a:t>Testi Sırasında aşağıdaki çıktılar üretilir:</a:t>
            </a:r>
          </a:p>
          <a:p>
            <a:pPr lvl="1"/>
            <a:r>
              <a:rPr lang="tr-TR" sz="1800" dirty="0" smtClean="0"/>
              <a:t>Test </a:t>
            </a:r>
            <a:r>
              <a:rPr lang="tr-TR" sz="1800" dirty="0"/>
              <a:t>Durum Dokümanları</a:t>
            </a:r>
          </a:p>
          <a:p>
            <a:pPr lvl="1"/>
            <a:r>
              <a:rPr lang="tr-TR" sz="1800" dirty="0"/>
              <a:t>Sistemin dar boğazları</a:t>
            </a:r>
          </a:p>
          <a:p>
            <a:pPr lvl="1"/>
            <a:r>
              <a:rPr lang="tr-TR" sz="1800" dirty="0"/>
              <a:t>Sistemin </a:t>
            </a:r>
            <a:r>
              <a:rPr lang="tr-TR" sz="1800" dirty="0" err="1"/>
              <a:t>response-request</a:t>
            </a:r>
            <a:r>
              <a:rPr lang="tr-TR" sz="1800" dirty="0"/>
              <a:t> zamanları</a:t>
            </a:r>
          </a:p>
          <a:p>
            <a:pPr lvl="1"/>
            <a:r>
              <a:rPr lang="tr-TR" sz="1800" dirty="0"/>
              <a:t>Sistem için ideal yük</a:t>
            </a:r>
          </a:p>
          <a:p>
            <a:pPr lvl="1"/>
            <a:r>
              <a:rPr lang="tr-TR" sz="1800" dirty="0"/>
              <a:t>Sistemin kaldıracağı </a:t>
            </a:r>
            <a:r>
              <a:rPr lang="tr-TR" sz="1800" dirty="0" err="1"/>
              <a:t>maximum</a:t>
            </a:r>
            <a:r>
              <a:rPr lang="tr-TR" sz="1800" dirty="0"/>
              <a:t> yük</a:t>
            </a:r>
          </a:p>
          <a:p>
            <a:pPr lvl="1"/>
            <a:r>
              <a:rPr lang="tr-TR" sz="1800" dirty="0"/>
              <a:t>Sistem için ideal bant genişliği</a:t>
            </a:r>
          </a:p>
          <a:p>
            <a:pPr lvl="1"/>
            <a:r>
              <a:rPr lang="tr-TR" sz="1800" dirty="0"/>
              <a:t>Sistemi yayınlayacak server için ideal donanım </a:t>
            </a:r>
            <a:r>
              <a:rPr lang="tr-TR" sz="1800" dirty="0" smtClean="0"/>
              <a:t>yapısı</a:t>
            </a:r>
            <a:endParaRPr lang="tr-TR" dirty="0" smtClean="0"/>
          </a:p>
          <a:p>
            <a:pPr marL="457200" lvl="1" indent="0">
              <a:buNone/>
            </a:pPr>
            <a:endParaRPr lang="tr-TR" sz="1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lstStyle/>
          <a:p>
            <a:r>
              <a:rPr lang="tr-TR" kern="0" dirty="0" smtClean="0">
                <a:solidFill>
                  <a:schemeClr val="bg2">
                    <a:lumMod val="60000"/>
                    <a:lumOff val="40000"/>
                  </a:schemeClr>
                </a:solidFill>
              </a:rPr>
              <a:t>Performans Testi Çıktıları</a:t>
            </a:r>
            <a:endParaRPr lang="tr-TR" dirty="0">
              <a:solidFill>
                <a:schemeClr val="bg2">
                  <a:lumMod val="60000"/>
                  <a:lumOff val="40000"/>
                </a:schemeClr>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301383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pPr marL="0" lvl="0" indent="0">
              <a:buNone/>
            </a:pPr>
            <a:r>
              <a:rPr lang="tr-TR" dirty="0"/>
              <a:t>Değişik ortamlarda değişik araçlar kullanmak </a:t>
            </a:r>
            <a:r>
              <a:rPr lang="tr-TR" dirty="0" smtClean="0"/>
              <a:t>gerekmektedir: </a:t>
            </a:r>
          </a:p>
          <a:p>
            <a:r>
              <a:rPr lang="tr-TR" dirty="0"/>
              <a:t>HP </a:t>
            </a:r>
            <a:r>
              <a:rPr lang="tr-TR" dirty="0" err="1"/>
              <a:t>LoadRunner’ı</a:t>
            </a:r>
            <a:r>
              <a:rPr lang="tr-TR" dirty="0"/>
              <a:t> da içeren HP </a:t>
            </a:r>
            <a:r>
              <a:rPr lang="tr-TR" dirty="0" err="1"/>
              <a:t>Performance</a:t>
            </a:r>
            <a:r>
              <a:rPr lang="tr-TR" dirty="0"/>
              <a:t> </a:t>
            </a:r>
            <a:r>
              <a:rPr lang="tr-TR" dirty="0" smtClean="0"/>
              <a:t>Center</a:t>
            </a:r>
          </a:p>
          <a:p>
            <a:pPr lvl="0"/>
            <a:r>
              <a:rPr lang="tr-TR" dirty="0" smtClean="0"/>
              <a:t>.</a:t>
            </a:r>
            <a:r>
              <a:rPr lang="tr-TR" dirty="0"/>
              <a:t>NET uygulamaları için Visual </a:t>
            </a:r>
            <a:r>
              <a:rPr lang="tr-TR" dirty="0" err="1"/>
              <a:t>Studio</a:t>
            </a:r>
            <a:r>
              <a:rPr lang="tr-TR" dirty="0"/>
              <a:t> Team Suite dahilinde performans araçları </a:t>
            </a:r>
            <a:r>
              <a:rPr lang="tr-TR" dirty="0" smtClean="0"/>
              <a:t>bulunmaktadır.</a:t>
            </a:r>
          </a:p>
          <a:p>
            <a:r>
              <a:rPr lang="tr-TR" dirty="0"/>
              <a:t>Java uygulamaları için ise birçok </a:t>
            </a:r>
            <a:r>
              <a:rPr lang="tr-TR" dirty="0" err="1" smtClean="0"/>
              <a:t>tool</a:t>
            </a:r>
            <a:r>
              <a:rPr lang="tr-TR" dirty="0" smtClean="0"/>
              <a:t> </a:t>
            </a:r>
            <a:r>
              <a:rPr lang="tr-TR" dirty="0"/>
              <a:t>bulunmaktadır.</a:t>
            </a:r>
            <a:endParaRPr lang="tr-TR" sz="2000" dirty="0"/>
          </a:p>
          <a:p>
            <a:pPr lvl="1"/>
            <a:r>
              <a:rPr lang="tr-TR" sz="1800" dirty="0" smtClean="0"/>
              <a:t>OPENSTA </a:t>
            </a:r>
            <a:r>
              <a:rPr lang="tr-TR" sz="1800" dirty="0"/>
              <a:t>(</a:t>
            </a:r>
            <a:r>
              <a:rPr lang="tr-TR" sz="1800" dirty="0" err="1"/>
              <a:t>open</a:t>
            </a:r>
            <a:r>
              <a:rPr lang="tr-TR" sz="1800" dirty="0"/>
              <a:t> </a:t>
            </a:r>
            <a:r>
              <a:rPr lang="tr-TR" sz="1800" dirty="0" err="1"/>
              <a:t>system</a:t>
            </a:r>
            <a:r>
              <a:rPr lang="tr-TR" sz="1800" dirty="0"/>
              <a:t> </a:t>
            </a:r>
            <a:r>
              <a:rPr lang="tr-TR" sz="1800" dirty="0" err="1"/>
              <a:t>testing</a:t>
            </a:r>
            <a:r>
              <a:rPr lang="tr-TR" sz="1800" dirty="0"/>
              <a:t> </a:t>
            </a:r>
            <a:r>
              <a:rPr lang="tr-TR" sz="1800" dirty="0" err="1" smtClean="0"/>
              <a:t>architecture</a:t>
            </a:r>
            <a:r>
              <a:rPr lang="tr-TR" sz="1800" dirty="0" smtClean="0"/>
              <a:t>) -</a:t>
            </a:r>
            <a:r>
              <a:rPr lang="tr-TR" sz="1800" dirty="0" err="1" smtClean="0"/>
              <a:t>opensource</a:t>
            </a:r>
            <a:endParaRPr lang="tr-TR" sz="1800" dirty="0"/>
          </a:p>
          <a:p>
            <a:pPr lvl="1"/>
            <a:r>
              <a:rPr lang="tr-TR" sz="1800" dirty="0"/>
              <a:t>J</a:t>
            </a:r>
            <a:r>
              <a:rPr lang="tr-TR" sz="1800" dirty="0" smtClean="0"/>
              <a:t>ava </a:t>
            </a:r>
            <a:r>
              <a:rPr lang="tr-TR" sz="1800" dirty="0"/>
              <a:t>uygulamaları için ücretli bir </a:t>
            </a:r>
            <a:r>
              <a:rPr lang="tr-TR" sz="1800" dirty="0" err="1"/>
              <a:t>tool</a:t>
            </a:r>
            <a:r>
              <a:rPr lang="tr-TR" sz="1800" dirty="0"/>
              <a:t> olan IBM </a:t>
            </a:r>
            <a:r>
              <a:rPr lang="tr-TR" sz="1800" dirty="0" err="1"/>
              <a:t>Rational</a:t>
            </a:r>
            <a:r>
              <a:rPr lang="tr-TR" sz="1800" dirty="0"/>
              <a:t> </a:t>
            </a:r>
            <a:r>
              <a:rPr lang="tr-TR" sz="1800" dirty="0" err="1" smtClean="0"/>
              <a:t>Performance</a:t>
            </a:r>
            <a:endParaRPr lang="tr-TR" sz="1800" dirty="0"/>
          </a:p>
          <a:p>
            <a:pPr lvl="1"/>
            <a:r>
              <a:rPr lang="tr-TR" sz="1800" dirty="0" err="1" smtClean="0"/>
              <a:t>Apache</a:t>
            </a:r>
            <a:r>
              <a:rPr lang="tr-TR" sz="1800" dirty="0" smtClean="0"/>
              <a:t> </a:t>
            </a:r>
            <a:r>
              <a:rPr lang="tr-TR" sz="1800" dirty="0" err="1" smtClean="0"/>
              <a:t>JMeter</a:t>
            </a:r>
            <a:r>
              <a:rPr lang="tr-TR" sz="1800" dirty="0" smtClean="0"/>
              <a:t> - </a:t>
            </a:r>
            <a:r>
              <a:rPr lang="tr-TR" sz="1800" dirty="0" err="1" smtClean="0"/>
              <a:t>opensource</a:t>
            </a:r>
            <a:endParaRPr lang="tr-TR" dirty="0" smtClean="0"/>
          </a:p>
          <a:p>
            <a:pPr lvl="0"/>
            <a:r>
              <a:rPr lang="tr-TR" dirty="0" err="1"/>
              <a:t>Borland</a:t>
            </a:r>
            <a:r>
              <a:rPr lang="tr-TR" dirty="0"/>
              <a:t> </a:t>
            </a:r>
            <a:r>
              <a:rPr lang="tr-TR" dirty="0" err="1"/>
              <a:t>SilkPerformer</a:t>
            </a:r>
            <a:endParaRPr lang="tr-TR" dirty="0"/>
          </a:p>
          <a:p>
            <a:pPr lvl="1"/>
            <a:endParaRPr lang="tr-TR" sz="1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p:txBody>
          <a:bodyPr/>
          <a:lstStyle/>
          <a:p>
            <a:r>
              <a:rPr lang="tr-TR" kern="0" dirty="0" smtClean="0">
                <a:solidFill>
                  <a:schemeClr val="bg2">
                    <a:lumMod val="60000"/>
                    <a:lumOff val="40000"/>
                  </a:schemeClr>
                </a:solidFill>
              </a:rPr>
              <a:t>Performans Test Araçları</a:t>
            </a:r>
            <a:endParaRPr lang="tr-TR" dirty="0">
              <a:solidFill>
                <a:schemeClr val="bg2">
                  <a:lumMod val="60000"/>
                  <a:lumOff val="40000"/>
                </a:schemeClr>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1456821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611560" y="1532384"/>
            <a:ext cx="820891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342900" indent="-342900" fontAlgn="base">
              <a:spcBef>
                <a:spcPct val="20000"/>
              </a:spcBef>
              <a:spcAft>
                <a:spcPct val="0"/>
              </a:spcAft>
              <a:buChar char="•"/>
              <a:defRPr sz="2400">
                <a:solidFill>
                  <a:srgbClr val="550579"/>
                </a:solidFill>
              </a:defRPr>
            </a:lvl1pPr>
            <a:lvl2pPr marL="742950" indent="-285750" fontAlgn="base">
              <a:spcBef>
                <a:spcPct val="20000"/>
              </a:spcBef>
              <a:spcAft>
                <a:spcPct val="0"/>
              </a:spcAft>
              <a:buChar char="–"/>
              <a:defRPr sz="2800"/>
            </a:lvl2pPr>
            <a:lvl3pPr marL="1143000" indent="-228600" fontAlgn="base">
              <a:spcBef>
                <a:spcPct val="20000"/>
              </a:spcBef>
              <a:spcAft>
                <a:spcPct val="0"/>
              </a:spcAft>
              <a:buChar char="•"/>
              <a:defRPr sz="2400"/>
            </a:lvl3pPr>
            <a:lvl4pPr marL="1600200" indent="-228600" fontAlgn="base">
              <a:spcBef>
                <a:spcPct val="20000"/>
              </a:spcBef>
              <a:spcAft>
                <a:spcPct val="0"/>
              </a:spcAft>
              <a:buChar char="–"/>
              <a:defRPr sz="2000"/>
            </a:lvl4pPr>
            <a:lvl5pPr marL="2057400" indent="-228600" fontAlgn="base">
              <a:spcBef>
                <a:spcPct val="20000"/>
              </a:spcBef>
              <a:spcAft>
                <a:spcPct val="0"/>
              </a:spcAft>
              <a:buChar char="»"/>
              <a:defRPr sz="2000"/>
            </a:lvl5pPr>
            <a:lvl6pPr marL="2514600" indent="-228600" fontAlgn="base">
              <a:spcBef>
                <a:spcPct val="20000"/>
              </a:spcBef>
              <a:spcAft>
                <a:spcPct val="0"/>
              </a:spcAft>
              <a:buChar char="»"/>
              <a:defRPr sz="2000"/>
            </a:lvl6pPr>
            <a:lvl7pPr marL="2971800" indent="-228600" fontAlgn="base">
              <a:spcBef>
                <a:spcPct val="20000"/>
              </a:spcBef>
              <a:spcAft>
                <a:spcPct val="0"/>
              </a:spcAft>
              <a:buChar char="»"/>
              <a:defRPr sz="2000"/>
            </a:lvl7pPr>
            <a:lvl8pPr marL="3429000" indent="-228600" fontAlgn="base">
              <a:spcBef>
                <a:spcPct val="20000"/>
              </a:spcBef>
              <a:spcAft>
                <a:spcPct val="0"/>
              </a:spcAft>
              <a:buChar char="»"/>
              <a:defRPr sz="2000"/>
            </a:lvl8pPr>
            <a:lvl9pPr marL="3886200" indent="-228600" fontAlgn="base">
              <a:spcBef>
                <a:spcPct val="20000"/>
              </a:spcBef>
              <a:spcAft>
                <a:spcPct val="0"/>
              </a:spcAft>
              <a:buChar char="»"/>
              <a:defRPr sz="2000"/>
            </a:lvl9pPr>
          </a:lstStyle>
          <a:p>
            <a:pPr marL="457200" lvl="1" indent="0">
              <a:buNone/>
            </a:pPr>
            <a:endParaRPr lang="tr-TR" sz="1800" dirty="0" smtClean="0"/>
          </a:p>
          <a:p>
            <a:pPr marL="457200" lvl="1" indent="0">
              <a:buNone/>
            </a:pPr>
            <a:r>
              <a:rPr lang="tr-TR" sz="1800" dirty="0" smtClean="0"/>
              <a:t> </a:t>
            </a:r>
            <a:endParaRPr lang="tr-TR" sz="1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6231092"/>
            <a:ext cx="1527887" cy="452556"/>
          </a:xfrm>
          <a:prstGeom prst="rect">
            <a:avLst/>
          </a:prstGeom>
        </p:spPr>
      </p:pic>
      <p:sp>
        <p:nvSpPr>
          <p:cNvPr id="3" name="Title 2"/>
          <p:cNvSpPr>
            <a:spLocks noGrp="1"/>
          </p:cNvSpPr>
          <p:nvPr>
            <p:ph type="title"/>
          </p:nvPr>
        </p:nvSpPr>
        <p:spPr>
          <a:xfrm>
            <a:off x="251400" y="0"/>
            <a:ext cx="6696864" cy="720001"/>
          </a:xfrm>
        </p:spPr>
        <p:txBody>
          <a:bodyPr>
            <a:normAutofit fontScale="90000"/>
          </a:bodyPr>
          <a:lstStyle/>
          <a:p>
            <a:r>
              <a:rPr lang="tr-TR" kern="0" dirty="0" smtClean="0">
                <a:solidFill>
                  <a:schemeClr val="bg2">
                    <a:lumMod val="60000"/>
                    <a:lumOff val="40000"/>
                  </a:schemeClr>
                </a:solidFill>
              </a:rPr>
              <a:t>HP </a:t>
            </a:r>
            <a:r>
              <a:rPr lang="tr-TR" kern="0" dirty="0" err="1" smtClean="0">
                <a:solidFill>
                  <a:schemeClr val="bg2">
                    <a:lumMod val="60000"/>
                    <a:lumOff val="40000"/>
                  </a:schemeClr>
                </a:solidFill>
              </a:rPr>
              <a:t>Performance</a:t>
            </a:r>
            <a:r>
              <a:rPr lang="tr-TR" kern="0" dirty="0" smtClean="0">
                <a:solidFill>
                  <a:schemeClr val="bg2">
                    <a:lumMod val="60000"/>
                    <a:lumOff val="40000"/>
                  </a:schemeClr>
                </a:solidFill>
              </a:rPr>
              <a:t> Center – </a:t>
            </a:r>
            <a:r>
              <a:rPr lang="tr-TR" kern="0" dirty="0" err="1" smtClean="0">
                <a:solidFill>
                  <a:schemeClr val="bg2">
                    <a:lumMod val="60000"/>
                    <a:lumOff val="40000"/>
                  </a:schemeClr>
                </a:solidFill>
              </a:rPr>
              <a:t>Sample</a:t>
            </a:r>
            <a:r>
              <a:rPr lang="tr-TR" kern="0" dirty="0" smtClean="0">
                <a:solidFill>
                  <a:schemeClr val="bg2">
                    <a:lumMod val="60000"/>
                    <a:lumOff val="40000"/>
                  </a:schemeClr>
                </a:solidFill>
              </a:rPr>
              <a:t> Test Run </a:t>
            </a:r>
            <a:r>
              <a:rPr lang="tr-TR" kern="0" dirty="0" err="1" smtClean="0">
                <a:solidFill>
                  <a:schemeClr val="bg2">
                    <a:lumMod val="60000"/>
                    <a:lumOff val="40000"/>
                  </a:schemeClr>
                </a:solidFill>
              </a:rPr>
              <a:t>Result</a:t>
            </a:r>
            <a:endParaRPr lang="tr-TR" dirty="0">
              <a:solidFill>
                <a:schemeClr val="bg2">
                  <a:lumMod val="60000"/>
                  <a:lumOff val="40000"/>
                </a:schemeClr>
              </a:solidFill>
            </a:endParaRPr>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32" y="1065237"/>
            <a:ext cx="8820472" cy="459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7944" y="5719454"/>
            <a:ext cx="1049767" cy="1049767"/>
          </a:xfrm>
          <a:prstGeom prst="rect">
            <a:avLst/>
          </a:prstGeom>
        </p:spPr>
      </p:pic>
    </p:spTree>
    <p:extLst>
      <p:ext uri="{BB962C8B-B14F-4D97-AF65-F5344CB8AC3E}">
        <p14:creationId xmlns:p14="http://schemas.microsoft.com/office/powerpoint/2010/main" val="1215089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101E8A"/>
      </a:dk1>
      <a:lt1>
        <a:sysClr val="window" lastClr="FFFFFF"/>
      </a:lt1>
      <a:dk2>
        <a:srgbClr val="249CC6"/>
      </a:dk2>
      <a:lt2>
        <a:srgbClr val="FFCB05"/>
      </a:lt2>
      <a:accent1>
        <a:srgbClr val="101E8A"/>
      </a:accent1>
      <a:accent2>
        <a:srgbClr val="1930D9"/>
      </a:accent2>
      <a:accent3>
        <a:srgbClr val="4F62EB"/>
      </a:accent3>
      <a:accent4>
        <a:srgbClr val="0070C0"/>
      </a:accent4>
      <a:accent5>
        <a:srgbClr val="00B0F0"/>
      </a:accent5>
      <a:accent6>
        <a:srgbClr val="B3DCE7"/>
      </a:accent6>
      <a:hlink>
        <a:srgbClr val="101E8A"/>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10672</TotalTime>
  <Words>1743</Words>
  <Application>Microsoft Office PowerPoint</Application>
  <PresentationFormat>On-screen Show (4:3)</PresentationFormat>
  <Paragraphs>270</Paragraphs>
  <Slides>31</Slides>
  <Notes>24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 Test Otomasyon  &amp;  Performans Araçları</vt:lpstr>
      <vt:lpstr>           PERFORMANS TESTİ  Temelleri ve Test Araçları</vt:lpstr>
      <vt:lpstr>Performans Testi (Performance Testing)</vt:lpstr>
      <vt:lpstr>Performans Testinin Faydaları</vt:lpstr>
      <vt:lpstr>Performans Testinin Faydaları</vt:lpstr>
      <vt:lpstr>Genel Performans Sorunları</vt:lpstr>
      <vt:lpstr>Performans Testi Çıktıları</vt:lpstr>
      <vt:lpstr>Performans Test Araçları</vt:lpstr>
      <vt:lpstr>HP Performance Center – Sample Test Run Result</vt:lpstr>
      <vt:lpstr>Apache JMeter</vt:lpstr>
      <vt:lpstr>Apache JMeter</vt:lpstr>
      <vt:lpstr>Apache JMeter</vt:lpstr>
      <vt:lpstr>Apache JMeter Webservice (SOAP) Test</vt:lpstr>
      <vt:lpstr>Apache JMeter Webservice (SOAP) Test</vt:lpstr>
      <vt:lpstr>           TEST OTOMASYONU  Temelleri ve Test Araçları</vt:lpstr>
      <vt:lpstr>Test Otomasyonu Nedir?</vt:lpstr>
      <vt:lpstr>Test Otomasyonun Faydaları</vt:lpstr>
      <vt:lpstr>Test Otomasyonunun Faydaları</vt:lpstr>
      <vt:lpstr>Test Otomasyonu Kullanımı ve Yönetimi</vt:lpstr>
      <vt:lpstr>Test Automation Framework</vt:lpstr>
      <vt:lpstr>Test Otomasyonu Araçları</vt:lpstr>
      <vt:lpstr>HP Quick Test Professional (QTP)</vt:lpstr>
      <vt:lpstr>HP Quick Test Professional (QTP)</vt:lpstr>
      <vt:lpstr>HP Quick Test Professional (QTP)</vt:lpstr>
      <vt:lpstr>HP Quick Test Professional (QTP)</vt:lpstr>
      <vt:lpstr>HP Quick Test Professional (QTP)</vt:lpstr>
      <vt:lpstr>HP Quick Test Professional (QTP)</vt:lpstr>
      <vt:lpstr>Selenium</vt:lpstr>
      <vt:lpstr>Selenium IDE</vt:lpstr>
      <vt:lpstr>Selenium RC</vt:lpstr>
      <vt:lpstr>PowerPoint Presentation</vt:lpstr>
    </vt:vector>
  </TitlesOfParts>
  <Company>Turkcell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ESER DURAL</dc:creator>
  <cp:keywords>KİŞİSEL</cp:keywords>
  <cp:lastModifiedBy>tcesancak</cp:lastModifiedBy>
  <cp:revision>668</cp:revision>
  <dcterms:created xsi:type="dcterms:W3CDTF">2011-04-28T07:42:01Z</dcterms:created>
  <dcterms:modified xsi:type="dcterms:W3CDTF">2012-12-27T07:09:29Z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76ee9411-b799-448d-a16e-07604fa7c44b</vt:lpwstr>
  </property>
  <property fmtid="{D5CDD505-2E9C-101B-9397-08002B2CF9AE}" pid="3" name="TurkcellTURKCELL CLASSIFICATION">
    <vt:lpwstr>KİŞİSEL</vt:lpwstr>
  </property>
</Properties>
</file>