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3"/>
  </p:notesMasterIdLst>
  <p:handoutMasterIdLst>
    <p:handoutMasterId r:id="rId54"/>
  </p:handoutMasterIdLst>
  <p:sldIdLst>
    <p:sldId id="257" r:id="rId5"/>
    <p:sldId id="258" r:id="rId6"/>
    <p:sldId id="296" r:id="rId7"/>
    <p:sldId id="297" r:id="rId8"/>
    <p:sldId id="299" r:id="rId9"/>
    <p:sldId id="355" r:id="rId10"/>
    <p:sldId id="356" r:id="rId11"/>
    <p:sldId id="368" r:id="rId12"/>
    <p:sldId id="353" r:id="rId13"/>
    <p:sldId id="301" r:id="rId14"/>
    <p:sldId id="354" r:id="rId15"/>
    <p:sldId id="304" r:id="rId16"/>
    <p:sldId id="357" r:id="rId17"/>
    <p:sldId id="307" r:id="rId18"/>
    <p:sldId id="313" r:id="rId19"/>
    <p:sldId id="365" r:id="rId20"/>
    <p:sldId id="359" r:id="rId21"/>
    <p:sldId id="316" r:id="rId22"/>
    <p:sldId id="366" r:id="rId23"/>
    <p:sldId id="367" r:id="rId24"/>
    <p:sldId id="362" r:id="rId25"/>
    <p:sldId id="363" r:id="rId26"/>
    <p:sldId id="364" r:id="rId27"/>
    <p:sldId id="324" r:id="rId28"/>
    <p:sldId id="323" r:id="rId29"/>
    <p:sldId id="333" r:id="rId30"/>
    <p:sldId id="334" r:id="rId31"/>
    <p:sldId id="322" r:id="rId32"/>
    <p:sldId id="330" r:id="rId33"/>
    <p:sldId id="329" r:id="rId34"/>
    <p:sldId id="328" r:id="rId35"/>
    <p:sldId id="332" r:id="rId36"/>
    <p:sldId id="331" r:id="rId37"/>
    <p:sldId id="335" r:id="rId38"/>
    <p:sldId id="338" r:id="rId39"/>
    <p:sldId id="340" r:id="rId40"/>
    <p:sldId id="344" r:id="rId41"/>
    <p:sldId id="339" r:id="rId42"/>
    <p:sldId id="342" r:id="rId43"/>
    <p:sldId id="343" r:id="rId44"/>
    <p:sldId id="345" r:id="rId45"/>
    <p:sldId id="347" r:id="rId46"/>
    <p:sldId id="348" r:id="rId47"/>
    <p:sldId id="346" r:id="rId48"/>
    <p:sldId id="349" r:id="rId49"/>
    <p:sldId id="350" r:id="rId50"/>
    <p:sldId id="352" r:id="rId51"/>
    <p:sldId id="369" r:id="rId52"/>
  </p:sldIdLst>
  <p:sldSz cx="9144000" cy="6858000" type="screen4x3"/>
  <p:notesSz cx="6807200" cy="9939338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87883" autoAdjust="0"/>
  </p:normalViewPr>
  <p:slideViewPr>
    <p:cSldViewPr>
      <p:cViewPr>
        <p:scale>
          <a:sx n="80" d="100"/>
          <a:sy n="80" d="100"/>
        </p:scale>
        <p:origin x="-165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21F6A6-20A1-4BF7-9A88-D3EA3E82692C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tr-TR"/>
        </a:p>
      </dgm:t>
    </dgm:pt>
    <dgm:pt modelId="{67AE6779-E7A7-448B-A0C2-FAEEBA2DCD95}">
      <dgm:prSet custT="1"/>
      <dgm:spPr>
        <a:solidFill>
          <a:srgbClr val="0F4BAD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 rtl="0"/>
          <a:r>
            <a:rPr lang="tr-TR" sz="3200" b="0" dirty="0" smtClean="0"/>
            <a:t>Analiz</a:t>
          </a:r>
          <a:endParaRPr lang="tr-TR" sz="3200" b="0" dirty="0"/>
        </a:p>
      </dgm:t>
    </dgm:pt>
    <dgm:pt modelId="{4EC57434-229A-4D4C-B3CD-13D67551DC02}" type="sibTrans" cxnId="{C4C310A9-E744-48FB-A8A1-E1E013799730}">
      <dgm:prSet/>
      <dgm:spPr/>
      <dgm:t>
        <a:bodyPr/>
        <a:lstStyle/>
        <a:p>
          <a:endParaRPr lang="tr-TR" sz="3200"/>
        </a:p>
      </dgm:t>
    </dgm:pt>
    <dgm:pt modelId="{FF9363D9-D11F-4537-845E-B0DD722AAD3F}" type="parTrans" cxnId="{C4C310A9-E744-48FB-A8A1-E1E013799730}">
      <dgm:prSet/>
      <dgm:spPr/>
      <dgm:t>
        <a:bodyPr/>
        <a:lstStyle/>
        <a:p>
          <a:endParaRPr lang="tr-TR" sz="3200"/>
        </a:p>
      </dgm:t>
    </dgm:pt>
    <dgm:pt modelId="{21C13E4B-A092-44FA-AA54-302D82E8DC53}" type="pres">
      <dgm:prSet presAssocID="{2921F6A6-20A1-4BF7-9A88-D3EA3E82692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532B292F-3B4D-4128-B6D6-54CE9E73E399}" type="pres">
      <dgm:prSet presAssocID="{67AE6779-E7A7-448B-A0C2-FAEEBA2DCD95}" presName="vertOn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tr-TR"/>
        </a:p>
      </dgm:t>
    </dgm:pt>
    <dgm:pt modelId="{2C4D0AE6-F258-48A4-8C12-54F0AAEFEC36}" type="pres">
      <dgm:prSet presAssocID="{67AE6779-E7A7-448B-A0C2-FAEEBA2DCD95}" presName="txOne" presStyleLbl="node0" presStyleIdx="0" presStyleCnt="1" custScaleX="100294" custLinFactNeighborY="10000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4279AF8A-0563-4831-8D59-E6A5BF2C1DC5}" type="pres">
      <dgm:prSet presAssocID="{67AE6779-E7A7-448B-A0C2-FAEEBA2DCD95}" presName="horzOn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tr-TR"/>
        </a:p>
      </dgm:t>
    </dgm:pt>
  </dgm:ptLst>
  <dgm:cxnLst>
    <dgm:cxn modelId="{C4C310A9-E744-48FB-A8A1-E1E013799730}" srcId="{2921F6A6-20A1-4BF7-9A88-D3EA3E82692C}" destId="{67AE6779-E7A7-448B-A0C2-FAEEBA2DCD95}" srcOrd="0" destOrd="0" parTransId="{FF9363D9-D11F-4537-845E-B0DD722AAD3F}" sibTransId="{4EC57434-229A-4D4C-B3CD-13D67551DC02}"/>
    <dgm:cxn modelId="{78A513F7-0B51-4849-8502-99BC408DD010}" type="presOf" srcId="{67AE6779-E7A7-448B-A0C2-FAEEBA2DCD95}" destId="{2C4D0AE6-F258-48A4-8C12-54F0AAEFEC36}" srcOrd="0" destOrd="0" presId="urn:microsoft.com/office/officeart/2005/8/layout/hierarchy4"/>
    <dgm:cxn modelId="{2D046F61-CF3E-4E2F-9CD0-D80A71F5E0A2}" type="presOf" srcId="{2921F6A6-20A1-4BF7-9A88-D3EA3E82692C}" destId="{21C13E4B-A092-44FA-AA54-302D82E8DC53}" srcOrd="0" destOrd="0" presId="urn:microsoft.com/office/officeart/2005/8/layout/hierarchy4"/>
    <dgm:cxn modelId="{B7541227-2C9E-4CE3-A060-B7A222A85287}" type="presParOf" srcId="{21C13E4B-A092-44FA-AA54-302D82E8DC53}" destId="{532B292F-3B4D-4128-B6D6-54CE9E73E399}" srcOrd="0" destOrd="0" presId="urn:microsoft.com/office/officeart/2005/8/layout/hierarchy4"/>
    <dgm:cxn modelId="{147830B1-BF07-49A6-869E-9BC40BBFEEC3}" type="presParOf" srcId="{532B292F-3B4D-4128-B6D6-54CE9E73E399}" destId="{2C4D0AE6-F258-48A4-8C12-54F0AAEFEC36}" srcOrd="0" destOrd="0" presId="urn:microsoft.com/office/officeart/2005/8/layout/hierarchy4"/>
    <dgm:cxn modelId="{FFB54CEE-5161-4AE8-8471-EC94EED68468}" type="presParOf" srcId="{532B292F-3B4D-4128-B6D6-54CE9E73E399}" destId="{4279AF8A-0563-4831-8D59-E6A5BF2C1DC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921F6A6-20A1-4BF7-9A88-D3EA3E82692C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tr-TR"/>
        </a:p>
      </dgm:t>
    </dgm:pt>
    <dgm:pt modelId="{67AE6779-E7A7-448B-A0C2-FAEEBA2DCD95}">
      <dgm:prSet custT="1"/>
      <dgm:spPr>
        <a:solidFill>
          <a:srgbClr val="0F4BAD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 rtl="0"/>
          <a:r>
            <a:rPr lang="tr-TR" sz="3200" dirty="0" smtClean="0"/>
            <a:t>Tasarım</a:t>
          </a:r>
          <a:endParaRPr lang="tr-TR" sz="3200" dirty="0"/>
        </a:p>
      </dgm:t>
    </dgm:pt>
    <dgm:pt modelId="{4EC57434-229A-4D4C-B3CD-13D67551DC02}" type="sibTrans" cxnId="{C4C310A9-E744-48FB-A8A1-E1E013799730}">
      <dgm:prSet/>
      <dgm:spPr/>
      <dgm:t>
        <a:bodyPr/>
        <a:lstStyle/>
        <a:p>
          <a:endParaRPr lang="tr-TR"/>
        </a:p>
      </dgm:t>
    </dgm:pt>
    <dgm:pt modelId="{FF9363D9-D11F-4537-845E-B0DD722AAD3F}" type="parTrans" cxnId="{C4C310A9-E744-48FB-A8A1-E1E013799730}">
      <dgm:prSet/>
      <dgm:spPr/>
      <dgm:t>
        <a:bodyPr/>
        <a:lstStyle/>
        <a:p>
          <a:endParaRPr lang="tr-TR"/>
        </a:p>
      </dgm:t>
    </dgm:pt>
    <dgm:pt modelId="{21C13E4B-A092-44FA-AA54-302D82E8DC53}" type="pres">
      <dgm:prSet presAssocID="{2921F6A6-20A1-4BF7-9A88-D3EA3E82692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532B292F-3B4D-4128-B6D6-54CE9E73E399}" type="pres">
      <dgm:prSet presAssocID="{67AE6779-E7A7-448B-A0C2-FAEEBA2DCD95}" presName="vertOn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tr-TR"/>
        </a:p>
      </dgm:t>
    </dgm:pt>
    <dgm:pt modelId="{2C4D0AE6-F258-48A4-8C12-54F0AAEFEC36}" type="pres">
      <dgm:prSet presAssocID="{67AE6779-E7A7-448B-A0C2-FAEEBA2DCD95}" presName="txOne" presStyleLbl="node0" presStyleIdx="0" presStyleCnt="1" custLinFactNeighborX="2108" custLinFactNeighborY="-714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4279AF8A-0563-4831-8D59-E6A5BF2C1DC5}" type="pres">
      <dgm:prSet presAssocID="{67AE6779-E7A7-448B-A0C2-FAEEBA2DCD95}" presName="horzOn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tr-TR"/>
        </a:p>
      </dgm:t>
    </dgm:pt>
  </dgm:ptLst>
  <dgm:cxnLst>
    <dgm:cxn modelId="{C4C310A9-E744-48FB-A8A1-E1E013799730}" srcId="{2921F6A6-20A1-4BF7-9A88-D3EA3E82692C}" destId="{67AE6779-E7A7-448B-A0C2-FAEEBA2DCD95}" srcOrd="0" destOrd="0" parTransId="{FF9363D9-D11F-4537-845E-B0DD722AAD3F}" sibTransId="{4EC57434-229A-4D4C-B3CD-13D67551DC02}"/>
    <dgm:cxn modelId="{1E6BFDA2-E5C2-4BDC-9E6C-061FC59FDC2F}" type="presOf" srcId="{67AE6779-E7A7-448B-A0C2-FAEEBA2DCD95}" destId="{2C4D0AE6-F258-48A4-8C12-54F0AAEFEC36}" srcOrd="0" destOrd="0" presId="urn:microsoft.com/office/officeart/2005/8/layout/hierarchy4"/>
    <dgm:cxn modelId="{EDA79DC6-925C-4541-B8A3-D167241AAA39}" type="presOf" srcId="{2921F6A6-20A1-4BF7-9A88-D3EA3E82692C}" destId="{21C13E4B-A092-44FA-AA54-302D82E8DC53}" srcOrd="0" destOrd="0" presId="urn:microsoft.com/office/officeart/2005/8/layout/hierarchy4"/>
    <dgm:cxn modelId="{D53F379E-6EF0-4FE6-90A7-D04ECFB94844}" type="presParOf" srcId="{21C13E4B-A092-44FA-AA54-302D82E8DC53}" destId="{532B292F-3B4D-4128-B6D6-54CE9E73E399}" srcOrd="0" destOrd="0" presId="urn:microsoft.com/office/officeart/2005/8/layout/hierarchy4"/>
    <dgm:cxn modelId="{71243980-1A2D-45AC-8DBD-A81B500B5EEB}" type="presParOf" srcId="{532B292F-3B4D-4128-B6D6-54CE9E73E399}" destId="{2C4D0AE6-F258-48A4-8C12-54F0AAEFEC36}" srcOrd="0" destOrd="0" presId="urn:microsoft.com/office/officeart/2005/8/layout/hierarchy4"/>
    <dgm:cxn modelId="{B65325E3-DCC0-4624-A412-1286A064616D}" type="presParOf" srcId="{532B292F-3B4D-4128-B6D6-54CE9E73E399}" destId="{4279AF8A-0563-4831-8D59-E6A5BF2C1DC5}" srcOrd="1" destOrd="0" presId="urn:microsoft.com/office/officeart/2005/8/layout/hierarchy4"/>
  </dgm:cxnLst>
  <dgm:bg>
    <a:solidFill>
      <a:srgbClr val="0F4BAD"/>
    </a:solidFill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921F6A6-20A1-4BF7-9A88-D3EA3E82692C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tr-TR"/>
        </a:p>
      </dgm:t>
    </dgm:pt>
    <dgm:pt modelId="{67AE6779-E7A7-448B-A0C2-FAEEBA2DCD95}">
      <dgm:prSet custT="1"/>
      <dgm:spPr>
        <a:solidFill>
          <a:srgbClr val="0F4BAD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 rtl="0"/>
          <a:r>
            <a:rPr lang="tr-TR" sz="3200" b="0" dirty="0" smtClean="0"/>
            <a:t>Yazılım Geliştirme</a:t>
          </a:r>
          <a:endParaRPr lang="tr-TR" sz="3200" b="0" dirty="0"/>
        </a:p>
      </dgm:t>
    </dgm:pt>
    <dgm:pt modelId="{4EC57434-229A-4D4C-B3CD-13D67551DC02}" type="sibTrans" cxnId="{C4C310A9-E744-48FB-A8A1-E1E013799730}">
      <dgm:prSet/>
      <dgm:spPr/>
      <dgm:t>
        <a:bodyPr/>
        <a:lstStyle/>
        <a:p>
          <a:endParaRPr lang="tr-TR" sz="3200"/>
        </a:p>
      </dgm:t>
    </dgm:pt>
    <dgm:pt modelId="{FF9363D9-D11F-4537-845E-B0DD722AAD3F}" type="parTrans" cxnId="{C4C310A9-E744-48FB-A8A1-E1E013799730}">
      <dgm:prSet/>
      <dgm:spPr/>
      <dgm:t>
        <a:bodyPr/>
        <a:lstStyle/>
        <a:p>
          <a:endParaRPr lang="tr-TR" sz="3200"/>
        </a:p>
      </dgm:t>
    </dgm:pt>
    <dgm:pt modelId="{21C13E4B-A092-44FA-AA54-302D82E8DC53}" type="pres">
      <dgm:prSet presAssocID="{2921F6A6-20A1-4BF7-9A88-D3EA3E82692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532B292F-3B4D-4128-B6D6-54CE9E73E399}" type="pres">
      <dgm:prSet presAssocID="{67AE6779-E7A7-448B-A0C2-FAEEBA2DCD95}" presName="vertOn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tr-TR"/>
        </a:p>
      </dgm:t>
    </dgm:pt>
    <dgm:pt modelId="{2C4D0AE6-F258-48A4-8C12-54F0AAEFEC36}" type="pres">
      <dgm:prSet presAssocID="{67AE6779-E7A7-448B-A0C2-FAEEBA2DCD95}" presName="txOne" presStyleLbl="node0" presStyleIdx="0" presStyleCnt="1" custScaleX="100294" custLinFactNeighborX="-10537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4279AF8A-0563-4831-8D59-E6A5BF2C1DC5}" type="pres">
      <dgm:prSet presAssocID="{67AE6779-E7A7-448B-A0C2-FAEEBA2DCD95}" presName="horzOn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tr-TR"/>
        </a:p>
      </dgm:t>
    </dgm:pt>
  </dgm:ptLst>
  <dgm:cxnLst>
    <dgm:cxn modelId="{C4C310A9-E744-48FB-A8A1-E1E013799730}" srcId="{2921F6A6-20A1-4BF7-9A88-D3EA3E82692C}" destId="{67AE6779-E7A7-448B-A0C2-FAEEBA2DCD95}" srcOrd="0" destOrd="0" parTransId="{FF9363D9-D11F-4537-845E-B0DD722AAD3F}" sibTransId="{4EC57434-229A-4D4C-B3CD-13D67551DC02}"/>
    <dgm:cxn modelId="{96DD24E7-F03F-4D5C-83EC-4B2074DE27BB}" type="presOf" srcId="{67AE6779-E7A7-448B-A0C2-FAEEBA2DCD95}" destId="{2C4D0AE6-F258-48A4-8C12-54F0AAEFEC36}" srcOrd="0" destOrd="0" presId="urn:microsoft.com/office/officeart/2005/8/layout/hierarchy4"/>
    <dgm:cxn modelId="{0C9E9297-7CEA-4247-A5F5-01B3A498E161}" type="presOf" srcId="{2921F6A6-20A1-4BF7-9A88-D3EA3E82692C}" destId="{21C13E4B-A092-44FA-AA54-302D82E8DC53}" srcOrd="0" destOrd="0" presId="urn:microsoft.com/office/officeart/2005/8/layout/hierarchy4"/>
    <dgm:cxn modelId="{6A66B801-8CD8-4CCF-B8B4-D5BD2F66EF9E}" type="presParOf" srcId="{21C13E4B-A092-44FA-AA54-302D82E8DC53}" destId="{532B292F-3B4D-4128-B6D6-54CE9E73E399}" srcOrd="0" destOrd="0" presId="urn:microsoft.com/office/officeart/2005/8/layout/hierarchy4"/>
    <dgm:cxn modelId="{DB33E875-4D49-495B-B0AF-C48E2C21B790}" type="presParOf" srcId="{532B292F-3B4D-4128-B6D6-54CE9E73E399}" destId="{2C4D0AE6-F258-48A4-8C12-54F0AAEFEC36}" srcOrd="0" destOrd="0" presId="urn:microsoft.com/office/officeart/2005/8/layout/hierarchy4"/>
    <dgm:cxn modelId="{9961E43D-9182-4063-A7FD-B18B07407A4A}" type="presParOf" srcId="{532B292F-3B4D-4128-B6D6-54CE9E73E399}" destId="{4279AF8A-0563-4831-8D59-E6A5BF2C1DC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921F6A6-20A1-4BF7-9A88-D3EA3E82692C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tr-TR"/>
        </a:p>
      </dgm:t>
    </dgm:pt>
    <dgm:pt modelId="{67AE6779-E7A7-448B-A0C2-FAEEBA2DCD95}">
      <dgm:prSet custT="1"/>
      <dgm:spPr>
        <a:solidFill>
          <a:srgbClr val="0F4BAD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ctr" rtl="0"/>
          <a:r>
            <a:rPr lang="tr-TR" sz="2400" b="0" dirty="0" smtClean="0"/>
            <a:t>Test</a:t>
          </a:r>
          <a:endParaRPr lang="tr-TR" sz="2400" b="0" dirty="0"/>
        </a:p>
      </dgm:t>
    </dgm:pt>
    <dgm:pt modelId="{4EC57434-229A-4D4C-B3CD-13D67551DC02}" type="sibTrans" cxnId="{C4C310A9-E744-48FB-A8A1-E1E013799730}">
      <dgm:prSet/>
      <dgm:spPr/>
      <dgm:t>
        <a:bodyPr/>
        <a:lstStyle/>
        <a:p>
          <a:endParaRPr lang="tr-TR" sz="3200"/>
        </a:p>
      </dgm:t>
    </dgm:pt>
    <dgm:pt modelId="{FF9363D9-D11F-4537-845E-B0DD722AAD3F}" type="parTrans" cxnId="{C4C310A9-E744-48FB-A8A1-E1E013799730}">
      <dgm:prSet/>
      <dgm:spPr/>
      <dgm:t>
        <a:bodyPr/>
        <a:lstStyle/>
        <a:p>
          <a:endParaRPr lang="tr-TR" sz="3200"/>
        </a:p>
      </dgm:t>
    </dgm:pt>
    <dgm:pt modelId="{21C13E4B-A092-44FA-AA54-302D82E8DC53}" type="pres">
      <dgm:prSet presAssocID="{2921F6A6-20A1-4BF7-9A88-D3EA3E82692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532B292F-3B4D-4128-B6D6-54CE9E73E399}" type="pres">
      <dgm:prSet presAssocID="{67AE6779-E7A7-448B-A0C2-FAEEBA2DCD95}" presName="vertOn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tr-TR"/>
        </a:p>
      </dgm:t>
    </dgm:pt>
    <dgm:pt modelId="{2C4D0AE6-F258-48A4-8C12-54F0AAEFEC36}" type="pres">
      <dgm:prSet presAssocID="{67AE6779-E7A7-448B-A0C2-FAEEBA2DCD95}" presName="txOne" presStyleLbl="node0" presStyleIdx="0" presStyleCnt="1" custScaleX="100294" custLinFactX="16185" custLinFactY="-48915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4279AF8A-0563-4831-8D59-E6A5BF2C1DC5}" type="pres">
      <dgm:prSet presAssocID="{67AE6779-E7A7-448B-A0C2-FAEEBA2DCD95}" presName="horzOn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tr-TR"/>
        </a:p>
      </dgm:t>
    </dgm:pt>
  </dgm:ptLst>
  <dgm:cxnLst>
    <dgm:cxn modelId="{C4C310A9-E744-48FB-A8A1-E1E013799730}" srcId="{2921F6A6-20A1-4BF7-9A88-D3EA3E82692C}" destId="{67AE6779-E7A7-448B-A0C2-FAEEBA2DCD95}" srcOrd="0" destOrd="0" parTransId="{FF9363D9-D11F-4537-845E-B0DD722AAD3F}" sibTransId="{4EC57434-229A-4D4C-B3CD-13D67551DC02}"/>
    <dgm:cxn modelId="{3E9325C4-5019-4158-8CDF-29532A638056}" type="presOf" srcId="{67AE6779-E7A7-448B-A0C2-FAEEBA2DCD95}" destId="{2C4D0AE6-F258-48A4-8C12-54F0AAEFEC36}" srcOrd="0" destOrd="0" presId="urn:microsoft.com/office/officeart/2005/8/layout/hierarchy4"/>
    <dgm:cxn modelId="{7E05C9D1-E62B-4975-B5E5-F9BC5C6F3808}" type="presOf" srcId="{2921F6A6-20A1-4BF7-9A88-D3EA3E82692C}" destId="{21C13E4B-A092-44FA-AA54-302D82E8DC53}" srcOrd="0" destOrd="0" presId="urn:microsoft.com/office/officeart/2005/8/layout/hierarchy4"/>
    <dgm:cxn modelId="{E73BDC7C-54BA-4FA3-889A-77C3CADE755A}" type="presParOf" srcId="{21C13E4B-A092-44FA-AA54-302D82E8DC53}" destId="{532B292F-3B4D-4128-B6D6-54CE9E73E399}" srcOrd="0" destOrd="0" presId="urn:microsoft.com/office/officeart/2005/8/layout/hierarchy4"/>
    <dgm:cxn modelId="{1BA950E9-9EA3-45BB-8129-001ED7573E4D}" type="presParOf" srcId="{532B292F-3B4D-4128-B6D6-54CE9E73E399}" destId="{2C4D0AE6-F258-48A4-8C12-54F0AAEFEC36}" srcOrd="0" destOrd="0" presId="urn:microsoft.com/office/officeart/2005/8/layout/hierarchy4"/>
    <dgm:cxn modelId="{C0C3A519-DA46-4BD5-8E7A-6244F4F19FB6}" type="presParOf" srcId="{532B292F-3B4D-4128-B6D6-54CE9E73E399}" destId="{4279AF8A-0563-4831-8D59-E6A5BF2C1DC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921F6A6-20A1-4BF7-9A88-D3EA3E82692C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tr-TR"/>
        </a:p>
      </dgm:t>
    </dgm:pt>
    <dgm:pt modelId="{67AE6779-E7A7-448B-A0C2-FAEEBA2DCD95}">
      <dgm:prSet custT="1"/>
      <dgm:spPr>
        <a:solidFill>
          <a:srgbClr val="0F4BAD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ctr" rtl="0"/>
          <a:r>
            <a:rPr lang="tr-TR" sz="2400" b="0" dirty="0" smtClean="0"/>
            <a:t>Test</a:t>
          </a:r>
          <a:endParaRPr lang="tr-TR" sz="2400" b="0" dirty="0"/>
        </a:p>
      </dgm:t>
    </dgm:pt>
    <dgm:pt modelId="{4EC57434-229A-4D4C-B3CD-13D67551DC02}" type="sibTrans" cxnId="{C4C310A9-E744-48FB-A8A1-E1E013799730}">
      <dgm:prSet/>
      <dgm:spPr/>
      <dgm:t>
        <a:bodyPr/>
        <a:lstStyle/>
        <a:p>
          <a:endParaRPr lang="tr-TR" sz="3200"/>
        </a:p>
      </dgm:t>
    </dgm:pt>
    <dgm:pt modelId="{FF9363D9-D11F-4537-845E-B0DD722AAD3F}" type="parTrans" cxnId="{C4C310A9-E744-48FB-A8A1-E1E013799730}">
      <dgm:prSet/>
      <dgm:spPr/>
      <dgm:t>
        <a:bodyPr/>
        <a:lstStyle/>
        <a:p>
          <a:endParaRPr lang="tr-TR" sz="3200"/>
        </a:p>
      </dgm:t>
    </dgm:pt>
    <dgm:pt modelId="{21C13E4B-A092-44FA-AA54-302D82E8DC53}" type="pres">
      <dgm:prSet presAssocID="{2921F6A6-20A1-4BF7-9A88-D3EA3E82692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532B292F-3B4D-4128-B6D6-54CE9E73E399}" type="pres">
      <dgm:prSet presAssocID="{67AE6779-E7A7-448B-A0C2-FAEEBA2DCD95}" presName="vertOn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tr-TR"/>
        </a:p>
      </dgm:t>
    </dgm:pt>
    <dgm:pt modelId="{2C4D0AE6-F258-48A4-8C12-54F0AAEFEC36}" type="pres">
      <dgm:prSet presAssocID="{67AE6779-E7A7-448B-A0C2-FAEEBA2DCD95}" presName="txOne" presStyleLbl="node0" presStyleIdx="0" presStyleCnt="1" custScaleX="100294" custLinFactX="16185" custLinFactY="-48915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4279AF8A-0563-4831-8D59-E6A5BF2C1DC5}" type="pres">
      <dgm:prSet presAssocID="{67AE6779-E7A7-448B-A0C2-FAEEBA2DCD95}" presName="horzOn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tr-TR"/>
        </a:p>
      </dgm:t>
    </dgm:pt>
  </dgm:ptLst>
  <dgm:cxnLst>
    <dgm:cxn modelId="{C4C310A9-E744-48FB-A8A1-E1E013799730}" srcId="{2921F6A6-20A1-4BF7-9A88-D3EA3E82692C}" destId="{67AE6779-E7A7-448B-A0C2-FAEEBA2DCD95}" srcOrd="0" destOrd="0" parTransId="{FF9363D9-D11F-4537-845E-B0DD722AAD3F}" sibTransId="{4EC57434-229A-4D4C-B3CD-13D67551DC02}"/>
    <dgm:cxn modelId="{500E2519-A0D0-4CD6-A932-244DE71033E2}" type="presOf" srcId="{2921F6A6-20A1-4BF7-9A88-D3EA3E82692C}" destId="{21C13E4B-A092-44FA-AA54-302D82E8DC53}" srcOrd="0" destOrd="0" presId="urn:microsoft.com/office/officeart/2005/8/layout/hierarchy4"/>
    <dgm:cxn modelId="{4BB0989E-A39D-4A92-B58A-ED240769B10C}" type="presOf" srcId="{67AE6779-E7A7-448B-A0C2-FAEEBA2DCD95}" destId="{2C4D0AE6-F258-48A4-8C12-54F0AAEFEC36}" srcOrd="0" destOrd="0" presId="urn:microsoft.com/office/officeart/2005/8/layout/hierarchy4"/>
    <dgm:cxn modelId="{A3D608DF-D73D-4A59-8A06-9D985E8D711A}" type="presParOf" srcId="{21C13E4B-A092-44FA-AA54-302D82E8DC53}" destId="{532B292F-3B4D-4128-B6D6-54CE9E73E399}" srcOrd="0" destOrd="0" presId="urn:microsoft.com/office/officeart/2005/8/layout/hierarchy4"/>
    <dgm:cxn modelId="{F9EFB12E-8E5D-4C01-98B8-B821F5A57BD7}" type="presParOf" srcId="{532B292F-3B4D-4128-B6D6-54CE9E73E399}" destId="{2C4D0AE6-F258-48A4-8C12-54F0AAEFEC36}" srcOrd="0" destOrd="0" presId="urn:microsoft.com/office/officeart/2005/8/layout/hierarchy4"/>
    <dgm:cxn modelId="{597D6FA4-E74A-41A1-AF2A-8BB357BA8F85}" type="presParOf" srcId="{532B292F-3B4D-4128-B6D6-54CE9E73E399}" destId="{4279AF8A-0563-4831-8D59-E6A5BF2C1DC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921F6A6-20A1-4BF7-9A88-D3EA3E82692C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tr-TR"/>
        </a:p>
      </dgm:t>
    </dgm:pt>
    <dgm:pt modelId="{67AE6779-E7A7-448B-A0C2-FAEEBA2DCD95}">
      <dgm:prSet custT="1"/>
      <dgm:spPr>
        <a:solidFill>
          <a:srgbClr val="0F4BAD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ctr" rtl="0"/>
          <a:r>
            <a:rPr lang="tr-TR" sz="2400" b="0" dirty="0" smtClean="0"/>
            <a:t>Test</a:t>
          </a:r>
          <a:endParaRPr lang="tr-TR" sz="2400" b="0" dirty="0"/>
        </a:p>
      </dgm:t>
    </dgm:pt>
    <dgm:pt modelId="{4EC57434-229A-4D4C-B3CD-13D67551DC02}" type="sibTrans" cxnId="{C4C310A9-E744-48FB-A8A1-E1E013799730}">
      <dgm:prSet/>
      <dgm:spPr/>
      <dgm:t>
        <a:bodyPr/>
        <a:lstStyle/>
        <a:p>
          <a:endParaRPr lang="tr-TR" sz="3200"/>
        </a:p>
      </dgm:t>
    </dgm:pt>
    <dgm:pt modelId="{FF9363D9-D11F-4537-845E-B0DD722AAD3F}" type="parTrans" cxnId="{C4C310A9-E744-48FB-A8A1-E1E013799730}">
      <dgm:prSet/>
      <dgm:spPr/>
      <dgm:t>
        <a:bodyPr/>
        <a:lstStyle/>
        <a:p>
          <a:endParaRPr lang="tr-TR" sz="3200"/>
        </a:p>
      </dgm:t>
    </dgm:pt>
    <dgm:pt modelId="{21C13E4B-A092-44FA-AA54-302D82E8DC53}" type="pres">
      <dgm:prSet presAssocID="{2921F6A6-20A1-4BF7-9A88-D3EA3E82692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532B292F-3B4D-4128-B6D6-54CE9E73E399}" type="pres">
      <dgm:prSet presAssocID="{67AE6779-E7A7-448B-A0C2-FAEEBA2DCD95}" presName="vertOn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tr-TR"/>
        </a:p>
      </dgm:t>
    </dgm:pt>
    <dgm:pt modelId="{2C4D0AE6-F258-48A4-8C12-54F0AAEFEC36}" type="pres">
      <dgm:prSet presAssocID="{67AE6779-E7A7-448B-A0C2-FAEEBA2DCD95}" presName="txOne" presStyleLbl="node0" presStyleIdx="0" presStyleCnt="1" custScaleX="100294" custLinFactX="16185" custLinFactY="-48915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4279AF8A-0563-4831-8D59-E6A5BF2C1DC5}" type="pres">
      <dgm:prSet presAssocID="{67AE6779-E7A7-448B-A0C2-FAEEBA2DCD95}" presName="horzOn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tr-TR"/>
        </a:p>
      </dgm:t>
    </dgm:pt>
  </dgm:ptLst>
  <dgm:cxnLst>
    <dgm:cxn modelId="{C4C310A9-E744-48FB-A8A1-E1E013799730}" srcId="{2921F6A6-20A1-4BF7-9A88-D3EA3E82692C}" destId="{67AE6779-E7A7-448B-A0C2-FAEEBA2DCD95}" srcOrd="0" destOrd="0" parTransId="{FF9363D9-D11F-4537-845E-B0DD722AAD3F}" sibTransId="{4EC57434-229A-4D4C-B3CD-13D67551DC02}"/>
    <dgm:cxn modelId="{A646313B-51FA-410D-ABEE-45C71877533D}" type="presOf" srcId="{2921F6A6-20A1-4BF7-9A88-D3EA3E82692C}" destId="{21C13E4B-A092-44FA-AA54-302D82E8DC53}" srcOrd="0" destOrd="0" presId="urn:microsoft.com/office/officeart/2005/8/layout/hierarchy4"/>
    <dgm:cxn modelId="{E202F084-A046-4DFF-B4B3-17D018467E78}" type="presOf" srcId="{67AE6779-E7A7-448B-A0C2-FAEEBA2DCD95}" destId="{2C4D0AE6-F258-48A4-8C12-54F0AAEFEC36}" srcOrd="0" destOrd="0" presId="urn:microsoft.com/office/officeart/2005/8/layout/hierarchy4"/>
    <dgm:cxn modelId="{8B841458-E8FB-4134-80A4-1472354EEDEE}" type="presParOf" srcId="{21C13E4B-A092-44FA-AA54-302D82E8DC53}" destId="{532B292F-3B4D-4128-B6D6-54CE9E73E399}" srcOrd="0" destOrd="0" presId="urn:microsoft.com/office/officeart/2005/8/layout/hierarchy4"/>
    <dgm:cxn modelId="{3F23FA85-2650-4179-AA9F-EC421BADF539}" type="presParOf" srcId="{532B292F-3B4D-4128-B6D6-54CE9E73E399}" destId="{2C4D0AE6-F258-48A4-8C12-54F0AAEFEC36}" srcOrd="0" destOrd="0" presId="urn:microsoft.com/office/officeart/2005/8/layout/hierarchy4"/>
    <dgm:cxn modelId="{0200CDD8-02E2-428C-89EC-C80C4C7521FF}" type="presParOf" srcId="{532B292F-3B4D-4128-B6D6-54CE9E73E399}" destId="{4279AF8A-0563-4831-8D59-E6A5BF2C1DC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921F6A6-20A1-4BF7-9A88-D3EA3E82692C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tr-TR"/>
        </a:p>
      </dgm:t>
    </dgm:pt>
    <dgm:pt modelId="{67AE6779-E7A7-448B-A0C2-FAEEBA2DCD95}">
      <dgm:prSet custT="1"/>
      <dgm:spPr>
        <a:solidFill>
          <a:srgbClr val="0F4BAD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 rtl="0"/>
          <a:r>
            <a:rPr lang="tr-TR" sz="2400" b="0" dirty="0" smtClean="0"/>
            <a:t>Test </a:t>
          </a:r>
          <a:r>
            <a:rPr lang="tr-TR" sz="2400" b="0" dirty="0" err="1" smtClean="0"/>
            <a:t>Execution</a:t>
          </a:r>
          <a:endParaRPr lang="tr-TR" sz="2400" b="0" dirty="0" smtClean="0"/>
        </a:p>
        <a:p>
          <a:pPr algn="l" rtl="0"/>
          <a:r>
            <a:rPr lang="tr-TR" sz="2400" b="0" dirty="0" err="1" smtClean="0"/>
            <a:t>Bug</a:t>
          </a:r>
          <a:r>
            <a:rPr lang="tr-TR" sz="2400" b="0" dirty="0" smtClean="0"/>
            <a:t> </a:t>
          </a:r>
          <a:r>
            <a:rPr lang="tr-TR" sz="2400" b="0" dirty="0" err="1" smtClean="0"/>
            <a:t>fixing</a:t>
          </a:r>
          <a:endParaRPr lang="tr-TR" sz="2400" b="0" dirty="0"/>
        </a:p>
      </dgm:t>
    </dgm:pt>
    <dgm:pt modelId="{4EC57434-229A-4D4C-B3CD-13D67551DC02}" type="sibTrans" cxnId="{C4C310A9-E744-48FB-A8A1-E1E013799730}">
      <dgm:prSet/>
      <dgm:spPr/>
      <dgm:t>
        <a:bodyPr/>
        <a:lstStyle/>
        <a:p>
          <a:endParaRPr lang="tr-TR" sz="3200"/>
        </a:p>
      </dgm:t>
    </dgm:pt>
    <dgm:pt modelId="{FF9363D9-D11F-4537-845E-B0DD722AAD3F}" type="parTrans" cxnId="{C4C310A9-E744-48FB-A8A1-E1E013799730}">
      <dgm:prSet/>
      <dgm:spPr/>
      <dgm:t>
        <a:bodyPr/>
        <a:lstStyle/>
        <a:p>
          <a:endParaRPr lang="tr-TR" sz="3200"/>
        </a:p>
      </dgm:t>
    </dgm:pt>
    <dgm:pt modelId="{21C13E4B-A092-44FA-AA54-302D82E8DC53}" type="pres">
      <dgm:prSet presAssocID="{2921F6A6-20A1-4BF7-9A88-D3EA3E82692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532B292F-3B4D-4128-B6D6-54CE9E73E399}" type="pres">
      <dgm:prSet presAssocID="{67AE6779-E7A7-448B-A0C2-FAEEBA2DCD95}" presName="vertOn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tr-TR"/>
        </a:p>
      </dgm:t>
    </dgm:pt>
    <dgm:pt modelId="{2C4D0AE6-F258-48A4-8C12-54F0AAEFEC36}" type="pres">
      <dgm:prSet presAssocID="{67AE6779-E7A7-448B-A0C2-FAEEBA2DCD95}" presName="txOne" presStyleLbl="node0" presStyleIdx="0" presStyleCnt="1" custScaleX="100294" custScaleY="96887" custLinFactNeighborX="-56402" custLinFactNeighborY="-1536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4279AF8A-0563-4831-8D59-E6A5BF2C1DC5}" type="pres">
      <dgm:prSet presAssocID="{67AE6779-E7A7-448B-A0C2-FAEEBA2DCD95}" presName="horzOn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tr-TR"/>
        </a:p>
      </dgm:t>
    </dgm:pt>
  </dgm:ptLst>
  <dgm:cxnLst>
    <dgm:cxn modelId="{C4C310A9-E744-48FB-A8A1-E1E013799730}" srcId="{2921F6A6-20A1-4BF7-9A88-D3EA3E82692C}" destId="{67AE6779-E7A7-448B-A0C2-FAEEBA2DCD95}" srcOrd="0" destOrd="0" parTransId="{FF9363D9-D11F-4537-845E-B0DD722AAD3F}" sibTransId="{4EC57434-229A-4D4C-B3CD-13D67551DC02}"/>
    <dgm:cxn modelId="{D9CA346F-BFC6-4E13-95B5-414C540C0A28}" type="presOf" srcId="{2921F6A6-20A1-4BF7-9A88-D3EA3E82692C}" destId="{21C13E4B-A092-44FA-AA54-302D82E8DC53}" srcOrd="0" destOrd="0" presId="urn:microsoft.com/office/officeart/2005/8/layout/hierarchy4"/>
    <dgm:cxn modelId="{8C7351E3-291A-4B1A-986F-6F0FE5B695B0}" type="presOf" srcId="{67AE6779-E7A7-448B-A0C2-FAEEBA2DCD95}" destId="{2C4D0AE6-F258-48A4-8C12-54F0AAEFEC36}" srcOrd="0" destOrd="0" presId="urn:microsoft.com/office/officeart/2005/8/layout/hierarchy4"/>
    <dgm:cxn modelId="{73E17963-26C5-4B3C-955C-C446EC47938A}" type="presParOf" srcId="{21C13E4B-A092-44FA-AA54-302D82E8DC53}" destId="{532B292F-3B4D-4128-B6D6-54CE9E73E399}" srcOrd="0" destOrd="0" presId="urn:microsoft.com/office/officeart/2005/8/layout/hierarchy4"/>
    <dgm:cxn modelId="{A33515E3-B7DD-4A66-93AF-EFE435DF8702}" type="presParOf" srcId="{532B292F-3B4D-4128-B6D6-54CE9E73E399}" destId="{2C4D0AE6-F258-48A4-8C12-54F0AAEFEC36}" srcOrd="0" destOrd="0" presId="urn:microsoft.com/office/officeart/2005/8/layout/hierarchy4"/>
    <dgm:cxn modelId="{8CA0C5E1-6987-4526-A461-C4AC9CD43151}" type="presParOf" srcId="{532B292F-3B4D-4128-B6D6-54CE9E73E399}" destId="{4279AF8A-0563-4831-8D59-E6A5BF2C1DC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921F6A6-20A1-4BF7-9A88-D3EA3E82692C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tr-TR"/>
        </a:p>
      </dgm:t>
    </dgm:pt>
    <dgm:pt modelId="{67AE6779-E7A7-448B-A0C2-FAEEBA2DCD95}">
      <dgm:prSet custT="1"/>
      <dgm:spPr>
        <a:solidFill>
          <a:srgbClr val="0F4BAD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ctr" rtl="0"/>
          <a:r>
            <a:rPr lang="tr-TR" sz="2400" b="0" dirty="0" smtClean="0"/>
            <a:t>Test</a:t>
          </a:r>
          <a:endParaRPr lang="tr-TR" sz="2400" b="0" dirty="0"/>
        </a:p>
      </dgm:t>
    </dgm:pt>
    <dgm:pt modelId="{4EC57434-229A-4D4C-B3CD-13D67551DC02}" type="sibTrans" cxnId="{C4C310A9-E744-48FB-A8A1-E1E013799730}">
      <dgm:prSet/>
      <dgm:spPr/>
      <dgm:t>
        <a:bodyPr/>
        <a:lstStyle/>
        <a:p>
          <a:endParaRPr lang="tr-TR" sz="3200"/>
        </a:p>
      </dgm:t>
    </dgm:pt>
    <dgm:pt modelId="{FF9363D9-D11F-4537-845E-B0DD722AAD3F}" type="parTrans" cxnId="{C4C310A9-E744-48FB-A8A1-E1E013799730}">
      <dgm:prSet/>
      <dgm:spPr/>
      <dgm:t>
        <a:bodyPr/>
        <a:lstStyle/>
        <a:p>
          <a:endParaRPr lang="tr-TR" sz="3200"/>
        </a:p>
      </dgm:t>
    </dgm:pt>
    <dgm:pt modelId="{21C13E4B-A092-44FA-AA54-302D82E8DC53}" type="pres">
      <dgm:prSet presAssocID="{2921F6A6-20A1-4BF7-9A88-D3EA3E82692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532B292F-3B4D-4128-B6D6-54CE9E73E399}" type="pres">
      <dgm:prSet presAssocID="{67AE6779-E7A7-448B-A0C2-FAEEBA2DCD95}" presName="vertOn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tr-TR"/>
        </a:p>
      </dgm:t>
    </dgm:pt>
    <dgm:pt modelId="{2C4D0AE6-F258-48A4-8C12-54F0AAEFEC36}" type="pres">
      <dgm:prSet presAssocID="{67AE6779-E7A7-448B-A0C2-FAEEBA2DCD95}" presName="txOne" presStyleLbl="node0" presStyleIdx="0" presStyleCnt="1" custScaleX="100294" custLinFactX="16185" custLinFactY="-48915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4279AF8A-0563-4831-8D59-E6A5BF2C1DC5}" type="pres">
      <dgm:prSet presAssocID="{67AE6779-E7A7-448B-A0C2-FAEEBA2DCD95}" presName="horzOn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tr-TR"/>
        </a:p>
      </dgm:t>
    </dgm:pt>
  </dgm:ptLst>
  <dgm:cxnLst>
    <dgm:cxn modelId="{C4C310A9-E744-48FB-A8A1-E1E013799730}" srcId="{2921F6A6-20A1-4BF7-9A88-D3EA3E82692C}" destId="{67AE6779-E7A7-448B-A0C2-FAEEBA2DCD95}" srcOrd="0" destOrd="0" parTransId="{FF9363D9-D11F-4537-845E-B0DD722AAD3F}" sibTransId="{4EC57434-229A-4D4C-B3CD-13D67551DC02}"/>
    <dgm:cxn modelId="{5F9F0630-4F0D-4ED8-9B8E-09E2E4EA7E22}" type="presOf" srcId="{67AE6779-E7A7-448B-A0C2-FAEEBA2DCD95}" destId="{2C4D0AE6-F258-48A4-8C12-54F0AAEFEC36}" srcOrd="0" destOrd="0" presId="urn:microsoft.com/office/officeart/2005/8/layout/hierarchy4"/>
    <dgm:cxn modelId="{CD661320-67D2-4A23-8501-8E48070C4260}" type="presOf" srcId="{2921F6A6-20A1-4BF7-9A88-D3EA3E82692C}" destId="{21C13E4B-A092-44FA-AA54-302D82E8DC53}" srcOrd="0" destOrd="0" presId="urn:microsoft.com/office/officeart/2005/8/layout/hierarchy4"/>
    <dgm:cxn modelId="{AB720155-26FE-4C15-A2B2-99C142B6B999}" type="presParOf" srcId="{21C13E4B-A092-44FA-AA54-302D82E8DC53}" destId="{532B292F-3B4D-4128-B6D6-54CE9E73E399}" srcOrd="0" destOrd="0" presId="urn:microsoft.com/office/officeart/2005/8/layout/hierarchy4"/>
    <dgm:cxn modelId="{2E882DDC-9350-4162-8E85-A152E8A41550}" type="presParOf" srcId="{532B292F-3B4D-4128-B6D6-54CE9E73E399}" destId="{2C4D0AE6-F258-48A4-8C12-54F0AAEFEC36}" srcOrd="0" destOrd="0" presId="urn:microsoft.com/office/officeart/2005/8/layout/hierarchy4"/>
    <dgm:cxn modelId="{46EA2173-BDF9-4665-AAF1-11B3EAACC4DF}" type="presParOf" srcId="{532B292F-3B4D-4128-B6D6-54CE9E73E399}" destId="{4279AF8A-0563-4831-8D59-E6A5BF2C1DC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921F6A6-20A1-4BF7-9A88-D3EA3E82692C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tr-TR"/>
        </a:p>
      </dgm:t>
    </dgm:pt>
    <dgm:pt modelId="{67AE6779-E7A7-448B-A0C2-FAEEBA2DCD95}">
      <dgm:prSet custT="1"/>
      <dgm:spPr>
        <a:solidFill>
          <a:srgbClr val="0F4BAD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 rtl="0"/>
          <a:r>
            <a:rPr lang="tr-TR" sz="2400" b="0" dirty="0" smtClean="0"/>
            <a:t>Test </a:t>
          </a:r>
          <a:r>
            <a:rPr lang="tr-TR" sz="2400" b="0" dirty="0" err="1" smtClean="0"/>
            <a:t>Execution</a:t>
          </a:r>
          <a:endParaRPr lang="tr-TR" sz="2400" b="0" dirty="0" smtClean="0"/>
        </a:p>
        <a:p>
          <a:pPr algn="l" rtl="0"/>
          <a:r>
            <a:rPr lang="tr-TR" sz="2400" b="0" dirty="0" err="1" smtClean="0"/>
            <a:t>Bug</a:t>
          </a:r>
          <a:r>
            <a:rPr lang="tr-TR" sz="2400" b="0" dirty="0" smtClean="0"/>
            <a:t> </a:t>
          </a:r>
          <a:r>
            <a:rPr lang="tr-TR" sz="2400" b="0" dirty="0" err="1" smtClean="0"/>
            <a:t>fixing</a:t>
          </a:r>
          <a:endParaRPr lang="tr-TR" sz="2400" b="0" dirty="0"/>
        </a:p>
      </dgm:t>
    </dgm:pt>
    <dgm:pt modelId="{4EC57434-229A-4D4C-B3CD-13D67551DC02}" type="sibTrans" cxnId="{C4C310A9-E744-48FB-A8A1-E1E013799730}">
      <dgm:prSet/>
      <dgm:spPr/>
      <dgm:t>
        <a:bodyPr/>
        <a:lstStyle/>
        <a:p>
          <a:endParaRPr lang="tr-TR" sz="3200"/>
        </a:p>
      </dgm:t>
    </dgm:pt>
    <dgm:pt modelId="{FF9363D9-D11F-4537-845E-B0DD722AAD3F}" type="parTrans" cxnId="{C4C310A9-E744-48FB-A8A1-E1E013799730}">
      <dgm:prSet/>
      <dgm:spPr/>
      <dgm:t>
        <a:bodyPr/>
        <a:lstStyle/>
        <a:p>
          <a:endParaRPr lang="tr-TR" sz="3200"/>
        </a:p>
      </dgm:t>
    </dgm:pt>
    <dgm:pt modelId="{21C13E4B-A092-44FA-AA54-302D82E8DC53}" type="pres">
      <dgm:prSet presAssocID="{2921F6A6-20A1-4BF7-9A88-D3EA3E82692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532B292F-3B4D-4128-B6D6-54CE9E73E399}" type="pres">
      <dgm:prSet presAssocID="{67AE6779-E7A7-448B-A0C2-FAEEBA2DCD95}" presName="vertOn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tr-TR"/>
        </a:p>
      </dgm:t>
    </dgm:pt>
    <dgm:pt modelId="{2C4D0AE6-F258-48A4-8C12-54F0AAEFEC36}" type="pres">
      <dgm:prSet presAssocID="{67AE6779-E7A7-448B-A0C2-FAEEBA2DCD95}" presName="txOne" presStyleLbl="node0" presStyleIdx="0" presStyleCnt="1" custScaleX="100294" custLinFactNeighborX="-49" custLinFactNeighborY="-909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4279AF8A-0563-4831-8D59-E6A5BF2C1DC5}" type="pres">
      <dgm:prSet presAssocID="{67AE6779-E7A7-448B-A0C2-FAEEBA2DCD95}" presName="horzOn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tr-TR"/>
        </a:p>
      </dgm:t>
    </dgm:pt>
  </dgm:ptLst>
  <dgm:cxnLst>
    <dgm:cxn modelId="{C4C310A9-E744-48FB-A8A1-E1E013799730}" srcId="{2921F6A6-20A1-4BF7-9A88-D3EA3E82692C}" destId="{67AE6779-E7A7-448B-A0C2-FAEEBA2DCD95}" srcOrd="0" destOrd="0" parTransId="{FF9363D9-D11F-4537-845E-B0DD722AAD3F}" sibTransId="{4EC57434-229A-4D4C-B3CD-13D67551DC02}"/>
    <dgm:cxn modelId="{F204AE6A-BDA4-4070-A3BD-599400CB1CD0}" type="presOf" srcId="{2921F6A6-20A1-4BF7-9A88-D3EA3E82692C}" destId="{21C13E4B-A092-44FA-AA54-302D82E8DC53}" srcOrd="0" destOrd="0" presId="urn:microsoft.com/office/officeart/2005/8/layout/hierarchy4"/>
    <dgm:cxn modelId="{C9176AA0-6C79-4EDF-8120-F14D6D8D7921}" type="presOf" srcId="{67AE6779-E7A7-448B-A0C2-FAEEBA2DCD95}" destId="{2C4D0AE6-F258-48A4-8C12-54F0AAEFEC36}" srcOrd="0" destOrd="0" presId="urn:microsoft.com/office/officeart/2005/8/layout/hierarchy4"/>
    <dgm:cxn modelId="{71B99407-21AA-4F30-B084-D5C0A87DB1F6}" type="presParOf" srcId="{21C13E4B-A092-44FA-AA54-302D82E8DC53}" destId="{532B292F-3B4D-4128-B6D6-54CE9E73E399}" srcOrd="0" destOrd="0" presId="urn:microsoft.com/office/officeart/2005/8/layout/hierarchy4"/>
    <dgm:cxn modelId="{7DE89CBC-57EC-4473-8E72-D688ADE00464}" type="presParOf" srcId="{532B292F-3B4D-4128-B6D6-54CE9E73E399}" destId="{2C4D0AE6-F258-48A4-8C12-54F0AAEFEC36}" srcOrd="0" destOrd="0" presId="urn:microsoft.com/office/officeart/2005/8/layout/hierarchy4"/>
    <dgm:cxn modelId="{BA532331-3FF4-4222-9BF2-C3FC1BBF3369}" type="presParOf" srcId="{532B292F-3B4D-4128-B6D6-54CE9E73E399}" destId="{4279AF8A-0563-4831-8D59-E6A5BF2C1DC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921F6A6-20A1-4BF7-9A88-D3EA3E82692C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tr-TR"/>
        </a:p>
      </dgm:t>
    </dgm:pt>
    <dgm:pt modelId="{67AE6779-E7A7-448B-A0C2-FAEEBA2DCD95}">
      <dgm:prSet custT="1"/>
      <dgm:spPr>
        <a:solidFill>
          <a:srgbClr val="0F4BAD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 rtl="0"/>
          <a:r>
            <a:rPr lang="tr-TR" sz="2400" b="0" dirty="0" err="1" smtClean="0"/>
            <a:t>Production</a:t>
          </a:r>
          <a:endParaRPr lang="tr-TR" sz="2400" b="0" dirty="0"/>
        </a:p>
      </dgm:t>
    </dgm:pt>
    <dgm:pt modelId="{4EC57434-229A-4D4C-B3CD-13D67551DC02}" type="sibTrans" cxnId="{C4C310A9-E744-48FB-A8A1-E1E013799730}">
      <dgm:prSet/>
      <dgm:spPr/>
      <dgm:t>
        <a:bodyPr/>
        <a:lstStyle/>
        <a:p>
          <a:endParaRPr lang="tr-TR" sz="3200"/>
        </a:p>
      </dgm:t>
    </dgm:pt>
    <dgm:pt modelId="{FF9363D9-D11F-4537-845E-B0DD722AAD3F}" type="parTrans" cxnId="{C4C310A9-E744-48FB-A8A1-E1E013799730}">
      <dgm:prSet/>
      <dgm:spPr/>
      <dgm:t>
        <a:bodyPr/>
        <a:lstStyle/>
        <a:p>
          <a:endParaRPr lang="tr-TR" sz="3200"/>
        </a:p>
      </dgm:t>
    </dgm:pt>
    <dgm:pt modelId="{21C13E4B-A092-44FA-AA54-302D82E8DC53}" type="pres">
      <dgm:prSet presAssocID="{2921F6A6-20A1-4BF7-9A88-D3EA3E82692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532B292F-3B4D-4128-B6D6-54CE9E73E399}" type="pres">
      <dgm:prSet presAssocID="{67AE6779-E7A7-448B-A0C2-FAEEBA2DCD95}" presName="vertOn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tr-TR"/>
        </a:p>
      </dgm:t>
    </dgm:pt>
    <dgm:pt modelId="{2C4D0AE6-F258-48A4-8C12-54F0AAEFEC36}" type="pres">
      <dgm:prSet presAssocID="{67AE6779-E7A7-448B-A0C2-FAEEBA2DCD95}" presName="txOne" presStyleLbl="node0" presStyleIdx="0" presStyleCnt="1" custScaleX="100294" custLinFactNeighborX="3602" custLinFactNeighborY="-6980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4279AF8A-0563-4831-8D59-E6A5BF2C1DC5}" type="pres">
      <dgm:prSet presAssocID="{67AE6779-E7A7-448B-A0C2-FAEEBA2DCD95}" presName="horzOn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tr-TR"/>
        </a:p>
      </dgm:t>
    </dgm:pt>
  </dgm:ptLst>
  <dgm:cxnLst>
    <dgm:cxn modelId="{C4C310A9-E744-48FB-A8A1-E1E013799730}" srcId="{2921F6A6-20A1-4BF7-9A88-D3EA3E82692C}" destId="{67AE6779-E7A7-448B-A0C2-FAEEBA2DCD95}" srcOrd="0" destOrd="0" parTransId="{FF9363D9-D11F-4537-845E-B0DD722AAD3F}" sibTransId="{4EC57434-229A-4D4C-B3CD-13D67551DC02}"/>
    <dgm:cxn modelId="{E432A5A9-4558-482C-9840-388A1472528D}" type="presOf" srcId="{67AE6779-E7A7-448B-A0C2-FAEEBA2DCD95}" destId="{2C4D0AE6-F258-48A4-8C12-54F0AAEFEC36}" srcOrd="0" destOrd="0" presId="urn:microsoft.com/office/officeart/2005/8/layout/hierarchy4"/>
    <dgm:cxn modelId="{EFD6A306-26B7-49FB-8FDF-1433D3627A30}" type="presOf" srcId="{2921F6A6-20A1-4BF7-9A88-D3EA3E82692C}" destId="{21C13E4B-A092-44FA-AA54-302D82E8DC53}" srcOrd="0" destOrd="0" presId="urn:microsoft.com/office/officeart/2005/8/layout/hierarchy4"/>
    <dgm:cxn modelId="{227AF34A-5B44-4EB3-8C00-0936F50B200A}" type="presParOf" srcId="{21C13E4B-A092-44FA-AA54-302D82E8DC53}" destId="{532B292F-3B4D-4128-B6D6-54CE9E73E399}" srcOrd="0" destOrd="0" presId="urn:microsoft.com/office/officeart/2005/8/layout/hierarchy4"/>
    <dgm:cxn modelId="{BA5ABAB6-21C3-4F0A-9473-DE11BE72C0A7}" type="presParOf" srcId="{532B292F-3B4D-4128-B6D6-54CE9E73E399}" destId="{2C4D0AE6-F258-48A4-8C12-54F0AAEFEC36}" srcOrd="0" destOrd="0" presId="urn:microsoft.com/office/officeart/2005/8/layout/hierarchy4"/>
    <dgm:cxn modelId="{115D159E-EAD5-47C8-9F22-31EB4B08137C}" type="presParOf" srcId="{532B292F-3B4D-4128-B6D6-54CE9E73E399}" destId="{4279AF8A-0563-4831-8D59-E6A5BF2C1DC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21F6A6-20A1-4BF7-9A88-D3EA3E82692C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tr-TR"/>
        </a:p>
      </dgm:t>
    </dgm:pt>
    <dgm:pt modelId="{67AE6779-E7A7-448B-A0C2-FAEEBA2DCD95}">
      <dgm:prSet custT="1"/>
      <dgm:spPr>
        <a:solidFill>
          <a:srgbClr val="0F4BAD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 rtl="0"/>
          <a:r>
            <a:rPr lang="tr-TR" sz="3200" b="0" dirty="0" smtClean="0"/>
            <a:t>Analiz</a:t>
          </a:r>
          <a:endParaRPr lang="tr-TR" sz="3200" b="0" dirty="0"/>
        </a:p>
      </dgm:t>
    </dgm:pt>
    <dgm:pt modelId="{4EC57434-229A-4D4C-B3CD-13D67551DC02}" type="sibTrans" cxnId="{C4C310A9-E744-48FB-A8A1-E1E013799730}">
      <dgm:prSet/>
      <dgm:spPr/>
      <dgm:t>
        <a:bodyPr/>
        <a:lstStyle/>
        <a:p>
          <a:endParaRPr lang="tr-TR" sz="3200"/>
        </a:p>
      </dgm:t>
    </dgm:pt>
    <dgm:pt modelId="{FF9363D9-D11F-4537-845E-B0DD722AAD3F}" type="parTrans" cxnId="{C4C310A9-E744-48FB-A8A1-E1E013799730}">
      <dgm:prSet/>
      <dgm:spPr/>
      <dgm:t>
        <a:bodyPr/>
        <a:lstStyle/>
        <a:p>
          <a:endParaRPr lang="tr-TR" sz="3200"/>
        </a:p>
      </dgm:t>
    </dgm:pt>
    <dgm:pt modelId="{21C13E4B-A092-44FA-AA54-302D82E8DC53}" type="pres">
      <dgm:prSet presAssocID="{2921F6A6-20A1-4BF7-9A88-D3EA3E82692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532B292F-3B4D-4128-B6D6-54CE9E73E399}" type="pres">
      <dgm:prSet presAssocID="{67AE6779-E7A7-448B-A0C2-FAEEBA2DCD95}" presName="vertOn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tr-TR"/>
        </a:p>
      </dgm:t>
    </dgm:pt>
    <dgm:pt modelId="{2C4D0AE6-F258-48A4-8C12-54F0AAEFEC36}" type="pres">
      <dgm:prSet presAssocID="{67AE6779-E7A7-448B-A0C2-FAEEBA2DCD95}" presName="txOne" presStyleLbl="node0" presStyleIdx="0" presStyleCnt="1" custScaleX="100294" custLinFactNeighborX="12851" custLinFactNeighborY="22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4279AF8A-0563-4831-8D59-E6A5BF2C1DC5}" type="pres">
      <dgm:prSet presAssocID="{67AE6779-E7A7-448B-A0C2-FAEEBA2DCD95}" presName="horzOn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tr-TR"/>
        </a:p>
      </dgm:t>
    </dgm:pt>
  </dgm:ptLst>
  <dgm:cxnLst>
    <dgm:cxn modelId="{C4C310A9-E744-48FB-A8A1-E1E013799730}" srcId="{2921F6A6-20A1-4BF7-9A88-D3EA3E82692C}" destId="{67AE6779-E7A7-448B-A0C2-FAEEBA2DCD95}" srcOrd="0" destOrd="0" parTransId="{FF9363D9-D11F-4537-845E-B0DD722AAD3F}" sibTransId="{4EC57434-229A-4D4C-B3CD-13D67551DC02}"/>
    <dgm:cxn modelId="{1C622E8E-47E6-40FE-B717-B113783DF9F3}" type="presOf" srcId="{2921F6A6-20A1-4BF7-9A88-D3EA3E82692C}" destId="{21C13E4B-A092-44FA-AA54-302D82E8DC53}" srcOrd="0" destOrd="0" presId="urn:microsoft.com/office/officeart/2005/8/layout/hierarchy4"/>
    <dgm:cxn modelId="{48F33EE4-93EE-4857-AF9C-7BFE1A86B290}" type="presOf" srcId="{67AE6779-E7A7-448B-A0C2-FAEEBA2DCD95}" destId="{2C4D0AE6-F258-48A4-8C12-54F0AAEFEC36}" srcOrd="0" destOrd="0" presId="urn:microsoft.com/office/officeart/2005/8/layout/hierarchy4"/>
    <dgm:cxn modelId="{8DC85320-3571-427E-BB04-FF0FFDF68152}" type="presParOf" srcId="{21C13E4B-A092-44FA-AA54-302D82E8DC53}" destId="{532B292F-3B4D-4128-B6D6-54CE9E73E399}" srcOrd="0" destOrd="0" presId="urn:microsoft.com/office/officeart/2005/8/layout/hierarchy4"/>
    <dgm:cxn modelId="{C4F49665-3AAB-4320-AA3B-7B268DD6018D}" type="presParOf" srcId="{532B292F-3B4D-4128-B6D6-54CE9E73E399}" destId="{2C4D0AE6-F258-48A4-8C12-54F0AAEFEC36}" srcOrd="0" destOrd="0" presId="urn:microsoft.com/office/officeart/2005/8/layout/hierarchy4"/>
    <dgm:cxn modelId="{20347021-B8AC-4149-BBA7-5A2C562BEA53}" type="presParOf" srcId="{532B292F-3B4D-4128-B6D6-54CE9E73E399}" destId="{4279AF8A-0563-4831-8D59-E6A5BF2C1DC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21F6A6-20A1-4BF7-9A88-D3EA3E82692C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tr-TR"/>
        </a:p>
      </dgm:t>
    </dgm:pt>
    <dgm:pt modelId="{67AE6779-E7A7-448B-A0C2-FAEEBA2DCD95}">
      <dgm:prSet custT="1"/>
      <dgm:spPr>
        <a:solidFill>
          <a:srgbClr val="0F4BAD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 rtl="0"/>
          <a:r>
            <a:rPr lang="tr-TR" sz="3200" b="0" dirty="0" smtClean="0"/>
            <a:t>Analiz</a:t>
          </a:r>
          <a:endParaRPr lang="tr-TR" sz="3200" b="0" dirty="0"/>
        </a:p>
      </dgm:t>
    </dgm:pt>
    <dgm:pt modelId="{4EC57434-229A-4D4C-B3CD-13D67551DC02}" type="sibTrans" cxnId="{C4C310A9-E744-48FB-A8A1-E1E013799730}">
      <dgm:prSet/>
      <dgm:spPr/>
      <dgm:t>
        <a:bodyPr/>
        <a:lstStyle/>
        <a:p>
          <a:endParaRPr lang="tr-TR" sz="3200"/>
        </a:p>
      </dgm:t>
    </dgm:pt>
    <dgm:pt modelId="{FF9363D9-D11F-4537-845E-B0DD722AAD3F}" type="parTrans" cxnId="{C4C310A9-E744-48FB-A8A1-E1E013799730}">
      <dgm:prSet/>
      <dgm:spPr/>
      <dgm:t>
        <a:bodyPr/>
        <a:lstStyle/>
        <a:p>
          <a:endParaRPr lang="tr-TR" sz="3200"/>
        </a:p>
      </dgm:t>
    </dgm:pt>
    <dgm:pt modelId="{21C13E4B-A092-44FA-AA54-302D82E8DC53}" type="pres">
      <dgm:prSet presAssocID="{2921F6A6-20A1-4BF7-9A88-D3EA3E82692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532B292F-3B4D-4128-B6D6-54CE9E73E399}" type="pres">
      <dgm:prSet presAssocID="{67AE6779-E7A7-448B-A0C2-FAEEBA2DCD95}" presName="vertOn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tr-TR"/>
        </a:p>
      </dgm:t>
    </dgm:pt>
    <dgm:pt modelId="{2C4D0AE6-F258-48A4-8C12-54F0AAEFEC36}" type="pres">
      <dgm:prSet presAssocID="{67AE6779-E7A7-448B-A0C2-FAEEBA2DCD95}" presName="txOne" presStyleLbl="node0" presStyleIdx="0" presStyleCnt="1" custScaleX="100294" custLinFactNeighborX="12851" custLinFactNeighborY="22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4279AF8A-0563-4831-8D59-E6A5BF2C1DC5}" type="pres">
      <dgm:prSet presAssocID="{67AE6779-E7A7-448B-A0C2-FAEEBA2DCD95}" presName="horzOn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tr-TR"/>
        </a:p>
      </dgm:t>
    </dgm:pt>
  </dgm:ptLst>
  <dgm:cxnLst>
    <dgm:cxn modelId="{C4C310A9-E744-48FB-A8A1-E1E013799730}" srcId="{2921F6A6-20A1-4BF7-9A88-D3EA3E82692C}" destId="{67AE6779-E7A7-448B-A0C2-FAEEBA2DCD95}" srcOrd="0" destOrd="0" parTransId="{FF9363D9-D11F-4537-845E-B0DD722AAD3F}" sibTransId="{4EC57434-229A-4D4C-B3CD-13D67551DC02}"/>
    <dgm:cxn modelId="{A939A8EB-6C69-4980-96D6-312F176E08D2}" type="presOf" srcId="{2921F6A6-20A1-4BF7-9A88-D3EA3E82692C}" destId="{21C13E4B-A092-44FA-AA54-302D82E8DC53}" srcOrd="0" destOrd="0" presId="urn:microsoft.com/office/officeart/2005/8/layout/hierarchy4"/>
    <dgm:cxn modelId="{464CE355-DE53-4BE8-9FA1-B751651E4F7C}" type="presOf" srcId="{67AE6779-E7A7-448B-A0C2-FAEEBA2DCD95}" destId="{2C4D0AE6-F258-48A4-8C12-54F0AAEFEC36}" srcOrd="0" destOrd="0" presId="urn:microsoft.com/office/officeart/2005/8/layout/hierarchy4"/>
    <dgm:cxn modelId="{26BABB48-D779-49B6-8F76-E0262A4E16BC}" type="presParOf" srcId="{21C13E4B-A092-44FA-AA54-302D82E8DC53}" destId="{532B292F-3B4D-4128-B6D6-54CE9E73E399}" srcOrd="0" destOrd="0" presId="urn:microsoft.com/office/officeart/2005/8/layout/hierarchy4"/>
    <dgm:cxn modelId="{8588EE9E-1EB8-4A1C-B596-FE7B1F64909A}" type="presParOf" srcId="{532B292F-3B4D-4128-B6D6-54CE9E73E399}" destId="{2C4D0AE6-F258-48A4-8C12-54F0AAEFEC36}" srcOrd="0" destOrd="0" presId="urn:microsoft.com/office/officeart/2005/8/layout/hierarchy4"/>
    <dgm:cxn modelId="{088DA498-9DA5-41DE-8AAC-44E912FE7C6C}" type="presParOf" srcId="{532B292F-3B4D-4128-B6D6-54CE9E73E399}" destId="{4279AF8A-0563-4831-8D59-E6A5BF2C1DC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21F6A6-20A1-4BF7-9A88-D3EA3E82692C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tr-TR"/>
        </a:p>
      </dgm:t>
    </dgm:pt>
    <dgm:pt modelId="{67AE6779-E7A7-448B-A0C2-FAEEBA2DCD95}">
      <dgm:prSet custT="1"/>
      <dgm:spPr>
        <a:solidFill>
          <a:srgbClr val="0F4BAD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 rtl="0"/>
          <a:r>
            <a:rPr lang="tr-TR" sz="3200" b="0" dirty="0" smtClean="0"/>
            <a:t>Analiz</a:t>
          </a:r>
          <a:endParaRPr lang="tr-TR" sz="3200" b="0" dirty="0"/>
        </a:p>
      </dgm:t>
    </dgm:pt>
    <dgm:pt modelId="{4EC57434-229A-4D4C-B3CD-13D67551DC02}" type="sibTrans" cxnId="{C4C310A9-E744-48FB-A8A1-E1E013799730}">
      <dgm:prSet/>
      <dgm:spPr/>
      <dgm:t>
        <a:bodyPr/>
        <a:lstStyle/>
        <a:p>
          <a:endParaRPr lang="tr-TR" sz="3200"/>
        </a:p>
      </dgm:t>
    </dgm:pt>
    <dgm:pt modelId="{FF9363D9-D11F-4537-845E-B0DD722AAD3F}" type="parTrans" cxnId="{C4C310A9-E744-48FB-A8A1-E1E013799730}">
      <dgm:prSet/>
      <dgm:spPr/>
      <dgm:t>
        <a:bodyPr/>
        <a:lstStyle/>
        <a:p>
          <a:endParaRPr lang="tr-TR" sz="3200"/>
        </a:p>
      </dgm:t>
    </dgm:pt>
    <dgm:pt modelId="{21C13E4B-A092-44FA-AA54-302D82E8DC53}" type="pres">
      <dgm:prSet presAssocID="{2921F6A6-20A1-4BF7-9A88-D3EA3E82692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532B292F-3B4D-4128-B6D6-54CE9E73E399}" type="pres">
      <dgm:prSet presAssocID="{67AE6779-E7A7-448B-A0C2-FAEEBA2DCD95}" presName="vertOn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tr-TR"/>
        </a:p>
      </dgm:t>
    </dgm:pt>
    <dgm:pt modelId="{2C4D0AE6-F258-48A4-8C12-54F0AAEFEC36}" type="pres">
      <dgm:prSet presAssocID="{67AE6779-E7A7-448B-A0C2-FAEEBA2DCD95}" presName="txOne" presStyleLbl="node0" presStyleIdx="0" presStyleCnt="1" custScaleX="100294" custLinFactNeighborX="12851" custLinFactNeighborY="22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4279AF8A-0563-4831-8D59-E6A5BF2C1DC5}" type="pres">
      <dgm:prSet presAssocID="{67AE6779-E7A7-448B-A0C2-FAEEBA2DCD95}" presName="horzOn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tr-TR"/>
        </a:p>
      </dgm:t>
    </dgm:pt>
  </dgm:ptLst>
  <dgm:cxnLst>
    <dgm:cxn modelId="{C4C310A9-E744-48FB-A8A1-E1E013799730}" srcId="{2921F6A6-20A1-4BF7-9A88-D3EA3E82692C}" destId="{67AE6779-E7A7-448B-A0C2-FAEEBA2DCD95}" srcOrd="0" destOrd="0" parTransId="{FF9363D9-D11F-4537-845E-B0DD722AAD3F}" sibTransId="{4EC57434-229A-4D4C-B3CD-13D67551DC02}"/>
    <dgm:cxn modelId="{6FA6CE97-631F-4768-8AD9-821E1086924F}" type="presOf" srcId="{67AE6779-E7A7-448B-A0C2-FAEEBA2DCD95}" destId="{2C4D0AE6-F258-48A4-8C12-54F0AAEFEC36}" srcOrd="0" destOrd="0" presId="urn:microsoft.com/office/officeart/2005/8/layout/hierarchy4"/>
    <dgm:cxn modelId="{598662B3-710B-4899-AEDD-80E1EA426C7A}" type="presOf" srcId="{2921F6A6-20A1-4BF7-9A88-D3EA3E82692C}" destId="{21C13E4B-A092-44FA-AA54-302D82E8DC53}" srcOrd="0" destOrd="0" presId="urn:microsoft.com/office/officeart/2005/8/layout/hierarchy4"/>
    <dgm:cxn modelId="{0E8D06DE-1C7D-450E-BCA2-FC65AA51D983}" type="presParOf" srcId="{21C13E4B-A092-44FA-AA54-302D82E8DC53}" destId="{532B292F-3B4D-4128-B6D6-54CE9E73E399}" srcOrd="0" destOrd="0" presId="urn:microsoft.com/office/officeart/2005/8/layout/hierarchy4"/>
    <dgm:cxn modelId="{F1114CDA-6343-4C68-89F7-C4BA20E216C1}" type="presParOf" srcId="{532B292F-3B4D-4128-B6D6-54CE9E73E399}" destId="{2C4D0AE6-F258-48A4-8C12-54F0AAEFEC36}" srcOrd="0" destOrd="0" presId="urn:microsoft.com/office/officeart/2005/8/layout/hierarchy4"/>
    <dgm:cxn modelId="{30634B09-C939-4E03-8E82-7A3C0F121903}" type="presParOf" srcId="{532B292F-3B4D-4128-B6D6-54CE9E73E399}" destId="{4279AF8A-0563-4831-8D59-E6A5BF2C1DC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21F6A6-20A1-4BF7-9A88-D3EA3E82692C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tr-TR"/>
        </a:p>
      </dgm:t>
    </dgm:pt>
    <dgm:pt modelId="{67AE6779-E7A7-448B-A0C2-FAEEBA2DCD95}">
      <dgm:prSet custT="1"/>
      <dgm:spPr>
        <a:solidFill>
          <a:srgbClr val="0F4BAD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 rtl="0"/>
          <a:r>
            <a:rPr lang="tr-TR" sz="3200" dirty="0" smtClean="0"/>
            <a:t>Tasarım</a:t>
          </a:r>
          <a:endParaRPr lang="tr-TR" sz="3200" dirty="0"/>
        </a:p>
      </dgm:t>
    </dgm:pt>
    <dgm:pt modelId="{4EC57434-229A-4D4C-B3CD-13D67551DC02}" type="sibTrans" cxnId="{C4C310A9-E744-48FB-A8A1-E1E013799730}">
      <dgm:prSet/>
      <dgm:spPr/>
      <dgm:t>
        <a:bodyPr/>
        <a:lstStyle/>
        <a:p>
          <a:endParaRPr lang="tr-TR"/>
        </a:p>
      </dgm:t>
    </dgm:pt>
    <dgm:pt modelId="{FF9363D9-D11F-4537-845E-B0DD722AAD3F}" type="parTrans" cxnId="{C4C310A9-E744-48FB-A8A1-E1E013799730}">
      <dgm:prSet/>
      <dgm:spPr/>
      <dgm:t>
        <a:bodyPr/>
        <a:lstStyle/>
        <a:p>
          <a:endParaRPr lang="tr-TR"/>
        </a:p>
      </dgm:t>
    </dgm:pt>
    <dgm:pt modelId="{21C13E4B-A092-44FA-AA54-302D82E8DC53}" type="pres">
      <dgm:prSet presAssocID="{2921F6A6-20A1-4BF7-9A88-D3EA3E82692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532B292F-3B4D-4128-B6D6-54CE9E73E399}" type="pres">
      <dgm:prSet presAssocID="{67AE6779-E7A7-448B-A0C2-FAEEBA2DCD95}" presName="vertOn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tr-TR"/>
        </a:p>
      </dgm:t>
    </dgm:pt>
    <dgm:pt modelId="{2C4D0AE6-F258-48A4-8C12-54F0AAEFEC36}" type="pres">
      <dgm:prSet presAssocID="{67AE6779-E7A7-448B-A0C2-FAEEBA2DCD95}" presName="txOne" presStyleLbl="node0" presStyleIdx="0" presStyleCnt="1" custLinFactNeighborX="2108" custLinFactNeighborY="-714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4279AF8A-0563-4831-8D59-E6A5BF2C1DC5}" type="pres">
      <dgm:prSet presAssocID="{67AE6779-E7A7-448B-A0C2-FAEEBA2DCD95}" presName="horzOn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tr-TR"/>
        </a:p>
      </dgm:t>
    </dgm:pt>
  </dgm:ptLst>
  <dgm:cxnLst>
    <dgm:cxn modelId="{C4C310A9-E744-48FB-A8A1-E1E013799730}" srcId="{2921F6A6-20A1-4BF7-9A88-D3EA3E82692C}" destId="{67AE6779-E7A7-448B-A0C2-FAEEBA2DCD95}" srcOrd="0" destOrd="0" parTransId="{FF9363D9-D11F-4537-845E-B0DD722AAD3F}" sibTransId="{4EC57434-229A-4D4C-B3CD-13D67551DC02}"/>
    <dgm:cxn modelId="{26271923-1948-4C45-A148-9265FCA2F69C}" type="presOf" srcId="{2921F6A6-20A1-4BF7-9A88-D3EA3E82692C}" destId="{21C13E4B-A092-44FA-AA54-302D82E8DC53}" srcOrd="0" destOrd="0" presId="urn:microsoft.com/office/officeart/2005/8/layout/hierarchy4"/>
    <dgm:cxn modelId="{DBC1B4E4-54E1-4163-AC52-CA1933604FCE}" type="presOf" srcId="{67AE6779-E7A7-448B-A0C2-FAEEBA2DCD95}" destId="{2C4D0AE6-F258-48A4-8C12-54F0AAEFEC36}" srcOrd="0" destOrd="0" presId="urn:microsoft.com/office/officeart/2005/8/layout/hierarchy4"/>
    <dgm:cxn modelId="{757C3310-5255-4F60-902D-33E68EC9B271}" type="presParOf" srcId="{21C13E4B-A092-44FA-AA54-302D82E8DC53}" destId="{532B292F-3B4D-4128-B6D6-54CE9E73E399}" srcOrd="0" destOrd="0" presId="urn:microsoft.com/office/officeart/2005/8/layout/hierarchy4"/>
    <dgm:cxn modelId="{AE4ECBDE-873A-42C6-B6E4-7D9FB178A60A}" type="presParOf" srcId="{532B292F-3B4D-4128-B6D6-54CE9E73E399}" destId="{2C4D0AE6-F258-48A4-8C12-54F0AAEFEC36}" srcOrd="0" destOrd="0" presId="urn:microsoft.com/office/officeart/2005/8/layout/hierarchy4"/>
    <dgm:cxn modelId="{F928ABA8-E704-4308-9C5D-FA6000EE4C7E}" type="presParOf" srcId="{532B292F-3B4D-4128-B6D6-54CE9E73E399}" destId="{4279AF8A-0563-4831-8D59-E6A5BF2C1DC5}" srcOrd="1" destOrd="0" presId="urn:microsoft.com/office/officeart/2005/8/layout/hierarchy4"/>
  </dgm:cxnLst>
  <dgm:bg>
    <a:solidFill>
      <a:srgbClr val="0F4BAD"/>
    </a:solidFill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21F6A6-20A1-4BF7-9A88-D3EA3E82692C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tr-TR"/>
        </a:p>
      </dgm:t>
    </dgm:pt>
    <dgm:pt modelId="{67AE6779-E7A7-448B-A0C2-FAEEBA2DCD95}">
      <dgm:prSet custT="1"/>
      <dgm:spPr>
        <a:solidFill>
          <a:srgbClr val="0F4BAD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 rtl="0"/>
          <a:r>
            <a:rPr lang="tr-TR" sz="3200" b="0" dirty="0" smtClean="0"/>
            <a:t>Analiz</a:t>
          </a:r>
          <a:endParaRPr lang="tr-TR" sz="3200" b="0" dirty="0"/>
        </a:p>
      </dgm:t>
    </dgm:pt>
    <dgm:pt modelId="{4EC57434-229A-4D4C-B3CD-13D67551DC02}" type="sibTrans" cxnId="{C4C310A9-E744-48FB-A8A1-E1E013799730}">
      <dgm:prSet/>
      <dgm:spPr/>
      <dgm:t>
        <a:bodyPr/>
        <a:lstStyle/>
        <a:p>
          <a:endParaRPr lang="tr-TR" sz="3200"/>
        </a:p>
      </dgm:t>
    </dgm:pt>
    <dgm:pt modelId="{FF9363D9-D11F-4537-845E-B0DD722AAD3F}" type="parTrans" cxnId="{C4C310A9-E744-48FB-A8A1-E1E013799730}">
      <dgm:prSet/>
      <dgm:spPr/>
      <dgm:t>
        <a:bodyPr/>
        <a:lstStyle/>
        <a:p>
          <a:endParaRPr lang="tr-TR" sz="3200"/>
        </a:p>
      </dgm:t>
    </dgm:pt>
    <dgm:pt modelId="{21C13E4B-A092-44FA-AA54-302D82E8DC53}" type="pres">
      <dgm:prSet presAssocID="{2921F6A6-20A1-4BF7-9A88-D3EA3E82692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532B292F-3B4D-4128-B6D6-54CE9E73E399}" type="pres">
      <dgm:prSet presAssocID="{67AE6779-E7A7-448B-A0C2-FAEEBA2DCD95}" presName="vertOn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tr-TR"/>
        </a:p>
      </dgm:t>
    </dgm:pt>
    <dgm:pt modelId="{2C4D0AE6-F258-48A4-8C12-54F0AAEFEC36}" type="pres">
      <dgm:prSet presAssocID="{67AE6779-E7A7-448B-A0C2-FAEEBA2DCD95}" presName="txOne" presStyleLbl="node0" presStyleIdx="0" presStyleCnt="1" custScaleX="100294" custLinFactNeighborX="12851" custLinFactNeighborY="22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4279AF8A-0563-4831-8D59-E6A5BF2C1DC5}" type="pres">
      <dgm:prSet presAssocID="{67AE6779-E7A7-448B-A0C2-FAEEBA2DCD95}" presName="horzOn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tr-TR"/>
        </a:p>
      </dgm:t>
    </dgm:pt>
  </dgm:ptLst>
  <dgm:cxnLst>
    <dgm:cxn modelId="{C4C310A9-E744-48FB-A8A1-E1E013799730}" srcId="{2921F6A6-20A1-4BF7-9A88-D3EA3E82692C}" destId="{67AE6779-E7A7-448B-A0C2-FAEEBA2DCD95}" srcOrd="0" destOrd="0" parTransId="{FF9363D9-D11F-4537-845E-B0DD722AAD3F}" sibTransId="{4EC57434-229A-4D4C-B3CD-13D67551DC02}"/>
    <dgm:cxn modelId="{8094923F-C63B-46F5-9298-D90D88B0921D}" type="presOf" srcId="{2921F6A6-20A1-4BF7-9A88-D3EA3E82692C}" destId="{21C13E4B-A092-44FA-AA54-302D82E8DC53}" srcOrd="0" destOrd="0" presId="urn:microsoft.com/office/officeart/2005/8/layout/hierarchy4"/>
    <dgm:cxn modelId="{ED5D3B96-8B5B-437B-84D1-D7263A271D8E}" type="presOf" srcId="{67AE6779-E7A7-448B-A0C2-FAEEBA2DCD95}" destId="{2C4D0AE6-F258-48A4-8C12-54F0AAEFEC36}" srcOrd="0" destOrd="0" presId="urn:microsoft.com/office/officeart/2005/8/layout/hierarchy4"/>
    <dgm:cxn modelId="{88C9FF2A-D42B-4597-8295-89045B42A725}" type="presParOf" srcId="{21C13E4B-A092-44FA-AA54-302D82E8DC53}" destId="{532B292F-3B4D-4128-B6D6-54CE9E73E399}" srcOrd="0" destOrd="0" presId="urn:microsoft.com/office/officeart/2005/8/layout/hierarchy4"/>
    <dgm:cxn modelId="{D3DBD48F-EC56-4013-9DD7-1F5B5878CD48}" type="presParOf" srcId="{532B292F-3B4D-4128-B6D6-54CE9E73E399}" destId="{2C4D0AE6-F258-48A4-8C12-54F0AAEFEC36}" srcOrd="0" destOrd="0" presId="urn:microsoft.com/office/officeart/2005/8/layout/hierarchy4"/>
    <dgm:cxn modelId="{43DBD37B-480E-4C00-AE26-A63DC20632C6}" type="presParOf" srcId="{532B292F-3B4D-4128-B6D6-54CE9E73E399}" destId="{4279AF8A-0563-4831-8D59-E6A5BF2C1DC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921F6A6-20A1-4BF7-9A88-D3EA3E82692C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tr-TR"/>
        </a:p>
      </dgm:t>
    </dgm:pt>
    <dgm:pt modelId="{67AE6779-E7A7-448B-A0C2-FAEEBA2DCD95}">
      <dgm:prSet custT="1"/>
      <dgm:spPr>
        <a:solidFill>
          <a:srgbClr val="0F4BAD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 rtl="0"/>
          <a:r>
            <a:rPr lang="tr-TR" sz="3200" dirty="0" smtClean="0"/>
            <a:t>Tasarım</a:t>
          </a:r>
          <a:endParaRPr lang="tr-TR" sz="3200" dirty="0"/>
        </a:p>
      </dgm:t>
    </dgm:pt>
    <dgm:pt modelId="{4EC57434-229A-4D4C-B3CD-13D67551DC02}" type="sibTrans" cxnId="{C4C310A9-E744-48FB-A8A1-E1E013799730}">
      <dgm:prSet/>
      <dgm:spPr/>
      <dgm:t>
        <a:bodyPr/>
        <a:lstStyle/>
        <a:p>
          <a:endParaRPr lang="tr-TR"/>
        </a:p>
      </dgm:t>
    </dgm:pt>
    <dgm:pt modelId="{FF9363D9-D11F-4537-845E-B0DD722AAD3F}" type="parTrans" cxnId="{C4C310A9-E744-48FB-A8A1-E1E013799730}">
      <dgm:prSet/>
      <dgm:spPr/>
      <dgm:t>
        <a:bodyPr/>
        <a:lstStyle/>
        <a:p>
          <a:endParaRPr lang="tr-TR"/>
        </a:p>
      </dgm:t>
    </dgm:pt>
    <dgm:pt modelId="{21C13E4B-A092-44FA-AA54-302D82E8DC53}" type="pres">
      <dgm:prSet presAssocID="{2921F6A6-20A1-4BF7-9A88-D3EA3E82692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532B292F-3B4D-4128-B6D6-54CE9E73E399}" type="pres">
      <dgm:prSet presAssocID="{67AE6779-E7A7-448B-A0C2-FAEEBA2DCD95}" presName="vertOn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tr-TR"/>
        </a:p>
      </dgm:t>
    </dgm:pt>
    <dgm:pt modelId="{2C4D0AE6-F258-48A4-8C12-54F0AAEFEC36}" type="pres">
      <dgm:prSet presAssocID="{67AE6779-E7A7-448B-A0C2-FAEEBA2DCD95}" presName="txOne" presStyleLbl="node0" presStyleIdx="0" presStyleCnt="1" custLinFactNeighborX="2108" custLinFactNeighborY="-714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4279AF8A-0563-4831-8D59-E6A5BF2C1DC5}" type="pres">
      <dgm:prSet presAssocID="{67AE6779-E7A7-448B-A0C2-FAEEBA2DCD95}" presName="horzOn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tr-TR"/>
        </a:p>
      </dgm:t>
    </dgm:pt>
  </dgm:ptLst>
  <dgm:cxnLst>
    <dgm:cxn modelId="{C4C310A9-E744-48FB-A8A1-E1E013799730}" srcId="{2921F6A6-20A1-4BF7-9A88-D3EA3E82692C}" destId="{67AE6779-E7A7-448B-A0C2-FAEEBA2DCD95}" srcOrd="0" destOrd="0" parTransId="{FF9363D9-D11F-4537-845E-B0DD722AAD3F}" sibTransId="{4EC57434-229A-4D4C-B3CD-13D67551DC02}"/>
    <dgm:cxn modelId="{E7407BC7-ED36-4D12-A71B-ED021C070A05}" type="presOf" srcId="{67AE6779-E7A7-448B-A0C2-FAEEBA2DCD95}" destId="{2C4D0AE6-F258-48A4-8C12-54F0AAEFEC36}" srcOrd="0" destOrd="0" presId="urn:microsoft.com/office/officeart/2005/8/layout/hierarchy4"/>
    <dgm:cxn modelId="{B4E4EE0F-AE5E-4321-BB3A-5E2247E89F67}" type="presOf" srcId="{2921F6A6-20A1-4BF7-9A88-D3EA3E82692C}" destId="{21C13E4B-A092-44FA-AA54-302D82E8DC53}" srcOrd="0" destOrd="0" presId="urn:microsoft.com/office/officeart/2005/8/layout/hierarchy4"/>
    <dgm:cxn modelId="{3AFFC31D-6D6B-4C60-8AAD-64E9027CAF21}" type="presParOf" srcId="{21C13E4B-A092-44FA-AA54-302D82E8DC53}" destId="{532B292F-3B4D-4128-B6D6-54CE9E73E399}" srcOrd="0" destOrd="0" presId="urn:microsoft.com/office/officeart/2005/8/layout/hierarchy4"/>
    <dgm:cxn modelId="{D4E0A202-61A4-456A-9567-98AC269FAA7A}" type="presParOf" srcId="{532B292F-3B4D-4128-B6D6-54CE9E73E399}" destId="{2C4D0AE6-F258-48A4-8C12-54F0AAEFEC36}" srcOrd="0" destOrd="0" presId="urn:microsoft.com/office/officeart/2005/8/layout/hierarchy4"/>
    <dgm:cxn modelId="{99F1DE88-9BBF-46DE-B366-8ABE21512E62}" type="presParOf" srcId="{532B292F-3B4D-4128-B6D6-54CE9E73E399}" destId="{4279AF8A-0563-4831-8D59-E6A5BF2C1DC5}" srcOrd="1" destOrd="0" presId="urn:microsoft.com/office/officeart/2005/8/layout/hierarchy4"/>
  </dgm:cxnLst>
  <dgm:bg>
    <a:solidFill>
      <a:srgbClr val="0F4BAD"/>
    </a:solidFill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921F6A6-20A1-4BF7-9A88-D3EA3E82692C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tr-TR"/>
        </a:p>
      </dgm:t>
    </dgm:pt>
    <dgm:pt modelId="{67AE6779-E7A7-448B-A0C2-FAEEBA2DCD95}">
      <dgm:prSet custT="1"/>
      <dgm:spPr>
        <a:solidFill>
          <a:srgbClr val="0F4BAD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 rtl="0"/>
          <a:r>
            <a:rPr lang="tr-TR" sz="3200" b="0" dirty="0" smtClean="0"/>
            <a:t>Yazılım Geliştirme</a:t>
          </a:r>
          <a:endParaRPr lang="tr-TR" sz="3200" b="0" dirty="0"/>
        </a:p>
      </dgm:t>
    </dgm:pt>
    <dgm:pt modelId="{4EC57434-229A-4D4C-B3CD-13D67551DC02}" type="sibTrans" cxnId="{C4C310A9-E744-48FB-A8A1-E1E013799730}">
      <dgm:prSet/>
      <dgm:spPr/>
      <dgm:t>
        <a:bodyPr/>
        <a:lstStyle/>
        <a:p>
          <a:endParaRPr lang="tr-TR" sz="3200"/>
        </a:p>
      </dgm:t>
    </dgm:pt>
    <dgm:pt modelId="{FF9363D9-D11F-4537-845E-B0DD722AAD3F}" type="parTrans" cxnId="{C4C310A9-E744-48FB-A8A1-E1E013799730}">
      <dgm:prSet/>
      <dgm:spPr/>
      <dgm:t>
        <a:bodyPr/>
        <a:lstStyle/>
        <a:p>
          <a:endParaRPr lang="tr-TR" sz="3200"/>
        </a:p>
      </dgm:t>
    </dgm:pt>
    <dgm:pt modelId="{21C13E4B-A092-44FA-AA54-302D82E8DC53}" type="pres">
      <dgm:prSet presAssocID="{2921F6A6-20A1-4BF7-9A88-D3EA3E82692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532B292F-3B4D-4128-B6D6-54CE9E73E399}" type="pres">
      <dgm:prSet presAssocID="{67AE6779-E7A7-448B-A0C2-FAEEBA2DCD95}" presName="vertOn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tr-TR"/>
        </a:p>
      </dgm:t>
    </dgm:pt>
    <dgm:pt modelId="{2C4D0AE6-F258-48A4-8C12-54F0AAEFEC36}" type="pres">
      <dgm:prSet presAssocID="{67AE6779-E7A7-448B-A0C2-FAEEBA2DCD95}" presName="txOne" presStyleLbl="node0" presStyleIdx="0" presStyleCnt="1" custScaleX="100294" custLinFactNeighborX="-10537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4279AF8A-0563-4831-8D59-E6A5BF2C1DC5}" type="pres">
      <dgm:prSet presAssocID="{67AE6779-E7A7-448B-A0C2-FAEEBA2DCD95}" presName="horzOn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tr-TR"/>
        </a:p>
      </dgm:t>
    </dgm:pt>
  </dgm:ptLst>
  <dgm:cxnLst>
    <dgm:cxn modelId="{C4C310A9-E744-48FB-A8A1-E1E013799730}" srcId="{2921F6A6-20A1-4BF7-9A88-D3EA3E82692C}" destId="{67AE6779-E7A7-448B-A0C2-FAEEBA2DCD95}" srcOrd="0" destOrd="0" parTransId="{FF9363D9-D11F-4537-845E-B0DD722AAD3F}" sibTransId="{4EC57434-229A-4D4C-B3CD-13D67551DC02}"/>
    <dgm:cxn modelId="{9BB591D9-5E59-462D-84FA-6C7FF6324219}" type="presOf" srcId="{67AE6779-E7A7-448B-A0C2-FAEEBA2DCD95}" destId="{2C4D0AE6-F258-48A4-8C12-54F0AAEFEC36}" srcOrd="0" destOrd="0" presId="urn:microsoft.com/office/officeart/2005/8/layout/hierarchy4"/>
    <dgm:cxn modelId="{A43C72FC-4791-445D-A252-1F08CF369E91}" type="presOf" srcId="{2921F6A6-20A1-4BF7-9A88-D3EA3E82692C}" destId="{21C13E4B-A092-44FA-AA54-302D82E8DC53}" srcOrd="0" destOrd="0" presId="urn:microsoft.com/office/officeart/2005/8/layout/hierarchy4"/>
    <dgm:cxn modelId="{7B265BC4-4469-4920-AD8C-BDDE6F30F844}" type="presParOf" srcId="{21C13E4B-A092-44FA-AA54-302D82E8DC53}" destId="{532B292F-3B4D-4128-B6D6-54CE9E73E399}" srcOrd="0" destOrd="0" presId="urn:microsoft.com/office/officeart/2005/8/layout/hierarchy4"/>
    <dgm:cxn modelId="{52518226-2167-4570-B429-7A8795FE1C3D}" type="presParOf" srcId="{532B292F-3B4D-4128-B6D6-54CE9E73E399}" destId="{2C4D0AE6-F258-48A4-8C12-54F0AAEFEC36}" srcOrd="0" destOrd="0" presId="urn:microsoft.com/office/officeart/2005/8/layout/hierarchy4"/>
    <dgm:cxn modelId="{4B390373-E29D-4AEA-BB16-38BFF51791F2}" type="presParOf" srcId="{532B292F-3B4D-4128-B6D6-54CE9E73E399}" destId="{4279AF8A-0563-4831-8D59-E6A5BF2C1DC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921F6A6-20A1-4BF7-9A88-D3EA3E82692C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tr-TR"/>
        </a:p>
      </dgm:t>
    </dgm:pt>
    <dgm:pt modelId="{67AE6779-E7A7-448B-A0C2-FAEEBA2DCD95}">
      <dgm:prSet custT="1"/>
      <dgm:spPr>
        <a:solidFill>
          <a:srgbClr val="0F4BAD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 rtl="0"/>
          <a:r>
            <a:rPr lang="tr-TR" sz="3200" b="0" dirty="0" smtClean="0"/>
            <a:t>Analiz</a:t>
          </a:r>
          <a:endParaRPr lang="tr-TR" sz="3200" b="0" dirty="0"/>
        </a:p>
      </dgm:t>
    </dgm:pt>
    <dgm:pt modelId="{4EC57434-229A-4D4C-B3CD-13D67551DC02}" type="sibTrans" cxnId="{C4C310A9-E744-48FB-A8A1-E1E013799730}">
      <dgm:prSet/>
      <dgm:spPr/>
      <dgm:t>
        <a:bodyPr/>
        <a:lstStyle/>
        <a:p>
          <a:endParaRPr lang="tr-TR" sz="3200"/>
        </a:p>
      </dgm:t>
    </dgm:pt>
    <dgm:pt modelId="{FF9363D9-D11F-4537-845E-B0DD722AAD3F}" type="parTrans" cxnId="{C4C310A9-E744-48FB-A8A1-E1E013799730}">
      <dgm:prSet/>
      <dgm:spPr/>
      <dgm:t>
        <a:bodyPr/>
        <a:lstStyle/>
        <a:p>
          <a:endParaRPr lang="tr-TR" sz="3200"/>
        </a:p>
      </dgm:t>
    </dgm:pt>
    <dgm:pt modelId="{21C13E4B-A092-44FA-AA54-302D82E8DC53}" type="pres">
      <dgm:prSet presAssocID="{2921F6A6-20A1-4BF7-9A88-D3EA3E82692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532B292F-3B4D-4128-B6D6-54CE9E73E399}" type="pres">
      <dgm:prSet presAssocID="{67AE6779-E7A7-448B-A0C2-FAEEBA2DCD95}" presName="vertOn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tr-TR"/>
        </a:p>
      </dgm:t>
    </dgm:pt>
    <dgm:pt modelId="{2C4D0AE6-F258-48A4-8C12-54F0AAEFEC36}" type="pres">
      <dgm:prSet presAssocID="{67AE6779-E7A7-448B-A0C2-FAEEBA2DCD95}" presName="txOne" presStyleLbl="node0" presStyleIdx="0" presStyleCnt="1" custScaleX="100294" custLinFactNeighborX="12851" custLinFactNeighborY="22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4279AF8A-0563-4831-8D59-E6A5BF2C1DC5}" type="pres">
      <dgm:prSet presAssocID="{67AE6779-E7A7-448B-A0C2-FAEEBA2DCD95}" presName="horzOn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tr-TR"/>
        </a:p>
      </dgm:t>
    </dgm:pt>
  </dgm:ptLst>
  <dgm:cxnLst>
    <dgm:cxn modelId="{C4C310A9-E744-48FB-A8A1-E1E013799730}" srcId="{2921F6A6-20A1-4BF7-9A88-D3EA3E82692C}" destId="{67AE6779-E7A7-448B-A0C2-FAEEBA2DCD95}" srcOrd="0" destOrd="0" parTransId="{FF9363D9-D11F-4537-845E-B0DD722AAD3F}" sibTransId="{4EC57434-229A-4D4C-B3CD-13D67551DC02}"/>
    <dgm:cxn modelId="{92729503-D82D-40A4-9E6B-E1FBCC80D334}" type="presOf" srcId="{2921F6A6-20A1-4BF7-9A88-D3EA3E82692C}" destId="{21C13E4B-A092-44FA-AA54-302D82E8DC53}" srcOrd="0" destOrd="0" presId="urn:microsoft.com/office/officeart/2005/8/layout/hierarchy4"/>
    <dgm:cxn modelId="{44E01745-5AD2-4442-8D6F-551B9F4A9A06}" type="presOf" srcId="{67AE6779-E7A7-448B-A0C2-FAEEBA2DCD95}" destId="{2C4D0AE6-F258-48A4-8C12-54F0AAEFEC36}" srcOrd="0" destOrd="0" presId="urn:microsoft.com/office/officeart/2005/8/layout/hierarchy4"/>
    <dgm:cxn modelId="{A5005CC7-7F1E-4CD3-B646-C79C21F956D0}" type="presParOf" srcId="{21C13E4B-A092-44FA-AA54-302D82E8DC53}" destId="{532B292F-3B4D-4128-B6D6-54CE9E73E399}" srcOrd="0" destOrd="0" presId="urn:microsoft.com/office/officeart/2005/8/layout/hierarchy4"/>
    <dgm:cxn modelId="{ACD50B4F-67EF-4FFA-8086-C2CA258BF046}" type="presParOf" srcId="{532B292F-3B4D-4128-B6D6-54CE9E73E399}" destId="{2C4D0AE6-F258-48A4-8C12-54F0AAEFEC36}" srcOrd="0" destOrd="0" presId="urn:microsoft.com/office/officeart/2005/8/layout/hierarchy4"/>
    <dgm:cxn modelId="{C0B5776A-D480-4251-91A8-696079A39146}" type="presParOf" srcId="{532B292F-3B4D-4128-B6D6-54CE9E73E399}" destId="{4279AF8A-0563-4831-8D59-E6A5BF2C1DC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D0AE6-F258-48A4-8C12-54F0AAEFEC36}">
      <dsp:nvSpPr>
        <dsp:cNvPr id="0" name=""/>
        <dsp:cNvSpPr/>
      </dsp:nvSpPr>
      <dsp:spPr>
        <a:xfrm>
          <a:off x="651" y="0"/>
          <a:ext cx="1332165" cy="1112166"/>
        </a:xfrm>
        <a:prstGeom prst="roundRect">
          <a:avLst>
            <a:gd name="adj" fmla="val 10000"/>
          </a:avLst>
        </a:prstGeom>
        <a:solidFill>
          <a:srgbClr val="0F4BAD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200" b="0" kern="1200" dirty="0" smtClean="0"/>
            <a:t>Analiz</a:t>
          </a:r>
          <a:endParaRPr lang="tr-TR" sz="3200" b="0" kern="1200" dirty="0"/>
        </a:p>
      </dsp:txBody>
      <dsp:txXfrm>
        <a:off x="33225" y="32574"/>
        <a:ext cx="1267017" cy="10470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D0AE6-F258-48A4-8C12-54F0AAEFEC36}">
      <dsp:nvSpPr>
        <dsp:cNvPr id="0" name=""/>
        <dsp:cNvSpPr/>
      </dsp:nvSpPr>
      <dsp:spPr>
        <a:xfrm>
          <a:off x="0" y="0"/>
          <a:ext cx="1683495" cy="1008112"/>
        </a:xfrm>
        <a:prstGeom prst="roundRect">
          <a:avLst>
            <a:gd name="adj" fmla="val 10000"/>
          </a:avLst>
        </a:prstGeom>
        <a:solidFill>
          <a:srgbClr val="0F4BAD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200" kern="1200" dirty="0" smtClean="0"/>
            <a:t>Tasarım</a:t>
          </a:r>
          <a:endParaRPr lang="tr-TR" sz="3200" kern="1200" dirty="0"/>
        </a:p>
      </dsp:txBody>
      <dsp:txXfrm>
        <a:off x="29527" y="29527"/>
        <a:ext cx="1624441" cy="94905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D0AE6-F258-48A4-8C12-54F0AAEFEC36}">
      <dsp:nvSpPr>
        <dsp:cNvPr id="0" name=""/>
        <dsp:cNvSpPr/>
      </dsp:nvSpPr>
      <dsp:spPr>
        <a:xfrm>
          <a:off x="0" y="0"/>
          <a:ext cx="2070811" cy="1031651"/>
        </a:xfrm>
        <a:prstGeom prst="roundRect">
          <a:avLst>
            <a:gd name="adj" fmla="val 10000"/>
          </a:avLst>
        </a:prstGeom>
        <a:solidFill>
          <a:srgbClr val="0F4BAD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200" b="0" kern="1200" dirty="0" smtClean="0"/>
            <a:t>Yazılım Geliştirme</a:t>
          </a:r>
          <a:endParaRPr lang="tr-TR" sz="3200" b="0" kern="1200" dirty="0"/>
        </a:p>
      </dsp:txBody>
      <dsp:txXfrm>
        <a:off x="30216" y="30216"/>
        <a:ext cx="2010379" cy="97121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D0AE6-F258-48A4-8C12-54F0AAEFEC36}">
      <dsp:nvSpPr>
        <dsp:cNvPr id="0" name=""/>
        <dsp:cNvSpPr/>
      </dsp:nvSpPr>
      <dsp:spPr>
        <a:xfrm>
          <a:off x="1216" y="0"/>
          <a:ext cx="1242664" cy="1112166"/>
        </a:xfrm>
        <a:prstGeom prst="roundRect">
          <a:avLst>
            <a:gd name="adj" fmla="val 10000"/>
          </a:avLst>
        </a:prstGeom>
        <a:solidFill>
          <a:srgbClr val="0F4BAD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0" kern="1200" dirty="0" smtClean="0"/>
            <a:t>Test</a:t>
          </a:r>
          <a:endParaRPr lang="tr-TR" sz="2400" b="0" kern="1200" dirty="0"/>
        </a:p>
      </dsp:txBody>
      <dsp:txXfrm>
        <a:off x="33790" y="32574"/>
        <a:ext cx="1177516" cy="104701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D0AE6-F258-48A4-8C12-54F0AAEFEC36}">
      <dsp:nvSpPr>
        <dsp:cNvPr id="0" name=""/>
        <dsp:cNvSpPr/>
      </dsp:nvSpPr>
      <dsp:spPr>
        <a:xfrm>
          <a:off x="1216" y="0"/>
          <a:ext cx="1242664" cy="1112166"/>
        </a:xfrm>
        <a:prstGeom prst="roundRect">
          <a:avLst>
            <a:gd name="adj" fmla="val 10000"/>
          </a:avLst>
        </a:prstGeom>
        <a:solidFill>
          <a:srgbClr val="0F4BAD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0" kern="1200" dirty="0" smtClean="0"/>
            <a:t>Test</a:t>
          </a:r>
          <a:endParaRPr lang="tr-TR" sz="2400" b="0" kern="1200" dirty="0"/>
        </a:p>
      </dsp:txBody>
      <dsp:txXfrm>
        <a:off x="33790" y="32574"/>
        <a:ext cx="1177516" cy="104701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D0AE6-F258-48A4-8C12-54F0AAEFEC36}">
      <dsp:nvSpPr>
        <dsp:cNvPr id="0" name=""/>
        <dsp:cNvSpPr/>
      </dsp:nvSpPr>
      <dsp:spPr>
        <a:xfrm>
          <a:off x="1216" y="0"/>
          <a:ext cx="1242664" cy="1112166"/>
        </a:xfrm>
        <a:prstGeom prst="roundRect">
          <a:avLst>
            <a:gd name="adj" fmla="val 10000"/>
          </a:avLst>
        </a:prstGeom>
        <a:solidFill>
          <a:srgbClr val="0F4BAD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0" kern="1200" dirty="0" smtClean="0"/>
            <a:t>Test</a:t>
          </a:r>
          <a:endParaRPr lang="tr-TR" sz="2400" b="0" kern="1200" dirty="0"/>
        </a:p>
      </dsp:txBody>
      <dsp:txXfrm>
        <a:off x="33790" y="32574"/>
        <a:ext cx="1177516" cy="104701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D0AE6-F258-48A4-8C12-54F0AAEFEC36}">
      <dsp:nvSpPr>
        <dsp:cNvPr id="0" name=""/>
        <dsp:cNvSpPr/>
      </dsp:nvSpPr>
      <dsp:spPr>
        <a:xfrm>
          <a:off x="0" y="309"/>
          <a:ext cx="1654565" cy="1465094"/>
        </a:xfrm>
        <a:prstGeom prst="roundRect">
          <a:avLst>
            <a:gd name="adj" fmla="val 10000"/>
          </a:avLst>
        </a:prstGeom>
        <a:solidFill>
          <a:srgbClr val="0F4BAD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0" kern="1200" dirty="0" smtClean="0"/>
            <a:t>Test </a:t>
          </a:r>
          <a:r>
            <a:rPr lang="tr-TR" sz="2400" b="0" kern="1200" dirty="0" err="1" smtClean="0"/>
            <a:t>Execution</a:t>
          </a:r>
          <a:endParaRPr lang="tr-TR" sz="2400" b="0" kern="1200" dirty="0" smtClean="0"/>
        </a:p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0" kern="1200" dirty="0" err="1" smtClean="0"/>
            <a:t>Bug</a:t>
          </a:r>
          <a:r>
            <a:rPr lang="tr-TR" sz="2400" b="0" kern="1200" dirty="0" smtClean="0"/>
            <a:t> </a:t>
          </a:r>
          <a:r>
            <a:rPr lang="tr-TR" sz="2400" b="0" kern="1200" dirty="0" err="1" smtClean="0"/>
            <a:t>fixing</a:t>
          </a:r>
          <a:endParaRPr lang="tr-TR" sz="2400" b="0" kern="1200" dirty="0"/>
        </a:p>
      </dsp:txBody>
      <dsp:txXfrm>
        <a:off x="42911" y="43220"/>
        <a:ext cx="1568743" cy="137927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D0AE6-F258-48A4-8C12-54F0AAEFEC36}">
      <dsp:nvSpPr>
        <dsp:cNvPr id="0" name=""/>
        <dsp:cNvSpPr/>
      </dsp:nvSpPr>
      <dsp:spPr>
        <a:xfrm>
          <a:off x="1216" y="0"/>
          <a:ext cx="1242664" cy="1112166"/>
        </a:xfrm>
        <a:prstGeom prst="roundRect">
          <a:avLst>
            <a:gd name="adj" fmla="val 10000"/>
          </a:avLst>
        </a:prstGeom>
        <a:solidFill>
          <a:srgbClr val="0F4BAD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0" kern="1200" dirty="0" smtClean="0"/>
            <a:t>Test</a:t>
          </a:r>
          <a:endParaRPr lang="tr-TR" sz="2400" b="0" kern="1200" dirty="0"/>
        </a:p>
      </dsp:txBody>
      <dsp:txXfrm>
        <a:off x="33790" y="32574"/>
        <a:ext cx="1177516" cy="104701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D0AE6-F258-48A4-8C12-54F0AAEFEC36}">
      <dsp:nvSpPr>
        <dsp:cNvPr id="0" name=""/>
        <dsp:cNvSpPr/>
      </dsp:nvSpPr>
      <dsp:spPr>
        <a:xfrm>
          <a:off x="1" y="0"/>
          <a:ext cx="1510688" cy="1512168"/>
        </a:xfrm>
        <a:prstGeom prst="roundRect">
          <a:avLst>
            <a:gd name="adj" fmla="val 10000"/>
          </a:avLst>
        </a:prstGeom>
        <a:solidFill>
          <a:srgbClr val="0F4BAD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0" kern="1200" dirty="0" smtClean="0"/>
            <a:t>Test </a:t>
          </a:r>
          <a:r>
            <a:rPr lang="tr-TR" sz="2400" b="0" kern="1200" dirty="0" err="1" smtClean="0"/>
            <a:t>Execution</a:t>
          </a:r>
          <a:endParaRPr lang="tr-TR" sz="2400" b="0" kern="1200" dirty="0" smtClean="0"/>
        </a:p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0" kern="1200" dirty="0" err="1" smtClean="0"/>
            <a:t>Bug</a:t>
          </a:r>
          <a:r>
            <a:rPr lang="tr-TR" sz="2400" b="0" kern="1200" dirty="0" smtClean="0"/>
            <a:t> </a:t>
          </a:r>
          <a:r>
            <a:rPr lang="tr-TR" sz="2400" b="0" kern="1200" dirty="0" err="1" smtClean="0"/>
            <a:t>fixing</a:t>
          </a:r>
          <a:endParaRPr lang="tr-TR" sz="2400" b="0" kern="1200" dirty="0"/>
        </a:p>
      </dsp:txBody>
      <dsp:txXfrm>
        <a:off x="44248" y="44247"/>
        <a:ext cx="1422194" cy="142367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D0AE6-F258-48A4-8C12-54F0AAEFEC36}">
      <dsp:nvSpPr>
        <dsp:cNvPr id="0" name=""/>
        <dsp:cNvSpPr/>
      </dsp:nvSpPr>
      <dsp:spPr>
        <a:xfrm>
          <a:off x="1769" y="0"/>
          <a:ext cx="1808129" cy="1031651"/>
        </a:xfrm>
        <a:prstGeom prst="roundRect">
          <a:avLst>
            <a:gd name="adj" fmla="val 10000"/>
          </a:avLst>
        </a:prstGeom>
        <a:solidFill>
          <a:srgbClr val="0F4BAD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0" kern="1200" dirty="0" err="1" smtClean="0"/>
            <a:t>Production</a:t>
          </a:r>
          <a:endParaRPr lang="tr-TR" sz="2400" b="0" kern="1200" dirty="0"/>
        </a:p>
      </dsp:txBody>
      <dsp:txXfrm>
        <a:off x="31985" y="30216"/>
        <a:ext cx="1747697" cy="9712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D0AE6-F258-48A4-8C12-54F0AAEFEC36}">
      <dsp:nvSpPr>
        <dsp:cNvPr id="0" name=""/>
        <dsp:cNvSpPr/>
      </dsp:nvSpPr>
      <dsp:spPr>
        <a:xfrm>
          <a:off x="1290" y="0"/>
          <a:ext cx="1318112" cy="1160910"/>
        </a:xfrm>
        <a:prstGeom prst="roundRect">
          <a:avLst>
            <a:gd name="adj" fmla="val 10000"/>
          </a:avLst>
        </a:prstGeom>
        <a:solidFill>
          <a:srgbClr val="0F4BAD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200" b="0" kern="1200" dirty="0" smtClean="0"/>
            <a:t>Analiz</a:t>
          </a:r>
          <a:endParaRPr lang="tr-TR" sz="3200" b="0" kern="1200" dirty="0"/>
        </a:p>
      </dsp:txBody>
      <dsp:txXfrm>
        <a:off x="35292" y="34002"/>
        <a:ext cx="1250108" cy="10929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D0AE6-F258-48A4-8C12-54F0AAEFEC36}">
      <dsp:nvSpPr>
        <dsp:cNvPr id="0" name=""/>
        <dsp:cNvSpPr/>
      </dsp:nvSpPr>
      <dsp:spPr>
        <a:xfrm>
          <a:off x="1290" y="0"/>
          <a:ext cx="1318112" cy="1160910"/>
        </a:xfrm>
        <a:prstGeom prst="roundRect">
          <a:avLst>
            <a:gd name="adj" fmla="val 10000"/>
          </a:avLst>
        </a:prstGeom>
        <a:solidFill>
          <a:srgbClr val="0F4BAD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200" b="0" kern="1200" dirty="0" smtClean="0"/>
            <a:t>Analiz</a:t>
          </a:r>
          <a:endParaRPr lang="tr-TR" sz="3200" b="0" kern="1200" dirty="0"/>
        </a:p>
      </dsp:txBody>
      <dsp:txXfrm>
        <a:off x="35292" y="34002"/>
        <a:ext cx="1250108" cy="10929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D0AE6-F258-48A4-8C12-54F0AAEFEC36}">
      <dsp:nvSpPr>
        <dsp:cNvPr id="0" name=""/>
        <dsp:cNvSpPr/>
      </dsp:nvSpPr>
      <dsp:spPr>
        <a:xfrm>
          <a:off x="1290" y="0"/>
          <a:ext cx="1318112" cy="1160910"/>
        </a:xfrm>
        <a:prstGeom prst="roundRect">
          <a:avLst>
            <a:gd name="adj" fmla="val 10000"/>
          </a:avLst>
        </a:prstGeom>
        <a:solidFill>
          <a:srgbClr val="0F4BAD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200" b="0" kern="1200" dirty="0" smtClean="0"/>
            <a:t>Analiz</a:t>
          </a:r>
          <a:endParaRPr lang="tr-TR" sz="3200" b="0" kern="1200" dirty="0"/>
        </a:p>
      </dsp:txBody>
      <dsp:txXfrm>
        <a:off x="35292" y="34002"/>
        <a:ext cx="1250108" cy="10929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D0AE6-F258-48A4-8C12-54F0AAEFEC36}">
      <dsp:nvSpPr>
        <dsp:cNvPr id="0" name=""/>
        <dsp:cNvSpPr/>
      </dsp:nvSpPr>
      <dsp:spPr>
        <a:xfrm>
          <a:off x="0" y="0"/>
          <a:ext cx="1683495" cy="1008112"/>
        </a:xfrm>
        <a:prstGeom prst="roundRect">
          <a:avLst>
            <a:gd name="adj" fmla="val 10000"/>
          </a:avLst>
        </a:prstGeom>
        <a:solidFill>
          <a:srgbClr val="0F4BAD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200" kern="1200" dirty="0" smtClean="0"/>
            <a:t>Tasarım</a:t>
          </a:r>
          <a:endParaRPr lang="tr-TR" sz="3200" kern="1200" dirty="0"/>
        </a:p>
      </dsp:txBody>
      <dsp:txXfrm>
        <a:off x="29527" y="29527"/>
        <a:ext cx="1624441" cy="9490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D0AE6-F258-48A4-8C12-54F0AAEFEC36}">
      <dsp:nvSpPr>
        <dsp:cNvPr id="0" name=""/>
        <dsp:cNvSpPr/>
      </dsp:nvSpPr>
      <dsp:spPr>
        <a:xfrm>
          <a:off x="1290" y="0"/>
          <a:ext cx="1318112" cy="1160910"/>
        </a:xfrm>
        <a:prstGeom prst="roundRect">
          <a:avLst>
            <a:gd name="adj" fmla="val 10000"/>
          </a:avLst>
        </a:prstGeom>
        <a:solidFill>
          <a:srgbClr val="0F4BAD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200" b="0" kern="1200" dirty="0" smtClean="0"/>
            <a:t>Analiz</a:t>
          </a:r>
          <a:endParaRPr lang="tr-TR" sz="3200" b="0" kern="1200" dirty="0"/>
        </a:p>
      </dsp:txBody>
      <dsp:txXfrm>
        <a:off x="35292" y="34002"/>
        <a:ext cx="1250108" cy="10929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D0AE6-F258-48A4-8C12-54F0AAEFEC36}">
      <dsp:nvSpPr>
        <dsp:cNvPr id="0" name=""/>
        <dsp:cNvSpPr/>
      </dsp:nvSpPr>
      <dsp:spPr>
        <a:xfrm>
          <a:off x="0" y="0"/>
          <a:ext cx="1683495" cy="1008112"/>
        </a:xfrm>
        <a:prstGeom prst="roundRect">
          <a:avLst>
            <a:gd name="adj" fmla="val 10000"/>
          </a:avLst>
        </a:prstGeom>
        <a:solidFill>
          <a:srgbClr val="0F4BAD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200" kern="1200" dirty="0" smtClean="0"/>
            <a:t>Tasarım</a:t>
          </a:r>
          <a:endParaRPr lang="tr-TR" sz="3200" kern="1200" dirty="0"/>
        </a:p>
      </dsp:txBody>
      <dsp:txXfrm>
        <a:off x="29527" y="29527"/>
        <a:ext cx="1624441" cy="9490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D0AE6-F258-48A4-8C12-54F0AAEFEC36}">
      <dsp:nvSpPr>
        <dsp:cNvPr id="0" name=""/>
        <dsp:cNvSpPr/>
      </dsp:nvSpPr>
      <dsp:spPr>
        <a:xfrm>
          <a:off x="0" y="0"/>
          <a:ext cx="2070811" cy="1031651"/>
        </a:xfrm>
        <a:prstGeom prst="roundRect">
          <a:avLst>
            <a:gd name="adj" fmla="val 10000"/>
          </a:avLst>
        </a:prstGeom>
        <a:solidFill>
          <a:srgbClr val="0F4BAD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200" b="0" kern="1200" dirty="0" smtClean="0"/>
            <a:t>Yazılım Geliştirme</a:t>
          </a:r>
          <a:endParaRPr lang="tr-TR" sz="3200" b="0" kern="1200" dirty="0"/>
        </a:p>
      </dsp:txBody>
      <dsp:txXfrm>
        <a:off x="30216" y="30216"/>
        <a:ext cx="2010379" cy="97121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D0AE6-F258-48A4-8C12-54F0AAEFEC36}">
      <dsp:nvSpPr>
        <dsp:cNvPr id="0" name=""/>
        <dsp:cNvSpPr/>
      </dsp:nvSpPr>
      <dsp:spPr>
        <a:xfrm>
          <a:off x="1290" y="0"/>
          <a:ext cx="1318112" cy="1160910"/>
        </a:xfrm>
        <a:prstGeom prst="roundRect">
          <a:avLst>
            <a:gd name="adj" fmla="val 10000"/>
          </a:avLst>
        </a:prstGeom>
        <a:solidFill>
          <a:srgbClr val="0F4BAD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200" b="0" kern="1200" dirty="0" smtClean="0"/>
            <a:t>Analiz</a:t>
          </a:r>
          <a:endParaRPr lang="tr-TR" sz="3200" b="0" kern="1200" dirty="0"/>
        </a:p>
      </dsp:txBody>
      <dsp:txXfrm>
        <a:off x="35292" y="34002"/>
        <a:ext cx="1250108" cy="1092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6F548-939A-4DF2-BB1A-74C64146B7B5}" type="datetimeFigureOut">
              <a:rPr lang="tr-TR" smtClean="0"/>
              <a:t>15.11.2012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F0C24-B4B0-4F05-92B2-EE3C7BB762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1486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19BDF-26FC-41E3-920D-5D1D2A5FC89D}" type="datetimeFigureOut">
              <a:rPr lang="tr-TR" smtClean="0"/>
              <a:t>15.11.2012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09365-B253-4D31-867D-538D097224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8442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CA8FAE-6081-4F26-83D1-CF04E1E02B27}" type="slidenum">
              <a:rPr lang="tr-TR" smtClean="0"/>
              <a:pPr>
                <a:defRPr/>
              </a:pPr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7763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47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48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9365-B253-4D31-867D-538D09722433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601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ADB2-8B40-4586-95C9-139B3DDD4F1B}" type="datetimeFigureOut">
              <a:rPr lang="tr-TR" smtClean="0"/>
              <a:t>15.11.2012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53DA-2648-48B5-858C-3174A48649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411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ADB2-8B40-4586-95C9-139B3DDD4F1B}" type="datetimeFigureOut">
              <a:rPr lang="tr-TR" smtClean="0"/>
              <a:t>15.11.2012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53DA-2648-48B5-858C-3174A48649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418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ADB2-8B40-4586-95C9-139B3DDD4F1B}" type="datetimeFigureOut">
              <a:rPr lang="tr-TR" smtClean="0"/>
              <a:t>15.11.2012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53DA-2648-48B5-858C-3174A48649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81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ADB2-8B40-4586-95C9-139B3DDD4F1B}" type="datetimeFigureOut">
              <a:rPr lang="tr-TR" smtClean="0"/>
              <a:t>15.11.2012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53DA-2648-48B5-858C-3174A48649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169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ADB2-8B40-4586-95C9-139B3DDD4F1B}" type="datetimeFigureOut">
              <a:rPr lang="tr-TR" smtClean="0"/>
              <a:t>15.11.2012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53DA-2648-48B5-858C-3174A48649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809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ADB2-8B40-4586-95C9-139B3DDD4F1B}" type="datetimeFigureOut">
              <a:rPr lang="tr-TR" smtClean="0"/>
              <a:t>15.11.2012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53DA-2648-48B5-858C-3174A48649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708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ADB2-8B40-4586-95C9-139B3DDD4F1B}" type="datetimeFigureOut">
              <a:rPr lang="tr-TR" smtClean="0"/>
              <a:t>15.11.2012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53DA-2648-48B5-858C-3174A48649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671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ADB2-8B40-4586-95C9-139B3DDD4F1B}" type="datetimeFigureOut">
              <a:rPr lang="tr-TR" smtClean="0"/>
              <a:t>15.11.2012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53DA-2648-48B5-858C-3174A48649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884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ADB2-8B40-4586-95C9-139B3DDD4F1B}" type="datetimeFigureOut">
              <a:rPr lang="tr-TR" smtClean="0"/>
              <a:t>15.11.2012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53DA-2648-48B5-858C-3174A48649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393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ADB2-8B40-4586-95C9-139B3DDD4F1B}" type="datetimeFigureOut">
              <a:rPr lang="tr-TR" smtClean="0"/>
              <a:t>15.11.2012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53DA-2648-48B5-858C-3174A48649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548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ADB2-8B40-4586-95C9-139B3DDD4F1B}" type="datetimeFigureOut">
              <a:rPr lang="tr-TR" smtClean="0"/>
              <a:t>15.11.2012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53DA-2648-48B5-858C-3174A48649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365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7ADB2-8B40-4586-95C9-139B3DDD4F1B}" type="datetimeFigureOut">
              <a:rPr lang="tr-TR" smtClean="0"/>
              <a:t>15.11.2012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E53DA-2648-48B5-858C-3174A48649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100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microsoft.com/office/2007/relationships/hdphoto" Target="../media/hdphoto3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13" Type="http://schemas.openxmlformats.org/officeDocument/2006/relationships/diagramData" Target="../diagrams/data5.xml"/><Relationship Id="rId18" Type="http://schemas.openxmlformats.org/officeDocument/2006/relationships/image" Target="../media/image12.jpg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4.xml"/><Relationship Id="rId12" Type="http://schemas.openxmlformats.org/officeDocument/2006/relationships/image" Target="../media/image8.jpeg"/><Relationship Id="rId1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6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11" Type="http://schemas.openxmlformats.org/officeDocument/2006/relationships/image" Target="../media/image7.jpeg"/><Relationship Id="rId5" Type="http://schemas.openxmlformats.org/officeDocument/2006/relationships/diagramData" Target="../diagrams/data4.xml"/><Relationship Id="rId15" Type="http://schemas.openxmlformats.org/officeDocument/2006/relationships/diagramQuickStyle" Target="../diagrams/quickStyle5.xml"/><Relationship Id="rId10" Type="http://schemas.openxmlformats.org/officeDocument/2006/relationships/image" Target="../media/image5.jpeg"/><Relationship Id="rId19" Type="http://schemas.openxmlformats.org/officeDocument/2006/relationships/image" Target="../media/image3.jpeg"/><Relationship Id="rId4" Type="http://schemas.openxmlformats.org/officeDocument/2006/relationships/image" Target="../media/image4.png"/><Relationship Id="rId9" Type="http://schemas.microsoft.com/office/2007/relationships/diagramDrawing" Target="../diagrams/drawing4.xml"/><Relationship Id="rId1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13" Type="http://schemas.openxmlformats.org/officeDocument/2006/relationships/diagramData" Target="../diagrams/data7.xml"/><Relationship Id="rId18" Type="http://schemas.openxmlformats.org/officeDocument/2006/relationships/diagramData" Target="../diagrams/data8.xml"/><Relationship Id="rId3" Type="http://schemas.openxmlformats.org/officeDocument/2006/relationships/image" Target="../media/image1.png"/><Relationship Id="rId21" Type="http://schemas.openxmlformats.org/officeDocument/2006/relationships/diagramColors" Target="../diagrams/colors8.xml"/><Relationship Id="rId7" Type="http://schemas.openxmlformats.org/officeDocument/2006/relationships/diagramQuickStyle" Target="../diagrams/quickStyle6.xml"/><Relationship Id="rId12" Type="http://schemas.openxmlformats.org/officeDocument/2006/relationships/image" Target="../media/image8.jpeg"/><Relationship Id="rId17" Type="http://schemas.microsoft.com/office/2007/relationships/diagramDrawing" Target="../diagrams/drawing7.xml"/><Relationship Id="rId2" Type="http://schemas.openxmlformats.org/officeDocument/2006/relationships/notesSlide" Target="../notesSlides/notesSlide13.xml"/><Relationship Id="rId16" Type="http://schemas.openxmlformats.org/officeDocument/2006/relationships/diagramColors" Target="../diagrams/colors7.xml"/><Relationship Id="rId20" Type="http://schemas.openxmlformats.org/officeDocument/2006/relationships/diagramQuickStyle" Target="../diagrams/quickStyl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11" Type="http://schemas.openxmlformats.org/officeDocument/2006/relationships/image" Target="../media/image7.jpeg"/><Relationship Id="rId5" Type="http://schemas.openxmlformats.org/officeDocument/2006/relationships/diagramData" Target="../diagrams/data6.xml"/><Relationship Id="rId15" Type="http://schemas.openxmlformats.org/officeDocument/2006/relationships/diagramQuickStyle" Target="../diagrams/quickStyle7.xml"/><Relationship Id="rId23" Type="http://schemas.openxmlformats.org/officeDocument/2006/relationships/image" Target="../media/image3.jpeg"/><Relationship Id="rId10" Type="http://schemas.openxmlformats.org/officeDocument/2006/relationships/image" Target="../media/image5.jpeg"/><Relationship Id="rId19" Type="http://schemas.openxmlformats.org/officeDocument/2006/relationships/diagramLayout" Target="../diagrams/layout8.xml"/><Relationship Id="rId4" Type="http://schemas.openxmlformats.org/officeDocument/2006/relationships/image" Target="../media/image4.png"/><Relationship Id="rId9" Type="http://schemas.microsoft.com/office/2007/relationships/diagramDrawing" Target="../diagrams/drawing6.xml"/><Relationship Id="rId14" Type="http://schemas.openxmlformats.org/officeDocument/2006/relationships/diagramLayout" Target="../diagrams/layout7.xml"/><Relationship Id="rId22" Type="http://schemas.microsoft.com/office/2007/relationships/diagramDrawing" Target="../diagrams/drawin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15.jpe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16.jpe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13" Type="http://schemas.openxmlformats.org/officeDocument/2006/relationships/diagramData" Target="../diagrams/data10.xml"/><Relationship Id="rId18" Type="http://schemas.openxmlformats.org/officeDocument/2006/relationships/diagramData" Target="../diagrams/data11.xml"/><Relationship Id="rId3" Type="http://schemas.openxmlformats.org/officeDocument/2006/relationships/image" Target="../media/image1.png"/><Relationship Id="rId21" Type="http://schemas.openxmlformats.org/officeDocument/2006/relationships/diagramColors" Target="../diagrams/colors11.xml"/><Relationship Id="rId7" Type="http://schemas.openxmlformats.org/officeDocument/2006/relationships/diagramQuickStyle" Target="../diagrams/quickStyle9.xml"/><Relationship Id="rId12" Type="http://schemas.openxmlformats.org/officeDocument/2006/relationships/image" Target="../media/image8.jpeg"/><Relationship Id="rId17" Type="http://schemas.microsoft.com/office/2007/relationships/diagramDrawing" Target="../diagrams/drawing10.xml"/><Relationship Id="rId2" Type="http://schemas.openxmlformats.org/officeDocument/2006/relationships/notesSlide" Target="../notesSlides/notesSlide17.xml"/><Relationship Id="rId16" Type="http://schemas.openxmlformats.org/officeDocument/2006/relationships/diagramColors" Target="../diagrams/colors10.xml"/><Relationship Id="rId20" Type="http://schemas.openxmlformats.org/officeDocument/2006/relationships/diagramQuickStyle" Target="../diagrams/quickStyle1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9.xml"/><Relationship Id="rId11" Type="http://schemas.openxmlformats.org/officeDocument/2006/relationships/image" Target="../media/image7.jpeg"/><Relationship Id="rId5" Type="http://schemas.openxmlformats.org/officeDocument/2006/relationships/diagramData" Target="../diagrams/data9.xml"/><Relationship Id="rId15" Type="http://schemas.openxmlformats.org/officeDocument/2006/relationships/diagramQuickStyle" Target="../diagrams/quickStyle10.xml"/><Relationship Id="rId23" Type="http://schemas.openxmlformats.org/officeDocument/2006/relationships/image" Target="../media/image3.jpeg"/><Relationship Id="rId10" Type="http://schemas.openxmlformats.org/officeDocument/2006/relationships/image" Target="../media/image5.jpeg"/><Relationship Id="rId19" Type="http://schemas.openxmlformats.org/officeDocument/2006/relationships/diagramLayout" Target="../diagrams/layout11.xml"/><Relationship Id="rId4" Type="http://schemas.openxmlformats.org/officeDocument/2006/relationships/image" Target="../media/image4.png"/><Relationship Id="rId9" Type="http://schemas.microsoft.com/office/2007/relationships/diagramDrawing" Target="../diagrams/drawing9.xml"/><Relationship Id="rId14" Type="http://schemas.openxmlformats.org/officeDocument/2006/relationships/diagramLayout" Target="../diagrams/layout10.xml"/><Relationship Id="rId22" Type="http://schemas.microsoft.com/office/2007/relationships/diagramDrawing" Target="../diagrams/drawing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gif"/><Relationship Id="rId3" Type="http://schemas.openxmlformats.org/officeDocument/2006/relationships/image" Target="../media/image1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10" Type="http://schemas.openxmlformats.org/officeDocument/2006/relationships/image" Target="../media/image3.jpeg"/><Relationship Id="rId4" Type="http://schemas.openxmlformats.org/officeDocument/2006/relationships/image" Target="../media/image4.png"/><Relationship Id="rId9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1.pn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23.jpeg"/><Relationship Id="rId10" Type="http://schemas.openxmlformats.org/officeDocument/2006/relationships/image" Target="../media/image3.jpeg"/><Relationship Id="rId4" Type="http://schemas.openxmlformats.org/officeDocument/2006/relationships/image" Target="../media/image4.png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2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2.xml"/><Relationship Id="rId11" Type="http://schemas.openxmlformats.org/officeDocument/2006/relationships/image" Target="../media/image3.jpeg"/><Relationship Id="rId5" Type="http://schemas.openxmlformats.org/officeDocument/2006/relationships/diagramData" Target="../diagrams/data12.xml"/><Relationship Id="rId10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microsoft.com/office/2007/relationships/diagramDrawing" Target="../diagrams/drawing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8.jpe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3.xml"/><Relationship Id="rId13" Type="http://schemas.openxmlformats.org/officeDocument/2006/relationships/image" Target="../media/image3.jpeg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3.xm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3.xml"/><Relationship Id="rId11" Type="http://schemas.openxmlformats.org/officeDocument/2006/relationships/image" Target="../media/image27.png"/><Relationship Id="rId5" Type="http://schemas.openxmlformats.org/officeDocument/2006/relationships/diagramData" Target="../diagrams/data13.xml"/><Relationship Id="rId10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microsoft.com/office/2007/relationships/diagramDrawing" Target="../diagrams/drawing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3.jpeg"/><Relationship Id="rId5" Type="http://schemas.openxmlformats.org/officeDocument/2006/relationships/diagramData" Target="../diagrams/data1.xml"/><Relationship Id="rId10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13" Type="http://schemas.openxmlformats.org/officeDocument/2006/relationships/diagramQuickStyle" Target="../diagrams/quickStyle15.xml"/><Relationship Id="rId18" Type="http://schemas.openxmlformats.org/officeDocument/2006/relationships/image" Target="../media/image3.jpeg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4.xml"/><Relationship Id="rId12" Type="http://schemas.openxmlformats.org/officeDocument/2006/relationships/diagramLayout" Target="../diagrams/layout15.xm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4.xml"/><Relationship Id="rId11" Type="http://schemas.openxmlformats.org/officeDocument/2006/relationships/diagramData" Target="../diagrams/data15.xml"/><Relationship Id="rId5" Type="http://schemas.openxmlformats.org/officeDocument/2006/relationships/diagramData" Target="../diagrams/data14.xml"/><Relationship Id="rId15" Type="http://schemas.microsoft.com/office/2007/relationships/diagramDrawing" Target="../diagrams/drawing15.xml"/><Relationship Id="rId10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microsoft.com/office/2007/relationships/diagramDrawing" Target="../diagrams/drawing14.xml"/><Relationship Id="rId14" Type="http://schemas.openxmlformats.org/officeDocument/2006/relationships/diagramColors" Target="../diagrams/colors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6.xml"/><Relationship Id="rId13" Type="http://schemas.openxmlformats.org/officeDocument/2006/relationships/diagramQuickStyle" Target="../diagrams/quickStyle17.xml"/><Relationship Id="rId18" Type="http://schemas.openxmlformats.org/officeDocument/2006/relationships/diagramQuickStyle" Target="../diagrams/quickStyle18.xml"/><Relationship Id="rId3" Type="http://schemas.openxmlformats.org/officeDocument/2006/relationships/image" Target="../media/image1.png"/><Relationship Id="rId21" Type="http://schemas.openxmlformats.org/officeDocument/2006/relationships/image" Target="../media/image27.png"/><Relationship Id="rId7" Type="http://schemas.openxmlformats.org/officeDocument/2006/relationships/diagramQuickStyle" Target="../diagrams/quickStyle16.xml"/><Relationship Id="rId12" Type="http://schemas.openxmlformats.org/officeDocument/2006/relationships/diagramLayout" Target="../diagrams/layout17.xml"/><Relationship Id="rId17" Type="http://schemas.openxmlformats.org/officeDocument/2006/relationships/diagramLayout" Target="../diagrams/layout18.xml"/><Relationship Id="rId2" Type="http://schemas.openxmlformats.org/officeDocument/2006/relationships/notesSlide" Target="../notesSlides/notesSlide33.xml"/><Relationship Id="rId16" Type="http://schemas.openxmlformats.org/officeDocument/2006/relationships/diagramData" Target="../diagrams/data18.xml"/><Relationship Id="rId20" Type="http://schemas.microsoft.com/office/2007/relationships/diagramDrawing" Target="../diagrams/drawing1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6.xml"/><Relationship Id="rId11" Type="http://schemas.openxmlformats.org/officeDocument/2006/relationships/diagramData" Target="../diagrams/data17.xml"/><Relationship Id="rId5" Type="http://schemas.openxmlformats.org/officeDocument/2006/relationships/diagramData" Target="../diagrams/data16.xml"/><Relationship Id="rId15" Type="http://schemas.microsoft.com/office/2007/relationships/diagramDrawing" Target="../diagrams/drawing17.xml"/><Relationship Id="rId23" Type="http://schemas.openxmlformats.org/officeDocument/2006/relationships/image" Target="../media/image3.jpeg"/><Relationship Id="rId10" Type="http://schemas.openxmlformats.org/officeDocument/2006/relationships/image" Target="../media/image5.jpeg"/><Relationship Id="rId19" Type="http://schemas.openxmlformats.org/officeDocument/2006/relationships/diagramColors" Target="../diagrams/colors18.xml"/><Relationship Id="rId4" Type="http://schemas.openxmlformats.org/officeDocument/2006/relationships/image" Target="../media/image4.png"/><Relationship Id="rId9" Type="http://schemas.microsoft.com/office/2007/relationships/diagramDrawing" Target="../diagrams/drawing16.xml"/><Relationship Id="rId14" Type="http://schemas.openxmlformats.org/officeDocument/2006/relationships/diagramColors" Target="../diagrams/colors17.xml"/><Relationship Id="rId22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32.jp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34.pn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diagramLayout" Target="../diagrams/layout2.xml"/><Relationship Id="rId12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microsoft.com/office/2007/relationships/diagramDrawing" Target="../diagrams/drawing2.xml"/><Relationship Id="rId4" Type="http://schemas.openxmlformats.org/officeDocument/2006/relationships/image" Target="../media/image1.png"/><Relationship Id="rId9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microsoft.com/office/2007/relationships/hdphoto" Target="../media/hdphoto1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microsoft.com/office/2007/relationships/hdphoto" Target="../media/hdphoto2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13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diagramLayout" Target="../diagrams/layout3.xml"/><Relationship Id="rId12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microsoft.com/office/2007/relationships/diagramDrawing" Target="../diagrams/drawing3.xml"/><Relationship Id="rId4" Type="http://schemas.openxmlformats.org/officeDocument/2006/relationships/image" Target="../media/image1.png"/><Relationship Id="rId9" Type="http://schemas.openxmlformats.org/officeDocument/2006/relationships/diagramColors" Target="../diagrams/colors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tr-TR" sz="4500" b="1" dirty="0" smtClean="0">
                <a:solidFill>
                  <a:srgbClr val="550579"/>
                </a:solidFill>
                <a:latin typeface="Arial (Headings)"/>
                <a:ea typeface="+mn-ea"/>
                <a:cs typeface="+mn-cs"/>
              </a:rPr>
              <a:t>Software Quality </a:t>
            </a:r>
            <a:br>
              <a:rPr lang="tr-TR" sz="4500" b="1" dirty="0" smtClean="0">
                <a:solidFill>
                  <a:srgbClr val="550579"/>
                </a:solidFill>
                <a:latin typeface="Arial (Headings)"/>
                <a:ea typeface="+mn-ea"/>
                <a:cs typeface="+mn-cs"/>
              </a:rPr>
            </a:br>
            <a:r>
              <a:rPr lang="tr-TR" sz="4500" b="1" dirty="0" smtClean="0">
                <a:solidFill>
                  <a:srgbClr val="550579"/>
                </a:solidFill>
                <a:latin typeface="Arial (Headings)"/>
                <a:ea typeface="+mn-ea"/>
                <a:cs typeface="+mn-cs"/>
              </a:rPr>
              <a:t>and</a:t>
            </a:r>
            <a:br>
              <a:rPr lang="tr-TR" sz="4500" b="1" dirty="0" smtClean="0">
                <a:solidFill>
                  <a:srgbClr val="550579"/>
                </a:solidFill>
                <a:latin typeface="Arial (Headings)"/>
                <a:ea typeface="+mn-ea"/>
                <a:cs typeface="+mn-cs"/>
              </a:rPr>
            </a:br>
            <a:r>
              <a:rPr lang="tr-TR" sz="4500" b="1" dirty="0" smtClean="0">
                <a:solidFill>
                  <a:srgbClr val="550579"/>
                </a:solidFill>
                <a:latin typeface="Arial (Headings)"/>
                <a:ea typeface="+mn-ea"/>
                <a:cs typeface="+mn-cs"/>
              </a:rPr>
              <a:t>Testing</a:t>
            </a:r>
            <a:r>
              <a:rPr lang="tr-TR" sz="2400" dirty="0">
                <a:solidFill>
                  <a:srgbClr val="550579"/>
                </a:solidFill>
                <a:latin typeface="+mn-lt"/>
                <a:ea typeface="+mn-ea"/>
                <a:cs typeface="+mn-cs"/>
              </a:rPr>
              <a:t/>
            </a:r>
            <a:br>
              <a:rPr lang="tr-TR" sz="2400" dirty="0">
                <a:solidFill>
                  <a:srgbClr val="550579"/>
                </a:solidFill>
                <a:latin typeface="+mn-lt"/>
                <a:ea typeface="+mn-ea"/>
                <a:cs typeface="+mn-cs"/>
              </a:rPr>
            </a:br>
            <a:r>
              <a:rPr lang="tr-TR" sz="2400" dirty="0">
                <a:solidFill>
                  <a:srgbClr val="550579"/>
                </a:solidFill>
                <a:latin typeface="+mn-lt"/>
                <a:ea typeface="+mn-ea"/>
                <a:cs typeface="+mn-cs"/>
              </a:rPr>
              <a:t/>
            </a:r>
            <a:br>
              <a:rPr lang="tr-TR" sz="2400" dirty="0">
                <a:solidFill>
                  <a:srgbClr val="550579"/>
                </a:solidFill>
                <a:latin typeface="+mn-lt"/>
                <a:ea typeface="+mn-ea"/>
                <a:cs typeface="+mn-cs"/>
              </a:rPr>
            </a:br>
            <a:r>
              <a:rPr lang="tr-TR" sz="2400" dirty="0">
                <a:solidFill>
                  <a:srgbClr val="550579"/>
                </a:solidFill>
                <a:latin typeface="Arial (Headings)"/>
                <a:ea typeface="+mn-ea"/>
                <a:cs typeface="+mn-cs"/>
              </a:rPr>
              <a:t>TURKCELL </a:t>
            </a:r>
            <a:r>
              <a:rPr lang="tr-TR" sz="2400" dirty="0" smtClean="0">
                <a:solidFill>
                  <a:srgbClr val="550579"/>
                </a:solidFill>
                <a:latin typeface="Arial (Headings)"/>
                <a:ea typeface="+mn-ea"/>
                <a:cs typeface="+mn-cs"/>
              </a:rPr>
              <a:t>TEKNOLOJİ</a:t>
            </a:r>
            <a:r>
              <a:rPr lang="tr-TR" sz="2400">
                <a:solidFill>
                  <a:srgbClr val="550579"/>
                </a:solidFill>
                <a:latin typeface="Arial (Headings)"/>
                <a:ea typeface="+mn-ea"/>
                <a:cs typeface="+mn-cs"/>
              </a:rPr>
              <a:t/>
            </a:r>
            <a:br>
              <a:rPr lang="tr-TR" sz="2400">
                <a:solidFill>
                  <a:srgbClr val="550579"/>
                </a:solidFill>
                <a:latin typeface="Arial (Headings)"/>
                <a:ea typeface="+mn-ea"/>
                <a:cs typeface="+mn-cs"/>
              </a:rPr>
            </a:br>
            <a:r>
              <a:rPr lang="tr-TR" sz="2400" smtClean="0">
                <a:solidFill>
                  <a:srgbClr val="550579"/>
                </a:solidFill>
                <a:latin typeface="Arial (Headings)"/>
                <a:ea typeface="+mn-ea"/>
                <a:cs typeface="+mn-cs"/>
              </a:rPr>
              <a:t>15</a:t>
            </a:r>
            <a:r>
              <a:rPr lang="tr-TR" sz="2400" smtClean="0">
                <a:solidFill>
                  <a:srgbClr val="550579"/>
                </a:solidFill>
                <a:latin typeface="Arial (Headings)"/>
                <a:ea typeface="+mn-ea"/>
                <a:cs typeface="+mn-cs"/>
              </a:rPr>
              <a:t>.11.2012</a:t>
            </a:r>
            <a:br>
              <a:rPr lang="tr-TR" sz="2400" smtClean="0">
                <a:solidFill>
                  <a:srgbClr val="550579"/>
                </a:solidFill>
                <a:latin typeface="Arial (Headings)"/>
                <a:ea typeface="+mn-ea"/>
                <a:cs typeface="+mn-cs"/>
              </a:rPr>
            </a:br>
            <a:r>
              <a:rPr lang="tr-TR" sz="2400" smtClean="0">
                <a:solidFill>
                  <a:srgbClr val="550579"/>
                </a:solidFill>
                <a:latin typeface="Arial (Headings)"/>
                <a:ea typeface="+mn-ea"/>
                <a:cs typeface="+mn-cs"/>
              </a:rPr>
              <a:t/>
            </a:r>
            <a:br>
              <a:rPr lang="tr-TR" sz="2400" smtClean="0">
                <a:solidFill>
                  <a:srgbClr val="550579"/>
                </a:solidFill>
                <a:latin typeface="Arial (Headings)"/>
                <a:ea typeface="+mn-ea"/>
                <a:cs typeface="+mn-cs"/>
              </a:rPr>
            </a:br>
            <a:r>
              <a:rPr lang="tr-TR" sz="2000" smtClean="0">
                <a:solidFill>
                  <a:srgbClr val="550579"/>
                </a:solidFill>
                <a:latin typeface="Arial (Headings)"/>
                <a:ea typeface="+mn-ea"/>
                <a:cs typeface="+mn-cs"/>
              </a:rPr>
              <a:t>Lütfiye YETİŞEN MELİYE</a:t>
            </a:r>
            <a:br>
              <a:rPr lang="tr-TR" sz="2000" smtClean="0">
                <a:solidFill>
                  <a:srgbClr val="550579"/>
                </a:solidFill>
                <a:latin typeface="Arial (Headings)"/>
                <a:ea typeface="+mn-ea"/>
                <a:cs typeface="+mn-cs"/>
              </a:rPr>
            </a:br>
            <a:r>
              <a:rPr lang="tr-TR" sz="2000" smtClean="0">
                <a:solidFill>
                  <a:srgbClr val="550579"/>
                </a:solidFill>
                <a:latin typeface="Arial (Headings)"/>
                <a:ea typeface="+mn-ea"/>
                <a:cs typeface="+mn-cs"/>
              </a:rPr>
              <a:t>Füsun DİKER</a:t>
            </a:r>
            <a:endParaRPr lang="tr-TR" sz="2000" dirty="0">
              <a:solidFill>
                <a:srgbClr val="550579"/>
              </a:solidFill>
              <a:latin typeface="Arial (Headings)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061560"/>
            <a:ext cx="1800200" cy="5923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23008"/>
            <a:ext cx="1506939" cy="4463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733256"/>
            <a:ext cx="1059526" cy="10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3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62575" y="0"/>
            <a:ext cx="8229600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dirty="0" smtClean="0">
                <a:solidFill>
                  <a:srgbClr val="550579"/>
                </a:solidFill>
                <a:latin typeface="Arial (Headings)"/>
              </a:rPr>
              <a:t>SDLC – Analiz Review</a:t>
            </a:r>
            <a:endParaRPr lang="tr-TR" dirty="0">
              <a:solidFill>
                <a:srgbClr val="550579"/>
              </a:solidFill>
              <a:latin typeface="Arial (Headings)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5328592" cy="4248472"/>
          </a:xfrm>
        </p:spPr>
        <p:txBody>
          <a:bodyPr anchor="ctr" anchorCtr="0">
            <a:normAutofit fontScale="92500" lnSpcReduction="10000"/>
          </a:bodyPr>
          <a:lstStyle/>
          <a:p>
            <a:pPr marL="355600" lvl="1" indent="-1778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3200" dirty="0"/>
              <a:t>Analiz Dokümanının </a:t>
            </a:r>
            <a:r>
              <a:rPr lang="tr-TR" sz="3200" dirty="0" smtClean="0"/>
              <a:t>proje </a:t>
            </a:r>
            <a:r>
              <a:rPr lang="tr-TR" sz="3200" dirty="0"/>
              <a:t>ekibi tarafından </a:t>
            </a:r>
            <a:r>
              <a:rPr lang="tr-TR" sz="3200" dirty="0" smtClean="0"/>
              <a:t>incelenmesi</a:t>
            </a:r>
          </a:p>
          <a:p>
            <a:pPr marL="355600" lvl="1" indent="-1778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3200" dirty="0" smtClean="0"/>
              <a:t>PM tarafından organize edilen bir toplantı</a:t>
            </a:r>
          </a:p>
          <a:p>
            <a:pPr marL="355600" lvl="1" indent="-1778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3200" dirty="0" smtClean="0"/>
              <a:t>Varsa eksik veya hatalı bilgilerin belirlenmesi</a:t>
            </a:r>
          </a:p>
          <a:p>
            <a:pPr marL="355600" lvl="1" indent="-1778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3200" dirty="0" smtClean="0"/>
              <a:t>Güncelleme için ilgili ekiplere gönderilmesi veya onaylanması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888236" y="2491896"/>
            <a:ext cx="2448272" cy="273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148064" y="4797152"/>
            <a:ext cx="374441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77800" lvl="1" indent="0" eaLnBrk="1" fontAlgn="auto" hangingPunct="1">
              <a:spcAft>
                <a:spcPts val="0"/>
              </a:spcAft>
              <a:buNone/>
              <a:defRPr/>
            </a:pPr>
            <a:r>
              <a:rPr lang="tr-TR" sz="2600" dirty="0" smtClean="0"/>
              <a:t>        </a:t>
            </a:r>
            <a:r>
              <a:rPr lang="tr-TR" sz="2600" dirty="0"/>
              <a:t>A</a:t>
            </a:r>
            <a:r>
              <a:rPr lang="tr-TR" sz="2600" dirty="0" smtClean="0"/>
              <a:t>D Dokümanı</a:t>
            </a:r>
          </a:p>
        </p:txBody>
      </p:sp>
    </p:spTree>
    <p:extLst>
      <p:ext uri="{BB962C8B-B14F-4D97-AF65-F5344CB8AC3E}">
        <p14:creationId xmlns:p14="http://schemas.microsoft.com/office/powerpoint/2010/main" val="244365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graphicFrame>
        <p:nvGraphicFramePr>
          <p:cNvPr id="9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950883"/>
              </p:ext>
            </p:extLst>
          </p:nvPr>
        </p:nvGraphicFramePr>
        <p:xfrm>
          <a:off x="124086" y="1250449"/>
          <a:ext cx="1319403" cy="1160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62575" y="0"/>
            <a:ext cx="8229600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dirty="0">
                <a:solidFill>
                  <a:srgbClr val="550579"/>
                </a:solidFill>
                <a:latin typeface="Arial (Headings)"/>
              </a:rPr>
              <a:t>SDLC - Süreçlerimiz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669368" y="2606682"/>
            <a:ext cx="1304925" cy="7676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tr-TR" sz="800" b="1" dirty="0">
              <a:latin typeface="Arial Narrow" pitchFamily="34" charset="0"/>
            </a:endParaRPr>
          </a:p>
          <a:p>
            <a:pPr marL="0" indent="0">
              <a:buNone/>
            </a:pPr>
            <a:r>
              <a:rPr lang="tr-TR" sz="2400" b="1" dirty="0" smtClean="0">
                <a:latin typeface="Arial Narrow" pitchFamily="34" charset="0"/>
              </a:rPr>
              <a:t>Takım Yöneticileri</a:t>
            </a:r>
            <a:endParaRPr lang="tr-TR" sz="2400" b="1" dirty="0">
              <a:latin typeface="Arial Narrow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53" y="2073188"/>
            <a:ext cx="624543" cy="130113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1533324" y="1534706"/>
            <a:ext cx="2003400" cy="6483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Geliştirme Talebi</a:t>
            </a:r>
            <a:endParaRPr lang="tr-TR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2681576" y="2327709"/>
            <a:ext cx="621297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tr-TR" sz="800" b="1" dirty="0" smtClean="0">
              <a:latin typeface="Arial Narrow" pitchFamily="34" charset="0"/>
            </a:endParaRPr>
          </a:p>
          <a:p>
            <a:pPr marL="0" indent="0">
              <a:buFontTx/>
              <a:buNone/>
            </a:pPr>
            <a:r>
              <a:rPr lang="tr-TR" sz="2400" b="1" dirty="0" smtClean="0">
                <a:latin typeface="Arial Narrow" pitchFamily="34" charset="0"/>
              </a:rPr>
              <a:t>PM</a:t>
            </a:r>
            <a:endParaRPr lang="tr-TR" sz="2400" b="1" dirty="0">
              <a:latin typeface="Arial Narrow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852" y="1179805"/>
            <a:ext cx="1619673" cy="1572350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4904989" y="1150622"/>
            <a:ext cx="2376264" cy="157235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Proje Takımının Belirlenmesi &amp; Proje Açılışı</a:t>
            </a:r>
            <a:endParaRPr lang="tr-TR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724" y="1206393"/>
            <a:ext cx="1304925" cy="1304925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5400000">
            <a:off x="7633190" y="2885765"/>
            <a:ext cx="1319679" cy="129614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Analiz Kabulü</a:t>
            </a:r>
            <a:endParaRPr lang="tr-TR" dirty="0"/>
          </a:p>
        </p:txBody>
      </p:sp>
      <p:sp>
        <p:nvSpPr>
          <p:cNvPr id="19" name="Folded Corner 18"/>
          <p:cNvSpPr/>
          <p:nvPr/>
        </p:nvSpPr>
        <p:spPr>
          <a:xfrm>
            <a:off x="6334241" y="2996952"/>
            <a:ext cx="1290126" cy="648072"/>
          </a:xfrm>
          <a:prstGeom prst="foldedCorner">
            <a:avLst>
              <a:gd name="adj" fmla="val 218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AD Review Checklist</a:t>
            </a:r>
            <a:endParaRPr lang="tr-TR" dirty="0">
              <a:solidFill>
                <a:schemeClr val="tx1"/>
              </a:solidFill>
            </a:endParaRPr>
          </a:p>
        </p:txBody>
      </p:sp>
      <p:graphicFrame>
        <p:nvGraphicFramePr>
          <p:cNvPr id="21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9143124"/>
              </p:ext>
            </p:extLst>
          </p:nvPr>
        </p:nvGraphicFramePr>
        <p:xfrm>
          <a:off x="7350537" y="4217045"/>
          <a:ext cx="1683495" cy="1008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2" name="Right Arrow 21"/>
          <p:cNvSpPr/>
          <p:nvPr/>
        </p:nvSpPr>
        <p:spPr>
          <a:xfrm flipH="1">
            <a:off x="5470144" y="4217045"/>
            <a:ext cx="1728190" cy="122413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Tasarımın Kabulü</a:t>
            </a:r>
            <a:endParaRPr lang="tr-TR" dirty="0"/>
          </a:p>
        </p:txBody>
      </p:sp>
      <p:sp>
        <p:nvSpPr>
          <p:cNvPr id="23" name="Folded Corner 22"/>
          <p:cNvSpPr/>
          <p:nvPr/>
        </p:nvSpPr>
        <p:spPr>
          <a:xfrm>
            <a:off x="6334240" y="5297165"/>
            <a:ext cx="2020853" cy="364083"/>
          </a:xfrm>
          <a:prstGeom prst="foldedCorner">
            <a:avLst>
              <a:gd name="adj" fmla="val 218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 smtClean="0">
              <a:solidFill>
                <a:schemeClr val="tx1"/>
              </a:solidFill>
            </a:endParaRPr>
          </a:p>
          <a:p>
            <a:pPr algn="ctr"/>
            <a:r>
              <a:rPr lang="tr-TR" dirty="0" smtClean="0">
                <a:solidFill>
                  <a:schemeClr val="tx1"/>
                </a:solidFill>
              </a:rPr>
              <a:t>Design Review </a:t>
            </a:r>
          </a:p>
          <a:p>
            <a:pPr algn="ctr"/>
            <a:r>
              <a:rPr lang="tr-TR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172" y="5681842"/>
            <a:ext cx="1061714" cy="10595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9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62575" y="0"/>
            <a:ext cx="8229600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dirty="0" smtClean="0">
                <a:solidFill>
                  <a:srgbClr val="550579"/>
                </a:solidFill>
                <a:latin typeface="Arial (Headings)"/>
              </a:rPr>
              <a:t>SDLC - Tasarım</a:t>
            </a:r>
            <a:endParaRPr lang="tr-TR" dirty="0">
              <a:solidFill>
                <a:srgbClr val="550579"/>
              </a:solidFill>
              <a:latin typeface="Arial (Headings)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35669" y="848108"/>
            <a:ext cx="4892585" cy="4680520"/>
          </a:xfrm>
        </p:spPr>
        <p:txBody>
          <a:bodyPr anchor="ctr" anchorCtr="0">
            <a:normAutofit fontScale="77500" lnSpcReduction="20000"/>
          </a:bodyPr>
          <a:lstStyle/>
          <a:p>
            <a:pPr marL="177800" lvl="1" indent="0">
              <a:buNone/>
              <a:defRPr/>
            </a:pPr>
            <a:endParaRPr lang="tr-TR" sz="800" dirty="0" smtClean="0"/>
          </a:p>
          <a:p>
            <a:pPr marL="908050" lvl="2" indent="-457200">
              <a:defRPr/>
            </a:pPr>
            <a:r>
              <a:rPr lang="tr-TR" sz="3200" dirty="0"/>
              <a:t>Çözümün detaylandırılması</a:t>
            </a:r>
          </a:p>
          <a:p>
            <a:pPr marL="908050" lvl="2" indent="-457200">
              <a:defRPr/>
            </a:pPr>
            <a:r>
              <a:rPr lang="tr-TR" sz="3200" dirty="0" smtClean="0"/>
              <a:t>Veri ihtiyaçları ve etkileşimi</a:t>
            </a:r>
          </a:p>
          <a:p>
            <a:pPr marL="908050" lvl="2" indent="-457200">
              <a:defRPr/>
            </a:pPr>
            <a:r>
              <a:rPr lang="tr-TR" sz="3200" dirty="0" smtClean="0"/>
              <a:t>Hazırlanacak servisler ve hangi sistemler tarafından kullanılacağı</a:t>
            </a:r>
          </a:p>
          <a:p>
            <a:pPr marL="908050" lvl="2" indent="-457200">
              <a:defRPr/>
            </a:pPr>
            <a:r>
              <a:rPr lang="tr-TR" sz="3200" dirty="0" smtClean="0"/>
              <a:t>Hatalı durumlar ve yönetimi</a:t>
            </a:r>
          </a:p>
          <a:p>
            <a:pPr marL="908050" lvl="2" indent="-457200">
              <a:defRPr/>
            </a:pPr>
            <a:r>
              <a:rPr lang="tr-TR" sz="3200" dirty="0" smtClean="0"/>
              <a:t>Önyüz ihtiyaçları</a:t>
            </a:r>
          </a:p>
          <a:p>
            <a:pPr marL="908050" lvl="2" indent="-457200">
              <a:defRPr/>
            </a:pPr>
            <a:r>
              <a:rPr lang="tr-TR" sz="3200" dirty="0" smtClean="0"/>
              <a:t>Proje sonrasında sistemin / uygulamanın kazanacağı yetenekler</a:t>
            </a:r>
          </a:p>
          <a:p>
            <a:pPr marL="908050" lvl="2" indent="-457200">
              <a:defRPr/>
            </a:pPr>
            <a:r>
              <a:rPr lang="tr-TR" sz="3200" dirty="0" smtClean="0"/>
              <a:t>Kabuller ve Riskler</a:t>
            </a:r>
          </a:p>
        </p:txBody>
      </p:sp>
      <p:pic>
        <p:nvPicPr>
          <p:cNvPr id="12" name="Picture 3" descr="D:\My Documents\Oryantasyon görseller\proble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545" y="1484784"/>
            <a:ext cx="3460342" cy="3024336"/>
          </a:xfrm>
          <a:prstGeom prst="rect">
            <a:avLst/>
          </a:prstGeom>
          <a:noFill/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25508" y="4520516"/>
            <a:ext cx="374441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77800" lvl="1" indent="0" eaLnBrk="1" fontAlgn="auto" hangingPunct="1">
              <a:spcAft>
                <a:spcPts val="0"/>
              </a:spcAft>
              <a:buNone/>
              <a:defRPr/>
            </a:pPr>
            <a:r>
              <a:rPr lang="tr-TR" sz="2600" dirty="0" smtClean="0"/>
              <a:t>        TTD Dokümanı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1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graphicFrame>
        <p:nvGraphicFramePr>
          <p:cNvPr id="9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362858"/>
              </p:ext>
            </p:extLst>
          </p:nvPr>
        </p:nvGraphicFramePr>
        <p:xfrm>
          <a:off x="124086" y="1250449"/>
          <a:ext cx="1319403" cy="1160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62575" y="0"/>
            <a:ext cx="8229600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dirty="0">
                <a:solidFill>
                  <a:srgbClr val="550579"/>
                </a:solidFill>
                <a:latin typeface="Arial (Headings)"/>
              </a:rPr>
              <a:t>SDLC - Süreçlerimiz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669368" y="2606682"/>
            <a:ext cx="1304925" cy="7676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tr-TR" sz="800" b="1" dirty="0">
              <a:latin typeface="Arial Narrow" pitchFamily="34" charset="0"/>
            </a:endParaRPr>
          </a:p>
          <a:p>
            <a:pPr marL="0" indent="0">
              <a:buNone/>
            </a:pPr>
            <a:r>
              <a:rPr lang="tr-TR" sz="2400" b="1" dirty="0" smtClean="0">
                <a:latin typeface="Arial Narrow" pitchFamily="34" charset="0"/>
              </a:rPr>
              <a:t>Takım Yöneticileri</a:t>
            </a:r>
            <a:endParaRPr lang="tr-TR" sz="2400" b="1" dirty="0">
              <a:latin typeface="Arial Narrow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53" y="2073188"/>
            <a:ext cx="624543" cy="130113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1533324" y="1534706"/>
            <a:ext cx="2003400" cy="6483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Geliştirme Talebi</a:t>
            </a:r>
            <a:endParaRPr lang="tr-TR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2681576" y="2327709"/>
            <a:ext cx="621297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tr-TR" sz="800" b="1" dirty="0" smtClean="0">
              <a:latin typeface="Arial Narrow" pitchFamily="34" charset="0"/>
            </a:endParaRPr>
          </a:p>
          <a:p>
            <a:pPr marL="0" indent="0">
              <a:buFontTx/>
              <a:buNone/>
            </a:pPr>
            <a:r>
              <a:rPr lang="tr-TR" sz="2400" b="1" dirty="0" smtClean="0">
                <a:latin typeface="Arial Narrow" pitchFamily="34" charset="0"/>
              </a:rPr>
              <a:t>PM</a:t>
            </a:r>
            <a:endParaRPr lang="tr-TR" sz="2400" b="1" dirty="0">
              <a:latin typeface="Arial Narrow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852" y="1179805"/>
            <a:ext cx="1619673" cy="1572350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4904989" y="1150622"/>
            <a:ext cx="2376264" cy="157235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Proje Takımının Belirlenmesi &amp; Proje Açılışı</a:t>
            </a:r>
            <a:endParaRPr lang="tr-TR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724" y="1206393"/>
            <a:ext cx="1304925" cy="1304925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5400000">
            <a:off x="7633190" y="2885765"/>
            <a:ext cx="1319679" cy="129614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Analiz Kabulü</a:t>
            </a:r>
            <a:endParaRPr lang="tr-TR" dirty="0"/>
          </a:p>
        </p:txBody>
      </p:sp>
      <p:sp>
        <p:nvSpPr>
          <p:cNvPr id="19" name="Folded Corner 18"/>
          <p:cNvSpPr/>
          <p:nvPr/>
        </p:nvSpPr>
        <p:spPr>
          <a:xfrm>
            <a:off x="6334239" y="2996952"/>
            <a:ext cx="1290127" cy="648072"/>
          </a:xfrm>
          <a:prstGeom prst="foldedCorner">
            <a:avLst>
              <a:gd name="adj" fmla="val 218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AD Review Checklist</a:t>
            </a:r>
            <a:endParaRPr lang="tr-TR" dirty="0">
              <a:solidFill>
                <a:schemeClr val="tx1"/>
              </a:solidFill>
            </a:endParaRPr>
          </a:p>
        </p:txBody>
      </p:sp>
      <p:graphicFrame>
        <p:nvGraphicFramePr>
          <p:cNvPr id="21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7117869"/>
              </p:ext>
            </p:extLst>
          </p:nvPr>
        </p:nvGraphicFramePr>
        <p:xfrm>
          <a:off x="7350537" y="4217045"/>
          <a:ext cx="1683495" cy="1008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2" name="Right Arrow 21"/>
          <p:cNvSpPr/>
          <p:nvPr/>
        </p:nvSpPr>
        <p:spPr>
          <a:xfrm flipH="1">
            <a:off x="5470144" y="4217045"/>
            <a:ext cx="1728190" cy="122413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Tasarımın Kabulü</a:t>
            </a:r>
            <a:endParaRPr lang="tr-TR" dirty="0"/>
          </a:p>
        </p:txBody>
      </p:sp>
      <p:sp>
        <p:nvSpPr>
          <p:cNvPr id="23" name="Folded Corner 22"/>
          <p:cNvSpPr/>
          <p:nvPr/>
        </p:nvSpPr>
        <p:spPr>
          <a:xfrm>
            <a:off x="6334241" y="5410163"/>
            <a:ext cx="1694144" cy="467109"/>
          </a:xfrm>
          <a:prstGeom prst="foldedCorner">
            <a:avLst>
              <a:gd name="adj" fmla="val 218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 smtClean="0">
              <a:solidFill>
                <a:schemeClr val="tx1"/>
              </a:solidFill>
            </a:endParaRPr>
          </a:p>
          <a:p>
            <a:pPr algn="ctr"/>
            <a:r>
              <a:rPr lang="tr-TR" dirty="0" smtClean="0">
                <a:solidFill>
                  <a:schemeClr val="tx1"/>
                </a:solidFill>
              </a:rPr>
              <a:t>Design Review  </a:t>
            </a:r>
          </a:p>
        </p:txBody>
      </p:sp>
      <p:graphicFrame>
        <p:nvGraphicFramePr>
          <p:cNvPr id="2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9699432"/>
              </p:ext>
            </p:extLst>
          </p:nvPr>
        </p:nvGraphicFramePr>
        <p:xfrm>
          <a:off x="3334896" y="4258032"/>
          <a:ext cx="2072838" cy="1031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25" name="Right Arrow 24"/>
          <p:cNvSpPr/>
          <p:nvPr/>
        </p:nvSpPr>
        <p:spPr>
          <a:xfrm flipH="1">
            <a:off x="1403648" y="4186028"/>
            <a:ext cx="1728190" cy="122413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Yazılımın Kabulü</a:t>
            </a:r>
            <a:endParaRPr lang="tr-TR" dirty="0"/>
          </a:p>
        </p:txBody>
      </p:sp>
      <p:sp>
        <p:nvSpPr>
          <p:cNvPr id="26" name="Folded Corner 25"/>
          <p:cNvSpPr/>
          <p:nvPr/>
        </p:nvSpPr>
        <p:spPr>
          <a:xfrm>
            <a:off x="2051720" y="5410164"/>
            <a:ext cx="1584176" cy="627702"/>
          </a:xfrm>
          <a:prstGeom prst="foldedCorner">
            <a:avLst>
              <a:gd name="adj" fmla="val 218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Code Review Checklist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1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62575" y="0"/>
            <a:ext cx="8229600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dirty="0" smtClean="0">
                <a:solidFill>
                  <a:srgbClr val="550579"/>
                </a:solidFill>
                <a:latin typeface="Arial (Headings)"/>
              </a:rPr>
              <a:t>SDLC – Yazılım Geliştirme</a:t>
            </a:r>
            <a:endParaRPr lang="tr-TR" dirty="0">
              <a:solidFill>
                <a:srgbClr val="550579"/>
              </a:solidFill>
              <a:latin typeface="Arial (Headings)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999895" y="2132856"/>
            <a:ext cx="4892585" cy="2520280"/>
          </a:xfrm>
        </p:spPr>
        <p:txBody>
          <a:bodyPr anchor="ctr" anchorCtr="0"/>
          <a:lstStyle/>
          <a:p>
            <a:pPr marL="177800" lvl="1" indent="0" algn="just" eaLnBrk="1" fontAlgn="auto" hangingPunct="1">
              <a:spcAft>
                <a:spcPts val="0"/>
              </a:spcAft>
              <a:buNone/>
              <a:defRPr/>
            </a:pPr>
            <a:r>
              <a:rPr lang="tr-TR" sz="3200" dirty="0" smtClean="0"/>
              <a:t>Belirli teknoloji ve altyapılar kullanılarak, en etkin ve </a:t>
            </a:r>
            <a:r>
              <a:rPr lang="tr-TR" sz="3200" b="1" dirty="0" smtClean="0"/>
              <a:t>kaliteli çözümü </a:t>
            </a:r>
            <a:r>
              <a:rPr lang="tr-TR" sz="3200" dirty="0" smtClean="0"/>
              <a:t>sunmak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189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83" y="1433633"/>
            <a:ext cx="3557761" cy="35795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4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62575" y="0"/>
            <a:ext cx="8229600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fontAlgn="base">
              <a:spcAft>
                <a:spcPct val="0"/>
              </a:spcAft>
            </a:pPr>
            <a:r>
              <a:rPr lang="tr-TR" dirty="0" smtClean="0">
                <a:solidFill>
                  <a:srgbClr val="550579"/>
                </a:solidFill>
                <a:latin typeface="Arial (Headings)"/>
              </a:rPr>
              <a:t>SDLC – Kullandığımız Teknolojiler</a:t>
            </a:r>
            <a:endParaRPr lang="tr-TR" dirty="0">
              <a:solidFill>
                <a:srgbClr val="550579"/>
              </a:solidFill>
              <a:latin typeface="Arial (Headings)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43351" y="1146267"/>
            <a:ext cx="2016223" cy="4680520"/>
          </a:xfrm>
        </p:spPr>
        <p:txBody>
          <a:bodyPr anchor="ctr" anchorCtr="0"/>
          <a:lstStyle/>
          <a:p>
            <a:pPr marL="177800" lvl="1" indent="-1778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3200" dirty="0" smtClean="0"/>
              <a:t>PL/SQL</a:t>
            </a:r>
          </a:p>
          <a:p>
            <a:pPr marL="177800" lvl="1" indent="-1778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3200" dirty="0" smtClean="0"/>
              <a:t>Java</a:t>
            </a:r>
          </a:p>
          <a:p>
            <a:pPr marL="177800" lvl="1" indent="-1778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3200" dirty="0" smtClean="0"/>
              <a:t>.Net</a:t>
            </a:r>
          </a:p>
          <a:p>
            <a:pPr marL="177800" lvl="1" indent="-1778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3200" dirty="0" smtClean="0"/>
              <a:t>SIEBEL</a:t>
            </a:r>
          </a:p>
          <a:p>
            <a:pPr marL="177800" lvl="1" indent="-1778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3200" dirty="0" smtClean="0"/>
              <a:t>BPEL</a:t>
            </a:r>
          </a:p>
          <a:p>
            <a:pPr marL="177800" lvl="1" indent="-1778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3200" dirty="0" smtClean="0"/>
              <a:t>Abinitio</a:t>
            </a:r>
          </a:p>
        </p:txBody>
      </p:sp>
      <p:pic>
        <p:nvPicPr>
          <p:cNvPr id="9" name="Picture 2" descr="C:\Documents and Settings\TCGAYBEY\Desktop\Oryantasyon Eğitimi\Programming_Languages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18" y="1434299"/>
            <a:ext cx="382905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287566" y="1146267"/>
            <a:ext cx="2592288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77800" lvl="1" indent="-1778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3200" dirty="0"/>
              <a:t>C  &amp; C</a:t>
            </a:r>
            <a:r>
              <a:rPr lang="tr-TR" sz="3200" dirty="0" smtClean="0"/>
              <a:t>++</a:t>
            </a:r>
          </a:p>
          <a:p>
            <a:pPr marL="177800" lvl="1" indent="-1778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3200" dirty="0" smtClean="0"/>
              <a:t>EMM</a:t>
            </a:r>
          </a:p>
          <a:p>
            <a:pPr marL="177800" lvl="1" indent="-1778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3200" dirty="0" smtClean="0"/>
              <a:t>PPM</a:t>
            </a:r>
          </a:p>
          <a:p>
            <a:pPr marL="177800" lvl="1" indent="-1778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3200" dirty="0" smtClean="0"/>
              <a:t>ODI</a:t>
            </a:r>
          </a:p>
          <a:p>
            <a:pPr marL="177800" lvl="1" indent="-1778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3200" dirty="0" smtClean="0"/>
              <a:t>OWB</a:t>
            </a:r>
          </a:p>
          <a:p>
            <a:pPr marL="177800" lvl="1" indent="-1778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3200" dirty="0" smtClean="0"/>
              <a:t>Oracle Forms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9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62575" y="0"/>
            <a:ext cx="8229600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dirty="0" smtClean="0">
                <a:solidFill>
                  <a:srgbClr val="550579"/>
                </a:solidFill>
                <a:latin typeface="Arial (Headings)"/>
              </a:rPr>
              <a:t>SDLC – Code Review</a:t>
            </a:r>
            <a:endParaRPr lang="tr-TR" dirty="0">
              <a:solidFill>
                <a:srgbClr val="550579"/>
              </a:solidFill>
              <a:latin typeface="Arial (Headings)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967123"/>
            <a:ext cx="4276855" cy="4392488"/>
          </a:xfrm>
        </p:spPr>
        <p:txBody>
          <a:bodyPr anchor="ctr" anchorCtr="0">
            <a:normAutofit/>
          </a:bodyPr>
          <a:lstStyle/>
          <a:p>
            <a:pPr marL="355600" lvl="1" indent="-1778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600" dirty="0" smtClean="0"/>
              <a:t>Standartlara uyum</a:t>
            </a:r>
          </a:p>
          <a:p>
            <a:pPr marL="355600" lvl="1" indent="-1778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600" dirty="0" smtClean="0"/>
              <a:t>Tasarıma uyum</a:t>
            </a:r>
          </a:p>
          <a:p>
            <a:pPr marL="355600" lvl="1" indent="-1778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600" dirty="0" smtClean="0"/>
              <a:t>Çalışılan alanda ve ekip içinde bilgi paylaşımı</a:t>
            </a:r>
          </a:p>
          <a:p>
            <a:pPr marL="355600" lvl="1" indent="-1778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600" dirty="0" smtClean="0"/>
              <a:t>Kaliteli uygulama / ürün geliştirilmesi</a:t>
            </a:r>
          </a:p>
          <a:p>
            <a:pPr marL="355600" lvl="1" indent="-1778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600" dirty="0" smtClean="0"/>
              <a:t>Yazılım hatalarının erken teşhisi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118" y="1844824"/>
            <a:ext cx="3932057" cy="30716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2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graphicFrame>
        <p:nvGraphicFramePr>
          <p:cNvPr id="9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7628227"/>
              </p:ext>
            </p:extLst>
          </p:nvPr>
        </p:nvGraphicFramePr>
        <p:xfrm>
          <a:off x="124086" y="1250449"/>
          <a:ext cx="1319403" cy="1160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62575" y="0"/>
            <a:ext cx="8229600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dirty="0">
                <a:solidFill>
                  <a:srgbClr val="550579"/>
                </a:solidFill>
                <a:latin typeface="Arial (Headings)"/>
              </a:rPr>
              <a:t>SDLC - Süreçlerimiz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669368" y="2606682"/>
            <a:ext cx="1304925" cy="7676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tr-TR" sz="800" b="1" dirty="0">
              <a:latin typeface="Arial Narrow" pitchFamily="34" charset="0"/>
            </a:endParaRPr>
          </a:p>
          <a:p>
            <a:pPr marL="0" indent="0">
              <a:buNone/>
            </a:pPr>
            <a:r>
              <a:rPr lang="tr-TR" sz="2400" b="1" dirty="0" smtClean="0">
                <a:latin typeface="Arial Narrow" pitchFamily="34" charset="0"/>
              </a:rPr>
              <a:t>Takım Yöneticileri</a:t>
            </a:r>
            <a:endParaRPr lang="tr-TR" sz="2400" b="1" dirty="0">
              <a:latin typeface="Arial Narrow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53" y="2073188"/>
            <a:ext cx="624543" cy="130113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1533324" y="1534706"/>
            <a:ext cx="2003400" cy="6483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Geliştirme Talebi</a:t>
            </a:r>
            <a:endParaRPr lang="tr-TR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2681576" y="2327709"/>
            <a:ext cx="621297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tr-TR" sz="800" b="1" dirty="0" smtClean="0">
              <a:latin typeface="Arial Narrow" pitchFamily="34" charset="0"/>
            </a:endParaRPr>
          </a:p>
          <a:p>
            <a:pPr marL="0" indent="0">
              <a:buFontTx/>
              <a:buNone/>
            </a:pPr>
            <a:r>
              <a:rPr lang="tr-TR" sz="2400" b="1" dirty="0" smtClean="0">
                <a:latin typeface="Arial Narrow" pitchFamily="34" charset="0"/>
              </a:rPr>
              <a:t>PM</a:t>
            </a:r>
            <a:endParaRPr lang="tr-TR" sz="2400" b="1" dirty="0">
              <a:latin typeface="Arial Narrow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852" y="1179805"/>
            <a:ext cx="1619673" cy="1572350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4904989" y="1150622"/>
            <a:ext cx="2376264" cy="157235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Proje Takımının Belirlenmesi &amp; Proje Açılışı</a:t>
            </a:r>
            <a:endParaRPr lang="tr-TR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724" y="1206393"/>
            <a:ext cx="1304925" cy="1304925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5400000">
            <a:off x="7633190" y="2885765"/>
            <a:ext cx="1319679" cy="129614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Analiz Kabulü</a:t>
            </a:r>
            <a:endParaRPr lang="tr-TR" dirty="0"/>
          </a:p>
        </p:txBody>
      </p:sp>
      <p:sp>
        <p:nvSpPr>
          <p:cNvPr id="19" name="Folded Corner 18"/>
          <p:cNvSpPr/>
          <p:nvPr/>
        </p:nvSpPr>
        <p:spPr>
          <a:xfrm>
            <a:off x="6334239" y="2996952"/>
            <a:ext cx="1290127" cy="648072"/>
          </a:xfrm>
          <a:prstGeom prst="foldedCorner">
            <a:avLst>
              <a:gd name="adj" fmla="val 218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AD Review Checklist</a:t>
            </a:r>
            <a:endParaRPr lang="tr-TR" dirty="0">
              <a:solidFill>
                <a:schemeClr val="tx1"/>
              </a:solidFill>
            </a:endParaRPr>
          </a:p>
        </p:txBody>
      </p:sp>
      <p:graphicFrame>
        <p:nvGraphicFramePr>
          <p:cNvPr id="21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8885004"/>
              </p:ext>
            </p:extLst>
          </p:nvPr>
        </p:nvGraphicFramePr>
        <p:xfrm>
          <a:off x="7350537" y="4217045"/>
          <a:ext cx="1683495" cy="1008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2" name="Right Arrow 21"/>
          <p:cNvSpPr/>
          <p:nvPr/>
        </p:nvSpPr>
        <p:spPr>
          <a:xfrm flipH="1">
            <a:off x="5470144" y="4217045"/>
            <a:ext cx="1728190" cy="122413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Tasarımın Kabulü</a:t>
            </a:r>
            <a:endParaRPr lang="tr-TR" dirty="0"/>
          </a:p>
        </p:txBody>
      </p:sp>
      <p:sp>
        <p:nvSpPr>
          <p:cNvPr id="23" name="Folded Corner 22"/>
          <p:cNvSpPr/>
          <p:nvPr/>
        </p:nvSpPr>
        <p:spPr>
          <a:xfrm>
            <a:off x="6272176" y="5410164"/>
            <a:ext cx="2020853" cy="473035"/>
          </a:xfrm>
          <a:prstGeom prst="foldedCorner">
            <a:avLst>
              <a:gd name="adj" fmla="val 218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 smtClean="0">
              <a:solidFill>
                <a:schemeClr val="tx1"/>
              </a:solidFill>
            </a:endParaRPr>
          </a:p>
          <a:p>
            <a:pPr algn="ctr"/>
            <a:r>
              <a:rPr lang="tr-TR" dirty="0" smtClean="0">
                <a:solidFill>
                  <a:schemeClr val="tx1"/>
                </a:solidFill>
              </a:rPr>
              <a:t>Design Review  </a:t>
            </a:r>
          </a:p>
        </p:txBody>
      </p:sp>
      <p:graphicFrame>
        <p:nvGraphicFramePr>
          <p:cNvPr id="2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4505920"/>
              </p:ext>
            </p:extLst>
          </p:nvPr>
        </p:nvGraphicFramePr>
        <p:xfrm>
          <a:off x="3334896" y="4258032"/>
          <a:ext cx="2072838" cy="1031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25" name="Right Arrow 24"/>
          <p:cNvSpPr/>
          <p:nvPr/>
        </p:nvSpPr>
        <p:spPr>
          <a:xfrm flipH="1">
            <a:off x="1461523" y="4186028"/>
            <a:ext cx="1728190" cy="122413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Yazılımın Kabulü</a:t>
            </a:r>
            <a:endParaRPr lang="tr-TR" dirty="0"/>
          </a:p>
        </p:txBody>
      </p:sp>
      <p:sp>
        <p:nvSpPr>
          <p:cNvPr id="26" name="Folded Corner 25"/>
          <p:cNvSpPr/>
          <p:nvPr/>
        </p:nvSpPr>
        <p:spPr>
          <a:xfrm>
            <a:off x="2289934" y="5410160"/>
            <a:ext cx="1444788" cy="627705"/>
          </a:xfrm>
          <a:prstGeom prst="foldedCorner">
            <a:avLst>
              <a:gd name="adj" fmla="val 218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Code Review Checklist</a:t>
            </a:r>
            <a:endParaRPr lang="tr-TR" dirty="0">
              <a:solidFill>
                <a:schemeClr val="tx1"/>
              </a:solidFill>
            </a:endParaRPr>
          </a:p>
        </p:txBody>
      </p:sp>
      <p:grpSp>
        <p:nvGrpSpPr>
          <p:cNvPr id="27" name="Diagram group"/>
          <p:cNvGrpSpPr/>
          <p:nvPr/>
        </p:nvGrpSpPr>
        <p:grpSpPr>
          <a:xfrm>
            <a:off x="60510" y="4267053"/>
            <a:ext cx="1343137" cy="1031651"/>
            <a:chOff x="0" y="0"/>
            <a:chExt cx="1386540" cy="1031651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28" name="Group 27"/>
            <p:cNvGrpSpPr/>
            <p:nvPr/>
          </p:nvGrpSpPr>
          <p:grpSpPr>
            <a:xfrm>
              <a:off x="0" y="0"/>
              <a:ext cx="1386540" cy="1031651"/>
              <a:chOff x="0" y="0"/>
              <a:chExt cx="1386540" cy="1031651"/>
            </a:xfrm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29" name="Rounded Rectangle 28"/>
              <p:cNvSpPr/>
              <p:nvPr/>
            </p:nvSpPr>
            <p:spPr>
              <a:xfrm>
                <a:off x="0" y="0"/>
                <a:ext cx="1386540" cy="1031651"/>
              </a:xfrm>
              <a:prstGeom prst="roundRect">
                <a:avLst>
                  <a:gd name="adj" fmla="val 10000"/>
                </a:avLst>
              </a:prstGeom>
              <a:solidFill>
                <a:srgbClr val="0F4BA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30" name="Rounded Rectangle 4"/>
              <p:cNvSpPr/>
              <p:nvPr/>
            </p:nvSpPr>
            <p:spPr>
              <a:xfrm>
                <a:off x="30216" y="30216"/>
                <a:ext cx="1326108" cy="97121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1920" tIns="121920" rIns="121920" bIns="121920" numCol="1" spcCol="1270" anchor="ctr" anchorCtr="0">
                <a:noAutofit/>
              </a:bodyPr>
              <a:lstStyle/>
              <a:p>
                <a:pPr lvl="0" algn="l" defTabSz="14224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tr-TR" sz="3200" b="0" kern="1200" dirty="0" smtClean="0"/>
                  <a:t>  Test</a:t>
                </a:r>
                <a:endParaRPr lang="tr-TR" sz="3200" b="0" kern="1200" dirty="0"/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6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2575" y="0"/>
            <a:ext cx="8229600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dirty="0" smtClean="0">
                <a:solidFill>
                  <a:srgbClr val="550579"/>
                </a:solidFill>
                <a:latin typeface="Arial (Headings)"/>
              </a:rPr>
              <a:t>SDLC – Yazılım Testi</a:t>
            </a:r>
            <a:endParaRPr lang="tr-TR" dirty="0">
              <a:solidFill>
                <a:srgbClr val="550579"/>
              </a:solidFill>
              <a:latin typeface="Arial (Headings)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48888" y="1484784"/>
            <a:ext cx="4762872" cy="3528392"/>
          </a:xfrm>
        </p:spPr>
        <p:txBody>
          <a:bodyPr>
            <a:normAutofit lnSpcReduction="10000"/>
          </a:bodyPr>
          <a:lstStyle/>
          <a:p>
            <a:pPr marL="177800" lvl="1" indent="0" algn="ctr" eaLnBrk="1" fontAlgn="auto" hangingPunct="1">
              <a:spcAft>
                <a:spcPts val="0"/>
              </a:spcAft>
              <a:buNone/>
              <a:defRPr/>
            </a:pPr>
            <a:endParaRPr lang="tr-TR" sz="3100" dirty="0" smtClean="0"/>
          </a:p>
          <a:p>
            <a:pPr marL="177800" lvl="1" indent="0" eaLnBrk="1" fontAlgn="auto" hangingPunct="1">
              <a:spcAft>
                <a:spcPts val="0"/>
              </a:spcAft>
              <a:buNone/>
              <a:defRPr/>
            </a:pPr>
            <a:r>
              <a:rPr lang="tr-TR" sz="3100" dirty="0" smtClean="0"/>
              <a:t>Ürünün beklenen </a:t>
            </a:r>
            <a:r>
              <a:rPr lang="tr-TR" sz="3100" b="1" dirty="0" smtClean="0"/>
              <a:t>kalitede</a:t>
            </a:r>
            <a:r>
              <a:rPr lang="tr-TR" sz="3100" dirty="0" smtClean="0"/>
              <a:t> olduğunu belirlemek, değilse istenilen kaliteye ulaştırılmasını sağlamak için kullanılan bir süreçtir. </a:t>
            </a:r>
          </a:p>
          <a:p>
            <a:pPr lvl="1" eaLnBrk="1" fontAlgn="auto" hangingPunct="1">
              <a:spcAft>
                <a:spcPts val="0"/>
              </a:spcAft>
              <a:buNone/>
              <a:defRPr/>
            </a:pPr>
            <a:r>
              <a:rPr lang="tr-TR" sz="3100" dirty="0" smtClean="0"/>
              <a:t> </a:t>
            </a:r>
          </a:p>
          <a:p>
            <a:pPr>
              <a:buNone/>
            </a:pPr>
            <a:endParaRPr lang="tr-TR" dirty="0"/>
          </a:p>
        </p:txBody>
      </p:sp>
      <p:pic>
        <p:nvPicPr>
          <p:cNvPr id="9" name="Picture 2" descr="D:\My Documents\TEC ÇALIŞMALARI\YKGS2010\kar-400x398.gif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995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92505" y="1700808"/>
            <a:ext cx="3456383" cy="3816424"/>
          </a:xfrm>
          <a:prstGeom prst="rect">
            <a:avLst/>
          </a:prstGeom>
          <a:noFill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4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568951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dirty="0" smtClean="0">
                <a:solidFill>
                  <a:srgbClr val="550579"/>
                </a:solidFill>
                <a:latin typeface="Arial (Headings)"/>
              </a:rPr>
              <a:t>SDLC </a:t>
            </a:r>
            <a:r>
              <a:rPr lang="tr-TR" sz="3900" dirty="0">
                <a:solidFill>
                  <a:srgbClr val="550579"/>
                </a:solidFill>
                <a:latin typeface="Arial (Headings)"/>
              </a:rPr>
              <a:t>- Yazılım Hatalarının Nedenleri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824621" y="4285394"/>
            <a:ext cx="3657856" cy="1368152"/>
          </a:xfrm>
        </p:spPr>
        <p:txBody>
          <a:bodyPr/>
          <a:lstStyle/>
          <a:p>
            <a:pPr marL="177800" indent="-177800"/>
            <a:r>
              <a:rPr lang="tr-TR" sz="2400" dirty="0" smtClean="0"/>
              <a:t>İletişim eksikliği</a:t>
            </a:r>
          </a:p>
          <a:p>
            <a:pPr marL="177800" indent="-177800"/>
            <a:r>
              <a:rPr lang="tr-TR" sz="2400" dirty="0" smtClean="0"/>
              <a:t>Geliştirme araçları eksikliği</a:t>
            </a:r>
          </a:p>
          <a:p>
            <a:pPr marL="177800" indent="-177800"/>
            <a:r>
              <a:rPr lang="tr-TR" sz="2400" dirty="0" smtClean="0"/>
              <a:t>Dokümantasyon eksikliği</a:t>
            </a:r>
          </a:p>
          <a:p>
            <a:pPr>
              <a:buNone/>
            </a:pPr>
            <a:endParaRPr lang="tr-TR" sz="1800" dirty="0" smtClean="0"/>
          </a:p>
          <a:p>
            <a:endParaRPr lang="tr-TR" sz="1800" dirty="0" smtClean="0"/>
          </a:p>
          <a:p>
            <a:endParaRPr lang="tr-TR" sz="1800" dirty="0"/>
          </a:p>
        </p:txBody>
      </p:sp>
      <p:pic>
        <p:nvPicPr>
          <p:cNvPr id="9" name="Picture 4" descr="D:\My Documents\Oryantasyon görseller\puzzl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8250" y="1375004"/>
            <a:ext cx="1800200" cy="1275142"/>
          </a:xfrm>
          <a:prstGeom prst="rect">
            <a:avLst/>
          </a:prstGeom>
          <a:noFill/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040645" y="1261057"/>
            <a:ext cx="3240360" cy="1512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tr-TR" sz="2400" dirty="0" smtClean="0">
                <a:latin typeface="+mn-lt"/>
              </a:rPr>
              <a:t>İhtiyaç değişikliği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tr-TR" sz="2400" dirty="0" smtClean="0">
                <a:latin typeface="+mn-lt"/>
              </a:rPr>
              <a:t>Eksik analiz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tr-TR" sz="2400" dirty="0" smtClean="0">
                <a:latin typeface="+mn-lt"/>
              </a:rPr>
              <a:t>Programlama hataları 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tr-TR" sz="2400" dirty="0" smtClean="0">
                <a:latin typeface="+mn-lt"/>
              </a:rPr>
              <a:t>Donanım hataları 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76349" y="2989250"/>
            <a:ext cx="266429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lang="tr-TR" sz="2400" dirty="0" smtClean="0">
                <a:latin typeface="+mn-lt"/>
              </a:rPr>
              <a:t>Zaman</a:t>
            </a:r>
            <a:r>
              <a:rPr lang="tr-TR" sz="2400" dirty="0" smtClean="0"/>
              <a:t> </a:t>
            </a:r>
            <a:r>
              <a:rPr lang="tr-TR" sz="2400" dirty="0" smtClean="0">
                <a:latin typeface="+mn-lt"/>
              </a:rPr>
              <a:t>baskısı</a:t>
            </a:r>
          </a:p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endParaRPr kumimoji="0" lang="tr-TR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2" descr="D:\My Documents\Oryantasyon görseller\dokuman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82477" y="3781338"/>
            <a:ext cx="1958768" cy="1584176"/>
          </a:xfrm>
          <a:prstGeom prst="rect">
            <a:avLst/>
          </a:prstGeom>
          <a:noFill/>
        </p:spPr>
      </p:pic>
      <p:pic>
        <p:nvPicPr>
          <p:cNvPr id="13" name="Picture 3" descr="D:\My Documents\Oryantasyon görseller\zaman-nasıl-yönetilir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4381" y="3565314"/>
            <a:ext cx="1944216" cy="2449405"/>
          </a:xfrm>
          <a:prstGeom prst="rect">
            <a:avLst/>
          </a:prstGeom>
          <a:noFill/>
        </p:spPr>
      </p:pic>
      <p:pic>
        <p:nvPicPr>
          <p:cNvPr id="14" name="Picture 5" descr="D:\My Documents\Oryantasyon görseller\iletisim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616709" y="2917242"/>
            <a:ext cx="1838573" cy="1081256"/>
          </a:xfrm>
          <a:prstGeom prst="rect">
            <a:avLst/>
          </a:prstGeom>
          <a:noFill/>
        </p:spPr>
      </p:pic>
      <p:pic>
        <p:nvPicPr>
          <p:cNvPr id="15" name="Picture 2" descr="D:\My Documents\Oryantasyon görseller\362411276_e42041ecca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41045" y="1405074"/>
            <a:ext cx="1872208" cy="1368151"/>
          </a:xfrm>
          <a:prstGeom prst="rect">
            <a:avLst/>
          </a:prstGeom>
          <a:noFill/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9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 bwMode="auto">
          <a:xfrm>
            <a:off x="675651" y="908720"/>
            <a:ext cx="820891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tr-TR" sz="2600" b="1" smtClean="0">
                <a:latin typeface="Arial (Body)"/>
              </a:rPr>
              <a:t>AJANDA</a:t>
            </a:r>
          </a:p>
          <a:p>
            <a:pPr>
              <a:buFont typeface="Wingdings" pitchFamily="2" charset="2"/>
              <a:buChar char="Ø"/>
            </a:pPr>
            <a:endParaRPr lang="tr-TR" sz="2600">
              <a:latin typeface="Arial (Body)"/>
            </a:endParaRPr>
          </a:p>
          <a:p>
            <a:pPr>
              <a:buFont typeface="Wingdings" pitchFamily="2" charset="2"/>
              <a:buChar char="Ø"/>
            </a:pPr>
            <a:r>
              <a:rPr lang="tr-TR" sz="2600" smtClean="0">
                <a:latin typeface="Arial (Body)"/>
              </a:rPr>
              <a:t>SDLC </a:t>
            </a:r>
            <a:r>
              <a:rPr lang="tr-TR" sz="2600" dirty="0" smtClean="0">
                <a:latin typeface="Arial (Body)"/>
              </a:rPr>
              <a:t>süreci – TA &amp; SA</a:t>
            </a:r>
            <a:endParaRPr lang="tr-TR" sz="2600" dirty="0">
              <a:latin typeface="Arial (Body)"/>
            </a:endParaRPr>
          </a:p>
          <a:p>
            <a:pPr marL="0" indent="0">
              <a:buNone/>
            </a:pPr>
            <a:endParaRPr lang="tr-TR" sz="2600" dirty="0">
              <a:latin typeface="Arial (Body)"/>
            </a:endParaRPr>
          </a:p>
          <a:p>
            <a:pPr>
              <a:buFont typeface="Wingdings" pitchFamily="2" charset="2"/>
              <a:buChar char="Ø"/>
            </a:pPr>
            <a:r>
              <a:rPr lang="tr-TR" sz="2600" dirty="0" smtClean="0">
                <a:latin typeface="Arial (Body)"/>
              </a:rPr>
              <a:t>Standartlar</a:t>
            </a:r>
          </a:p>
          <a:p>
            <a:pPr marL="0" indent="0">
              <a:buNone/>
            </a:pPr>
            <a:endParaRPr lang="tr-TR" sz="2600" dirty="0" smtClean="0">
              <a:latin typeface="Arial (Body)"/>
            </a:endParaRPr>
          </a:p>
          <a:p>
            <a:pPr>
              <a:buFont typeface="Wingdings" pitchFamily="2" charset="2"/>
              <a:buChar char="Ø"/>
            </a:pPr>
            <a:r>
              <a:rPr lang="tr-TR" sz="2600" dirty="0" smtClean="0">
                <a:latin typeface="Arial (Body)"/>
              </a:rPr>
              <a:t>Sürüm Yönetimi (Release Management)</a:t>
            </a:r>
          </a:p>
          <a:p>
            <a:pPr>
              <a:buFont typeface="Wingdings" pitchFamily="2" charset="2"/>
              <a:buChar char="Ø"/>
            </a:pPr>
            <a:endParaRPr lang="tr-TR" sz="2600" dirty="0" smtClean="0">
              <a:latin typeface="Arial (Body)"/>
            </a:endParaRPr>
          </a:p>
          <a:p>
            <a:pPr>
              <a:buFont typeface="Wingdings" pitchFamily="2" charset="2"/>
              <a:buChar char="Ø"/>
            </a:pPr>
            <a:r>
              <a:rPr lang="tr-TR" sz="2600" dirty="0" smtClean="0">
                <a:latin typeface="Arial (Body)"/>
              </a:rPr>
              <a:t>Agile Proje Yönetimi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4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62575" y="0"/>
            <a:ext cx="8229600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dirty="0" smtClean="0">
                <a:solidFill>
                  <a:srgbClr val="550579"/>
                </a:solidFill>
                <a:latin typeface="Arial (Headings)"/>
              </a:rPr>
              <a:t>SDLC – Yazılım Testi Amaçları</a:t>
            </a:r>
            <a:endParaRPr lang="tr-TR" dirty="0">
              <a:solidFill>
                <a:srgbClr val="550579"/>
              </a:solidFill>
              <a:latin typeface="Arial (Headings)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15816" y="4068518"/>
            <a:ext cx="4726564" cy="811709"/>
          </a:xfrm>
        </p:spPr>
        <p:txBody>
          <a:bodyPr>
            <a:normAutofit/>
          </a:bodyPr>
          <a:lstStyle/>
          <a:p>
            <a:pPr lvl="0"/>
            <a:r>
              <a:rPr lang="tr-TR" sz="2400" dirty="0" smtClean="0"/>
              <a:t>Müşteri memnuniyetini arttırmak</a:t>
            </a:r>
            <a:endParaRPr lang="tr-TR" sz="2400" dirty="0"/>
          </a:p>
        </p:txBody>
      </p:sp>
      <p:pic>
        <p:nvPicPr>
          <p:cNvPr id="9" name="Picture 2" descr="D:\My Documents\Oryantasyon görseller\1056131_5467003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355" y="1029586"/>
            <a:ext cx="1224136" cy="918102"/>
          </a:xfrm>
          <a:prstGeom prst="rect">
            <a:avLst/>
          </a:prstGeom>
          <a:noFill/>
        </p:spPr>
      </p:pic>
      <p:pic>
        <p:nvPicPr>
          <p:cNvPr id="10" name="Picture 4" descr="D:\My Documents\Oryantasyon görseller\puzzle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7261" y="1988840"/>
            <a:ext cx="1402325" cy="993314"/>
          </a:xfrm>
          <a:prstGeom prst="rect">
            <a:avLst/>
          </a:prstGeom>
          <a:noFill/>
        </p:spPr>
      </p:pic>
      <p:pic>
        <p:nvPicPr>
          <p:cNvPr id="11" name="Picture 5" descr="D:\My Documents\Oryantasyon görseller\images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87261" y="3998246"/>
            <a:ext cx="1173406" cy="952255"/>
          </a:xfrm>
          <a:prstGeom prst="rect">
            <a:avLst/>
          </a:prstGeom>
          <a:noFill/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763688" y="1196752"/>
            <a:ext cx="662473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Yazılımın eksiklerini ve kusurlarını tespit etmek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716016" y="2433189"/>
            <a:ext cx="216024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tr-TR" sz="9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6" descr="D:\My Documents\TEC ÇALIŞMALARI\YKGS2010\otomasyon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9355" y="4867703"/>
            <a:ext cx="1231141" cy="937561"/>
          </a:xfrm>
          <a:prstGeom prst="rect">
            <a:avLst/>
          </a:prstGeom>
          <a:noFill/>
        </p:spPr>
      </p:pic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813440" y="5013176"/>
            <a:ext cx="56388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7800" marR="0" lvl="0" indent="-1778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Zaman ve maliyetten tasarruf sağlamak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tr-TR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289355" y="2204864"/>
            <a:ext cx="7353025" cy="73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7800" indent="-177800" eaLnBrk="0" hangingPunct="0">
              <a:spcBef>
                <a:spcPct val="20000"/>
              </a:spcBef>
              <a:buFontTx/>
              <a:buChar char="•"/>
            </a:pPr>
            <a:r>
              <a:rPr lang="tr-TR" sz="2400" kern="0" dirty="0" smtClean="0">
                <a:latin typeface="+mn-lt"/>
              </a:rPr>
              <a:t>Hataları saptayarak ileri aşamalara yayılmasını önlemek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763688" y="3150533"/>
            <a:ext cx="5688632" cy="847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smtClean="0"/>
              <a:t>Şirket iş kalitesi prestijini korumak</a:t>
            </a:r>
            <a:endParaRPr lang="tr-T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55" y="2971812"/>
            <a:ext cx="1224136" cy="120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1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2" grpId="0"/>
      <p:bldP spid="15" grpId="0"/>
      <p:bldP spid="16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2575" y="0"/>
            <a:ext cx="8229600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dirty="0">
                <a:solidFill>
                  <a:srgbClr val="550579"/>
                </a:solidFill>
                <a:latin typeface="Arial (Headings)"/>
              </a:rPr>
              <a:t>SDLC - Süreçlerimiz</a:t>
            </a:r>
          </a:p>
        </p:txBody>
      </p:sp>
      <p:graphicFrame>
        <p:nvGraphicFramePr>
          <p:cNvPr id="9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5121830"/>
              </p:ext>
            </p:extLst>
          </p:nvPr>
        </p:nvGraphicFramePr>
        <p:xfrm>
          <a:off x="2705426" y="2208741"/>
          <a:ext cx="1243881" cy="1112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Right Arrow 9"/>
          <p:cNvSpPr/>
          <p:nvPr/>
        </p:nvSpPr>
        <p:spPr>
          <a:xfrm>
            <a:off x="401170" y="2424765"/>
            <a:ext cx="2016224" cy="6483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rgbClr val="FFFFFF"/>
                </a:solidFill>
              </a:rPr>
              <a:t>Test Talebi</a:t>
            </a:r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505626" y="2064725"/>
            <a:ext cx="2016224" cy="165004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rgbClr val="FFFFFF"/>
                </a:solidFill>
              </a:rPr>
              <a:t>Test </a:t>
            </a:r>
            <a:r>
              <a:rPr lang="tr-TR" dirty="0" err="1" smtClean="0">
                <a:solidFill>
                  <a:srgbClr val="FFFFFF"/>
                </a:solidFill>
              </a:rPr>
              <a:t>Case</a:t>
            </a:r>
            <a:r>
              <a:rPr lang="tr-TR" dirty="0" smtClean="0">
                <a:solidFill>
                  <a:srgbClr val="FFFFFF"/>
                </a:solidFill>
              </a:rPr>
              <a:t> </a:t>
            </a:r>
            <a:r>
              <a:rPr lang="tr-TR" dirty="0" err="1" smtClean="0">
                <a:solidFill>
                  <a:srgbClr val="FFFFFF"/>
                </a:solidFill>
              </a:rPr>
              <a:t>lerin</a:t>
            </a:r>
            <a:r>
              <a:rPr lang="tr-TR" dirty="0" smtClean="0">
                <a:solidFill>
                  <a:srgbClr val="FFFFFF"/>
                </a:solidFill>
              </a:rPr>
              <a:t> hazırlanması</a:t>
            </a:r>
            <a:endParaRPr lang="tr-TR" dirty="0">
              <a:solidFill>
                <a:srgbClr val="FFFFFF"/>
              </a:solidFill>
            </a:endParaRPr>
          </a:p>
        </p:txBody>
      </p:sp>
      <p:pic>
        <p:nvPicPr>
          <p:cNvPr id="13" name="Picture 3" descr="D:\My Documents\Oryantasyon görseller\testLib.bmp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25906" y="2136733"/>
            <a:ext cx="1800200" cy="1305145"/>
          </a:xfrm>
          <a:prstGeom prst="rect">
            <a:avLst/>
          </a:prstGeom>
          <a:noFill/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2575" y="0"/>
            <a:ext cx="8229600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dirty="0" smtClean="0">
                <a:solidFill>
                  <a:srgbClr val="550579"/>
                </a:solidFill>
                <a:latin typeface="Arial (Headings)"/>
              </a:rPr>
              <a:t>SDLC – Test Toolumuz</a:t>
            </a:r>
            <a:endParaRPr lang="tr-TR" dirty="0">
              <a:solidFill>
                <a:srgbClr val="550579"/>
              </a:solidFill>
              <a:latin typeface="Arial (Headings)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 bwMode="auto">
          <a:xfrm>
            <a:off x="5796136" y="1556792"/>
            <a:ext cx="295232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tr-TR" sz="2400" dirty="0" smtClean="0">
                <a:solidFill>
                  <a:srgbClr val="000000"/>
                </a:solidFill>
                <a:latin typeface="Arial Narrow"/>
              </a:rPr>
              <a:t>Test kütüphanesi</a:t>
            </a:r>
          </a:p>
          <a:p>
            <a:r>
              <a:rPr lang="tr-TR" sz="2400" dirty="0" smtClean="0">
                <a:solidFill>
                  <a:srgbClr val="000000"/>
                </a:solidFill>
                <a:latin typeface="Arial Narrow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tr-TR" sz="2400" dirty="0" smtClean="0">
                <a:solidFill>
                  <a:srgbClr val="000000"/>
                </a:solidFill>
                <a:latin typeface="Arial Narrow"/>
              </a:rPr>
              <a:t> Test </a:t>
            </a:r>
            <a:r>
              <a:rPr lang="tr-TR" sz="2400" dirty="0" err="1" smtClean="0">
                <a:solidFill>
                  <a:srgbClr val="000000"/>
                </a:solidFill>
                <a:latin typeface="Arial Narrow"/>
              </a:rPr>
              <a:t>execution</a:t>
            </a:r>
            <a:endParaRPr lang="tr-TR" sz="2400" dirty="0" smtClean="0">
              <a:solidFill>
                <a:srgbClr val="000000"/>
              </a:solidFill>
              <a:latin typeface="Arial Narrow"/>
            </a:endParaRPr>
          </a:p>
          <a:p>
            <a:pPr>
              <a:buFont typeface="Arial" pitchFamily="34" charset="0"/>
              <a:buChar char="•"/>
            </a:pPr>
            <a:endParaRPr lang="tr-TR" sz="2400" dirty="0" smtClean="0">
              <a:solidFill>
                <a:srgbClr val="000000"/>
              </a:solidFill>
              <a:latin typeface="Arial Narrow"/>
            </a:endParaRPr>
          </a:p>
          <a:p>
            <a:pPr>
              <a:buFont typeface="Arial" pitchFamily="34" charset="0"/>
              <a:buChar char="•"/>
            </a:pPr>
            <a:r>
              <a:rPr lang="tr-TR" sz="2400" dirty="0" smtClean="0">
                <a:solidFill>
                  <a:srgbClr val="000000"/>
                </a:solidFill>
                <a:latin typeface="Arial Narrow"/>
              </a:rPr>
              <a:t> Raporlama </a:t>
            </a:r>
          </a:p>
          <a:p>
            <a:endParaRPr lang="tr-TR" sz="2400" dirty="0" smtClean="0">
              <a:solidFill>
                <a:srgbClr val="000000"/>
              </a:solidFill>
              <a:latin typeface="Arial Narrow"/>
            </a:endParaRPr>
          </a:p>
          <a:p>
            <a:pPr>
              <a:buFont typeface="Arial" pitchFamily="34" charset="0"/>
              <a:buChar char="•"/>
            </a:pPr>
            <a:r>
              <a:rPr lang="tr-TR" sz="2400" dirty="0" smtClean="0">
                <a:solidFill>
                  <a:srgbClr val="000000"/>
                </a:solidFill>
                <a:latin typeface="Arial Narrow"/>
              </a:rPr>
              <a:t> Test </a:t>
            </a:r>
            <a:r>
              <a:rPr lang="tr-TR" sz="2400" dirty="0" err="1" smtClean="0">
                <a:solidFill>
                  <a:srgbClr val="000000"/>
                </a:solidFill>
                <a:latin typeface="Arial Narrow"/>
              </a:rPr>
              <a:t>defect</a:t>
            </a:r>
            <a:r>
              <a:rPr lang="tr-TR" sz="2400" dirty="0" smtClean="0">
                <a:solidFill>
                  <a:srgbClr val="000000"/>
                </a:solidFill>
                <a:latin typeface="Arial Narrow"/>
              </a:rPr>
              <a:t> akışı</a:t>
            </a:r>
          </a:p>
          <a:p>
            <a:endParaRPr lang="tr-TR" sz="2400" dirty="0" smtClean="0">
              <a:solidFill>
                <a:srgbClr val="000000"/>
              </a:solidFill>
              <a:latin typeface="Arial Narrow"/>
            </a:endParaRPr>
          </a:p>
        </p:txBody>
      </p:sp>
      <p:pic>
        <p:nvPicPr>
          <p:cNvPr id="10" name="Picture 2" descr="D:\My Documents\Oryantasyon görseller\QC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9552" y="1052736"/>
            <a:ext cx="5256584" cy="4176464"/>
          </a:xfrm>
          <a:prstGeom prst="rect">
            <a:avLst/>
          </a:prstGeom>
          <a:noFill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4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2575" y="0"/>
            <a:ext cx="8229600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dirty="0">
                <a:solidFill>
                  <a:srgbClr val="550579"/>
                </a:solidFill>
                <a:latin typeface="Arial (Headings)"/>
              </a:rPr>
              <a:t>SDLC - Süreçlerimiz</a:t>
            </a:r>
          </a:p>
        </p:txBody>
      </p:sp>
      <p:graphicFrame>
        <p:nvGraphicFramePr>
          <p:cNvPr id="9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592831"/>
              </p:ext>
            </p:extLst>
          </p:nvPr>
        </p:nvGraphicFramePr>
        <p:xfrm>
          <a:off x="2555776" y="1482006"/>
          <a:ext cx="1243881" cy="1112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994174"/>
            <a:ext cx="624543" cy="130113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251520" y="1698030"/>
            <a:ext cx="2016224" cy="6483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rgbClr val="FFFFFF"/>
                </a:solidFill>
              </a:rPr>
              <a:t>Test Talebi</a:t>
            </a:r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148064" y="3426222"/>
            <a:ext cx="432047" cy="41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tr-TR" sz="800" b="1" dirty="0" smtClean="0">
              <a:solidFill>
                <a:srgbClr val="000000"/>
              </a:solidFill>
            </a:endParaRPr>
          </a:p>
          <a:p>
            <a:pPr marL="0" indent="0">
              <a:buFontTx/>
              <a:buNone/>
            </a:pPr>
            <a:r>
              <a:rPr lang="tr-TR" sz="1800" b="1" dirty="0" smtClean="0">
                <a:solidFill>
                  <a:srgbClr val="000000"/>
                </a:solidFill>
              </a:rPr>
              <a:t>TA</a:t>
            </a:r>
            <a:endParaRPr lang="tr-TR" sz="1800" b="1" dirty="0">
              <a:solidFill>
                <a:srgbClr val="000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355976" y="1337990"/>
            <a:ext cx="2016224" cy="165004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rgbClr val="FFFFFF"/>
                </a:solidFill>
              </a:rPr>
              <a:t>Test </a:t>
            </a:r>
            <a:r>
              <a:rPr lang="tr-TR" dirty="0" err="1" smtClean="0">
                <a:solidFill>
                  <a:srgbClr val="FFFFFF"/>
                </a:solidFill>
              </a:rPr>
              <a:t>Case</a:t>
            </a:r>
            <a:r>
              <a:rPr lang="tr-TR" dirty="0" smtClean="0">
                <a:solidFill>
                  <a:srgbClr val="FFFFFF"/>
                </a:solidFill>
              </a:rPr>
              <a:t> </a:t>
            </a:r>
            <a:r>
              <a:rPr lang="tr-TR" dirty="0" err="1" smtClean="0">
                <a:solidFill>
                  <a:srgbClr val="FFFFFF"/>
                </a:solidFill>
              </a:rPr>
              <a:t>lerin</a:t>
            </a:r>
            <a:r>
              <a:rPr lang="tr-TR" dirty="0" smtClean="0">
                <a:solidFill>
                  <a:srgbClr val="FFFFFF"/>
                </a:solidFill>
              </a:rPr>
              <a:t> hazırlanması</a:t>
            </a:r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5400000">
            <a:off x="7338686" y="2832071"/>
            <a:ext cx="1460917" cy="1358637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rgbClr val="FFFFFF"/>
                </a:solidFill>
              </a:rPr>
              <a:t>Test Set hazırlanır</a:t>
            </a:r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15" name="Folded Corner 14"/>
          <p:cNvSpPr/>
          <p:nvPr/>
        </p:nvSpPr>
        <p:spPr>
          <a:xfrm>
            <a:off x="6084168" y="2988033"/>
            <a:ext cx="1305659" cy="1064557"/>
          </a:xfrm>
          <a:prstGeom prst="foldedCorner">
            <a:avLst>
              <a:gd name="adj" fmla="val 218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rgbClr val="000000"/>
                </a:solidFill>
              </a:rPr>
              <a:t>Test </a:t>
            </a:r>
            <a:r>
              <a:rPr lang="tr-TR" dirty="0" err="1" smtClean="0">
                <a:solidFill>
                  <a:srgbClr val="000000"/>
                </a:solidFill>
              </a:rPr>
              <a:t>Case</a:t>
            </a:r>
            <a:r>
              <a:rPr lang="tr-TR" dirty="0" smtClean="0">
                <a:solidFill>
                  <a:srgbClr val="000000"/>
                </a:solidFill>
              </a:rPr>
              <a:t> Standartları </a:t>
            </a:r>
          </a:p>
          <a:p>
            <a:pPr algn="ctr"/>
            <a:r>
              <a:rPr lang="tr-TR" dirty="0" err="1" smtClean="0">
                <a:solidFill>
                  <a:srgbClr val="000000"/>
                </a:solidFill>
              </a:rPr>
              <a:t>Checklist</a:t>
            </a:r>
            <a:endParaRPr lang="tr-TR" dirty="0">
              <a:solidFill>
                <a:srgbClr val="000000"/>
              </a:solidFill>
            </a:endParaRPr>
          </a:p>
        </p:txBody>
      </p:sp>
      <p:pic>
        <p:nvPicPr>
          <p:cNvPr id="17" name="Picture 3" descr="D:\My Documents\Oryantasyon görseller\testLib.bmp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76256" y="1409998"/>
            <a:ext cx="1800200" cy="1305145"/>
          </a:xfrm>
          <a:prstGeom prst="rect">
            <a:avLst/>
          </a:prstGeom>
          <a:noFill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36296" y="4290318"/>
            <a:ext cx="1604427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6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2575" y="0"/>
            <a:ext cx="8229600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dirty="0">
                <a:solidFill>
                  <a:srgbClr val="550579"/>
                </a:solidFill>
                <a:latin typeface="Arial (Headings)"/>
              </a:rPr>
              <a:t>Standartlar</a:t>
            </a:r>
          </a:p>
        </p:txBody>
      </p:sp>
      <p:sp>
        <p:nvSpPr>
          <p:cNvPr id="9" name="Subtitle 4"/>
          <p:cNvSpPr txBox="1">
            <a:spLocks/>
          </p:cNvSpPr>
          <p:nvPr/>
        </p:nvSpPr>
        <p:spPr bwMode="auto">
          <a:xfrm>
            <a:off x="539552" y="1700808"/>
            <a:ext cx="8136904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3200" dirty="0" smtClean="0">
                <a:solidFill>
                  <a:srgbClr val="000000"/>
                </a:solidFill>
              </a:rPr>
              <a:t>Test Plan – Test </a:t>
            </a:r>
            <a:r>
              <a:rPr lang="tr-TR" sz="3200" dirty="0" err="1" smtClean="0">
                <a:solidFill>
                  <a:srgbClr val="000000"/>
                </a:solidFill>
              </a:rPr>
              <a:t>Case</a:t>
            </a:r>
            <a:r>
              <a:rPr lang="tr-TR" sz="3200" dirty="0" smtClean="0">
                <a:solidFill>
                  <a:srgbClr val="000000"/>
                </a:solidFill>
              </a:rPr>
              <a:t> Standartları</a:t>
            </a:r>
          </a:p>
          <a:p>
            <a:pPr lvl="1" fontAlgn="auto">
              <a:spcAft>
                <a:spcPts val="0"/>
              </a:spcAft>
              <a:defRPr/>
            </a:pPr>
            <a:endParaRPr lang="tr-TR" sz="3200" dirty="0" smtClean="0">
              <a:solidFill>
                <a:srgbClr val="000000"/>
              </a:solidFill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3200" dirty="0" smtClean="0">
                <a:solidFill>
                  <a:srgbClr val="000000"/>
                </a:solidFill>
              </a:rPr>
              <a:t>Test </a:t>
            </a:r>
            <a:r>
              <a:rPr lang="tr-TR" sz="3200" dirty="0" err="1" smtClean="0">
                <a:solidFill>
                  <a:srgbClr val="000000"/>
                </a:solidFill>
              </a:rPr>
              <a:t>Lab</a:t>
            </a:r>
            <a:r>
              <a:rPr lang="tr-TR" sz="3200" dirty="0" smtClean="0">
                <a:solidFill>
                  <a:srgbClr val="000000"/>
                </a:solidFill>
              </a:rPr>
              <a:t> – </a:t>
            </a:r>
            <a:r>
              <a:rPr lang="tr-TR" sz="3200" dirty="0" err="1" smtClean="0">
                <a:solidFill>
                  <a:srgbClr val="000000"/>
                </a:solidFill>
              </a:rPr>
              <a:t>Execution</a:t>
            </a:r>
            <a:r>
              <a:rPr lang="tr-TR" sz="3200" dirty="0" smtClean="0">
                <a:solidFill>
                  <a:srgbClr val="000000"/>
                </a:solidFill>
              </a:rPr>
              <a:t> Standartları</a:t>
            </a:r>
          </a:p>
          <a:p>
            <a:pPr lvl="1" fontAlgn="auto">
              <a:spcAft>
                <a:spcPts val="0"/>
              </a:spcAft>
              <a:defRPr/>
            </a:pPr>
            <a:endParaRPr lang="tr-TR" sz="3200" dirty="0" smtClean="0">
              <a:solidFill>
                <a:srgbClr val="000000"/>
              </a:solidFill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3200" dirty="0" smtClean="0">
                <a:solidFill>
                  <a:srgbClr val="000000"/>
                </a:solidFill>
              </a:rPr>
              <a:t>Test </a:t>
            </a:r>
            <a:r>
              <a:rPr lang="tr-TR" sz="3200" dirty="0" err="1" smtClean="0">
                <a:solidFill>
                  <a:srgbClr val="000000"/>
                </a:solidFill>
              </a:rPr>
              <a:t>Issue</a:t>
            </a:r>
            <a:r>
              <a:rPr lang="tr-TR" sz="3200" dirty="0" smtClean="0">
                <a:solidFill>
                  <a:srgbClr val="000000"/>
                </a:solidFill>
              </a:rPr>
              <a:t> – Hata Bildirim Standartları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4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2575" y="0"/>
            <a:ext cx="8229600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dirty="0" smtClean="0">
                <a:solidFill>
                  <a:srgbClr val="550579"/>
                </a:solidFill>
                <a:latin typeface="Arial (Headings)"/>
              </a:rPr>
              <a:t>Standartlar</a:t>
            </a:r>
            <a:endParaRPr lang="tr-TR" dirty="0">
              <a:solidFill>
                <a:srgbClr val="550579"/>
              </a:solidFill>
              <a:latin typeface="Arial (Headings)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95536" y="764704"/>
            <a:ext cx="8340725" cy="55006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tr-TR" sz="2600" b="1" dirty="0" smtClean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tr-TR" sz="2600" b="1" dirty="0" smtClean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tr-TR" sz="260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Test Case Standartları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tr-TR" sz="2400" dirty="0" smtClean="0">
                <a:solidFill>
                  <a:srgbClr val="000000"/>
                </a:solidFill>
              </a:rPr>
              <a:t>Test  datası  bulmak için yeterli bilginin bulunması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tr-TR" sz="2400" dirty="0" smtClean="0">
                <a:solidFill>
                  <a:srgbClr val="000000"/>
                </a:solidFill>
              </a:rPr>
              <a:t>Steplerin yeterli sayıda ve  anlaşılır girilmesi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tr-TR" sz="2400" dirty="0" smtClean="0">
                <a:solidFill>
                  <a:srgbClr val="000000"/>
                </a:solidFill>
              </a:rPr>
              <a:t>Test sonuçlarının nerede olduğu ve nasıl kontrol edileceği  ile ilgili bilgilerin bulunması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tr-TR" sz="2400" dirty="0" err="1" smtClean="0">
                <a:solidFill>
                  <a:srgbClr val="000000"/>
                </a:solidFill>
              </a:rPr>
              <a:t>Description</a:t>
            </a:r>
            <a:r>
              <a:rPr lang="tr-TR" sz="2400" dirty="0" smtClean="0">
                <a:solidFill>
                  <a:srgbClr val="000000"/>
                </a:solidFill>
              </a:rPr>
              <a:t> kısmına bilgi girilmesi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endParaRPr lang="tr-TR" sz="24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tr-TR" sz="3200" dirty="0" smtClean="0">
                <a:solidFill>
                  <a:srgbClr val="000000"/>
                </a:solidFill>
              </a:rPr>
              <a:t>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endParaRPr lang="tr-TR" sz="1200" dirty="0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9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2575" y="0"/>
            <a:ext cx="8229600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dirty="0" smtClean="0">
                <a:solidFill>
                  <a:srgbClr val="550579"/>
                </a:solidFill>
                <a:latin typeface="Arial (Headings)"/>
              </a:rPr>
              <a:t>Standartlar</a:t>
            </a:r>
            <a:endParaRPr lang="tr-TR" dirty="0">
              <a:solidFill>
                <a:srgbClr val="550579"/>
              </a:solidFill>
              <a:latin typeface="Arial (Headings)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1560" y="967426"/>
            <a:ext cx="7560840" cy="407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auto">
              <a:spcBef>
                <a:spcPct val="20000"/>
              </a:spcBef>
              <a:spcAft>
                <a:spcPts val="0"/>
              </a:spcAft>
              <a:defRPr/>
            </a:pPr>
            <a:endParaRPr lang="tr-TR" sz="2600" b="1" dirty="0" smtClean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tr-TR" sz="260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Test Set Standartları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tr-TR" sz="2800" dirty="0" err="1" smtClean="0">
                <a:solidFill>
                  <a:srgbClr val="000000"/>
                </a:solidFill>
              </a:rPr>
              <a:t>Smoke</a:t>
            </a:r>
            <a:r>
              <a:rPr lang="tr-TR" sz="2800" dirty="0" smtClean="0">
                <a:solidFill>
                  <a:srgbClr val="000000"/>
                </a:solidFill>
              </a:rPr>
              <a:t> Test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tr-TR" sz="2800" dirty="0" err="1" smtClean="0">
                <a:solidFill>
                  <a:srgbClr val="000000"/>
                </a:solidFill>
              </a:rPr>
              <a:t>Functional</a:t>
            </a:r>
            <a:r>
              <a:rPr lang="tr-TR" sz="2800" dirty="0" smtClean="0">
                <a:solidFill>
                  <a:srgbClr val="000000"/>
                </a:solidFill>
              </a:rPr>
              <a:t> Test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tr-TR" sz="2800" dirty="0" err="1" smtClean="0">
                <a:solidFill>
                  <a:srgbClr val="000000"/>
                </a:solidFill>
              </a:rPr>
              <a:t>Negative</a:t>
            </a:r>
            <a:r>
              <a:rPr lang="tr-TR" sz="2800" dirty="0" smtClean="0">
                <a:solidFill>
                  <a:srgbClr val="000000"/>
                </a:solidFill>
              </a:rPr>
              <a:t> Test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tr-TR" sz="2800" dirty="0" smtClean="0">
                <a:solidFill>
                  <a:srgbClr val="000000"/>
                </a:solidFill>
              </a:rPr>
              <a:t>Performans 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tr-TR" sz="2800" dirty="0" err="1" smtClean="0">
                <a:solidFill>
                  <a:srgbClr val="000000"/>
                </a:solidFill>
              </a:rPr>
              <a:t>Regression</a:t>
            </a:r>
            <a:r>
              <a:rPr lang="tr-TR" sz="2800" dirty="0" smtClean="0">
                <a:solidFill>
                  <a:srgbClr val="000000"/>
                </a:solidFill>
              </a:rPr>
              <a:t> 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tr-TR" sz="2800" dirty="0" smtClean="0">
                <a:solidFill>
                  <a:srgbClr val="000000"/>
                </a:solidFill>
              </a:rPr>
              <a:t>Security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9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2575" y="0"/>
            <a:ext cx="8229600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dirty="0" smtClean="0">
                <a:solidFill>
                  <a:srgbClr val="550579"/>
                </a:solidFill>
                <a:latin typeface="Arial (Headings)"/>
              </a:rPr>
              <a:t>Standartlar</a:t>
            </a:r>
            <a:endParaRPr lang="tr-TR" dirty="0">
              <a:solidFill>
                <a:srgbClr val="550579"/>
              </a:solidFill>
              <a:latin typeface="Arial (Headings)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8647" y="1452501"/>
            <a:ext cx="7920880" cy="359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tr-TR" sz="260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Test Issue Standartları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tr-TR" sz="2800" dirty="0" smtClean="0">
                <a:solidFill>
                  <a:srgbClr val="000000"/>
                </a:solidFill>
              </a:rPr>
              <a:t>Test Datası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tr-TR" sz="2800" dirty="0" smtClean="0">
                <a:solidFill>
                  <a:srgbClr val="000000"/>
                </a:solidFill>
              </a:rPr>
              <a:t>Test Ekran Görüntüsü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tr-TR" sz="2800" dirty="0" smtClean="0">
                <a:solidFill>
                  <a:srgbClr val="000000"/>
                </a:solidFill>
              </a:rPr>
              <a:t>Detaylı </a:t>
            </a:r>
            <a:r>
              <a:rPr lang="tr-TR" sz="2800" dirty="0" err="1" smtClean="0">
                <a:solidFill>
                  <a:srgbClr val="000000"/>
                </a:solidFill>
              </a:rPr>
              <a:t>Log</a:t>
            </a:r>
            <a:endParaRPr lang="tr-TR" sz="2800" dirty="0" smtClean="0">
              <a:solidFill>
                <a:srgbClr val="000000"/>
              </a:solidFill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tr-TR" sz="2800" dirty="0" smtClean="0">
                <a:solidFill>
                  <a:srgbClr val="000000"/>
                </a:solidFill>
              </a:rPr>
              <a:t>Senaryonun Detayı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tr-TR" sz="2800" dirty="0" smtClean="0">
              <a:solidFill>
                <a:srgbClr val="000000"/>
              </a:solidFill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tr-TR" sz="2800" dirty="0" smtClean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2575" y="0"/>
            <a:ext cx="8229600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dirty="0" smtClean="0">
                <a:solidFill>
                  <a:srgbClr val="550579"/>
                </a:solidFill>
                <a:latin typeface="Arial (Headings)"/>
              </a:rPr>
              <a:t>Standartlar</a:t>
            </a:r>
            <a:endParaRPr lang="tr-TR" dirty="0">
              <a:solidFill>
                <a:srgbClr val="550579"/>
              </a:solidFill>
              <a:latin typeface="Arial (Headings)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377" y="1246734"/>
            <a:ext cx="955209" cy="914400"/>
          </a:xfrm>
          <a:prstGeom prst="rect">
            <a:avLst/>
          </a:prstGeom>
          <a:gradFill>
            <a:gsLst>
              <a:gs pos="0">
                <a:srgbClr val="002060"/>
              </a:gs>
              <a:gs pos="8000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dirty="0" err="1">
                <a:solidFill>
                  <a:srgbClr val="FFFFFF"/>
                </a:solidFill>
              </a:rPr>
              <a:t>Design</a:t>
            </a:r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90752" y="1246734"/>
            <a:ext cx="955209" cy="914400"/>
          </a:xfrm>
          <a:prstGeom prst="rect">
            <a:avLst/>
          </a:prstGeom>
          <a:gradFill>
            <a:gsLst>
              <a:gs pos="0">
                <a:srgbClr val="002060"/>
              </a:gs>
              <a:gs pos="8000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tr-TR" dirty="0" err="1">
                <a:solidFill>
                  <a:srgbClr val="FFFFFF"/>
                </a:solidFill>
              </a:rPr>
              <a:t>Review</a:t>
            </a:r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91065" y="1246734"/>
            <a:ext cx="955209" cy="914400"/>
          </a:xfrm>
          <a:prstGeom prst="rect">
            <a:avLst/>
          </a:prstGeom>
          <a:gradFill>
            <a:gsLst>
              <a:gs pos="0">
                <a:srgbClr val="002060"/>
              </a:gs>
              <a:gs pos="8000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tr-TR" dirty="0" err="1">
                <a:solidFill>
                  <a:srgbClr val="FFFFFF"/>
                </a:solidFill>
              </a:rPr>
              <a:t>Ready</a:t>
            </a:r>
            <a:endParaRPr lang="tr-TR" dirty="0">
              <a:solidFill>
                <a:srgbClr val="FFFFFF"/>
              </a:solidFill>
            </a:endParaRPr>
          </a:p>
        </p:txBody>
      </p:sp>
      <p:cxnSp>
        <p:nvCxnSpPr>
          <p:cNvPr id="12" name="Straight Arrow Connector 11"/>
          <p:cNvCxnSpPr>
            <a:stCxn id="10" idx="3"/>
            <a:endCxn id="11" idx="1"/>
          </p:cNvCxnSpPr>
          <p:nvPr/>
        </p:nvCxnSpPr>
        <p:spPr>
          <a:xfrm>
            <a:off x="5745961" y="1703934"/>
            <a:ext cx="15451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47377" y="3961359"/>
            <a:ext cx="955209" cy="914400"/>
          </a:xfrm>
          <a:prstGeom prst="rect">
            <a:avLst/>
          </a:prstGeom>
          <a:gradFill>
            <a:gsLst>
              <a:gs pos="0">
                <a:srgbClr val="002060"/>
              </a:gs>
              <a:gs pos="8000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tr-TR" dirty="0" err="1">
                <a:solidFill>
                  <a:srgbClr val="FFFFFF"/>
                </a:solidFill>
              </a:rPr>
              <a:t>Cancel</a:t>
            </a:r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90752" y="3961359"/>
            <a:ext cx="955209" cy="914400"/>
          </a:xfrm>
          <a:prstGeom prst="rect">
            <a:avLst/>
          </a:prstGeom>
          <a:gradFill>
            <a:gsLst>
              <a:gs pos="0">
                <a:srgbClr val="002060"/>
              </a:gs>
              <a:gs pos="8000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tr-TR" dirty="0" err="1">
                <a:solidFill>
                  <a:srgbClr val="FFFFFF"/>
                </a:solidFill>
              </a:rPr>
              <a:t>Repair</a:t>
            </a:r>
            <a:endParaRPr lang="tr-TR" dirty="0">
              <a:solidFill>
                <a:srgbClr val="FFFFFF"/>
              </a:solidFill>
            </a:endParaRPr>
          </a:p>
        </p:txBody>
      </p:sp>
      <p:cxnSp>
        <p:nvCxnSpPr>
          <p:cNvPr id="15" name="Elbow Connector 14"/>
          <p:cNvCxnSpPr>
            <a:stCxn id="9" idx="0"/>
            <a:endCxn id="10" idx="0"/>
          </p:cNvCxnSpPr>
          <p:nvPr/>
        </p:nvCxnSpPr>
        <p:spPr>
          <a:xfrm rot="5400000" flipH="1" flipV="1">
            <a:off x="3196669" y="-824953"/>
            <a:ext cx="1588" cy="4143375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14" idx="0"/>
          </p:cNvCxnSpPr>
          <p:nvPr/>
        </p:nvCxnSpPr>
        <p:spPr>
          <a:xfrm rot="5400000">
            <a:off x="4368245" y="3061246"/>
            <a:ext cx="180022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4" idx="1"/>
            <a:endCxn id="10" idx="1"/>
          </p:cNvCxnSpPr>
          <p:nvPr/>
        </p:nvCxnSpPr>
        <p:spPr>
          <a:xfrm rot="10800000">
            <a:off x="4790752" y="1703935"/>
            <a:ext cx="1588" cy="2714625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4" idx="2"/>
            <a:endCxn id="13" idx="2"/>
          </p:cNvCxnSpPr>
          <p:nvPr/>
        </p:nvCxnSpPr>
        <p:spPr>
          <a:xfrm rot="5400000">
            <a:off x="3196670" y="2804072"/>
            <a:ext cx="1588" cy="4143375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3" idx="0"/>
          </p:cNvCxnSpPr>
          <p:nvPr/>
        </p:nvCxnSpPr>
        <p:spPr>
          <a:xfrm rot="5400000">
            <a:off x="224870" y="3061246"/>
            <a:ext cx="180022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Line Callout 1 (Accent Bar) 19"/>
          <p:cNvSpPr/>
          <p:nvPr/>
        </p:nvSpPr>
        <p:spPr>
          <a:xfrm>
            <a:off x="2614259" y="1334875"/>
            <a:ext cx="1278917" cy="936103"/>
          </a:xfrm>
          <a:prstGeom prst="accentCallout1">
            <a:avLst>
              <a:gd name="adj1" fmla="val 18750"/>
              <a:gd name="adj2" fmla="val -8333"/>
              <a:gd name="adj3" fmla="val -32000"/>
              <a:gd name="adj4" fmla="val -466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dirty="0" err="1">
                <a:solidFill>
                  <a:srgbClr val="000000"/>
                </a:solidFill>
              </a:rPr>
              <a:t>Testcase</a:t>
            </a:r>
            <a:r>
              <a:rPr lang="tr-TR" sz="1200" dirty="0">
                <a:solidFill>
                  <a:srgbClr val="000000"/>
                </a:solidFill>
              </a:rPr>
              <a:t> hazır olduğu zaman </a:t>
            </a:r>
            <a:r>
              <a:rPr lang="tr-TR" sz="1200" dirty="0" err="1">
                <a:solidFill>
                  <a:srgbClr val="000000"/>
                </a:solidFill>
              </a:rPr>
              <a:t>tester</a:t>
            </a:r>
            <a:r>
              <a:rPr lang="tr-TR" sz="1200" dirty="0">
                <a:solidFill>
                  <a:srgbClr val="000000"/>
                </a:solidFill>
              </a:rPr>
              <a:t> tarafından </a:t>
            </a:r>
            <a:r>
              <a:rPr lang="tr-TR" sz="1200" dirty="0" err="1">
                <a:solidFill>
                  <a:srgbClr val="000000"/>
                </a:solidFill>
              </a:rPr>
              <a:t>Review</a:t>
            </a:r>
            <a:r>
              <a:rPr lang="tr-TR" sz="1200" dirty="0">
                <a:solidFill>
                  <a:srgbClr val="000000"/>
                </a:solidFill>
              </a:rPr>
              <a:t> statüsüne alınır</a:t>
            </a:r>
          </a:p>
        </p:txBody>
      </p:sp>
      <p:sp>
        <p:nvSpPr>
          <p:cNvPr id="21" name="Line Callout 1 (Accent Bar) 20"/>
          <p:cNvSpPr/>
          <p:nvPr/>
        </p:nvSpPr>
        <p:spPr>
          <a:xfrm>
            <a:off x="6362377" y="2246859"/>
            <a:ext cx="1406294" cy="1714500"/>
          </a:xfrm>
          <a:prstGeom prst="accentCallout1">
            <a:avLst>
              <a:gd name="adj1" fmla="val 18750"/>
              <a:gd name="adj2" fmla="val -8333"/>
              <a:gd name="adj3" fmla="val -31138"/>
              <a:gd name="adj4" fmla="val -3208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dirty="0">
                <a:solidFill>
                  <a:srgbClr val="000000"/>
                </a:solidFill>
              </a:rPr>
              <a:t>Review  aşamasında Test Standartları checklisti kullanılarak puan verilir </a:t>
            </a:r>
            <a:r>
              <a:rPr lang="tr-TR" sz="1200" dirty="0" smtClean="0">
                <a:solidFill>
                  <a:srgbClr val="000000"/>
                </a:solidFill>
              </a:rPr>
              <a:t>ve Run </a:t>
            </a:r>
            <a:r>
              <a:rPr lang="tr-TR" sz="1200" dirty="0">
                <a:solidFill>
                  <a:srgbClr val="000000"/>
                </a:solidFill>
              </a:rPr>
              <a:t>edilmeye hazır bir case ise Ready statüsüne alınır</a:t>
            </a:r>
          </a:p>
        </p:txBody>
      </p:sp>
      <p:sp>
        <p:nvSpPr>
          <p:cNvPr id="22" name="Line Callout 1 (Accent Bar) 21"/>
          <p:cNvSpPr/>
          <p:nvPr/>
        </p:nvSpPr>
        <p:spPr>
          <a:xfrm>
            <a:off x="6315026" y="4091536"/>
            <a:ext cx="1406292" cy="1357312"/>
          </a:xfrm>
          <a:prstGeom prst="accentCallout1">
            <a:avLst>
              <a:gd name="adj1" fmla="val 18750"/>
              <a:gd name="adj2" fmla="val -8333"/>
              <a:gd name="adj3" fmla="val -53216"/>
              <a:gd name="adj4" fmla="val -753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tr-TR" sz="1200" dirty="0">
                <a:solidFill>
                  <a:srgbClr val="000000"/>
                </a:solidFill>
              </a:rPr>
              <a:t>Review aşaması bitirilip puanlama yapıldıktan sonra düzeltilmesi R</a:t>
            </a:r>
            <a:r>
              <a:rPr lang="tr-TR" sz="1200" dirty="0" smtClean="0">
                <a:solidFill>
                  <a:srgbClr val="000000"/>
                </a:solidFill>
              </a:rPr>
              <a:t>epair </a:t>
            </a:r>
            <a:r>
              <a:rPr lang="tr-TR" sz="1200" dirty="0">
                <a:solidFill>
                  <a:srgbClr val="000000"/>
                </a:solidFill>
              </a:rPr>
              <a:t>statusüne alınır</a:t>
            </a:r>
          </a:p>
        </p:txBody>
      </p:sp>
      <p:sp>
        <p:nvSpPr>
          <p:cNvPr id="23" name="Line Callout 3 (Accent Bar) 22"/>
          <p:cNvSpPr/>
          <p:nvPr/>
        </p:nvSpPr>
        <p:spPr>
          <a:xfrm>
            <a:off x="2862491" y="2492896"/>
            <a:ext cx="1494035" cy="824955"/>
          </a:xfrm>
          <a:prstGeom prst="accentCallout3">
            <a:avLst>
              <a:gd name="adj1" fmla="val 45386"/>
              <a:gd name="adj2" fmla="val -2808"/>
              <a:gd name="adj3" fmla="val 127280"/>
              <a:gd name="adj4" fmla="val -4334"/>
              <a:gd name="adj5" fmla="val 130160"/>
              <a:gd name="adj6" fmla="val 103993"/>
              <a:gd name="adj7" fmla="val 128806"/>
              <a:gd name="adj8" fmla="val 1127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tr-TR" sz="1200" dirty="0" err="1">
                <a:solidFill>
                  <a:srgbClr val="000000"/>
                </a:solidFill>
              </a:rPr>
              <a:t>Testcase</a:t>
            </a:r>
            <a:r>
              <a:rPr lang="tr-TR" sz="1200" dirty="0">
                <a:solidFill>
                  <a:srgbClr val="000000"/>
                </a:solidFill>
              </a:rPr>
              <a:t> düzeltilerek kontrol edilmesi için </a:t>
            </a:r>
            <a:r>
              <a:rPr lang="tr-TR" sz="1200" dirty="0" err="1">
                <a:solidFill>
                  <a:srgbClr val="000000"/>
                </a:solidFill>
              </a:rPr>
              <a:t>Review</a:t>
            </a:r>
            <a:r>
              <a:rPr lang="tr-TR" sz="1200" dirty="0">
                <a:solidFill>
                  <a:srgbClr val="000000"/>
                </a:solidFill>
              </a:rPr>
              <a:t> statüsüne alınır</a:t>
            </a:r>
          </a:p>
        </p:txBody>
      </p:sp>
      <p:sp>
        <p:nvSpPr>
          <p:cNvPr id="24" name="Line Callout 2 (No Border) 23"/>
          <p:cNvSpPr/>
          <p:nvPr/>
        </p:nvSpPr>
        <p:spPr>
          <a:xfrm>
            <a:off x="2933377" y="3961359"/>
            <a:ext cx="1274647" cy="928687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5277"/>
              <a:gd name="adj6" fmla="val -5418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tr-TR" sz="1200" dirty="0">
                <a:solidFill>
                  <a:srgbClr val="000000"/>
                </a:solidFill>
              </a:rPr>
              <a:t>Eğer  süresi geçmiş </a:t>
            </a:r>
          </a:p>
          <a:p>
            <a:pPr>
              <a:defRPr/>
            </a:pPr>
            <a:r>
              <a:rPr lang="tr-TR" sz="1200" dirty="0" smtClean="0">
                <a:solidFill>
                  <a:srgbClr val="000000"/>
                </a:solidFill>
              </a:rPr>
              <a:t>Kullanılmayan bir </a:t>
            </a:r>
            <a:r>
              <a:rPr lang="tr-TR" sz="1200" dirty="0">
                <a:solidFill>
                  <a:srgbClr val="000000"/>
                </a:solidFill>
              </a:rPr>
              <a:t>case ise</a:t>
            </a:r>
          </a:p>
          <a:p>
            <a:pPr>
              <a:defRPr/>
            </a:pPr>
            <a:r>
              <a:rPr lang="tr-TR" sz="1200" dirty="0">
                <a:solidFill>
                  <a:srgbClr val="000000"/>
                </a:solidFill>
              </a:rPr>
              <a:t> </a:t>
            </a:r>
            <a:r>
              <a:rPr lang="tr-TR" sz="1200" dirty="0" err="1">
                <a:solidFill>
                  <a:srgbClr val="000000"/>
                </a:solidFill>
              </a:rPr>
              <a:t>cancel</a:t>
            </a:r>
            <a:r>
              <a:rPr lang="tr-TR" sz="1200" dirty="0">
                <a:solidFill>
                  <a:srgbClr val="000000"/>
                </a:solidFill>
              </a:rPr>
              <a:t> yapılmalıdır.</a:t>
            </a:r>
          </a:p>
        </p:txBody>
      </p:sp>
      <p:sp>
        <p:nvSpPr>
          <p:cNvPr id="25" name="Line Callout 2 (No Border) 24"/>
          <p:cNvSpPr/>
          <p:nvPr/>
        </p:nvSpPr>
        <p:spPr>
          <a:xfrm>
            <a:off x="1602586" y="2420887"/>
            <a:ext cx="1086489" cy="1183283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4694"/>
              <a:gd name="adj6" fmla="val -4135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tr-TR" sz="1200" dirty="0">
                <a:solidFill>
                  <a:srgbClr val="000000"/>
                </a:solidFill>
              </a:rPr>
              <a:t>Eğer  süresi geçmiş </a:t>
            </a:r>
          </a:p>
          <a:p>
            <a:pPr>
              <a:defRPr/>
            </a:pPr>
            <a:r>
              <a:rPr lang="tr-TR" sz="1200" dirty="0" err="1">
                <a:solidFill>
                  <a:srgbClr val="000000"/>
                </a:solidFill>
              </a:rPr>
              <a:t>kullanılmayanbir</a:t>
            </a:r>
            <a:r>
              <a:rPr lang="tr-TR" sz="1200" dirty="0">
                <a:solidFill>
                  <a:srgbClr val="000000"/>
                </a:solidFill>
              </a:rPr>
              <a:t> </a:t>
            </a:r>
            <a:r>
              <a:rPr lang="tr-TR" sz="1200" dirty="0" err="1">
                <a:solidFill>
                  <a:srgbClr val="000000"/>
                </a:solidFill>
              </a:rPr>
              <a:t>case</a:t>
            </a:r>
            <a:r>
              <a:rPr lang="tr-TR" sz="1200" dirty="0">
                <a:solidFill>
                  <a:srgbClr val="000000"/>
                </a:solidFill>
              </a:rPr>
              <a:t> ise</a:t>
            </a:r>
          </a:p>
          <a:p>
            <a:pPr>
              <a:defRPr/>
            </a:pPr>
            <a:r>
              <a:rPr lang="tr-TR" sz="1200" dirty="0">
                <a:solidFill>
                  <a:srgbClr val="000000"/>
                </a:solidFill>
              </a:rPr>
              <a:t> </a:t>
            </a:r>
            <a:r>
              <a:rPr lang="tr-TR" sz="1200" dirty="0" err="1">
                <a:solidFill>
                  <a:srgbClr val="000000"/>
                </a:solidFill>
              </a:rPr>
              <a:t>cancel</a:t>
            </a:r>
            <a:r>
              <a:rPr lang="tr-TR" sz="1200" dirty="0">
                <a:solidFill>
                  <a:srgbClr val="000000"/>
                </a:solidFill>
              </a:rPr>
              <a:t> yapılmalıdır.</a:t>
            </a:r>
          </a:p>
        </p:txBody>
      </p:sp>
      <p:cxnSp>
        <p:nvCxnSpPr>
          <p:cNvPr id="26" name="Shape 33"/>
          <p:cNvCxnSpPr>
            <a:stCxn id="11" idx="2"/>
            <a:endCxn id="9" idx="1"/>
          </p:cNvCxnSpPr>
          <p:nvPr/>
        </p:nvCxnSpPr>
        <p:spPr>
          <a:xfrm rot="5400000" flipH="1">
            <a:off x="3979424" y="-1628112"/>
            <a:ext cx="457200" cy="7121293"/>
          </a:xfrm>
          <a:prstGeom prst="bentConnector4">
            <a:avLst>
              <a:gd name="adj1" fmla="val -743507"/>
              <a:gd name="adj2" fmla="val 10321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9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2575" y="0"/>
            <a:ext cx="8229600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dirty="0">
                <a:solidFill>
                  <a:srgbClr val="550579"/>
                </a:solidFill>
                <a:latin typeface="Arial (Headings)"/>
              </a:rPr>
              <a:t>Standartlar</a:t>
            </a:r>
          </a:p>
        </p:txBody>
      </p:sp>
      <p:sp>
        <p:nvSpPr>
          <p:cNvPr id="9" name="Pentagon 8"/>
          <p:cNvSpPr/>
          <p:nvPr/>
        </p:nvSpPr>
        <p:spPr>
          <a:xfrm>
            <a:off x="769268" y="1988840"/>
            <a:ext cx="2428875" cy="1357313"/>
          </a:xfrm>
          <a:prstGeom prst="homePlate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80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Full Test Suite &amp; Smoke Test Review/Update</a:t>
            </a:r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2483768" y="1988840"/>
            <a:ext cx="2643187" cy="1357313"/>
          </a:xfrm>
          <a:prstGeom prst="chevron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80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tr-TR" dirty="0">
                <a:solidFill>
                  <a:srgbClr val="FFFFFF"/>
                </a:solidFill>
              </a:rPr>
              <a:t>Test </a:t>
            </a:r>
            <a:r>
              <a:rPr lang="tr-TR" dirty="0" err="1">
                <a:solidFill>
                  <a:srgbClr val="FFFFFF"/>
                </a:solidFill>
              </a:rPr>
              <a:t>Case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tr-TR" dirty="0" err="1">
                <a:solidFill>
                  <a:srgbClr val="FFFFFF"/>
                </a:solidFill>
              </a:rPr>
              <a:t>Review</a:t>
            </a:r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4412580" y="1988840"/>
            <a:ext cx="2857500" cy="1357313"/>
          </a:xfrm>
          <a:prstGeom prst="chevron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80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tr-TR"/>
            </a:defPPr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tr-TR" dirty="0"/>
              <a:t>Test </a:t>
            </a:r>
            <a:r>
              <a:rPr lang="tr-TR" dirty="0" err="1"/>
              <a:t>Case</a:t>
            </a:r>
            <a:r>
              <a:rPr lang="tr-TR" dirty="0"/>
              <a:t> </a:t>
            </a:r>
            <a:r>
              <a:rPr lang="tr-TR" dirty="0" err="1"/>
              <a:t>Update</a:t>
            </a:r>
            <a:endParaRPr lang="tr-TR" dirty="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-1196851" y="2810371"/>
            <a:ext cx="3930650" cy="158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5413499" y="2845296"/>
            <a:ext cx="3714750" cy="158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ine Callout 2 (No Border) 13"/>
          <p:cNvSpPr/>
          <p:nvPr/>
        </p:nvSpPr>
        <p:spPr>
          <a:xfrm>
            <a:off x="1259632" y="620688"/>
            <a:ext cx="1584176" cy="930970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30925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tr-TR" sz="1200" dirty="0">
                <a:solidFill>
                  <a:srgbClr val="FFFFFF"/>
                </a:solidFill>
              </a:rPr>
              <a:t>Test </a:t>
            </a:r>
            <a:r>
              <a:rPr lang="tr-TR" sz="1200" dirty="0" err="1">
                <a:solidFill>
                  <a:srgbClr val="FFFFFF"/>
                </a:solidFill>
              </a:rPr>
              <a:t>lead</a:t>
            </a:r>
            <a:r>
              <a:rPr lang="tr-TR" sz="1200" dirty="0">
                <a:solidFill>
                  <a:srgbClr val="FFFFFF"/>
                </a:solidFill>
              </a:rPr>
              <a:t>,</a:t>
            </a:r>
          </a:p>
          <a:p>
            <a:pPr>
              <a:defRPr/>
            </a:pPr>
            <a:r>
              <a:rPr lang="en-US" sz="1200" dirty="0">
                <a:solidFill>
                  <a:srgbClr val="FFFFFF"/>
                </a:solidFill>
              </a:rPr>
              <a:t>Test team, Dev team, Analysis team, (Ops team)</a:t>
            </a:r>
            <a:endParaRPr lang="tr-TR" sz="1200" dirty="0">
              <a:solidFill>
                <a:srgbClr val="FFFFFF"/>
              </a:solidFill>
            </a:endParaRPr>
          </a:p>
        </p:txBody>
      </p:sp>
      <p:sp>
        <p:nvSpPr>
          <p:cNvPr id="15" name="Line Callout 2 (No Border) 14"/>
          <p:cNvSpPr/>
          <p:nvPr/>
        </p:nvSpPr>
        <p:spPr>
          <a:xfrm>
            <a:off x="7770143" y="988715"/>
            <a:ext cx="1000125" cy="642938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0700"/>
              <a:gd name="adj6" fmla="val -5013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tr-TR" sz="1200" dirty="0">
                <a:solidFill>
                  <a:srgbClr val="FFFFFF"/>
                </a:solidFill>
              </a:rPr>
              <a:t>Test  </a:t>
            </a:r>
            <a:r>
              <a:rPr lang="tr-TR" sz="1200" dirty="0" err="1">
                <a:solidFill>
                  <a:srgbClr val="FFFFFF"/>
                </a:solidFill>
              </a:rPr>
              <a:t>Execution</a:t>
            </a:r>
            <a:endParaRPr lang="tr-TR" sz="1200" dirty="0">
              <a:solidFill>
                <a:srgbClr val="FFFFFF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755576" y="4581128"/>
            <a:ext cx="8001000" cy="100240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tr-TR" sz="2400" dirty="0">
                <a:solidFill>
                  <a:srgbClr val="000000"/>
                </a:solidFill>
              </a:rPr>
              <a:t>Test case review toplantısından sonra </a:t>
            </a:r>
            <a:r>
              <a:rPr lang="tr-TR" sz="2400" dirty="0" smtClean="0">
                <a:solidFill>
                  <a:srgbClr val="000000"/>
                </a:solidFill>
              </a:rPr>
              <a:t>Test </a:t>
            </a:r>
            <a:r>
              <a:rPr lang="tr-TR" sz="2400" dirty="0">
                <a:solidFill>
                  <a:srgbClr val="000000"/>
                </a:solidFill>
              </a:rPr>
              <a:t>E</a:t>
            </a:r>
            <a:r>
              <a:rPr lang="tr-TR" sz="2400" dirty="0" smtClean="0">
                <a:solidFill>
                  <a:srgbClr val="000000"/>
                </a:solidFill>
              </a:rPr>
              <a:t>xecution </a:t>
            </a:r>
            <a:r>
              <a:rPr lang="tr-TR" sz="2400" dirty="0">
                <a:solidFill>
                  <a:srgbClr val="000000"/>
                </a:solidFill>
              </a:rPr>
              <a:t>aşamasına kadar review ve update işlemlerinin tamamlanması </a:t>
            </a:r>
            <a:r>
              <a:rPr lang="tr-TR" sz="2400" dirty="0" smtClean="0">
                <a:solidFill>
                  <a:srgbClr val="000000"/>
                </a:solidFill>
              </a:rPr>
              <a:t>sağlanmalıdır.</a:t>
            </a:r>
            <a:endParaRPr lang="tr-TR" sz="2400" dirty="0">
              <a:solidFill>
                <a:srgbClr val="00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8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575" y="0"/>
            <a:ext cx="8229600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dirty="0" smtClean="0">
                <a:solidFill>
                  <a:srgbClr val="550579"/>
                </a:solidFill>
                <a:latin typeface="Arial (Headings)"/>
              </a:rPr>
              <a:t>SDLC - Süreçlerimiz</a:t>
            </a:r>
            <a:endParaRPr lang="tr-TR" dirty="0">
              <a:solidFill>
                <a:srgbClr val="550579"/>
              </a:solidFill>
              <a:latin typeface="Arial (Headings)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graphicFrame>
        <p:nvGraphicFramePr>
          <p:cNvPr id="9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7515087"/>
              </p:ext>
            </p:extLst>
          </p:nvPr>
        </p:nvGraphicFramePr>
        <p:xfrm>
          <a:off x="862267" y="2586367"/>
          <a:ext cx="1333469" cy="1112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505028"/>
            <a:ext cx="624543" cy="130113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2411760" y="2877614"/>
            <a:ext cx="2016224" cy="6483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Geliştirme Talebi</a:t>
            </a:r>
            <a:endParaRPr lang="tr-TR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446647" y="3759549"/>
            <a:ext cx="621297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tr-TR" sz="800" b="1" dirty="0" smtClean="0">
              <a:latin typeface="Arial Narrow" pitchFamily="34" charset="0"/>
            </a:endParaRPr>
          </a:p>
          <a:p>
            <a:pPr marL="0" indent="0">
              <a:buFontTx/>
              <a:buNone/>
            </a:pPr>
            <a:r>
              <a:rPr lang="tr-TR" sz="2400" b="1" dirty="0" smtClean="0">
                <a:latin typeface="Arial Narrow" pitchFamily="34" charset="0"/>
              </a:rPr>
              <a:t>PM</a:t>
            </a:r>
            <a:endParaRPr lang="tr-TR" sz="2400" b="1" dirty="0">
              <a:latin typeface="Arial Narrow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5681842"/>
            <a:ext cx="1059526" cy="10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3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2575" y="0"/>
            <a:ext cx="8229600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dirty="0">
                <a:solidFill>
                  <a:srgbClr val="550579"/>
                </a:solidFill>
                <a:latin typeface="Arial (Headings)"/>
              </a:rPr>
              <a:t>Standartlar</a:t>
            </a:r>
          </a:p>
        </p:txBody>
      </p:sp>
      <p:graphicFrame>
        <p:nvGraphicFramePr>
          <p:cNvPr id="9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2832095"/>
              </p:ext>
            </p:extLst>
          </p:nvPr>
        </p:nvGraphicFramePr>
        <p:xfrm>
          <a:off x="2678088" y="1236714"/>
          <a:ext cx="1243881" cy="1112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782393"/>
            <a:ext cx="624543" cy="130113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373832" y="1452738"/>
            <a:ext cx="2016224" cy="6483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rgbClr val="FFFFFF"/>
                </a:solidFill>
              </a:rPr>
              <a:t>Test Talebi</a:t>
            </a:r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270376" y="3180930"/>
            <a:ext cx="432047" cy="41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tr-TR" sz="800" b="1" dirty="0" smtClean="0">
              <a:solidFill>
                <a:srgbClr val="000000"/>
              </a:solidFill>
            </a:endParaRPr>
          </a:p>
          <a:p>
            <a:pPr marL="0" indent="0">
              <a:buFontTx/>
              <a:buNone/>
            </a:pPr>
            <a:r>
              <a:rPr lang="tr-TR" sz="1800" b="1" dirty="0" smtClean="0">
                <a:solidFill>
                  <a:srgbClr val="000000"/>
                </a:solidFill>
              </a:rPr>
              <a:t>TA</a:t>
            </a:r>
            <a:endParaRPr lang="tr-TR" sz="1800" b="1" dirty="0">
              <a:solidFill>
                <a:srgbClr val="000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478288" y="1092698"/>
            <a:ext cx="2016224" cy="165004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rgbClr val="FFFFFF"/>
                </a:solidFill>
              </a:rPr>
              <a:t>Test </a:t>
            </a:r>
            <a:r>
              <a:rPr lang="tr-TR" dirty="0" err="1" smtClean="0">
                <a:solidFill>
                  <a:srgbClr val="FFFFFF"/>
                </a:solidFill>
              </a:rPr>
              <a:t>Case</a:t>
            </a:r>
            <a:r>
              <a:rPr lang="tr-TR" dirty="0" smtClean="0">
                <a:solidFill>
                  <a:srgbClr val="FFFFFF"/>
                </a:solidFill>
              </a:rPr>
              <a:t> </a:t>
            </a:r>
            <a:r>
              <a:rPr lang="tr-TR" dirty="0" err="1" smtClean="0">
                <a:solidFill>
                  <a:srgbClr val="FFFFFF"/>
                </a:solidFill>
              </a:rPr>
              <a:t>lerin</a:t>
            </a:r>
            <a:r>
              <a:rPr lang="tr-TR" dirty="0" smtClean="0">
                <a:solidFill>
                  <a:srgbClr val="FFFFFF"/>
                </a:solidFill>
              </a:rPr>
              <a:t> hazırlanması</a:t>
            </a:r>
            <a:endParaRPr lang="tr-TR" dirty="0">
              <a:solidFill>
                <a:srgbClr val="FFFFFF"/>
              </a:solidFill>
            </a:endParaRPr>
          </a:p>
        </p:txBody>
      </p:sp>
      <p:graphicFrame>
        <p:nvGraphicFramePr>
          <p:cNvPr id="1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7815602"/>
              </p:ext>
            </p:extLst>
          </p:nvPr>
        </p:nvGraphicFramePr>
        <p:xfrm>
          <a:off x="3491880" y="3973018"/>
          <a:ext cx="1656185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5" name="Right Arrow 14"/>
          <p:cNvSpPr/>
          <p:nvPr/>
        </p:nvSpPr>
        <p:spPr>
          <a:xfrm flipH="1">
            <a:off x="5076058" y="4189042"/>
            <a:ext cx="2088230" cy="122413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rgbClr val="FFFFFF"/>
                </a:solidFill>
              </a:rPr>
              <a:t>Test Ortamları </a:t>
            </a:r>
          </a:p>
          <a:p>
            <a:pPr algn="ctr"/>
            <a:r>
              <a:rPr lang="tr-TR" dirty="0" err="1" smtClean="0">
                <a:solidFill>
                  <a:srgbClr val="FFFFFF"/>
                </a:solidFill>
              </a:rPr>
              <a:t>Deployment</a:t>
            </a:r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5400000">
            <a:off x="7506879" y="2632659"/>
            <a:ext cx="1431649" cy="129614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rgbClr val="FFFFFF"/>
                </a:solidFill>
              </a:rPr>
              <a:t>Test Set hazırlanır</a:t>
            </a:r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17" name="Folded Corner 16"/>
          <p:cNvSpPr/>
          <p:nvPr/>
        </p:nvSpPr>
        <p:spPr>
          <a:xfrm>
            <a:off x="6120174" y="2676874"/>
            <a:ext cx="1391966" cy="1512168"/>
          </a:xfrm>
          <a:prstGeom prst="foldedCorner">
            <a:avLst>
              <a:gd name="adj" fmla="val 218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rgbClr val="000000"/>
                </a:solidFill>
              </a:rPr>
              <a:t>Test </a:t>
            </a:r>
            <a:r>
              <a:rPr lang="tr-TR" dirty="0" err="1" smtClean="0">
                <a:solidFill>
                  <a:srgbClr val="000000"/>
                </a:solidFill>
              </a:rPr>
              <a:t>Case</a:t>
            </a:r>
            <a:r>
              <a:rPr lang="tr-TR" dirty="0" smtClean="0">
                <a:solidFill>
                  <a:srgbClr val="000000"/>
                </a:solidFill>
              </a:rPr>
              <a:t> Standartları </a:t>
            </a:r>
          </a:p>
          <a:p>
            <a:pPr algn="ctr"/>
            <a:r>
              <a:rPr lang="tr-TR" dirty="0" err="1" smtClean="0">
                <a:solidFill>
                  <a:srgbClr val="000000"/>
                </a:solidFill>
              </a:rPr>
              <a:t>Checklist</a:t>
            </a:r>
            <a:endParaRPr lang="tr-TR" dirty="0">
              <a:solidFill>
                <a:srgbClr val="000000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589856" y="1092698"/>
            <a:ext cx="1260985" cy="52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tr-TR" sz="800" b="1" dirty="0" smtClean="0">
              <a:solidFill>
                <a:srgbClr val="000000"/>
              </a:solidFill>
            </a:endParaRPr>
          </a:p>
          <a:p>
            <a:pPr marL="0" indent="0">
              <a:buFontTx/>
              <a:buNone/>
            </a:pPr>
            <a:r>
              <a:rPr lang="tr-TR" sz="2000" b="1" dirty="0" smtClean="0">
                <a:solidFill>
                  <a:srgbClr val="000000"/>
                </a:solidFill>
              </a:rPr>
              <a:t>Papirus</a:t>
            </a:r>
            <a:endParaRPr lang="tr-TR" sz="2000" b="1" dirty="0">
              <a:solidFill>
                <a:srgbClr val="000000"/>
              </a:solidFill>
            </a:endParaRPr>
          </a:p>
        </p:txBody>
      </p:sp>
      <p:pic>
        <p:nvPicPr>
          <p:cNvPr id="19" name="Picture 3" descr="D:\My Documents\Oryantasyon görseller\testLib.bmp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998568" y="1164706"/>
            <a:ext cx="1800200" cy="1305145"/>
          </a:xfrm>
          <a:prstGeom prst="rect">
            <a:avLst/>
          </a:prstGeom>
          <a:noFill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358608" y="4045026"/>
            <a:ext cx="1604427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3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2575" y="0"/>
            <a:ext cx="8229600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dirty="0" smtClean="0">
                <a:solidFill>
                  <a:srgbClr val="550579"/>
                </a:solidFill>
                <a:latin typeface="Arial (Headings)"/>
              </a:rPr>
              <a:t>Sürüm Yönetimi</a:t>
            </a:r>
            <a:endParaRPr lang="tr-TR" dirty="0">
              <a:solidFill>
                <a:srgbClr val="550579"/>
              </a:solidFill>
              <a:latin typeface="Arial (Headings)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2800" b="1" dirty="0" smtClean="0"/>
              <a:t>    </a:t>
            </a:r>
            <a:r>
              <a:rPr lang="tr-TR" sz="2800" b="1" dirty="0" err="1" smtClean="0"/>
              <a:t>Freeze</a:t>
            </a:r>
            <a:r>
              <a:rPr lang="tr-TR" sz="2800" b="1" dirty="0" smtClean="0"/>
              <a:t>:</a:t>
            </a:r>
          </a:p>
          <a:p>
            <a:pPr marL="0" indent="0">
              <a:buNone/>
            </a:pPr>
            <a:r>
              <a:rPr lang="tr-TR" sz="2800" dirty="0" err="1" smtClean="0"/>
              <a:t>Production</a:t>
            </a:r>
            <a:r>
              <a:rPr lang="tr-TR" sz="2800" dirty="0" smtClean="0"/>
              <a:t> ortamına gönderilecek olan projelerin, test ortamındaki diğer projelerden ayrılarak başka bir ortama alınması. </a:t>
            </a:r>
          </a:p>
          <a:p>
            <a:endParaRPr lang="tr-TR" dirty="0" smtClean="0"/>
          </a:p>
          <a:p>
            <a:pPr>
              <a:buNone/>
            </a:pPr>
            <a:r>
              <a:rPr lang="tr-TR" sz="2800" b="1" dirty="0" smtClean="0"/>
              <a:t>    </a:t>
            </a:r>
            <a:r>
              <a:rPr lang="tr-TR" sz="2800" b="1" dirty="0" err="1" smtClean="0"/>
              <a:t>Release</a:t>
            </a:r>
            <a:r>
              <a:rPr lang="tr-TR" sz="2800" b="1" dirty="0" smtClean="0"/>
              <a:t>:</a:t>
            </a:r>
          </a:p>
          <a:p>
            <a:pPr marL="0" indent="0">
              <a:buNone/>
            </a:pPr>
            <a:r>
              <a:rPr lang="tr-TR" sz="2800" dirty="0" err="1" smtClean="0"/>
              <a:t>Freeze</a:t>
            </a:r>
            <a:r>
              <a:rPr lang="tr-TR" sz="2800" dirty="0" smtClean="0"/>
              <a:t> edilerek ayrılan projelerin belli bir tarihte bir bütün olarak </a:t>
            </a:r>
            <a:r>
              <a:rPr lang="tr-TR" sz="2800" dirty="0" err="1" smtClean="0"/>
              <a:t>production</a:t>
            </a:r>
            <a:r>
              <a:rPr lang="tr-TR" sz="2800" dirty="0" smtClean="0"/>
              <a:t> ortamına alınması.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6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2575" y="0"/>
            <a:ext cx="8229600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dirty="0" smtClean="0">
                <a:solidFill>
                  <a:srgbClr val="550579"/>
                </a:solidFill>
                <a:latin typeface="Arial (Headings)"/>
              </a:rPr>
              <a:t>Sürüm Yönetimi</a:t>
            </a:r>
            <a:endParaRPr lang="tr-TR" dirty="0">
              <a:solidFill>
                <a:srgbClr val="550579"/>
              </a:solidFill>
              <a:latin typeface="Arial (Headings)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39552" y="836712"/>
            <a:ext cx="8229600" cy="4824536"/>
          </a:xfrm>
        </p:spPr>
        <p:txBody>
          <a:bodyPr/>
          <a:lstStyle/>
          <a:p>
            <a:pPr>
              <a:buNone/>
            </a:pPr>
            <a:r>
              <a:rPr lang="tr-TR" sz="2800" dirty="0" smtClean="0"/>
              <a:t> </a:t>
            </a:r>
            <a:r>
              <a:rPr lang="tr-TR" sz="2800" b="1" dirty="0" err="1" smtClean="0"/>
              <a:t>Stable</a:t>
            </a:r>
            <a:r>
              <a:rPr lang="tr-TR" sz="2800" b="1" dirty="0" smtClean="0"/>
              <a:t>  </a:t>
            </a:r>
          </a:p>
          <a:p>
            <a:pPr marL="0"/>
            <a:r>
              <a:rPr lang="tr-TR" sz="2800" dirty="0" smtClean="0"/>
              <a:t>Bu ortam kodlaması biten ve bir test talep ile iletilen tüm geliştirmelerin bulunduğu ve test edildiği ortamdır.</a:t>
            </a:r>
          </a:p>
          <a:p>
            <a:pPr>
              <a:buNone/>
            </a:pPr>
            <a:r>
              <a:rPr lang="tr-TR" sz="2800" b="1" dirty="0" smtClean="0"/>
              <a:t> </a:t>
            </a:r>
            <a:r>
              <a:rPr lang="tr-TR" sz="2800" b="1" dirty="0" err="1" smtClean="0"/>
              <a:t>Prp</a:t>
            </a:r>
            <a:r>
              <a:rPr lang="tr-TR" sz="2800" b="1" dirty="0" smtClean="0"/>
              <a:t> </a:t>
            </a:r>
          </a:p>
          <a:p>
            <a:pPr marL="0"/>
            <a:r>
              <a:rPr lang="tr-TR" sz="2800" dirty="0" err="1" smtClean="0"/>
              <a:t>Freeze</a:t>
            </a:r>
            <a:r>
              <a:rPr lang="tr-TR" sz="2800" dirty="0" smtClean="0"/>
              <a:t> edilen geliştirmelerin bulunduğu ve test edildiği ortamdır.</a:t>
            </a:r>
          </a:p>
          <a:p>
            <a:pPr>
              <a:buNone/>
            </a:pPr>
            <a:r>
              <a:rPr lang="tr-TR" sz="2800" b="1" dirty="0" smtClean="0"/>
              <a:t> </a:t>
            </a:r>
            <a:r>
              <a:rPr lang="tr-TR" sz="2800" b="1" dirty="0" err="1" smtClean="0"/>
              <a:t>Bugfix</a:t>
            </a:r>
            <a:r>
              <a:rPr lang="tr-TR" sz="2800" b="1" dirty="0" smtClean="0"/>
              <a:t> </a:t>
            </a:r>
          </a:p>
          <a:p>
            <a:pPr marL="0"/>
            <a:r>
              <a:rPr lang="tr-TR" sz="2800" dirty="0" smtClean="0"/>
              <a:t> Production ortamında çıkan ve Release tarihinden önce alınması gereken defectlerin (Critical ve High) alındığı ve test edildiği ortamdır.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5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2575" y="0"/>
            <a:ext cx="8229600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dirty="0" smtClean="0">
                <a:solidFill>
                  <a:srgbClr val="550579"/>
                </a:solidFill>
                <a:latin typeface="Arial (Headings)"/>
              </a:rPr>
              <a:t>SDLC</a:t>
            </a:r>
            <a:endParaRPr lang="tr-TR" dirty="0">
              <a:solidFill>
                <a:srgbClr val="550579"/>
              </a:solidFill>
              <a:latin typeface="Arial (Headings)"/>
            </a:endParaRPr>
          </a:p>
        </p:txBody>
      </p:sp>
      <p:graphicFrame>
        <p:nvGraphicFramePr>
          <p:cNvPr id="9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718170"/>
              </p:ext>
            </p:extLst>
          </p:nvPr>
        </p:nvGraphicFramePr>
        <p:xfrm>
          <a:off x="2673995" y="1099866"/>
          <a:ext cx="1243881" cy="1112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759" y="2612034"/>
            <a:ext cx="624543" cy="130113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369739" y="1315890"/>
            <a:ext cx="2016224" cy="6483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rgbClr val="FFFFFF"/>
                </a:solidFill>
              </a:rPr>
              <a:t>Test Talebi</a:t>
            </a:r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266283" y="3044082"/>
            <a:ext cx="432047" cy="41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tr-TR" sz="800" b="1" dirty="0" smtClean="0">
              <a:solidFill>
                <a:srgbClr val="000000"/>
              </a:solidFill>
            </a:endParaRPr>
          </a:p>
          <a:p>
            <a:pPr marL="0" indent="0">
              <a:buFontTx/>
              <a:buNone/>
            </a:pPr>
            <a:r>
              <a:rPr lang="tr-TR" sz="1800" b="1" dirty="0" smtClean="0">
                <a:solidFill>
                  <a:srgbClr val="000000"/>
                </a:solidFill>
              </a:rPr>
              <a:t>TA</a:t>
            </a:r>
            <a:endParaRPr lang="tr-TR" sz="1800" b="1" dirty="0">
              <a:solidFill>
                <a:srgbClr val="000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474195" y="955850"/>
            <a:ext cx="2016224" cy="165004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rgbClr val="FFFFFF"/>
                </a:solidFill>
              </a:rPr>
              <a:t>Test </a:t>
            </a:r>
            <a:r>
              <a:rPr lang="tr-TR" dirty="0" err="1" smtClean="0">
                <a:solidFill>
                  <a:srgbClr val="FFFFFF"/>
                </a:solidFill>
              </a:rPr>
              <a:t>Case</a:t>
            </a:r>
            <a:r>
              <a:rPr lang="tr-TR" dirty="0" smtClean="0">
                <a:solidFill>
                  <a:srgbClr val="FFFFFF"/>
                </a:solidFill>
              </a:rPr>
              <a:t> </a:t>
            </a:r>
            <a:r>
              <a:rPr lang="tr-TR" dirty="0" err="1" smtClean="0">
                <a:solidFill>
                  <a:srgbClr val="FFFFFF"/>
                </a:solidFill>
              </a:rPr>
              <a:t>lerin</a:t>
            </a:r>
            <a:r>
              <a:rPr lang="tr-TR" dirty="0" smtClean="0">
                <a:solidFill>
                  <a:srgbClr val="FFFFFF"/>
                </a:solidFill>
              </a:rPr>
              <a:t> hazırlanması</a:t>
            </a:r>
            <a:endParaRPr lang="tr-TR" dirty="0">
              <a:solidFill>
                <a:srgbClr val="FFFFFF"/>
              </a:solidFill>
            </a:endParaRPr>
          </a:p>
        </p:txBody>
      </p:sp>
      <p:graphicFrame>
        <p:nvGraphicFramePr>
          <p:cNvPr id="1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0839572"/>
              </p:ext>
            </p:extLst>
          </p:nvPr>
        </p:nvGraphicFramePr>
        <p:xfrm>
          <a:off x="4114155" y="3836170"/>
          <a:ext cx="1512167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5" name="Right Arrow 14"/>
          <p:cNvSpPr/>
          <p:nvPr/>
        </p:nvSpPr>
        <p:spPr>
          <a:xfrm flipH="1">
            <a:off x="5626323" y="3908178"/>
            <a:ext cx="1728190" cy="153704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rgbClr val="FFFFFF"/>
                </a:solidFill>
              </a:rPr>
              <a:t>Test Ortamları </a:t>
            </a:r>
          </a:p>
          <a:p>
            <a:pPr algn="ctr"/>
            <a:r>
              <a:rPr lang="tr-TR" dirty="0" err="1" smtClean="0">
                <a:solidFill>
                  <a:srgbClr val="FFFFFF"/>
                </a:solidFill>
              </a:rPr>
              <a:t>Deployment</a:t>
            </a:r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5400000">
            <a:off x="7455260" y="2448284"/>
            <a:ext cx="1526701" cy="129614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rgbClr val="FFFFFF"/>
                </a:solidFill>
              </a:rPr>
              <a:t>Test Set hazırlanır</a:t>
            </a:r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17" name="Folded Corner 16"/>
          <p:cNvSpPr/>
          <p:nvPr/>
        </p:nvSpPr>
        <p:spPr>
          <a:xfrm>
            <a:off x="6181303" y="2605893"/>
            <a:ext cx="1326744" cy="1302285"/>
          </a:xfrm>
          <a:prstGeom prst="foldedCorner">
            <a:avLst>
              <a:gd name="adj" fmla="val 218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rgbClr val="000000"/>
                </a:solidFill>
              </a:rPr>
              <a:t>Test </a:t>
            </a:r>
            <a:r>
              <a:rPr lang="tr-TR" dirty="0" err="1" smtClean="0">
                <a:solidFill>
                  <a:srgbClr val="000000"/>
                </a:solidFill>
              </a:rPr>
              <a:t>Case</a:t>
            </a:r>
            <a:r>
              <a:rPr lang="tr-TR" dirty="0" smtClean="0">
                <a:solidFill>
                  <a:srgbClr val="000000"/>
                </a:solidFill>
              </a:rPr>
              <a:t> Standartları </a:t>
            </a:r>
          </a:p>
          <a:p>
            <a:pPr algn="ctr"/>
            <a:r>
              <a:rPr lang="tr-TR" dirty="0" err="1" smtClean="0">
                <a:solidFill>
                  <a:srgbClr val="000000"/>
                </a:solidFill>
              </a:rPr>
              <a:t>Checklist</a:t>
            </a:r>
            <a:endParaRPr lang="tr-TR" dirty="0">
              <a:solidFill>
                <a:srgbClr val="0000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flipH="1">
            <a:off x="2097931" y="4052194"/>
            <a:ext cx="1872208" cy="122413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rgbClr val="FFFFFF"/>
                </a:solidFill>
              </a:rPr>
              <a:t>Operasyona Devir</a:t>
            </a:r>
            <a:endParaRPr lang="tr-TR" dirty="0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721622"/>
              </p:ext>
            </p:extLst>
          </p:nvPr>
        </p:nvGraphicFramePr>
        <p:xfrm>
          <a:off x="251520" y="4124202"/>
          <a:ext cx="1809899" cy="1031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sp>
        <p:nvSpPr>
          <p:cNvPr id="20" name="Folded Corner 19"/>
          <p:cNvSpPr/>
          <p:nvPr/>
        </p:nvSpPr>
        <p:spPr>
          <a:xfrm>
            <a:off x="2241947" y="5348338"/>
            <a:ext cx="1728192" cy="816966"/>
          </a:xfrm>
          <a:prstGeom prst="foldedCorner">
            <a:avLst>
              <a:gd name="adj" fmla="val 218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rgbClr val="000000"/>
                </a:solidFill>
              </a:rPr>
              <a:t>Test Standartları </a:t>
            </a:r>
            <a:r>
              <a:rPr lang="tr-TR" dirty="0" err="1" smtClean="0">
                <a:solidFill>
                  <a:srgbClr val="000000"/>
                </a:solidFill>
              </a:rPr>
              <a:t>Checklist</a:t>
            </a:r>
            <a:endParaRPr lang="tr-TR" dirty="0">
              <a:solidFill>
                <a:srgbClr val="000000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585763" y="955850"/>
            <a:ext cx="1260985" cy="52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tr-TR" sz="800" b="1" dirty="0" smtClean="0">
              <a:solidFill>
                <a:srgbClr val="000000"/>
              </a:solidFill>
            </a:endParaRPr>
          </a:p>
          <a:p>
            <a:pPr marL="0" indent="0">
              <a:buFontTx/>
              <a:buNone/>
            </a:pPr>
            <a:r>
              <a:rPr lang="tr-TR" sz="2000" b="1" dirty="0" smtClean="0">
                <a:solidFill>
                  <a:srgbClr val="000000"/>
                </a:solidFill>
              </a:rPr>
              <a:t>Papirus</a:t>
            </a:r>
            <a:endParaRPr lang="tr-TR" sz="2000" b="1" dirty="0">
              <a:solidFill>
                <a:srgbClr val="000000"/>
              </a:solidFill>
            </a:endParaRPr>
          </a:p>
        </p:txBody>
      </p:sp>
      <p:pic>
        <p:nvPicPr>
          <p:cNvPr id="22" name="Picture 3" descr="D:\My Documents\Oryantasyon görseller\testLib.bmp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994475" y="1027858"/>
            <a:ext cx="1800200" cy="1305145"/>
          </a:xfrm>
          <a:prstGeom prst="rect">
            <a:avLst/>
          </a:prstGeom>
          <a:noFill/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354515" y="3908178"/>
            <a:ext cx="1604427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2575" y="0"/>
            <a:ext cx="8229600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dirty="0" smtClean="0">
                <a:solidFill>
                  <a:srgbClr val="550579"/>
                </a:solidFill>
                <a:latin typeface="Arial (Headings)"/>
              </a:rPr>
              <a:t>Sürüm Yönetimi</a:t>
            </a:r>
            <a:endParaRPr lang="tr-TR" dirty="0">
              <a:solidFill>
                <a:srgbClr val="550579"/>
              </a:solidFill>
              <a:latin typeface="Arial (Headings)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611560" y="2060848"/>
            <a:ext cx="8208912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Font typeface="Wingdings" pitchFamily="2" charset="2"/>
              <a:buChar char="ü"/>
            </a:pPr>
            <a:r>
              <a:rPr lang="tr-TR" sz="2400" dirty="0" smtClean="0">
                <a:solidFill>
                  <a:schemeClr val="tx1"/>
                </a:solidFill>
              </a:rPr>
              <a:t>Test talebinin «</a:t>
            </a:r>
            <a:r>
              <a:rPr lang="tr-TR" sz="2400" i="1" dirty="0" smtClean="0">
                <a:solidFill>
                  <a:schemeClr val="tx1"/>
                </a:solidFill>
              </a:rPr>
              <a:t>Ready </a:t>
            </a:r>
            <a:r>
              <a:rPr lang="tr-TR" sz="2400" i="1" dirty="0">
                <a:solidFill>
                  <a:schemeClr val="tx1"/>
                </a:solidFill>
              </a:rPr>
              <a:t>to PROD</a:t>
            </a:r>
            <a:r>
              <a:rPr lang="tr-TR" sz="2400" dirty="0" smtClean="0">
                <a:solidFill>
                  <a:schemeClr val="tx1"/>
                </a:solidFill>
              </a:rPr>
              <a:t>» statüsünde olması,</a:t>
            </a:r>
            <a:endParaRPr lang="tr-TR" sz="2400" dirty="0">
              <a:solidFill>
                <a:schemeClr val="tx1"/>
              </a:solidFill>
            </a:endParaRPr>
          </a:p>
          <a:p>
            <a:pPr lvl="0" algn="just">
              <a:buFont typeface="Wingdings" pitchFamily="2" charset="2"/>
              <a:buChar char="ü"/>
            </a:pPr>
            <a:r>
              <a:rPr lang="tr-TR" sz="2400" dirty="0" smtClean="0">
                <a:solidFill>
                  <a:schemeClr val="tx1"/>
                </a:solidFill>
              </a:rPr>
              <a:t>Test talebi ile ilişkilendirilmiş Test Set in bulunması,</a:t>
            </a:r>
          </a:p>
          <a:p>
            <a:pPr algn="just">
              <a:buFont typeface="Wingdings" pitchFamily="2" charset="2"/>
              <a:buChar char="ü"/>
            </a:pPr>
            <a:r>
              <a:rPr lang="tr-TR" sz="2400" dirty="0" smtClean="0">
                <a:solidFill>
                  <a:schemeClr val="tx1"/>
                </a:solidFill>
              </a:rPr>
              <a:t>Test talebine ait Critical/High Test Issue bulunmaması,</a:t>
            </a:r>
            <a:endParaRPr lang="tr-TR" sz="2400" dirty="0">
              <a:solidFill>
                <a:schemeClr val="tx1"/>
              </a:solidFill>
            </a:endParaRPr>
          </a:p>
          <a:p>
            <a:pPr lvl="0" algn="just">
              <a:buFont typeface="Wingdings" pitchFamily="2" charset="2"/>
              <a:buChar char="ü"/>
            </a:pPr>
            <a:r>
              <a:rPr lang="tr-TR" sz="2400" dirty="0" smtClean="0">
                <a:solidFill>
                  <a:schemeClr val="tx1"/>
                </a:solidFill>
              </a:rPr>
              <a:t>Test talebi </a:t>
            </a:r>
            <a:r>
              <a:rPr lang="tr-TR" sz="2400" dirty="0">
                <a:solidFill>
                  <a:schemeClr val="tx1"/>
                </a:solidFill>
              </a:rPr>
              <a:t>ile ilişkilendirilmiş Test Set </a:t>
            </a:r>
            <a:r>
              <a:rPr lang="tr-TR" sz="2400" dirty="0" smtClean="0">
                <a:solidFill>
                  <a:schemeClr val="tx1"/>
                </a:solidFill>
              </a:rPr>
              <a:t>teki tüm Test Caselerin koşulmuş olması,</a:t>
            </a:r>
          </a:p>
          <a:p>
            <a:pPr lvl="0" algn="just">
              <a:buFont typeface="Wingdings" pitchFamily="2" charset="2"/>
              <a:buChar char="ü"/>
            </a:pPr>
            <a:r>
              <a:rPr lang="tr-TR" sz="2400" dirty="0" smtClean="0">
                <a:solidFill>
                  <a:schemeClr val="tx1"/>
                </a:solidFill>
              </a:rPr>
              <a:t>Test Set içindeki Test Case lerin min %90 ının PASS etmiş olması,</a:t>
            </a:r>
          </a:p>
          <a:p>
            <a:pPr algn="just">
              <a:buFont typeface="Wingdings" pitchFamily="2" charset="2"/>
              <a:buChar char="ü"/>
            </a:pPr>
            <a:r>
              <a:rPr lang="tr-TR" sz="2400" dirty="0" smtClean="0">
                <a:solidFill>
                  <a:schemeClr val="tx1"/>
                </a:solidFill>
              </a:rPr>
              <a:t>PRP ye geçiş için gerekli CC label larının atılmış olması.</a:t>
            </a:r>
            <a:endParaRPr lang="tr-TR" sz="2400" dirty="0">
              <a:solidFill>
                <a:schemeClr val="tx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11560" y="1199944"/>
            <a:ext cx="8064350" cy="644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dirty="0" smtClean="0">
                <a:latin typeface="Arial (Headings)"/>
              </a:rPr>
              <a:t>PRPye geçiş kriterleri</a:t>
            </a:r>
            <a:endParaRPr lang="tr-TR" sz="3200" dirty="0">
              <a:latin typeface="Arial (Headings)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2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2575" y="0"/>
            <a:ext cx="8229600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dirty="0" smtClean="0">
                <a:solidFill>
                  <a:srgbClr val="550579"/>
                </a:solidFill>
                <a:latin typeface="Arial (Headings)"/>
              </a:rPr>
              <a:t>Sürüm Yönetimi</a:t>
            </a:r>
            <a:endParaRPr lang="tr-TR" dirty="0">
              <a:solidFill>
                <a:srgbClr val="550579"/>
              </a:solidFill>
              <a:latin typeface="Arial (Headings)"/>
            </a:endParaRPr>
          </a:p>
        </p:txBody>
      </p:sp>
      <p:cxnSp>
        <p:nvCxnSpPr>
          <p:cNvPr id="9" name="Straight Arrow Connector 8"/>
          <p:cNvCxnSpPr>
            <a:stCxn id="10" idx="3"/>
            <a:endCxn id="11" idx="1"/>
          </p:cNvCxnSpPr>
          <p:nvPr/>
        </p:nvCxnSpPr>
        <p:spPr>
          <a:xfrm>
            <a:off x="1763688" y="2518048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67544" y="2060848"/>
            <a:ext cx="1296144" cy="91440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Turkcell</a:t>
            </a:r>
            <a:endParaRPr lang="tr-TR" dirty="0"/>
          </a:p>
        </p:txBody>
      </p:sp>
      <p:sp>
        <p:nvSpPr>
          <p:cNvPr id="11" name="Rounded Rectangle 10"/>
          <p:cNvSpPr/>
          <p:nvPr/>
        </p:nvSpPr>
        <p:spPr>
          <a:xfrm>
            <a:off x="3491880" y="2060848"/>
            <a:ext cx="936104" cy="91440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TTECH</a:t>
            </a:r>
            <a:endParaRPr lang="tr-TR" dirty="0"/>
          </a:p>
        </p:txBody>
      </p:sp>
      <p:sp>
        <p:nvSpPr>
          <p:cNvPr id="12" name="Rounded Rectangle 11"/>
          <p:cNvSpPr/>
          <p:nvPr/>
        </p:nvSpPr>
        <p:spPr>
          <a:xfrm>
            <a:off x="6228184" y="2060848"/>
            <a:ext cx="2088232" cy="91440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Development</a:t>
            </a:r>
            <a:r>
              <a:rPr lang="tr-TR" dirty="0" smtClean="0"/>
              <a:t>,Test</a:t>
            </a:r>
            <a:endParaRPr lang="tr-TR" dirty="0"/>
          </a:p>
        </p:txBody>
      </p:sp>
      <p:sp>
        <p:nvSpPr>
          <p:cNvPr id="13" name="Rounded Rectangle 12"/>
          <p:cNvSpPr/>
          <p:nvPr/>
        </p:nvSpPr>
        <p:spPr>
          <a:xfrm>
            <a:off x="6228184" y="4005064"/>
            <a:ext cx="2088232" cy="914400"/>
          </a:xfrm>
          <a:prstGeom prst="roundRect">
            <a:avLst/>
          </a:prstGeom>
          <a:solidFill>
            <a:schemeClr val="tx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Turkcell</a:t>
            </a:r>
            <a:r>
              <a:rPr lang="tr-TR" dirty="0" smtClean="0"/>
              <a:t> OFL</a:t>
            </a:r>
            <a:endParaRPr lang="tr-TR" dirty="0"/>
          </a:p>
        </p:txBody>
      </p:sp>
      <p:sp>
        <p:nvSpPr>
          <p:cNvPr id="14" name="Flowchart: Decision 13"/>
          <p:cNvSpPr/>
          <p:nvPr/>
        </p:nvSpPr>
        <p:spPr>
          <a:xfrm>
            <a:off x="3203848" y="4005064"/>
            <a:ext cx="1440160" cy="936104"/>
          </a:xfrm>
          <a:prstGeom prst="flowChartDecision">
            <a:avLst/>
          </a:prstGeom>
          <a:solidFill>
            <a:schemeClr val="tx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CAB Onay</a:t>
            </a:r>
            <a:endParaRPr lang="tr-TR" dirty="0"/>
          </a:p>
        </p:txBody>
      </p:sp>
      <p:sp>
        <p:nvSpPr>
          <p:cNvPr id="15" name="Oval 14"/>
          <p:cNvSpPr/>
          <p:nvPr/>
        </p:nvSpPr>
        <p:spPr>
          <a:xfrm>
            <a:off x="323528" y="3717032"/>
            <a:ext cx="1872208" cy="1512168"/>
          </a:xfrm>
          <a:prstGeom prst="ellipse">
            <a:avLst/>
          </a:prstGeom>
          <a:solidFill>
            <a:schemeClr val="tx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Devreye Alım Gerçekleşir</a:t>
            </a:r>
            <a:endParaRPr lang="tr-TR" dirty="0"/>
          </a:p>
        </p:txBody>
      </p:sp>
      <p:cxnSp>
        <p:nvCxnSpPr>
          <p:cNvPr id="16" name="Straight Arrow Connector 15"/>
          <p:cNvCxnSpPr>
            <a:stCxn id="13" idx="1"/>
            <a:endCxn id="14" idx="3"/>
          </p:cNvCxnSpPr>
          <p:nvPr/>
        </p:nvCxnSpPr>
        <p:spPr>
          <a:xfrm rot="10800000" flipV="1">
            <a:off x="4644008" y="4462264"/>
            <a:ext cx="1584176" cy="10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0"/>
          </p:cNvCxnSpPr>
          <p:nvPr/>
        </p:nvCxnSpPr>
        <p:spPr>
          <a:xfrm rot="5400000">
            <a:off x="6757392" y="3490156"/>
            <a:ext cx="102981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1"/>
            <a:endCxn id="15" idx="6"/>
          </p:cNvCxnSpPr>
          <p:nvPr/>
        </p:nvCxnSpPr>
        <p:spPr>
          <a:xfrm flipH="1">
            <a:off x="2195736" y="447311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</p:cNvCxnSpPr>
          <p:nvPr/>
        </p:nvCxnSpPr>
        <p:spPr>
          <a:xfrm flipV="1">
            <a:off x="4427984" y="2492896"/>
            <a:ext cx="1800200" cy="25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12" idx="3"/>
          </p:cNvCxnSpPr>
          <p:nvPr/>
        </p:nvCxnSpPr>
        <p:spPr>
          <a:xfrm flipV="1">
            <a:off x="3923928" y="2518048"/>
            <a:ext cx="4392488" cy="2855168"/>
          </a:xfrm>
          <a:prstGeom prst="bentConnector3">
            <a:avLst>
              <a:gd name="adj1" fmla="val 105204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4" idx="2"/>
          </p:cNvCxnSpPr>
          <p:nvPr/>
        </p:nvCxnSpPr>
        <p:spPr>
          <a:xfrm rot="5400000">
            <a:off x="3707904" y="5157192"/>
            <a:ext cx="432048" cy="1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95736" y="2564904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 smtClean="0"/>
              <a:t>Talep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88024" y="256490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 smtClean="0"/>
              <a:t>Talep Kabul</a:t>
            </a:r>
            <a:endParaRPr lang="tr-TR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012160" y="321297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 err="1" smtClean="0"/>
              <a:t>Deployment</a:t>
            </a:r>
            <a:r>
              <a:rPr lang="tr-TR" sz="1200" b="1" dirty="0" smtClean="0"/>
              <a:t> Hazır</a:t>
            </a:r>
            <a:endParaRPr lang="tr-TR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585223" y="5560432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 smtClean="0"/>
              <a:t>Hayır</a:t>
            </a:r>
            <a:endParaRPr lang="tr-TR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483768" y="4509120"/>
            <a:ext cx="576064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 smtClean="0"/>
              <a:t>Evet</a:t>
            </a:r>
            <a:endParaRPr lang="tr-TR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148063" y="4005971"/>
            <a:ext cx="576064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 smtClean="0"/>
              <a:t>Evet</a:t>
            </a:r>
            <a:endParaRPr lang="tr-TR" sz="1200" b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3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2575" y="0"/>
            <a:ext cx="8229600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dirty="0" smtClean="0">
                <a:solidFill>
                  <a:srgbClr val="550579"/>
                </a:solidFill>
                <a:latin typeface="Arial (Headings)"/>
              </a:rPr>
              <a:t>AGILE Proje Yönetimi</a:t>
            </a:r>
            <a:endParaRPr lang="tr-TR" dirty="0">
              <a:solidFill>
                <a:srgbClr val="550579"/>
              </a:solidFill>
              <a:latin typeface="Arial (Headings)"/>
            </a:endParaRPr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548329" y="1094905"/>
            <a:ext cx="8123313" cy="4738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225425" indent="-225425" algn="l">
              <a:buSzPct val="125000"/>
              <a:buFont typeface="Gill Sans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Scrum</a:t>
            </a:r>
            <a:r>
              <a:rPr lang="tr-TR" sz="2600" dirty="0" smtClean="0">
                <a:solidFill>
                  <a:schemeClr val="tx1"/>
                </a:solidFill>
              </a:rPr>
              <a:t>,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tr-TR" sz="2600" dirty="0" smtClean="0">
                <a:solidFill>
                  <a:schemeClr val="tx1"/>
                </a:solidFill>
              </a:rPr>
              <a:t>kısa süre içerisinde yüksek işgücü üretmeye odaklanmış Agile metodolojiye bağlı bir süreçtir.</a:t>
            </a:r>
          </a:p>
          <a:p>
            <a:pPr marL="225425" indent="-225425" algn="l">
              <a:buSzPct val="125000"/>
              <a:buFont typeface="Gill Sans" charset="0"/>
              <a:buChar char="•"/>
            </a:pPr>
            <a:r>
              <a:rPr lang="tr-TR" sz="2600" dirty="0" smtClean="0"/>
              <a:t>Kapsam belirlemenin zor olduğu ve ihtiyaçların değişkenlik gösterdiği projelerde başarılı sonuçlar üretir.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225425" indent="-225425">
              <a:buSzPct val="125000"/>
              <a:buFont typeface="Gill Sans" charset="0"/>
              <a:buChar char="•"/>
            </a:pPr>
            <a:r>
              <a:rPr lang="tr-TR" sz="2600" dirty="0" smtClean="0"/>
              <a:t>Kısa döngüler (2-4 hafta) ile çıktı üretme ve sürekli iyileştirme felsefesi üzerine kuruludur. </a:t>
            </a:r>
          </a:p>
          <a:p>
            <a:pPr marL="225425" indent="-225425">
              <a:buSzPct val="125000"/>
              <a:buFont typeface="Gill Sans" charset="0"/>
              <a:buChar char="•"/>
            </a:pPr>
            <a:r>
              <a:rPr lang="tr-TR" sz="2600" dirty="0" smtClean="0"/>
              <a:t>Öncelikleri müşteri tarafı belirler. Bu yüzden takım self-organize olarak yüksek öncelikli özellikler için nasıl çıktı üreteceğini belirler.</a:t>
            </a:r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2575" y="0"/>
            <a:ext cx="8229600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dirty="0">
                <a:solidFill>
                  <a:srgbClr val="550579"/>
                </a:solidFill>
                <a:latin typeface="Arial (Headings)"/>
              </a:rPr>
              <a:t>AGILE Proje Yönetimi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899601"/>
            <a:ext cx="8317000" cy="49056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2575" y="0"/>
            <a:ext cx="8229600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dirty="0">
                <a:solidFill>
                  <a:srgbClr val="550579"/>
                </a:solidFill>
                <a:latin typeface="Arial (Headings)"/>
              </a:rPr>
              <a:t>AGILE Proje Yönetimi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124744"/>
            <a:ext cx="835292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tr-TR" sz="2600" dirty="0" smtClean="0"/>
              <a:t>SPRINTS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endParaRPr lang="tr-TR" sz="2600" dirty="0"/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600" dirty="0" smtClean="0"/>
              <a:t>Scrum </a:t>
            </a:r>
            <a:r>
              <a:rPr lang="en-US" sz="2600" dirty="0"/>
              <a:t>pro</a:t>
            </a:r>
            <a:r>
              <a:rPr lang="tr-TR" sz="2600" dirty="0"/>
              <a:t>jeleri sprint serilerinden oluşur.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tr-TR" altLang="ja-JP" sz="2600" dirty="0"/>
              <a:t>Anlamlı çalışır program çıktıları üretilen her periyoda </a:t>
            </a:r>
            <a:r>
              <a:rPr lang="tr-TR" altLang="ja-JP" sz="2600" dirty="0">
                <a:solidFill>
                  <a:srgbClr val="FF0000"/>
                </a:solidFill>
              </a:rPr>
              <a:t>Sprint</a:t>
            </a:r>
            <a:r>
              <a:rPr lang="tr-TR" altLang="ja-JP" sz="2600" dirty="0"/>
              <a:t> </a:t>
            </a:r>
            <a:r>
              <a:rPr lang="tr-TR" altLang="ja-JP" sz="2600" dirty="0" smtClean="0"/>
              <a:t>denir.</a:t>
            </a:r>
            <a:endParaRPr lang="en-US" altLang="ja-JP" sz="2600" dirty="0"/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600" dirty="0"/>
              <a:t>T</a:t>
            </a:r>
            <a:r>
              <a:rPr lang="tr-TR" sz="2600" dirty="0"/>
              <a:t>ipik olarak süresi </a:t>
            </a:r>
            <a:r>
              <a:rPr lang="en-US" sz="2600" dirty="0"/>
              <a:t> 2–4</a:t>
            </a:r>
            <a:r>
              <a:rPr lang="tr-TR" sz="2600" dirty="0"/>
              <a:t> hafta veya en fazla bir takvim </a:t>
            </a:r>
            <a:r>
              <a:rPr lang="tr-TR" sz="2600" dirty="0" smtClean="0"/>
              <a:t>ayıdır.</a:t>
            </a:r>
            <a:endParaRPr lang="tr-TR" sz="2600" dirty="0"/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tr-TR" sz="2600" dirty="0"/>
              <a:t>Etkili sonuç için her sprintin sürelerinin aynı olması </a:t>
            </a:r>
            <a:r>
              <a:rPr lang="tr-TR" sz="2600" dirty="0" smtClean="0"/>
              <a:t>gerekir.</a:t>
            </a:r>
            <a:endParaRPr lang="tr-TR" sz="2600" dirty="0"/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tr-TR" sz="2600" dirty="0"/>
              <a:t>Yazılım, sprint süresince tasarım, kodlama ve test aşamasından </a:t>
            </a:r>
            <a:r>
              <a:rPr lang="tr-TR" sz="2600" dirty="0" smtClean="0"/>
              <a:t>geçirilmelidir.</a:t>
            </a:r>
            <a:endParaRPr lang="en-US" sz="2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8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2575" y="0"/>
            <a:ext cx="8229600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dirty="0">
                <a:solidFill>
                  <a:srgbClr val="550579"/>
                </a:solidFill>
                <a:latin typeface="Arial (Headings)"/>
              </a:rPr>
              <a:t>AGILE Proje Yönetimi</a:t>
            </a:r>
          </a:p>
        </p:txBody>
      </p: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603500" y="1068794"/>
            <a:ext cx="4127500" cy="1905000"/>
            <a:chOff x="0" y="0"/>
            <a:chExt cx="2608" cy="1288"/>
          </a:xfrm>
        </p:grpSpPr>
        <p:sp>
          <p:nvSpPr>
            <p:cNvPr id="10" name="AutoShape 3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dirty="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11" name="Rectangle 4"/>
            <p:cNvSpPr>
              <a:spLocks/>
            </p:cNvSpPr>
            <p:nvPr/>
          </p:nvSpPr>
          <p:spPr bwMode="auto">
            <a:xfrm>
              <a:off x="96" y="392"/>
              <a:ext cx="1768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/>
            <a:p>
              <a:pPr algn="l">
                <a:buClr>
                  <a:srgbClr val="FFFFFF"/>
                </a:buClr>
                <a:buSzPct val="125000"/>
                <a:buFont typeface="Gill Sans" charset="0"/>
                <a:buChar char="•"/>
                <a:tabLst>
                  <a:tab pos="1066800" algn="l"/>
                </a:tabLst>
              </a:pPr>
              <a:r>
                <a:rPr lang="en-US" sz="2800" dirty="0">
                  <a:solidFill>
                    <a:srgbClr val="FFFFFF"/>
                  </a:solidFill>
                </a:rPr>
                <a:t>Product owner</a:t>
              </a:r>
            </a:p>
            <a:p>
              <a:pPr algn="l">
                <a:buClr>
                  <a:srgbClr val="FFFFFF"/>
                </a:buClr>
                <a:buSzPct val="125000"/>
                <a:buFont typeface="Gill Sans" charset="0"/>
                <a:buChar char="•"/>
                <a:tabLst>
                  <a:tab pos="1066800" algn="l"/>
                </a:tabLst>
              </a:pPr>
              <a:r>
                <a:rPr lang="en-US" sz="2800" dirty="0" smtClean="0">
                  <a:solidFill>
                    <a:srgbClr val="FFFFFF"/>
                  </a:solidFill>
                </a:rPr>
                <a:t>Scrum</a:t>
              </a:r>
              <a:r>
                <a:rPr lang="tr-TR" sz="2800" dirty="0" smtClean="0">
                  <a:solidFill>
                    <a:srgbClr val="FFFFFF"/>
                  </a:solidFill>
                </a:rPr>
                <a:t> </a:t>
              </a:r>
              <a:r>
                <a:rPr lang="en-US" sz="2800" dirty="0" smtClean="0">
                  <a:solidFill>
                    <a:srgbClr val="FFFFFF"/>
                  </a:solidFill>
                </a:rPr>
                <a:t>Master</a:t>
              </a:r>
              <a:endParaRPr lang="en-US" sz="2800" dirty="0">
                <a:solidFill>
                  <a:srgbClr val="FFFFFF"/>
                </a:solidFill>
              </a:endParaRPr>
            </a:p>
            <a:p>
              <a:pPr algn="l">
                <a:buClr>
                  <a:srgbClr val="FFFFFF"/>
                </a:buClr>
                <a:buSzPct val="125000"/>
                <a:buFont typeface="Gill Sans" charset="0"/>
                <a:buChar char="•"/>
                <a:tabLst>
                  <a:tab pos="1066800" algn="l"/>
                </a:tabLst>
              </a:pPr>
              <a:r>
                <a:rPr lang="en-US" sz="2800" dirty="0">
                  <a:solidFill>
                    <a:srgbClr val="FFFFFF"/>
                  </a:solidFill>
                </a:rPr>
                <a:t>Team</a:t>
              </a:r>
            </a:p>
          </p:txBody>
        </p:sp>
        <p:sp>
          <p:nvSpPr>
            <p:cNvPr id="12" name="Rectangle 5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AutoShape 6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AutoShape 7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Rectangle 8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Rectangle 9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Rectangle 10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/>
            <a:p>
              <a:pPr algn="l">
                <a:tabLst>
                  <a:tab pos="1066800" algn="l"/>
                </a:tabLst>
              </a:pPr>
              <a:r>
                <a:rPr lang="en-US" dirty="0">
                  <a:solidFill>
                    <a:srgbClr val="FFFFFF"/>
                  </a:solidFill>
                </a:rPr>
                <a:t>Roles</a:t>
              </a:r>
            </a:p>
          </p:txBody>
        </p:sp>
      </p:grpSp>
      <p:grpSp>
        <p:nvGrpSpPr>
          <p:cNvPr id="18" name="Group 11"/>
          <p:cNvGrpSpPr>
            <a:grpSpLocks/>
          </p:cNvGrpSpPr>
          <p:nvPr/>
        </p:nvGrpSpPr>
        <p:grpSpPr bwMode="auto">
          <a:xfrm>
            <a:off x="4844438" y="1711052"/>
            <a:ext cx="3912068" cy="2298700"/>
            <a:chOff x="0" y="0"/>
            <a:chExt cx="2608" cy="1592"/>
          </a:xfrm>
        </p:grpSpPr>
        <p:sp>
          <p:nvSpPr>
            <p:cNvPr id="19" name="AutoShape 12"/>
            <p:cNvSpPr>
              <a:spLocks/>
            </p:cNvSpPr>
            <p:nvPr/>
          </p:nvSpPr>
          <p:spPr bwMode="auto">
            <a:xfrm>
              <a:off x="8" y="0"/>
              <a:ext cx="2600" cy="1592"/>
            </a:xfrm>
            <a:prstGeom prst="roundRect">
              <a:avLst>
                <a:gd name="adj" fmla="val 12060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dirty="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20" name="Rectangle 13"/>
            <p:cNvSpPr>
              <a:spLocks/>
            </p:cNvSpPr>
            <p:nvPr/>
          </p:nvSpPr>
          <p:spPr bwMode="auto">
            <a:xfrm>
              <a:off x="96" y="392"/>
              <a:ext cx="2320" cy="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/>
            <a:p>
              <a:pPr algn="l">
                <a:buClr>
                  <a:srgbClr val="FFFFFF"/>
                </a:buClr>
                <a:buSzPct val="125000"/>
                <a:buFont typeface="Gill Sans" charset="0"/>
                <a:buChar char="•"/>
                <a:tabLst>
                  <a:tab pos="1066800" algn="l"/>
                </a:tabLst>
              </a:pPr>
              <a:r>
                <a:rPr lang="en-US" sz="2800" dirty="0">
                  <a:solidFill>
                    <a:srgbClr val="FFFFFF"/>
                  </a:solidFill>
                </a:rPr>
                <a:t>Sprint planning</a:t>
              </a:r>
            </a:p>
            <a:p>
              <a:pPr algn="l">
                <a:buClr>
                  <a:srgbClr val="FFFFFF"/>
                </a:buClr>
                <a:buSzPct val="125000"/>
                <a:buFont typeface="Gill Sans" charset="0"/>
                <a:buChar char="•"/>
                <a:tabLst>
                  <a:tab pos="1066800" algn="l"/>
                </a:tabLst>
              </a:pPr>
              <a:r>
                <a:rPr lang="en-US" sz="2800" dirty="0">
                  <a:solidFill>
                    <a:srgbClr val="FFFFFF"/>
                  </a:solidFill>
                </a:rPr>
                <a:t>Sprint review</a:t>
              </a:r>
            </a:p>
            <a:p>
              <a:pPr algn="l">
                <a:buClr>
                  <a:srgbClr val="FFFFFF"/>
                </a:buClr>
                <a:buSzPct val="125000"/>
                <a:buFont typeface="Gill Sans" charset="0"/>
                <a:buChar char="•"/>
                <a:tabLst>
                  <a:tab pos="1066800" algn="l"/>
                </a:tabLst>
              </a:pPr>
              <a:r>
                <a:rPr lang="en-US" sz="2800" dirty="0">
                  <a:solidFill>
                    <a:srgbClr val="FFFFFF"/>
                  </a:solidFill>
                </a:rPr>
                <a:t>Sprint retrospective</a:t>
              </a:r>
            </a:p>
            <a:p>
              <a:pPr algn="l">
                <a:buClr>
                  <a:srgbClr val="FFFFFF"/>
                </a:buClr>
                <a:buSzPct val="125000"/>
                <a:buFont typeface="Gill Sans" charset="0"/>
                <a:buChar char="•"/>
                <a:tabLst>
                  <a:tab pos="1066800" algn="l"/>
                </a:tabLst>
              </a:pPr>
              <a:r>
                <a:rPr lang="en-US" sz="2800" dirty="0">
                  <a:solidFill>
                    <a:srgbClr val="FFFFFF"/>
                  </a:solidFill>
                </a:rPr>
                <a:t>Daily </a:t>
              </a:r>
              <a:r>
                <a:rPr lang="en-US" sz="2800" dirty="0" smtClean="0">
                  <a:solidFill>
                    <a:srgbClr val="FFFFFF"/>
                  </a:solidFill>
                </a:rPr>
                <a:t>scrum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21" name="Rectangle 14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AutoShape 15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AutoShape 16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Rectangle 17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Rectangle 18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Rectangle 19"/>
            <p:cNvSpPr>
              <a:spLocks/>
            </p:cNvSpPr>
            <p:nvPr/>
          </p:nvSpPr>
          <p:spPr bwMode="auto">
            <a:xfrm>
              <a:off x="104" y="8"/>
              <a:ext cx="1512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/>
            <a:p>
              <a:pPr algn="l">
                <a:tabLst>
                  <a:tab pos="1066800" algn="l"/>
                </a:tabLst>
              </a:pPr>
              <a:r>
                <a:rPr lang="en-US" dirty="0">
                  <a:solidFill>
                    <a:srgbClr val="FFFFFF"/>
                  </a:solidFill>
                </a:rPr>
                <a:t>Ceremonies</a:t>
              </a:r>
            </a:p>
          </p:txBody>
        </p:sp>
      </p:grpSp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590800" y="3457302"/>
            <a:ext cx="4140200" cy="2044700"/>
            <a:chOff x="0" y="0"/>
            <a:chExt cx="2608" cy="1288"/>
          </a:xfrm>
        </p:grpSpPr>
        <p:sp>
          <p:nvSpPr>
            <p:cNvPr id="28" name="AutoShape 21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dirty="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29" name="Rectangle 22"/>
            <p:cNvSpPr>
              <a:spLocks/>
            </p:cNvSpPr>
            <p:nvPr/>
          </p:nvSpPr>
          <p:spPr bwMode="auto">
            <a:xfrm>
              <a:off x="96" y="392"/>
              <a:ext cx="2376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/>
            <a:p>
              <a:pPr algn="l">
                <a:buClr>
                  <a:srgbClr val="FFFFFF"/>
                </a:buClr>
                <a:buSzPct val="125000"/>
                <a:buFont typeface="Gill Sans" charset="0"/>
                <a:buChar char="•"/>
                <a:tabLst>
                  <a:tab pos="1066800" algn="l"/>
                </a:tabLst>
              </a:pPr>
              <a:r>
                <a:rPr lang="en-US" sz="2800" dirty="0">
                  <a:solidFill>
                    <a:srgbClr val="FFFFFF"/>
                  </a:solidFill>
                </a:rPr>
                <a:t>Product backlog</a:t>
              </a:r>
            </a:p>
            <a:p>
              <a:pPr algn="l">
                <a:buClr>
                  <a:srgbClr val="FFFFFF"/>
                </a:buClr>
                <a:buSzPct val="125000"/>
                <a:buFont typeface="Gill Sans" charset="0"/>
                <a:buChar char="•"/>
                <a:tabLst>
                  <a:tab pos="1066800" algn="l"/>
                </a:tabLst>
              </a:pPr>
              <a:r>
                <a:rPr lang="en-US" sz="2800" dirty="0">
                  <a:solidFill>
                    <a:srgbClr val="FFFFFF"/>
                  </a:solidFill>
                </a:rPr>
                <a:t>Sprint backlog</a:t>
              </a:r>
            </a:p>
            <a:p>
              <a:pPr algn="l">
                <a:buClr>
                  <a:srgbClr val="FFFFFF"/>
                </a:buClr>
                <a:buSzPct val="125000"/>
                <a:buFont typeface="Gill Sans" charset="0"/>
                <a:buChar char="•"/>
                <a:tabLst>
                  <a:tab pos="1066800" algn="l"/>
                </a:tabLst>
              </a:pPr>
              <a:r>
                <a:rPr lang="en-US" sz="2800" dirty="0" err="1">
                  <a:solidFill>
                    <a:srgbClr val="FFFFFF"/>
                  </a:solidFill>
                </a:rPr>
                <a:t>Burndown</a:t>
              </a:r>
              <a:r>
                <a:rPr lang="en-US" sz="2800" dirty="0">
                  <a:solidFill>
                    <a:srgbClr val="FFFFFF"/>
                  </a:solidFill>
                </a:rPr>
                <a:t> charts</a:t>
              </a:r>
            </a:p>
          </p:txBody>
        </p:sp>
        <p:sp>
          <p:nvSpPr>
            <p:cNvPr id="30" name="Rectangle 23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AutoShape 24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utoShape 25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26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27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28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/>
            <a:p>
              <a:pPr algn="l">
                <a:tabLst>
                  <a:tab pos="1066800" algn="l"/>
                </a:tabLst>
              </a:pPr>
              <a:r>
                <a:rPr lang="en-US">
                  <a:solidFill>
                    <a:srgbClr val="FFFFFF"/>
                  </a:solidFill>
                </a:rPr>
                <a:t>Artifacts</a:t>
              </a: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1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62575" y="0"/>
            <a:ext cx="8229600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dirty="0">
                <a:solidFill>
                  <a:srgbClr val="550579"/>
                </a:solidFill>
                <a:latin typeface="Arial (Headings)"/>
              </a:rPr>
              <a:t>SDLC - Analiz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319972" y="1628800"/>
            <a:ext cx="4320480" cy="4032448"/>
          </a:xfrm>
        </p:spPr>
        <p:txBody>
          <a:bodyPr>
            <a:normAutofit fontScale="92500" lnSpcReduction="10000"/>
          </a:bodyPr>
          <a:lstStyle/>
          <a:p>
            <a:pPr lvl="1" eaLnBrk="1" fontAlgn="auto" hangingPunct="1">
              <a:spcAft>
                <a:spcPts val="0"/>
              </a:spcAft>
              <a:buNone/>
              <a:defRPr/>
            </a:pPr>
            <a:r>
              <a:rPr lang="tr-TR" sz="3200" dirty="0" smtClean="0"/>
              <a:t>   </a:t>
            </a:r>
            <a:r>
              <a:rPr lang="tr-TR" sz="3200" dirty="0" err="1" smtClean="0"/>
              <a:t>Business</a:t>
            </a:r>
            <a:r>
              <a:rPr lang="tr-TR" sz="3200" dirty="0" smtClean="0"/>
              <a:t> ve Operasyon ekiplerinin ilettiği taleplerin detaylandırılarak çözümün yapılacağı sistemler ve bu sistemlerin ilişkilerinin belirlendiği süreçtir.</a:t>
            </a:r>
            <a:endParaRPr lang="tr-TR" dirty="0"/>
          </a:p>
        </p:txBody>
      </p:sp>
      <p:pic>
        <p:nvPicPr>
          <p:cNvPr id="15" name="Picture 2" descr="D:\My Documents\Oryantasyon görseller\analiz-2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9532" y="1772816"/>
            <a:ext cx="3960440" cy="35283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945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2575" y="0"/>
            <a:ext cx="8229600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dirty="0">
                <a:solidFill>
                  <a:srgbClr val="550579"/>
                </a:solidFill>
                <a:latin typeface="Arial (Headings)"/>
              </a:rPr>
              <a:t>AGILE Proje Yönetimi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3" y="1154941"/>
            <a:ext cx="8224631" cy="4913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tr-TR" sz="2600" dirty="0" smtClean="0"/>
              <a:t>Product Owner </a:t>
            </a:r>
            <a:r>
              <a:rPr lang="tr-TR" sz="2600" dirty="0" smtClean="0">
                <a:sym typeface="Wingdings" pitchFamily="2" charset="2"/>
              </a:rPr>
              <a:t> </a:t>
            </a:r>
            <a:r>
              <a:rPr lang="tr-TR" sz="2000" dirty="0"/>
              <a:t>Müşteri tarafını</a:t>
            </a:r>
            <a:r>
              <a:rPr lang="en-US" sz="2000" dirty="0"/>
              <a:t> </a:t>
            </a:r>
            <a:r>
              <a:rPr lang="en-US" sz="2000" dirty="0" err="1"/>
              <a:t>temsil</a:t>
            </a:r>
            <a:r>
              <a:rPr lang="en-US" sz="2000" dirty="0"/>
              <a:t> </a:t>
            </a:r>
            <a:r>
              <a:rPr lang="en-US" sz="2000" dirty="0" err="1"/>
              <a:t>eder</a:t>
            </a:r>
            <a:r>
              <a:rPr lang="en-US" sz="2000" dirty="0"/>
              <a:t>. </a:t>
            </a:r>
            <a:r>
              <a:rPr lang="en-US" sz="2000" dirty="0" err="1"/>
              <a:t>Onların</a:t>
            </a:r>
            <a:r>
              <a:rPr lang="en-US" sz="2000" dirty="0"/>
              <a:t> </a:t>
            </a:r>
            <a:r>
              <a:rPr lang="en-US" sz="2000" dirty="0" err="1"/>
              <a:t>ihtiyaçlarını</a:t>
            </a:r>
            <a:r>
              <a:rPr lang="en-US" sz="2000" dirty="0"/>
              <a:t> </a:t>
            </a:r>
            <a:r>
              <a:rPr lang="en-US" sz="2000" dirty="0" err="1"/>
              <a:t>saptayıp</a:t>
            </a:r>
            <a:r>
              <a:rPr lang="en-US" sz="2000" dirty="0"/>
              <a:t> product </a:t>
            </a:r>
            <a:r>
              <a:rPr lang="en-US" sz="2000" dirty="0" err="1"/>
              <a:t>backlog’a</a:t>
            </a:r>
            <a:r>
              <a:rPr lang="en-US" sz="2000" dirty="0"/>
              <a:t>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girişi</a:t>
            </a:r>
            <a:r>
              <a:rPr lang="en-US" sz="2000" dirty="0"/>
              <a:t> </a:t>
            </a:r>
            <a:r>
              <a:rPr lang="en-US" sz="2000" dirty="0" err="1"/>
              <a:t>yapa</a:t>
            </a:r>
            <a:r>
              <a:rPr lang="tr-TR" sz="2000" dirty="0" smtClean="0"/>
              <a:t>r. </a:t>
            </a:r>
            <a:r>
              <a:rPr lang="en-US" sz="2000" dirty="0" err="1"/>
              <a:t>Ürün</a:t>
            </a:r>
            <a:r>
              <a:rPr lang="en-US" sz="2000" dirty="0"/>
              <a:t> </a:t>
            </a:r>
            <a:r>
              <a:rPr lang="en-US" sz="2000" dirty="0" err="1"/>
              <a:t>özelliklerini</a:t>
            </a:r>
            <a:r>
              <a:rPr lang="en-US" sz="2000" dirty="0"/>
              <a:t> </a:t>
            </a:r>
            <a:r>
              <a:rPr lang="en-US" sz="2000" dirty="0" err="1"/>
              <a:t>müşteri</a:t>
            </a:r>
            <a:r>
              <a:rPr lang="en-US" sz="2000" dirty="0"/>
              <a:t> </a:t>
            </a:r>
            <a:r>
              <a:rPr lang="en-US" sz="2000" dirty="0" err="1"/>
              <a:t>gözündeki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pazardaki</a:t>
            </a:r>
            <a:r>
              <a:rPr lang="en-US" sz="2000" dirty="0"/>
              <a:t> </a:t>
            </a:r>
            <a:r>
              <a:rPr lang="en-US" sz="2000" dirty="0" err="1"/>
              <a:t>değerlerine</a:t>
            </a:r>
            <a:r>
              <a:rPr lang="en-US" sz="2000" dirty="0"/>
              <a:t> </a:t>
            </a:r>
            <a:r>
              <a:rPr lang="en-US" sz="2000" dirty="0" err="1"/>
              <a:t>göre</a:t>
            </a:r>
            <a:r>
              <a:rPr lang="en-US" sz="2000" dirty="0"/>
              <a:t> </a:t>
            </a:r>
            <a:r>
              <a:rPr lang="en-US" sz="2000" dirty="0" err="1"/>
              <a:t>önceliklendirir</a:t>
            </a:r>
            <a:r>
              <a:rPr lang="en-US" sz="2000" dirty="0" smtClean="0"/>
              <a:t>.</a:t>
            </a:r>
            <a:r>
              <a:rPr lang="tr-TR" sz="2000" dirty="0" smtClean="0"/>
              <a:t> </a:t>
            </a:r>
            <a:r>
              <a:rPr lang="en-US" sz="2000" dirty="0" err="1"/>
              <a:t>Projenin</a:t>
            </a:r>
            <a:r>
              <a:rPr lang="en-US" sz="2000" dirty="0"/>
              <a:t> </a:t>
            </a:r>
            <a:r>
              <a:rPr lang="en-US" sz="2000" dirty="0" err="1"/>
              <a:t>çıktılarını</a:t>
            </a:r>
            <a:r>
              <a:rPr lang="en-US" sz="2000" dirty="0"/>
              <a:t> </a:t>
            </a:r>
            <a:r>
              <a:rPr lang="en-US" sz="2000" dirty="0" err="1"/>
              <a:t>kabul</a:t>
            </a:r>
            <a:r>
              <a:rPr lang="en-US" sz="2000" dirty="0"/>
              <a:t> </a:t>
            </a:r>
            <a:r>
              <a:rPr lang="en-US" sz="2000" dirty="0" err="1"/>
              <a:t>veya</a:t>
            </a:r>
            <a:r>
              <a:rPr lang="en-US" sz="2000" dirty="0"/>
              <a:t> </a:t>
            </a:r>
            <a:r>
              <a:rPr lang="en-US" sz="2000" dirty="0" err="1"/>
              <a:t>reddeder</a:t>
            </a:r>
            <a:r>
              <a:rPr lang="tr-TR" sz="2000" dirty="0"/>
              <a:t>. 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endParaRPr lang="tr-TR" sz="2600" dirty="0" smtClean="0"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tr-TR" sz="2600" dirty="0" smtClean="0">
                <a:sym typeface="Wingdings" pitchFamily="2" charset="2"/>
              </a:rPr>
              <a:t>Scrum Master   </a:t>
            </a:r>
            <a:r>
              <a:rPr lang="en-US" sz="2000" dirty="0"/>
              <a:t>Scrum </a:t>
            </a:r>
            <a:r>
              <a:rPr lang="en-US" sz="2000" dirty="0" err="1"/>
              <a:t>takım</a:t>
            </a:r>
            <a:r>
              <a:rPr lang="tr-TR" sz="2000" dirty="0"/>
              <a:t>ının</a:t>
            </a:r>
            <a:r>
              <a:rPr lang="en-US" sz="2000" dirty="0"/>
              <a:t> </a:t>
            </a:r>
            <a:r>
              <a:rPr lang="en-US" sz="2000" dirty="0" err="1"/>
              <a:t>liderliğini</a:t>
            </a:r>
            <a:r>
              <a:rPr lang="en-US" sz="2000" dirty="0"/>
              <a:t> </a:t>
            </a:r>
            <a:r>
              <a:rPr lang="en-US" sz="2000" dirty="0" err="1"/>
              <a:t>yapar</a:t>
            </a:r>
            <a:r>
              <a:rPr lang="en-US" sz="2000" dirty="0"/>
              <a:t>. </a:t>
            </a:r>
            <a:r>
              <a:rPr lang="tr-TR" sz="2000" dirty="0"/>
              <a:t>T</a:t>
            </a:r>
            <a:r>
              <a:rPr lang="en-US" sz="2000" dirty="0" err="1"/>
              <a:t>akım</a:t>
            </a:r>
            <a:r>
              <a:rPr lang="en-US" sz="2000" dirty="0"/>
              <a:t> </a:t>
            </a:r>
            <a:r>
              <a:rPr lang="en-US" sz="2000" dirty="0" err="1"/>
              <a:t>üyelerinin</a:t>
            </a:r>
            <a:r>
              <a:rPr lang="en-US" sz="2000" dirty="0"/>
              <a:t> </a:t>
            </a:r>
            <a:r>
              <a:rPr lang="en-US" sz="2000" dirty="0" err="1"/>
              <a:t>verimli</a:t>
            </a:r>
            <a:r>
              <a:rPr lang="en-US" sz="2000" dirty="0"/>
              <a:t> </a:t>
            </a:r>
            <a:r>
              <a:rPr lang="tr-TR" sz="2000" dirty="0"/>
              <a:t>, üretken </a:t>
            </a:r>
            <a:r>
              <a:rPr lang="en-US" sz="2000" dirty="0" err="1"/>
              <a:t>çalışmasını</a:t>
            </a:r>
            <a:r>
              <a:rPr lang="en-US" sz="2000" dirty="0"/>
              <a:t> </a:t>
            </a:r>
            <a:r>
              <a:rPr lang="en-US" sz="2000" dirty="0" err="1"/>
              <a:t>sağlar</a:t>
            </a:r>
            <a:r>
              <a:rPr lang="en-US" sz="2000" dirty="0" smtClean="0"/>
              <a:t>.</a:t>
            </a:r>
            <a:r>
              <a:rPr lang="tr-TR" sz="2000" dirty="0">
                <a:solidFill>
                  <a:prstClr val="black"/>
                </a:solidFill>
              </a:rPr>
              <a:t> Engelleri yani </a:t>
            </a:r>
            <a:r>
              <a:rPr lang="tr-TR" sz="2000" dirty="0">
                <a:solidFill>
                  <a:srgbClr val="FF0000"/>
                </a:solidFill>
              </a:rPr>
              <a:t>impediment</a:t>
            </a:r>
            <a:r>
              <a:rPr lang="tr-TR" sz="2000" dirty="0">
                <a:solidFill>
                  <a:prstClr val="black"/>
                </a:solidFill>
              </a:rPr>
              <a:t> ları çözme konusunda takıma destek </a:t>
            </a:r>
            <a:r>
              <a:rPr lang="tr-TR" sz="2000" dirty="0" smtClean="0">
                <a:solidFill>
                  <a:prstClr val="black"/>
                </a:solidFill>
              </a:rPr>
              <a:t>olabilir. </a:t>
            </a:r>
            <a:r>
              <a:rPr lang="tr-TR" sz="2000" dirty="0">
                <a:solidFill>
                  <a:prstClr val="black"/>
                </a:solidFill>
              </a:rPr>
              <a:t>Scrum’un uygulanmasından </a:t>
            </a:r>
            <a:r>
              <a:rPr lang="tr-TR" sz="2000" dirty="0" smtClean="0">
                <a:solidFill>
                  <a:prstClr val="black"/>
                </a:solidFill>
              </a:rPr>
              <a:t>sorumludur.</a:t>
            </a:r>
            <a:endParaRPr lang="en-US" sz="2000" dirty="0">
              <a:solidFill>
                <a:prstClr val="black"/>
              </a:solidFill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endParaRPr lang="tr-TR" sz="2600" dirty="0">
              <a:sym typeface="Wingdings" pitchFamily="2" charset="2"/>
            </a:endParaRPr>
          </a:p>
          <a:p>
            <a:pPr lvl="1" indent="-457200">
              <a:buFont typeface="Arial" pitchFamily="34" charset="0"/>
              <a:buChar char="•"/>
              <a:defRPr/>
            </a:pPr>
            <a:r>
              <a:rPr lang="tr-TR" sz="2600" dirty="0" smtClean="0">
                <a:sym typeface="Wingdings" pitchFamily="2" charset="2"/>
              </a:rPr>
              <a:t>Team </a:t>
            </a:r>
            <a:r>
              <a:rPr lang="tr-TR" sz="2000" dirty="0" smtClean="0">
                <a:sym typeface="Wingdings" pitchFamily="2" charset="2"/>
              </a:rPr>
              <a:t>Cross-functional. 5-9 kişiden oluşur. </a:t>
            </a:r>
            <a:r>
              <a:rPr lang="tr-TR" sz="2000" dirty="0"/>
              <a:t>Takım üyeleri dedike çalışmalıdır</a:t>
            </a:r>
            <a:r>
              <a:rPr lang="tr-TR" sz="2000" dirty="0" smtClean="0"/>
              <a:t>. Operasyon </a:t>
            </a:r>
            <a:r>
              <a:rPr lang="tr-TR" sz="2000" dirty="0"/>
              <a:t>kontağı istisna </a:t>
            </a:r>
            <a:r>
              <a:rPr lang="tr-TR" sz="2000" dirty="0" smtClean="0"/>
              <a:t>olabilir. </a:t>
            </a:r>
            <a:r>
              <a:rPr lang="tr-TR" sz="2000" dirty="0"/>
              <a:t>Takım hedefe ulaşmak için yardımlaşmalıdır ve bu anlamda bireyler yetkinliklerini </a:t>
            </a:r>
            <a:r>
              <a:rPr lang="tr-TR" sz="2000" dirty="0" smtClean="0"/>
              <a:t>arttırmalıdır.</a:t>
            </a:r>
            <a:endParaRPr lang="tr-TR" sz="2000" dirty="0"/>
          </a:p>
          <a:p>
            <a:pPr>
              <a:defRPr/>
            </a:pPr>
            <a:endParaRPr lang="tr-TR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2575" y="0"/>
            <a:ext cx="8229600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dirty="0">
                <a:solidFill>
                  <a:srgbClr val="550579"/>
                </a:solidFill>
                <a:latin typeface="Arial (Headings)"/>
              </a:rPr>
              <a:t>AGILE Proje Yönetimi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0572" y="957865"/>
            <a:ext cx="8784976" cy="5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endParaRPr lang="tr-TR" dirty="0" smtClean="0">
              <a:solidFill>
                <a:prstClr val="black"/>
              </a:solidFill>
            </a:endParaRPr>
          </a:p>
          <a:p>
            <a:pPr marL="0" indent="0" algn="ctr">
              <a:buNone/>
              <a:defRPr/>
            </a:pPr>
            <a:r>
              <a:rPr lang="tr-TR" dirty="0" smtClean="0">
                <a:solidFill>
                  <a:prstClr val="black"/>
                </a:solidFill>
              </a:rPr>
              <a:t>SPRINT Planning</a:t>
            </a:r>
          </a:p>
          <a:p>
            <a:pPr>
              <a:defRPr/>
            </a:pPr>
            <a:endParaRPr lang="tr-TR" sz="26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tr-TR" sz="2600" dirty="0" smtClean="0">
                <a:solidFill>
                  <a:prstClr val="black"/>
                </a:solidFill>
              </a:rPr>
              <a:t>Takım commit edip gerçekleştireceği item ları </a:t>
            </a:r>
            <a:r>
              <a:rPr lang="tr-TR" sz="2600" dirty="0">
                <a:solidFill>
                  <a:srgbClr val="FF0000"/>
                </a:solidFill>
              </a:rPr>
              <a:t>önceliğe uyarak </a:t>
            </a:r>
            <a:r>
              <a:rPr lang="tr-TR" sz="2600" dirty="0" smtClean="0">
                <a:solidFill>
                  <a:prstClr val="black"/>
                </a:solidFill>
              </a:rPr>
              <a:t>product backlog dan seçer</a:t>
            </a:r>
            <a:endParaRPr lang="en-US" sz="2600" dirty="0" smtClean="0">
              <a:solidFill>
                <a:prstClr val="black"/>
              </a:solidFill>
            </a:endParaRPr>
          </a:p>
          <a:p>
            <a:pPr>
              <a:defRPr/>
            </a:pPr>
            <a:r>
              <a:rPr lang="tr-TR" sz="2600" dirty="0" smtClean="0">
                <a:solidFill>
                  <a:prstClr val="black"/>
                </a:solidFill>
              </a:rPr>
              <a:t>Sprint backlog oluşturulur</a:t>
            </a:r>
          </a:p>
          <a:p>
            <a:pPr lvl="1">
              <a:defRPr/>
            </a:pPr>
            <a:r>
              <a:rPr lang="tr-TR" sz="2600" dirty="0" smtClean="0">
                <a:solidFill>
                  <a:prstClr val="black"/>
                </a:solidFill>
              </a:rPr>
              <a:t>Tasklar belirlenir ve </a:t>
            </a:r>
            <a:r>
              <a:rPr lang="tr-TR" sz="2600" dirty="0" smtClean="0">
                <a:solidFill>
                  <a:srgbClr val="FF0000"/>
                </a:solidFill>
              </a:rPr>
              <a:t>takım tarafından </a:t>
            </a:r>
            <a:r>
              <a:rPr lang="tr-TR" sz="2600" dirty="0" smtClean="0">
                <a:solidFill>
                  <a:prstClr val="black"/>
                </a:solidFill>
              </a:rPr>
              <a:t>estimate edilir</a:t>
            </a:r>
          </a:p>
          <a:p>
            <a:pPr lvl="1">
              <a:defRPr/>
            </a:pPr>
            <a:r>
              <a:rPr lang="en-US" sz="2600" dirty="0" smtClean="0"/>
              <a:t>High-level design</a:t>
            </a:r>
            <a:r>
              <a:rPr lang="tr-TR" sz="2600" dirty="0" smtClean="0"/>
              <a:t> dikkate alınır</a:t>
            </a:r>
            <a:endParaRPr lang="en-US" sz="2600" dirty="0">
              <a:solidFill>
                <a:prstClr val="black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6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2575" y="0"/>
            <a:ext cx="8229600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dirty="0">
                <a:solidFill>
                  <a:srgbClr val="550579"/>
                </a:solidFill>
                <a:latin typeface="Arial (Headings)"/>
              </a:rPr>
              <a:t>AGILE Proje Yönetimi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9357" y="1484784"/>
            <a:ext cx="9461500" cy="5473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0">
              <a:lnSpc>
                <a:spcPct val="80000"/>
              </a:lnSpc>
              <a:buNone/>
              <a:defRPr/>
            </a:pPr>
            <a:r>
              <a:rPr lang="tr-TR" dirty="0" smtClean="0"/>
              <a:t>Daily Scrum</a:t>
            </a:r>
          </a:p>
          <a:p>
            <a:pPr marL="698500">
              <a:lnSpc>
                <a:spcPct val="80000"/>
              </a:lnSpc>
              <a:defRPr/>
            </a:pPr>
            <a:r>
              <a:rPr lang="en-US" sz="2600" dirty="0" err="1" smtClean="0"/>
              <a:t>Paramet</a:t>
            </a:r>
            <a:r>
              <a:rPr lang="tr-TR" sz="2600" dirty="0" smtClean="0"/>
              <a:t>reler</a:t>
            </a:r>
            <a:endParaRPr lang="en-US" sz="2600" dirty="0" smtClean="0"/>
          </a:p>
          <a:p>
            <a:pPr marL="1041400" lvl="1">
              <a:lnSpc>
                <a:spcPct val="80000"/>
              </a:lnSpc>
              <a:spcBef>
                <a:spcPts val="1500"/>
              </a:spcBef>
              <a:defRPr/>
            </a:pPr>
            <a:r>
              <a:rPr lang="tr-TR" sz="2600" dirty="0" smtClean="0"/>
              <a:t>Hergün yapılır</a:t>
            </a:r>
            <a:endParaRPr lang="en-US" sz="2600" dirty="0" smtClean="0"/>
          </a:p>
          <a:p>
            <a:pPr marL="1041400" lvl="1">
              <a:lnSpc>
                <a:spcPct val="80000"/>
              </a:lnSpc>
              <a:spcBef>
                <a:spcPts val="1500"/>
              </a:spcBef>
              <a:defRPr/>
            </a:pPr>
            <a:r>
              <a:rPr lang="tr-TR" sz="2600" dirty="0" smtClean="0"/>
              <a:t>Max. </a:t>
            </a:r>
            <a:r>
              <a:rPr lang="en-US" sz="2600" dirty="0" smtClean="0"/>
              <a:t>15</a:t>
            </a:r>
            <a:r>
              <a:rPr lang="tr-TR" sz="2600" dirty="0" smtClean="0"/>
              <a:t> dk.</a:t>
            </a:r>
            <a:endParaRPr lang="en-US" sz="2600" dirty="0" smtClean="0"/>
          </a:p>
          <a:p>
            <a:pPr marL="1041400" lvl="1">
              <a:lnSpc>
                <a:spcPct val="80000"/>
              </a:lnSpc>
              <a:spcBef>
                <a:spcPts val="1500"/>
              </a:spcBef>
              <a:defRPr/>
            </a:pPr>
            <a:r>
              <a:rPr lang="tr-TR" sz="2600" dirty="0" smtClean="0"/>
              <a:t>Ayakta </a:t>
            </a:r>
            <a:r>
              <a:rPr lang="tr-TR" sz="2600" dirty="0" smtClean="0">
                <a:sym typeface="Wingdings" pitchFamily="2" charset="2"/>
              </a:rPr>
              <a:t> </a:t>
            </a:r>
          </a:p>
          <a:p>
            <a:pPr marL="1041400" lvl="1">
              <a:lnSpc>
                <a:spcPct val="80000"/>
              </a:lnSpc>
              <a:spcBef>
                <a:spcPts val="1500"/>
              </a:spcBef>
              <a:defRPr/>
            </a:pPr>
            <a:r>
              <a:rPr lang="tr-TR" sz="2600" dirty="0" smtClean="0">
                <a:sym typeface="Wingdings" pitchFamily="2" charset="2"/>
              </a:rPr>
              <a:t>Task board önünde</a:t>
            </a:r>
            <a:endParaRPr lang="en-US" sz="2600" dirty="0" smtClean="0"/>
          </a:p>
          <a:p>
            <a:pPr marL="698500">
              <a:lnSpc>
                <a:spcPct val="80000"/>
              </a:lnSpc>
              <a:spcBef>
                <a:spcPts val="1500"/>
              </a:spcBef>
              <a:defRPr/>
            </a:pPr>
            <a:r>
              <a:rPr lang="tr-TR" sz="2600" dirty="0" smtClean="0"/>
              <a:t>Problem çözmek için yapılmaz</a:t>
            </a:r>
            <a:endParaRPr lang="en-US" sz="2600" dirty="0" smtClean="0"/>
          </a:p>
          <a:p>
            <a:pPr marL="1041400" lvl="1">
              <a:lnSpc>
                <a:spcPct val="80000"/>
              </a:lnSpc>
              <a:spcBef>
                <a:spcPts val="1500"/>
              </a:spcBef>
              <a:defRPr/>
            </a:pPr>
            <a:r>
              <a:rPr lang="tr-TR" sz="2600" dirty="0" smtClean="0"/>
              <a:t>Herkes davet edilebilir</a:t>
            </a:r>
            <a:endParaRPr lang="en-US" sz="2600" dirty="0" smtClean="0"/>
          </a:p>
          <a:p>
            <a:pPr marL="1041400" lvl="1">
              <a:lnSpc>
                <a:spcPct val="80000"/>
              </a:lnSpc>
              <a:spcBef>
                <a:spcPts val="1500"/>
              </a:spcBef>
              <a:defRPr/>
            </a:pPr>
            <a:r>
              <a:rPr lang="tr-TR" sz="2600" dirty="0" smtClean="0"/>
              <a:t>Sadece takım üyeleri konuşur </a:t>
            </a:r>
            <a:r>
              <a:rPr lang="tr-TR" sz="2600" dirty="0" smtClean="0">
                <a:sym typeface="Wingdings" pitchFamily="2" charset="2"/>
              </a:rPr>
              <a:t></a:t>
            </a:r>
            <a:endParaRPr lang="en-US" sz="2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593" y="1364677"/>
            <a:ext cx="4328350" cy="28803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3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2575" y="0"/>
            <a:ext cx="8229600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dirty="0">
                <a:solidFill>
                  <a:srgbClr val="550579"/>
                </a:solidFill>
                <a:latin typeface="Arial (Headings)"/>
              </a:rPr>
              <a:t>AGILE Proje Yönetimi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-6583" y="1557890"/>
            <a:ext cx="8971071" cy="5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0" algn="ctr">
              <a:lnSpc>
                <a:spcPct val="80000"/>
              </a:lnSpc>
              <a:buNone/>
              <a:defRPr/>
            </a:pPr>
            <a:r>
              <a:rPr lang="tr-TR" dirty="0" smtClean="0"/>
              <a:t>SPRINT Review</a:t>
            </a:r>
          </a:p>
          <a:p>
            <a:pPr marL="698500">
              <a:lnSpc>
                <a:spcPct val="80000"/>
              </a:lnSpc>
              <a:defRPr/>
            </a:pPr>
            <a:endParaRPr lang="tr-TR" sz="2600" dirty="0"/>
          </a:p>
          <a:p>
            <a:pPr marL="698500">
              <a:lnSpc>
                <a:spcPct val="80000"/>
              </a:lnSpc>
              <a:defRPr/>
            </a:pPr>
            <a:r>
              <a:rPr lang="tr-TR" sz="2600" dirty="0" smtClean="0"/>
              <a:t>Takım sprint süresince neler yapıldığını sunar.</a:t>
            </a:r>
          </a:p>
          <a:p>
            <a:pPr marL="698500">
              <a:lnSpc>
                <a:spcPct val="80000"/>
              </a:lnSpc>
              <a:defRPr/>
            </a:pPr>
            <a:r>
              <a:rPr lang="tr-TR" sz="2600" dirty="0" smtClean="0"/>
              <a:t>Sprintin </a:t>
            </a:r>
            <a:r>
              <a:rPr lang="en-US" sz="2600" dirty="0" err="1" smtClean="0"/>
              <a:t>sonunda</a:t>
            </a:r>
            <a:r>
              <a:rPr lang="en-US" sz="2600" dirty="0" smtClean="0"/>
              <a:t> </a:t>
            </a:r>
            <a:r>
              <a:rPr lang="en-US" sz="2600" dirty="0" err="1"/>
              <a:t>yapılan</a:t>
            </a:r>
            <a:r>
              <a:rPr lang="en-US" sz="2600" dirty="0"/>
              <a:t> </a:t>
            </a:r>
            <a:r>
              <a:rPr lang="en-US" sz="2600" dirty="0" err="1"/>
              <a:t>ve</a:t>
            </a:r>
            <a:r>
              <a:rPr lang="en-US" sz="2600" dirty="0"/>
              <a:t> o </a:t>
            </a:r>
            <a:r>
              <a:rPr lang="tr-TR" sz="2600" dirty="0" smtClean="0"/>
              <a:t>sprintin </a:t>
            </a:r>
            <a:r>
              <a:rPr lang="en-US" sz="2600" dirty="0" err="1" smtClean="0"/>
              <a:t>sonunda</a:t>
            </a:r>
            <a:r>
              <a:rPr lang="en-US" sz="2600" dirty="0" smtClean="0"/>
              <a:t> </a:t>
            </a:r>
            <a:r>
              <a:rPr lang="en-US" sz="2600" dirty="0" err="1"/>
              <a:t>ortaya</a:t>
            </a:r>
            <a:r>
              <a:rPr lang="en-US" sz="2600" dirty="0"/>
              <a:t> </a:t>
            </a:r>
            <a:r>
              <a:rPr lang="en-US" sz="2600" dirty="0" err="1"/>
              <a:t>çıkarılan</a:t>
            </a:r>
            <a:r>
              <a:rPr lang="en-US" sz="2600" dirty="0"/>
              <a:t> </a:t>
            </a:r>
            <a:r>
              <a:rPr lang="en-US" sz="2600" dirty="0" err="1" smtClean="0"/>
              <a:t>ürünün</a:t>
            </a:r>
            <a:r>
              <a:rPr lang="tr-TR" sz="2600" dirty="0" smtClean="0"/>
              <a:t> </a:t>
            </a:r>
            <a:r>
              <a:rPr lang="en-US" sz="2600" dirty="0" err="1" smtClean="0"/>
              <a:t>değerlendirildiği</a:t>
            </a:r>
            <a:r>
              <a:rPr lang="en-US" sz="2600" dirty="0" smtClean="0"/>
              <a:t> </a:t>
            </a:r>
            <a:r>
              <a:rPr lang="en-US" sz="2600" dirty="0" err="1" smtClean="0"/>
              <a:t>toplantı</a:t>
            </a:r>
            <a:r>
              <a:rPr lang="tr-TR" sz="2600" dirty="0" smtClean="0"/>
              <a:t>.</a:t>
            </a:r>
          </a:p>
          <a:p>
            <a:pPr marL="698500">
              <a:lnSpc>
                <a:spcPct val="80000"/>
              </a:lnSpc>
              <a:defRPr/>
            </a:pPr>
            <a:r>
              <a:rPr lang="tr-TR" sz="2600" dirty="0" smtClean="0"/>
              <a:t>Bitmeyen işler kesinlikle gösterilmez. (</a:t>
            </a:r>
            <a:r>
              <a:rPr lang="tr-TR" sz="2600" dirty="0" smtClean="0">
                <a:solidFill>
                  <a:srgbClr val="FF0000"/>
                </a:solidFill>
              </a:rPr>
              <a:t>done</a:t>
            </a:r>
            <a:r>
              <a:rPr lang="tr-TR" sz="2600" dirty="0" smtClean="0"/>
              <a:t> olmayanlar)</a:t>
            </a:r>
            <a:endParaRPr lang="en-US" sz="2600" dirty="0" smtClean="0"/>
          </a:p>
          <a:p>
            <a:pPr marL="698500">
              <a:lnSpc>
                <a:spcPct val="80000"/>
              </a:lnSpc>
              <a:spcBef>
                <a:spcPts val="1500"/>
              </a:spcBef>
              <a:defRPr/>
            </a:pPr>
            <a:r>
              <a:rPr lang="tr-TR" sz="2600" dirty="0" smtClean="0"/>
              <a:t>Tüm takım katılmalıdır.</a:t>
            </a:r>
            <a:endParaRPr lang="en-US" sz="2600" dirty="0" smtClean="0"/>
          </a:p>
          <a:p>
            <a:pPr marL="698500">
              <a:lnSpc>
                <a:spcPct val="80000"/>
              </a:lnSpc>
              <a:spcBef>
                <a:spcPts val="1500"/>
              </a:spcBef>
              <a:defRPr/>
            </a:pPr>
            <a:r>
              <a:rPr lang="tr-TR" sz="2600" dirty="0">
                <a:sym typeface="Wingdings" pitchFamily="2" charset="2"/>
              </a:rPr>
              <a:t>Proje ile ilgili herkes, feedback vermek için davet </a:t>
            </a:r>
            <a:r>
              <a:rPr lang="tr-TR" sz="2600" dirty="0" smtClean="0">
                <a:sym typeface="Wingdings" pitchFamily="2" charset="2"/>
              </a:rPr>
              <a:t>edilebilir.</a:t>
            </a:r>
            <a:endParaRPr lang="en-US" sz="2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2575" y="0"/>
            <a:ext cx="8229600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dirty="0">
                <a:solidFill>
                  <a:srgbClr val="550579"/>
                </a:solidFill>
                <a:latin typeface="Arial (Headings)"/>
              </a:rPr>
              <a:t>AGILE Proje Yönetimi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-208980" y="908720"/>
            <a:ext cx="9245476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0" algn="ctr">
              <a:lnSpc>
                <a:spcPct val="80000"/>
              </a:lnSpc>
              <a:buNone/>
              <a:defRPr/>
            </a:pPr>
            <a:r>
              <a:rPr lang="tr-TR" dirty="0" smtClean="0"/>
              <a:t>SPRINT Retrospective</a:t>
            </a:r>
          </a:p>
          <a:p>
            <a:pPr marL="698500">
              <a:lnSpc>
                <a:spcPct val="80000"/>
              </a:lnSpc>
              <a:defRPr/>
            </a:pPr>
            <a:endParaRPr lang="tr-TR" sz="2600" dirty="0"/>
          </a:p>
          <a:p>
            <a:pPr marL="698500">
              <a:lnSpc>
                <a:spcPct val="80000"/>
              </a:lnSpc>
              <a:defRPr/>
            </a:pPr>
            <a:r>
              <a:rPr lang="en-US" sz="2600" dirty="0" smtClean="0"/>
              <a:t>Her </a:t>
            </a:r>
            <a:r>
              <a:rPr lang="tr-TR" sz="2600" dirty="0" smtClean="0"/>
              <a:t>sprint </a:t>
            </a:r>
            <a:r>
              <a:rPr lang="en-US" sz="2600" dirty="0" err="1" smtClean="0"/>
              <a:t>sonrasında</a:t>
            </a:r>
            <a:r>
              <a:rPr lang="tr-TR" sz="2600" dirty="0" smtClean="0"/>
              <a:t>,</a:t>
            </a:r>
            <a:r>
              <a:rPr lang="en-US" sz="2600" dirty="0" smtClean="0"/>
              <a:t> </a:t>
            </a:r>
            <a:r>
              <a:rPr lang="en-US" sz="2600" dirty="0" err="1" smtClean="0"/>
              <a:t>bir</a:t>
            </a:r>
            <a:r>
              <a:rPr lang="en-US" sz="2600" dirty="0" smtClean="0"/>
              <a:t> </a:t>
            </a:r>
            <a:r>
              <a:rPr lang="tr-TR" sz="2600" dirty="0" smtClean="0"/>
              <a:t>sonra</a:t>
            </a:r>
            <a:r>
              <a:rPr lang="en-US" sz="2600" dirty="0" err="1" smtClean="0"/>
              <a:t>ki</a:t>
            </a:r>
            <a:r>
              <a:rPr lang="en-US" sz="2600" dirty="0" smtClean="0"/>
              <a:t> </a:t>
            </a:r>
            <a:r>
              <a:rPr lang="tr-TR" sz="2600" dirty="0" smtClean="0"/>
              <a:t>sprintlerde </a:t>
            </a:r>
            <a:r>
              <a:rPr lang="en-US" sz="2600" dirty="0" err="1" smtClean="0"/>
              <a:t>verimliliği</a:t>
            </a:r>
            <a:r>
              <a:rPr lang="tr-TR" sz="2600" dirty="0" smtClean="0"/>
              <a:t> </a:t>
            </a:r>
            <a:r>
              <a:rPr lang="en-US" sz="2600" dirty="0" err="1" smtClean="0"/>
              <a:t>artırmak</a:t>
            </a:r>
            <a:r>
              <a:rPr lang="en-US" sz="2600" dirty="0" smtClean="0"/>
              <a:t> </a:t>
            </a:r>
            <a:r>
              <a:rPr lang="en-US" sz="2600" dirty="0" err="1" smtClean="0"/>
              <a:t>için</a:t>
            </a:r>
            <a:r>
              <a:rPr lang="en-US" sz="2600" dirty="0" smtClean="0"/>
              <a:t> </a:t>
            </a:r>
            <a:r>
              <a:rPr lang="en-US" sz="2600" dirty="0" err="1" smtClean="0"/>
              <a:t>neler</a:t>
            </a:r>
            <a:r>
              <a:rPr lang="en-US" sz="2600" dirty="0" smtClean="0"/>
              <a:t> </a:t>
            </a:r>
            <a:r>
              <a:rPr lang="en-US" sz="2600" dirty="0" err="1" smtClean="0"/>
              <a:t>yapılabileceğiyle</a:t>
            </a:r>
            <a:r>
              <a:rPr lang="en-US" sz="2600" dirty="0" smtClean="0"/>
              <a:t> </a:t>
            </a:r>
            <a:r>
              <a:rPr lang="en-US" sz="2600" dirty="0" err="1" smtClean="0"/>
              <a:t>ilgili</a:t>
            </a:r>
            <a:r>
              <a:rPr lang="en-US" sz="2600" dirty="0" smtClean="0"/>
              <a:t> </a:t>
            </a:r>
            <a:r>
              <a:rPr lang="en-US" sz="2600" dirty="0" err="1" smtClean="0"/>
              <a:t>yapılan</a:t>
            </a:r>
            <a:r>
              <a:rPr lang="en-US" sz="2600" dirty="0" smtClean="0"/>
              <a:t> </a:t>
            </a:r>
            <a:r>
              <a:rPr lang="en-US" sz="2600" dirty="0" err="1" smtClean="0"/>
              <a:t>toplantı</a:t>
            </a:r>
            <a:r>
              <a:rPr lang="tr-TR" sz="2600" dirty="0" smtClean="0"/>
              <a:t>. </a:t>
            </a:r>
          </a:p>
          <a:p>
            <a:pPr marL="1098550" lvl="1">
              <a:lnSpc>
                <a:spcPct val="80000"/>
              </a:lnSpc>
              <a:defRPr/>
            </a:pPr>
            <a:r>
              <a:rPr lang="tr-TR" sz="2600" dirty="0" smtClean="0"/>
              <a:t>Bu sprintte neler iyi gitti.</a:t>
            </a:r>
          </a:p>
          <a:p>
            <a:pPr marL="1098550" lvl="1">
              <a:lnSpc>
                <a:spcPct val="80000"/>
              </a:lnSpc>
              <a:defRPr/>
            </a:pPr>
            <a:r>
              <a:rPr lang="tr-TR" sz="2600" dirty="0" smtClean="0"/>
              <a:t>Sonraki sprintte neleri iyileştireceğiz</a:t>
            </a:r>
            <a:r>
              <a:rPr lang="en-US" sz="2600" dirty="0" smtClean="0"/>
              <a:t>.</a:t>
            </a:r>
            <a:endParaRPr lang="tr-TR" sz="2600" dirty="0" smtClean="0"/>
          </a:p>
          <a:p>
            <a:pPr marL="1098550" lvl="1">
              <a:lnSpc>
                <a:spcPct val="80000"/>
              </a:lnSpc>
              <a:defRPr/>
            </a:pPr>
            <a:r>
              <a:rPr lang="en-US" sz="2600" dirty="0" smtClean="0"/>
              <a:t>Commitment</a:t>
            </a:r>
            <a:r>
              <a:rPr lang="tr-TR" sz="2600" dirty="0" smtClean="0"/>
              <a:t> </a:t>
            </a:r>
            <a:r>
              <a:rPr lang="en-US" sz="2600" dirty="0" smtClean="0"/>
              <a:t>: </a:t>
            </a:r>
            <a:r>
              <a:rPr lang="en-US" sz="2600" dirty="0" err="1" smtClean="0"/>
              <a:t>Bir</a:t>
            </a:r>
            <a:r>
              <a:rPr lang="en-US" sz="2600" dirty="0" smtClean="0"/>
              <a:t> </a:t>
            </a:r>
            <a:r>
              <a:rPr lang="en-US" sz="2600" dirty="0" err="1" smtClean="0"/>
              <a:t>sonraki</a:t>
            </a:r>
            <a:r>
              <a:rPr lang="en-US" sz="2600" dirty="0" smtClean="0"/>
              <a:t> sprint </a:t>
            </a:r>
            <a:r>
              <a:rPr lang="en-US" sz="2600" dirty="0" err="1" smtClean="0"/>
              <a:t>te</a:t>
            </a:r>
            <a:r>
              <a:rPr lang="en-US" sz="2600" dirty="0" smtClean="0"/>
              <a:t> </a:t>
            </a:r>
            <a:r>
              <a:rPr lang="en-US" sz="2600" dirty="0" err="1" smtClean="0"/>
              <a:t>iyileştirme</a:t>
            </a:r>
            <a:r>
              <a:rPr lang="en-US" sz="2600" dirty="0" smtClean="0"/>
              <a:t> </a:t>
            </a:r>
            <a:r>
              <a:rPr lang="en-US" sz="2600" dirty="0" err="1" smtClean="0"/>
              <a:t>için</a:t>
            </a:r>
            <a:r>
              <a:rPr lang="en-US" sz="2600" dirty="0" smtClean="0"/>
              <a:t> </a:t>
            </a:r>
            <a:r>
              <a:rPr lang="en-US" sz="2600" dirty="0" err="1" smtClean="0"/>
              <a:t>hangi</a:t>
            </a:r>
            <a:r>
              <a:rPr lang="en-US" sz="2600" dirty="0" smtClean="0"/>
              <a:t> net </a:t>
            </a:r>
            <a:r>
              <a:rPr lang="en-US" sz="2600" dirty="0" err="1" smtClean="0"/>
              <a:t>aksiyonları</a:t>
            </a:r>
            <a:r>
              <a:rPr lang="en-US" sz="2600" dirty="0" smtClean="0"/>
              <a:t> commit </a:t>
            </a:r>
            <a:r>
              <a:rPr lang="en-US" sz="2600" dirty="0" err="1" smtClean="0"/>
              <a:t>ediyoruz</a:t>
            </a:r>
            <a:r>
              <a:rPr lang="tr-TR" sz="2600" dirty="0" smtClean="0"/>
              <a:t>.</a:t>
            </a:r>
            <a:endParaRPr lang="en-US" sz="2600" dirty="0" smtClean="0"/>
          </a:p>
          <a:p>
            <a:pPr marL="698500">
              <a:lnSpc>
                <a:spcPct val="80000"/>
              </a:lnSpc>
              <a:spcBef>
                <a:spcPts val="1300"/>
              </a:spcBef>
              <a:defRPr/>
            </a:pPr>
            <a:r>
              <a:rPr lang="tr-TR" sz="2600" dirty="0" smtClean="0"/>
              <a:t>Her sprint in son toplantısıdır.</a:t>
            </a:r>
          </a:p>
          <a:p>
            <a:pPr marL="698500">
              <a:lnSpc>
                <a:spcPct val="80000"/>
              </a:lnSpc>
              <a:spcBef>
                <a:spcPts val="1300"/>
              </a:spcBef>
              <a:defRPr/>
            </a:pPr>
            <a:r>
              <a:rPr lang="tr-TR" sz="2600" dirty="0"/>
              <a:t>Tüm takım katılmalıdır.</a:t>
            </a:r>
            <a:endParaRPr lang="en-US" sz="2600" dirty="0"/>
          </a:p>
          <a:p>
            <a:pPr marL="698500">
              <a:lnSpc>
                <a:spcPct val="80000"/>
              </a:lnSpc>
              <a:spcBef>
                <a:spcPts val="1300"/>
              </a:spcBef>
              <a:defRPr/>
            </a:pPr>
            <a:endParaRPr lang="tr-TR" sz="26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5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2575" y="0"/>
            <a:ext cx="8229600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dirty="0">
                <a:solidFill>
                  <a:srgbClr val="550579"/>
                </a:solidFill>
                <a:latin typeface="Arial (Headings)"/>
              </a:rPr>
              <a:t>AGILE Proje Yönetimi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211960" y="869404"/>
            <a:ext cx="5184576" cy="5295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9275" indent="-295275">
              <a:lnSpc>
                <a:spcPct val="80000"/>
              </a:lnSpc>
              <a:tabLst>
                <a:tab pos="1187450" algn="l"/>
              </a:tabLst>
              <a:defRPr/>
            </a:pPr>
            <a:endParaRPr lang="tr-TR" sz="2600" dirty="0"/>
          </a:p>
          <a:p>
            <a:pPr marL="549275" indent="-295275">
              <a:lnSpc>
                <a:spcPct val="80000"/>
              </a:lnSpc>
              <a:tabLst>
                <a:tab pos="1187450" algn="l"/>
              </a:tabLst>
              <a:defRPr/>
            </a:pPr>
            <a:r>
              <a:rPr lang="tr-TR" sz="2600" dirty="0" smtClean="0"/>
              <a:t>Requirement listesidir.</a:t>
            </a:r>
            <a:endParaRPr lang="en-US" sz="2600" dirty="0" smtClean="0"/>
          </a:p>
          <a:p>
            <a:pPr marL="549275" indent="-295275">
              <a:lnSpc>
                <a:spcPct val="80000"/>
              </a:lnSpc>
              <a:spcBef>
                <a:spcPts val="1400"/>
              </a:spcBef>
              <a:tabLst>
                <a:tab pos="1187450" algn="l"/>
              </a:tabLst>
              <a:defRPr/>
            </a:pPr>
            <a:r>
              <a:rPr lang="tr-TR" sz="2600" dirty="0" err="1"/>
              <a:t>P</a:t>
            </a:r>
            <a:r>
              <a:rPr lang="en-US" sz="2600" dirty="0" err="1" smtClean="0"/>
              <a:t>roje</a:t>
            </a:r>
            <a:r>
              <a:rPr lang="en-US" sz="2600" dirty="0" smtClean="0"/>
              <a:t> </a:t>
            </a:r>
            <a:r>
              <a:rPr lang="en-US" sz="2600" dirty="0" err="1"/>
              <a:t>sonunda</a:t>
            </a:r>
            <a:r>
              <a:rPr lang="en-US" sz="2600" dirty="0"/>
              <a:t> </a:t>
            </a:r>
            <a:r>
              <a:rPr lang="en-US" sz="2600" dirty="0" err="1"/>
              <a:t>üretilmesi</a:t>
            </a:r>
            <a:r>
              <a:rPr lang="en-US" sz="2600" dirty="0"/>
              <a:t> </a:t>
            </a:r>
            <a:r>
              <a:rPr lang="en-US" sz="2600" dirty="0" err="1"/>
              <a:t>beklenen</a:t>
            </a:r>
            <a:r>
              <a:rPr lang="en-US" sz="2600" dirty="0"/>
              <a:t> </a:t>
            </a:r>
            <a:r>
              <a:rPr lang="en-US" sz="2600" dirty="0" err="1"/>
              <a:t>sistemin</a:t>
            </a:r>
            <a:r>
              <a:rPr lang="en-US" sz="2600" dirty="0"/>
              <a:t> </a:t>
            </a:r>
            <a:r>
              <a:rPr lang="en-US" sz="2600" dirty="0" err="1" smtClean="0"/>
              <a:t>özellik</a:t>
            </a:r>
            <a:r>
              <a:rPr lang="tr-TR" sz="2600" dirty="0" smtClean="0"/>
              <a:t> </a:t>
            </a:r>
            <a:r>
              <a:rPr lang="en-US" sz="2600" dirty="0" err="1" smtClean="0"/>
              <a:t>ve</a:t>
            </a:r>
            <a:r>
              <a:rPr lang="en-US" sz="2600" dirty="0" smtClean="0"/>
              <a:t> </a:t>
            </a:r>
            <a:r>
              <a:rPr lang="en-US" sz="2600" dirty="0" err="1"/>
              <a:t>fonksiyonlarının</a:t>
            </a:r>
            <a:r>
              <a:rPr lang="en-US" sz="2600" dirty="0"/>
              <a:t> </a:t>
            </a:r>
            <a:r>
              <a:rPr lang="en-US" sz="2600" dirty="0" err="1"/>
              <a:t>önceliklerine</a:t>
            </a:r>
            <a:r>
              <a:rPr lang="en-US" sz="2600" dirty="0"/>
              <a:t> </a:t>
            </a:r>
            <a:r>
              <a:rPr lang="en-US" sz="2600" dirty="0" err="1"/>
              <a:t>göre</a:t>
            </a:r>
            <a:r>
              <a:rPr lang="en-US" sz="2600" dirty="0"/>
              <a:t> </a:t>
            </a:r>
            <a:r>
              <a:rPr lang="en-US" sz="2600" dirty="0" err="1"/>
              <a:t>yazıldığı</a:t>
            </a:r>
            <a:r>
              <a:rPr lang="en-US" sz="2600" dirty="0"/>
              <a:t> </a:t>
            </a:r>
            <a:r>
              <a:rPr lang="en-US" sz="2600" dirty="0" err="1"/>
              <a:t>bir</a:t>
            </a:r>
            <a:r>
              <a:rPr lang="en-US" sz="2600" dirty="0"/>
              <a:t> </a:t>
            </a:r>
            <a:r>
              <a:rPr lang="en-US" sz="2600" dirty="0" err="1" smtClean="0"/>
              <a:t>dokümandır</a:t>
            </a:r>
            <a:r>
              <a:rPr lang="en-US" sz="2600" dirty="0" smtClean="0"/>
              <a:t>.</a:t>
            </a:r>
            <a:endParaRPr lang="tr-TR" sz="2600" dirty="0" smtClean="0"/>
          </a:p>
          <a:p>
            <a:pPr marL="549275" indent="-295275">
              <a:lnSpc>
                <a:spcPct val="80000"/>
              </a:lnSpc>
              <a:spcBef>
                <a:spcPts val="1400"/>
              </a:spcBef>
              <a:tabLst>
                <a:tab pos="1187450" algn="l"/>
              </a:tabLst>
              <a:defRPr/>
            </a:pPr>
            <a:r>
              <a:rPr lang="tr-TR" sz="2600" dirty="0" smtClean="0"/>
              <a:t>Product Owner tarafından önceliklendirilir ve güncellenir.</a:t>
            </a:r>
            <a:endParaRPr lang="en-US" sz="2600" dirty="0" smtClean="0"/>
          </a:p>
          <a:p>
            <a:pPr marL="549275" indent="-295275">
              <a:lnSpc>
                <a:spcPct val="80000"/>
              </a:lnSpc>
              <a:spcBef>
                <a:spcPts val="1400"/>
              </a:spcBef>
              <a:tabLst>
                <a:tab pos="1187450" algn="l"/>
              </a:tabLst>
              <a:defRPr/>
            </a:pPr>
            <a:r>
              <a:rPr lang="tr-TR" sz="2600" dirty="0" smtClean="0"/>
              <a:t>Her sprint başında önceliklendirme </a:t>
            </a:r>
            <a:r>
              <a:rPr lang="tr-TR" sz="2600" dirty="0" smtClean="0">
                <a:solidFill>
                  <a:srgbClr val="FF0000"/>
                </a:solidFill>
              </a:rPr>
              <a:t>gerekirse </a:t>
            </a:r>
            <a:r>
              <a:rPr lang="tr-TR" sz="2600" dirty="0" smtClean="0"/>
              <a:t>yeniden yapılır.</a:t>
            </a:r>
            <a:endParaRPr lang="en-US" sz="26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4" y="1844824"/>
            <a:ext cx="449580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4"/>
          <p:cNvSpPr>
            <a:spLocks/>
          </p:cNvSpPr>
          <p:nvPr/>
        </p:nvSpPr>
        <p:spPr bwMode="auto">
          <a:xfrm>
            <a:off x="1498601" y="4163339"/>
            <a:ext cx="2857376" cy="1016000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25400">
            <a:solidFill>
              <a:srgbClr val="003C83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1066800" algn="l"/>
              </a:tabLst>
              <a:defRPr/>
            </a:pPr>
            <a:r>
              <a:rPr lang="tr-TR" sz="2800" dirty="0" smtClean="0">
                <a:solidFill>
                  <a:srgbClr val="FFFFFF"/>
                </a:solidFill>
                <a:ea typeface="Gill Sans" pitchFamily="80" charset="0"/>
                <a:cs typeface="Gill Sans" pitchFamily="80" charset="0"/>
                <a:sym typeface="Gill Sans" pitchFamily="80" charset="0"/>
              </a:rPr>
              <a:t>  Product </a:t>
            </a:r>
            <a:r>
              <a:rPr lang="en-US" sz="2800" dirty="0" smtClean="0">
                <a:solidFill>
                  <a:srgbClr val="FFFFFF"/>
                </a:solidFill>
                <a:ea typeface="Gill Sans" pitchFamily="80" charset="0"/>
                <a:cs typeface="Gill Sans" pitchFamily="80" charset="0"/>
                <a:sym typeface="Gill Sans" pitchFamily="80" charset="0"/>
              </a:rPr>
              <a:t>Backlog</a:t>
            </a:r>
            <a:endParaRPr lang="en-US" sz="2800" dirty="0">
              <a:solidFill>
                <a:srgbClr val="FFFFFF"/>
              </a:solidFill>
              <a:ea typeface="Gill Sans" pitchFamily="80" charset="0"/>
              <a:cs typeface="Gill Sans" pitchFamily="80" charset="0"/>
              <a:sym typeface="Gill Sans" pitchFamily="80" charset="0"/>
            </a:endParaRP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1068542" y="3415382"/>
            <a:ext cx="406400" cy="1179364"/>
          </a:xfrm>
          <a:prstGeom prst="line">
            <a:avLst/>
          </a:prstGeom>
          <a:noFill/>
          <a:ln w="38100">
            <a:solidFill>
              <a:srgbClr val="033F7F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8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2575" y="0"/>
            <a:ext cx="8229600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dirty="0">
                <a:solidFill>
                  <a:srgbClr val="550579"/>
                </a:solidFill>
                <a:latin typeface="Arial (Headings)"/>
              </a:rPr>
              <a:t>AGILE Proje Yönetimi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05" y="795541"/>
            <a:ext cx="7656019" cy="50097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2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2575" y="0"/>
            <a:ext cx="8229600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dirty="0">
                <a:solidFill>
                  <a:srgbClr val="550579"/>
                </a:solidFill>
                <a:latin typeface="Arial (Headings)"/>
              </a:rPr>
              <a:t>AGILE Proje Yönetimi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95536" y="836712"/>
            <a:ext cx="8136904" cy="48965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/>
              <a:t>Verimli</a:t>
            </a:r>
            <a:r>
              <a:rPr lang="en-US" sz="2600" dirty="0"/>
              <a:t> </a:t>
            </a:r>
            <a:r>
              <a:rPr lang="en-US" sz="2600" dirty="0" err="1"/>
              <a:t>bir</a:t>
            </a:r>
            <a:r>
              <a:rPr lang="en-US" sz="2600" dirty="0"/>
              <a:t> </a:t>
            </a:r>
            <a:r>
              <a:rPr lang="en-US" sz="2600" dirty="0" err="1"/>
              <a:t>kaynak</a:t>
            </a:r>
            <a:r>
              <a:rPr lang="en-US" sz="2600" dirty="0"/>
              <a:t> </a:t>
            </a:r>
            <a:r>
              <a:rPr lang="en-US" sz="2600" dirty="0" err="1"/>
              <a:t>yönetimi</a:t>
            </a:r>
            <a:r>
              <a:rPr lang="en-US" sz="2600" dirty="0"/>
              <a:t> </a:t>
            </a:r>
            <a:r>
              <a:rPr lang="en-US" sz="2600" dirty="0" err="1"/>
              <a:t>avantajı</a:t>
            </a:r>
            <a:r>
              <a:rPr lang="en-US" sz="2600" dirty="0"/>
              <a:t> </a:t>
            </a:r>
            <a:r>
              <a:rPr lang="en-US" sz="2600" dirty="0" err="1" smtClean="0"/>
              <a:t>sağla</a:t>
            </a:r>
            <a:r>
              <a:rPr lang="tr-TR" sz="2600" dirty="0" smtClean="0"/>
              <a:t>nır.</a:t>
            </a:r>
          </a:p>
          <a:p>
            <a:r>
              <a:rPr lang="en-US" sz="2600" dirty="0" err="1"/>
              <a:t>Proje</a:t>
            </a:r>
            <a:r>
              <a:rPr lang="en-US" sz="2600" dirty="0"/>
              <a:t> </a:t>
            </a:r>
            <a:r>
              <a:rPr lang="en-US" sz="2600" dirty="0" err="1"/>
              <a:t>parçalarının</a:t>
            </a:r>
            <a:r>
              <a:rPr lang="en-US" sz="2600" dirty="0"/>
              <a:t> </a:t>
            </a:r>
            <a:r>
              <a:rPr lang="en-US" sz="2600" dirty="0" err="1"/>
              <a:t>başlangıç</a:t>
            </a:r>
            <a:r>
              <a:rPr lang="en-US" sz="2600" dirty="0"/>
              <a:t> </a:t>
            </a:r>
            <a:r>
              <a:rPr lang="en-US" sz="2600" dirty="0" err="1"/>
              <a:t>ve</a:t>
            </a:r>
            <a:r>
              <a:rPr lang="en-US" sz="2600" dirty="0"/>
              <a:t> </a:t>
            </a:r>
            <a:r>
              <a:rPr lang="en-US" sz="2600" dirty="0" err="1"/>
              <a:t>bitiş</a:t>
            </a:r>
            <a:r>
              <a:rPr lang="en-US" sz="2600" dirty="0"/>
              <a:t> </a:t>
            </a:r>
            <a:r>
              <a:rPr lang="en-US" sz="2600" dirty="0" err="1" smtClean="0"/>
              <a:t>süreleri</a:t>
            </a:r>
            <a:r>
              <a:rPr lang="tr-TR" sz="2600" dirty="0" smtClean="0"/>
              <a:t> </a:t>
            </a:r>
            <a:r>
              <a:rPr lang="en-US" sz="2600" dirty="0" err="1" smtClean="0"/>
              <a:t>zamanla</a:t>
            </a:r>
            <a:r>
              <a:rPr lang="en-US" sz="2600" dirty="0" smtClean="0"/>
              <a:t> </a:t>
            </a:r>
            <a:r>
              <a:rPr lang="en-US" sz="2600" dirty="0" err="1"/>
              <a:t>çok</a:t>
            </a:r>
            <a:r>
              <a:rPr lang="en-US" sz="2600" dirty="0"/>
              <a:t> </a:t>
            </a:r>
            <a:r>
              <a:rPr lang="en-US" sz="2600" dirty="0" err="1"/>
              <a:t>daha</a:t>
            </a:r>
            <a:r>
              <a:rPr lang="en-US" sz="2600" dirty="0"/>
              <a:t> </a:t>
            </a:r>
            <a:r>
              <a:rPr lang="en-US" sz="2600" dirty="0" err="1"/>
              <a:t>hızlı</a:t>
            </a:r>
            <a:r>
              <a:rPr lang="en-US" sz="2600" dirty="0"/>
              <a:t> </a:t>
            </a:r>
            <a:r>
              <a:rPr lang="en-US" sz="2600" dirty="0" err="1" smtClean="0"/>
              <a:t>sapta</a:t>
            </a:r>
            <a:r>
              <a:rPr lang="tr-TR" sz="2600" dirty="0" smtClean="0"/>
              <a:t>nır.</a:t>
            </a:r>
          </a:p>
          <a:p>
            <a:r>
              <a:rPr lang="en-US" sz="2600" dirty="0" err="1"/>
              <a:t>Takım</a:t>
            </a:r>
            <a:r>
              <a:rPr lang="en-US" sz="2600" dirty="0"/>
              <a:t> </a:t>
            </a:r>
            <a:r>
              <a:rPr lang="en-US" sz="2600" dirty="0" err="1"/>
              <a:t>ruhu</a:t>
            </a:r>
            <a:r>
              <a:rPr lang="en-US" sz="2600" dirty="0"/>
              <a:t> </a:t>
            </a:r>
            <a:r>
              <a:rPr lang="en-US" sz="2600" dirty="0" err="1" smtClean="0"/>
              <a:t>oluşur</a:t>
            </a:r>
            <a:r>
              <a:rPr lang="tr-TR" sz="2600" dirty="0" smtClean="0"/>
              <a:t>.</a:t>
            </a:r>
          </a:p>
          <a:p>
            <a:r>
              <a:rPr lang="en-US" sz="2600" dirty="0" err="1"/>
              <a:t>Planlama</a:t>
            </a:r>
            <a:r>
              <a:rPr lang="en-US" sz="2600" dirty="0"/>
              <a:t> </a:t>
            </a:r>
            <a:r>
              <a:rPr lang="en-US" sz="2600" dirty="0" err="1"/>
              <a:t>sadece</a:t>
            </a:r>
            <a:r>
              <a:rPr lang="en-US" sz="2600" dirty="0"/>
              <a:t> </a:t>
            </a:r>
            <a:r>
              <a:rPr lang="en-US" sz="2600" dirty="0" err="1"/>
              <a:t>başta</a:t>
            </a:r>
            <a:r>
              <a:rPr lang="en-US" sz="2600" dirty="0"/>
              <a:t> </a:t>
            </a:r>
            <a:r>
              <a:rPr lang="en-US" sz="2600" dirty="0" err="1"/>
              <a:t>değil</a:t>
            </a:r>
            <a:r>
              <a:rPr lang="en-US" sz="2600" dirty="0"/>
              <a:t> her </a:t>
            </a:r>
            <a:r>
              <a:rPr lang="en-US" sz="2600" dirty="0" err="1"/>
              <a:t>aşamada</a:t>
            </a:r>
            <a:r>
              <a:rPr lang="en-US" sz="2600" dirty="0"/>
              <a:t> </a:t>
            </a:r>
            <a:r>
              <a:rPr lang="en-US" sz="2600" dirty="0" err="1" smtClean="0"/>
              <a:t>olur</a:t>
            </a:r>
            <a:r>
              <a:rPr lang="tr-TR" sz="2600" dirty="0" smtClean="0"/>
              <a:t>.</a:t>
            </a:r>
          </a:p>
          <a:p>
            <a:r>
              <a:rPr lang="en-US" sz="2600" dirty="0" err="1" smtClean="0"/>
              <a:t>Yineleme</a:t>
            </a:r>
            <a:r>
              <a:rPr lang="en-US" sz="2600" dirty="0" smtClean="0"/>
              <a:t> </a:t>
            </a:r>
            <a:r>
              <a:rPr lang="en-US" sz="2600" dirty="0" err="1"/>
              <a:t>yaklaşımıyla</a:t>
            </a:r>
            <a:r>
              <a:rPr lang="en-US" sz="2600" dirty="0"/>
              <a:t> </a:t>
            </a:r>
            <a:r>
              <a:rPr lang="en-US" sz="2600" dirty="0" err="1"/>
              <a:t>projenin</a:t>
            </a:r>
            <a:r>
              <a:rPr lang="en-US" sz="2600" dirty="0"/>
              <a:t> </a:t>
            </a:r>
            <a:r>
              <a:rPr lang="en-US" sz="2600" dirty="0" err="1"/>
              <a:t>parçalara</a:t>
            </a:r>
            <a:r>
              <a:rPr lang="en-US" sz="2600" dirty="0"/>
              <a:t> </a:t>
            </a:r>
            <a:r>
              <a:rPr lang="en-US" sz="2600" dirty="0" err="1"/>
              <a:t>bölünerek</a:t>
            </a:r>
            <a:r>
              <a:rPr lang="en-US" sz="2600" dirty="0"/>
              <a:t> </a:t>
            </a:r>
            <a:r>
              <a:rPr lang="en-US" sz="2600" dirty="0" err="1"/>
              <a:t>karmaşıklığın</a:t>
            </a:r>
            <a:r>
              <a:rPr lang="tr-TR" sz="2600" dirty="0"/>
              <a:t> </a:t>
            </a:r>
            <a:r>
              <a:rPr lang="en-US" sz="2600" dirty="0" err="1" smtClean="0"/>
              <a:t>azaltılması</a:t>
            </a:r>
            <a:r>
              <a:rPr lang="tr-TR" sz="2600" dirty="0" smtClean="0"/>
              <a:t> sağlanır.</a:t>
            </a:r>
          </a:p>
          <a:p>
            <a:r>
              <a:rPr lang="en-US" sz="2600" dirty="0" err="1"/>
              <a:t>Müşterinin</a:t>
            </a:r>
            <a:r>
              <a:rPr lang="en-US" sz="2600" dirty="0"/>
              <a:t> </a:t>
            </a:r>
            <a:r>
              <a:rPr lang="en-US" sz="2600" dirty="0" err="1"/>
              <a:t>sürekli</a:t>
            </a:r>
            <a:r>
              <a:rPr lang="en-US" sz="2600" dirty="0"/>
              <a:t> </a:t>
            </a:r>
            <a:r>
              <a:rPr lang="en-US" sz="2600" dirty="0" err="1"/>
              <a:t>olarak</a:t>
            </a:r>
            <a:r>
              <a:rPr lang="en-US" sz="2600" dirty="0"/>
              <a:t> </a:t>
            </a:r>
            <a:r>
              <a:rPr lang="en-US" sz="2600" dirty="0" err="1"/>
              <a:t>proje</a:t>
            </a:r>
            <a:r>
              <a:rPr lang="en-US" sz="2600" dirty="0"/>
              <a:t> </a:t>
            </a:r>
            <a:r>
              <a:rPr lang="en-US" sz="2600" dirty="0" err="1"/>
              <a:t>geliştirme</a:t>
            </a:r>
            <a:r>
              <a:rPr lang="en-US" sz="2600" dirty="0"/>
              <a:t> </a:t>
            </a:r>
            <a:r>
              <a:rPr lang="en-US" sz="2600" dirty="0" err="1"/>
              <a:t>sürecine</a:t>
            </a:r>
            <a:r>
              <a:rPr lang="en-US" sz="2600" dirty="0"/>
              <a:t> </a:t>
            </a:r>
            <a:r>
              <a:rPr lang="en-US" sz="2600" dirty="0" err="1"/>
              <a:t>dâhil</a:t>
            </a:r>
            <a:r>
              <a:rPr lang="en-US" sz="2600" dirty="0"/>
              <a:t> </a:t>
            </a:r>
            <a:r>
              <a:rPr lang="en-US" sz="2600" dirty="0" err="1"/>
              <a:t>edilerek</a:t>
            </a:r>
            <a:r>
              <a:rPr lang="en-US" sz="2600" dirty="0"/>
              <a:t>, </a:t>
            </a:r>
            <a:r>
              <a:rPr lang="en-US" sz="2600" dirty="0" err="1"/>
              <a:t>bilgi</a:t>
            </a:r>
            <a:r>
              <a:rPr lang="tr-TR" sz="2600" dirty="0"/>
              <a:t> </a:t>
            </a:r>
            <a:r>
              <a:rPr lang="en-US" sz="2600" dirty="0" err="1"/>
              <a:t>alış</a:t>
            </a:r>
            <a:r>
              <a:rPr lang="en-US" sz="2600" dirty="0"/>
              <a:t> </a:t>
            </a:r>
            <a:r>
              <a:rPr lang="en-US" sz="2600" dirty="0" err="1"/>
              <a:t>verişinin</a:t>
            </a:r>
            <a:r>
              <a:rPr lang="en-US" sz="2600" dirty="0"/>
              <a:t> </a:t>
            </a:r>
            <a:r>
              <a:rPr lang="en-US" sz="2600" dirty="0" err="1"/>
              <a:t>ve</a:t>
            </a:r>
            <a:r>
              <a:rPr lang="en-US" sz="2600" dirty="0"/>
              <a:t> </a:t>
            </a:r>
            <a:r>
              <a:rPr lang="en-US" sz="2600" dirty="0" err="1"/>
              <a:t>bunun</a:t>
            </a:r>
            <a:r>
              <a:rPr lang="en-US" sz="2600" dirty="0"/>
              <a:t> </a:t>
            </a:r>
            <a:r>
              <a:rPr lang="en-US" sz="2600" dirty="0" err="1"/>
              <a:t>sonucunda</a:t>
            </a:r>
            <a:r>
              <a:rPr lang="en-US" sz="2600" dirty="0"/>
              <a:t> </a:t>
            </a:r>
            <a:r>
              <a:rPr lang="en-US" sz="2600" dirty="0" err="1"/>
              <a:t>müşteri</a:t>
            </a:r>
            <a:r>
              <a:rPr lang="en-US" sz="2600" dirty="0"/>
              <a:t> </a:t>
            </a:r>
            <a:r>
              <a:rPr lang="en-US" sz="2600" dirty="0" err="1"/>
              <a:t>memnuniyetinin</a:t>
            </a:r>
            <a:r>
              <a:rPr lang="tr-TR" sz="2600" dirty="0"/>
              <a:t> </a:t>
            </a:r>
            <a:r>
              <a:rPr lang="en-US" sz="2600" dirty="0" err="1" smtClean="0"/>
              <a:t>oluşturulması</a:t>
            </a:r>
            <a:r>
              <a:rPr lang="tr-TR" sz="2600" dirty="0" smtClean="0"/>
              <a:t>.</a:t>
            </a:r>
          </a:p>
          <a:p>
            <a:r>
              <a:rPr lang="en-US" sz="2600" dirty="0" err="1"/>
              <a:t>Risklerin</a:t>
            </a:r>
            <a:r>
              <a:rPr lang="en-US" sz="2600" dirty="0"/>
              <a:t> </a:t>
            </a:r>
            <a:r>
              <a:rPr lang="en-US" sz="2600" dirty="0" err="1"/>
              <a:t>önceden</a:t>
            </a:r>
            <a:r>
              <a:rPr lang="en-US" sz="2600" dirty="0"/>
              <a:t> </a:t>
            </a:r>
            <a:r>
              <a:rPr lang="en-US" sz="2600" dirty="0" err="1"/>
              <a:t>fark</a:t>
            </a:r>
            <a:r>
              <a:rPr lang="en-US" sz="2600" dirty="0"/>
              <a:t> </a:t>
            </a:r>
            <a:r>
              <a:rPr lang="en-US" sz="2600" dirty="0" err="1"/>
              <a:t>edilebilir</a:t>
            </a:r>
            <a:r>
              <a:rPr lang="en-US" sz="2600" dirty="0"/>
              <a:t> </a:t>
            </a:r>
            <a:r>
              <a:rPr lang="en-US" sz="2600" dirty="0" err="1" smtClean="0"/>
              <a:t>olması</a:t>
            </a:r>
            <a:r>
              <a:rPr lang="tr-TR" sz="2600" dirty="0" smtClean="0"/>
              <a:t>.</a:t>
            </a:r>
          </a:p>
          <a:p>
            <a:r>
              <a:rPr lang="en-US" sz="2600" dirty="0" err="1"/>
              <a:t>Ürün</a:t>
            </a:r>
            <a:r>
              <a:rPr lang="en-US" sz="2600" dirty="0"/>
              <a:t> </a:t>
            </a:r>
            <a:r>
              <a:rPr lang="en-US" sz="2600" dirty="0" err="1"/>
              <a:t>sahibi</a:t>
            </a:r>
            <a:r>
              <a:rPr lang="en-US" sz="2600" dirty="0"/>
              <a:t> </a:t>
            </a:r>
            <a:r>
              <a:rPr lang="en-US" sz="2600" dirty="0" err="1"/>
              <a:t>tarafından</a:t>
            </a:r>
            <a:r>
              <a:rPr lang="en-US" sz="2600" dirty="0"/>
              <a:t> </a:t>
            </a:r>
            <a:r>
              <a:rPr lang="en-US" sz="2600" dirty="0" err="1"/>
              <a:t>önemli</a:t>
            </a:r>
            <a:r>
              <a:rPr lang="en-US" sz="2600" dirty="0"/>
              <a:t> </a:t>
            </a:r>
            <a:r>
              <a:rPr lang="en-US" sz="2600" dirty="0" err="1"/>
              <a:t>olarak</a:t>
            </a:r>
            <a:r>
              <a:rPr lang="en-US" sz="2600" dirty="0"/>
              <a:t> </a:t>
            </a:r>
            <a:r>
              <a:rPr lang="en-US" sz="2600" dirty="0" err="1"/>
              <a:t>önceliklendirilen</a:t>
            </a:r>
            <a:r>
              <a:rPr lang="en-US" sz="2600" dirty="0"/>
              <a:t> </a:t>
            </a:r>
            <a:r>
              <a:rPr lang="en-US" sz="2600" dirty="0" err="1"/>
              <a:t>isteklerin</a:t>
            </a:r>
            <a:r>
              <a:rPr lang="en-US" sz="2600" dirty="0"/>
              <a:t> ilk</a:t>
            </a:r>
            <a:r>
              <a:rPr lang="tr-TR" sz="2600" dirty="0"/>
              <a:t> </a:t>
            </a:r>
            <a:r>
              <a:rPr lang="en-US" sz="2600" dirty="0" err="1"/>
              <a:t>olarak</a:t>
            </a:r>
            <a:r>
              <a:rPr lang="en-US" sz="2600" dirty="0"/>
              <a:t> </a:t>
            </a:r>
            <a:r>
              <a:rPr lang="en-US" sz="2600" dirty="0" err="1" smtClean="0"/>
              <a:t>çözümlenmesi</a:t>
            </a:r>
            <a:r>
              <a:rPr lang="tr-TR" sz="2600" dirty="0" smtClean="0"/>
              <a:t>.</a:t>
            </a:r>
            <a:endParaRPr lang="en-US" sz="2600" dirty="0"/>
          </a:p>
          <a:p>
            <a:endParaRPr lang="en-US" sz="2600" dirty="0"/>
          </a:p>
          <a:p>
            <a:endParaRPr lang="en-US" sz="2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6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95536" y="836712"/>
            <a:ext cx="8136904" cy="4896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5000" smtClean="0"/>
              <a:t>TEŞEKKÜR EDERİZ</a:t>
            </a:r>
            <a:endParaRPr lang="en-US" sz="5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graphicFrame>
        <p:nvGraphicFramePr>
          <p:cNvPr id="9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911100"/>
              </p:ext>
            </p:extLst>
          </p:nvPr>
        </p:nvGraphicFramePr>
        <p:xfrm>
          <a:off x="228261" y="2419524"/>
          <a:ext cx="1319403" cy="1160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62575" y="0"/>
            <a:ext cx="8229600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dirty="0">
                <a:solidFill>
                  <a:srgbClr val="550579"/>
                </a:solidFill>
                <a:latin typeface="Arial (Headings)"/>
              </a:rPr>
              <a:t>SDLC - Süreçlerimiz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773543" y="3775757"/>
            <a:ext cx="1304925" cy="7676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tr-TR" sz="800" b="1" dirty="0">
              <a:latin typeface="Arial Narrow" pitchFamily="34" charset="0"/>
            </a:endParaRPr>
          </a:p>
          <a:p>
            <a:pPr marL="0" indent="0">
              <a:buNone/>
            </a:pPr>
            <a:r>
              <a:rPr lang="tr-TR" sz="2400" b="1" dirty="0" smtClean="0">
                <a:latin typeface="Arial Narrow" pitchFamily="34" charset="0"/>
              </a:rPr>
              <a:t>Takım Yöneticileri</a:t>
            </a:r>
            <a:endParaRPr lang="tr-TR" sz="2400" b="1" dirty="0">
              <a:latin typeface="Arial Narrow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928" y="3242263"/>
            <a:ext cx="624543" cy="130113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1770143" y="2703781"/>
            <a:ext cx="2003400" cy="6483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Geliştirme Talebi</a:t>
            </a:r>
            <a:endParaRPr lang="tr-TR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2785751" y="3496784"/>
            <a:ext cx="621297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tr-TR" sz="800" b="1" dirty="0" smtClean="0">
              <a:latin typeface="Arial Narrow" pitchFamily="34" charset="0"/>
            </a:endParaRPr>
          </a:p>
          <a:p>
            <a:pPr marL="0" indent="0">
              <a:buFontTx/>
              <a:buNone/>
            </a:pPr>
            <a:r>
              <a:rPr lang="tr-TR" sz="2400" b="1" dirty="0" smtClean="0">
                <a:latin typeface="Arial Narrow" pitchFamily="34" charset="0"/>
              </a:rPr>
              <a:t>PM</a:t>
            </a:r>
            <a:endParaRPr lang="tr-TR" sz="2400" b="1" dirty="0">
              <a:latin typeface="Arial Narrow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7" y="2348880"/>
            <a:ext cx="1619673" cy="1572350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5148064" y="2319697"/>
            <a:ext cx="2376264" cy="157235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Proje Takımının Belirlenmesi &amp; Proje Açılışı</a:t>
            </a:r>
            <a:endParaRPr lang="tr-TR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543" y="2348880"/>
            <a:ext cx="13049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62575" y="0"/>
            <a:ext cx="8229600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dirty="0">
                <a:solidFill>
                  <a:srgbClr val="550579"/>
                </a:solidFill>
                <a:latin typeface="Arial (Headings)"/>
              </a:rPr>
              <a:t>SDLC - Roller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635896" y="908720"/>
            <a:ext cx="5400600" cy="4264715"/>
          </a:xfrm>
        </p:spPr>
        <p:txBody>
          <a:bodyPr anchor="ctr" anchorCtr="0">
            <a:normAutofit/>
          </a:bodyPr>
          <a:lstStyle/>
          <a:p>
            <a:pPr marL="177800" lvl="1" indent="0" algn="ctr" eaLnBrk="1" fontAlgn="auto" hangingPunct="1">
              <a:spcAft>
                <a:spcPts val="0"/>
              </a:spcAft>
              <a:buNone/>
              <a:defRPr/>
            </a:pPr>
            <a:r>
              <a:rPr lang="tr-TR" sz="2600" b="1" dirty="0" smtClean="0"/>
              <a:t>Software Architect - SA</a:t>
            </a:r>
          </a:p>
          <a:p>
            <a:pPr marL="355600" lvl="1" indent="-1778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600" dirty="0" smtClean="0"/>
              <a:t>Çalıştığı alanda teknik sorumluluk</a:t>
            </a:r>
          </a:p>
          <a:p>
            <a:pPr marL="355600" lvl="1" indent="-1778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600" dirty="0" smtClean="0"/>
              <a:t>Stratejilere ve referans mimarilere uygun roadmap’lerin oluşturulması</a:t>
            </a:r>
          </a:p>
          <a:p>
            <a:pPr marL="355600" lvl="1" indent="-1778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600" dirty="0" smtClean="0"/>
              <a:t>Tüm projelerin takibi</a:t>
            </a:r>
          </a:p>
          <a:p>
            <a:pPr marL="355600" lvl="1" indent="-1778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600" dirty="0" smtClean="0"/>
              <a:t>Roadmap’ lere ve standartlara uyumun kontrolü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7" y="1196752"/>
            <a:ext cx="3792621" cy="378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2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62575" y="0"/>
            <a:ext cx="8229600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dirty="0">
                <a:solidFill>
                  <a:srgbClr val="550579"/>
                </a:solidFill>
                <a:latin typeface="Arial (Headings)"/>
              </a:rPr>
              <a:t>SDLC - Roller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655423" y="1052736"/>
            <a:ext cx="5472608" cy="4264715"/>
          </a:xfrm>
        </p:spPr>
        <p:txBody>
          <a:bodyPr anchor="ctr" anchorCtr="0">
            <a:normAutofit fontScale="92500" lnSpcReduction="10000"/>
          </a:bodyPr>
          <a:lstStyle/>
          <a:p>
            <a:pPr marL="0" indent="0" algn="ctr">
              <a:buNone/>
            </a:pPr>
            <a:r>
              <a:rPr lang="tr-TR" sz="2800" b="1" dirty="0" smtClean="0"/>
              <a:t>Test Architect - TA</a:t>
            </a:r>
          </a:p>
          <a:p>
            <a:r>
              <a:rPr lang="tr-TR" sz="2800" dirty="0" smtClean="0"/>
              <a:t>Standartların hedef süreler içersinde şirkete duyurulması, yaygınlaştırılması ve uyumun kontrolü</a:t>
            </a:r>
          </a:p>
          <a:p>
            <a:r>
              <a:rPr lang="tr-TR" sz="2800" dirty="0" smtClean="0"/>
              <a:t>Diğer ekiplerin, görevleri, iş yapış şekilleri vb bilgileri ekibine aktarması. </a:t>
            </a:r>
          </a:p>
          <a:p>
            <a:r>
              <a:rPr lang="tr-TR" sz="2800" dirty="0" smtClean="0"/>
              <a:t>Kendi alanındaki konuları komite gündemine taşıyarak, alınan kararları ekip üyelerine aktarması</a:t>
            </a:r>
            <a:endParaRPr lang="tr-TR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12776"/>
            <a:ext cx="3792621" cy="378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8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62575" y="0"/>
            <a:ext cx="8229600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dirty="0" smtClean="0">
                <a:solidFill>
                  <a:srgbClr val="550579"/>
                </a:solidFill>
                <a:latin typeface="Arial (Headings)"/>
              </a:rPr>
              <a:t>SDLC - Roller</a:t>
            </a:r>
            <a:endParaRPr lang="tr-TR" dirty="0">
              <a:solidFill>
                <a:srgbClr val="550579"/>
              </a:solidFill>
              <a:latin typeface="Arial (Headings)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563888" y="1314178"/>
            <a:ext cx="5317762" cy="4229643"/>
          </a:xfrm>
        </p:spPr>
        <p:txBody>
          <a:bodyPr anchor="ctr" anchorCtr="0">
            <a:normAutofit/>
          </a:bodyPr>
          <a:lstStyle/>
          <a:p>
            <a:pPr marL="177800" lvl="1" indent="0" eaLnBrk="1" fontAlgn="auto" hangingPunct="1">
              <a:spcAft>
                <a:spcPts val="0"/>
              </a:spcAft>
              <a:buNone/>
              <a:defRPr/>
            </a:pPr>
            <a:r>
              <a:rPr lang="tr-TR" sz="2600" b="1" dirty="0" smtClean="0"/>
              <a:t>Faz Liderleri (AFL, DFL, TFL, OFL)</a:t>
            </a:r>
          </a:p>
          <a:p>
            <a:pPr marL="355600" lvl="1" indent="-1778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600" dirty="0" smtClean="0"/>
              <a:t>Projenin sorumluları</a:t>
            </a:r>
          </a:p>
          <a:p>
            <a:pPr marL="755650" lvl="2" indent="-177800">
              <a:defRPr/>
            </a:pPr>
            <a:r>
              <a:rPr lang="tr-TR" dirty="0" smtClean="0"/>
              <a:t>Analiz Faz Lideri</a:t>
            </a:r>
          </a:p>
          <a:p>
            <a:pPr marL="755650" lvl="2" indent="-177800">
              <a:defRPr/>
            </a:pPr>
            <a:r>
              <a:rPr lang="tr-TR" dirty="0" smtClean="0"/>
              <a:t>Development Faz Lideri</a:t>
            </a:r>
          </a:p>
          <a:p>
            <a:pPr marL="755650" lvl="2" indent="-177800">
              <a:defRPr/>
            </a:pPr>
            <a:r>
              <a:rPr lang="tr-TR" dirty="0" smtClean="0"/>
              <a:t>Test Faz Lideri</a:t>
            </a:r>
          </a:p>
          <a:p>
            <a:pPr marL="755650" lvl="2" indent="-177800">
              <a:defRPr/>
            </a:pPr>
            <a:r>
              <a:rPr lang="tr-TR" dirty="0" smtClean="0"/>
              <a:t>Operasyon Faz Lideri</a:t>
            </a:r>
          </a:p>
          <a:p>
            <a:pPr marL="355600" lvl="1" indent="-1778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600" dirty="0" smtClean="0"/>
              <a:t>Proje planının yapılması ve plana uyumun kontrolü</a:t>
            </a:r>
          </a:p>
          <a:p>
            <a:pPr marL="177800" lvl="1" indent="0" eaLnBrk="1" fontAlgn="auto" hangingPunct="1">
              <a:spcAft>
                <a:spcPts val="0"/>
              </a:spcAft>
              <a:buNone/>
              <a:defRPr/>
            </a:pPr>
            <a:endParaRPr lang="tr-TR" sz="32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8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8" y="1340768"/>
            <a:ext cx="3598736" cy="381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4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66" y="5681842"/>
            <a:ext cx="1059526" cy="10595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37865"/>
            <a:ext cx="1872208" cy="61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graphicFrame>
        <p:nvGraphicFramePr>
          <p:cNvPr id="9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7819883"/>
              </p:ext>
            </p:extLst>
          </p:nvPr>
        </p:nvGraphicFramePr>
        <p:xfrm>
          <a:off x="228261" y="1944949"/>
          <a:ext cx="1319403" cy="1160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62575" y="0"/>
            <a:ext cx="8229600" cy="936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tr-TR" dirty="0">
                <a:solidFill>
                  <a:srgbClr val="550579"/>
                </a:solidFill>
                <a:latin typeface="Arial (Headings)"/>
              </a:rPr>
              <a:t>SDLC - Süreçlerimiz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773543" y="3301182"/>
            <a:ext cx="1304925" cy="7676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tr-TR" sz="800" b="1" dirty="0">
              <a:latin typeface="Arial Narrow" pitchFamily="34" charset="0"/>
            </a:endParaRPr>
          </a:p>
          <a:p>
            <a:pPr marL="0" indent="0">
              <a:buNone/>
            </a:pPr>
            <a:r>
              <a:rPr lang="tr-TR" sz="2400" b="1" dirty="0" smtClean="0">
                <a:latin typeface="Arial Narrow" pitchFamily="34" charset="0"/>
              </a:rPr>
              <a:t>Takım Yöneticileri</a:t>
            </a:r>
            <a:endParaRPr lang="tr-TR" sz="2400" b="1" dirty="0">
              <a:latin typeface="Arial Narrow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928" y="2767688"/>
            <a:ext cx="624543" cy="130113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1770143" y="2229206"/>
            <a:ext cx="2003400" cy="6483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Geliştirme Talebi</a:t>
            </a:r>
            <a:endParaRPr lang="tr-TR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2785751" y="3022209"/>
            <a:ext cx="621297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tr-TR" sz="800" b="1" dirty="0" smtClean="0">
              <a:latin typeface="Arial Narrow" pitchFamily="34" charset="0"/>
            </a:endParaRPr>
          </a:p>
          <a:p>
            <a:pPr marL="0" indent="0">
              <a:buFontTx/>
              <a:buNone/>
            </a:pPr>
            <a:r>
              <a:rPr lang="tr-TR" sz="2400" b="1" dirty="0" smtClean="0">
                <a:latin typeface="Arial Narrow" pitchFamily="34" charset="0"/>
              </a:rPr>
              <a:t>PM</a:t>
            </a:r>
            <a:endParaRPr lang="tr-TR" sz="2400" b="1" dirty="0">
              <a:latin typeface="Arial Narrow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7" y="1874305"/>
            <a:ext cx="1619673" cy="1572350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5148064" y="1845122"/>
            <a:ext cx="2376264" cy="157235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Proje Takımının Belirlenmesi &amp; Proje Açılışı</a:t>
            </a:r>
            <a:endParaRPr lang="tr-TR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543" y="1874305"/>
            <a:ext cx="1304925" cy="1304925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5400000">
            <a:off x="7737365" y="3580265"/>
            <a:ext cx="1319679" cy="129614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Analiz Kabulü</a:t>
            </a:r>
            <a:endParaRPr lang="tr-TR" dirty="0"/>
          </a:p>
        </p:txBody>
      </p:sp>
      <p:sp>
        <p:nvSpPr>
          <p:cNvPr id="19" name="Folded Corner 18"/>
          <p:cNvSpPr/>
          <p:nvPr/>
        </p:nvSpPr>
        <p:spPr>
          <a:xfrm>
            <a:off x="6583466" y="3664037"/>
            <a:ext cx="1161643" cy="914400"/>
          </a:xfrm>
          <a:prstGeom prst="foldedCorner">
            <a:avLst>
              <a:gd name="adj" fmla="val 218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AD Review Checklist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01510C6AB93448BF90C20517870AD2" ma:contentTypeVersion="0" ma:contentTypeDescription="Create a new document." ma:contentTypeScope="" ma:versionID="36bdcc17d8493b91f28ff951d52d8cc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134273-D640-45D7-B0D2-EC290945EE9C}">
  <ds:schemaRefs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51529D5-8F23-4C66-88BB-AEDE954125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C587F388-FC3B-428C-80C6-315A3DED51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1924</TotalTime>
  <Words>1488</Words>
  <Application>Microsoft Office PowerPoint</Application>
  <PresentationFormat>On-screen Show (4:3)</PresentationFormat>
  <Paragraphs>441</Paragraphs>
  <Slides>48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Software Quality  and Testing  TURKCELL TEKNOLOJİ 15.11.2012  Lütfiye YETİŞEN MELİYE Füsun DİKER</vt:lpstr>
      <vt:lpstr>PowerPoint Presentation</vt:lpstr>
      <vt:lpstr>SDLC - Süreçlerimiz</vt:lpstr>
      <vt:lpstr>SDLC - Analiz</vt:lpstr>
      <vt:lpstr>SDLC - Süreçlerimiz</vt:lpstr>
      <vt:lpstr>SDLC - Roller</vt:lpstr>
      <vt:lpstr>SDLC - Roller</vt:lpstr>
      <vt:lpstr>SDLC - Roller</vt:lpstr>
      <vt:lpstr>SDLC - Süreçlerimiz</vt:lpstr>
      <vt:lpstr>SDLC – Analiz Review</vt:lpstr>
      <vt:lpstr>SDLC - Süreçlerimiz</vt:lpstr>
      <vt:lpstr>SDLC - Tasarım</vt:lpstr>
      <vt:lpstr>SDLC - Süreçlerimiz</vt:lpstr>
      <vt:lpstr>SDLC – Yazılım Geliştirme</vt:lpstr>
      <vt:lpstr>SDLC – Kullandığımız Teknolojiler</vt:lpstr>
      <vt:lpstr>SDLC – Code Review</vt:lpstr>
      <vt:lpstr>SDLC - Süreçlerimiz</vt:lpstr>
      <vt:lpstr>SDLC – Yazılım Testi</vt:lpstr>
      <vt:lpstr>SDLC - Yazılım Hatalarının Nedenleri</vt:lpstr>
      <vt:lpstr>SDLC – Yazılım Testi Amaçları</vt:lpstr>
      <vt:lpstr>SDLC - Süreçlerimiz</vt:lpstr>
      <vt:lpstr>SDLC – Test Toolumuz</vt:lpstr>
      <vt:lpstr>SDLC - Süreçlerimiz</vt:lpstr>
      <vt:lpstr>Standartlar</vt:lpstr>
      <vt:lpstr>Standartlar</vt:lpstr>
      <vt:lpstr>Standartlar</vt:lpstr>
      <vt:lpstr>Standartlar</vt:lpstr>
      <vt:lpstr>Standartlar</vt:lpstr>
      <vt:lpstr>Standartlar</vt:lpstr>
      <vt:lpstr>Standartlar</vt:lpstr>
      <vt:lpstr>Sürüm Yönetimi</vt:lpstr>
      <vt:lpstr>Sürüm Yönetimi</vt:lpstr>
      <vt:lpstr>SDLC</vt:lpstr>
      <vt:lpstr>Sürüm Yönetimi</vt:lpstr>
      <vt:lpstr>Sürüm Yönetimi</vt:lpstr>
      <vt:lpstr>AGILE Proje Yönetimi</vt:lpstr>
      <vt:lpstr>AGILE Proje Yönetimi</vt:lpstr>
      <vt:lpstr>AGILE Proje Yönetimi</vt:lpstr>
      <vt:lpstr>AGILE Proje Yönetimi</vt:lpstr>
      <vt:lpstr>AGILE Proje Yönetimi</vt:lpstr>
      <vt:lpstr>AGILE Proje Yönetimi</vt:lpstr>
      <vt:lpstr>AGILE Proje Yönetimi</vt:lpstr>
      <vt:lpstr>AGILE Proje Yönetimi</vt:lpstr>
      <vt:lpstr>AGILE Proje Yönetimi</vt:lpstr>
      <vt:lpstr>AGILE Proje Yönetimi</vt:lpstr>
      <vt:lpstr>AGILE Proje Yönetimi</vt:lpstr>
      <vt:lpstr>AGILE Proje Yönetimi</vt:lpstr>
      <vt:lpstr>PowerPoint Presentation</vt:lpstr>
    </vt:vector>
  </TitlesOfParts>
  <Company>Turkcell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and Testing  TURKCELL TECHNOLOGY 07.10.2011</dc:title>
  <dc:creator>HULYA ERGUN</dc:creator>
  <cp:lastModifiedBy>LUTFIYE YETISEN MELIYE</cp:lastModifiedBy>
  <cp:revision>420</cp:revision>
  <dcterms:created xsi:type="dcterms:W3CDTF">2011-10-07T13:05:16Z</dcterms:created>
  <dcterms:modified xsi:type="dcterms:W3CDTF">2012-11-15T07:12:20Z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0x010100A801510C6AB93448BF90C20517870AD2</vt:lpwstr>
  </property>
</Properties>
</file>