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7"/>
  </p:notesMasterIdLst>
  <p:sldIdLst>
    <p:sldId id="351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21" r:id="rId23"/>
    <p:sldId id="408" r:id="rId24"/>
    <p:sldId id="409" r:id="rId25"/>
    <p:sldId id="410" r:id="rId26"/>
    <p:sldId id="420" r:id="rId27"/>
    <p:sldId id="411" r:id="rId28"/>
    <p:sldId id="412" r:id="rId29"/>
    <p:sldId id="419" r:id="rId30"/>
    <p:sldId id="422" r:id="rId31"/>
    <p:sldId id="414" r:id="rId32"/>
    <p:sldId id="415" r:id="rId33"/>
    <p:sldId id="416" r:id="rId34"/>
    <p:sldId id="417" r:id="rId35"/>
    <p:sldId id="418" r:id="rId36"/>
  </p:sldIdLst>
  <p:sldSz cx="9144000" cy="6858000" type="screen4x3"/>
  <p:notesSz cx="6807200" cy="99393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RTAC AKKAN" initials="SA" lastIdx="3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6767"/>
    <a:srgbClr val="3D3737"/>
    <a:srgbClr val="121010"/>
    <a:srgbClr val="000000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85258" autoAdjust="0"/>
  </p:normalViewPr>
  <p:slideViewPr>
    <p:cSldViewPr>
      <p:cViewPr varScale="1">
        <p:scale>
          <a:sx n="79" d="100"/>
          <a:sy n="79" d="100"/>
        </p:scale>
        <p:origin x="-20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388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1B881A5-0287-4F43-BE7D-A44583A2B0D9}" type="datetimeFigureOut">
              <a:rPr lang="tr-TR" smtClean="0"/>
              <a:pPr/>
              <a:t>30.10.2012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97DDB27-3533-4B2B-9F6B-3BA7331B428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0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4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24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1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41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Ref: </a:t>
            </a:r>
            <a:r>
              <a:rPr lang="en-US" dirty="0" err="1" smtClean="0"/>
              <a:t>Jakob</a:t>
            </a:r>
            <a:r>
              <a:rPr lang="tr-TR" dirty="0" smtClean="0"/>
              <a:t> </a:t>
            </a:r>
            <a:r>
              <a:rPr lang="en-US" dirty="0" smtClean="0"/>
              <a:t>Nielsen</a:t>
            </a:r>
            <a:r>
              <a:rPr lang="tr-TR" dirty="0" smtClean="0"/>
              <a:t> describes </a:t>
            </a:r>
            <a:r>
              <a:rPr lang="en-US" dirty="0" smtClean="0"/>
              <a:t> "A mathematical model of the finding of usability problems"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Ref: </a:t>
            </a:r>
            <a:r>
              <a:rPr lang="en-US" dirty="0" err="1" smtClean="0"/>
              <a:t>Jakob</a:t>
            </a:r>
            <a:r>
              <a:rPr lang="tr-TR" dirty="0" smtClean="0"/>
              <a:t> </a:t>
            </a:r>
            <a:r>
              <a:rPr lang="en-US" dirty="0" smtClean="0"/>
              <a:t>Nielsen</a:t>
            </a:r>
            <a:r>
              <a:rPr lang="tr-TR" dirty="0" smtClean="0"/>
              <a:t> describes </a:t>
            </a:r>
            <a:r>
              <a:rPr lang="en-US" dirty="0" smtClean="0"/>
              <a:t> "A mathematical model of the finding of usability problems"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5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CB153-8A45-4A03-B4AA-3A1F6AAA2A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53846"/>
            <a:ext cx="9142413" cy="6104154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470" y="1268760"/>
            <a:ext cx="7527916" cy="72008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SUNUM KAPAK SAYFASI BİLGİSİ 36pt</a:t>
            </a:r>
            <a:endParaRPr lang="tr-TR" dirty="0"/>
          </a:p>
        </p:txBody>
      </p:sp>
      <p:sp>
        <p:nvSpPr>
          <p:cNvPr id="7" name="Freeform 10"/>
          <p:cNvSpPr>
            <a:spLocks/>
          </p:cNvSpPr>
          <p:nvPr userDrawn="1"/>
        </p:nvSpPr>
        <p:spPr bwMode="auto">
          <a:xfrm>
            <a:off x="-2" y="2636912"/>
            <a:ext cx="4844855" cy="4221087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3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3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mparison">
    <p:bg>
      <p:bgPr>
        <a:solidFill>
          <a:srgbClr val="FFCB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37318"/>
            <a:ext cx="6419120" cy="4453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 CALİBRİ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801189" y="5172285"/>
            <a:ext cx="7002735" cy="11521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dirty="0" smtClean="0"/>
              <a:t>Resim altı yazı 14pt calibri</a:t>
            </a:r>
            <a:endParaRPr lang="en-US" dirty="0" smtClean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863998" y="1556741"/>
            <a:ext cx="7917051" cy="3593658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91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mparison">
    <p:bg>
      <p:bgPr>
        <a:solidFill>
          <a:srgbClr val="FFCB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37318"/>
            <a:ext cx="6419120" cy="445363"/>
          </a:xfrm>
        </p:spPr>
        <p:txBody>
          <a:bodyPr>
            <a:noAutofit/>
          </a:bodyPr>
          <a:lstStyle>
            <a:lvl1pPr algn="l"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tr-TR" dirty="0" smtClean="0"/>
              <a:t>Alt Başlık Ufak Harf 24pt Calibri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32049" y="1484730"/>
            <a:ext cx="1967692" cy="30964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dirty="0" smtClean="0"/>
              <a:t>Resim altı yazı 14pt calibri</a:t>
            </a:r>
            <a:endParaRPr lang="en-US" dirty="0" smtClean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2915770" y="1563537"/>
            <a:ext cx="5865279" cy="5294463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92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37318"/>
            <a:ext cx="6419120" cy="4453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 CALİBRİ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1584001"/>
            <a:ext cx="7585200" cy="432060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Ara Başlık Calibri Bold 22pt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764" y="2132821"/>
            <a:ext cx="7584472" cy="11521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901049" y="3380591"/>
            <a:ext cx="2880000" cy="3420000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2915770" y="3380591"/>
            <a:ext cx="2880000" cy="3420000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87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5750" y="1412720"/>
            <a:ext cx="3816000" cy="504070"/>
          </a:xfrm>
        </p:spPr>
        <p:txBody>
          <a:bodyPr anchor="ctr">
            <a:norm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Grafik Başlık 1 Calibri 20pt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62961" y="1412720"/>
            <a:ext cx="3816530" cy="504070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Grafik Başlık 2 Calibri 20pt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 CALIBRI</a:t>
            </a:r>
            <a:endParaRPr lang="tr-TR" dirty="0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10"/>
          </p:nvPr>
        </p:nvSpPr>
        <p:spPr>
          <a:xfrm>
            <a:off x="755470" y="2205038"/>
            <a:ext cx="3816530" cy="3816322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19" name="Chart Placeholder 18"/>
          <p:cNvSpPr>
            <a:spLocks noGrp="1"/>
          </p:cNvSpPr>
          <p:nvPr>
            <p:ph type="chart" sz="quarter" idx="11"/>
          </p:nvPr>
        </p:nvSpPr>
        <p:spPr>
          <a:xfrm>
            <a:off x="4962961" y="2204831"/>
            <a:ext cx="3816530" cy="381653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9228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53846"/>
            <a:ext cx="9142413" cy="6104154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Freeform 10"/>
          <p:cNvSpPr>
            <a:spLocks/>
          </p:cNvSpPr>
          <p:nvPr userDrawn="1"/>
        </p:nvSpPr>
        <p:spPr bwMode="auto">
          <a:xfrm>
            <a:off x="-2" y="2636912"/>
            <a:ext cx="4844855" cy="4221087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3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00" y="66578"/>
            <a:ext cx="6480900" cy="5868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SUNUM ARA KAPAK SAYFASI BİLGİSİ 28pt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788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53846"/>
            <a:ext cx="9142413" cy="6104154"/>
          </a:xfrm>
          <a:prstGeom prst="rect">
            <a:avLst/>
          </a:prstGeom>
          <a:solidFill>
            <a:srgbClr val="249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Freeform 10"/>
          <p:cNvSpPr>
            <a:spLocks/>
          </p:cNvSpPr>
          <p:nvPr userDrawn="1"/>
        </p:nvSpPr>
        <p:spPr bwMode="auto">
          <a:xfrm>
            <a:off x="-2" y="2636912"/>
            <a:ext cx="4844855" cy="4221087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3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00" y="66578"/>
            <a:ext cx="6480900" cy="5868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SUNUM ARA KAPAK SAYFASI BİLGİSİ 28pt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35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53846"/>
            <a:ext cx="9142413" cy="6104154"/>
          </a:xfrm>
          <a:prstGeom prst="rect">
            <a:avLst/>
          </a:prstGeom>
          <a:solidFill>
            <a:srgbClr val="101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Freeform 10"/>
          <p:cNvSpPr>
            <a:spLocks/>
          </p:cNvSpPr>
          <p:nvPr userDrawn="1"/>
        </p:nvSpPr>
        <p:spPr bwMode="auto">
          <a:xfrm>
            <a:off x="-2" y="2636912"/>
            <a:ext cx="4844855" cy="4221087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3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00" y="66578"/>
            <a:ext cx="6480900" cy="5868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SUNUM ARA KAPAK SAYFASI BİLGİSİ 28pt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467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>
            <a:spLocks/>
          </p:cNvSpPr>
          <p:nvPr userDrawn="1"/>
        </p:nvSpPr>
        <p:spPr bwMode="auto">
          <a:xfrm>
            <a:off x="-2" y="2636912"/>
            <a:ext cx="4844855" cy="4221087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3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00" y="66578"/>
            <a:ext cx="6480900" cy="58684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SUNUM ARA KAPAK SAYFASI BİLGİSİ 28pt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3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57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026" name="Picture 2" descr="F:\_ISLER\TURKCELL\TCELL_mart 2011\09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" y="123429"/>
            <a:ext cx="9143998" cy="6732984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 userDrawn="1"/>
        </p:nvSpPr>
        <p:spPr>
          <a:xfrm rot="10800000">
            <a:off x="6372200" y="-1"/>
            <a:ext cx="1216172" cy="6857999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 rot="10800000">
            <a:off x="5932391" y="0"/>
            <a:ext cx="144016" cy="6857999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7812162" y="1"/>
            <a:ext cx="576064" cy="6857999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3000"/>
                </a:schemeClr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 rot="10800000">
            <a:off x="5652121" y="0"/>
            <a:ext cx="288031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 rot="10800000">
            <a:off x="6090229" y="0"/>
            <a:ext cx="288032" cy="685799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 rot="10800000">
            <a:off x="7592255" y="0"/>
            <a:ext cx="216024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743723" y="0"/>
            <a:ext cx="432048" cy="6857999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99561" y="0"/>
            <a:ext cx="144016" cy="685799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1159894" y="0"/>
            <a:ext cx="288032" cy="685799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 rot="10800000">
            <a:off x="2534245" y="1"/>
            <a:ext cx="813619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94493" y="0"/>
            <a:ext cx="813619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11995" y="0"/>
            <a:ext cx="144016" cy="6857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451809" y="0"/>
            <a:ext cx="288031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179654" y="0"/>
            <a:ext cx="216024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9" name="Picture 2" descr="C:\Documents and Settings\Serkan\My Documents\Proje\tcell\Turkcell_Benim\Tasar\Logo01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670199" y="6317516"/>
            <a:ext cx="1099243" cy="207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5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9764" y="1583299"/>
            <a:ext cx="7584472" cy="30244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solidFill>
                  <a:srgbClr val="101E8A"/>
                </a:solidFill>
              </a:defRPr>
            </a:lvl1pPr>
            <a:lvl2pPr>
              <a:defRPr sz="2800">
                <a:solidFill>
                  <a:srgbClr val="101E8A"/>
                </a:solidFill>
              </a:defRPr>
            </a:lvl2pPr>
            <a:lvl3pPr>
              <a:defRPr sz="2400">
                <a:solidFill>
                  <a:srgbClr val="101E8A"/>
                </a:solidFill>
              </a:defRPr>
            </a:lvl3pPr>
            <a:lvl4pPr>
              <a:defRPr sz="2000">
                <a:solidFill>
                  <a:srgbClr val="101E8A"/>
                </a:solidFill>
              </a:defRPr>
            </a:lvl4pPr>
            <a:lvl5pPr>
              <a:defRPr sz="2000">
                <a:solidFill>
                  <a:srgbClr val="101E8A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dirty="0" smtClean="0"/>
              <a:t>Arabaşlıklar (Calibri 24pt Bold) Alt Metin Kısmı (Calibri 16-20 pt) </a:t>
            </a:r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8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0"/>
            <a:ext cx="6480899" cy="720001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pPr lvl="0"/>
            <a:r>
              <a:rPr lang="tr-TR" dirty="0" smtClean="0"/>
              <a:t>KONU BAŞLIK BÜYÜK HARF 28PT CALİBRİ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8635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026" name="Picture 2" descr="F:\_ISLER\TURKCELL\TCELL_mart 2011\09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2" y="123429"/>
            <a:ext cx="9143998" cy="6732984"/>
          </a:xfrm>
          <a:prstGeom prst="rect">
            <a:avLst/>
          </a:prstGeom>
          <a:noFill/>
        </p:spPr>
      </p:pic>
      <p:pic>
        <p:nvPicPr>
          <p:cNvPr id="9" name="Picture 2" descr="C:\Documents and Settings\Serkan\My Documents\Proje\tcell\Turkcell_Benim\Tasar\Logo01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937253" y="6525344"/>
            <a:ext cx="1099243" cy="207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_ISLER\TURKCELL\02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125016"/>
            <a:ext cx="9144000" cy="6732984"/>
          </a:xfrm>
          <a:prstGeom prst="rect">
            <a:avLst/>
          </a:prstGeom>
          <a:noFill/>
        </p:spPr>
      </p:pic>
      <p:pic>
        <p:nvPicPr>
          <p:cNvPr id="9" name="Picture 2" descr="C:\Documents and Settings\Serkan\My Documents\Proje\tcell\Turkcell_Benim\Tasar\Logo01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670199" y="6317516"/>
            <a:ext cx="1099243" cy="207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0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_ISLER\TURKCELL\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4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7 Resim" descr="Fon0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5" name="Picture 2" descr="F:\_ISLER\TURKCELL\TCELL_mart 2011\09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2" y="125016"/>
            <a:ext cx="9143998" cy="6732984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 userDrawn="1"/>
        </p:nvSpPr>
        <p:spPr>
          <a:xfrm rot="10800000">
            <a:off x="7164288" y="-1"/>
            <a:ext cx="1216172" cy="6857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 userDrawn="1"/>
        </p:nvSpPr>
        <p:spPr>
          <a:xfrm rot="10800000">
            <a:off x="6724479" y="0"/>
            <a:ext cx="144016" cy="685799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8604250" y="1"/>
            <a:ext cx="576064" cy="6857999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4000"/>
                </a:schemeClr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 userDrawn="1"/>
        </p:nvSpPr>
        <p:spPr>
          <a:xfrm rot="10800000">
            <a:off x="6444209" y="0"/>
            <a:ext cx="288031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 rot="10800000">
            <a:off x="6872378" y="0"/>
            <a:ext cx="288032" cy="685799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 rot="10800000">
            <a:off x="8384343" y="0"/>
            <a:ext cx="216024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 userDrawn="1"/>
        </p:nvSpPr>
        <p:spPr>
          <a:xfrm>
            <a:off x="1549230" y="0"/>
            <a:ext cx="432048" cy="6857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2205068" y="0"/>
            <a:ext cx="144016" cy="6857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965401" y="0"/>
            <a:ext cx="288032" cy="685799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 userDrawn="1"/>
        </p:nvSpPr>
        <p:spPr>
          <a:xfrm rot="10800000">
            <a:off x="2352963" y="-1"/>
            <a:ext cx="813619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 userDrawn="1"/>
        </p:nvSpPr>
        <p:spPr>
          <a:xfrm>
            <a:off x="0" y="0"/>
            <a:ext cx="813619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 userDrawn="1"/>
        </p:nvSpPr>
        <p:spPr>
          <a:xfrm>
            <a:off x="817502" y="0"/>
            <a:ext cx="144016" cy="685799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 userDrawn="1"/>
        </p:nvSpPr>
        <p:spPr>
          <a:xfrm>
            <a:off x="1257316" y="0"/>
            <a:ext cx="288031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 userDrawn="1"/>
        </p:nvSpPr>
        <p:spPr>
          <a:xfrm>
            <a:off x="1985161" y="0"/>
            <a:ext cx="216024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36" name="Picture 2" descr="C:\Documents and Settings\Serkan\My Documents\Proje\tcell\Turkcell_Benim\Tasar\Logo01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7670199" y="6317516"/>
            <a:ext cx="1099243" cy="207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9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 rot="10800000">
            <a:off x="6372200" y="-1"/>
            <a:ext cx="1216172" cy="6857999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 rot="10800000">
            <a:off x="5932391" y="0"/>
            <a:ext cx="144016" cy="6857999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7812162" y="1"/>
            <a:ext cx="576064" cy="6857999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3000"/>
                </a:schemeClr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 rot="10800000">
            <a:off x="5652121" y="0"/>
            <a:ext cx="288031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 rot="10800000">
            <a:off x="6090229" y="0"/>
            <a:ext cx="288032" cy="685799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 rot="10800000">
            <a:off x="7592255" y="0"/>
            <a:ext cx="216024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743723" y="0"/>
            <a:ext cx="432048" cy="6857999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2399561" y="0"/>
            <a:ext cx="144016" cy="685799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1159894" y="0"/>
            <a:ext cx="288032" cy="6857999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 rot="10800000">
            <a:off x="2534245" y="1"/>
            <a:ext cx="813619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194493" y="0"/>
            <a:ext cx="813619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011995" y="0"/>
            <a:ext cx="144016" cy="6857999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1451809" y="0"/>
            <a:ext cx="288031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2179654" y="0"/>
            <a:ext cx="216024" cy="685799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2050" name="Picture 2" descr="F:\_ISLER\TURKCELL\TCELL_mart 2011\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016"/>
            <a:ext cx="9144000" cy="6732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10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şlık ve İçerik - Form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661400" cy="588963"/>
          </a:xfrm>
          <a:prstGeom prst="rect">
            <a:avLst/>
          </a:prstGeom>
          <a:solidFill>
            <a:srgbClr val="00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600" y="53975"/>
            <a:ext cx="8661400" cy="588963"/>
          </a:xfrm>
          <a:prstGeom prst="rect">
            <a:avLst/>
          </a:prstGeom>
          <a:solidFill>
            <a:srgbClr val="F47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600" y="0"/>
            <a:ext cx="8661400" cy="588963"/>
          </a:xfrm>
          <a:prstGeom prst="rect">
            <a:avLst/>
          </a:prstGeom>
          <a:solidFill>
            <a:srgbClr val="213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-9533" y="6865245"/>
            <a:ext cx="9144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4" descr="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5513" y="0"/>
            <a:ext cx="59848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512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9400" y="1584001"/>
            <a:ext cx="7585200" cy="3629050"/>
          </a:xfrm>
        </p:spPr>
        <p:txBody>
          <a:bodyPr/>
          <a:lstStyle>
            <a:lvl1pPr>
              <a:defRPr sz="2000" b="1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dirty="0" smtClean="0"/>
              <a:t>Arabaşlık 20 pt calibri bold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8" name="Rectangle 7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9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8999"/>
            <a:ext cx="6480900" cy="562002"/>
          </a:xfrm>
        </p:spPr>
        <p:txBody>
          <a:bodyPr>
            <a:normAutofit/>
          </a:bodyPr>
          <a:lstStyle>
            <a:lvl1pPr algn="l"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tr-TR" dirty="0" smtClean="0"/>
              <a:t>Arabaşlık 24pt calibri bold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6411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1565292"/>
            <a:ext cx="7585200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Alt Başlık 22pt Calibri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79400" y="2069362"/>
            <a:ext cx="7585200" cy="1935718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dirty="0" smtClean="0"/>
              <a:t>Alt metin 20pt Calibri</a:t>
            </a:r>
            <a:endParaRPr lang="en-US" dirty="0" smtClean="0"/>
          </a:p>
        </p:txBody>
      </p:sp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70610"/>
            <a:ext cx="6480900" cy="578779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BAŞLIKLI BÜYÜK HARF 28PT</a:t>
            </a:r>
            <a:endParaRPr lang="tr-TR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27511" y="4236144"/>
            <a:ext cx="3420000" cy="2520000"/>
          </a:xfrm>
        </p:spPr>
        <p:txBody>
          <a:bodyPr/>
          <a:lstStyle/>
          <a:p>
            <a:endParaRPr lang="tr-TR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361049" y="4221110"/>
            <a:ext cx="3420000" cy="25200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838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41222"/>
            <a:ext cx="6419120" cy="4453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1584001"/>
            <a:ext cx="7585200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Ara Başlık Calibri Bold 22pt </a:t>
            </a:r>
            <a:endParaRPr lang="en-US" dirty="0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24097" y="2204830"/>
            <a:ext cx="1656000" cy="2238016"/>
          </a:xfrm>
        </p:spPr>
        <p:txBody>
          <a:bodyPr/>
          <a:lstStyle/>
          <a:p>
            <a:endParaRPr lang="tr-TR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582221" y="2204830"/>
            <a:ext cx="1656000" cy="2238016"/>
          </a:xfrm>
        </p:spPr>
        <p:txBody>
          <a:bodyPr/>
          <a:lstStyle/>
          <a:p>
            <a:endParaRPr lang="tr-TR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340345" y="2204830"/>
            <a:ext cx="1656000" cy="2238016"/>
          </a:xfrm>
        </p:spPr>
        <p:txBody>
          <a:bodyPr/>
          <a:lstStyle/>
          <a:p>
            <a:endParaRPr lang="tr-TR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098468" y="2204830"/>
            <a:ext cx="1656000" cy="2238016"/>
          </a:xfrm>
        </p:spPr>
        <p:txBody>
          <a:bodyPr/>
          <a:lstStyle/>
          <a:p>
            <a:endParaRPr lang="tr-TR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24097" y="4514856"/>
            <a:ext cx="1656000" cy="2238016"/>
          </a:xfrm>
        </p:spPr>
        <p:txBody>
          <a:bodyPr/>
          <a:lstStyle/>
          <a:p>
            <a:endParaRPr lang="tr-TR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582221" y="4514856"/>
            <a:ext cx="1656000" cy="2238016"/>
          </a:xfrm>
        </p:spPr>
        <p:txBody>
          <a:bodyPr/>
          <a:lstStyle/>
          <a:p>
            <a:endParaRPr lang="tr-TR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340345" y="4514856"/>
            <a:ext cx="1656000" cy="2238016"/>
          </a:xfrm>
        </p:spPr>
        <p:txBody>
          <a:bodyPr/>
          <a:lstStyle/>
          <a:p>
            <a:endParaRPr lang="tr-TR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098468" y="4514856"/>
            <a:ext cx="1656000" cy="2238016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89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bg>
      <p:bgPr>
        <a:solidFill>
          <a:srgbClr val="FFCB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41222"/>
            <a:ext cx="6419120" cy="4453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1584001"/>
            <a:ext cx="7585200" cy="432060"/>
          </a:xfrm>
        </p:spPr>
        <p:txBody>
          <a:bodyPr anchor="b">
            <a:normAutofit/>
          </a:bodyPr>
          <a:lstStyle>
            <a:lvl1pPr marL="0" indent="0">
              <a:buNone/>
              <a:defRPr sz="2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Ara Başlık Calibri Bold 22pt </a:t>
            </a:r>
            <a:endParaRPr lang="en-US" dirty="0" smtClean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24097" y="2204830"/>
            <a:ext cx="1656000" cy="223920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582221" y="2204830"/>
            <a:ext cx="1656000" cy="2239200"/>
          </a:xfrm>
        </p:spPr>
        <p:txBody>
          <a:bodyPr/>
          <a:lstStyle/>
          <a:p>
            <a:endParaRPr lang="tr-TR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340345" y="2204830"/>
            <a:ext cx="1656000" cy="2239200"/>
          </a:xfrm>
        </p:spPr>
        <p:txBody>
          <a:bodyPr/>
          <a:lstStyle/>
          <a:p>
            <a:endParaRPr lang="tr-TR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098468" y="2204830"/>
            <a:ext cx="1656000" cy="2239200"/>
          </a:xfrm>
        </p:spPr>
        <p:txBody>
          <a:bodyPr/>
          <a:lstStyle/>
          <a:p>
            <a:endParaRPr lang="tr-TR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824097" y="4515207"/>
            <a:ext cx="1656000" cy="2239200"/>
          </a:xfrm>
        </p:spPr>
        <p:txBody>
          <a:bodyPr/>
          <a:lstStyle/>
          <a:p>
            <a:endParaRPr lang="tr-TR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3582221" y="4515207"/>
            <a:ext cx="1656000" cy="2239200"/>
          </a:xfrm>
        </p:spPr>
        <p:txBody>
          <a:bodyPr/>
          <a:lstStyle/>
          <a:p>
            <a:endParaRPr lang="tr-TR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340345" y="4515207"/>
            <a:ext cx="1656000" cy="2239200"/>
          </a:xfrm>
        </p:spPr>
        <p:txBody>
          <a:bodyPr/>
          <a:lstStyle/>
          <a:p>
            <a:endParaRPr lang="tr-TR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098468" y="4515207"/>
            <a:ext cx="1656000" cy="22392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64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bg>
      <p:bgPr>
        <a:solidFill>
          <a:srgbClr val="FFCB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37318"/>
            <a:ext cx="6419120" cy="4453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 CALİBRİ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1584001"/>
            <a:ext cx="7585200" cy="432060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Ara Başlık Calibri Bold 22pt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764" y="2132821"/>
            <a:ext cx="7584472" cy="11521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901049" y="3380591"/>
            <a:ext cx="2880000" cy="3420000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2915770" y="3380591"/>
            <a:ext cx="2880000" cy="3420000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35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rgbClr val="FFCB0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37318"/>
            <a:ext cx="6419120" cy="4453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 CALİBRİ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79400" y="1584001"/>
            <a:ext cx="7585200" cy="432060"/>
          </a:xfrm>
        </p:spPr>
        <p:txBody>
          <a:bodyPr anchor="b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Ara Başlık Calibri Bold 22pt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764" y="2132821"/>
            <a:ext cx="7584472" cy="11521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5901049" y="3380591"/>
            <a:ext cx="2880000" cy="3420000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2915770" y="3380591"/>
            <a:ext cx="2880000" cy="3420000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727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ison">
    <p:bg>
      <p:bgPr>
        <a:solidFill>
          <a:srgbClr val="249C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>
            <a:off x="-2" y="0"/>
            <a:ext cx="9142411" cy="720000"/>
          </a:xfrm>
          <a:prstGeom prst="rect">
            <a:avLst/>
          </a:prstGeom>
          <a:gradFill flip="none" rotWithShape="1">
            <a:gsLst>
              <a:gs pos="0">
                <a:srgbClr val="249CC6">
                  <a:lumMod val="100000"/>
                </a:srgbClr>
              </a:gs>
              <a:gs pos="63000">
                <a:srgbClr val="101E8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pic>
        <p:nvPicPr>
          <p:cNvPr id="11" name="Picture 14" descr="C:\Users\TCEPASLI\Desktop\sunum template_done\TRKCLL 3D LOGO beyaz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049" y="141222"/>
            <a:ext cx="1800000" cy="40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0"/>
          <p:cNvSpPr>
            <a:spLocks/>
          </p:cNvSpPr>
          <p:nvPr userDrawn="1"/>
        </p:nvSpPr>
        <p:spPr bwMode="auto">
          <a:xfrm>
            <a:off x="-2" y="5582399"/>
            <a:ext cx="1464101" cy="1275601"/>
          </a:xfrm>
          <a:custGeom>
            <a:avLst/>
            <a:gdLst>
              <a:gd name="T0" fmla="*/ 0 w 1809"/>
              <a:gd name="T1" fmla="*/ 766 h 1576"/>
              <a:gd name="T2" fmla="*/ 387 w 1809"/>
              <a:gd name="T3" fmla="*/ 540 h 1576"/>
              <a:gd name="T4" fmla="*/ 386 w 1809"/>
              <a:gd name="T5" fmla="*/ 520 h 1576"/>
              <a:gd name="T6" fmla="*/ 614 w 1809"/>
              <a:gd name="T7" fmla="*/ 292 h 1576"/>
              <a:gd name="T8" fmla="*/ 841 w 1809"/>
              <a:gd name="T9" fmla="*/ 520 h 1576"/>
              <a:gd name="T10" fmla="*/ 614 w 1809"/>
              <a:gd name="T11" fmla="*/ 748 h 1576"/>
              <a:gd name="T12" fmla="*/ 444 w 1809"/>
              <a:gd name="T13" fmla="*/ 671 h 1576"/>
              <a:gd name="T14" fmla="*/ 0 w 1809"/>
              <a:gd name="T15" fmla="*/ 1286 h 1576"/>
              <a:gd name="T16" fmla="*/ 0 w 1809"/>
              <a:gd name="T17" fmla="*/ 1576 h 1576"/>
              <a:gd name="T18" fmla="*/ 222 w 1809"/>
              <a:gd name="T19" fmla="*/ 1576 h 1576"/>
              <a:gd name="T20" fmla="*/ 1103 w 1809"/>
              <a:gd name="T21" fmla="*/ 933 h 1576"/>
              <a:gd name="T22" fmla="*/ 1331 w 1809"/>
              <a:gd name="T23" fmla="*/ 706 h 1576"/>
              <a:gd name="T24" fmla="*/ 1558 w 1809"/>
              <a:gd name="T25" fmla="*/ 934 h 1576"/>
              <a:gd name="T26" fmla="*/ 1331 w 1809"/>
              <a:gd name="T27" fmla="*/ 1161 h 1576"/>
              <a:gd name="T28" fmla="*/ 1158 w 1809"/>
              <a:gd name="T29" fmla="*/ 1083 h 1576"/>
              <a:gd name="T30" fmla="*/ 615 w 1809"/>
              <a:gd name="T31" fmla="*/ 1576 h 1576"/>
              <a:gd name="T32" fmla="*/ 1648 w 1809"/>
              <a:gd name="T33" fmla="*/ 1576 h 1576"/>
              <a:gd name="T34" fmla="*/ 1809 w 1809"/>
              <a:gd name="T35" fmla="*/ 1023 h 1576"/>
              <a:gd name="T36" fmla="*/ 786 w 1809"/>
              <a:gd name="T37" fmla="*/ 0 h 1576"/>
              <a:gd name="T38" fmla="*/ 0 w 1809"/>
              <a:gd name="T39" fmla="*/ 367 h 1576"/>
              <a:gd name="T40" fmla="*/ 0 w 1809"/>
              <a:gd name="T41" fmla="*/ 766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09" h="1576">
                <a:moveTo>
                  <a:pt x="0" y="766"/>
                </a:moveTo>
                <a:cubicBezTo>
                  <a:pt x="111" y="668"/>
                  <a:pt x="242" y="591"/>
                  <a:pt x="387" y="540"/>
                </a:cubicBezTo>
                <a:cubicBezTo>
                  <a:pt x="386" y="533"/>
                  <a:pt x="386" y="527"/>
                  <a:pt x="386" y="520"/>
                </a:cubicBezTo>
                <a:cubicBezTo>
                  <a:pt x="386" y="394"/>
                  <a:pt x="488" y="292"/>
                  <a:pt x="614" y="292"/>
                </a:cubicBezTo>
                <a:cubicBezTo>
                  <a:pt x="739" y="292"/>
                  <a:pt x="841" y="394"/>
                  <a:pt x="841" y="520"/>
                </a:cubicBezTo>
                <a:cubicBezTo>
                  <a:pt x="841" y="646"/>
                  <a:pt x="739" y="748"/>
                  <a:pt x="614" y="748"/>
                </a:cubicBezTo>
                <a:cubicBezTo>
                  <a:pt x="546" y="748"/>
                  <a:pt x="485" y="718"/>
                  <a:pt x="444" y="671"/>
                </a:cubicBezTo>
                <a:cubicBezTo>
                  <a:pt x="236" y="816"/>
                  <a:pt x="78" y="1032"/>
                  <a:pt x="0" y="1286"/>
                </a:cubicBezTo>
                <a:cubicBezTo>
                  <a:pt x="0" y="1576"/>
                  <a:pt x="0" y="1576"/>
                  <a:pt x="0" y="1576"/>
                </a:cubicBezTo>
                <a:cubicBezTo>
                  <a:pt x="222" y="1576"/>
                  <a:pt x="222" y="1576"/>
                  <a:pt x="222" y="1576"/>
                </a:cubicBezTo>
                <a:cubicBezTo>
                  <a:pt x="424" y="1274"/>
                  <a:pt x="735" y="1044"/>
                  <a:pt x="1103" y="933"/>
                </a:cubicBezTo>
                <a:cubicBezTo>
                  <a:pt x="1103" y="808"/>
                  <a:pt x="1205" y="706"/>
                  <a:pt x="1331" y="706"/>
                </a:cubicBezTo>
                <a:cubicBezTo>
                  <a:pt x="1456" y="706"/>
                  <a:pt x="1558" y="808"/>
                  <a:pt x="1558" y="934"/>
                </a:cubicBezTo>
                <a:cubicBezTo>
                  <a:pt x="1558" y="1060"/>
                  <a:pt x="1456" y="1161"/>
                  <a:pt x="1331" y="1161"/>
                </a:cubicBezTo>
                <a:cubicBezTo>
                  <a:pt x="1262" y="1161"/>
                  <a:pt x="1200" y="1131"/>
                  <a:pt x="1158" y="1083"/>
                </a:cubicBezTo>
                <a:cubicBezTo>
                  <a:pt x="933" y="1176"/>
                  <a:pt x="742" y="1351"/>
                  <a:pt x="615" y="1576"/>
                </a:cubicBezTo>
                <a:cubicBezTo>
                  <a:pt x="1648" y="1576"/>
                  <a:pt x="1648" y="1576"/>
                  <a:pt x="1648" y="1576"/>
                </a:cubicBezTo>
                <a:cubicBezTo>
                  <a:pt x="1750" y="1416"/>
                  <a:pt x="1809" y="1227"/>
                  <a:pt x="1809" y="1023"/>
                </a:cubicBezTo>
                <a:cubicBezTo>
                  <a:pt x="1809" y="458"/>
                  <a:pt x="1351" y="0"/>
                  <a:pt x="786" y="0"/>
                </a:cubicBezTo>
                <a:cubicBezTo>
                  <a:pt x="470" y="0"/>
                  <a:pt x="188" y="143"/>
                  <a:pt x="0" y="367"/>
                </a:cubicBezTo>
                <a:lnTo>
                  <a:pt x="0" y="7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>
              <a:solidFill>
                <a:srgbClr val="101E8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00" y="137318"/>
            <a:ext cx="6419120" cy="445363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FFCB05"/>
                </a:solidFill>
              </a:defRPr>
            </a:lvl1pPr>
          </a:lstStyle>
          <a:p>
            <a:r>
              <a:rPr lang="tr-TR" dirty="0" smtClean="0"/>
              <a:t>KONU BAŞLIK BÜYÜK HARF 28PT CALİBRİ</a:t>
            </a:r>
            <a:endParaRPr lang="tr-TR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502608" y="4543178"/>
            <a:ext cx="2735980" cy="2314821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839639" y="1584000"/>
            <a:ext cx="5400000" cy="2880000"/>
          </a:xfrm>
        </p:spPr>
        <p:txBody>
          <a:bodyPr/>
          <a:lstStyle>
            <a:lvl1pPr>
              <a:defRPr lang="tr-TR"/>
            </a:lvl1pPr>
          </a:lstStyle>
          <a:p>
            <a:endParaRPr lang="tr-TR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300240" y="1584000"/>
            <a:ext cx="2472235" cy="2880000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953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BD1F-5557-4073-BFBE-6EA6A6B5473A}" type="datetimeFigureOut">
              <a:rPr lang="tr-TR" smtClean="0">
                <a:solidFill>
                  <a:srgbClr val="101E8A">
                    <a:tint val="75000"/>
                  </a:srgbClr>
                </a:solidFill>
              </a:rPr>
              <a:pPr/>
              <a:t>30.10.2012</a:t>
            </a:fld>
            <a:endParaRPr lang="tr-TR">
              <a:solidFill>
                <a:srgbClr val="101E8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srgbClr val="101E8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47C2-0BF4-433C-9566-870B1F1A0E9F}" type="slidenum">
              <a:rPr lang="tr-TR" smtClean="0">
                <a:solidFill>
                  <a:srgbClr val="101E8A">
                    <a:tint val="75000"/>
                  </a:srgbClr>
                </a:solidFill>
              </a:rPr>
              <a:pPr/>
              <a:t>‹#›</a:t>
            </a:fld>
            <a:endParaRPr lang="tr-TR">
              <a:solidFill>
                <a:srgbClr val="101E8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9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720" r:id="rId2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/>
          <p:cNvSpPr txBox="1">
            <a:spLocks/>
          </p:cNvSpPr>
          <p:nvPr/>
        </p:nvSpPr>
        <p:spPr>
          <a:xfrm>
            <a:off x="1547664" y="908720"/>
            <a:ext cx="5910922" cy="20677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tr-TR" sz="36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4193629"/>
            <a:ext cx="3816424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800" b="1" dirty="0" smtClean="0">
                <a:solidFill>
                  <a:srgbClr val="FFC000"/>
                </a:solidFill>
              </a:rPr>
              <a:t>Hatice Hasoğlu</a:t>
            </a:r>
          </a:p>
          <a:p>
            <a:pPr marL="342900" indent="-342900"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800" b="1" dirty="0" smtClean="0">
                <a:solidFill>
                  <a:srgbClr val="FFC000"/>
                </a:solidFill>
              </a:rPr>
              <a:t>Işıl Özkan Budakoğlu</a:t>
            </a:r>
          </a:p>
          <a:p>
            <a:pPr algn="ctr"/>
            <a:endParaRPr lang="tr-TR" sz="2000" dirty="0">
              <a:solidFill>
                <a:schemeClr val="bg2"/>
              </a:solidFill>
            </a:endParaRPr>
          </a:p>
          <a:p>
            <a:pPr marL="342900" indent="-342900" algn="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1400" b="1" dirty="0" smtClean="0">
                <a:solidFill>
                  <a:srgbClr val="FFC000"/>
                </a:solidFill>
              </a:rPr>
              <a:t>30</a:t>
            </a:r>
            <a:r>
              <a:rPr lang="tr-TR" sz="1400" b="1" dirty="0" smtClean="0">
                <a:solidFill>
                  <a:srgbClr val="FFC000"/>
                </a:solidFill>
              </a:rPr>
              <a:t>.10.2012</a:t>
            </a:r>
            <a:endParaRPr lang="tr-TR" sz="1400" b="1" dirty="0" smtClean="0">
              <a:solidFill>
                <a:srgbClr val="FFC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800" dirty="0">
              <a:solidFill>
                <a:srgbClr val="FFC000"/>
              </a:solidFill>
            </a:endParaRP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827584" y="2215804"/>
            <a:ext cx="77724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FFCB05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6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z="4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Software </a:t>
            </a:r>
            <a:r>
              <a:rPr lang="tr-TR" sz="44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Quality</a:t>
            </a:r>
            <a:r>
              <a:rPr lang="tr-TR" sz="4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 </a:t>
            </a:r>
            <a:r>
              <a:rPr lang="tr-TR" sz="4400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and</a:t>
            </a:r>
            <a:r>
              <a:rPr lang="tr-TR" sz="4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 </a:t>
            </a:r>
            <a:r>
              <a:rPr lang="tr-TR" sz="4400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Testing</a:t>
            </a:r>
            <a:r>
              <a:rPr lang="tr-TR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/>
            </a:r>
            <a:br>
              <a:rPr lang="tr-TR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</a:b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Software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Testing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</a:rPr>
              <a:t>Types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00" y="0"/>
            <a:ext cx="8892600" cy="720001"/>
          </a:xfrm>
        </p:spPr>
        <p:txBody>
          <a:bodyPr>
            <a:normAutofit fontScale="90000"/>
          </a:bodyPr>
          <a:lstStyle/>
          <a:p>
            <a:pPr marL="365760" indent="-256032" algn="ctr" fontAlgn="auto">
              <a:spcAft>
                <a:spcPts val="0"/>
              </a:spcAft>
              <a:defRPr/>
            </a:pPr>
            <a: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NON – FUNCTIONAL TESTING TYPES</a:t>
            </a:r>
            <a:b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Objectives</a:t>
            </a:r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and Methods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244338"/>
            <a:ext cx="1434931" cy="42502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5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611560" y="1532384"/>
            <a:ext cx="820891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50579"/>
                </a:solidFill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har char="–"/>
              <a:defRPr sz="28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har char="–"/>
              <a:defRPr sz="20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tr-TR" dirty="0"/>
              <a:t>Performance Testing</a:t>
            </a:r>
          </a:p>
          <a:p>
            <a:r>
              <a:rPr lang="tr-TR" dirty="0"/>
              <a:t>Load Testing</a:t>
            </a:r>
          </a:p>
          <a:p>
            <a:r>
              <a:rPr lang="tr-TR" dirty="0"/>
              <a:t>Stress Testing</a:t>
            </a:r>
          </a:p>
          <a:p>
            <a:r>
              <a:rPr lang="tr-TR" dirty="0"/>
              <a:t>Compatibility Testing</a:t>
            </a:r>
          </a:p>
          <a:p>
            <a:r>
              <a:rPr lang="tr-TR" dirty="0"/>
              <a:t>Security Testing</a:t>
            </a:r>
          </a:p>
          <a:p>
            <a:r>
              <a:rPr lang="tr-TR" dirty="0"/>
              <a:t>Usability Testing</a:t>
            </a:r>
          </a:p>
          <a:p>
            <a:r>
              <a:rPr lang="tr-TR" dirty="0"/>
              <a:t>Localization </a:t>
            </a:r>
            <a:r>
              <a:rPr lang="tr-TR" dirty="0" smtClean="0"/>
              <a:t>Testing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31092"/>
            <a:ext cx="1527887" cy="4525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Various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Types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Non-Functional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9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899592" y="1388368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262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Ensure the system achieving the specified performance levels.</a:t>
            </a:r>
          </a:p>
          <a:p>
            <a:pPr marL="45262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Identify bottlenecks in the given network</a:t>
            </a:r>
          </a:p>
          <a:p>
            <a:pPr marL="45262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Investigate speed characteristics of system under test</a:t>
            </a:r>
          </a:p>
          <a:p>
            <a:pPr marL="45262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Determine how fast a given system performs under load</a:t>
            </a:r>
          </a:p>
          <a:p>
            <a:pPr marL="45262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Reduce overall costs by finding bugs at earlier stages</a:t>
            </a:r>
          </a:p>
          <a:p>
            <a:pPr marL="45262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Analyze average server measurements</a:t>
            </a:r>
          </a:p>
          <a:p>
            <a:pPr marL="45262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Demonstrate if network meets the performance criteria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6229290"/>
            <a:ext cx="1517413" cy="44945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Performance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63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388368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tr-TR" sz="2400" dirty="0"/>
              <a:t>Decide measurement types for the real system</a:t>
            </a:r>
          </a:p>
          <a:p>
            <a:pPr eaLnBrk="1" hangingPunct="1"/>
            <a:r>
              <a:rPr lang="tr-TR" sz="2400" dirty="0"/>
              <a:t>Classify metrics by identifying related application components</a:t>
            </a:r>
          </a:p>
          <a:p>
            <a:pPr eaLnBrk="1" hangingPunct="1"/>
            <a:r>
              <a:rPr lang="tr-TR" sz="2400" dirty="0"/>
              <a:t>Identifying priorities on speed measurement</a:t>
            </a:r>
          </a:p>
          <a:p>
            <a:pPr eaLnBrk="1" hangingPunct="1"/>
            <a:r>
              <a:rPr lang="tr-TR" sz="2400" dirty="0"/>
              <a:t>Resource utilization requirements different platforms</a:t>
            </a:r>
          </a:p>
          <a:p>
            <a:pPr eaLnBrk="1" hangingPunct="1"/>
            <a:r>
              <a:rPr lang="tr-TR" sz="2400" dirty="0"/>
              <a:t>Identify concurrent usage definitions for each channel</a:t>
            </a:r>
          </a:p>
          <a:p>
            <a:pPr eaLnBrk="1" hangingPunct="1"/>
            <a:r>
              <a:rPr lang="tr-TR" sz="2400" dirty="0"/>
              <a:t>Latency, jitter, throughput, packet loss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Performance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Metrics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6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tr-TR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065237"/>
            <a:ext cx="8820472" cy="459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51400" y="0"/>
            <a:ext cx="6480899" cy="720001"/>
          </a:xfrm>
        </p:spPr>
        <p:txBody>
          <a:bodyPr/>
          <a:lstStyle/>
          <a:p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Sample Performance Test Run Result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59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316360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/>
              <a:t>Simulate actions of real users</a:t>
            </a:r>
          </a:p>
          <a:p>
            <a:r>
              <a:rPr lang="tr-TR" sz="2400" dirty="0"/>
              <a:t>Create mix scenarios for various workloads</a:t>
            </a:r>
            <a:endParaRPr lang="en-US" sz="2400" dirty="0"/>
          </a:p>
          <a:p>
            <a:r>
              <a:rPr lang="tr-TR" sz="2400" dirty="0"/>
              <a:t>Realistic workload on system interfaces</a:t>
            </a:r>
            <a:endParaRPr lang="en-US" sz="2400" dirty="0"/>
          </a:p>
          <a:p>
            <a:r>
              <a:rPr lang="tr-TR" sz="2400" dirty="0"/>
              <a:t>Identify system responses for a period of time (Response time, Hits per second, throughput, resource utilization etc.)</a:t>
            </a:r>
            <a:endParaRPr lang="en-US" sz="2400" dirty="0"/>
          </a:p>
          <a:p>
            <a:r>
              <a:rPr lang="tr-TR" sz="2400" dirty="0"/>
              <a:t>Determine end-to-end capacity</a:t>
            </a:r>
          </a:p>
          <a:p>
            <a:r>
              <a:rPr lang="tr-TR" sz="2400" dirty="0"/>
              <a:t>Expose unexpected behaviour between subsystems</a:t>
            </a:r>
            <a:endParaRPr lang="en-US" sz="2400" dirty="0"/>
          </a:p>
          <a:p>
            <a:r>
              <a:rPr lang="tr-TR" sz="2400" dirty="0"/>
              <a:t>Validate specification limits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Load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8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388368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Testing the system or entity as a perspective of excessive operational capacity</a:t>
            </a:r>
          </a:p>
          <a:p>
            <a:r>
              <a:rPr lang="tr-TR" sz="2400" dirty="0" smtClean="0"/>
              <a:t>Determine acceptable system behaviour under heavy load</a:t>
            </a:r>
          </a:p>
          <a:p>
            <a:r>
              <a:rPr lang="tr-TR" sz="2400" dirty="0" smtClean="0"/>
              <a:t>Detecting memory leaks, </a:t>
            </a:r>
            <a:r>
              <a:rPr lang="tr-TR" sz="2400" dirty="0"/>
              <a:t>t</a:t>
            </a:r>
            <a:r>
              <a:rPr lang="tr-TR" sz="2400" dirty="0" smtClean="0"/>
              <a:t>hread deadlocks, unresponsive software entities, data corruption, process anomalies,  runtime errors,  etc.</a:t>
            </a:r>
          </a:p>
          <a:p>
            <a:r>
              <a:rPr lang="tr-TR" sz="2400" dirty="0" smtClean="0"/>
              <a:t>Develop corrective action models in order to mitigate the risks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Stress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6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Deadlock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Example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990600"/>
            <a:ext cx="7753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9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Memory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Exception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Example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976313"/>
            <a:ext cx="69056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5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460376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Ensure </a:t>
            </a:r>
            <a:r>
              <a:rPr lang="en-US" sz="2400" dirty="0"/>
              <a:t>the application's compatibility with the computing environment.</a:t>
            </a:r>
            <a:r>
              <a:rPr lang="tr-TR" sz="2400" dirty="0" smtClean="0"/>
              <a:t> </a:t>
            </a:r>
          </a:p>
          <a:p>
            <a:r>
              <a:rPr lang="tr-TR" sz="2400" dirty="0" smtClean="0"/>
              <a:t>Testing the application by considering different environments</a:t>
            </a:r>
          </a:p>
          <a:p>
            <a:r>
              <a:rPr lang="tr-TR" sz="2400" dirty="0" smtClean="0"/>
              <a:t>Generate a compatibility testing matrix according to technical requirements</a:t>
            </a:r>
          </a:p>
          <a:p>
            <a:r>
              <a:rPr lang="tr-TR" sz="2400" dirty="0" smtClean="0"/>
              <a:t>Consider backward/forward compatibility </a:t>
            </a:r>
          </a:p>
          <a:p>
            <a:pPr lvl="1"/>
            <a:r>
              <a:rPr lang="tr-TR" sz="2200" dirty="0">
                <a:solidFill>
                  <a:srgbClr val="550579"/>
                </a:solidFill>
              </a:rPr>
              <a:t>Code </a:t>
            </a:r>
            <a:r>
              <a:rPr lang="en-US" sz="2200" dirty="0">
                <a:solidFill>
                  <a:srgbClr val="550579"/>
                </a:solidFill>
              </a:rPr>
              <a:t>written for version</a:t>
            </a:r>
            <a:r>
              <a:rPr lang="tr-TR" sz="2200" dirty="0">
                <a:solidFill>
                  <a:srgbClr val="550579"/>
                </a:solidFill>
              </a:rPr>
              <a:t> 2.3 may not</a:t>
            </a:r>
            <a:r>
              <a:rPr lang="en-US" sz="2200" dirty="0">
                <a:solidFill>
                  <a:srgbClr val="550579"/>
                </a:solidFill>
              </a:rPr>
              <a:t> work on version </a:t>
            </a:r>
            <a:r>
              <a:rPr lang="tr-TR" sz="2200" dirty="0">
                <a:solidFill>
                  <a:srgbClr val="550579"/>
                </a:solidFill>
              </a:rPr>
              <a:t>3.1</a:t>
            </a:r>
            <a:endParaRPr lang="en-US" sz="2200" dirty="0">
              <a:solidFill>
                <a:srgbClr val="55057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Compatibility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0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86864" y="1260405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400" dirty="0" smtClean="0"/>
              <a:t>Categorization of </a:t>
            </a:r>
            <a:r>
              <a:rPr lang="en-US" sz="2400" dirty="0" smtClean="0"/>
              <a:t>software </a:t>
            </a:r>
            <a:r>
              <a:rPr lang="en-US" sz="2400" dirty="0"/>
              <a:t>testing </a:t>
            </a:r>
            <a:r>
              <a:rPr lang="tr-TR" sz="2400" dirty="0" smtClean="0"/>
              <a:t>according to </a:t>
            </a:r>
            <a:r>
              <a:rPr lang="en-US" sz="2400" dirty="0" smtClean="0"/>
              <a:t>ISO </a:t>
            </a:r>
            <a:r>
              <a:rPr lang="en-US" sz="2400" dirty="0"/>
              <a:t>9126 (</a:t>
            </a:r>
            <a:r>
              <a:rPr lang="en-US" sz="2400" dirty="0" smtClean="0"/>
              <a:t>2001</a:t>
            </a:r>
            <a:r>
              <a:rPr lang="tr-TR" sz="2400" dirty="0" smtClean="0"/>
              <a:t>) wihich </a:t>
            </a:r>
            <a:r>
              <a:rPr lang="en-US" sz="2400" dirty="0" smtClean="0"/>
              <a:t>provides </a:t>
            </a:r>
            <a:r>
              <a:rPr lang="en-US" sz="2400" dirty="0"/>
              <a:t>six perspectives </a:t>
            </a:r>
            <a:r>
              <a:rPr lang="en-US" sz="2400" dirty="0" smtClean="0"/>
              <a:t>of</a:t>
            </a:r>
            <a:r>
              <a:rPr lang="tr-TR" sz="2400" dirty="0" smtClean="0"/>
              <a:t> </a:t>
            </a:r>
            <a:r>
              <a:rPr lang="en-US" sz="2400" dirty="0" smtClean="0"/>
              <a:t>quality</a:t>
            </a:r>
            <a:r>
              <a:rPr lang="tr-TR" sz="2400" dirty="0" smtClean="0"/>
              <a:t>:</a:t>
            </a:r>
          </a:p>
          <a:p>
            <a:r>
              <a:rPr lang="tr-TR" sz="2400" dirty="0" smtClean="0"/>
              <a:t>F</a:t>
            </a:r>
            <a:r>
              <a:rPr lang="en-US" sz="2400" dirty="0" err="1" smtClean="0"/>
              <a:t>unctionality</a:t>
            </a:r>
            <a:r>
              <a:rPr lang="en-US" sz="2400" dirty="0"/>
              <a:t>, which consists of five sub-characteristics: suitability, </a:t>
            </a:r>
            <a:r>
              <a:rPr lang="en-US" sz="2400" dirty="0" smtClean="0"/>
              <a:t>accuracy,</a:t>
            </a:r>
            <a:r>
              <a:rPr lang="tr-TR" sz="2400" dirty="0" smtClean="0"/>
              <a:t> </a:t>
            </a:r>
            <a:r>
              <a:rPr lang="en-US" sz="2400" dirty="0" smtClean="0"/>
              <a:t>security</a:t>
            </a:r>
            <a:r>
              <a:rPr lang="en-US" sz="2400" dirty="0"/>
              <a:t>, interoperability and compliance; this characteristic deals with </a:t>
            </a:r>
            <a:r>
              <a:rPr lang="en-US" sz="2400" dirty="0" smtClean="0"/>
              <a:t>functional </a:t>
            </a:r>
            <a:r>
              <a:rPr lang="en-US" sz="2400" dirty="0"/>
              <a:t>testing</a:t>
            </a:r>
            <a:r>
              <a:rPr lang="tr-TR" sz="2400" dirty="0"/>
              <a:t>.</a:t>
            </a:r>
          </a:p>
          <a:p>
            <a:r>
              <a:rPr lang="tr-TR" sz="2400" dirty="0"/>
              <a:t>R</a:t>
            </a:r>
            <a:r>
              <a:rPr lang="en-US" sz="2400" dirty="0" err="1" smtClean="0"/>
              <a:t>eliability</a:t>
            </a:r>
            <a:r>
              <a:rPr lang="en-US" sz="2400" dirty="0"/>
              <a:t>, which is defined further into the sub-characteristics </a:t>
            </a:r>
            <a:r>
              <a:rPr lang="en-US" sz="2400" dirty="0" smtClean="0"/>
              <a:t>maturity</a:t>
            </a:r>
            <a:r>
              <a:rPr lang="tr-TR" sz="2400" dirty="0" smtClean="0"/>
              <a:t> </a:t>
            </a:r>
            <a:r>
              <a:rPr lang="en-US" sz="2400" dirty="0" smtClean="0"/>
              <a:t>(robustness</a:t>
            </a:r>
            <a:r>
              <a:rPr lang="en-US" sz="2400" dirty="0"/>
              <a:t>), fault-tolerance, recoverability and </a:t>
            </a:r>
            <a:r>
              <a:rPr lang="en-US" sz="2400" dirty="0" smtClean="0"/>
              <a:t>compliance</a:t>
            </a:r>
            <a:endParaRPr lang="tr-TR" sz="2400" dirty="0" smtClean="0"/>
          </a:p>
          <a:p>
            <a:r>
              <a:rPr lang="tr-TR" sz="2400" dirty="0" smtClean="0"/>
              <a:t>Usability, </a:t>
            </a:r>
            <a:r>
              <a:rPr lang="en-US" sz="2400" dirty="0"/>
              <a:t>which is divided into the sub-characteristics </a:t>
            </a:r>
            <a:r>
              <a:rPr lang="en-US" sz="2400" dirty="0" smtClean="0"/>
              <a:t>understandability,</a:t>
            </a:r>
            <a:r>
              <a:rPr lang="tr-TR" sz="2400" dirty="0" smtClean="0"/>
              <a:t> </a:t>
            </a:r>
            <a:r>
              <a:rPr lang="en-US" sz="2400" dirty="0" smtClean="0"/>
              <a:t>learnability</a:t>
            </a:r>
            <a:r>
              <a:rPr lang="en-US" sz="2400" dirty="0"/>
              <a:t>, operability, attractiveness and </a:t>
            </a:r>
            <a:r>
              <a:rPr lang="en-US" sz="2400" dirty="0" smtClean="0"/>
              <a:t>compliance</a:t>
            </a:r>
            <a:endParaRPr lang="tr-T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Quality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Characteristics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– 1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7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806489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Operating </a:t>
            </a:r>
            <a:r>
              <a:rPr lang="tr-TR" sz="2400" dirty="0"/>
              <a:t>S</a:t>
            </a:r>
            <a:r>
              <a:rPr lang="en-US" sz="2400" dirty="0" err="1" smtClean="0"/>
              <a:t>ystem</a:t>
            </a:r>
            <a:endParaRPr lang="tr-TR" sz="2400" dirty="0"/>
          </a:p>
          <a:p>
            <a:pPr marL="400050" lvl="1" indent="0">
              <a:buNone/>
            </a:pPr>
            <a:r>
              <a:rPr lang="tr-TR" sz="1800" dirty="0">
                <a:solidFill>
                  <a:srgbClr val="550579"/>
                </a:solidFill>
              </a:rPr>
              <a:t>Microsoft Windows 98/Me/NT/2000/XP/Vista/Windows 7</a:t>
            </a:r>
          </a:p>
          <a:p>
            <a:pPr marL="400050" lvl="1" indent="0">
              <a:buNone/>
            </a:pPr>
            <a:r>
              <a:rPr lang="tr-TR" sz="1800" dirty="0">
                <a:solidFill>
                  <a:srgbClr val="550579"/>
                </a:solidFill>
              </a:rPr>
              <a:t>Unix/Linux  (Pardus, Debian, Ubuntu, Gentoo, FreeBSD, CentOS, OpenSUSE)</a:t>
            </a:r>
          </a:p>
          <a:p>
            <a:pPr marL="400050" lvl="1" indent="0">
              <a:buNone/>
            </a:pPr>
            <a:r>
              <a:rPr lang="tr-TR" sz="1800" dirty="0">
                <a:solidFill>
                  <a:srgbClr val="550579"/>
                </a:solidFill>
              </a:rPr>
              <a:t>Android, iPad,  iPhone</a:t>
            </a:r>
          </a:p>
          <a:p>
            <a:r>
              <a:rPr lang="en-US" sz="2400" dirty="0"/>
              <a:t>Browser </a:t>
            </a:r>
            <a:r>
              <a:rPr lang="tr-TR" sz="2400" dirty="0" smtClean="0"/>
              <a:t>C</a:t>
            </a:r>
            <a:r>
              <a:rPr lang="en-US" sz="2400" dirty="0" err="1" smtClean="0"/>
              <a:t>ompatibility</a:t>
            </a:r>
            <a:endParaRPr lang="tr-TR" sz="2400" dirty="0" smtClean="0"/>
          </a:p>
          <a:p>
            <a:pPr marL="0" indent="0">
              <a:buNone/>
            </a:pPr>
            <a:r>
              <a:rPr lang="tr-TR" sz="2200" dirty="0"/>
              <a:t>      </a:t>
            </a:r>
            <a:r>
              <a:rPr lang="en-US" sz="1800" dirty="0" smtClean="0"/>
              <a:t>Internet </a:t>
            </a:r>
            <a:r>
              <a:rPr lang="en-US" sz="1800" dirty="0"/>
              <a:t>Explorer, </a:t>
            </a:r>
            <a:r>
              <a:rPr lang="tr-TR" sz="1800" dirty="0"/>
              <a:t>Firefox, Google Chrome, Opera, Camino, </a:t>
            </a:r>
            <a:r>
              <a:rPr lang="en-US" sz="1800" dirty="0" smtClean="0"/>
              <a:t>Netscape,</a:t>
            </a:r>
            <a:r>
              <a:rPr lang="tr-TR" sz="1800" dirty="0" smtClean="0"/>
              <a:t> </a:t>
            </a:r>
            <a:r>
              <a:rPr lang="en-US" sz="1800" dirty="0" smtClean="0"/>
              <a:t>Safari</a:t>
            </a:r>
            <a:r>
              <a:rPr lang="en-US" sz="1800" dirty="0"/>
              <a:t>, etc.</a:t>
            </a:r>
          </a:p>
          <a:p>
            <a:r>
              <a:rPr lang="tr-TR" sz="2400" dirty="0" smtClean="0"/>
              <a:t>Database</a:t>
            </a:r>
          </a:p>
          <a:p>
            <a:pPr marL="0" indent="0">
              <a:buNone/>
            </a:pP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smtClean="0">
                <a:solidFill>
                  <a:schemeClr val="tx1"/>
                </a:solidFill>
              </a:rPr>
              <a:t>       </a:t>
            </a:r>
            <a:r>
              <a:rPr lang="tr-TR" sz="1800" dirty="0"/>
              <a:t>Oracle, MSSQL, MySQL, DB2, Sybase, Postgre SQL, etc.</a:t>
            </a:r>
          </a:p>
          <a:p>
            <a:r>
              <a:rPr lang="en-US" sz="2400" dirty="0"/>
              <a:t>Hardware </a:t>
            </a:r>
            <a:r>
              <a:rPr lang="en-US" sz="2400" dirty="0" smtClean="0"/>
              <a:t>Platform</a:t>
            </a:r>
            <a:endParaRPr lang="tr-TR" sz="2400" dirty="0"/>
          </a:p>
          <a:p>
            <a:pPr marL="400050" lvl="1" indent="0">
              <a:buNone/>
            </a:pPr>
            <a:r>
              <a:rPr lang="tr-TR" sz="1800" dirty="0" smtClean="0">
                <a:solidFill>
                  <a:srgbClr val="550579"/>
                </a:solidFill>
              </a:rPr>
              <a:t>CPU</a:t>
            </a:r>
            <a:r>
              <a:rPr lang="tr-TR" sz="1800" dirty="0">
                <a:solidFill>
                  <a:srgbClr val="550579"/>
                </a:solidFill>
              </a:rPr>
              <a:t>, RAM, Hard Disk, Screen Resolution</a:t>
            </a:r>
            <a:endParaRPr lang="en-US" sz="1800" dirty="0">
              <a:solidFill>
                <a:srgbClr val="550579"/>
              </a:solidFill>
            </a:endParaRPr>
          </a:p>
          <a:p>
            <a:r>
              <a:rPr lang="tr-TR" sz="2400" dirty="0" smtClean="0"/>
              <a:t>N</a:t>
            </a:r>
            <a:r>
              <a:rPr lang="en-US" sz="2400" dirty="0" err="1" smtClean="0"/>
              <a:t>etwork</a:t>
            </a:r>
            <a:endParaRPr lang="tr-TR" sz="2400" dirty="0"/>
          </a:p>
          <a:p>
            <a:pPr marL="400050" lvl="1" indent="0">
              <a:buNone/>
            </a:pPr>
            <a:r>
              <a:rPr lang="tr-TR" sz="1800" dirty="0" smtClean="0">
                <a:solidFill>
                  <a:srgbClr val="550579"/>
                </a:solidFill>
              </a:rPr>
              <a:t>B</a:t>
            </a:r>
            <a:r>
              <a:rPr lang="en-US" sz="1800" dirty="0" err="1">
                <a:solidFill>
                  <a:srgbClr val="550579"/>
                </a:solidFill>
              </a:rPr>
              <a:t>andwidth</a:t>
            </a:r>
            <a:r>
              <a:rPr lang="en-US" sz="1800" dirty="0">
                <a:solidFill>
                  <a:srgbClr val="550579"/>
                </a:solidFill>
              </a:rPr>
              <a:t>, speed, capacity</a:t>
            </a:r>
            <a:endParaRPr lang="tr-TR" sz="1800" dirty="0">
              <a:solidFill>
                <a:srgbClr val="550579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Compatibility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Matrix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Items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7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tr-T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26" y="1373816"/>
            <a:ext cx="7301612" cy="405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Compatibility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Example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6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tr-TR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Compatibility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Example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143000"/>
            <a:ext cx="58197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532384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66928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Adopt routine security procedures to be performed for each </a:t>
            </a:r>
            <a:r>
              <a:rPr lang="tr-TR" sz="2400" dirty="0" smtClean="0"/>
              <a:t>release/build</a:t>
            </a:r>
          </a:p>
          <a:p>
            <a:pPr marL="566928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1800" dirty="0"/>
          </a:p>
          <a:p>
            <a:pPr marL="566928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/>
              <a:t>Prob</a:t>
            </a:r>
            <a:r>
              <a:rPr lang="tr-TR" sz="2400" dirty="0"/>
              <a:t>e</a:t>
            </a:r>
            <a:r>
              <a:rPr lang="en-US" sz="2400" dirty="0"/>
              <a:t> vulnerabilities of the system</a:t>
            </a:r>
            <a:r>
              <a:rPr lang="tr-TR" sz="2400" dirty="0"/>
              <a:t> by using security </a:t>
            </a:r>
            <a:r>
              <a:rPr lang="tr-TR" sz="2400" dirty="0" smtClean="0"/>
              <a:t>tools</a:t>
            </a:r>
          </a:p>
          <a:p>
            <a:pPr marL="566928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tr-TR" sz="1800" dirty="0"/>
          </a:p>
          <a:p>
            <a:pPr marL="566928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400" dirty="0"/>
              <a:t>Automatic test genaration to simulate specific network </a:t>
            </a:r>
            <a:r>
              <a:rPr lang="tr-TR" sz="2400" dirty="0" smtClean="0"/>
              <a:t>attacks</a:t>
            </a:r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Security Testing-1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1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532384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tr-TR" sz="2800" dirty="0" smtClean="0"/>
              <a:t>Conduct </a:t>
            </a:r>
            <a:r>
              <a:rPr lang="tr-TR" sz="2800" dirty="0"/>
              <a:t>security assessments: </a:t>
            </a:r>
          </a:p>
          <a:p>
            <a:pPr marL="678942" lvl="1" indent="-342900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200" dirty="0">
                <a:solidFill>
                  <a:srgbClr val="550579"/>
                </a:solidFill>
              </a:rPr>
              <a:t>Data Validation Errors (Client-side validation</a:t>
            </a:r>
            <a:r>
              <a:rPr lang="tr-TR" sz="2200" dirty="0" smtClean="0">
                <a:solidFill>
                  <a:srgbClr val="550579"/>
                </a:solidFill>
              </a:rPr>
              <a:t>)</a:t>
            </a:r>
            <a:endParaRPr lang="tr-TR" sz="2200" dirty="0">
              <a:solidFill>
                <a:srgbClr val="550579"/>
              </a:solidFill>
            </a:endParaRPr>
          </a:p>
          <a:p>
            <a:pPr marL="678942" lvl="1" indent="-342900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200" dirty="0">
                <a:solidFill>
                  <a:srgbClr val="550579"/>
                </a:solidFill>
              </a:rPr>
              <a:t>Cross Site Scripting</a:t>
            </a:r>
          </a:p>
          <a:p>
            <a:pPr marL="678942" lvl="1" indent="-342900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200" dirty="0">
                <a:solidFill>
                  <a:srgbClr val="550579"/>
                </a:solidFill>
              </a:rPr>
              <a:t>Buffer Overflows</a:t>
            </a:r>
          </a:p>
          <a:p>
            <a:pPr marL="678942" lvl="1" indent="-342900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200" dirty="0">
                <a:solidFill>
                  <a:srgbClr val="550579"/>
                </a:solidFill>
              </a:rPr>
              <a:t>Improper File Access</a:t>
            </a:r>
          </a:p>
          <a:p>
            <a:pPr marL="678942" lvl="1" indent="-342900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rgbClr val="550579"/>
                </a:solidFill>
              </a:rPr>
              <a:t>SQL</a:t>
            </a:r>
            <a:r>
              <a:rPr lang="tr-TR" sz="2200" dirty="0">
                <a:solidFill>
                  <a:srgbClr val="550579"/>
                </a:solidFill>
              </a:rPr>
              <a:t>, </a:t>
            </a:r>
            <a:r>
              <a:rPr lang="en-US" sz="2200" dirty="0">
                <a:solidFill>
                  <a:srgbClr val="550579"/>
                </a:solidFill>
              </a:rPr>
              <a:t>LDAP</a:t>
            </a:r>
            <a:r>
              <a:rPr lang="tr-TR" sz="2200" dirty="0">
                <a:solidFill>
                  <a:srgbClr val="550579"/>
                </a:solidFill>
              </a:rPr>
              <a:t>, </a:t>
            </a:r>
            <a:r>
              <a:rPr lang="en-US" sz="2200" dirty="0">
                <a:solidFill>
                  <a:srgbClr val="550579"/>
                </a:solidFill>
              </a:rPr>
              <a:t>XPATH</a:t>
            </a:r>
            <a:r>
              <a:rPr lang="tr-TR" sz="2200" dirty="0">
                <a:solidFill>
                  <a:srgbClr val="550579"/>
                </a:solidFill>
              </a:rPr>
              <a:t>, </a:t>
            </a:r>
            <a:r>
              <a:rPr lang="en-US" sz="2200" dirty="0">
                <a:solidFill>
                  <a:srgbClr val="550579"/>
                </a:solidFill>
              </a:rPr>
              <a:t>OS</a:t>
            </a:r>
            <a:r>
              <a:rPr lang="tr-TR" sz="2200" dirty="0">
                <a:solidFill>
                  <a:srgbClr val="550579"/>
                </a:solidFill>
              </a:rPr>
              <a:t> c</a:t>
            </a:r>
            <a:r>
              <a:rPr lang="en-US" sz="2200" dirty="0" err="1">
                <a:solidFill>
                  <a:srgbClr val="550579"/>
                </a:solidFill>
              </a:rPr>
              <a:t>ommand</a:t>
            </a:r>
            <a:r>
              <a:rPr lang="tr-TR" sz="2200" dirty="0">
                <a:solidFill>
                  <a:srgbClr val="550579"/>
                </a:solidFill>
              </a:rPr>
              <a:t> </a:t>
            </a:r>
            <a:r>
              <a:rPr lang="en-US" sz="2200" dirty="0">
                <a:solidFill>
                  <a:srgbClr val="550579"/>
                </a:solidFill>
              </a:rPr>
              <a:t>injection</a:t>
            </a:r>
          </a:p>
          <a:p>
            <a:pPr marL="678942" lvl="1" indent="-342900" fontAlgn="auto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200" dirty="0">
                <a:solidFill>
                  <a:srgbClr val="550579"/>
                </a:solidFill>
              </a:rPr>
              <a:t>Sensitive data in unsecured pages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Security Testing-2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9728" indent="0" fontAlgn="auto">
              <a:spcAft>
                <a:spcPts val="0"/>
              </a:spcAft>
              <a:buNone/>
              <a:defRPr/>
            </a:pP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48" y="1052736"/>
            <a:ext cx="75608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SQL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Exception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Example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5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09728" indent="0" fontAlgn="auto">
              <a:spcAft>
                <a:spcPts val="0"/>
              </a:spcAft>
              <a:buNone/>
              <a:defRPr/>
            </a:pP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DB </a:t>
            </a:r>
            <a:r>
              <a:rPr lang="tr-TR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Configuration</a:t>
            </a:r>
            <a:r>
              <a:rPr lang="tr-TR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Error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46348"/>
            <a:ext cx="8634248" cy="39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26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777163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Evaluating product or service by considering the end-user point of view</a:t>
            </a:r>
          </a:p>
          <a:p>
            <a:r>
              <a:rPr lang="tr-TR" sz="2400" dirty="0" smtClean="0"/>
              <a:t>A part of system unit may function correctly however,  may not provide ease of use</a:t>
            </a:r>
          </a:p>
          <a:p>
            <a:r>
              <a:rPr lang="tr-TR" sz="2400" dirty="0" smtClean="0"/>
              <a:t>Focus on the intended groups and increase overall user satisfaction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58" y="3478245"/>
            <a:ext cx="28575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Usability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1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7771636" cy="13925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400" i="1" dirty="0" smtClean="0"/>
              <a:t>N</a:t>
            </a:r>
            <a:r>
              <a:rPr lang="en-US" sz="2400" i="1" dirty="0" smtClean="0"/>
              <a:t>(1-</a:t>
            </a:r>
            <a:r>
              <a:rPr lang="en-US" sz="2400" i="1" dirty="0"/>
              <a:t>(1-L)</a:t>
            </a:r>
            <a:r>
              <a:rPr lang="en-US" sz="2400" i="1" baseline="30000" dirty="0"/>
              <a:t>n</a:t>
            </a:r>
            <a:r>
              <a:rPr lang="en-US" sz="2400" i="1" dirty="0"/>
              <a:t>) </a:t>
            </a:r>
          </a:p>
          <a:p>
            <a:pPr marL="400050" lvl="1" indent="0">
              <a:buNone/>
            </a:pPr>
            <a:r>
              <a:rPr lang="tr-TR" sz="2000" i="1" dirty="0">
                <a:solidFill>
                  <a:srgbClr val="550579"/>
                </a:solidFill>
              </a:rPr>
              <a:t>N : </a:t>
            </a:r>
            <a:r>
              <a:rPr lang="en-US" sz="2000" i="1" dirty="0">
                <a:solidFill>
                  <a:srgbClr val="550579"/>
                </a:solidFill>
              </a:rPr>
              <a:t>the total number of usability problems in the design </a:t>
            </a:r>
            <a:endParaRPr lang="tr-TR" sz="2000" i="1" dirty="0">
              <a:solidFill>
                <a:srgbClr val="550579"/>
              </a:solidFill>
            </a:endParaRPr>
          </a:p>
          <a:p>
            <a:pPr marL="400050" lvl="1" indent="0">
              <a:buNone/>
            </a:pPr>
            <a:r>
              <a:rPr lang="tr-TR" sz="2000" i="1" dirty="0">
                <a:solidFill>
                  <a:srgbClr val="550579"/>
                </a:solidFill>
              </a:rPr>
              <a:t>L:</a:t>
            </a:r>
            <a:r>
              <a:rPr lang="en-US" sz="2000" i="1" dirty="0">
                <a:solidFill>
                  <a:srgbClr val="550579"/>
                </a:solidFill>
              </a:rPr>
              <a:t> the proportion of usability problems discovered while testing a single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1026" name="Picture 2" descr="Increase in proportion of usability problems found as a function of number of users tes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43" y="2914652"/>
            <a:ext cx="5492649" cy="275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en-US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athematical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en-US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odel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of the 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  <a:r>
              <a:rPr lang="en-US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inding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of 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</a:t>
            </a:r>
            <a:r>
              <a:rPr lang="en-US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sability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  <a:r>
              <a:rPr lang="en-US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roblems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7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7771636" cy="139256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400" dirty="0"/>
              <a:t>Gözleme dayalı araştırmaların yapıldığı </a:t>
            </a:r>
            <a:r>
              <a:rPr lang="tr-TR" sz="2400" dirty="0" smtClean="0"/>
              <a:t>merkezde </a:t>
            </a:r>
            <a:r>
              <a:rPr lang="tr-TR" sz="2400" dirty="0"/>
              <a:t>ev, sokak ve ofis gibi simülasyon alanları </a:t>
            </a:r>
            <a:r>
              <a:rPr lang="tr-TR" sz="2400" dirty="0" smtClean="0"/>
              <a:t>bulunuyor</a:t>
            </a:r>
            <a:r>
              <a:rPr lang="tr-TR" sz="2400" dirty="0"/>
              <a:t>. </a:t>
            </a:r>
            <a:r>
              <a:rPr lang="tr-TR" sz="2400" dirty="0" smtClean="0"/>
              <a:t>Merkezde, kullanım </a:t>
            </a:r>
            <a:r>
              <a:rPr lang="tr-TR" sz="2400" dirty="0"/>
              <a:t>alışkanlıkları hakkında önemli </a:t>
            </a:r>
            <a:r>
              <a:rPr lang="tr-TR" sz="2400" dirty="0" smtClean="0"/>
              <a:t>ipuçları elde ediliyor.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Üniversite Çalışmaları:</a:t>
            </a:r>
          </a:p>
          <a:p>
            <a:r>
              <a:rPr lang="tr-TR" sz="2400" dirty="0" smtClean="0"/>
              <a:t>Mobil </a:t>
            </a:r>
            <a:r>
              <a:rPr lang="tr-TR" sz="2400" dirty="0"/>
              <a:t>servislerde kullanılabilirlik ve mobil kullanıcı deneyimi </a:t>
            </a:r>
            <a:endParaRPr lang="tr-TR" sz="2400" dirty="0" smtClean="0"/>
          </a:p>
          <a:p>
            <a:r>
              <a:rPr lang="tr-TR" sz="2400" dirty="0" err="1" smtClean="0"/>
              <a:t>Nöropazarlama</a:t>
            </a:r>
            <a:r>
              <a:rPr lang="tr-TR" sz="2400" dirty="0" smtClean="0"/>
              <a:t> </a:t>
            </a:r>
            <a:r>
              <a:rPr lang="tr-TR" sz="2400" dirty="0"/>
              <a:t>ölçümleme teknikleri </a:t>
            </a:r>
            <a:endParaRPr lang="tr-TR" sz="2400" dirty="0" smtClean="0"/>
          </a:p>
          <a:p>
            <a:endParaRPr lang="en-US" sz="2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Turkcell</a:t>
            </a:r>
            <a:r>
              <a:rPr lang="tr-TR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7. His – Müşteri Öngörü Merkezi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 descr="http://www.yedincihis.net/images/burs-noropazarla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49080"/>
            <a:ext cx="258364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9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86864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/>
              <a:t>E</a:t>
            </a:r>
            <a:r>
              <a:rPr lang="en-US" sz="2400" dirty="0" err="1" smtClean="0"/>
              <a:t>fficiency</a:t>
            </a:r>
            <a:r>
              <a:rPr lang="en-US" sz="2400" dirty="0"/>
              <a:t>, which is divided into time behavior (performance), resource </a:t>
            </a:r>
            <a:r>
              <a:rPr lang="en-US" sz="2400" dirty="0" smtClean="0"/>
              <a:t>utilization </a:t>
            </a:r>
            <a:r>
              <a:rPr lang="en-US" sz="2400" dirty="0"/>
              <a:t>and </a:t>
            </a:r>
            <a:r>
              <a:rPr lang="en-US" sz="2400" dirty="0" smtClean="0"/>
              <a:t>compliance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r>
              <a:rPr lang="tr-TR" sz="2400" dirty="0"/>
              <a:t>M</a:t>
            </a:r>
            <a:r>
              <a:rPr lang="en-US" sz="2400" dirty="0" err="1" smtClean="0"/>
              <a:t>aintainability</a:t>
            </a:r>
            <a:r>
              <a:rPr lang="en-US" sz="2400" dirty="0"/>
              <a:t>, which consists of five sub-characteristics: </a:t>
            </a:r>
            <a:r>
              <a:rPr lang="en-US" sz="2400" dirty="0" smtClean="0"/>
              <a:t>analyzability,</a:t>
            </a:r>
            <a:r>
              <a:rPr lang="tr-TR" sz="2400" dirty="0" smtClean="0"/>
              <a:t> </a:t>
            </a:r>
            <a:r>
              <a:rPr lang="en-US" sz="2400" dirty="0" smtClean="0"/>
              <a:t>changeability</a:t>
            </a:r>
            <a:r>
              <a:rPr lang="en-US" sz="2400" dirty="0"/>
              <a:t>, stability, testability and </a:t>
            </a:r>
            <a:r>
              <a:rPr lang="en-US" sz="2400" dirty="0" smtClean="0"/>
              <a:t>compliance</a:t>
            </a:r>
            <a:endParaRPr lang="tr-TR" sz="2400" dirty="0" smtClean="0"/>
          </a:p>
          <a:p>
            <a:pPr marL="0" indent="0">
              <a:buNone/>
            </a:pPr>
            <a:endParaRPr lang="tr-TR" sz="2400" dirty="0" smtClean="0"/>
          </a:p>
          <a:p>
            <a:r>
              <a:rPr lang="tr-TR" sz="2400" dirty="0"/>
              <a:t>P</a:t>
            </a:r>
            <a:r>
              <a:rPr lang="en-US" sz="2400" dirty="0" err="1" smtClean="0"/>
              <a:t>ortability</a:t>
            </a:r>
            <a:r>
              <a:rPr lang="en-US" sz="2400" dirty="0"/>
              <a:t>, which also consists of five sub-characteristics: </a:t>
            </a:r>
            <a:r>
              <a:rPr lang="en-US" sz="2400" dirty="0" smtClean="0"/>
              <a:t>adaptability,</a:t>
            </a:r>
            <a:r>
              <a:rPr lang="tr-TR" sz="2400" dirty="0" smtClean="0"/>
              <a:t> </a:t>
            </a:r>
            <a:r>
              <a:rPr lang="en-US" sz="2400" dirty="0" err="1" smtClean="0"/>
              <a:t>installability</a:t>
            </a:r>
            <a:r>
              <a:rPr lang="en-US" sz="2400" dirty="0"/>
              <a:t>, co-existence, </a:t>
            </a:r>
            <a:r>
              <a:rPr lang="en-US" sz="2400" dirty="0" err="1"/>
              <a:t>replaceability</a:t>
            </a:r>
            <a:r>
              <a:rPr lang="en-US" sz="2400" dirty="0"/>
              <a:t> and compliance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Quality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Characteristics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– </a:t>
            </a:r>
            <a:r>
              <a:rPr lang="tr-TR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6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1" y="1244352"/>
            <a:ext cx="7771636" cy="60047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sz="2400" dirty="0" smtClean="0"/>
              <a:t>Ev Simülasyonu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kern="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Turkcell</a:t>
            </a:r>
            <a:r>
              <a:rPr lang="tr-TR" kern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7. His – Müşteri Öngörü Merkezi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2" y="2237074"/>
            <a:ext cx="4785442" cy="339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9" y="1189735"/>
            <a:ext cx="3777406" cy="224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541" y="1189734"/>
            <a:ext cx="37433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15" y="3277966"/>
            <a:ext cx="3960440" cy="252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Usability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on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Different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Login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Signup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Pages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460376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Testing  the customized software product according to targeted software market</a:t>
            </a:r>
          </a:p>
          <a:p>
            <a:r>
              <a:rPr lang="tr-TR" sz="2400" dirty="0" smtClean="0"/>
              <a:t>Discovering cultural or grammatical potential failure points</a:t>
            </a:r>
          </a:p>
          <a:p>
            <a:r>
              <a:rPr lang="tr-TR" sz="2400" dirty="0" smtClean="0"/>
              <a:t>E</a:t>
            </a:r>
            <a:r>
              <a:rPr lang="en-US" sz="2400" dirty="0" err="1" smtClean="0"/>
              <a:t>nsur</a:t>
            </a:r>
            <a:r>
              <a:rPr lang="tr-TR" sz="2400" dirty="0" smtClean="0"/>
              <a:t>ing</a:t>
            </a:r>
            <a:r>
              <a:rPr lang="en-US" sz="2400" dirty="0" smtClean="0"/>
              <a:t> </a:t>
            </a:r>
            <a:r>
              <a:rPr lang="en-US" sz="2400" dirty="0"/>
              <a:t>compatibility and </a:t>
            </a:r>
            <a:r>
              <a:rPr lang="tr-TR" sz="2400" dirty="0" smtClean="0"/>
              <a:t>functional </a:t>
            </a:r>
            <a:r>
              <a:rPr lang="en-US" sz="2400" dirty="0" smtClean="0"/>
              <a:t>consistency </a:t>
            </a:r>
            <a:r>
              <a:rPr lang="en-US" sz="2400" dirty="0"/>
              <a:t>across all localized </a:t>
            </a:r>
            <a:r>
              <a:rPr lang="tr-TR" sz="2400" dirty="0" smtClean="0"/>
              <a:t>software </a:t>
            </a:r>
            <a:r>
              <a:rPr lang="en-US" sz="2400" dirty="0" smtClean="0"/>
              <a:t>versions</a:t>
            </a:r>
            <a:endParaRPr lang="tr-TR" sz="2400" dirty="0" smtClean="0"/>
          </a:p>
          <a:p>
            <a:r>
              <a:rPr lang="tr-TR" sz="2400" dirty="0" smtClean="0"/>
              <a:t>Determining adaptation level of a software unit for </a:t>
            </a:r>
            <a:r>
              <a:rPr lang="en-US" sz="2400" dirty="0" smtClean="0"/>
              <a:t>multiple </a:t>
            </a:r>
            <a:r>
              <a:rPr lang="en-US" sz="2400" dirty="0"/>
              <a:t>configurations </a:t>
            </a:r>
            <a:r>
              <a:rPr lang="tr-TR" sz="2400" dirty="0" smtClean="0"/>
              <a:t>on</a:t>
            </a:r>
            <a:r>
              <a:rPr lang="en-US" sz="2400" dirty="0" smtClean="0"/>
              <a:t> </a:t>
            </a:r>
            <a:r>
              <a:rPr lang="en-US" sz="2400" dirty="0"/>
              <a:t>different locales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Localization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1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88822" y="1124744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b="1" dirty="0" smtClean="0"/>
              <a:t>Accuracy </a:t>
            </a:r>
            <a:r>
              <a:rPr lang="tr-TR" sz="2400" b="1" dirty="0"/>
              <a:t>of </a:t>
            </a:r>
            <a:r>
              <a:rPr lang="tr-TR" sz="2400" b="1" dirty="0" smtClean="0"/>
              <a:t>translation</a:t>
            </a:r>
            <a:endParaRPr lang="tr-TR" sz="2400" dirty="0" smtClean="0"/>
          </a:p>
          <a:p>
            <a:r>
              <a:rPr lang="tr-TR" sz="2400" dirty="0"/>
              <a:t>T</a:t>
            </a:r>
            <a:r>
              <a:rPr lang="tr-TR" sz="2400" b="1" dirty="0" smtClean="0"/>
              <a:t>ext direction</a:t>
            </a:r>
          </a:p>
          <a:p>
            <a:pPr lvl="1"/>
            <a:r>
              <a:rPr lang="en-US" sz="2000" b="1" dirty="0">
                <a:solidFill>
                  <a:srgbClr val="550579"/>
                </a:solidFill>
              </a:rPr>
              <a:t>Bi-directional text</a:t>
            </a:r>
            <a:r>
              <a:rPr lang="tr-TR" sz="2000" b="1" dirty="0">
                <a:solidFill>
                  <a:srgbClr val="550579"/>
                </a:solidFill>
              </a:rPr>
              <a:t> :</a:t>
            </a:r>
          </a:p>
          <a:p>
            <a:pPr marL="457200" lvl="1" indent="0">
              <a:buNone/>
            </a:pPr>
            <a:r>
              <a:rPr lang="tr-TR" sz="2000" b="1" dirty="0">
                <a:solidFill>
                  <a:srgbClr val="550579"/>
                </a:solidFill>
              </a:rPr>
              <a:t>     </a:t>
            </a:r>
            <a:r>
              <a:rPr lang="tr-TR" sz="1800" dirty="0">
                <a:solidFill>
                  <a:srgbClr val="550579"/>
                </a:solidFill>
              </a:rPr>
              <a:t>Right-to-left (RTL)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550579"/>
                </a:solidFill>
              </a:rPr>
              <a:t>      Left-to-right (LTR)</a:t>
            </a:r>
          </a:p>
          <a:p>
            <a:r>
              <a:rPr lang="tr-TR" sz="2400" b="1" dirty="0"/>
              <a:t>Date Time </a:t>
            </a:r>
            <a:r>
              <a:rPr lang="tr-TR" sz="2400" b="1" dirty="0" smtClean="0"/>
              <a:t>Parsing</a:t>
            </a:r>
          </a:p>
          <a:p>
            <a:pPr marL="0" indent="0">
              <a:buNone/>
            </a:pPr>
            <a:r>
              <a:rPr lang="tr-TR" sz="2400" dirty="0" smtClean="0"/>
              <a:t>     </a:t>
            </a:r>
            <a:r>
              <a:rPr lang="en-US" sz="1800" dirty="0" smtClean="0"/>
              <a:t>Turkey</a:t>
            </a:r>
            <a:r>
              <a:rPr lang="tr-TR" sz="1800" dirty="0" smtClean="0"/>
              <a:t> </a:t>
            </a:r>
            <a:r>
              <a:rPr lang="tr-TR" sz="1800" dirty="0"/>
              <a:t>format : 23</a:t>
            </a:r>
            <a:r>
              <a:rPr lang="en-US" sz="1800" dirty="0"/>
              <a:t>.</a:t>
            </a:r>
            <a:r>
              <a:rPr lang="tr-TR" sz="1800" dirty="0"/>
              <a:t>5</a:t>
            </a:r>
            <a:r>
              <a:rPr lang="en-US" sz="1800" dirty="0"/>
              <a:t>.20</a:t>
            </a:r>
            <a:r>
              <a:rPr lang="tr-TR" sz="1800" dirty="0" smtClean="0"/>
              <a:t>11</a:t>
            </a:r>
          </a:p>
          <a:p>
            <a:pPr marL="0" indent="0">
              <a:buNone/>
            </a:pPr>
            <a:r>
              <a:rPr lang="tr-TR" sz="1800" dirty="0" smtClean="0"/>
              <a:t>      US </a:t>
            </a:r>
            <a:r>
              <a:rPr lang="tr-TR" sz="1800" dirty="0"/>
              <a:t>format : 5</a:t>
            </a:r>
            <a:r>
              <a:rPr lang="en-US" sz="1800" dirty="0"/>
              <a:t>/</a:t>
            </a:r>
            <a:r>
              <a:rPr lang="tr-TR" sz="1800" dirty="0"/>
              <a:t>23</a:t>
            </a:r>
            <a:r>
              <a:rPr lang="en-US" sz="1800" dirty="0"/>
              <a:t>/20</a:t>
            </a:r>
            <a:r>
              <a:rPr lang="tr-TR" sz="1800" dirty="0"/>
              <a:t>11</a:t>
            </a:r>
          </a:p>
          <a:p>
            <a:r>
              <a:rPr lang="tr-TR" sz="2400" b="1" dirty="0" smtClean="0"/>
              <a:t>Digits</a:t>
            </a:r>
            <a:endParaRPr lang="tr-TR" sz="2400" dirty="0" smtClean="0"/>
          </a:p>
          <a:p>
            <a:r>
              <a:rPr lang="tr-TR" sz="2400" b="1" dirty="0" smtClean="0"/>
              <a:t>Text Encoding</a:t>
            </a:r>
          </a:p>
          <a:p>
            <a:pPr marL="0" indent="0">
              <a:buNone/>
            </a:pPr>
            <a:r>
              <a:rPr lang="tr-TR" sz="2400" dirty="0" smtClean="0"/>
              <a:t>    </a:t>
            </a:r>
            <a:r>
              <a:rPr lang="tr-TR" sz="2000" dirty="0" smtClean="0"/>
              <a:t> </a:t>
            </a:r>
            <a:r>
              <a:rPr lang="en-US" sz="1800" dirty="0" smtClean="0"/>
              <a:t>Turkish</a:t>
            </a:r>
            <a:r>
              <a:rPr lang="tr-TR" sz="1800" dirty="0" smtClean="0"/>
              <a:t> </a:t>
            </a:r>
            <a:r>
              <a:rPr lang="tr-TR" sz="1800" dirty="0"/>
              <a:t>Alphabet D</a:t>
            </a:r>
            <a:r>
              <a:rPr lang="en-US" sz="1800" dirty="0" err="1"/>
              <a:t>otted</a:t>
            </a:r>
            <a:r>
              <a:rPr lang="tr-TR" sz="1800" dirty="0"/>
              <a:t> &amp; D</a:t>
            </a:r>
            <a:r>
              <a:rPr lang="en-US" sz="1800" dirty="0" err="1"/>
              <a:t>otless</a:t>
            </a:r>
            <a:r>
              <a:rPr lang="tr-TR" sz="1800" dirty="0"/>
              <a:t> </a:t>
            </a:r>
            <a:r>
              <a:rPr lang="en-US" sz="1800" dirty="0"/>
              <a:t>I</a:t>
            </a:r>
            <a:endParaRPr lang="tr-TR" sz="1800" b="1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Localization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Focus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Items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316360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Which of these is a functional test?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400" dirty="0">
                <a:solidFill>
                  <a:srgbClr val="550579"/>
                </a:solidFill>
              </a:rPr>
              <a:t>Measuring response time on an </a:t>
            </a:r>
            <a:r>
              <a:rPr lang="tr-TR" sz="2400" dirty="0">
                <a:solidFill>
                  <a:srgbClr val="550579"/>
                </a:solidFill>
              </a:rPr>
              <a:t> airline reservation system</a:t>
            </a:r>
            <a:endParaRPr lang="en-US" sz="2400" dirty="0">
              <a:solidFill>
                <a:srgbClr val="550579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sz="2400" dirty="0">
                <a:solidFill>
                  <a:srgbClr val="550579"/>
                </a:solidFill>
              </a:rPr>
              <a:t>Checking the effect of high volumes of traffic</a:t>
            </a:r>
            <a:r>
              <a:rPr lang="tr-TR" sz="2400" dirty="0">
                <a:solidFill>
                  <a:srgbClr val="550579"/>
                </a:solidFill>
              </a:rPr>
              <a:t> i</a:t>
            </a:r>
            <a:r>
              <a:rPr lang="en-US" sz="2400" dirty="0">
                <a:solidFill>
                  <a:srgbClr val="550579"/>
                </a:solidFill>
              </a:rPr>
              <a:t>n</a:t>
            </a:r>
            <a:r>
              <a:rPr lang="tr-TR" sz="2400" dirty="0">
                <a:solidFill>
                  <a:srgbClr val="550579"/>
                </a:solidFill>
              </a:rPr>
              <a:t> </a:t>
            </a:r>
            <a:r>
              <a:rPr lang="en-US" sz="2400" dirty="0">
                <a:solidFill>
                  <a:srgbClr val="550579"/>
                </a:solidFill>
              </a:rPr>
              <a:t>a </a:t>
            </a:r>
            <a:r>
              <a:rPr lang="tr-TR" sz="2400" dirty="0">
                <a:solidFill>
                  <a:srgbClr val="550579"/>
                </a:solidFill>
              </a:rPr>
              <a:t>CRM software</a:t>
            </a:r>
            <a:endParaRPr lang="en-US" sz="2400" dirty="0">
              <a:solidFill>
                <a:srgbClr val="550579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r>
              <a:rPr lang="en-US" sz="2400" dirty="0">
                <a:solidFill>
                  <a:srgbClr val="550579"/>
                </a:solidFill>
              </a:rPr>
              <a:t>Checking the on-line bookings screen information and the database contents against the</a:t>
            </a:r>
            <a:r>
              <a:rPr lang="tr-TR" sz="2400" dirty="0">
                <a:solidFill>
                  <a:srgbClr val="550579"/>
                </a:solidFill>
              </a:rPr>
              <a:t> customer bill information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400" dirty="0">
                <a:solidFill>
                  <a:srgbClr val="550579"/>
                </a:solidFill>
              </a:rPr>
              <a:t>Checking how easy the system is to use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Types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Sample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Question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sz="3600" dirty="0" smtClean="0"/>
              <a:t>Happy testing  </a:t>
            </a:r>
            <a:r>
              <a:rPr lang="tr-TR" sz="3600" dirty="0" smtClean="0">
                <a:sym typeface="Wingdings" pitchFamily="2" charset="2"/>
              </a:rPr>
              <a:t></a:t>
            </a:r>
          </a:p>
          <a:p>
            <a:pPr marL="0" indent="0" algn="ctr">
              <a:buNone/>
            </a:pPr>
            <a:r>
              <a:rPr lang="tr-TR" sz="3600" dirty="0" err="1" smtClean="0">
                <a:sym typeface="Wingdings" pitchFamily="2" charset="2"/>
              </a:rPr>
              <a:t>Thank</a:t>
            </a:r>
            <a:r>
              <a:rPr lang="tr-TR" sz="3600" dirty="0" smtClean="0">
                <a:sym typeface="Wingdings" pitchFamily="2" charset="2"/>
              </a:rPr>
              <a:t> </a:t>
            </a:r>
            <a:r>
              <a:rPr lang="tr-TR" sz="3600" dirty="0" err="1" smtClean="0">
                <a:sym typeface="Wingdings" pitchFamily="2" charset="2"/>
              </a:rPr>
              <a:t>you</a:t>
            </a:r>
            <a:r>
              <a:rPr lang="tr-TR" sz="3600" dirty="0" smtClean="0">
                <a:sym typeface="Wingdings" pitchFamily="2" charset="2"/>
              </a:rPr>
              <a:t>...</a:t>
            </a:r>
          </a:p>
          <a:p>
            <a:pPr marL="0" indent="0">
              <a:buNone/>
            </a:pPr>
            <a:endParaRPr lang="tr-TR" sz="1600" dirty="0" smtClean="0"/>
          </a:p>
          <a:p>
            <a:pPr marL="0" indent="0">
              <a:buNone/>
            </a:pPr>
            <a:endParaRPr lang="tr-TR" sz="1600" dirty="0" smtClean="0"/>
          </a:p>
          <a:p>
            <a:pPr marL="0" indent="0">
              <a:buNone/>
            </a:pPr>
            <a:r>
              <a:rPr lang="tr-TR" sz="1800" b="1" dirty="0" smtClean="0"/>
              <a:t>Işıl </a:t>
            </a:r>
            <a:r>
              <a:rPr lang="tr-TR" sz="1800" b="1" dirty="0"/>
              <a:t>Özkan Budakoğlu</a:t>
            </a:r>
          </a:p>
          <a:p>
            <a:pPr marL="0" indent="0">
              <a:buNone/>
            </a:pPr>
            <a:r>
              <a:rPr lang="tr-TR" sz="1800" dirty="0"/>
              <a:t>isil.budakoglu@turkcellteknoloji.com.tr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b="1" dirty="0" smtClean="0"/>
              <a:t>Hatice </a:t>
            </a:r>
            <a:r>
              <a:rPr lang="tr-TR" sz="1800" b="1" dirty="0"/>
              <a:t>Hasoğlu</a:t>
            </a:r>
          </a:p>
          <a:p>
            <a:pPr marL="0" indent="0">
              <a:buNone/>
            </a:pPr>
            <a:r>
              <a:rPr lang="tr-TR" sz="1800" dirty="0"/>
              <a:t>hatice.hasoglu@turkcellteknoloji.com.tr</a:t>
            </a:r>
          </a:p>
          <a:p>
            <a:pPr marL="0" indent="0">
              <a:buNone/>
            </a:pPr>
            <a:endParaRPr lang="tr-T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5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00" y="0"/>
            <a:ext cx="8892600" cy="720001"/>
          </a:xfrm>
        </p:spPr>
        <p:txBody>
          <a:bodyPr>
            <a:normAutofit fontScale="90000"/>
          </a:bodyPr>
          <a:lstStyle/>
          <a:p>
            <a:pPr marL="365760" indent="-256032" algn="ctr" fontAlgn="auto">
              <a:spcAft>
                <a:spcPts val="0"/>
              </a:spcAft>
              <a:defRPr/>
            </a:pPr>
            <a: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40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40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40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FUNCTIONAL TESTING TYPES</a:t>
            </a:r>
            <a:b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tr-TR" sz="40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tr-TR" sz="4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Objectives</a:t>
            </a:r>
            <a:r>
              <a:rPr lang="tr-TR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and Methods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244338"/>
            <a:ext cx="1434931" cy="42502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460376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tr-TR" sz="2400" dirty="0" smtClean="0"/>
              <a:t>Testing the functionality according to the specified requirements</a:t>
            </a:r>
          </a:p>
          <a:p>
            <a:pPr eaLnBrk="1" hangingPunct="1"/>
            <a:endParaRPr lang="tr-TR" sz="1800" dirty="0" smtClean="0"/>
          </a:p>
          <a:p>
            <a:r>
              <a:rPr lang="tr-TR" sz="2400" dirty="0" smtClean="0"/>
              <a:t>Earlier functional testing can display the sofware maturity level and enable early bug fixing activities</a:t>
            </a:r>
          </a:p>
          <a:p>
            <a:endParaRPr lang="tr-TR" sz="1800" dirty="0" smtClean="0"/>
          </a:p>
          <a:p>
            <a:pPr eaLnBrk="1" hangingPunct="1"/>
            <a:r>
              <a:rPr lang="tr-TR" sz="2400" dirty="0" smtClean="0"/>
              <a:t>Functional testing can be done in any software testing level</a:t>
            </a:r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Functional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388368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/>
              <a:t>E</a:t>
            </a:r>
            <a:r>
              <a:rPr lang="en-US" sz="2400" dirty="0" err="1"/>
              <a:t>nsuring</a:t>
            </a:r>
            <a:r>
              <a:rPr lang="en-US" sz="2400" dirty="0"/>
              <a:t> functional </a:t>
            </a:r>
            <a:r>
              <a:rPr lang="en-US" sz="2400" dirty="0" smtClean="0"/>
              <a:t>quality</a:t>
            </a:r>
            <a:r>
              <a:rPr lang="tr-TR" sz="2400" dirty="0" smtClean="0"/>
              <a:t> for a </a:t>
            </a:r>
            <a:r>
              <a:rPr lang="en-US" sz="2400" dirty="0" smtClean="0"/>
              <a:t>set </a:t>
            </a:r>
            <a:r>
              <a:rPr lang="en-US" sz="2400" dirty="0"/>
              <a:t>of </a:t>
            </a:r>
            <a:r>
              <a:rPr lang="en-US" sz="2400" dirty="0" smtClean="0"/>
              <a:t>services</a:t>
            </a:r>
            <a:r>
              <a:rPr lang="tr-TR" sz="2400" dirty="0"/>
              <a:t> </a:t>
            </a:r>
            <a:r>
              <a:rPr lang="tr-TR" sz="2400" dirty="0" smtClean="0"/>
              <a:t>by eliminating</a:t>
            </a:r>
            <a:r>
              <a:rPr lang="en-US" sz="2400" dirty="0" smtClean="0"/>
              <a:t> </a:t>
            </a:r>
            <a:r>
              <a:rPr lang="en-US" sz="2400" dirty="0"/>
              <a:t>error or </a:t>
            </a:r>
            <a:r>
              <a:rPr lang="en-US" sz="2400" dirty="0" smtClean="0"/>
              <a:t>failure</a:t>
            </a:r>
            <a:endParaRPr lang="en-US" sz="2400" dirty="0"/>
          </a:p>
          <a:p>
            <a:r>
              <a:rPr lang="tr-TR" sz="2400" dirty="0" smtClean="0"/>
              <a:t>Testing </a:t>
            </a:r>
            <a:r>
              <a:rPr lang="en-US" sz="2400" dirty="0" smtClean="0"/>
              <a:t>Web</a:t>
            </a:r>
            <a:r>
              <a:rPr lang="tr-TR" sz="2400" dirty="0" smtClean="0"/>
              <a:t> </a:t>
            </a:r>
            <a:r>
              <a:rPr lang="en-US" sz="2400" dirty="0" smtClean="0"/>
              <a:t>Services</a:t>
            </a:r>
            <a:r>
              <a:rPr lang="tr-TR" sz="2400" dirty="0" smtClean="0"/>
              <a:t> </a:t>
            </a:r>
            <a:r>
              <a:rPr lang="en-US" sz="2400" dirty="0" smtClean="0"/>
              <a:t>Description</a:t>
            </a:r>
            <a:r>
              <a:rPr lang="tr-TR" sz="2400" dirty="0" smtClean="0"/>
              <a:t> </a:t>
            </a:r>
            <a:r>
              <a:rPr lang="en-US" sz="2400" dirty="0" smtClean="0"/>
              <a:t>Language</a:t>
            </a:r>
            <a:r>
              <a:rPr lang="tr-TR" sz="2400" dirty="0"/>
              <a:t> </a:t>
            </a:r>
            <a:r>
              <a:rPr lang="en-US" sz="2400" dirty="0" smtClean="0"/>
              <a:t>(WSD</a:t>
            </a:r>
            <a:r>
              <a:rPr lang="tr-TR" sz="2400" dirty="0" smtClean="0"/>
              <a:t>L) interfaces</a:t>
            </a:r>
          </a:p>
          <a:p>
            <a:pPr lvl="1"/>
            <a:r>
              <a:rPr lang="en-US" sz="2200" dirty="0">
                <a:solidFill>
                  <a:srgbClr val="550579"/>
                </a:solidFill>
              </a:rPr>
              <a:t>WSDL/SOAP-based messaging</a:t>
            </a:r>
            <a:endParaRPr lang="tr-TR" sz="2200" dirty="0">
              <a:solidFill>
                <a:srgbClr val="550579"/>
              </a:solidFill>
            </a:endParaRPr>
          </a:p>
          <a:p>
            <a:r>
              <a:rPr lang="tr-TR" sz="2400" dirty="0" smtClean="0"/>
              <a:t>Verifying compliance with Web Service standards (</a:t>
            </a:r>
            <a:r>
              <a:rPr lang="en-US" sz="2400" dirty="0" smtClean="0"/>
              <a:t>SOAP</a:t>
            </a:r>
            <a:r>
              <a:rPr lang="en-US" sz="2400" dirty="0"/>
              <a:t>, HTTP(S</a:t>
            </a:r>
            <a:r>
              <a:rPr lang="en-US" sz="2400" dirty="0" smtClean="0"/>
              <a:t>),</a:t>
            </a:r>
            <a:r>
              <a:rPr lang="tr-TR" sz="2400" dirty="0" smtClean="0"/>
              <a:t> JSON,</a:t>
            </a:r>
            <a:r>
              <a:rPr lang="en-US" sz="2400" dirty="0" smtClean="0"/>
              <a:t> </a:t>
            </a:r>
            <a:r>
              <a:rPr lang="en-US" sz="2400" dirty="0"/>
              <a:t>JMS, WS-Security, </a:t>
            </a:r>
            <a:r>
              <a:rPr lang="en-US" sz="2400" dirty="0" smtClean="0"/>
              <a:t>UDDI</a:t>
            </a:r>
            <a:r>
              <a:rPr lang="tr-TR" sz="2400" dirty="0" smtClean="0"/>
              <a:t>, etc.)</a:t>
            </a:r>
          </a:p>
          <a:p>
            <a:r>
              <a:rPr lang="tr-TR" sz="2400" dirty="0" smtClean="0"/>
              <a:t>Security perspective</a:t>
            </a:r>
          </a:p>
          <a:p>
            <a:pPr lvl="1"/>
            <a:r>
              <a:rPr lang="tr-TR" sz="2200" dirty="0">
                <a:solidFill>
                  <a:srgbClr val="550579"/>
                </a:solidFill>
              </a:rPr>
              <a:t>Message security validation</a:t>
            </a:r>
          </a:p>
          <a:p>
            <a:pPr lvl="1"/>
            <a:r>
              <a:rPr lang="tr-TR" sz="2200" dirty="0">
                <a:solidFill>
                  <a:srgbClr val="550579"/>
                </a:solidFill>
              </a:rPr>
              <a:t>Penetration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Web Services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2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244352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9" y="1080032"/>
            <a:ext cx="8541717" cy="46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Web Services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Example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316360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/>
              <a:t>Conduct testing for software version </a:t>
            </a:r>
            <a:r>
              <a:rPr lang="tr-TR" sz="2400" dirty="0" smtClean="0"/>
              <a:t>changes</a:t>
            </a:r>
          </a:p>
          <a:p>
            <a:pPr lvl="1"/>
            <a:r>
              <a:rPr lang="en-US" sz="2200" dirty="0">
                <a:solidFill>
                  <a:srgbClr val="550579"/>
                </a:solidFill>
              </a:rPr>
              <a:t>Validation of the preserved functionality for newer versions</a:t>
            </a:r>
            <a:endParaRPr lang="tr-TR" sz="2200" dirty="0">
              <a:solidFill>
                <a:srgbClr val="550579"/>
              </a:solidFill>
            </a:endParaRPr>
          </a:p>
          <a:p>
            <a:r>
              <a:rPr lang="tr-TR" sz="2400" dirty="0" smtClean="0"/>
              <a:t>Prepare data migration testing approach in order to copy of data from one system to another</a:t>
            </a:r>
          </a:p>
          <a:p>
            <a:pPr lvl="1"/>
            <a:r>
              <a:rPr lang="en-US" sz="2200" dirty="0" err="1">
                <a:solidFill>
                  <a:srgbClr val="550579"/>
                </a:solidFill>
              </a:rPr>
              <a:t>Mi</a:t>
            </a:r>
            <a:r>
              <a:rPr lang="tr-TR" sz="2200" dirty="0">
                <a:solidFill>
                  <a:srgbClr val="550579"/>
                </a:solidFill>
              </a:rPr>
              <a:t>ss</a:t>
            </a:r>
            <a:r>
              <a:rPr lang="en-US" sz="2200" dirty="0" err="1">
                <a:solidFill>
                  <a:srgbClr val="550579"/>
                </a:solidFill>
              </a:rPr>
              <a:t>pelled</a:t>
            </a:r>
            <a:r>
              <a:rPr lang="en-US" sz="2200" dirty="0">
                <a:solidFill>
                  <a:srgbClr val="550579"/>
                </a:solidFill>
              </a:rPr>
              <a:t> data</a:t>
            </a:r>
            <a:endParaRPr lang="tr-TR" sz="2200" dirty="0">
              <a:solidFill>
                <a:srgbClr val="550579"/>
              </a:solidFill>
            </a:endParaRPr>
          </a:p>
          <a:p>
            <a:pPr lvl="1"/>
            <a:r>
              <a:rPr lang="tr-TR" sz="2200" dirty="0">
                <a:solidFill>
                  <a:srgbClr val="550579"/>
                </a:solidFill>
              </a:rPr>
              <a:t>Duplicate data occurence</a:t>
            </a:r>
          </a:p>
          <a:p>
            <a:pPr lvl="1"/>
            <a:r>
              <a:rPr lang="tr-TR" sz="2200" dirty="0">
                <a:solidFill>
                  <a:srgbClr val="550579"/>
                </a:solidFill>
              </a:rPr>
              <a:t>Null data presence</a:t>
            </a:r>
          </a:p>
          <a:p>
            <a:pPr lvl="1"/>
            <a:r>
              <a:rPr lang="tr-TR" sz="2200" dirty="0">
                <a:solidFill>
                  <a:srgbClr val="550579"/>
                </a:solidFill>
              </a:rPr>
              <a:t>Missing data records</a:t>
            </a:r>
          </a:p>
          <a:p>
            <a:pPr lvl="1"/>
            <a:r>
              <a:rPr lang="en-US" sz="2200" dirty="0">
                <a:solidFill>
                  <a:srgbClr val="550579"/>
                </a:solidFill>
              </a:rPr>
              <a:t>Aggregated data</a:t>
            </a:r>
            <a:r>
              <a:rPr lang="tr-TR" sz="2200" dirty="0">
                <a:solidFill>
                  <a:srgbClr val="550579"/>
                </a:solidFill>
              </a:rPr>
              <a:t> etc.</a:t>
            </a:r>
          </a:p>
          <a:p>
            <a:pPr marL="457200" lvl="1" indent="0">
              <a:buNone/>
            </a:pPr>
            <a:endParaRPr lang="tr-TR" sz="2000" dirty="0"/>
          </a:p>
          <a:p>
            <a:pPr eaLnBrk="1" hangingPunct="1"/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Migration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1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 bwMode="auto">
          <a:xfrm>
            <a:off x="899592" y="1388368"/>
            <a:ext cx="74295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5057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/>
              <a:t>S</a:t>
            </a:r>
            <a:r>
              <a:rPr lang="en-US" sz="2400" dirty="0" err="1"/>
              <a:t>oftware</a:t>
            </a:r>
            <a:r>
              <a:rPr lang="en-US" sz="2400" dirty="0"/>
              <a:t> maintenance </a:t>
            </a:r>
            <a:r>
              <a:rPr lang="tr-TR" sz="2400" dirty="0"/>
              <a:t>is </a:t>
            </a:r>
            <a:r>
              <a:rPr lang="en-US" sz="2400" dirty="0"/>
              <a:t>the modification of a software product after delivery to correct faults, to improve performance or other attributes, or to adapt the product to a modified environment</a:t>
            </a:r>
            <a:r>
              <a:rPr lang="tr-TR" sz="2400" dirty="0"/>
              <a:t>. (</a:t>
            </a:r>
            <a:r>
              <a:rPr lang="en-US" sz="2400" dirty="0"/>
              <a:t>IEEE 1219</a:t>
            </a:r>
            <a:r>
              <a:rPr lang="tr-TR" sz="2400" dirty="0" smtClean="0"/>
              <a:t>)</a:t>
            </a:r>
          </a:p>
          <a:p>
            <a:endParaRPr lang="en-US" sz="1800" dirty="0"/>
          </a:p>
          <a:p>
            <a:r>
              <a:rPr lang="en-US" sz="2400" dirty="0"/>
              <a:t>The software product undergoes modification to code and associated documentation</a:t>
            </a:r>
            <a:r>
              <a:rPr lang="tr-TR" sz="2400" dirty="0"/>
              <a:t> </a:t>
            </a:r>
            <a:r>
              <a:rPr lang="en-US" sz="2400" dirty="0"/>
              <a:t>due to a problem or the need for improvement. The objective is to modify the existing</a:t>
            </a:r>
            <a:r>
              <a:rPr lang="tr-TR" sz="2400" dirty="0"/>
              <a:t> </a:t>
            </a:r>
            <a:r>
              <a:rPr lang="en-US" sz="2400" dirty="0"/>
              <a:t>software product while preserving its integrity. ISO/IEC [ISO95]</a:t>
            </a:r>
            <a:br>
              <a:rPr lang="en-US" sz="2400" dirty="0"/>
            </a:br>
            <a:endParaRPr lang="tr-T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6265666"/>
            <a:ext cx="1362923" cy="4036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Maintenance</a:t>
            </a:r>
            <a:r>
              <a:rPr lang="tr-TR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kern="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Testing</a:t>
            </a:r>
            <a:endParaRPr lang="tr-T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429" y="5948129"/>
            <a:ext cx="864096" cy="86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1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101E8A"/>
      </a:dk1>
      <a:lt1>
        <a:sysClr val="window" lastClr="FFFFFF"/>
      </a:lt1>
      <a:dk2>
        <a:srgbClr val="249CC6"/>
      </a:dk2>
      <a:lt2>
        <a:srgbClr val="FFCB05"/>
      </a:lt2>
      <a:accent1>
        <a:srgbClr val="101E8A"/>
      </a:accent1>
      <a:accent2>
        <a:srgbClr val="1930D9"/>
      </a:accent2>
      <a:accent3>
        <a:srgbClr val="4F62EB"/>
      </a:accent3>
      <a:accent4>
        <a:srgbClr val="0070C0"/>
      </a:accent4>
      <a:accent5>
        <a:srgbClr val="00B0F0"/>
      </a:accent5>
      <a:accent6>
        <a:srgbClr val="B3DCE7"/>
      </a:accent6>
      <a:hlink>
        <a:srgbClr val="101E8A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9484</TotalTime>
  <Words>1182</Words>
  <Application>Microsoft Office PowerPoint</Application>
  <PresentationFormat>On-screen Show (4:3)</PresentationFormat>
  <Paragraphs>206</Paragraphs>
  <Slides>35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Software Quality and Testing Software Testing Types</vt:lpstr>
      <vt:lpstr>Quality Characteristics – 1</vt:lpstr>
      <vt:lpstr>Quality Characteristics – 2</vt:lpstr>
      <vt:lpstr>          FUNCTIONAL TESTING TYPES  Objectives and Methods</vt:lpstr>
      <vt:lpstr>Functional Testing</vt:lpstr>
      <vt:lpstr>Web Services Testing</vt:lpstr>
      <vt:lpstr>Web Services Testing Example</vt:lpstr>
      <vt:lpstr>Migration Testing</vt:lpstr>
      <vt:lpstr>Maintenance Testing</vt:lpstr>
      <vt:lpstr>           NON – FUNCTIONAL TESTING TYPES  Objectives and Methods</vt:lpstr>
      <vt:lpstr>Various Types Non-Functional Testing </vt:lpstr>
      <vt:lpstr>Performance Testing</vt:lpstr>
      <vt:lpstr>Performance Metrics</vt:lpstr>
      <vt:lpstr>Sample Performance Test Run Result</vt:lpstr>
      <vt:lpstr>Load Testing</vt:lpstr>
      <vt:lpstr>Stress Testing</vt:lpstr>
      <vt:lpstr>Deadlock Example</vt:lpstr>
      <vt:lpstr>Memory Exception Example</vt:lpstr>
      <vt:lpstr>Compatibility Testing</vt:lpstr>
      <vt:lpstr>Compatibility Testing Matrix Items</vt:lpstr>
      <vt:lpstr>Compatibility Testing Example</vt:lpstr>
      <vt:lpstr>Compatibility Testing Example</vt:lpstr>
      <vt:lpstr>Security Testing-1</vt:lpstr>
      <vt:lpstr>Security Testing-2</vt:lpstr>
      <vt:lpstr>SQL Exception Example</vt:lpstr>
      <vt:lpstr>DB Configuration Error</vt:lpstr>
      <vt:lpstr>Usability Testing</vt:lpstr>
      <vt:lpstr>A Mathematical Model of the Finding of Usability Problems</vt:lpstr>
      <vt:lpstr>Turkcell 7. His – Müşteri Öngörü Merkezi</vt:lpstr>
      <vt:lpstr>Turkcell 7. His – Müşteri Öngörü Merkezi</vt:lpstr>
      <vt:lpstr>Usability on Different Login/Signup Pages</vt:lpstr>
      <vt:lpstr>Localization Testing</vt:lpstr>
      <vt:lpstr>Localization Focus Items</vt:lpstr>
      <vt:lpstr>Testing Types - Sample Question</vt:lpstr>
      <vt:lpstr>PowerPoint Presentation</vt:lpstr>
    </vt:vector>
  </TitlesOfParts>
  <Company>Turkcell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ESER DURAL</dc:creator>
  <cp:keywords>KİŞİSEL</cp:keywords>
  <cp:lastModifiedBy>HATICE HASOGLU</cp:lastModifiedBy>
  <cp:revision>626</cp:revision>
  <dcterms:created xsi:type="dcterms:W3CDTF">2011-04-28T07:42:01Z</dcterms:created>
  <dcterms:modified xsi:type="dcterms:W3CDTF">2012-10-30T06:55:42Z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4d9a7c56-b254-4667-86d1-229ceffecec0</vt:lpwstr>
  </property>
  <property fmtid="{D5CDD505-2E9C-101B-9397-08002B2CF9AE}" pid="3" name="TurkcellTURKCELL CLASSIFICATION">
    <vt:lpwstr>KİŞİSEL</vt:lpwstr>
  </property>
</Properties>
</file>