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65" r:id="rId4"/>
    <p:sldId id="355" r:id="rId5"/>
    <p:sldId id="258" r:id="rId6"/>
    <p:sldId id="335" r:id="rId7"/>
    <p:sldId id="366" r:id="rId8"/>
    <p:sldId id="356" r:id="rId9"/>
    <p:sldId id="261" r:id="rId10"/>
    <p:sldId id="260" r:id="rId11"/>
    <p:sldId id="259" r:id="rId12"/>
    <p:sldId id="264" r:id="rId13"/>
    <p:sldId id="265" r:id="rId14"/>
    <p:sldId id="267" r:id="rId15"/>
    <p:sldId id="266" r:id="rId16"/>
    <p:sldId id="268" r:id="rId17"/>
    <p:sldId id="272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64" r:id="rId29"/>
    <p:sldId id="294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3A1B-F5C8-4EF9-9717-28145BE9796F}" type="datetimeFigureOut">
              <a:rPr lang="tr-TR" smtClean="0"/>
              <a:pPr/>
              <a:t>14.09.2015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D2AA-330A-4BD2-967D-66F3042028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96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lpsa.swarthmore.edu/BackGround/RevMat/MatrixReview.html" TargetMode="External"/><Relationship Id="rId13" Type="http://schemas.openxmlformats.org/officeDocument/2006/relationships/hyperlink" Target="http://www-math.mit.edu/~djk/calculus_beginners/chapter09/section02.html" TargetMode="External"/><Relationship Id="rId3" Type="http://schemas.openxmlformats.org/officeDocument/2006/relationships/hyperlink" Target="http://math.tutorvista.com/calculus/linear-approximation.html" TargetMode="External"/><Relationship Id="rId7" Type="http://schemas.openxmlformats.org/officeDocument/2006/relationships/hyperlink" Target="http://mathworld.wolfram.com/MatrixInverse.html" TargetMode="External"/><Relationship Id="rId12" Type="http://schemas.openxmlformats.org/officeDocument/2006/relationships/hyperlink" Target="http://ocw.usu.edu/Civil_and_Environmental_Engineering/Numerical_Methods_in_Civil_Engineering/NonLinearEquationsMatlab.pdf" TargetMode="External"/><Relationship Id="rId2" Type="http://schemas.openxmlformats.org/officeDocument/2006/relationships/hyperlink" Target="http://math.tutorvista.com/calculus/newton-raphson-method.html" TargetMode="External"/><Relationship Id="rId16" Type="http://schemas.openxmlformats.org/officeDocument/2006/relationships/hyperlink" Target="http://jitkomut.lecturer.eng.chula.ac.th/matlab/eng_prob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tt.edu/~nak54/Unconstrained_Optimization_KN.pdf" TargetMode="External"/><Relationship Id="rId11" Type="http://schemas.openxmlformats.org/officeDocument/2006/relationships/hyperlink" Target="http://en.wikipedia.org/wiki/Finite_difference" TargetMode="External"/><Relationship Id="rId5" Type="http://schemas.openxmlformats.org/officeDocument/2006/relationships/hyperlink" Target="http://en.wikipedia.org/wiki/Steepest_descent" TargetMode="External"/><Relationship Id="rId15" Type="http://schemas.openxmlformats.org/officeDocument/2006/relationships/hyperlink" Target="http://2020insight.com/chasing-returns-risk-getting-burned/" TargetMode="External"/><Relationship Id="rId10" Type="http://schemas.openxmlformats.org/officeDocument/2006/relationships/hyperlink" Target="http://www.sharetechnote.com/html/EngMath_Matrix_Main.html" TargetMode="External"/><Relationship Id="rId4" Type="http://schemas.openxmlformats.org/officeDocument/2006/relationships/hyperlink" Target="http://en.wikipedia.org/wiki/Newton's_method" TargetMode="External"/><Relationship Id="rId9" Type="http://schemas.openxmlformats.org/officeDocument/2006/relationships/hyperlink" Target="http://www.cut-the-knot.org/arithmetic/algebra/Determinant.shtml" TargetMode="External"/><Relationship Id="rId14" Type="http://schemas.openxmlformats.org/officeDocument/2006/relationships/hyperlink" Target="http://stanford.edu/class/ee364a/lectures/intr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r>
              <a:rPr lang="tr-TR" dirty="0" smtClean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M. Fatih Amasyalı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tr-TR" dirty="0" smtClean="0"/>
          </a:p>
          <a:p>
            <a:r>
              <a:rPr lang="tr-TR" dirty="0" err="1" smtClean="0"/>
              <a:t>While</a:t>
            </a:r>
            <a:r>
              <a:rPr lang="tr-TR" dirty="0" smtClean="0"/>
              <a:t> (</a:t>
            </a:r>
            <a:r>
              <a:rPr lang="tr-TR" dirty="0" err="1" smtClean="0"/>
              <a:t>improvement</a:t>
            </a:r>
            <a:r>
              <a:rPr lang="tr-TR" dirty="0" smtClean="0"/>
              <a:t> is </a:t>
            </a:r>
            <a:r>
              <a:rPr lang="tr-TR" dirty="0" err="1" smtClean="0"/>
              <a:t>significant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(</a:t>
            </a:r>
            <a:r>
              <a:rPr lang="en-US" dirty="0" smtClean="0"/>
              <a:t>maximum number of iterations is not exceeded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 </a:t>
            </a:r>
            <a:r>
              <a:rPr lang="tr-TR" dirty="0" err="1" smtClean="0"/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only derivative sign</a:t>
            </a:r>
          </a:p>
          <a:p>
            <a:r>
              <a:rPr lang="en-US" dirty="0" smtClean="0"/>
              <a:t>Using also magnitude of the derivative</a:t>
            </a:r>
          </a:p>
          <a:p>
            <a:r>
              <a:rPr lang="en-US" dirty="0" smtClean="0"/>
              <a:t>Effect of the step size</a:t>
            </a:r>
          </a:p>
          <a:p>
            <a:r>
              <a:rPr lang="en-US" dirty="0" smtClean="0"/>
              <a:t>Effect of the starting point</a:t>
            </a:r>
          </a:p>
          <a:p>
            <a:r>
              <a:rPr lang="en-US" dirty="0" smtClean="0"/>
              <a:t>Local minimum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Dikdörtgen"/>
          <p:cNvSpPr/>
          <p:nvPr/>
        </p:nvSpPr>
        <p:spPr>
          <a:xfrm>
            <a:off x="0" y="0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% The gradient descent algorithm with constant </a:t>
            </a:r>
            <a:r>
              <a:rPr lang="en-US" dirty="0" err="1" smtClean="0"/>
              <a:t>stepsize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% f(x)=x^2, with derivative f'(x)=2x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clear all;</a:t>
            </a:r>
          </a:p>
          <a:p>
            <a:r>
              <a:rPr lang="en-US" dirty="0" smtClean="0"/>
              <a:t>close all;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% plot objective function</a:t>
            </a:r>
          </a:p>
          <a:p>
            <a:r>
              <a:rPr lang="en-US" dirty="0" smtClean="0"/>
              <a:t>x=-5:0.01:5;</a:t>
            </a:r>
          </a:p>
          <a:p>
            <a:r>
              <a:rPr lang="en-US" dirty="0" smtClean="0"/>
              <a:t>y=zeros(1,length(x));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=1:length(x)</a:t>
            </a:r>
          </a:p>
          <a:p>
            <a:r>
              <a:rPr lang="en-US" dirty="0" smtClean="0"/>
              <a:t>    y(</a:t>
            </a:r>
            <a:r>
              <a:rPr lang="en-US" dirty="0" err="1" smtClean="0"/>
              <a:t>i</a:t>
            </a:r>
            <a:r>
              <a:rPr lang="en-US" dirty="0" smtClean="0"/>
              <a:t>)=x(</a:t>
            </a:r>
            <a:r>
              <a:rPr lang="en-US" dirty="0" err="1" smtClean="0"/>
              <a:t>i</a:t>
            </a:r>
            <a:r>
              <a:rPr lang="en-US" dirty="0" smtClean="0"/>
              <a:t>)^2;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x_old</a:t>
            </a:r>
            <a:r>
              <a:rPr lang="en-US" dirty="0" smtClean="0"/>
              <a:t> = 0;</a:t>
            </a:r>
          </a:p>
          <a:p>
            <a:r>
              <a:rPr lang="en-US" dirty="0" err="1" smtClean="0"/>
              <a:t>x_new</a:t>
            </a:r>
            <a:r>
              <a:rPr lang="en-US" dirty="0" smtClean="0"/>
              <a:t> = -4.9; </a:t>
            </a:r>
            <a:endParaRPr lang="tr-TR" dirty="0" smtClean="0"/>
          </a:p>
          <a:p>
            <a:r>
              <a:rPr lang="en-US" dirty="0" smtClean="0"/>
              <a:t>% The algorithm starts at x=-4.9</a:t>
            </a:r>
          </a:p>
          <a:p>
            <a:r>
              <a:rPr lang="en-US" dirty="0" err="1" smtClean="0"/>
              <a:t>eps</a:t>
            </a:r>
            <a:r>
              <a:rPr lang="en-US" dirty="0" smtClean="0"/>
              <a:t> = 0.05; % step size</a:t>
            </a:r>
          </a:p>
          <a:p>
            <a:r>
              <a:rPr lang="en-US" dirty="0" smtClean="0"/>
              <a:t>precision = 0.00001; % stopping condition1</a:t>
            </a:r>
          </a:p>
          <a:p>
            <a:r>
              <a:rPr lang="en-US" dirty="0" err="1" smtClean="0"/>
              <a:t>max_iter</a:t>
            </a:r>
            <a:r>
              <a:rPr lang="en-US" dirty="0" smtClean="0"/>
              <a:t>=200; % stopping condition2</a:t>
            </a:r>
          </a:p>
          <a:p>
            <a:r>
              <a:rPr lang="en-US" dirty="0" smtClean="0"/>
              <a:t>Xs=zeros(1,max_iter);</a:t>
            </a:r>
          </a:p>
          <a:p>
            <a:r>
              <a:rPr lang="en-US" dirty="0" smtClean="0"/>
              <a:t>Ys=zeros(1,max_iter);</a:t>
            </a:r>
          </a:p>
          <a:p>
            <a:endParaRPr lang="en-US" dirty="0" smtClean="0"/>
          </a:p>
        </p:txBody>
      </p:sp>
      <p:sp>
        <p:nvSpPr>
          <p:cNvPr id="6" name="5 Dikdörtgen"/>
          <p:cNvSpPr/>
          <p:nvPr/>
        </p:nvSpPr>
        <p:spPr>
          <a:xfrm>
            <a:off x="3929058" y="0"/>
            <a:ext cx="49291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while abs(</a:t>
            </a:r>
            <a:r>
              <a:rPr lang="en-US" dirty="0" err="1" smtClean="0"/>
              <a:t>x_new</a:t>
            </a:r>
            <a:r>
              <a:rPr lang="en-US" dirty="0" smtClean="0"/>
              <a:t> - </a:t>
            </a:r>
            <a:r>
              <a:rPr lang="en-US" dirty="0" err="1" smtClean="0"/>
              <a:t>x_old</a:t>
            </a:r>
            <a:r>
              <a:rPr lang="en-US" dirty="0" smtClean="0"/>
              <a:t>) &gt; precision &amp;&amp; </a:t>
            </a:r>
            <a:r>
              <a:rPr lang="en-US" dirty="0" err="1" smtClean="0"/>
              <a:t>max_iter</a:t>
            </a:r>
            <a:r>
              <a:rPr lang="en-US" dirty="0" smtClean="0"/>
              <a:t>&gt;=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Xs(</a:t>
            </a:r>
            <a:r>
              <a:rPr lang="en-US" dirty="0" err="1" smtClean="0"/>
              <a:t>i</a:t>
            </a:r>
            <a:r>
              <a:rPr lang="en-US" dirty="0" smtClean="0"/>
              <a:t>)=</a:t>
            </a:r>
            <a:r>
              <a:rPr lang="en-US" dirty="0" err="1" smtClean="0"/>
              <a:t>x_new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Ys(</a:t>
            </a:r>
            <a:r>
              <a:rPr lang="en-US" dirty="0" err="1" smtClean="0"/>
              <a:t>i</a:t>
            </a:r>
            <a:r>
              <a:rPr lang="en-US" dirty="0" smtClean="0"/>
              <a:t>)=x_new^2;</a:t>
            </a:r>
          </a:p>
          <a:p>
            <a:r>
              <a:rPr lang="en-US" dirty="0" smtClean="0"/>
              <a:t>    hold on;</a:t>
            </a:r>
          </a:p>
          <a:p>
            <a:r>
              <a:rPr lang="en-US" dirty="0" smtClean="0"/>
              <a:t>    plot(Xs(</a:t>
            </a:r>
            <a:r>
              <a:rPr lang="en-US" dirty="0" err="1" smtClean="0"/>
              <a:t>i</a:t>
            </a:r>
            <a:r>
              <a:rPr lang="en-US" dirty="0" smtClean="0"/>
              <a:t>),Ys(</a:t>
            </a:r>
            <a:r>
              <a:rPr lang="en-US" dirty="0" err="1" smtClean="0"/>
              <a:t>i</a:t>
            </a:r>
            <a:r>
              <a:rPr lang="en-US" dirty="0" smtClean="0"/>
              <a:t>),'r*');</a:t>
            </a:r>
          </a:p>
          <a:p>
            <a:r>
              <a:rPr lang="en-US" dirty="0" smtClean="0"/>
              <a:t>    text(Xs(</a:t>
            </a:r>
            <a:r>
              <a:rPr lang="en-US" dirty="0" err="1" smtClean="0"/>
              <a:t>i</a:t>
            </a:r>
            <a:r>
              <a:rPr lang="en-US" dirty="0" smtClean="0"/>
              <a:t>),Ys(</a:t>
            </a:r>
            <a:r>
              <a:rPr lang="en-US" dirty="0" err="1" smtClean="0"/>
              <a:t>i</a:t>
            </a:r>
            <a:r>
              <a:rPr lang="en-US" dirty="0" smtClean="0"/>
              <a:t>),int2str(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x_old</a:t>
            </a:r>
            <a:r>
              <a:rPr lang="en-US" dirty="0" smtClean="0"/>
              <a:t> = </a:t>
            </a:r>
            <a:r>
              <a:rPr lang="en-US" dirty="0" err="1" smtClean="0"/>
              <a:t>x_new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= 2 * </a:t>
            </a:r>
            <a:r>
              <a:rPr lang="en-US" dirty="0" err="1" smtClean="0"/>
              <a:t>x_old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x_new</a:t>
            </a:r>
            <a:r>
              <a:rPr lang="en-US" dirty="0" smtClean="0"/>
              <a:t> = </a:t>
            </a:r>
            <a:r>
              <a:rPr lang="en-US" dirty="0" err="1" smtClean="0"/>
              <a:t>x_old</a:t>
            </a:r>
            <a:r>
              <a:rPr lang="en-US" dirty="0" smtClean="0"/>
              <a:t> - </a:t>
            </a:r>
            <a:r>
              <a:rPr lang="en-US" dirty="0" err="1" smtClean="0"/>
              <a:t>eps</a:t>
            </a:r>
            <a:r>
              <a:rPr lang="en-US" dirty="0" smtClean="0"/>
              <a:t> * sign(</a:t>
            </a:r>
            <a:r>
              <a:rPr lang="en-US" dirty="0" err="1" smtClean="0"/>
              <a:t>df</a:t>
            </a:r>
            <a:r>
              <a:rPr lang="en-US" dirty="0" smtClean="0"/>
              <a:t>); % gradient </a:t>
            </a:r>
            <a:r>
              <a:rPr lang="tr-TR" dirty="0" err="1" smtClean="0"/>
              <a:t>sign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=i+1;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figure;</a:t>
            </a:r>
          </a:p>
          <a:p>
            <a:r>
              <a:rPr lang="en-US" dirty="0" smtClean="0"/>
              <a:t>plot(Xs(1:i-1));</a:t>
            </a:r>
          </a:p>
          <a:p>
            <a:r>
              <a:rPr lang="en-US" dirty="0" err="1" smtClean="0"/>
              <a:t>xlabel</a:t>
            </a:r>
            <a:r>
              <a:rPr lang="en-US" dirty="0" smtClean="0"/>
              <a:t>('iteration');</a:t>
            </a:r>
          </a:p>
          <a:p>
            <a:r>
              <a:rPr lang="en-US" dirty="0" err="1" smtClean="0"/>
              <a:t>ylabel</a:t>
            </a:r>
            <a:r>
              <a:rPr lang="en-US" dirty="0" smtClean="0"/>
              <a:t>('x values');</a:t>
            </a:r>
            <a:endParaRPr lang="en-US" dirty="0"/>
          </a:p>
        </p:txBody>
      </p:sp>
      <p:sp>
        <p:nvSpPr>
          <p:cNvPr id="7" name="6 Dikdörtgen"/>
          <p:cNvSpPr/>
          <p:nvPr/>
        </p:nvSpPr>
        <p:spPr>
          <a:xfrm>
            <a:off x="5214942" y="5715016"/>
            <a:ext cx="3380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gradient_desc_1</a:t>
            </a:r>
            <a:r>
              <a:rPr lang="tr-TR" sz="3200" dirty="0" smtClean="0"/>
              <a:t>.m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42852"/>
            <a:ext cx="232885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525963"/>
          </a:xfrm>
        </p:spPr>
        <p:txBody>
          <a:bodyPr/>
          <a:lstStyle/>
          <a:p>
            <a:r>
              <a:rPr lang="en-US" dirty="0" smtClean="0"/>
              <a:t>f(x)=x^2</a:t>
            </a:r>
          </a:p>
          <a:p>
            <a:r>
              <a:rPr lang="en-US" dirty="0" smtClean="0"/>
              <a:t>f’(x)=2*x</a:t>
            </a:r>
          </a:p>
          <a:p>
            <a:r>
              <a:rPr lang="en-US" dirty="0" err="1" smtClean="0"/>
              <a:t>Max_iter</a:t>
            </a:r>
            <a:r>
              <a:rPr lang="en-US" dirty="0" smtClean="0"/>
              <a:t>=200</a:t>
            </a:r>
          </a:p>
          <a:p>
            <a:r>
              <a:rPr lang="en-US" dirty="0" smtClean="0"/>
              <a:t>Constant step size =0.05</a:t>
            </a:r>
          </a:p>
          <a:p>
            <a:r>
              <a:rPr lang="en-US" dirty="0" smtClean="0"/>
              <a:t>Starting point=-4.9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-142872"/>
            <a:ext cx="3905240" cy="292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500306"/>
            <a:ext cx="542928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04323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reaches the maximum iteration number</a:t>
            </a:r>
          </a:p>
          <a:p>
            <a:r>
              <a:rPr lang="en-US" dirty="0" smtClean="0"/>
              <a:t>It reached 0 at 100.iteration , then </a:t>
            </a:r>
            <a:r>
              <a:rPr lang="en-US" dirty="0" err="1" smtClean="0"/>
              <a:t>zig-zag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selects 0 or 0.05 as the point f is minimum.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500306"/>
            <a:ext cx="542928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6643702" y="3143248"/>
            <a:ext cx="642942" cy="35719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857232"/>
            <a:ext cx="533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smtClean="0"/>
              <a:t>Starting point=4.9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85723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857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285784" y="214290"/>
            <a:ext cx="5900750" cy="1143000"/>
          </a:xfrm>
        </p:spPr>
        <p:txBody>
          <a:bodyPr/>
          <a:lstStyle/>
          <a:p>
            <a:r>
              <a:rPr lang="tr-TR" dirty="0" smtClean="0"/>
              <a:t>Step size=0.1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6" y="0"/>
            <a:ext cx="4119586" cy="30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32520"/>
            <a:ext cx="4262462" cy="319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357158" y="1214422"/>
            <a:ext cx="3714776" cy="5000660"/>
          </a:xfrm>
        </p:spPr>
        <p:txBody>
          <a:bodyPr>
            <a:normAutofit/>
          </a:bodyPr>
          <a:lstStyle/>
          <a:p>
            <a:r>
              <a:rPr lang="en-US" dirty="0" smtClean="0"/>
              <a:t>It reaches the maximum iteration number</a:t>
            </a:r>
          </a:p>
          <a:p>
            <a:r>
              <a:rPr lang="en-US" dirty="0" smtClean="0"/>
              <a:t>It reached 0 at 50.iteration , then </a:t>
            </a:r>
            <a:r>
              <a:rPr lang="en-US" dirty="0" err="1" smtClean="0"/>
              <a:t>zig-zag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selects 0 or 0.1 as the point f is minimum.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285784" y="214290"/>
            <a:ext cx="5900750" cy="1143000"/>
          </a:xfrm>
        </p:spPr>
        <p:txBody>
          <a:bodyPr/>
          <a:lstStyle/>
          <a:p>
            <a:r>
              <a:rPr lang="tr-TR" dirty="0" smtClean="0"/>
              <a:t>Step size=0.01</a:t>
            </a:r>
            <a:endParaRPr lang="en-US" dirty="0"/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357158" y="1214422"/>
            <a:ext cx="3714776" cy="5000660"/>
          </a:xfrm>
        </p:spPr>
        <p:txBody>
          <a:bodyPr>
            <a:normAutofit/>
          </a:bodyPr>
          <a:lstStyle/>
          <a:p>
            <a:r>
              <a:rPr lang="en-US" dirty="0" smtClean="0"/>
              <a:t>It reaches the maximum iteration number</a:t>
            </a:r>
          </a:p>
          <a:p>
            <a:r>
              <a:rPr lang="en-US" dirty="0" smtClean="0"/>
              <a:t>It does not reached to 0.</a:t>
            </a:r>
          </a:p>
          <a:p>
            <a:r>
              <a:rPr lang="en-US" dirty="0" smtClean="0"/>
              <a:t>It selects -2.91 as the minimum point.  </a:t>
            </a:r>
          </a:p>
          <a:p>
            <a:r>
              <a:rPr lang="en-US" dirty="0" smtClean="0"/>
              <a:t>It will </a:t>
            </a:r>
            <a:r>
              <a:rPr lang="en-US" dirty="0" err="1" smtClean="0"/>
              <a:t>zig-zag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85728"/>
            <a:ext cx="4000528" cy="30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286124"/>
            <a:ext cx="4048148" cy="303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also the magnitude of the derivative</a:t>
            </a:r>
          </a:p>
          <a:p>
            <a:r>
              <a:rPr lang="en-US" smtClean="0"/>
              <a:t>x_new = x_old - eps * df; </a:t>
            </a:r>
          </a:p>
          <a:p>
            <a:r>
              <a:rPr lang="en-US" smtClean="0"/>
              <a:t>instead of x_new = x_old - eps * sign(df);</a:t>
            </a:r>
          </a:p>
          <a:p>
            <a:r>
              <a:rPr lang="en-US" smtClean="0"/>
              <a:t>Can we reduce the required number of iterations? 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gradient_desc_2</a:t>
            </a:r>
            <a:r>
              <a:rPr lang="tr-TR" sz="3600" dirty="0" smtClean="0"/>
              <a:t>.m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"/>
            <a:ext cx="4929222" cy="37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67" y="3571876"/>
            <a:ext cx="4381499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1214422"/>
            <a:ext cx="371477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Step size=0.05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Max_iter</a:t>
            </a:r>
            <a:r>
              <a:rPr lang="en-US" sz="3200" dirty="0" smtClean="0"/>
              <a:t>=200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number of iteration</a:t>
            </a:r>
            <a:r>
              <a:rPr lang="en-US" sz="3200" dirty="0" smtClean="0"/>
              <a:t> is 120.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does not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zig-zag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selects 0±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</a:t>
            </a:r>
            <a:r>
              <a:rPr kumimoji="0" lang="en-US" sz="3200" b="0" i="0" u="non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the point f is minimum.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optimization?</a:t>
            </a:r>
            <a:endParaRPr lang="en-US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073926" cy="494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gradient_desc_2</a:t>
            </a:r>
            <a:r>
              <a:rPr lang="tr-TR" sz="3600" dirty="0" smtClean="0"/>
              <a:t>.m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1214422"/>
            <a:ext cx="371477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Step size=0.1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Max_iter</a:t>
            </a:r>
            <a:r>
              <a:rPr lang="en-US" sz="3200" dirty="0" smtClean="0"/>
              <a:t>=200</a:t>
            </a: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The number of iteration is 60.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does not </a:t>
            </a:r>
            <a:r>
              <a:rPr kumimoji="0" lang="en-US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zig-zag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selects 0±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</a:t>
            </a:r>
            <a:r>
              <a:rPr kumimoji="0" lang="en-US" sz="3200" b="0" i="0" u="none" kern="1200" cap="none" spc="0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-5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the point f is minimum.  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00042"/>
            <a:ext cx="4197361" cy="314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429000"/>
            <a:ext cx="3911609" cy="293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gradient_desc_2</a:t>
            </a:r>
            <a:r>
              <a:rPr lang="tr-TR" sz="3600" dirty="0" smtClean="0"/>
              <a:t>.m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1214422"/>
            <a:ext cx="3714776" cy="5000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Step size=0.01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Max_iter</a:t>
            </a:r>
            <a:r>
              <a:rPr lang="en-US" sz="3200" dirty="0" smtClean="0"/>
              <a:t>=200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reaches the maximum iteration number.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does not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zig-zag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selects 0±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</a:t>
            </a:r>
            <a:r>
              <a:rPr kumimoji="0" lang="en-US" sz="3200" b="0" i="0" u="non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 the point f is minimum.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It requires the more iteration.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28604"/>
            <a:ext cx="4024322" cy="301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429000"/>
            <a:ext cx="3952884" cy="296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gradient_desc_2</a:t>
            </a:r>
            <a:r>
              <a:rPr lang="tr-TR" sz="3600" dirty="0" smtClean="0"/>
              <a:t>.m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1214422"/>
            <a:ext cx="371477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Step size=0.7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Max_iter</a:t>
            </a:r>
            <a:r>
              <a:rPr lang="en-US" sz="3200" dirty="0" smtClean="0"/>
              <a:t>=200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The number of iteration is 16.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does not </a:t>
            </a:r>
            <a:r>
              <a:rPr lang="en-US" sz="3200" dirty="0" err="1" smtClean="0"/>
              <a:t>zig-zag</a:t>
            </a:r>
            <a:r>
              <a:rPr lang="en-US" sz="32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selects 0±10</a:t>
            </a:r>
            <a:r>
              <a:rPr lang="en-US" sz="3200" baseline="30000" dirty="0" smtClean="0"/>
              <a:t>-5</a:t>
            </a:r>
            <a:r>
              <a:rPr lang="en-US" sz="3200" dirty="0" smtClean="0"/>
              <a:t> the point f is minimum.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0"/>
            <a:ext cx="4500594" cy="33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357562"/>
            <a:ext cx="4119586" cy="30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gradient_desc_2</a:t>
            </a:r>
            <a:r>
              <a:rPr lang="tr-TR" sz="3600" dirty="0" smtClean="0"/>
              <a:t>.m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1214422"/>
            <a:ext cx="3714776" cy="5000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Step size=0.99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Max_iter</a:t>
            </a:r>
            <a:r>
              <a:rPr lang="en-US" sz="3200" dirty="0" smtClean="0"/>
              <a:t>=200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reached the maximum iteration number.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</a:t>
            </a:r>
            <a:r>
              <a:rPr lang="en-US" sz="3200" dirty="0" err="1" smtClean="0"/>
              <a:t>zig-zag</a:t>
            </a:r>
            <a:r>
              <a:rPr lang="en-US" sz="3200" dirty="0" smtClean="0"/>
              <a:t>, but </a:t>
            </a:r>
            <a:r>
              <a:rPr lang="en-US" sz="3200" dirty="0" err="1" smtClean="0"/>
              <a:t>zig-zag</a:t>
            </a:r>
            <a:r>
              <a:rPr lang="en-US" sz="3200" dirty="0" smtClean="0"/>
              <a:t> magnitude decreases.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selects 0±10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 the point f is minimum. 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requires more iteration.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21889"/>
            <a:ext cx="4048148" cy="303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gradient_desc_2</a:t>
            </a:r>
            <a:r>
              <a:rPr lang="tr-TR" sz="3600" dirty="0" smtClean="0"/>
              <a:t>.m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1214422"/>
            <a:ext cx="371477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Step size=1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Max_iter</a:t>
            </a:r>
            <a:r>
              <a:rPr lang="en-US" sz="3200" dirty="0" smtClean="0"/>
              <a:t>=200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reached the maximum iteration number.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It does not converge.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638541"/>
            <a:ext cx="4292612" cy="321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 matters?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4282" y="1357298"/>
            <a:ext cx="7643866" cy="4525963"/>
          </a:xfrm>
        </p:spPr>
        <p:txBody>
          <a:bodyPr/>
          <a:lstStyle/>
          <a:p>
            <a:r>
              <a:rPr lang="en-US" dirty="0" smtClean="0"/>
              <a:t>f(x)=f(x)=x^4-3x^3+2 with derivative f'(x)=4x^3-9x^2</a:t>
            </a:r>
          </a:p>
          <a:p>
            <a:r>
              <a:rPr lang="en-US" dirty="0" smtClean="0"/>
              <a:t>It has two extreme points x=0, x=9/4</a:t>
            </a:r>
          </a:p>
          <a:p>
            <a:r>
              <a:rPr lang="en-US" dirty="0" smtClean="0"/>
              <a:t>gradient_desc_3.m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274638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point=3.9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0862"/>
            <a:ext cx="3786182" cy="283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06" y="4000504"/>
            <a:ext cx="3643338" cy="27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214422"/>
            <a:ext cx="3816359" cy="286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Başlık"/>
          <p:cNvSpPr txBox="1">
            <a:spLocks/>
          </p:cNvSpPr>
          <p:nvPr/>
        </p:nvSpPr>
        <p:spPr>
          <a:xfrm>
            <a:off x="4714876" y="285728"/>
            <a:ext cx="4043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Starting point=-1.9</a:t>
            </a: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107651"/>
            <a:ext cx="3667132" cy="275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 Başlık"/>
          <p:cNvSpPr txBox="1">
            <a:spLocks/>
          </p:cNvSpPr>
          <p:nvPr/>
        </p:nvSpPr>
        <p:spPr>
          <a:xfrm>
            <a:off x="2386026" y="0"/>
            <a:ext cx="4043362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size=0.01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/>
          <a:lstStyle/>
          <a:p>
            <a:r>
              <a:rPr lang="en-US" dirty="0" smtClean="0"/>
              <a:t>Step size=0.05 can handle plateau, but not guaranteed.</a:t>
            </a:r>
          </a:p>
          <a:p>
            <a:r>
              <a:rPr lang="en-US" dirty="0" smtClean="0"/>
              <a:t>Step size=0.1 is very big for this function, it does not converge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714752"/>
            <a:ext cx="3524256" cy="264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zig-zag</a:t>
            </a:r>
            <a:r>
              <a:rPr lang="en-US" dirty="0" smtClean="0"/>
              <a:t> (hopeless)  vs. slow converge (with hope)</a:t>
            </a:r>
          </a:p>
          <a:p>
            <a:r>
              <a:rPr lang="en-US" dirty="0" smtClean="0"/>
              <a:t>Very Small step size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slow converge</a:t>
            </a:r>
            <a:r>
              <a:rPr lang="en-US" dirty="0"/>
              <a:t>, plateau problem</a:t>
            </a:r>
            <a:endParaRPr lang="en-US" dirty="0" smtClean="0"/>
          </a:p>
          <a:p>
            <a:r>
              <a:rPr lang="en-US" dirty="0" smtClean="0"/>
              <a:t>Very big step size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tr-TR" dirty="0" smtClean="0">
                <a:sym typeface="Wingdings" pitchFamily="2" charset="2"/>
              </a:rPr>
              <a:t>do</a:t>
            </a:r>
            <a:r>
              <a:rPr lang="en-US" dirty="0" smtClean="0">
                <a:sym typeface="Wingdings" pitchFamily="2" charset="2"/>
              </a:rPr>
              <a:t> not converge</a:t>
            </a:r>
          </a:p>
          <a:p>
            <a:r>
              <a:rPr lang="en-US" dirty="0" smtClean="0">
                <a:sym typeface="Wingdings" pitchFamily="2" charset="2"/>
              </a:rPr>
              <a:t>Big and small step sizes depend on the objective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 smtClean="0">
                <a:hlinkClick r:id="rId2"/>
              </a:rPr>
              <a:t>http://math.tutorvista.com/calculus/newton-raphson-method.html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3"/>
              </a:rPr>
              <a:t>http://math.tutorvista.com/calculus/linear-approximation.html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4"/>
              </a:rPr>
              <a:t>http://en.wikipedia.org/wiki/Newton's_method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5"/>
              </a:rPr>
              <a:t>http://en.wikipedia.org/wiki/Steepest_descent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6"/>
              </a:rPr>
              <a:t>http://www.pitt.edu/~nak54/Unconstrained_Optimization_KN.pdf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7"/>
              </a:rPr>
              <a:t>http://mathworld.wolfram.com/MatrixInverse.html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8"/>
              </a:rPr>
              <a:t>http://lpsa.swarthmore.edu/BackGround/RevMat/MatrixReview.html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9"/>
              </a:rPr>
              <a:t>http://www.cut-the-knot.org/arithmetic/algebra/Determinant.shtml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Matematik</a:t>
            </a:r>
            <a:r>
              <a:rPr lang="en-US" sz="2800" dirty="0" smtClean="0"/>
              <a:t>  </a:t>
            </a:r>
            <a:r>
              <a:rPr lang="en-US" sz="2800" dirty="0" err="1" smtClean="0"/>
              <a:t>Dünyası</a:t>
            </a:r>
            <a:r>
              <a:rPr lang="en-US" sz="2800" dirty="0" smtClean="0"/>
              <a:t>, MD 2014-II, </a:t>
            </a:r>
            <a:r>
              <a:rPr lang="en-US" sz="2800" dirty="0" err="1" smtClean="0"/>
              <a:t>Determinantlar</a:t>
            </a:r>
            <a:endParaRPr lang="en-US" sz="2800" dirty="0" smtClean="0"/>
          </a:p>
          <a:p>
            <a:r>
              <a:rPr lang="en-US" sz="2800" dirty="0" smtClean="0">
                <a:hlinkClick r:id="rId10"/>
              </a:rPr>
              <a:t>http://www.sharetechnote.com/html/EngMath_Matrix_Main.html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Advanced Engineering Mathematics , Erwin </a:t>
            </a:r>
            <a:r>
              <a:rPr lang="en-US" sz="2800" dirty="0" err="1" smtClean="0"/>
              <a:t>Kreyszig</a:t>
            </a:r>
            <a:r>
              <a:rPr lang="en-US" sz="2800" dirty="0" smtClean="0"/>
              <a:t>, 10th Edition, John Wiley &amp; Sons, 2011</a:t>
            </a:r>
          </a:p>
          <a:p>
            <a:r>
              <a:rPr lang="en-US" sz="2800" dirty="0" smtClean="0">
                <a:hlinkClick r:id="rId11"/>
              </a:rPr>
              <a:t>http://en.wikipedia.org/wiki/Finite_difference</a:t>
            </a:r>
            <a:r>
              <a:rPr lang="en-US" sz="2800" dirty="0" smtClean="0"/>
              <a:t> </a:t>
            </a:r>
          </a:p>
          <a:p>
            <a:r>
              <a:rPr lang="en-US" sz="2700" dirty="0" smtClean="0">
                <a:hlinkClick r:id="rId12"/>
              </a:rPr>
              <a:t>http://ocw.usu.edu/Civil_and_Environmental_Engineering/Numerical_Methods_in_Civil_Engineering/NonLinearEquationsMatlab.pdf</a:t>
            </a:r>
            <a:endParaRPr lang="en-US" sz="2700" dirty="0" smtClean="0"/>
          </a:p>
          <a:p>
            <a:r>
              <a:rPr lang="en-US" sz="2800" dirty="0" smtClean="0">
                <a:hlinkClick r:id="rId13"/>
              </a:rPr>
              <a:t>http://www-math.mit.edu/~djk/calculus_beginners/chapter09/section02.html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14"/>
              </a:rPr>
              <a:t>http://stanford.edu/class/ee364a/lectures/intro.pdf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r>
              <a:rPr lang="en-US" sz="2800" dirty="0" smtClean="0">
                <a:hlinkClick r:id="rId15"/>
              </a:rPr>
              <a:t>http://2020insight.com/chasing-returns-risk-getting-burned/</a:t>
            </a:r>
            <a:r>
              <a:rPr lang="tr-TR" sz="2800" dirty="0" smtClean="0"/>
              <a:t> </a:t>
            </a:r>
          </a:p>
          <a:p>
            <a:r>
              <a:rPr lang="en-US" sz="2800" dirty="0" smtClean="0">
                <a:hlinkClick r:id="rId16"/>
              </a:rPr>
              <a:t>http://jitkomut.lecturer.eng.chula.ac.th/matlab/eng_probs.html</a:t>
            </a:r>
            <a:r>
              <a:rPr lang="tr-TR" sz="2800" dirty="0" smtClean="0"/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</a:t>
            </a:r>
            <a:r>
              <a:rPr lang="en-US" dirty="0" smtClean="0"/>
              <a:t>example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(C</a:t>
            </a:r>
            <a:r>
              <a:rPr lang="en-US" dirty="0" err="1" smtClean="0"/>
              <a:t>onstraint</a:t>
            </a:r>
            <a:r>
              <a:rPr lang="en-US" dirty="0" smtClean="0"/>
              <a:t> </a:t>
            </a:r>
            <a:r>
              <a:rPr lang="tr-TR" dirty="0"/>
              <a:t>O</a:t>
            </a:r>
            <a:r>
              <a:rPr lang="en-US" dirty="0" err="1" smtClean="0"/>
              <a:t>ptimization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largest possible rectangular area you can enclose, assuming you have </a:t>
            </a:r>
            <a:r>
              <a:rPr lang="tr-TR" dirty="0"/>
              <a:t>L </a:t>
            </a:r>
            <a:r>
              <a:rPr lang="en-US" dirty="0"/>
              <a:t>meters of fencing.</a:t>
            </a:r>
            <a:endParaRPr lang="tr-TR" dirty="0"/>
          </a:p>
          <a:p>
            <a:r>
              <a:rPr lang="tr-TR" dirty="0"/>
              <a:t>f(x)=x*((L/2)-x)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92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-24"/>
            <a:ext cx="7829576" cy="714380"/>
          </a:xfrm>
        </p:spPr>
        <p:txBody>
          <a:bodyPr>
            <a:noAutofit/>
          </a:bodyPr>
          <a:lstStyle/>
          <a:p>
            <a:r>
              <a:rPr lang="en-US" sz="3600" dirty="0" smtClean="0"/>
              <a:t>Optimization examples</a:t>
            </a:r>
            <a:endParaRPr lang="en-US" sz="3600" dirty="0"/>
          </a:p>
        </p:txBody>
      </p:sp>
      <p:sp>
        <p:nvSpPr>
          <p:cNvPr id="25602" name="AutoShape 2" descr="http://2020insight.com/wp-content/uploads/2011/09/Portfolio-Optimization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7762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C:\Users\amasyali\Desktop\Portfolio-Optimization2-150x1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3786190"/>
            <a:ext cx="3250074" cy="2469256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hIRDxISEBQRFBISGBUXGBAYEBcVFhUVFBUYFhYXFxQXICYeGBojGhIUHzAgIy0pLCwsFx8zODAqNSYrLSkBCQoKDgwOGg8PGiwkHyQwKjQ1LCosLjAsKjU0KSovMyotLDAsKi4vMCowLCw0KSksLjQsLCwsMCw0KSksKTQsNf/AABEIAMIBAwMBIgACEQEDEQH/xAAbAAEAAwEBAQEAAAAAAAAAAAAAAwQFAgYBB//EAEMQAAICAQIDBAYHBQYFBQAAAAECAAMRBBITITEFIjJBBhRRUmGTI2JxcoHR0jNCkbKzJEOCkqHhFRZEU4M0oqOxwf/EABgBAQEBAQEAAAAAAAAAAAAAAAABAgME/8QALBEAAgIAAwYGAgMBAAAAAAAAAAECERIhMQNBUWGR8CJxgaGx0TLhE8HxYv/aAAwDAQACEQMRAD8A/cYiIAiJgdoelXC3/RP9HdwWY52KvAF5tZkD7a8MBlgOfXA5wDfiQHWLkjvHHLkjEZHXmBHri/X+W/5QCeJB64v1/lv+UeuL9f5b/lAJ4kHri/X+W/5T4uvQ9N3s/Zv1/hALESD1xfr/AC3/ACj1xfr/AC3/ACgE8SD1xfr/AC3/ACj1xfr/AC3/ACgE8SuNeh6buXL9m/X+E++uL9f5b/lAJ4kHri/X+W/5R64v1/lv+UAniQeuL9f5b/lPg16HON3Lkfo35H+HxgFiJB64v1/lv+UeuL9f5b/lAJ4kHri/X+W/5R64v1/lv+UAniVxrkOcbuXX6N+XLPs9hE++uL9f5b/lAJ4kHri/X+W/5R64v1/lv+UAniQeuL9f5b/lO6rg2dvkcHkQQcA9D8CIBJERAEREAREQBKGs7Cot3cSsNube3Nhubhio5weYKKFKnkR1Bl+IBBo+jfff+cyeQaPo333/AJzJ4AiIgCfAoHSfYgCIiAIiIB8CifYiAIiIAnwKP4z7EAREQBINb4D18uhx1YDqJPINb4D9q/zCAR3aepFZ2yFUFmO5+gHM8jk8h/pIuz3ovqS6klq7BlW3OMj24ODL5HtgADpNZYeYPPW+kejV7VZrAtIBe3Fuwd6xT3h1CmlwWHdBBGc8pY0na2lscVg2B2a1FVhau5qXdHwx7p51OeucDM41PoTo7C5dHO8sT/aLQBv4m4KA3cB49vJceL4DEul9HNKt3GQHiI7nPGcgO/ELZXdj/qLORHLfyxMg0fUk+t/nb85X7IOUOck9znnP9zX5y8WHL49Pj5//AJKPY/gP+D+jXAL8REAREQBERAE8l236U30i/HAXh3MilgxDKukS9a/EPpXZiox5DoxnrZ8IgFfRMcNyx3358uffMsyDR9G++/8AOZPAKfZt1zcTjoiYsYJtfduqGNjN7GPPI8pclTWdp11h8nc9aNYaVIa0ovmtecnnyHx5SXR6niVpYAyh1VtrLtYbhnDL5EZ5idJpvx1SITRETmUREQBERAEREAREQBERAEREASDW+A/av8wk8g1vgP2r/MIBT1Ho9U7szNqQWOSF12pRfwVbAoHwAnCejVIIIbVZBB56/VEcvaDbg/YZNZ6139vq/iGzIf8AZ+e7H732cp9b1nL44GNy7OT+Hlv3fHrjE7fz7WqxPqyUjB1HopqnewjUsoZ3ZSLLTzZNSK2K7gBsN9A2DukUA+wLVPoXqsNsuFW8W91L7iKy6sAQ5G6wnKgk4K7AR5AWr/SzUh7Amm3bHcYxZu21pqW2+HBdxpqyMZGL1693fTHpnqlDnhC79qysqOquEU4Cct2AUBJIOQ4wemeJT093ZAN2msXH9n3jJyW2sm3AY8+oUnJ54n3sQ5rORjwez/s1+yUdb2laur01XEClgpdOGBWc7g2HbLMxIG1VxtwSxIKg6HY/gP8Ag/o1wC/ERAEREAREQBETB9LmvFVZ0/FLBySiKx4mK321syEGsM+3vnKggZ5QC92ZqmLXI6FdljbG3AixCc7h5jDFlIPu56ETQnnv+XFbUHVhreKhcIgtK1nBYYZOhzkg5+HujGx2frOLUjlXrLAE1OMOjeasByyDy5cvZkTUklowdeo18XjbF4u3Zxdo3bM7tu7rjPPEniJG29QIiJAIiIAiIgCIiAIiIAiIgCIiAJBrfAftX+YSeRaqsshAxnl546EHr+EAjt7QVWKkW5BUcqLWHe6YZVII9pHTzxOV7UQ45Xc8/wDT3Do23zXlz/059Ock4lnuD/P/ALRxLPcH+f8A2kzN3Hg+v6M+30s0qkhrMFWKn6OzGVFhY524Kj1e7LeEbGyRiV19NtLhzYz17C+d9VgOEGSWUrlM4YANgsVIAM6b0apJcmgHiFiQb3I762q4APJQRqLuQwMuT1xIz6J0HOaC2QwYnV2sWDgg72Jy3ibGc4ycYlMF7UduKltCFLMajAVyAuCVZgpRyHzhDkAd3zxJOx/Af8H9Gucajs4PYtjVZdMY+mYKdpJXcg7r7SxI3A4JyMSTsmplVlbGVKjl05VVjzgF6IiAIiIAiIgCIiAZZ7ZopW3iWKpq4ljDnkJvPeCjmw+zPskNlioRrKeNYly1Bq0ywKE925ajzDAPk7eZUdCQMddldmMarU1TrqA11rKGqUBU35VMeZUgnd15ytpO1KzXddRaRVQ9y2Ldu2bkUE4sbLIgODkZXBOB0I6ODp4VdPVaZ8q74Glhe+vPvviegByMifZ5zs3tharKqyLimqZmrsJFlau9fG2JZ1atgLSpPh2lTtBrWaWk7dqs353V7LTT9IOHvce5k94HyI64MzGEpXS0JJOOpoxMHt/se02LqdGVGpRdh3klXpBZzWF8Kszbe/1H2cjp06pl04s1ChGVN1iqd4UgZYAjxAYPPz9k6S2awqUXd7t69P7M2W4lfQa5L6ktqO6uwblbBGQehwcEfjLE5NOLplEREgEREAREQBERAEREAREQBERAEra7tKukKbWCB3Wtc57zv4VGPM4lmcW0K2Nyq2DkZAOD7efnzM1Gr8WgO5X03it++P6aSxK+m8Vv3x/TSZBYiIgCIiAIiIAmD6Xdj2ampFqCEgvyZyoVmrZEtBAPerZgw8/McwJvRAK2iXk3MnLvy5YHfPTAz/HMmuoV1KuoZWGCpAII9hB5ETI3atWc1DT217nxWxepx3jn6QB1bnn91fZnzlTtDtIOajqatdpuE62bkXiVsV8nbT7/AKPnzDBf/qejZ7CUmmn016akbN9tFWUFexdigAIAAF2427QPDjAxjpgYnm79Jw3qovW3VJUONU7pvs4ldnIi0EAui2DusAxGCpc7gu9oO16LweBbVZjrssViPtAOR+Mpdt9lBuLeX1ZxSyimqzHMZcPWv/e8gfw6Gc1CSnm2pe5tTpVqjUo1KOCUYMASDg9CpwQfYQfKc6bXV27xW6Pw2KOFYNtcdVbHQjPQzznYnaZ1DbSmq0+qrQnddQa01PdCF2Re6+DsyBhl5AHacm4uhrsJrAfS2ixLrOD3FtcjJ+k2gWqTkNnBO3njlCioycNpk/YrjaxQ/wAN6JgavWaVNR6y+pccP+zGoWZqFjEkB6wDi3ngE+RHtGd+J7NwSeefI52IiJzKIiIAiIgCIiAIiIAiIgCIiAIiIAlTQ+K0ZJw/UgD+7r9gA85X7R7crRWWt6nv5hKOINzWHIVdo5gbgcnoACTgAzn0drdacWIEsyC6B9+HZFZu/wDvZJJz55lcWte/Q1WVmrERIZEREAREQBK2t7QrpCmxtu9tq8iSWwWwAAT0Vj9gMszG9IPR71pQN+0g53Fd+zuMm6rmOFYN+Q46EcwYBpaPwn7z/wA5kC6y06pqjSRSEDDU8QYZ8gGvh9RgHOekl0SABj5l3yfb3ziWZqLSu1YM/tLsfTXEG+upm6K7KN4PlsfxKfsOZWPo86f+n1Opr+o7jUJn48fc+PgrrLvaHZNV5qNybjTYtqcyNti+FuRGcZPX2y5Oq20oxSTfk810d/BKPPa6vXcNlZarPZdQ5ouQ+TJXbvQkfFwDzBGCZD/zJSdtevS2ixMMLLailZK8t631lq068xv5bsZIOT6eV9doxbWyEuuQcOjbXQkEbkYdCMn/AHBIkc4y/KK9MvtexVazTMjR2UAd4UW1Od/ripVw2sLbRxCpxxDvHe6MSenQ3O0TZcuzSaiuuyt13nathCjO5Cp8JPt8pk6vszS8Rk1OnbcKix1qpw+MqjDqbKSCHxglDgHJ2ggHEWi0LIg1HZ9pNN+Xc2VcU4C91tvdusOARgtuA2gA4xOkcK8duv8ApWk+D1vLkb/Pz+T1V6sUYKcMQcH2HHI/xlbs4WV0INVYj2DO60AIrHJIwvlyxy+Hn1lKjtXUbQxpS5GAK2UXAlgfPh27APwZpB2n2jodSnC1ma13Kdl62afLKcrtdtoYg+6TENlJqqtcY033yyObyPQxPisCMjofOfZ5SiIiAIiIAiIgCIiAIiQ6bWV2buG6PsYo21g2116q2OjDI5HnLT1BNKbG/wBYAAq9W2HJy3F4meWB4dm38c/6XJla3tlGV1psG4M6PaAHWg1rusNnPClRjkfNl5EZlTaTaV990VLE6KnZfo/pxrLdVVUqtl14ocNxXcg2MeuNrApjPUNy5LNjTeK374/ppM5e00NPD7POnsdUQooccNFszsd9nPZgMwA8W3AIzmddhdnNVZqS1rWCy3cFIwK81p3V5nu9JW5St7R5876ehZNN5aGvERMGRERAEREARExdb6V01cTK2nhOyMBXgjZSL3cbiMoqMDkdTyAJxkCd+yqrtjWLk02tYh3EbXDnB5Hn9h5TTlbRWAhgCMh3yM8xlz1HlLM05NpJvQCIiZAlF9DYdUtouYVBCp020bWbJO/dnOQDjHT/AExeiajJx0BDrNIltbV2KGRwVZT5g8jMs686V+HYyHTpTu4jXE3rw85LqebqVBO8HOUbIOZtSrdo6uIL3Vd9akC0nBVDzYZ8gep+wewRGt4IOETi/SujC3YxBctVYmPEhXIVipHeGQcDI8xH2TqrbWv4oTh7gEq2MtijBDi0NyPPoVyCPM9Tnv2vSuprTS3BrLan2aZWU6ew15OTYqtw2G1lyPxVtoxc41droGxp9aayVQlGsC5G4ciVtQHGcZHP9084lCey1WvHz1XQ6KSnlLr9nb+jGnyTWppY9WpdqMn2kVkK3+IGfDodWmeFqFsHu30jP2cSnZj8VaU9f6WFRdXSiW6qplTgm1UD7hu5MejbAW2Hny5ZHemv2T2ouooW5VsRXz3bE2ONrFea+XhzPRi22DHLNaZ02sr0eataPfuObjTKP/GdRX+30rkDrZRYty4+62yz8Apk+m9JdM7BBaq2HpTYDTaf/FaFf/SZ/ZdLXXjWabWPZpbid1DJuTuKaxwicGvvAk+0ibuq0iWoUtRHQ9UZQyn7VPKa2q2UXTWfK1T3pqW9cnRlWTRPM9j+iTV0gPa1VwJy2mdq6upxjTvmocsA9zniXRp9dX4baNQvu2Vml/xtr3L/APGJiWxhbUZp+eV/K6tFs2ZT12ptRqhVVxFd8WNxAvDT38HxfYJmr6VbXNd9FyOoy2zbqAAeh20k2AfFkWaGg7b095Iptrdh1QON6/eTxL+Ikexns/FKNrquq+xaZeiInnKVxr6+Nwd68ULv4ee9szt3Y9meWZT1ldemqsFHq9Ft7NsLYVH1Ng7pYDmzEgZxzOJf9WTfxNq78bd+0btuc7d3XGeeJS7a1FKqrW1m5kZWStauK4fOFZV/dxnxnAHMkidYyjFrWt5CJO3q6ttOqsT1laVtsCo+0jIRmTlzBfkF8RyBiUNPoTcNSK0Wiy7At1AoDVsrFiVrD8rWCOc2EFNz9HwVDRIO0GuN5pfTVvsShH3B9oUk3spw/MnFZG3GCQ2Rj0wExJ3K0q71+vk6vwrDv7y+/wBGTqV9UqUaTTB9zqDWm2vAIwbDywdoUcvYAB5CXtN4rfvj+mksSrorAzWlSCN45g5/u09kOVrTPjxOZaiImQIiIAiIgHFtKupVwGU9VIBB+0GZuu9GqLt+8P323ttcrnNQpZeX7rVqAR+PXBmrEAg0fhP33/nMnkGj6N99/wCcyeAIiIAiIgCc2VhgVPMEEEe0HkZ1EAzux/R7TaTf6tUtQsO5lXIBIzju5wOvljy9k+67T2vbWoFR05D8TO4Whsdw1kchz6nr0xNCJ0e0lKTlLNvjn3yJR50+jttVtZosDUAOLqXUNdd3Twz6ye+SpPLcc8z3pVb0pbT36emyq/ZqA4VXC8Spqh3hZaXKWZGSMMTyPXlPWTL1i6XWi/SWbbdmzi05I27u+m7GOu0H8JYrG7lot63LjuuryvkjalhyLuivrdM1FSnPw4xnzGB0Pwk8yP8AlilNp0+7TsgIXhHamGJJDVeBhkk4I5Z5Ymcut1ejrrbXXUPWrHi6ngkAq3gyFYCrBOM4cHkTtnJW9dS4U/x7++8j1Ep9lcfh/wBq4XEyf2e7btz3fFzzjr8Zn09rapzpylOnsrsL8WyvVbhUvLhldyqXJ55GOWP4/Nd2xrFp31aE2W7iOD61UuFB5MXPLmOeOs6RVpRVZ967vUw1TzLHYtiXbtT6u9Fr5RuJXstKocDPmV8x9vlky1r+yKLwBfVVZjpvrViPsJGR+ErUazVsqE6etCXw6tqvDXjmw2IwZs/u8vtkqJqT4moTFmcBGszUOgySu1z7cED2eYsto8eKOXrp6kox+0dJXpWpWvU6uk3uK0QN6xWWPQFbg+xfulR+OJHq/SO/TkKx0urJsWrZUXqtFhwdpr+kXOCDlmQcx0yM6ej9GURNtlupuHFNw4l7cm5YXCbQ1YIyFbIH4DHztanRoENqV/RWC1VC42W8yLDjkvRjvbA65M7vbxbSnnzazfDg/cKLeh570h9MNXXWc6bUafFijd3H+jxkvZeFemlScA5LEA55cyNT0dNOrrNtSUqlueOq7LDfZsC4ewElkGWGTgttHRfFZ7J1levU2bletDsNA7yC1GDZNhUcTA2Yx3evi5Gc63S6O3WcCyn+0Gri8cVlCF3bcDUJhg2fIHOOcjjCawSg4tZt5t+qdUvc3eDR2/j99on7X1tOjqJXh1PqH2I3DO19RaDsNmwZ5lebH2TR0Qs4ScbYbdo3lAQm7He2g88Z6Zmb/wACtT9hqrgB0ruA1CfxbFv/AL49d1tf7Siu4e9Tbsc/+K7AHzDEoRlFKLTfN0/evlnM2ZX03it++P6aTPHpXp1wLi+nPsvraoZ9gsYcNj9jGXtDarGxlIZSwwwIII4adCOs4T2U4fkmi2WoiJzKIiIAiIgHFtoVSzHAHUzz/aXpU9QtIp5VXcNnLkhahp1va4hFJAG4LjB9vwno5U1PZNFn7Sqp+8H71at3wuwNzHi2gLnrjlAOtE+Qw58nfy5eM9D5yzINH0b77/zmTwBERAEREAREQBOXzg464OPt8pT7Y1ltVW6ik3vuUcMWBORPNtxGOQ5485emsLSUu+gKvZnG4Kes8Ljc93D3cPOTjbu54xjrJa9MiszKqhnxuYKAWx03Eczj4yWIcrbelgqdqdqVaalrr22VpjLbS2NxCjkoJ6kSxZWrrhgGU45EAjkcjkfiBOyJjP2+/ro0y6XUlP3tVsxSO5vGG/e5934GbhBzXhWat6rTvnnwIzrtylKqnvSh7bQEG2klLnAYALvUgkDOcE4wDOdRpdZmo0XJtJJsFybmCnGFUVqvTn1wfj5i7RXfx7C7IaCF4aBe8pA7xY+YJ6Dy+OeVyRqMapJvjnvWnp8m8cjKtOt3pt9V4e5d+TYGKYG7b5Bs5xnPL2SUNqiOY06HaP3nsw27n5Jkbfs5n+OhM1e2Rbp7LdGBeyFlCbjWGsQ4ZSzDu4PLOD+MytnKay0++L+y/wAiW5FfjNZqn07nUgKhfelfDpYOdoQWgl+Iuc90r7Zf/wCE08N6zWhSwYdSueIMbe+TzfkAOeYutu9XLIi8fZkVs3d4mPCzDyzyyM/jJtKzmtDYAHKruA5gNgbgD7M5mnFKpRyrnn5kc5NUfdPp1rRUQBVUBQo6AKMAD7ABJIiYbvNmRERID4RKPZWnROKK0Wtd+doQIMlEycADr7ZflfTeK374/ppLbqgWIiJAIiIAiIgCJxa5VSQCxH7oxk/Zkgf6zxGu9KtQDcaramVHdR9EC3ERbitPDDFgrtXWgZsMxD7RhkwB7PR9G++/85k8q1ixcgKpG5jneR1Ynpt+M74lnuJ8w/pgE8SDiWe4nzD+mOJZ7ifMP6YBPEg4lnuJ8w/pnKPbzyqdT/eHp5fuwCzEg4lnuJ8w/pjiWe4nzD+mATxIOJZ7ifMP6Y4lnuJ8w/pgE8Ssr288qnXl9Ien+WdcSz3E+Yf0wCeJBxLPcT5h/THEs9xPmH9MAnlOjQst9lptdlcKBSfAm0YJX4nz/DGOeZeJZ7ifMP6Zyr288qnXl9IemB9X25mlJq63gszP0+luXUuxdPVyqhKggDK4xli2OYIHTyx5+XztLRtfS9TqArjB23FWxnPJtuQeXUc5Lpa3rrRFVcIqqM2HOFGBnu/Cai1GL4vl73xIXJi9lVa71i19U9HA7wrprU5AypV2dueSNwIHIH2+WnxLPcT5h/THEs9xPmH9MRnhTVLPivgE8Ssr25OVTry+kPTA69325nXEs9xPmH9M5lJ4kHEs9xPmH9McSz3E+Yf0wCeV9N4rfvj+mk+8Sz3E+Yf0xpq2BctgFmzgHPLaq9cD3TAJ4iIAiIgCIiAJ8YcuXWfYgGD6IaK+qpxqBYCSuA93FJIqQWOG3NhWsDsB8c4BOJvREAREQBMP0U0tqVvxluRmYEV2WrbtG1RysDvuJIJJ7uSThR1O5EAREQBERAMX0a0+qT1g6zbue3cpW42LtNVYIQFV2IGVgBjPUnJO5tqIgCIiAJheiuk1Fa2jU5JLA7y5O5ue8qN7gJ4ceE8zlRgZ3YgCIiAIiIB5/wBFtFqK31B1G7Dvlc2bv3nJ24Zu7goAx2E48C45+giIAiIgHNiZUjJGRjIOCM+YPtnleyey9Wl2lNvFOyqkO5v3LhdO6WVsu7v2G4o+/ByB4uQB9ZEAREQBERAEREAREQBERAEREAREQBERAEREAREQBERAEREAREQBERAEREAREQBERAEREARE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amasyali\Desktop\curve_fitting_result4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811212"/>
            <a:ext cx="3300410" cy="2475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Derivative Techniques</a:t>
            </a:r>
          </a:p>
          <a:p>
            <a:pPr lvl="1"/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 smtClean="0"/>
          </a:p>
          <a:p>
            <a:pPr lvl="1"/>
            <a:r>
              <a:rPr lang="en-US" dirty="0" smtClean="0"/>
              <a:t>LM</a:t>
            </a:r>
          </a:p>
          <a:p>
            <a:pPr lvl="1"/>
            <a:r>
              <a:rPr lang="en-US" dirty="0" smtClean="0"/>
              <a:t>BFGS</a:t>
            </a:r>
          </a:p>
          <a:p>
            <a:r>
              <a:rPr lang="en-US" dirty="0" smtClean="0"/>
              <a:t>Non Derivative Techniques</a:t>
            </a:r>
          </a:p>
          <a:p>
            <a:pPr lvl="1"/>
            <a:r>
              <a:rPr lang="en-US" dirty="0" smtClean="0"/>
              <a:t>Hill climbing</a:t>
            </a:r>
          </a:p>
          <a:p>
            <a:pPr lvl="1"/>
            <a:r>
              <a:rPr lang="en-US" dirty="0" smtClean="0"/>
              <a:t>Genetic algorithms</a:t>
            </a:r>
          </a:p>
          <a:p>
            <a:pPr lvl="1"/>
            <a:r>
              <a:rPr lang="en-US" dirty="0" smtClean="0"/>
              <a:t>Simulated annealing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Linear, nonlinear, convex functions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 is a function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err="1" smtClean="0">
                <a:sym typeface="Wingdings" pitchFamily="2" charset="2"/>
              </a:rPr>
              <a:t>R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For every x1,x2 </a:t>
            </a:r>
            <a:r>
              <a:rPr lang="en-US" dirty="0" smtClean="0"/>
              <a:t>∈ R</a:t>
            </a:r>
            <a:r>
              <a:rPr lang="en-US" baseline="30000" dirty="0" smtClean="0"/>
              <a:t>n</a:t>
            </a:r>
            <a:r>
              <a:rPr lang="tr-TR" baseline="30000" dirty="0" smtClean="0"/>
              <a:t> </a:t>
            </a:r>
            <a:r>
              <a:rPr lang="tr-TR" dirty="0" smtClean="0"/>
              <a:t>(x1, x2 are n dimensional points)</a:t>
            </a:r>
            <a:endParaRPr lang="en-US" dirty="0" smtClean="0"/>
          </a:p>
          <a:p>
            <a:r>
              <a:rPr lang="en-US" dirty="0" smtClean="0"/>
              <a:t>f is linear if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f(x1+x2)=f(x1)+f(x2) and f(r*x1)=r*f(x1)</a:t>
            </a:r>
          </a:p>
          <a:p>
            <a:r>
              <a:rPr lang="en-US" dirty="0" smtClean="0"/>
              <a:t>f(x)=2</a:t>
            </a:r>
            <a:r>
              <a:rPr lang="tr-TR" dirty="0" smtClean="0"/>
              <a:t>*</a:t>
            </a:r>
            <a:r>
              <a:rPr lang="en-US" dirty="0" smtClean="0"/>
              <a:t>x is linear and affine. </a:t>
            </a:r>
            <a:endParaRPr lang="tr-TR" dirty="0" smtClean="0"/>
          </a:p>
          <a:p>
            <a:r>
              <a:rPr lang="en-US" dirty="0" smtClean="0"/>
              <a:t>f(x)=2</a:t>
            </a:r>
            <a:r>
              <a:rPr lang="tr-TR" dirty="0" smtClean="0"/>
              <a:t>*</a:t>
            </a:r>
            <a:r>
              <a:rPr lang="en-US" dirty="0" smtClean="0"/>
              <a:t>x+3 is affine but not linear. </a:t>
            </a:r>
            <a:endParaRPr lang="tr-TR" dirty="0" smtClean="0"/>
          </a:p>
          <a:p>
            <a:r>
              <a:rPr lang="en-US" dirty="0"/>
              <a:t>A linear function fixes the origin, whereas an affine function need not do so. An affine function is the composition of a linear function with a </a:t>
            </a:r>
            <a:r>
              <a:rPr lang="en-US" dirty="0" smtClean="0"/>
              <a:t>translation</a:t>
            </a:r>
            <a:r>
              <a:rPr lang="tr-TR" dirty="0"/>
              <a:t>.</a:t>
            </a:r>
            <a:endParaRPr lang="en-US" dirty="0" smtClean="0"/>
          </a:p>
          <a:p>
            <a:r>
              <a:rPr lang="en-US" dirty="0" smtClean="0"/>
              <a:t>f(x)=3 is constant, but not linear.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Linear, nonlinear, 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 is convex if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λ*f(x1) + β*f(x2) ≥ f(λ*x1 + β*x2). where λ+β=1, λ≥0, β≥0 </a:t>
            </a:r>
          </a:p>
          <a:p>
            <a:endParaRPr lang="en-US" dirty="0"/>
          </a:p>
        </p:txBody>
      </p:sp>
      <p:pic>
        <p:nvPicPr>
          <p:cNvPr id="1028" name="Picture 4" descr="conv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92170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90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Linear, nonlinear, convex functions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f(x1)=3*x1+3</a:t>
            </a:r>
          </a:p>
          <a:p>
            <a:r>
              <a:rPr lang="en-US" dirty="0" smtClean="0"/>
              <a:t>f(x1,x2)=a*x1+b*x2+c</a:t>
            </a:r>
          </a:p>
          <a:p>
            <a:r>
              <a:rPr lang="en-US" dirty="0" smtClean="0"/>
              <a:t>f(x1,x2)=x2^2+x1^2+3*x1</a:t>
            </a:r>
          </a:p>
          <a:p>
            <a:r>
              <a:rPr lang="en-US" dirty="0" smtClean="0"/>
              <a:t>f(x)=sin(x) is convex when x ∈ [?,?]</a:t>
            </a:r>
          </a:p>
          <a:p>
            <a:r>
              <a:rPr lang="en-US" dirty="0" smtClean="0"/>
              <a:t>Concave? </a:t>
            </a:r>
            <a:endParaRPr lang="en-US" dirty="0"/>
          </a:p>
        </p:txBody>
      </p:sp>
      <p:pic>
        <p:nvPicPr>
          <p:cNvPr id="2050" name="Picture 2" descr="http://twt.mpei.ac.ru/math/trig/clip_image019_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41148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Commonsense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derivative</a:t>
            </a:r>
          </a:p>
          <a:p>
            <a:r>
              <a:rPr lang="en-US" dirty="0" smtClean="0"/>
              <a:t>Go to the negative direction of derivative</a:t>
            </a:r>
          </a:p>
          <a:p>
            <a:r>
              <a:rPr lang="en-US" dirty="0" smtClean="0"/>
              <a:t>But, step size?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12232</TotalTime>
  <Words>853</Words>
  <Application>Microsoft Office PowerPoint</Application>
  <PresentationFormat>Ekran Gösterisi (4:3)</PresentationFormat>
  <Paragraphs>183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Ofis Teması</vt:lpstr>
      <vt:lpstr>Optimization Techniques</vt:lpstr>
      <vt:lpstr>What is optimization?</vt:lpstr>
      <vt:lpstr>Optimization example  (Constraint Optimization)</vt:lpstr>
      <vt:lpstr>Optimization examples</vt:lpstr>
      <vt:lpstr>Optimization Techniques</vt:lpstr>
      <vt:lpstr>Linear, nonlinear, convex functions</vt:lpstr>
      <vt:lpstr>Linear, nonlinear, convex functions</vt:lpstr>
      <vt:lpstr>Linear, nonlinear, convex functions</vt:lpstr>
      <vt:lpstr>Commonsense</vt:lpstr>
      <vt:lpstr>General Algorithm</vt:lpstr>
      <vt:lpstr>Gradient Descent</vt:lpstr>
      <vt:lpstr>Slayt 12</vt:lpstr>
      <vt:lpstr>Result</vt:lpstr>
      <vt:lpstr>Slayt 14</vt:lpstr>
      <vt:lpstr>Starting point=4.9</vt:lpstr>
      <vt:lpstr>Step size=0.1</vt:lpstr>
      <vt:lpstr>Step size=0.01</vt:lpstr>
      <vt:lpstr>Gradient Descent</vt:lpstr>
      <vt:lpstr>gradient_desc_2.m</vt:lpstr>
      <vt:lpstr>gradient_desc_2.m</vt:lpstr>
      <vt:lpstr>gradient_desc_2.m</vt:lpstr>
      <vt:lpstr>gradient_desc_2.m</vt:lpstr>
      <vt:lpstr>gradient_desc_2.m</vt:lpstr>
      <vt:lpstr>gradient_desc_2.m</vt:lpstr>
      <vt:lpstr>Starting point matters?</vt:lpstr>
      <vt:lpstr>Starting point=3.9</vt:lpstr>
      <vt:lpstr>Slayt 27</vt:lpstr>
      <vt:lpstr>Gradient descent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</dc:title>
  <dc:creator>amasyali</dc:creator>
  <cp:lastModifiedBy>amasyali</cp:lastModifiedBy>
  <cp:revision>328</cp:revision>
  <dcterms:created xsi:type="dcterms:W3CDTF">2014-08-13T07:57:01Z</dcterms:created>
  <dcterms:modified xsi:type="dcterms:W3CDTF">2015-09-14T09:34:48Z</dcterms:modified>
</cp:coreProperties>
</file>