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17" r:id="rId3"/>
    <p:sldId id="318" r:id="rId4"/>
    <p:sldId id="320" r:id="rId5"/>
    <p:sldId id="321" r:id="rId6"/>
    <p:sldId id="322" r:id="rId7"/>
    <p:sldId id="323" r:id="rId8"/>
    <p:sldId id="344" r:id="rId9"/>
    <p:sldId id="345" r:id="rId10"/>
    <p:sldId id="368" r:id="rId11"/>
    <p:sldId id="370" r:id="rId12"/>
    <p:sldId id="292" r:id="rId13"/>
    <p:sldId id="293" r:id="rId14"/>
    <p:sldId id="295" r:id="rId15"/>
    <p:sldId id="366" r:id="rId16"/>
    <p:sldId id="371" r:id="rId17"/>
    <p:sldId id="372" r:id="rId18"/>
    <p:sldId id="367" r:id="rId19"/>
    <p:sldId id="291" r:id="rId20"/>
    <p:sldId id="285" r:id="rId21"/>
    <p:sldId id="290" r:id="rId22"/>
    <p:sldId id="297" r:id="rId23"/>
    <p:sldId id="282" r:id="rId24"/>
    <p:sldId id="284" r:id="rId25"/>
    <p:sldId id="288" r:id="rId26"/>
    <p:sldId id="289" r:id="rId27"/>
    <p:sldId id="287" r:id="rId28"/>
    <p:sldId id="365" r:id="rId29"/>
    <p:sldId id="294" r:id="rId3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C3A1B-F5C8-4EF9-9717-28145BE9796F}" type="datetimeFigureOut">
              <a:rPr lang="tr-TR" smtClean="0"/>
              <a:pPr/>
              <a:t>28.09.2015</a:t>
            </a:fld>
            <a:endParaRPr lang="en-US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9D2AA-330A-4BD2-967D-66F3042028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696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28.09.2015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28.09.2015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28.09.2015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28.09.2015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28.09.2015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lpsa.swarthmore.edu/BackGround/RevMat/MatrixReview.html" TargetMode="External"/><Relationship Id="rId13" Type="http://schemas.openxmlformats.org/officeDocument/2006/relationships/hyperlink" Target="http://www-math.mit.edu/~djk/calculus_beginners/chapter09/section02.html" TargetMode="External"/><Relationship Id="rId3" Type="http://schemas.openxmlformats.org/officeDocument/2006/relationships/hyperlink" Target="http://math.tutorvista.com/calculus/linear-approximation.html" TargetMode="External"/><Relationship Id="rId7" Type="http://schemas.openxmlformats.org/officeDocument/2006/relationships/hyperlink" Target="http://mathworld.wolfram.com/MatrixInverse.html" TargetMode="External"/><Relationship Id="rId12" Type="http://schemas.openxmlformats.org/officeDocument/2006/relationships/hyperlink" Target="http://ocw.usu.edu/Civil_and_Environmental_Engineering/Numerical_Methods_in_Civil_Engineering/NonLinearEquationsMatlab.pdf" TargetMode="External"/><Relationship Id="rId2" Type="http://schemas.openxmlformats.org/officeDocument/2006/relationships/hyperlink" Target="http://math.tutorvista.com/calculus/newton-raphson-metho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itt.edu/~nak54/Unconstrained_Optimization_KN.pdf" TargetMode="External"/><Relationship Id="rId11" Type="http://schemas.openxmlformats.org/officeDocument/2006/relationships/hyperlink" Target="http://en.wikipedia.org/wiki/Finite_difference" TargetMode="External"/><Relationship Id="rId5" Type="http://schemas.openxmlformats.org/officeDocument/2006/relationships/hyperlink" Target="http://en.wikipedia.org/wiki/Steepest_descent" TargetMode="External"/><Relationship Id="rId15" Type="http://schemas.openxmlformats.org/officeDocument/2006/relationships/hyperlink" Target="http://fourier.eng.hmc.edu/e176/lectures/NM/node28.html" TargetMode="External"/><Relationship Id="rId10" Type="http://schemas.openxmlformats.org/officeDocument/2006/relationships/hyperlink" Target="http://www.sharetechnote.com/html/EngMath_Matrix_Main.html" TargetMode="External"/><Relationship Id="rId4" Type="http://schemas.openxmlformats.org/officeDocument/2006/relationships/hyperlink" Target="http://en.wikipedia.org/wiki/Newton's_method" TargetMode="External"/><Relationship Id="rId9" Type="http://schemas.openxmlformats.org/officeDocument/2006/relationships/hyperlink" Target="http://www.cut-the-knot.org/arithmetic/algebra/Determinant.shtml" TargetMode="External"/><Relationship Id="rId14" Type="http://schemas.openxmlformats.org/officeDocument/2006/relationships/hyperlink" Target="http://stanford.edu/class/ee364a/lectures/intro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r>
              <a:rPr lang="tr-TR" dirty="0" smtClean="0"/>
              <a:t>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M. Fatih Amasyalı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new search direction will always be perpendicular to the previous direction</a:t>
            </a:r>
            <a:r>
              <a:rPr lang="tr-TR" sz="3600" dirty="0" smtClean="0"/>
              <a:t>.</a:t>
            </a:r>
            <a:r>
              <a:rPr lang="en-US" sz="3600" dirty="0" smtClean="0"/>
              <a:t> </a:t>
            </a:r>
            <a:endParaRPr lang="en-US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GradientDesc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0684" y="1643083"/>
            <a:ext cx="6153150" cy="48577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the new search direction will always be perpendicular to the previous direction</a:t>
            </a:r>
            <a:r>
              <a:rPr lang="tr-TR" sz="3600" dirty="0" smtClean="0"/>
              <a:t>.</a:t>
            </a:r>
            <a:r>
              <a:rPr lang="en-US" sz="3600" dirty="0" smtClean="0"/>
              <a:t> </a:t>
            </a:r>
            <a:endParaRPr lang="en-US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2" name="Picture 2" descr="GradientDescent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647847"/>
            <a:ext cx="6838950" cy="4924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Linear Approximation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/>
          <a:lstStyle/>
          <a:p>
            <a:r>
              <a:rPr lang="en-US" dirty="0" smtClean="0"/>
              <a:t>Assuming the function is linear at a point.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062175"/>
            <a:ext cx="39528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Metin kutusu"/>
          <p:cNvSpPr txBox="1"/>
          <p:nvPr/>
        </p:nvSpPr>
        <p:spPr>
          <a:xfrm>
            <a:off x="5214942" y="2214554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L=f’(x)</a:t>
            </a:r>
            <a:endParaRPr lang="en-US" dirty="0"/>
          </a:p>
        </p:txBody>
      </p:sp>
      <p:sp>
        <p:nvSpPr>
          <p:cNvPr id="7" name="6 Metin kutusu"/>
          <p:cNvSpPr txBox="1"/>
          <p:nvPr/>
        </p:nvSpPr>
        <p:spPr>
          <a:xfrm>
            <a:off x="142844" y="4572008"/>
            <a:ext cx="744614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smtClean="0"/>
              <a:t>f(x+</a:t>
            </a:r>
            <a:r>
              <a:rPr lang="el-GR" sz="2800" dirty="0" smtClean="0"/>
              <a:t>Δ</a:t>
            </a:r>
            <a:r>
              <a:rPr lang="tr-TR" sz="2800" dirty="0" smtClean="0"/>
              <a:t>x) ≈  L(x+</a:t>
            </a:r>
            <a:r>
              <a:rPr lang="el-GR" sz="2800" dirty="0" smtClean="0"/>
              <a:t>Δ</a:t>
            </a:r>
            <a:r>
              <a:rPr lang="tr-TR" sz="2800" dirty="0" smtClean="0"/>
              <a:t>x)   </a:t>
            </a:r>
          </a:p>
          <a:p>
            <a:r>
              <a:rPr lang="tr-TR" sz="2800" dirty="0" err="1" smtClean="0"/>
              <a:t>lim</a:t>
            </a:r>
            <a:r>
              <a:rPr lang="tr-TR" sz="2800" dirty="0" smtClean="0"/>
              <a:t> </a:t>
            </a:r>
            <a:r>
              <a:rPr lang="tr-TR" sz="2800" baseline="-25000" dirty="0" smtClean="0"/>
              <a:t>(</a:t>
            </a:r>
            <a:r>
              <a:rPr lang="el-GR" sz="2800" baseline="-25000" dirty="0" smtClean="0"/>
              <a:t>Δ</a:t>
            </a:r>
            <a:r>
              <a:rPr lang="tr-TR" sz="2800" baseline="-25000" dirty="0" smtClean="0"/>
              <a:t>x</a:t>
            </a:r>
            <a:r>
              <a:rPr lang="tr-TR" sz="2800" baseline="-25000" dirty="0" smtClean="0">
                <a:sym typeface="Wingdings" pitchFamily="2" charset="2"/>
              </a:rPr>
              <a:t>0) </a:t>
            </a:r>
            <a:r>
              <a:rPr lang="tr-TR" sz="2800" dirty="0" smtClean="0"/>
              <a:t>( f(x+</a:t>
            </a:r>
            <a:r>
              <a:rPr lang="el-GR" sz="2800" dirty="0" smtClean="0"/>
              <a:t>Δ</a:t>
            </a:r>
            <a:r>
              <a:rPr lang="tr-TR" sz="2800" dirty="0" smtClean="0"/>
              <a:t>x) - L(x+</a:t>
            </a:r>
            <a:r>
              <a:rPr lang="el-GR" sz="2800" dirty="0" smtClean="0"/>
              <a:t>Δ</a:t>
            </a:r>
            <a:r>
              <a:rPr lang="tr-TR" sz="2800" dirty="0" smtClean="0"/>
              <a:t>x) ) = 0</a:t>
            </a:r>
          </a:p>
          <a:p>
            <a:r>
              <a:rPr lang="tr-TR" sz="2800" dirty="0" smtClean="0"/>
              <a:t>L(x+</a:t>
            </a:r>
            <a:r>
              <a:rPr lang="el-GR" sz="2800" dirty="0" smtClean="0"/>
              <a:t>Δ</a:t>
            </a:r>
            <a:r>
              <a:rPr lang="tr-TR" sz="2800" dirty="0" smtClean="0"/>
              <a:t>x) =f(x) + </a:t>
            </a:r>
            <a:r>
              <a:rPr lang="tr-TR" sz="2800" dirty="0" err="1" smtClean="0"/>
              <a:t>dy</a:t>
            </a:r>
            <a:r>
              <a:rPr lang="tr-TR" sz="2800" dirty="0" smtClean="0"/>
              <a:t> = f(x) + </a:t>
            </a:r>
            <a:r>
              <a:rPr lang="el-GR" sz="2800" dirty="0" smtClean="0"/>
              <a:t>Δ</a:t>
            </a:r>
            <a:r>
              <a:rPr lang="tr-TR" sz="2800" dirty="0" smtClean="0"/>
              <a:t>x f'(x)  since f’(x)=</a:t>
            </a:r>
            <a:r>
              <a:rPr lang="tr-TR" sz="2800" dirty="0" err="1" smtClean="0"/>
              <a:t>dy</a:t>
            </a:r>
            <a:r>
              <a:rPr lang="tr-TR" sz="2800" dirty="0" smtClean="0"/>
              <a:t>/</a:t>
            </a:r>
            <a:r>
              <a:rPr lang="tr-TR" sz="2800" dirty="0" err="1" smtClean="0"/>
              <a:t>dx</a:t>
            </a:r>
            <a:endParaRPr lang="tr-TR" sz="2800" dirty="0" smtClean="0"/>
          </a:p>
          <a:p>
            <a:r>
              <a:rPr lang="tr-TR" sz="2800" dirty="0" smtClean="0"/>
              <a:t>New </a:t>
            </a:r>
            <a:r>
              <a:rPr lang="tr-TR" sz="2800" dirty="0" err="1" smtClean="0"/>
              <a:t>point</a:t>
            </a:r>
            <a:r>
              <a:rPr lang="tr-TR" sz="2800" dirty="0" smtClean="0"/>
              <a:t>: </a:t>
            </a:r>
            <a:r>
              <a:rPr lang="tr-TR" sz="2800" dirty="0" err="1" smtClean="0"/>
              <a:t>domx</a:t>
            </a:r>
            <a:r>
              <a:rPr lang="tr-TR" sz="2800" dirty="0" smtClean="0"/>
              <a:t>=x+</a:t>
            </a:r>
            <a:r>
              <a:rPr lang="el-GR" sz="2800" dirty="0" smtClean="0"/>
              <a:t>Δ</a:t>
            </a:r>
            <a:r>
              <a:rPr lang="tr-TR" sz="2800" dirty="0" smtClean="0"/>
              <a:t>x, </a:t>
            </a:r>
          </a:p>
          <a:p>
            <a:r>
              <a:rPr lang="el-GR" sz="2800" dirty="0" smtClean="0"/>
              <a:t>Δ</a:t>
            </a:r>
            <a:r>
              <a:rPr lang="tr-TR" sz="2800" dirty="0" smtClean="0"/>
              <a:t>x=</a:t>
            </a:r>
            <a:r>
              <a:rPr lang="tr-TR" sz="2800" dirty="0" err="1" smtClean="0"/>
              <a:t>domx</a:t>
            </a:r>
            <a:r>
              <a:rPr lang="tr-TR" sz="2800" dirty="0" smtClean="0"/>
              <a:t>-x, f(</a:t>
            </a:r>
            <a:r>
              <a:rPr lang="tr-TR" sz="2800" dirty="0" err="1" smtClean="0"/>
              <a:t>domx</a:t>
            </a:r>
            <a:r>
              <a:rPr lang="tr-TR" sz="2800" dirty="0" smtClean="0"/>
              <a:t>) ≈ f(x)+(</a:t>
            </a:r>
            <a:r>
              <a:rPr lang="tr-TR" sz="2800" dirty="0" err="1" smtClean="0"/>
              <a:t>domx</a:t>
            </a:r>
            <a:r>
              <a:rPr lang="tr-TR" sz="2800" dirty="0" smtClean="0"/>
              <a:t>-x)f’(x)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Approximation </a:t>
            </a:r>
            <a:br>
              <a:rPr lang="en-US" dirty="0" smtClean="0"/>
            </a:br>
            <a:r>
              <a:rPr lang="en-US" dirty="0" smtClean="0"/>
              <a:t>Example 1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(1.0002)</a:t>
            </a:r>
            <a:r>
              <a:rPr lang="tr-TR" baseline="30000" dirty="0" smtClean="0"/>
              <a:t>50</a:t>
            </a:r>
            <a:r>
              <a:rPr lang="tr-TR" dirty="0" smtClean="0"/>
              <a:t> ≈?</a:t>
            </a:r>
          </a:p>
          <a:p>
            <a:r>
              <a:rPr lang="tr-TR" dirty="0" smtClean="0"/>
              <a:t>f(x)=x</a:t>
            </a:r>
            <a:r>
              <a:rPr lang="tr-TR" baseline="30000" dirty="0" smtClean="0"/>
              <a:t>50</a:t>
            </a:r>
            <a:endParaRPr lang="tr-TR" dirty="0" smtClean="0"/>
          </a:p>
          <a:p>
            <a:r>
              <a:rPr lang="tr-TR" dirty="0" smtClean="0"/>
              <a:t>f(x+</a:t>
            </a:r>
            <a:r>
              <a:rPr lang="el-GR" dirty="0" smtClean="0"/>
              <a:t>Δ</a:t>
            </a:r>
            <a:r>
              <a:rPr lang="tr-TR" dirty="0" smtClean="0"/>
              <a:t>x) ≈ f(x) + </a:t>
            </a:r>
            <a:r>
              <a:rPr lang="el-GR" dirty="0" smtClean="0"/>
              <a:t>Δ</a:t>
            </a:r>
            <a:r>
              <a:rPr lang="tr-TR" dirty="0" smtClean="0"/>
              <a:t>x f'(x)</a:t>
            </a:r>
          </a:p>
          <a:p>
            <a:r>
              <a:rPr lang="tr-TR" dirty="0" err="1" smtClean="0"/>
              <a:t>domx</a:t>
            </a:r>
            <a:r>
              <a:rPr lang="tr-TR" dirty="0" smtClean="0"/>
              <a:t>=1.0002, x=1 , </a:t>
            </a:r>
            <a:r>
              <a:rPr lang="el-GR" dirty="0" smtClean="0"/>
              <a:t>Δ</a:t>
            </a:r>
            <a:r>
              <a:rPr lang="tr-TR" dirty="0" smtClean="0"/>
              <a:t>x=0.0002</a:t>
            </a:r>
          </a:p>
          <a:p>
            <a:r>
              <a:rPr lang="tr-TR" dirty="0" smtClean="0"/>
              <a:t>f(1+0.0002) ≈ f(1) + 0.0002 f'(1)</a:t>
            </a:r>
          </a:p>
          <a:p>
            <a:r>
              <a:rPr lang="tr-TR" dirty="0" smtClean="0"/>
              <a:t>f(1+0.0002) ≈ f(1) + 0.0002 * 50 * 1</a:t>
            </a:r>
            <a:r>
              <a:rPr lang="tr-TR" baseline="30000" dirty="0" smtClean="0"/>
              <a:t>49</a:t>
            </a:r>
          </a:p>
          <a:p>
            <a:r>
              <a:rPr lang="tr-TR" dirty="0" smtClean="0"/>
              <a:t>f(1+0.0002) ≈ 1 + 0.0002 * 50 * 1 = 1.01</a:t>
            </a:r>
          </a:p>
          <a:p>
            <a:endParaRPr lang="tr-TR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Approximation </a:t>
            </a:r>
            <a:br>
              <a:rPr lang="en-US" dirty="0" smtClean="0"/>
            </a:br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Find the linear approximation for x tends to 1 where f(x) = </a:t>
            </a:r>
            <a:r>
              <a:rPr lang="en-US" dirty="0" err="1" smtClean="0"/>
              <a:t>ln</a:t>
            </a:r>
            <a:r>
              <a:rPr lang="en-US" dirty="0" smtClean="0"/>
              <a:t> x.</a:t>
            </a:r>
            <a:endParaRPr lang="tr-TR" dirty="0" smtClean="0"/>
          </a:p>
          <a:p>
            <a:r>
              <a:rPr lang="en-US" dirty="0" smtClean="0"/>
              <a:t>f(</a:t>
            </a:r>
            <a:r>
              <a:rPr lang="en-US" dirty="0" err="1" smtClean="0"/>
              <a:t>x+Δx</a:t>
            </a:r>
            <a:r>
              <a:rPr lang="en-US" dirty="0" smtClean="0"/>
              <a:t>) ≈ f(x) + </a:t>
            </a:r>
            <a:r>
              <a:rPr lang="en-US" dirty="0" err="1" smtClean="0"/>
              <a:t>Δx</a:t>
            </a:r>
            <a:r>
              <a:rPr lang="en-US" dirty="0" smtClean="0"/>
              <a:t> f'(x)</a:t>
            </a:r>
            <a:endParaRPr lang="tr-TR" dirty="0" smtClean="0"/>
          </a:p>
          <a:p>
            <a:r>
              <a:rPr lang="tr-TR" dirty="0" err="1" smtClean="0"/>
              <a:t>domx</a:t>
            </a:r>
            <a:r>
              <a:rPr lang="tr-TR" dirty="0" smtClean="0"/>
              <a:t>=x+</a:t>
            </a:r>
            <a:r>
              <a:rPr lang="en-US" dirty="0" err="1" smtClean="0"/>
              <a:t>Δx</a:t>
            </a:r>
            <a:r>
              <a:rPr lang="en-US" dirty="0" smtClean="0"/>
              <a:t> </a:t>
            </a:r>
            <a:r>
              <a:rPr lang="tr-TR" dirty="0" smtClean="0"/>
              <a:t>, </a:t>
            </a:r>
            <a:r>
              <a:rPr lang="en-US" dirty="0" err="1" smtClean="0"/>
              <a:t>Δx</a:t>
            </a:r>
            <a:r>
              <a:rPr lang="en-US" dirty="0" smtClean="0"/>
              <a:t> = </a:t>
            </a:r>
            <a:r>
              <a:rPr lang="tr-TR" dirty="0" err="1" smtClean="0"/>
              <a:t>domx</a:t>
            </a:r>
            <a:r>
              <a:rPr lang="tr-TR" dirty="0" smtClean="0"/>
              <a:t>-x , x=1, </a:t>
            </a:r>
            <a:r>
              <a:rPr lang="en-US" dirty="0" smtClean="0"/>
              <a:t>f’(x)=1/x</a:t>
            </a:r>
          </a:p>
          <a:p>
            <a:r>
              <a:rPr lang="en-US" dirty="0" smtClean="0"/>
              <a:t>f(</a:t>
            </a:r>
            <a:r>
              <a:rPr lang="tr-TR" dirty="0" err="1" smtClean="0"/>
              <a:t>dom</a:t>
            </a:r>
            <a:r>
              <a:rPr lang="en-US" dirty="0" smtClean="0"/>
              <a:t>x) ≈ </a:t>
            </a:r>
            <a:r>
              <a:rPr lang="en-US" dirty="0" err="1" smtClean="0"/>
              <a:t>ln</a:t>
            </a:r>
            <a:r>
              <a:rPr lang="en-US" dirty="0" smtClean="0"/>
              <a:t> 1 + f'(1) (</a:t>
            </a:r>
            <a:r>
              <a:rPr lang="tr-TR" dirty="0" err="1" smtClean="0"/>
              <a:t>domx</a:t>
            </a:r>
            <a:r>
              <a:rPr lang="en-US" dirty="0" smtClean="0"/>
              <a:t> - </a:t>
            </a:r>
            <a:r>
              <a:rPr lang="tr-TR" dirty="0" smtClean="0"/>
              <a:t>1</a:t>
            </a:r>
            <a:r>
              <a:rPr lang="en-US" dirty="0" smtClean="0"/>
              <a:t>) = </a:t>
            </a:r>
            <a:r>
              <a:rPr lang="tr-TR" dirty="0" err="1" smtClean="0"/>
              <a:t>domx</a:t>
            </a:r>
            <a:r>
              <a:rPr lang="tr-TR" dirty="0" smtClean="0"/>
              <a:t> </a:t>
            </a:r>
            <a:r>
              <a:rPr lang="en-US" dirty="0" smtClean="0"/>
              <a:t>-</a:t>
            </a:r>
            <a:r>
              <a:rPr lang="tr-TR" dirty="0" smtClean="0"/>
              <a:t>1</a:t>
            </a:r>
            <a:endParaRPr lang="en-US" dirty="0" smtClean="0"/>
          </a:p>
          <a:p>
            <a:r>
              <a:rPr lang="tr-TR" dirty="0" err="1" smtClean="0"/>
              <a:t>ln</a:t>
            </a:r>
            <a:r>
              <a:rPr lang="tr-TR" dirty="0" smtClean="0"/>
              <a:t> x </a:t>
            </a:r>
            <a:r>
              <a:rPr lang="en-US" dirty="0" smtClean="0"/>
              <a:t>≈</a:t>
            </a:r>
            <a:r>
              <a:rPr lang="tr-TR" dirty="0" smtClean="0"/>
              <a:t> x-1 , </a:t>
            </a:r>
            <a:r>
              <a:rPr lang="tr-TR" dirty="0" err="1" smtClean="0"/>
              <a:t>for</a:t>
            </a:r>
            <a:r>
              <a:rPr lang="tr-TR" dirty="0" smtClean="0"/>
              <a:t> x </a:t>
            </a:r>
            <a:r>
              <a:rPr lang="tr-TR" dirty="0" err="1" smtClean="0"/>
              <a:t>close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1 </a:t>
            </a:r>
            <a:endParaRPr lang="en-US" dirty="0" smtClean="0"/>
          </a:p>
          <a:p>
            <a:endParaRPr lang="tr-TR" dirty="0" smtClean="0"/>
          </a:p>
          <a:p>
            <a:r>
              <a:rPr lang="en-US" dirty="0" smtClean="0"/>
              <a:t>For x tends to 2</a:t>
            </a:r>
          </a:p>
          <a:p>
            <a:r>
              <a:rPr lang="en-US" dirty="0" err="1" smtClean="0"/>
              <a:t>Δx</a:t>
            </a:r>
            <a:r>
              <a:rPr lang="en-US" dirty="0" smtClean="0"/>
              <a:t> = </a:t>
            </a:r>
            <a:r>
              <a:rPr lang="tr-TR" dirty="0" err="1" smtClean="0"/>
              <a:t>domx</a:t>
            </a:r>
            <a:r>
              <a:rPr lang="tr-TR" dirty="0" smtClean="0"/>
              <a:t>-x, x=2</a:t>
            </a:r>
            <a:endParaRPr lang="en-US" dirty="0" smtClean="0"/>
          </a:p>
          <a:p>
            <a:r>
              <a:rPr lang="en-US" dirty="0" smtClean="0"/>
              <a:t>f(</a:t>
            </a:r>
            <a:r>
              <a:rPr lang="tr-TR" dirty="0" err="1" smtClean="0"/>
              <a:t>dom</a:t>
            </a:r>
            <a:r>
              <a:rPr lang="en-US" dirty="0" smtClean="0"/>
              <a:t>x) ≈ </a:t>
            </a:r>
            <a:r>
              <a:rPr lang="en-US" dirty="0" err="1" smtClean="0"/>
              <a:t>ln</a:t>
            </a:r>
            <a:r>
              <a:rPr lang="en-US" dirty="0" smtClean="0"/>
              <a:t> 2 + f'(2) (</a:t>
            </a:r>
            <a:r>
              <a:rPr lang="tr-TR" dirty="0" err="1" smtClean="0"/>
              <a:t>domx</a:t>
            </a:r>
            <a:r>
              <a:rPr lang="en-US" dirty="0" smtClean="0"/>
              <a:t> - </a:t>
            </a:r>
            <a:r>
              <a:rPr lang="tr-TR" dirty="0" smtClean="0"/>
              <a:t>2</a:t>
            </a:r>
            <a:r>
              <a:rPr lang="en-US" dirty="0" smtClean="0"/>
              <a:t>) = </a:t>
            </a:r>
            <a:r>
              <a:rPr lang="en-US" dirty="0" err="1" smtClean="0"/>
              <a:t>ln</a:t>
            </a:r>
            <a:r>
              <a:rPr lang="en-US" dirty="0" smtClean="0"/>
              <a:t> 2 + (</a:t>
            </a:r>
            <a:r>
              <a:rPr lang="tr-TR" dirty="0" err="1" smtClean="0"/>
              <a:t>domx</a:t>
            </a:r>
            <a:r>
              <a:rPr lang="en-US" dirty="0" smtClean="0"/>
              <a:t>-</a:t>
            </a:r>
            <a:r>
              <a:rPr lang="tr-TR" dirty="0" smtClean="0"/>
              <a:t>2</a:t>
            </a:r>
            <a:r>
              <a:rPr lang="en-US" dirty="0" smtClean="0"/>
              <a:t>)/2</a:t>
            </a:r>
            <a:endParaRPr lang="tr-TR" dirty="0" smtClean="0"/>
          </a:p>
          <a:p>
            <a:r>
              <a:rPr lang="tr-TR" dirty="0" err="1" smtClean="0"/>
              <a:t>ln</a:t>
            </a:r>
            <a:r>
              <a:rPr lang="tr-TR" dirty="0" smtClean="0"/>
              <a:t> x </a:t>
            </a:r>
            <a:r>
              <a:rPr lang="en-US" dirty="0" smtClean="0"/>
              <a:t>≈</a:t>
            </a:r>
            <a:r>
              <a:rPr lang="tr-TR" dirty="0" smtClean="0"/>
              <a:t> </a:t>
            </a:r>
            <a:r>
              <a:rPr lang="tr-TR" dirty="0" err="1" smtClean="0"/>
              <a:t>ln</a:t>
            </a:r>
            <a:r>
              <a:rPr lang="tr-TR" dirty="0" smtClean="0"/>
              <a:t> 2</a:t>
            </a:r>
            <a:r>
              <a:rPr lang="tr-TR" smtClean="0"/>
              <a:t>+ (x-2)/2 </a:t>
            </a:r>
            <a:r>
              <a:rPr lang="tr-TR" dirty="0" smtClean="0"/>
              <a:t>, </a:t>
            </a:r>
            <a:r>
              <a:rPr lang="tr-TR" dirty="0" err="1" smtClean="0"/>
              <a:t>for</a:t>
            </a:r>
            <a:r>
              <a:rPr lang="tr-TR" dirty="0" smtClean="0"/>
              <a:t> x </a:t>
            </a:r>
            <a:r>
              <a:rPr lang="tr-TR" dirty="0" err="1" smtClean="0"/>
              <a:t>close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2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For</a:t>
            </a:r>
            <a:r>
              <a:rPr lang="tr-TR" dirty="0" smtClean="0"/>
              <a:t> a </a:t>
            </a:r>
            <a:r>
              <a:rPr lang="tr-TR" dirty="0" err="1" smtClean="0"/>
              <a:t>better</a:t>
            </a:r>
            <a:r>
              <a:rPr lang="tr-TR" dirty="0" smtClean="0"/>
              <a:t> </a:t>
            </a:r>
            <a:r>
              <a:rPr lang="tr-TR" dirty="0" err="1" smtClean="0"/>
              <a:t>approximation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order Taylor: </a:t>
            </a:r>
            <a:r>
              <a:rPr lang="tr-TR" dirty="0" smtClean="0"/>
              <a:t>(</a:t>
            </a:r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approx</a:t>
            </a:r>
            <a:r>
              <a:rPr lang="tr-TR" dirty="0" smtClean="0"/>
              <a:t>.)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f(</a:t>
            </a:r>
            <a:r>
              <a:rPr lang="en-US" dirty="0" err="1" smtClean="0"/>
              <a:t>x+Δx</a:t>
            </a:r>
            <a:r>
              <a:rPr lang="en-US" dirty="0" smtClean="0"/>
              <a:t>) ≈ f(x) + </a:t>
            </a:r>
            <a:r>
              <a:rPr lang="en-US" dirty="0" err="1" smtClean="0"/>
              <a:t>Δx</a:t>
            </a:r>
            <a:r>
              <a:rPr lang="en-US" dirty="0" smtClean="0"/>
              <a:t> f'(x)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order Taylor: </a:t>
            </a:r>
            <a:r>
              <a:rPr lang="tr-TR" dirty="0" smtClean="0"/>
              <a:t> (</a:t>
            </a:r>
            <a:r>
              <a:rPr lang="tr-TR" dirty="0" err="1" smtClean="0"/>
              <a:t>non</a:t>
            </a:r>
            <a:r>
              <a:rPr lang="tr-TR" dirty="0" smtClean="0"/>
              <a:t>-</a:t>
            </a:r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approx</a:t>
            </a:r>
            <a:r>
              <a:rPr lang="tr-TR" dirty="0" smtClean="0"/>
              <a:t>.)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f(</a:t>
            </a:r>
            <a:r>
              <a:rPr lang="en-US" dirty="0" err="1" smtClean="0"/>
              <a:t>x+Δx</a:t>
            </a:r>
            <a:r>
              <a:rPr lang="en-US" dirty="0" smtClean="0"/>
              <a:t>) ≈ f(x) + </a:t>
            </a:r>
            <a:r>
              <a:rPr lang="en-US" dirty="0" err="1" smtClean="0"/>
              <a:t>Δx</a:t>
            </a:r>
            <a:r>
              <a:rPr lang="en-US" dirty="0" smtClean="0"/>
              <a:t> f'(x) + ½ f''(x) Δx</a:t>
            </a:r>
            <a:r>
              <a:rPr lang="en-US" baseline="30000" dirty="0" smtClean="0"/>
              <a:t>2</a:t>
            </a:r>
          </a:p>
          <a:p>
            <a:r>
              <a:rPr lang="tr-TR" dirty="0" smtClean="0"/>
              <a:t>…</a:t>
            </a:r>
          </a:p>
          <a:p>
            <a:r>
              <a:rPr lang="tr-TR" dirty="0" err="1" smtClean="0"/>
              <a:t>N</a:t>
            </a:r>
            <a:r>
              <a:rPr lang="tr-TR" baseline="30000" dirty="0" err="1" smtClean="0"/>
              <a:t>th</a:t>
            </a:r>
            <a:r>
              <a:rPr lang="en-US" dirty="0" smtClean="0"/>
              <a:t> order Taylor: </a:t>
            </a:r>
            <a:r>
              <a:rPr lang="tr-TR" dirty="0" smtClean="0"/>
              <a:t> (</a:t>
            </a:r>
            <a:r>
              <a:rPr lang="tr-TR" dirty="0" err="1" smtClean="0"/>
              <a:t>non</a:t>
            </a:r>
            <a:r>
              <a:rPr lang="tr-TR" dirty="0" smtClean="0"/>
              <a:t>-</a:t>
            </a:r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approx</a:t>
            </a:r>
            <a:r>
              <a:rPr lang="tr-TR" dirty="0" smtClean="0"/>
              <a:t>.)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f(</a:t>
            </a:r>
            <a:r>
              <a:rPr lang="en-US" dirty="0" err="1" smtClean="0"/>
              <a:t>x+Δx</a:t>
            </a:r>
            <a:r>
              <a:rPr lang="en-US" dirty="0" smtClean="0"/>
              <a:t>) ≈ ∑</a:t>
            </a:r>
            <a:r>
              <a:rPr lang="tr-TR" dirty="0" smtClean="0"/>
              <a:t> </a:t>
            </a:r>
            <a:r>
              <a:rPr lang="en-US" dirty="0" smtClean="0"/>
              <a:t> </a:t>
            </a:r>
            <a:r>
              <a:rPr lang="tr-TR" dirty="0" smtClean="0"/>
              <a:t>(</a:t>
            </a:r>
            <a:r>
              <a:rPr lang="en-US" dirty="0" smtClean="0"/>
              <a:t>f</a:t>
            </a:r>
            <a:r>
              <a:rPr lang="tr-TR" baseline="30000" dirty="0" smtClean="0"/>
              <a:t> (i)’</a:t>
            </a:r>
            <a:r>
              <a:rPr lang="en-US" dirty="0" smtClean="0"/>
              <a:t>(x) </a:t>
            </a:r>
            <a:r>
              <a:rPr lang="en-US" dirty="0" err="1" smtClean="0"/>
              <a:t>Δx</a:t>
            </a:r>
            <a:r>
              <a:rPr lang="tr-TR" baseline="30000" dirty="0" smtClean="0"/>
              <a:t>i</a:t>
            </a:r>
            <a:r>
              <a:rPr lang="tr-TR" dirty="0" smtClean="0"/>
              <a:t> )/ i!   i=0…N</a:t>
            </a:r>
            <a:endParaRPr lang="en-US" baseline="30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approx</a:t>
            </a:r>
            <a:r>
              <a:rPr lang="tr-TR" dirty="0" smtClean="0"/>
              <a:t>. </a:t>
            </a:r>
            <a:r>
              <a:rPr lang="tr-TR" dirty="0" err="1" smtClean="0"/>
              <a:t>with</a:t>
            </a:r>
            <a:r>
              <a:rPr lang="tr-TR" dirty="0" smtClean="0"/>
              <a:t> Taylor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42844" y="5357826"/>
            <a:ext cx="7829576" cy="1428760"/>
          </a:xfrm>
        </p:spPr>
        <p:txBody>
          <a:bodyPr>
            <a:normAutofit/>
          </a:bodyPr>
          <a:lstStyle/>
          <a:p>
            <a:r>
              <a:rPr lang="tr-TR" sz="2400" dirty="0" smtClean="0"/>
              <a:t>f(x)=</a:t>
            </a:r>
            <a:r>
              <a:rPr lang="tr-TR" sz="2400" dirty="0" err="1" smtClean="0"/>
              <a:t>exp</a:t>
            </a:r>
            <a:r>
              <a:rPr lang="tr-TR" sz="2400" dirty="0" smtClean="0"/>
              <a:t>(x), N=0:5, X=0.25</a:t>
            </a:r>
          </a:p>
          <a:p>
            <a:r>
              <a:rPr lang="tr-TR" sz="2400" dirty="0" err="1" smtClean="0"/>
              <a:t>Red</a:t>
            </a:r>
            <a:r>
              <a:rPr lang="tr-TR" sz="2400" dirty="0" smtClean="0"/>
              <a:t>: </a:t>
            </a:r>
            <a:r>
              <a:rPr lang="tr-TR" sz="2400" dirty="0" err="1" smtClean="0"/>
              <a:t>real</a:t>
            </a:r>
            <a:r>
              <a:rPr lang="tr-TR" sz="2400" dirty="0" smtClean="0"/>
              <a:t> f, </a:t>
            </a:r>
            <a:r>
              <a:rPr lang="tr-TR" sz="2400" dirty="0" err="1" smtClean="0"/>
              <a:t>Blues</a:t>
            </a:r>
            <a:r>
              <a:rPr lang="tr-TR" sz="2400" dirty="0" smtClean="0"/>
              <a:t>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green</a:t>
            </a:r>
            <a:r>
              <a:rPr lang="tr-TR" sz="2400" dirty="0" smtClean="0"/>
              <a:t>: </a:t>
            </a:r>
            <a:r>
              <a:rPr lang="tr-TR" sz="2400" dirty="0" err="1" smtClean="0"/>
              <a:t>approximations</a:t>
            </a:r>
            <a:endParaRPr lang="tr-TR" sz="2400" dirty="0" smtClean="0"/>
          </a:p>
          <a:p>
            <a:r>
              <a:rPr lang="tr-TR" sz="2400" dirty="0" err="1" smtClean="0"/>
              <a:t>Green</a:t>
            </a:r>
            <a:r>
              <a:rPr lang="tr-TR" sz="2400" dirty="0" smtClean="0"/>
              <a:t>: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last</a:t>
            </a:r>
            <a:r>
              <a:rPr lang="tr-TR" sz="2400" dirty="0" smtClean="0"/>
              <a:t> </a:t>
            </a:r>
            <a:r>
              <a:rPr lang="tr-TR" sz="2400" dirty="0" err="1" smtClean="0"/>
              <a:t>approx</a:t>
            </a:r>
            <a:r>
              <a:rPr lang="tr-TR" sz="2400" dirty="0" smtClean="0"/>
              <a:t>. </a:t>
            </a:r>
            <a:endParaRPr lang="en-US" sz="2400" dirty="0"/>
          </a:p>
        </p:txBody>
      </p:sp>
      <p:sp>
        <p:nvSpPr>
          <p:cNvPr id="4" name="3 Metin kutusu"/>
          <p:cNvSpPr txBox="1"/>
          <p:nvPr/>
        </p:nvSpPr>
        <p:spPr>
          <a:xfrm>
            <a:off x="6248271" y="6273225"/>
            <a:ext cx="2895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approx_taylor</a:t>
            </a:r>
            <a:r>
              <a:rPr lang="tr-TR" sz="3200" dirty="0" smtClean="0"/>
              <a:t>.m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1643050"/>
            <a:ext cx="2762232" cy="2071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Dikdörtgen"/>
          <p:cNvSpPr/>
          <p:nvPr/>
        </p:nvSpPr>
        <p:spPr>
          <a:xfrm>
            <a:off x="2786050" y="4000504"/>
            <a:ext cx="928694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10 Düz Ok Bağlayıcısı"/>
          <p:cNvCxnSpPr>
            <a:stCxn id="9" idx="3"/>
            <a:endCxn id="1028" idx="1"/>
          </p:cNvCxnSpPr>
          <p:nvPr/>
        </p:nvCxnSpPr>
        <p:spPr>
          <a:xfrm flipV="1">
            <a:off x="3714744" y="2678887"/>
            <a:ext cx="2286016" cy="1714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Metin kutusu"/>
          <p:cNvSpPr txBox="1"/>
          <p:nvPr/>
        </p:nvSpPr>
        <p:spPr>
          <a:xfrm>
            <a:off x="6143636" y="4214818"/>
            <a:ext cx="265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approximations</a:t>
            </a:r>
            <a:r>
              <a:rPr lang="tr-TR" dirty="0" smtClean="0"/>
              <a:t> </a:t>
            </a:r>
            <a:r>
              <a:rPr lang="tr-TR" dirty="0" err="1" smtClean="0"/>
              <a:t>passes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from</a:t>
            </a:r>
            <a:r>
              <a:rPr lang="tr-TR" dirty="0" smtClean="0"/>
              <a:t>  (0.25, f(0.25))</a:t>
            </a:r>
            <a:endParaRPr lang="en-US" dirty="0"/>
          </a:p>
        </p:txBody>
      </p:sp>
      <p:cxnSp>
        <p:nvCxnSpPr>
          <p:cNvPr id="14" name="13 Düz Ok Bağlayıcısı"/>
          <p:cNvCxnSpPr>
            <a:endCxn id="12" idx="0"/>
          </p:cNvCxnSpPr>
          <p:nvPr/>
        </p:nvCxnSpPr>
        <p:spPr>
          <a:xfrm rot="16200000" flipH="1">
            <a:off x="6664708" y="3407994"/>
            <a:ext cx="1571636" cy="42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357298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approx</a:t>
            </a:r>
            <a:r>
              <a:rPr lang="tr-TR" dirty="0" smtClean="0"/>
              <a:t>. </a:t>
            </a:r>
            <a:r>
              <a:rPr lang="tr-TR" dirty="0" err="1" smtClean="0"/>
              <a:t>with</a:t>
            </a:r>
            <a:r>
              <a:rPr lang="tr-TR" dirty="0" smtClean="0"/>
              <a:t> Taylor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42844" y="5357826"/>
            <a:ext cx="7829576" cy="1428760"/>
          </a:xfrm>
        </p:spPr>
        <p:txBody>
          <a:bodyPr>
            <a:normAutofit/>
          </a:bodyPr>
          <a:lstStyle/>
          <a:p>
            <a:r>
              <a:rPr lang="tr-TR" sz="2400" dirty="0" smtClean="0"/>
              <a:t>f(x)=</a:t>
            </a:r>
            <a:r>
              <a:rPr lang="tr-TR" sz="2400" dirty="0" err="1" smtClean="0"/>
              <a:t>exp</a:t>
            </a:r>
            <a:r>
              <a:rPr lang="tr-TR" sz="2400" dirty="0" smtClean="0"/>
              <a:t>(x), N=0:5, X=1.25</a:t>
            </a:r>
          </a:p>
          <a:p>
            <a:r>
              <a:rPr lang="tr-TR" sz="2400" dirty="0" err="1" smtClean="0"/>
              <a:t>Red</a:t>
            </a:r>
            <a:r>
              <a:rPr lang="tr-TR" sz="2400" dirty="0" smtClean="0"/>
              <a:t>: </a:t>
            </a:r>
            <a:r>
              <a:rPr lang="tr-TR" sz="2400" dirty="0" err="1" smtClean="0"/>
              <a:t>real</a:t>
            </a:r>
            <a:r>
              <a:rPr lang="tr-TR" sz="2400" dirty="0" smtClean="0"/>
              <a:t> f, </a:t>
            </a:r>
            <a:r>
              <a:rPr lang="tr-TR" sz="2400" dirty="0" err="1" smtClean="0"/>
              <a:t>Blues</a:t>
            </a:r>
            <a:r>
              <a:rPr lang="tr-TR" sz="2400" dirty="0" smtClean="0"/>
              <a:t>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 smtClean="0"/>
              <a:t>green</a:t>
            </a:r>
            <a:r>
              <a:rPr lang="tr-TR" sz="2400" dirty="0" smtClean="0"/>
              <a:t>: </a:t>
            </a:r>
            <a:r>
              <a:rPr lang="tr-TR" sz="2400" dirty="0" err="1" smtClean="0"/>
              <a:t>approximations</a:t>
            </a:r>
            <a:endParaRPr lang="tr-TR" sz="2400" dirty="0" smtClean="0"/>
          </a:p>
          <a:p>
            <a:r>
              <a:rPr lang="tr-TR" sz="2400" dirty="0" err="1" smtClean="0"/>
              <a:t>Green</a:t>
            </a:r>
            <a:r>
              <a:rPr lang="tr-TR" sz="2400" dirty="0" smtClean="0"/>
              <a:t>: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last</a:t>
            </a:r>
            <a:r>
              <a:rPr lang="tr-TR" sz="2400" dirty="0" smtClean="0"/>
              <a:t> </a:t>
            </a:r>
            <a:r>
              <a:rPr lang="tr-TR" sz="2400" dirty="0" err="1" smtClean="0"/>
              <a:t>approx</a:t>
            </a:r>
            <a:r>
              <a:rPr lang="tr-TR" sz="2400" dirty="0" smtClean="0"/>
              <a:t>. </a:t>
            </a:r>
            <a:endParaRPr lang="en-US" sz="2400" dirty="0"/>
          </a:p>
        </p:txBody>
      </p:sp>
      <p:sp>
        <p:nvSpPr>
          <p:cNvPr id="4" name="3 Metin kutusu"/>
          <p:cNvSpPr txBox="1"/>
          <p:nvPr/>
        </p:nvSpPr>
        <p:spPr>
          <a:xfrm>
            <a:off x="6248271" y="6273225"/>
            <a:ext cx="2895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approx_taylor</a:t>
            </a:r>
            <a:r>
              <a:rPr lang="tr-TR" sz="3200" dirty="0" smtClean="0"/>
              <a:t>.m</a:t>
            </a:r>
            <a:endParaRPr lang="en-US" sz="3200" dirty="0"/>
          </a:p>
        </p:txBody>
      </p:sp>
      <p:sp>
        <p:nvSpPr>
          <p:cNvPr id="9" name="8 Dikdörtgen"/>
          <p:cNvSpPr/>
          <p:nvPr/>
        </p:nvSpPr>
        <p:spPr>
          <a:xfrm>
            <a:off x="2928926" y="2857496"/>
            <a:ext cx="928694" cy="78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10 Düz Ok Bağlayıcısı"/>
          <p:cNvCxnSpPr>
            <a:stCxn id="9" idx="3"/>
          </p:cNvCxnSpPr>
          <p:nvPr/>
        </p:nvCxnSpPr>
        <p:spPr>
          <a:xfrm flipV="1">
            <a:off x="3857620" y="2678887"/>
            <a:ext cx="2143140" cy="571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Metin kutusu"/>
          <p:cNvSpPr txBox="1"/>
          <p:nvPr/>
        </p:nvSpPr>
        <p:spPr>
          <a:xfrm>
            <a:off x="6143636" y="4214818"/>
            <a:ext cx="2655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approximations</a:t>
            </a:r>
            <a:r>
              <a:rPr lang="tr-TR" dirty="0" smtClean="0"/>
              <a:t> </a:t>
            </a:r>
            <a:r>
              <a:rPr lang="tr-TR" dirty="0" err="1" smtClean="0"/>
              <a:t>passes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from</a:t>
            </a:r>
            <a:r>
              <a:rPr lang="tr-TR" dirty="0" smtClean="0"/>
              <a:t>  (1.25, f(1.25))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1495425"/>
            <a:ext cx="3054353" cy="229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13 Düz Ok Bağlayıcısı"/>
          <p:cNvCxnSpPr>
            <a:endCxn id="12" idx="0"/>
          </p:cNvCxnSpPr>
          <p:nvPr/>
        </p:nvCxnSpPr>
        <p:spPr>
          <a:xfrm rot="16200000" flipH="1">
            <a:off x="6664708" y="3407994"/>
            <a:ext cx="1571636" cy="42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approx</a:t>
            </a:r>
            <a:r>
              <a:rPr lang="tr-TR" dirty="0" smtClean="0"/>
              <a:t>. </a:t>
            </a:r>
            <a:r>
              <a:rPr lang="tr-TR" dirty="0" err="1" smtClean="0"/>
              <a:t>with</a:t>
            </a:r>
            <a:r>
              <a:rPr lang="tr-TR" dirty="0" smtClean="0"/>
              <a:t> Taylor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72066" y="1428736"/>
            <a:ext cx="3257544" cy="4525963"/>
          </a:xfrm>
        </p:spPr>
        <p:txBody>
          <a:bodyPr>
            <a:normAutofit fontScale="92500"/>
          </a:bodyPr>
          <a:lstStyle/>
          <a:p>
            <a:r>
              <a:rPr lang="tr-TR" dirty="0" smtClean="0"/>
              <a:t>f(X)=sin(x)</a:t>
            </a:r>
          </a:p>
          <a:p>
            <a:r>
              <a:rPr lang="tr-TR" dirty="0" smtClean="0"/>
              <a:t>X=1.25</a:t>
            </a:r>
          </a:p>
          <a:p>
            <a:r>
              <a:rPr lang="tr-TR" dirty="0" smtClean="0"/>
              <a:t>N=0:15</a:t>
            </a:r>
          </a:p>
          <a:p>
            <a:r>
              <a:rPr lang="tr-TR" dirty="0" err="1" smtClean="0"/>
              <a:t>Red</a:t>
            </a:r>
            <a:r>
              <a:rPr lang="tr-TR" dirty="0" smtClean="0"/>
              <a:t>: </a:t>
            </a:r>
            <a:r>
              <a:rPr lang="tr-TR" dirty="0" err="1" smtClean="0"/>
              <a:t>real</a:t>
            </a:r>
            <a:r>
              <a:rPr lang="tr-TR" dirty="0" smtClean="0"/>
              <a:t> f</a:t>
            </a:r>
          </a:p>
          <a:p>
            <a:r>
              <a:rPr lang="tr-TR" dirty="0" err="1" smtClean="0"/>
              <a:t>Blues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green</a:t>
            </a:r>
            <a:r>
              <a:rPr lang="tr-TR" dirty="0" smtClean="0"/>
              <a:t>: </a:t>
            </a:r>
            <a:r>
              <a:rPr lang="tr-TR" dirty="0" err="1" smtClean="0"/>
              <a:t>approximations</a:t>
            </a:r>
            <a:endParaRPr lang="tr-TR" dirty="0" smtClean="0"/>
          </a:p>
          <a:p>
            <a:r>
              <a:rPr lang="tr-TR" dirty="0" err="1" smtClean="0"/>
              <a:t>Green</a:t>
            </a:r>
            <a:r>
              <a:rPr lang="tr-TR" dirty="0" smtClean="0"/>
              <a:t>: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last</a:t>
            </a:r>
            <a:r>
              <a:rPr lang="tr-TR" dirty="0" smtClean="0"/>
              <a:t> </a:t>
            </a:r>
            <a:r>
              <a:rPr lang="tr-TR" dirty="0" err="1" smtClean="0"/>
              <a:t>approx</a:t>
            </a:r>
            <a:r>
              <a:rPr lang="tr-TR" dirty="0" smtClean="0"/>
              <a:t>. </a:t>
            </a:r>
            <a:endParaRPr lang="en-US" dirty="0"/>
          </a:p>
        </p:txBody>
      </p:sp>
      <p:sp>
        <p:nvSpPr>
          <p:cNvPr id="4" name="3 Metin kutusu"/>
          <p:cNvSpPr txBox="1"/>
          <p:nvPr/>
        </p:nvSpPr>
        <p:spPr>
          <a:xfrm>
            <a:off x="1214414" y="5857892"/>
            <a:ext cx="2895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approx_taylor</a:t>
            </a:r>
            <a:r>
              <a:rPr lang="tr-TR" sz="3200" dirty="0" smtClean="0"/>
              <a:t>.m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36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Finding a root </a:t>
            </a:r>
            <a:r>
              <a:rPr lang="tr-TR" sz="3600" dirty="0" smtClean="0"/>
              <a:t>of </a:t>
            </a:r>
            <a:r>
              <a:rPr lang="en-US" sz="3600" dirty="0" smtClean="0"/>
              <a:t>f(x) iteratively</a:t>
            </a:r>
            <a:r>
              <a:rPr lang="tr-TR" sz="3600" dirty="0" smtClean="0"/>
              <a:t/>
            </a:r>
            <a:br>
              <a:rPr lang="tr-TR" sz="3600" dirty="0" smtClean="0"/>
            </a:br>
            <a:r>
              <a:rPr lang="tr-TR" sz="3600" dirty="0" smtClean="0"/>
              <a:t> (</a:t>
            </a:r>
            <a:r>
              <a:rPr lang="tr-TR" sz="3600" dirty="0" err="1" smtClean="0"/>
              <a:t>find</a:t>
            </a:r>
            <a:r>
              <a:rPr lang="tr-TR" sz="3600" dirty="0" smtClean="0"/>
              <a:t> a </a:t>
            </a:r>
            <a:r>
              <a:rPr lang="tr-TR" sz="3600" dirty="0" err="1" smtClean="0"/>
              <a:t>point</a:t>
            </a:r>
            <a:r>
              <a:rPr lang="tr-TR" sz="3600" dirty="0" smtClean="0"/>
              <a:t> x </a:t>
            </a:r>
            <a:r>
              <a:rPr lang="tr-TR" sz="3600" dirty="0" err="1" smtClean="0"/>
              <a:t>where</a:t>
            </a:r>
            <a:r>
              <a:rPr lang="tr-TR" sz="3600" dirty="0" smtClean="0"/>
              <a:t> f(x)=0)</a:t>
            </a:r>
            <a:br>
              <a:rPr lang="tr-TR" sz="3600" dirty="0" smtClean="0"/>
            </a:br>
            <a:r>
              <a:rPr lang="en-US" sz="3600" dirty="0" smtClean="0"/>
              <a:t> Newton </a:t>
            </a:r>
            <a:r>
              <a:rPr lang="en-US" sz="3600" dirty="0" err="1" smtClean="0"/>
              <a:t>Raphson</a:t>
            </a:r>
            <a:r>
              <a:rPr lang="tr-TR" sz="3600" dirty="0" smtClean="0"/>
              <a:t> </a:t>
            </a:r>
            <a:r>
              <a:rPr lang="en-US" sz="3600" dirty="0" smtClean="0"/>
              <a:t>1</a:t>
            </a:r>
            <a:r>
              <a:rPr lang="en-US" sz="3600" baseline="30000" dirty="0" smtClean="0"/>
              <a:t>st</a:t>
            </a:r>
            <a:r>
              <a:rPr lang="en-US" sz="3600" dirty="0" smtClean="0"/>
              <a:t> order</a:t>
            </a:r>
            <a:endParaRPr lang="en-US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14282" y="1814514"/>
            <a:ext cx="4043362" cy="49006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f′(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= f(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/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- x</a:t>
            </a:r>
            <a:r>
              <a:rPr lang="en-US" baseline="-25000" dirty="0" smtClean="0"/>
              <a:t>n+1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- x</a:t>
            </a:r>
            <a:r>
              <a:rPr lang="en-US" baseline="-25000" dirty="0" smtClean="0"/>
              <a:t>n+1</a:t>
            </a:r>
            <a:r>
              <a:rPr lang="en-US" dirty="0" smtClean="0"/>
              <a:t>= f(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/ f′(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n+1</a:t>
            </a:r>
            <a:r>
              <a:rPr lang="en-US" dirty="0" smtClean="0"/>
              <a:t> =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 - f(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/ f′(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 n = 0,1,2,3....</a:t>
            </a:r>
          </a:p>
          <a:p>
            <a:r>
              <a:rPr lang="en-US" dirty="0" smtClean="0"/>
              <a:t>If we require the root correct up to 6 decimal places, we stop when the digits in x</a:t>
            </a:r>
            <a:r>
              <a:rPr lang="en-US" baseline="-25000" dirty="0" smtClean="0"/>
              <a:t>n+1</a:t>
            </a:r>
            <a:r>
              <a:rPr lang="en-US" dirty="0" smtClean="0"/>
              <a:t> and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 agree till the 6</a:t>
            </a:r>
            <a:r>
              <a:rPr lang="en-US" baseline="30000" dirty="0" smtClean="0"/>
              <a:t>th</a:t>
            </a:r>
            <a:r>
              <a:rPr lang="tr-TR" baseline="30000" dirty="0" smtClean="0"/>
              <a:t> </a:t>
            </a:r>
            <a:r>
              <a:rPr lang="en-US" dirty="0" smtClean="0"/>
              <a:t>decimal place.</a:t>
            </a:r>
            <a:endParaRPr 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286248" y="2019309"/>
            <a:ext cx="47625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Steepest Descent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Exact step size</a:t>
            </a:r>
          </a:p>
          <a:p>
            <a:r>
              <a:rPr lang="en-US" dirty="0" err="1" smtClean="0"/>
              <a:t>x_new</a:t>
            </a:r>
            <a:r>
              <a:rPr lang="en-US" dirty="0" smtClean="0"/>
              <a:t> = </a:t>
            </a:r>
            <a:r>
              <a:rPr lang="en-US" dirty="0" err="1" smtClean="0"/>
              <a:t>x_old</a:t>
            </a:r>
            <a:r>
              <a:rPr lang="en-US" dirty="0" smtClean="0"/>
              <a:t> - </a:t>
            </a:r>
            <a:r>
              <a:rPr lang="en-US" dirty="0" err="1" smtClean="0"/>
              <a:t>eps</a:t>
            </a:r>
            <a:r>
              <a:rPr lang="en-US" dirty="0" smtClean="0"/>
              <a:t> * </a:t>
            </a:r>
            <a:r>
              <a:rPr lang="en-US" dirty="0" err="1" smtClean="0"/>
              <a:t>df</a:t>
            </a:r>
            <a:r>
              <a:rPr lang="en-US" dirty="0" smtClean="0"/>
              <a:t>; </a:t>
            </a:r>
          </a:p>
          <a:p>
            <a:r>
              <a:rPr lang="en-US" dirty="0" err="1" smtClean="0"/>
              <a:t>Eps</a:t>
            </a:r>
            <a:r>
              <a:rPr lang="en-US" dirty="0" smtClean="0"/>
              <a:t> is calculated as:</a:t>
            </a:r>
          </a:p>
          <a:p>
            <a:pPr lvl="1"/>
            <a:r>
              <a:rPr lang="en-US" dirty="0" smtClean="0"/>
              <a:t>z(</a:t>
            </a:r>
            <a:r>
              <a:rPr lang="en-US" dirty="0" err="1" smtClean="0"/>
              <a:t>eps</a:t>
            </a:r>
            <a:r>
              <a:rPr lang="en-US" dirty="0" smtClean="0"/>
              <a:t>)=x – </a:t>
            </a:r>
            <a:r>
              <a:rPr lang="en-US" dirty="0" err="1" smtClean="0"/>
              <a:t>eps</a:t>
            </a:r>
            <a:r>
              <a:rPr lang="en-US" dirty="0" smtClean="0"/>
              <a:t>*</a:t>
            </a:r>
            <a:r>
              <a:rPr lang="en-US" dirty="0" err="1" smtClean="0"/>
              <a:t>df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 err="1" smtClean="0"/>
              <a:t>eps</a:t>
            </a:r>
            <a:r>
              <a:rPr lang="en-US" dirty="0" smtClean="0"/>
              <a:t> point where f</a:t>
            </a:r>
            <a:r>
              <a:rPr lang="tr-TR" dirty="0" smtClean="0"/>
              <a:t>’</a:t>
            </a:r>
            <a:r>
              <a:rPr lang="en-US" dirty="0" smtClean="0"/>
              <a:t>(z(</a:t>
            </a:r>
            <a:r>
              <a:rPr lang="en-US" dirty="0" err="1" smtClean="0"/>
              <a:t>eps</a:t>
            </a:r>
            <a:r>
              <a:rPr lang="en-US" dirty="0" smtClean="0"/>
              <a:t>))=0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Newton </a:t>
            </a:r>
            <a:r>
              <a:rPr lang="en-US" dirty="0" err="1" smtClean="0"/>
              <a:t>Raphson</a:t>
            </a:r>
            <a:r>
              <a:rPr lang="en-US" dirty="0" smtClean="0"/>
              <a:t>- 1</a:t>
            </a:r>
            <a:r>
              <a:rPr lang="en-US" baseline="30000" dirty="0" smtClean="0"/>
              <a:t>st</a:t>
            </a:r>
            <a:r>
              <a:rPr lang="en-US" dirty="0" smtClean="0"/>
              <a:t> order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masyali\Desktop\muh_mat_ders\ders_notlari\NewtonIteration_Ani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6838" y="1143000"/>
            <a:ext cx="6410325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6082" name="AutoShape 2" descr="Newton Raphson Metho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4" name="AutoShape 4" descr="Newton Raphson Metho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6" name="AutoShape 6" descr="Newton Raphson Metho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Find </a:t>
            </a:r>
            <a:r>
              <a:rPr lang="en-US" dirty="0" err="1" smtClean="0"/>
              <a:t>sqrt</a:t>
            </a:r>
            <a:r>
              <a:rPr lang="en-US" dirty="0" smtClean="0"/>
              <a:t>(2)</a:t>
            </a:r>
          </a:p>
          <a:p>
            <a:r>
              <a:rPr lang="en-US" dirty="0" smtClean="0"/>
              <a:t>Means find the root of x</a:t>
            </a:r>
            <a:r>
              <a:rPr lang="en-US" baseline="30000" dirty="0" smtClean="0"/>
              <a:t>2</a:t>
            </a:r>
            <a:r>
              <a:rPr lang="en-US" dirty="0" smtClean="0"/>
              <a:t>-2=0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=1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n+1</a:t>
            </a:r>
            <a:r>
              <a:rPr lang="en-US" dirty="0" smtClean="0"/>
              <a:t>=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-f(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)/f’(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n+1</a:t>
            </a:r>
            <a:r>
              <a:rPr lang="en-US" dirty="0" smtClean="0"/>
              <a:t>=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-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*x</a:t>
            </a:r>
            <a:r>
              <a:rPr lang="en-US" baseline="-25000" dirty="0" smtClean="0"/>
              <a:t>n</a:t>
            </a:r>
            <a:r>
              <a:rPr lang="en-US" dirty="0" smtClean="0"/>
              <a:t>-2)/(2*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=1 </a:t>
            </a:r>
            <a:br>
              <a:rPr lang="en-US" dirty="0" smtClean="0"/>
            </a:b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=1.5 </a:t>
            </a:r>
            <a:br>
              <a:rPr lang="en-US" dirty="0" smtClean="0"/>
            </a:b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=1.41667</a:t>
            </a:r>
            <a:br>
              <a:rPr lang="en-US" dirty="0" smtClean="0"/>
            </a:br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r>
              <a:rPr lang="en-US" dirty="0" smtClean="0"/>
              <a:t>=1.41422</a:t>
            </a:r>
            <a:br>
              <a:rPr lang="en-US" dirty="0" smtClean="0"/>
            </a:br>
            <a:r>
              <a:rPr lang="en-US" dirty="0" smtClean="0"/>
              <a:t>x</a:t>
            </a:r>
            <a:r>
              <a:rPr lang="en-US" baseline="-25000" dirty="0" smtClean="0"/>
              <a:t>4</a:t>
            </a:r>
            <a:r>
              <a:rPr lang="en-US" dirty="0" smtClean="0"/>
              <a:t>=1.41421</a:t>
            </a:r>
            <a:br>
              <a:rPr lang="en-US" dirty="0" smtClean="0"/>
            </a:b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current</a:t>
            </a:r>
            <a:r>
              <a:rPr lang="tr-TR" dirty="0" smtClean="0"/>
              <a:t> </a:t>
            </a:r>
            <a:r>
              <a:rPr lang="tr-TR" dirty="0" err="1" smtClean="0"/>
              <a:t>improvement</a:t>
            </a:r>
            <a:r>
              <a:rPr lang="tr-TR" dirty="0" smtClean="0"/>
              <a:t> (0.00001) is </a:t>
            </a:r>
            <a:r>
              <a:rPr lang="tr-TR" dirty="0" err="1" smtClean="0"/>
              <a:t>insignificant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can say </a:t>
            </a:r>
            <a:r>
              <a:rPr lang="en-US" dirty="0" err="1" smtClean="0"/>
              <a:t>sqrt</a:t>
            </a:r>
            <a:r>
              <a:rPr lang="en-US" dirty="0" smtClean="0"/>
              <a:t>(2) =1.41421</a:t>
            </a:r>
            <a:r>
              <a:rPr lang="tr-TR" dirty="0" smtClean="0"/>
              <a:t>, </a:t>
            </a:r>
            <a:r>
              <a:rPr lang="tr-TR" dirty="0" err="1" smtClean="0"/>
              <a:t>if</a:t>
            </a:r>
            <a:r>
              <a:rPr lang="tr-TR" dirty="0" smtClean="0"/>
              <a:t> not </a:t>
            </a:r>
            <a:r>
              <a:rPr lang="tr-TR" dirty="0" err="1" smtClean="0"/>
              <a:t>go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iterations</a:t>
            </a:r>
            <a:r>
              <a:rPr lang="tr-TR" dirty="0" smtClean="0"/>
              <a:t>.</a:t>
            </a:r>
            <a:r>
              <a:rPr lang="en-US" dirty="0" smtClean="0"/>
              <a:t> 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Taylor </a:t>
            </a:r>
            <a:r>
              <a:rPr lang="tr-TR" sz="3200" dirty="0" err="1" smtClean="0"/>
              <a:t>Series</a:t>
            </a:r>
            <a:r>
              <a:rPr lang="tr-TR" sz="3200" dirty="0" smtClean="0"/>
              <a:t> </a:t>
            </a:r>
            <a:r>
              <a:rPr lang="en-US" sz="3200" dirty="0" smtClean="0"/>
              <a:t>- Newton </a:t>
            </a:r>
            <a:r>
              <a:rPr lang="en-US" sz="3200" dirty="0" err="1" smtClean="0"/>
              <a:t>Raphson</a:t>
            </a:r>
            <a:r>
              <a:rPr lang="tr-TR" sz="3200" dirty="0" smtClean="0"/>
              <a:t> </a:t>
            </a:r>
            <a:r>
              <a:rPr lang="en-US" sz="3200" dirty="0" smtClean="0"/>
              <a:t>2nd order</a:t>
            </a:r>
            <a:endParaRPr lang="en-US" sz="32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order Taylor: </a:t>
            </a:r>
          </a:p>
          <a:p>
            <a:pPr lvl="1">
              <a:buNone/>
            </a:pPr>
            <a:r>
              <a:rPr lang="en-US" dirty="0" smtClean="0"/>
              <a:t>f(</a:t>
            </a:r>
            <a:r>
              <a:rPr lang="en-US" dirty="0" err="1" smtClean="0"/>
              <a:t>x+Δx</a:t>
            </a:r>
            <a:r>
              <a:rPr lang="en-US" dirty="0" smtClean="0"/>
              <a:t>) ≈ f(x) + </a:t>
            </a:r>
            <a:r>
              <a:rPr lang="en-US" dirty="0" err="1" smtClean="0"/>
              <a:t>Δx</a:t>
            </a:r>
            <a:r>
              <a:rPr lang="en-US" dirty="0" smtClean="0"/>
              <a:t> f'(x)</a:t>
            </a:r>
            <a:r>
              <a:rPr lang="tr-TR" dirty="0" smtClean="0"/>
              <a:t>		(1)</a:t>
            </a:r>
            <a:endParaRPr lang="en-US" dirty="0" smtClean="0"/>
          </a:p>
          <a:p>
            <a:r>
              <a:rPr lang="en-US" dirty="0" smtClean="0"/>
              <a:t>According to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tr-TR" dirty="0" err="1" smtClean="0"/>
              <a:t>order</a:t>
            </a:r>
            <a:r>
              <a:rPr lang="tr-TR" dirty="0" smtClean="0"/>
              <a:t> </a:t>
            </a:r>
            <a:r>
              <a:rPr lang="en-US" dirty="0" smtClean="0"/>
              <a:t>Taylor</a:t>
            </a:r>
            <a:r>
              <a:rPr lang="tr-TR" dirty="0" smtClean="0"/>
              <a:t>,</a:t>
            </a:r>
            <a:r>
              <a:rPr lang="en-US" dirty="0" smtClean="0"/>
              <a:t> to find f</a:t>
            </a:r>
            <a:r>
              <a:rPr lang="tr-TR" dirty="0" smtClean="0"/>
              <a:t>(x+</a:t>
            </a:r>
            <a:r>
              <a:rPr lang="en-US" dirty="0" err="1" smtClean="0"/>
              <a:t>Δx</a:t>
            </a:r>
            <a:r>
              <a:rPr lang="tr-TR" dirty="0" smtClean="0"/>
              <a:t>)</a:t>
            </a:r>
            <a:r>
              <a:rPr lang="en-US" dirty="0" smtClean="0"/>
              <a:t>=0,   </a:t>
            </a:r>
          </a:p>
          <a:p>
            <a:pPr lvl="1">
              <a:buNone/>
            </a:pPr>
            <a:r>
              <a:rPr lang="en-US" dirty="0" err="1" smtClean="0"/>
              <a:t>Δx</a:t>
            </a:r>
            <a:r>
              <a:rPr lang="en-US" dirty="0" smtClean="0"/>
              <a:t>=-f(x)/f’(x)</a:t>
            </a:r>
          </a:p>
          <a:p>
            <a:r>
              <a:rPr lang="tr-TR" dirty="0" smtClean="0"/>
              <a:t>T</a:t>
            </a:r>
            <a:r>
              <a:rPr lang="en-US" dirty="0" smtClean="0"/>
              <a:t>o find f</a:t>
            </a:r>
            <a:r>
              <a:rPr lang="tr-TR" dirty="0" smtClean="0"/>
              <a:t>(x+</a:t>
            </a:r>
            <a:r>
              <a:rPr lang="en-US" dirty="0" err="1" smtClean="0"/>
              <a:t>Δx</a:t>
            </a:r>
            <a:r>
              <a:rPr lang="tr-TR" dirty="0" smtClean="0"/>
              <a:t>)</a:t>
            </a:r>
            <a:r>
              <a:rPr lang="en-US" dirty="0" smtClean="0"/>
              <a:t>’=0,</a:t>
            </a:r>
            <a:r>
              <a:rPr lang="tr-TR" dirty="0" smtClean="0"/>
              <a:t> </a:t>
            </a:r>
            <a:r>
              <a:rPr lang="tr-TR" dirty="0" err="1" smtClean="0"/>
              <a:t>take</a:t>
            </a:r>
            <a:r>
              <a:rPr lang="tr-TR" dirty="0" smtClean="0"/>
              <a:t> </a:t>
            </a:r>
            <a:r>
              <a:rPr lang="tr-TR" dirty="0" err="1" smtClean="0"/>
              <a:t>derivative</a:t>
            </a:r>
            <a:r>
              <a:rPr lang="tr-TR" dirty="0" smtClean="0"/>
              <a:t> of  (1)</a:t>
            </a:r>
            <a:r>
              <a:rPr lang="en-US" dirty="0" smtClean="0"/>
              <a:t>   </a:t>
            </a:r>
          </a:p>
          <a:p>
            <a:pPr lvl="1">
              <a:buNone/>
            </a:pPr>
            <a:r>
              <a:rPr lang="en-US" dirty="0" smtClean="0"/>
              <a:t>f</a:t>
            </a:r>
            <a:r>
              <a:rPr lang="tr-TR" dirty="0" smtClean="0"/>
              <a:t>'</a:t>
            </a:r>
            <a:r>
              <a:rPr lang="en-US" dirty="0" smtClean="0"/>
              <a:t>(</a:t>
            </a:r>
            <a:r>
              <a:rPr lang="en-US" dirty="0" err="1" smtClean="0"/>
              <a:t>x+Δx</a:t>
            </a:r>
            <a:r>
              <a:rPr lang="en-US" dirty="0" smtClean="0"/>
              <a:t>) ≈ f</a:t>
            </a:r>
            <a:r>
              <a:rPr lang="tr-TR" dirty="0" smtClean="0"/>
              <a:t>’</a:t>
            </a:r>
            <a:r>
              <a:rPr lang="en-US" dirty="0" smtClean="0"/>
              <a:t>(x) + </a:t>
            </a:r>
            <a:r>
              <a:rPr lang="en-US" dirty="0" err="1" smtClean="0"/>
              <a:t>Δx</a:t>
            </a:r>
            <a:r>
              <a:rPr lang="en-US" dirty="0" smtClean="0"/>
              <a:t> f‘</a:t>
            </a:r>
            <a:r>
              <a:rPr lang="tr-TR" dirty="0" smtClean="0"/>
              <a:t>’</a:t>
            </a:r>
            <a:r>
              <a:rPr lang="en-US" dirty="0" smtClean="0"/>
              <a:t>(x)</a:t>
            </a:r>
            <a:r>
              <a:rPr lang="tr-TR" dirty="0" smtClean="0"/>
              <a:t>		</a:t>
            </a:r>
          </a:p>
          <a:p>
            <a:pPr lvl="1">
              <a:buNone/>
            </a:pPr>
            <a:r>
              <a:rPr lang="en-US" dirty="0" err="1" smtClean="0"/>
              <a:t>Δx</a:t>
            </a:r>
            <a:r>
              <a:rPr lang="en-US" dirty="0" smtClean="0"/>
              <a:t>=-f’(x)/f’’(x)</a:t>
            </a:r>
            <a:r>
              <a:rPr lang="tr-TR" dirty="0" smtClean="0"/>
              <a:t> </a:t>
            </a:r>
            <a:r>
              <a:rPr lang="tr-TR" dirty="0" smtClean="0">
                <a:sym typeface="Wingdings" pitchFamily="2" charset="2"/>
              </a:rPr>
              <a:t> Newton </a:t>
            </a:r>
            <a:r>
              <a:rPr lang="tr-TR" dirty="0" err="1" smtClean="0">
                <a:sym typeface="Wingdings" pitchFamily="2" charset="2"/>
              </a:rPr>
              <a:t>Raphson</a:t>
            </a:r>
            <a:r>
              <a:rPr lang="tr-TR" dirty="0" smtClean="0">
                <a:sym typeface="Wingdings" pitchFamily="2" charset="2"/>
              </a:rPr>
              <a:t> </a:t>
            </a:r>
            <a:r>
              <a:rPr lang="en-US" dirty="0" smtClean="0"/>
              <a:t>2nd order</a:t>
            </a:r>
            <a:endParaRPr lang="tr-TR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dirty="0" smtClean="0"/>
              <a:t>x</a:t>
            </a:r>
            <a:r>
              <a:rPr lang="en-US" baseline="-25000" dirty="0" smtClean="0"/>
              <a:t>n+1</a:t>
            </a:r>
            <a:r>
              <a:rPr lang="en-US" dirty="0" smtClean="0"/>
              <a:t> =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 - f(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 / f′(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  <a:r>
              <a:rPr lang="tr-TR" dirty="0" smtClean="0"/>
              <a:t> </a:t>
            </a:r>
          </a:p>
          <a:p>
            <a:pPr lvl="1">
              <a:buNone/>
            </a:pPr>
            <a:r>
              <a:rPr lang="en-US" dirty="0" err="1" smtClean="0"/>
              <a:t>Δx</a:t>
            </a:r>
            <a:r>
              <a:rPr lang="tr-TR" dirty="0" smtClean="0"/>
              <a:t> = </a:t>
            </a:r>
            <a:r>
              <a:rPr lang="en-US" dirty="0" smtClean="0"/>
              <a:t>x</a:t>
            </a:r>
            <a:r>
              <a:rPr lang="en-US" baseline="-25000" dirty="0" smtClean="0"/>
              <a:t>n+1</a:t>
            </a:r>
            <a:r>
              <a:rPr lang="en-US" dirty="0" smtClean="0"/>
              <a:t> </a:t>
            </a:r>
            <a:r>
              <a:rPr lang="tr-TR" dirty="0" smtClean="0"/>
              <a:t>-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 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Newton </a:t>
            </a:r>
            <a:r>
              <a:rPr lang="tr-TR" dirty="0" err="1" smtClean="0"/>
              <a:t>Raphson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85720" y="1600200"/>
            <a:ext cx="8401080" cy="4525963"/>
          </a:xfrm>
        </p:spPr>
        <p:txBody>
          <a:bodyPr>
            <a:normAutofit/>
          </a:bodyPr>
          <a:lstStyle/>
          <a:p>
            <a:r>
              <a:rPr lang="tr-TR" dirty="0" err="1" smtClean="0"/>
              <a:t>Generally</a:t>
            </a:r>
            <a:r>
              <a:rPr lang="tr-TR" dirty="0" smtClean="0"/>
              <a:t> f</a:t>
            </a:r>
            <a:r>
              <a:rPr lang="en-US" dirty="0" smtClean="0"/>
              <a:t>aster converge</a:t>
            </a:r>
            <a:r>
              <a:rPr lang="tr-TR" dirty="0" smtClean="0"/>
              <a:t>, </a:t>
            </a:r>
            <a:r>
              <a:rPr lang="tr-TR" dirty="0" err="1" smtClean="0"/>
              <a:t>because</a:t>
            </a:r>
            <a:r>
              <a:rPr lang="tr-TR" dirty="0" smtClean="0"/>
              <a:t> it </a:t>
            </a:r>
            <a:r>
              <a:rPr lang="tr-TR" dirty="0" err="1" smtClean="0"/>
              <a:t>uses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information</a:t>
            </a:r>
            <a:r>
              <a:rPr lang="tr-TR" dirty="0" smtClean="0"/>
              <a:t> (2nd </a:t>
            </a:r>
            <a:r>
              <a:rPr lang="tr-TR" dirty="0" err="1" smtClean="0"/>
              <a:t>derivative</a:t>
            </a:r>
            <a:r>
              <a:rPr lang="tr-TR" dirty="0" smtClean="0"/>
              <a:t>)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No explicit step size selection </a:t>
            </a:r>
          </a:p>
          <a:p>
            <a:r>
              <a:rPr lang="en-US" dirty="0" smtClean="0"/>
              <a:t>1st order : </a:t>
            </a:r>
            <a:r>
              <a:rPr lang="en-US" dirty="0" err="1" smtClean="0"/>
              <a:t>x_new</a:t>
            </a:r>
            <a:r>
              <a:rPr lang="en-US" dirty="0" smtClean="0"/>
              <a:t> = </a:t>
            </a:r>
            <a:r>
              <a:rPr lang="en-US" dirty="0" err="1" smtClean="0"/>
              <a:t>x_old</a:t>
            </a:r>
            <a:r>
              <a:rPr lang="en-US" dirty="0" smtClean="0"/>
              <a:t> -  f/</a:t>
            </a:r>
            <a:r>
              <a:rPr lang="en-US" dirty="0" err="1" smtClean="0"/>
              <a:t>df</a:t>
            </a:r>
            <a:r>
              <a:rPr lang="en-US" dirty="0" smtClean="0"/>
              <a:t>;  (f(x)=0)</a:t>
            </a:r>
          </a:p>
          <a:p>
            <a:r>
              <a:rPr lang="en-US" dirty="0" smtClean="0"/>
              <a:t>2nd order : </a:t>
            </a:r>
            <a:r>
              <a:rPr lang="en-US" dirty="0" err="1" smtClean="0"/>
              <a:t>x_new</a:t>
            </a:r>
            <a:r>
              <a:rPr lang="en-US" dirty="0" smtClean="0"/>
              <a:t> = </a:t>
            </a:r>
            <a:r>
              <a:rPr lang="en-US" dirty="0" err="1" smtClean="0"/>
              <a:t>x_old</a:t>
            </a:r>
            <a:r>
              <a:rPr lang="en-US" dirty="0" smtClean="0"/>
              <a:t> -  </a:t>
            </a:r>
            <a:r>
              <a:rPr lang="en-US" dirty="0" err="1" smtClean="0"/>
              <a:t>df</a:t>
            </a:r>
            <a:r>
              <a:rPr lang="en-US" dirty="0" smtClean="0"/>
              <a:t>/</a:t>
            </a:r>
            <a:r>
              <a:rPr lang="en-US" dirty="0" err="1" smtClean="0"/>
              <a:t>ddf</a:t>
            </a:r>
            <a:r>
              <a:rPr lang="en-US" dirty="0" smtClean="0"/>
              <a:t>; (f’(x)=0) </a:t>
            </a:r>
          </a:p>
          <a:p>
            <a:r>
              <a:rPr lang="en-US" dirty="0" smtClean="0"/>
              <a:t>instead of </a:t>
            </a:r>
            <a:r>
              <a:rPr lang="en-US" dirty="0" err="1" smtClean="0"/>
              <a:t>x_new</a:t>
            </a:r>
            <a:r>
              <a:rPr lang="en-US" dirty="0" smtClean="0"/>
              <a:t> = </a:t>
            </a:r>
            <a:r>
              <a:rPr lang="en-US" dirty="0" err="1" smtClean="0"/>
              <a:t>x_old</a:t>
            </a:r>
            <a:r>
              <a:rPr lang="en-US" dirty="0" smtClean="0"/>
              <a:t> - </a:t>
            </a:r>
            <a:r>
              <a:rPr lang="en-US" dirty="0" err="1" smtClean="0"/>
              <a:t>eps</a:t>
            </a:r>
            <a:r>
              <a:rPr lang="en-US" dirty="0" smtClean="0"/>
              <a:t> * </a:t>
            </a:r>
            <a:r>
              <a:rPr lang="en-US" dirty="0" err="1" smtClean="0"/>
              <a:t>df</a:t>
            </a:r>
            <a:r>
              <a:rPr lang="en-US" dirty="0" smtClean="0"/>
              <a:t>;</a:t>
            </a:r>
            <a:r>
              <a:rPr lang="tr-TR" dirty="0" smtClean="0"/>
              <a:t> (</a:t>
            </a:r>
            <a:r>
              <a:rPr lang="tr-TR" dirty="0" err="1" smtClean="0"/>
              <a:t>gradient</a:t>
            </a:r>
            <a:r>
              <a:rPr lang="tr-TR" dirty="0" smtClean="0"/>
              <a:t> </a:t>
            </a:r>
            <a:r>
              <a:rPr lang="tr-TR" dirty="0" err="1" smtClean="0"/>
              <a:t>descent</a:t>
            </a:r>
            <a:r>
              <a:rPr lang="tr-TR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3816359" cy="286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1 Başlık"/>
          <p:cNvSpPr txBox="1">
            <a:spLocks/>
          </p:cNvSpPr>
          <p:nvPr/>
        </p:nvSpPr>
        <p:spPr>
          <a:xfrm>
            <a:off x="0" y="285728"/>
            <a:ext cx="4043362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Gradient Descent </a:t>
            </a:r>
          </a:p>
          <a:p>
            <a:pPr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Step size=0.01 </a:t>
            </a:r>
          </a:p>
          <a:p>
            <a:pPr algn="ctr">
              <a:spcBef>
                <a:spcPct val="0"/>
              </a:spcBef>
            </a:pPr>
            <a:r>
              <a:rPr lang="en-US" sz="4400" dirty="0" smtClean="0"/>
              <a:t>Starting point=-1.9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500174"/>
            <a:ext cx="4048148" cy="3036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Metin kutusu"/>
          <p:cNvSpPr txBox="1"/>
          <p:nvPr/>
        </p:nvSpPr>
        <p:spPr>
          <a:xfrm>
            <a:off x="285720" y="4274114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Does not converge with 200 iterations</a:t>
            </a:r>
            <a:endParaRPr lang="en-US" dirty="0"/>
          </a:p>
        </p:txBody>
      </p:sp>
      <p:sp>
        <p:nvSpPr>
          <p:cNvPr id="13" name="12 Metin kutusu"/>
          <p:cNvSpPr txBox="1"/>
          <p:nvPr/>
        </p:nvSpPr>
        <p:spPr>
          <a:xfrm>
            <a:off x="5214942" y="4429132"/>
            <a:ext cx="265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Converged at 20 iterations</a:t>
            </a:r>
            <a:endParaRPr lang="en-US" dirty="0"/>
          </a:p>
        </p:txBody>
      </p:sp>
      <p:sp>
        <p:nvSpPr>
          <p:cNvPr id="14" name="1 Başlık"/>
          <p:cNvSpPr txBox="1">
            <a:spLocks/>
          </p:cNvSpPr>
          <p:nvPr/>
        </p:nvSpPr>
        <p:spPr>
          <a:xfrm>
            <a:off x="4714876" y="285728"/>
            <a:ext cx="4043362" cy="164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Newton</a:t>
            </a:r>
            <a:r>
              <a:rPr kumimoji="0" lang="en-US" sz="4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Raphson</a:t>
            </a:r>
            <a:r>
              <a:rPr kumimoji="0" lang="en-US" sz="44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2nd order</a:t>
            </a:r>
            <a:endParaRPr kumimoji="0" lang="en-US" sz="44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3000364" y="557214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smtClean="0"/>
              <a:t>newton_raphson_1.m</a:t>
            </a:r>
            <a:br>
              <a:rPr lang="en-US" sz="240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newton_raphson_1.m</a:t>
            </a:r>
            <a:br>
              <a:rPr lang="en-US" smtClean="0"/>
            </a:br>
            <a:r>
              <a:rPr lang="en-US" smtClean="0"/>
              <a:t>2nd order finds f’(x)=0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786446" y="1600200"/>
            <a:ext cx="2900354" cy="4525963"/>
          </a:xfrm>
        </p:spPr>
        <p:txBody>
          <a:bodyPr/>
          <a:lstStyle/>
          <a:p>
            <a:r>
              <a:rPr lang="en-US" smtClean="0"/>
              <a:t>Blue f</a:t>
            </a:r>
          </a:p>
          <a:p>
            <a:r>
              <a:rPr lang="en-US" smtClean="0"/>
              <a:t>Red f’</a:t>
            </a:r>
          </a:p>
          <a:p>
            <a:r>
              <a:rPr lang="en-US" smtClean="0"/>
              <a:t>Green f’’</a:t>
            </a:r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7620" y="1357326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4" y="4000504"/>
            <a:ext cx="3809995" cy="28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newton_raphson_1.m</a:t>
            </a:r>
            <a:br>
              <a:rPr lang="en-US" smtClean="0"/>
            </a:br>
            <a:r>
              <a:rPr lang="en-US" smtClean="0"/>
              <a:t>1nd order finds f(x)=0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786446" y="1600200"/>
            <a:ext cx="2900354" cy="4525963"/>
          </a:xfrm>
        </p:spPr>
        <p:txBody>
          <a:bodyPr/>
          <a:lstStyle/>
          <a:p>
            <a:r>
              <a:rPr lang="en-US" smtClean="0"/>
              <a:t>Blue f</a:t>
            </a:r>
          </a:p>
          <a:p>
            <a:r>
              <a:rPr lang="en-US" smtClean="0"/>
              <a:t>Red f’</a:t>
            </a:r>
          </a:p>
          <a:p>
            <a:r>
              <a:rPr lang="en-US" smtClean="0"/>
              <a:t>Green f’’</a:t>
            </a:r>
            <a:endParaRPr 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3786190"/>
            <a:ext cx="4095746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Newton Raphson 1st order -Cycle problem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00010" y="1600200"/>
            <a:ext cx="518637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tangent lines of </a:t>
            </a:r>
            <a:r>
              <a:rPr lang="en-US" i="1" dirty="0" smtClean="0"/>
              <a:t>x</a:t>
            </a:r>
            <a:r>
              <a:rPr lang="en-US" baseline="30000" dirty="0" smtClean="0"/>
              <a:t>3</a:t>
            </a:r>
            <a:r>
              <a:rPr lang="en-US" dirty="0" smtClean="0"/>
              <a:t> - 2</a:t>
            </a:r>
            <a:r>
              <a:rPr lang="en-US" i="1" dirty="0" smtClean="0"/>
              <a:t>x</a:t>
            </a:r>
            <a:r>
              <a:rPr lang="en-US" dirty="0" smtClean="0"/>
              <a:t> + 2 at 0 and 1 intersect the </a:t>
            </a:r>
            <a:r>
              <a:rPr lang="en-US" i="1" dirty="0" smtClean="0"/>
              <a:t>x</a:t>
            </a:r>
            <a:r>
              <a:rPr lang="en-US" dirty="0" smtClean="0"/>
              <a:t>-axis at 1 and 0 respectively.</a:t>
            </a:r>
          </a:p>
          <a:p>
            <a:r>
              <a:rPr lang="en-US" dirty="0" smtClean="0"/>
              <a:t>What happened if we start at a point </a:t>
            </a:r>
            <a:r>
              <a:rPr lang="tr-TR" dirty="0" smtClean="0"/>
              <a:t>in </a:t>
            </a:r>
            <a:r>
              <a:rPr lang="en-US" dirty="0" smtClean="0"/>
              <a:t>(0,1) interval?</a:t>
            </a:r>
            <a:endParaRPr lang="tr-TR" dirty="0" smtClean="0"/>
          </a:p>
          <a:p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start at 0.1, it </a:t>
            </a:r>
            <a:r>
              <a:rPr lang="tr-TR" dirty="0" err="1" smtClean="0"/>
              <a:t>goes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1, </a:t>
            </a:r>
            <a:r>
              <a:rPr lang="tr-TR" dirty="0" err="1" smtClean="0"/>
              <a:t>then</a:t>
            </a:r>
            <a:r>
              <a:rPr lang="tr-TR" dirty="0" smtClean="0"/>
              <a:t> it </a:t>
            </a:r>
            <a:r>
              <a:rPr lang="tr-TR" dirty="0" err="1" smtClean="0"/>
              <a:t>goes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0, </a:t>
            </a:r>
            <a:r>
              <a:rPr lang="tr-TR" dirty="0" err="1" smtClean="0"/>
              <a:t>then</a:t>
            </a:r>
            <a:r>
              <a:rPr lang="tr-TR" dirty="0" smtClean="0"/>
              <a:t> it </a:t>
            </a:r>
            <a:r>
              <a:rPr lang="tr-TR" dirty="0" err="1" smtClean="0"/>
              <a:t>goes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1 …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http://upload.wikimedia.org/wikipedia/commons/thumb/f/f1/NewtonsMethodConvergenceFailure.svg/300px-NewtonsMethodConvergenceFailure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500174"/>
            <a:ext cx="4286280" cy="4286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Newton Raphson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Faster convergence (lower iteration number)</a:t>
            </a:r>
          </a:p>
          <a:p>
            <a:r>
              <a:rPr lang="en-US" smtClean="0"/>
              <a:t>But, more calculation for each iteration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 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800" dirty="0" smtClean="0">
                <a:hlinkClick r:id="rId2"/>
              </a:rPr>
              <a:t>http://math.tutorvista.com/calculus/newton-raphson-method.html</a:t>
            </a:r>
            <a:r>
              <a:rPr lang="en-US" sz="2800" dirty="0" smtClean="0"/>
              <a:t> </a:t>
            </a:r>
          </a:p>
          <a:p>
            <a:r>
              <a:rPr lang="en-US" sz="2800" dirty="0" smtClean="0">
                <a:hlinkClick r:id="rId3"/>
              </a:rPr>
              <a:t>http://math.tutorvista.com/calculus/linear-approximation.html</a:t>
            </a:r>
            <a:r>
              <a:rPr lang="en-US" sz="2800" dirty="0" smtClean="0"/>
              <a:t> </a:t>
            </a:r>
          </a:p>
          <a:p>
            <a:r>
              <a:rPr lang="en-US" sz="2800" dirty="0" smtClean="0">
                <a:hlinkClick r:id="rId4"/>
              </a:rPr>
              <a:t>http://en.wikipedia.org/wiki/Newton's_method</a:t>
            </a:r>
            <a:r>
              <a:rPr lang="en-US" sz="2800" dirty="0" smtClean="0"/>
              <a:t> </a:t>
            </a:r>
          </a:p>
          <a:p>
            <a:r>
              <a:rPr lang="en-US" sz="2800" dirty="0" smtClean="0">
                <a:hlinkClick r:id="rId5"/>
              </a:rPr>
              <a:t>http://en.wikipedia.org/wiki/Steepest_descent</a:t>
            </a:r>
            <a:r>
              <a:rPr lang="en-US" sz="2800" dirty="0" smtClean="0"/>
              <a:t> </a:t>
            </a:r>
          </a:p>
          <a:p>
            <a:r>
              <a:rPr lang="en-US" sz="2800" dirty="0" smtClean="0">
                <a:hlinkClick r:id="rId6"/>
              </a:rPr>
              <a:t>http://www.pitt.edu/~nak54/Unconstrained_Optimization_KN.pdf</a:t>
            </a:r>
            <a:r>
              <a:rPr lang="en-US" sz="2800" dirty="0" smtClean="0"/>
              <a:t> </a:t>
            </a:r>
          </a:p>
          <a:p>
            <a:r>
              <a:rPr lang="en-US" sz="2800" dirty="0" smtClean="0">
                <a:hlinkClick r:id="rId7"/>
              </a:rPr>
              <a:t>http://mathworld.wolfram.com/MatrixInverse.html</a:t>
            </a:r>
            <a:r>
              <a:rPr lang="en-US" sz="2800" dirty="0" smtClean="0"/>
              <a:t> </a:t>
            </a:r>
          </a:p>
          <a:p>
            <a:r>
              <a:rPr lang="en-US" sz="2800" dirty="0" smtClean="0">
                <a:hlinkClick r:id="rId8"/>
              </a:rPr>
              <a:t>http://lpsa.swarthmore.edu/BackGround/RevMat/MatrixReview.html</a:t>
            </a:r>
            <a:r>
              <a:rPr lang="en-US" sz="2800" dirty="0" smtClean="0"/>
              <a:t> </a:t>
            </a:r>
          </a:p>
          <a:p>
            <a:r>
              <a:rPr lang="en-US" sz="2800" dirty="0" smtClean="0">
                <a:hlinkClick r:id="rId9"/>
              </a:rPr>
              <a:t>http://www.cut-the-knot.org/arithmetic/algebra/Determinant.shtml</a:t>
            </a:r>
            <a:r>
              <a:rPr lang="en-US" sz="2800" dirty="0" smtClean="0"/>
              <a:t> </a:t>
            </a:r>
          </a:p>
          <a:p>
            <a:r>
              <a:rPr lang="en-US" sz="2800" dirty="0" err="1" smtClean="0"/>
              <a:t>Matematik</a:t>
            </a:r>
            <a:r>
              <a:rPr lang="en-US" sz="2800" dirty="0" smtClean="0"/>
              <a:t>  </a:t>
            </a:r>
            <a:r>
              <a:rPr lang="en-US" sz="2800" dirty="0" err="1" smtClean="0"/>
              <a:t>Dünyası</a:t>
            </a:r>
            <a:r>
              <a:rPr lang="en-US" sz="2800" dirty="0" smtClean="0"/>
              <a:t>, MD 2014-II, </a:t>
            </a:r>
            <a:r>
              <a:rPr lang="en-US" sz="2800" dirty="0" err="1" smtClean="0"/>
              <a:t>Determinantlar</a:t>
            </a:r>
            <a:endParaRPr lang="en-US" sz="2800" dirty="0" smtClean="0"/>
          </a:p>
          <a:p>
            <a:r>
              <a:rPr lang="en-US" sz="2800" dirty="0" smtClean="0">
                <a:hlinkClick r:id="rId10"/>
              </a:rPr>
              <a:t>http://www.sharetechnote.com/html/EngMath_Matrix_Main.html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Advanced Engineering Mathematics , Erwin </a:t>
            </a:r>
            <a:r>
              <a:rPr lang="en-US" sz="2800" dirty="0" err="1" smtClean="0"/>
              <a:t>Kreyszig</a:t>
            </a:r>
            <a:r>
              <a:rPr lang="en-US" sz="2800" dirty="0" smtClean="0"/>
              <a:t>, 10th Edition, John Wiley &amp; Sons, 2011</a:t>
            </a:r>
          </a:p>
          <a:p>
            <a:r>
              <a:rPr lang="en-US" sz="2800" dirty="0" smtClean="0">
                <a:hlinkClick r:id="rId11"/>
              </a:rPr>
              <a:t>http://en.wikipedia.org/wiki/Finite_difference</a:t>
            </a:r>
            <a:r>
              <a:rPr lang="en-US" sz="2800" dirty="0" smtClean="0"/>
              <a:t> </a:t>
            </a:r>
          </a:p>
          <a:p>
            <a:r>
              <a:rPr lang="en-US" sz="2700" dirty="0" smtClean="0">
                <a:hlinkClick r:id="rId12"/>
              </a:rPr>
              <a:t>http://ocw.usu.edu/Civil_and_Environmental_Engineering/Numerical_Methods_in_Civil_Engineering/NonLinearEquationsMatlab.pdf</a:t>
            </a:r>
            <a:endParaRPr lang="en-US" sz="2700" dirty="0" smtClean="0"/>
          </a:p>
          <a:p>
            <a:r>
              <a:rPr lang="en-US" sz="2800" dirty="0" smtClean="0">
                <a:hlinkClick r:id="rId13"/>
              </a:rPr>
              <a:t>http://www-math.mit.edu/~djk/calculus_beginners/chapter09/section02.html</a:t>
            </a:r>
            <a:r>
              <a:rPr lang="en-US" sz="2800" dirty="0" smtClean="0"/>
              <a:t> </a:t>
            </a:r>
          </a:p>
          <a:p>
            <a:r>
              <a:rPr lang="en-US" sz="2800" dirty="0" smtClean="0">
                <a:hlinkClick r:id="rId14"/>
              </a:rPr>
              <a:t>http://stanford.edu/class/ee364a/lectures/intro.pdf</a:t>
            </a:r>
            <a:r>
              <a:rPr lang="en-US" sz="2800" dirty="0" smtClean="0"/>
              <a:t> </a:t>
            </a:r>
            <a:endParaRPr lang="tr-TR" sz="2800" dirty="0" smtClean="0"/>
          </a:p>
          <a:p>
            <a:r>
              <a:rPr lang="en-US" sz="2800" dirty="0" smtClean="0">
                <a:hlinkClick r:id="rId15"/>
              </a:rPr>
              <a:t>http://fourier.eng.hmc.edu/e176/lectures/NM/node28.html</a:t>
            </a:r>
            <a:r>
              <a:rPr lang="tr-TR" sz="2800" dirty="0" smtClean="0"/>
              <a:t>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Steepest Descent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Find the minimum point of f(x)=x^2</a:t>
            </a:r>
          </a:p>
          <a:p>
            <a:r>
              <a:rPr lang="en-US" dirty="0" smtClean="0"/>
              <a:t>z(</a:t>
            </a:r>
            <a:r>
              <a:rPr lang="en-US" dirty="0" err="1" smtClean="0"/>
              <a:t>eps</a:t>
            </a:r>
            <a:r>
              <a:rPr lang="en-US" dirty="0" smtClean="0"/>
              <a:t>)=x-</a:t>
            </a:r>
            <a:r>
              <a:rPr lang="en-US" dirty="0" err="1" smtClean="0"/>
              <a:t>eps</a:t>
            </a:r>
            <a:r>
              <a:rPr lang="en-US" dirty="0" smtClean="0"/>
              <a:t>*2*x=x(1-2*</a:t>
            </a:r>
            <a:r>
              <a:rPr lang="en-US" dirty="0" err="1" smtClean="0"/>
              <a:t>eps</a:t>
            </a:r>
            <a:r>
              <a:rPr lang="en-US" dirty="0" smtClean="0"/>
              <a:t>) = search direction</a:t>
            </a:r>
          </a:p>
          <a:p>
            <a:r>
              <a:rPr lang="en-US" dirty="0" smtClean="0"/>
              <a:t>f(z(</a:t>
            </a:r>
            <a:r>
              <a:rPr lang="en-US" dirty="0" err="1" smtClean="0"/>
              <a:t>eps</a:t>
            </a:r>
            <a:r>
              <a:rPr lang="en-US" dirty="0" smtClean="0"/>
              <a:t>))= the value of f at a point on the search direction</a:t>
            </a:r>
          </a:p>
          <a:p>
            <a:r>
              <a:rPr lang="en-US" dirty="0" smtClean="0"/>
              <a:t>Find </a:t>
            </a:r>
            <a:r>
              <a:rPr lang="en-US" dirty="0" err="1" smtClean="0"/>
              <a:t>eps</a:t>
            </a:r>
            <a:r>
              <a:rPr lang="en-US" dirty="0" smtClean="0"/>
              <a:t> value which is minimum of f(z(</a:t>
            </a:r>
            <a:r>
              <a:rPr lang="en-US" dirty="0" err="1" smtClean="0"/>
              <a:t>eps</a:t>
            </a:r>
            <a:r>
              <a:rPr lang="en-US" dirty="0" smtClean="0"/>
              <a:t>)), f’(z(</a:t>
            </a:r>
            <a:r>
              <a:rPr lang="en-US" dirty="0" err="1" smtClean="0"/>
              <a:t>eps</a:t>
            </a:r>
            <a:r>
              <a:rPr lang="en-US" dirty="0" smtClean="0"/>
              <a:t>))=0</a:t>
            </a:r>
          </a:p>
          <a:p>
            <a:r>
              <a:rPr lang="en-US" dirty="0" smtClean="0"/>
              <a:t>f(z(</a:t>
            </a:r>
            <a:r>
              <a:rPr lang="en-US" dirty="0" err="1" smtClean="0"/>
              <a:t>eps</a:t>
            </a:r>
            <a:r>
              <a:rPr lang="en-US" dirty="0" smtClean="0"/>
              <a:t>))=(x(1-2*</a:t>
            </a:r>
            <a:r>
              <a:rPr lang="en-US" dirty="0" err="1" smtClean="0"/>
              <a:t>eps</a:t>
            </a:r>
            <a:r>
              <a:rPr lang="en-US" dirty="0" smtClean="0"/>
              <a:t>))^2=x^2*(1-2*</a:t>
            </a:r>
            <a:r>
              <a:rPr lang="en-US" dirty="0" err="1" smtClean="0"/>
              <a:t>eps</a:t>
            </a:r>
            <a:r>
              <a:rPr lang="en-US" dirty="0" smtClean="0"/>
              <a:t>)^2</a:t>
            </a:r>
          </a:p>
          <a:p>
            <a:r>
              <a:rPr lang="en-US" dirty="0" smtClean="0"/>
              <a:t>f(z(</a:t>
            </a:r>
            <a:r>
              <a:rPr lang="en-US" dirty="0" err="1" smtClean="0"/>
              <a:t>eps</a:t>
            </a:r>
            <a:r>
              <a:rPr lang="en-US" dirty="0" smtClean="0"/>
              <a:t>))=x^2*(1-4*eps+4*eps^2)</a:t>
            </a:r>
          </a:p>
          <a:p>
            <a:r>
              <a:rPr lang="en-US" dirty="0" smtClean="0"/>
              <a:t>f’(z(</a:t>
            </a:r>
            <a:r>
              <a:rPr lang="en-US" dirty="0" err="1" smtClean="0"/>
              <a:t>eps</a:t>
            </a:r>
            <a:r>
              <a:rPr lang="en-US" dirty="0" smtClean="0"/>
              <a:t>))=x^2*</a:t>
            </a:r>
            <a:r>
              <a:rPr lang="tr-TR" dirty="0" smtClean="0"/>
              <a:t>(</a:t>
            </a:r>
            <a:r>
              <a:rPr lang="en-US" dirty="0" smtClean="0"/>
              <a:t>-4+8*</a:t>
            </a:r>
            <a:r>
              <a:rPr lang="en-US" dirty="0" err="1" smtClean="0"/>
              <a:t>eps</a:t>
            </a:r>
            <a:r>
              <a:rPr lang="tr-TR" dirty="0" smtClean="0"/>
              <a:t>)</a:t>
            </a:r>
            <a:r>
              <a:rPr lang="en-US" dirty="0" smtClean="0"/>
              <a:t>=0 </a:t>
            </a:r>
          </a:p>
          <a:p>
            <a:r>
              <a:rPr lang="en-US" dirty="0" err="1" smtClean="0"/>
              <a:t>eps</a:t>
            </a:r>
            <a:r>
              <a:rPr lang="en-US" dirty="0" smtClean="0"/>
              <a:t>=1/2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n+1</a:t>
            </a:r>
            <a:r>
              <a:rPr lang="en-US" dirty="0" smtClean="0"/>
              <a:t>=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err="1" smtClean="0"/>
              <a:t>-ep</a:t>
            </a:r>
            <a:r>
              <a:rPr lang="tr-TR" dirty="0" smtClean="0"/>
              <a:t>s</a:t>
            </a:r>
            <a:r>
              <a:rPr lang="en-US" dirty="0" smtClean="0"/>
              <a:t>*</a:t>
            </a:r>
            <a:r>
              <a:rPr lang="en-US" dirty="0" err="1" smtClean="0"/>
              <a:t>df</a:t>
            </a:r>
            <a:r>
              <a:rPr lang="en-US" dirty="0" smtClean="0"/>
              <a:t>=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err="1" smtClean="0"/>
              <a:t>-ep</a:t>
            </a:r>
            <a:r>
              <a:rPr lang="tr-TR" smtClean="0"/>
              <a:t>s</a:t>
            </a:r>
            <a:r>
              <a:rPr lang="en-US" smtClean="0"/>
              <a:t>*2*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=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err="1" smtClean="0"/>
              <a:t>-X</a:t>
            </a:r>
            <a:r>
              <a:rPr lang="en-US" baseline="-25000" dirty="0" err="1" smtClean="0"/>
              <a:t>n</a:t>
            </a:r>
            <a:r>
              <a:rPr lang="en-US" dirty="0" smtClean="0"/>
              <a:t>=0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Wherever you start, the minimum point is found at one iteration !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Steepest Descent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Find the minimum point of f(x)=x^4</a:t>
            </a:r>
          </a:p>
          <a:p>
            <a:r>
              <a:rPr lang="en-US" dirty="0" smtClean="0"/>
              <a:t>z(</a:t>
            </a:r>
            <a:r>
              <a:rPr lang="en-US" dirty="0" err="1" smtClean="0"/>
              <a:t>eps</a:t>
            </a:r>
            <a:r>
              <a:rPr lang="en-US" dirty="0" smtClean="0"/>
              <a:t>)=x-</a:t>
            </a:r>
            <a:r>
              <a:rPr lang="en-US" dirty="0" err="1" smtClean="0"/>
              <a:t>eps</a:t>
            </a:r>
            <a:r>
              <a:rPr lang="en-US" dirty="0" smtClean="0"/>
              <a:t>*4*x^3= search direction</a:t>
            </a:r>
          </a:p>
          <a:p>
            <a:r>
              <a:rPr lang="en-US" dirty="0" smtClean="0"/>
              <a:t>If we know that the minimum point of f(z(</a:t>
            </a:r>
            <a:r>
              <a:rPr lang="en-US" dirty="0" err="1" smtClean="0"/>
              <a:t>eps</a:t>
            </a:r>
            <a:r>
              <a:rPr lang="en-US" dirty="0" smtClean="0"/>
              <a:t>)) is 0 ( But, we do not know, in reality)</a:t>
            </a:r>
          </a:p>
          <a:p>
            <a:r>
              <a:rPr lang="en-US" dirty="0" err="1" smtClean="0"/>
              <a:t>eps</a:t>
            </a:r>
            <a:r>
              <a:rPr lang="en-US" dirty="0" smtClean="0"/>
              <a:t>*4*x^3=x than,</a:t>
            </a:r>
          </a:p>
          <a:p>
            <a:r>
              <a:rPr lang="en-US" dirty="0" err="1" smtClean="0"/>
              <a:t>eps</a:t>
            </a:r>
            <a:r>
              <a:rPr lang="en-US" dirty="0" smtClean="0"/>
              <a:t>=1/(4*x^2)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n+1</a:t>
            </a:r>
            <a:r>
              <a:rPr lang="en-US" dirty="0" smtClean="0"/>
              <a:t>=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err="1" smtClean="0"/>
              <a:t>-epx</a:t>
            </a:r>
            <a:r>
              <a:rPr lang="en-US" dirty="0" smtClean="0"/>
              <a:t>*4*x^3=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-*(1/(4*X</a:t>
            </a:r>
            <a:r>
              <a:rPr lang="en-US" baseline="-25000" dirty="0" smtClean="0"/>
              <a:t>n</a:t>
            </a:r>
            <a:r>
              <a:rPr lang="en-US" dirty="0" smtClean="0"/>
              <a:t>^2))*4*X</a:t>
            </a:r>
            <a:r>
              <a:rPr lang="en-US" baseline="-25000" dirty="0" smtClean="0"/>
              <a:t>n</a:t>
            </a:r>
            <a:r>
              <a:rPr lang="en-US" dirty="0" smtClean="0"/>
              <a:t>^3=</a:t>
            </a:r>
          </a:p>
          <a:p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err="1" smtClean="0"/>
              <a:t>-X</a:t>
            </a:r>
            <a:r>
              <a:rPr lang="en-US" baseline="-25000" dirty="0" err="1" smtClean="0"/>
              <a:t>n</a:t>
            </a:r>
            <a:r>
              <a:rPr lang="en-US" dirty="0" smtClean="0"/>
              <a:t>=0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Wherever you start, the minimum point is found at one iteration !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Steepest Descent in 2 dims.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Find the iteration equation to find the minimum of f(x1,x2)=x1^2+3*x2^2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=[2*x1 ; 6*x2]</a:t>
            </a:r>
          </a:p>
          <a:p>
            <a:r>
              <a:rPr lang="en-US" dirty="0" smtClean="0"/>
              <a:t>t=</a:t>
            </a:r>
            <a:r>
              <a:rPr lang="en-US" dirty="0" err="1" smtClean="0"/>
              <a:t>eps</a:t>
            </a:r>
            <a:r>
              <a:rPr lang="en-US" dirty="0" smtClean="0"/>
              <a:t> </a:t>
            </a:r>
          </a:p>
          <a:p>
            <a:r>
              <a:rPr lang="en-US" dirty="0" smtClean="0"/>
              <a:t>z(t</a:t>
            </a:r>
            <a:r>
              <a:rPr lang="en-US" dirty="0" smtClean="0"/>
              <a:t>) have 2 dims as x</a:t>
            </a:r>
          </a:p>
          <a:p>
            <a:r>
              <a:rPr lang="en-US" dirty="0" smtClean="0"/>
              <a:t>z(t)=[x1 ; x2]-t*</a:t>
            </a:r>
            <a:r>
              <a:rPr lang="en-US" dirty="0" err="1" smtClean="0"/>
              <a:t>df</a:t>
            </a:r>
            <a:endParaRPr lang="en-US" dirty="0" smtClean="0"/>
          </a:p>
          <a:p>
            <a:r>
              <a:rPr lang="en-US" dirty="0" smtClean="0"/>
              <a:t>z(t)=[x1;x2]-[2*x1*t; 6*x2*t]</a:t>
            </a:r>
          </a:p>
          <a:p>
            <a:r>
              <a:rPr lang="en-US" dirty="0" smtClean="0"/>
              <a:t>z(t)=[x1*(1-2*t) ; x2*(1-6*t)]</a:t>
            </a:r>
          </a:p>
          <a:p>
            <a:r>
              <a:rPr lang="en-US" dirty="0" smtClean="0"/>
              <a:t>f(z(t))= (x1^2)*(1-2*t) ^2+3*(x2^2)(1-6*t)^2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Steepest Descent in 2 dims.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f(z(t))= (x1^2)*(1-2*t) ^2+3*(x2^2)(1-6*t)^2</a:t>
            </a:r>
          </a:p>
          <a:p>
            <a:r>
              <a:rPr lang="en-US" dirty="0" err="1" smtClean="0"/>
              <a:t>df</a:t>
            </a:r>
            <a:r>
              <a:rPr lang="en-US" dirty="0" smtClean="0"/>
              <a:t>(z(t))/</a:t>
            </a:r>
            <a:r>
              <a:rPr lang="en-US" dirty="0" err="1" smtClean="0"/>
              <a:t>dt</a:t>
            </a:r>
            <a:r>
              <a:rPr lang="en-US" dirty="0" smtClean="0"/>
              <a:t>=f’(z(t))=</a:t>
            </a:r>
          </a:p>
          <a:p>
            <a:r>
              <a:rPr lang="en-US" dirty="0" smtClean="0"/>
              <a:t>=(x1^2)*2*(1-2*t)*(-2)+3*(x2^2)*2*(1-6*t)*(-6)</a:t>
            </a:r>
          </a:p>
          <a:p>
            <a:r>
              <a:rPr lang="en-US" dirty="0" smtClean="0"/>
              <a:t>=(x1^2)*(-4)*(1-2*t)-36*(x2^2)*(1-6*t)</a:t>
            </a:r>
          </a:p>
          <a:p>
            <a:r>
              <a:rPr lang="en-US" dirty="0" smtClean="0"/>
              <a:t>=(x1^2)*(-4+8*t)- (x2^2)*(36-216*t)</a:t>
            </a:r>
          </a:p>
          <a:p>
            <a:r>
              <a:rPr lang="en-US" dirty="0" smtClean="0"/>
              <a:t>=-4*(x1^2)+(x1^2)*8*t-36*(x2^2)+216*t*(x2^2)</a:t>
            </a:r>
          </a:p>
          <a:p>
            <a:r>
              <a:rPr lang="en-US" dirty="0" smtClean="0"/>
              <a:t>=0 because f’(z(t))=0</a:t>
            </a:r>
          </a:p>
          <a:p>
            <a:r>
              <a:rPr lang="en-US" dirty="0" smtClean="0"/>
              <a:t>(x1^2)*8*t+216*t*(x2^2)=4*(x1^2)+36*(x2^2)</a:t>
            </a:r>
          </a:p>
          <a:p>
            <a:r>
              <a:rPr lang="en-US" dirty="0" smtClean="0"/>
              <a:t>t= (4*(x1^2)+36*(x2^2)) / ( (x1^2)*8+216*(x2^2) )</a:t>
            </a:r>
          </a:p>
          <a:p>
            <a:r>
              <a:rPr lang="en-US" dirty="0" smtClean="0"/>
              <a:t>t= ((x1^2)+9*(x2^2)) / ( 2*(x1^2)+54*(x2^2)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Steepest Descent in 2 dims.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So the iteration equation is 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n+1</a:t>
            </a:r>
            <a:r>
              <a:rPr lang="en-US" dirty="0" smtClean="0"/>
              <a:t>=</a:t>
            </a:r>
            <a:r>
              <a:rPr lang="en-US" dirty="0" err="1" smtClean="0"/>
              <a:t>X</a:t>
            </a:r>
            <a:r>
              <a:rPr lang="en-US" sz="3100" baseline="-25000" dirty="0" err="1" smtClean="0"/>
              <a:t>n</a:t>
            </a:r>
            <a:r>
              <a:rPr lang="en-US" dirty="0" smtClean="0"/>
              <a:t>-t*[2*x1; 6*x2] where </a:t>
            </a:r>
          </a:p>
          <a:p>
            <a:pPr>
              <a:buNone/>
            </a:pPr>
            <a:r>
              <a:rPr lang="en-US" dirty="0" smtClean="0"/>
              <a:t>t= ((x1^2)+9*(x2^2)) / ( 2*(x1^2)+54*(x2^2) )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Steepest Descent Examples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f(x)=x1^2+x2^2</a:t>
            </a:r>
          </a:p>
          <a:p>
            <a:r>
              <a:rPr lang="en-US" sz="2400" dirty="0" err="1" smtClean="0"/>
              <a:t>df</a:t>
            </a:r>
            <a:r>
              <a:rPr lang="en-US" sz="2400" dirty="0" smtClean="0"/>
              <a:t>=[2*x1 ; 2*x2]</a:t>
            </a:r>
          </a:p>
          <a:p>
            <a:r>
              <a:rPr lang="en-US" sz="2400" dirty="0" smtClean="0"/>
              <a:t>z(t)=[x1 ; x2]-t*</a:t>
            </a:r>
            <a:r>
              <a:rPr lang="en-US" sz="2400" dirty="0" err="1" smtClean="0"/>
              <a:t>df</a:t>
            </a:r>
            <a:endParaRPr lang="en-US" sz="2400" dirty="0" smtClean="0"/>
          </a:p>
          <a:p>
            <a:r>
              <a:rPr lang="en-US" sz="2400" dirty="0" smtClean="0"/>
              <a:t>z(t)=[x1;x2]-[2*x1*t; 2*x2*t]</a:t>
            </a:r>
          </a:p>
          <a:p>
            <a:r>
              <a:rPr lang="en-US" sz="2400" dirty="0" smtClean="0"/>
              <a:t>z(t)=[x1*(1-2*t) ; x2*(1-2*t)]</a:t>
            </a:r>
          </a:p>
          <a:p>
            <a:r>
              <a:rPr lang="en-US" sz="2400" dirty="0" smtClean="0"/>
              <a:t>f(z(t))= (x1^2)*(1-2*t) ^2+(x2^2)(1-2*t)^2</a:t>
            </a:r>
          </a:p>
          <a:p>
            <a:r>
              <a:rPr lang="en-US" sz="2400" dirty="0" smtClean="0"/>
              <a:t>f(z(t))=((1-2*t) ^2)(x1^2+ x2^2)</a:t>
            </a:r>
            <a:endParaRPr lang="tr-TR" sz="2400" dirty="0" smtClean="0"/>
          </a:p>
          <a:p>
            <a:r>
              <a:rPr lang="tr-TR" sz="2400" dirty="0" smtClean="0"/>
              <a:t>f’</a:t>
            </a:r>
            <a:r>
              <a:rPr lang="en-US" sz="2400" dirty="0" smtClean="0"/>
              <a:t>(z(t))=(x1^2 + x2^2)*(8*t - 4)</a:t>
            </a:r>
            <a:r>
              <a:rPr lang="tr-TR" sz="2400" dirty="0" smtClean="0"/>
              <a:t>=0</a:t>
            </a:r>
            <a:endParaRPr lang="en-US" sz="2400" dirty="0" smtClean="0"/>
          </a:p>
          <a:p>
            <a:r>
              <a:rPr lang="en-US" sz="2400" dirty="0" smtClean="0"/>
              <a:t>t=1/2</a:t>
            </a:r>
          </a:p>
          <a:p>
            <a:r>
              <a:rPr lang="en-US" sz="2400" dirty="0" smtClean="0"/>
              <a:t>z(t)=[x1 ; x2]-t* [2*x1 ; 2*x2]</a:t>
            </a:r>
          </a:p>
          <a:p>
            <a:r>
              <a:rPr lang="en-US" sz="2400" dirty="0" smtClean="0"/>
              <a:t>z(t)=[x1 ; x2]-[x1 ; x2]= [0 0]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Wherever you start, the minimum point is found at one iteration ! 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Steepest Descent Examples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f(x)=x1^2+x2^2, t=1/2</a:t>
            </a:r>
          </a:p>
          <a:p>
            <a:r>
              <a:rPr lang="tr-TR" dirty="0" smtClean="0"/>
              <a:t>f(x) =x1^2-x2, t= 0.5+1/(8*x1^2) </a:t>
            </a:r>
          </a:p>
          <a:p>
            <a:pPr>
              <a:buNone/>
            </a:pPr>
            <a:r>
              <a:rPr lang="tr-TR" dirty="0" err="1" smtClean="0"/>
              <a:t>steepest</a:t>
            </a:r>
            <a:r>
              <a:rPr lang="tr-TR" dirty="0" smtClean="0"/>
              <a:t>_</a:t>
            </a:r>
            <a:r>
              <a:rPr lang="tr-TR" dirty="0" err="1" smtClean="0"/>
              <a:t>desc</a:t>
            </a:r>
            <a:r>
              <a:rPr lang="tr-TR" dirty="0" smtClean="0"/>
              <a:t>_2dim_2.m</a:t>
            </a:r>
          </a:p>
          <a:p>
            <a:endParaRPr lang="tr-TR" dirty="0" smtClean="0"/>
          </a:p>
          <a:p>
            <a:endParaRPr 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857628"/>
            <a:ext cx="4000496" cy="300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33" y="3571876"/>
            <a:ext cx="4381499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Metin kutusu"/>
          <p:cNvSpPr txBox="1"/>
          <p:nvPr/>
        </p:nvSpPr>
        <p:spPr>
          <a:xfrm>
            <a:off x="5572132" y="3429000"/>
            <a:ext cx="335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where</a:t>
            </a:r>
            <a:r>
              <a:rPr lang="tr-TR" dirty="0" smtClean="0">
                <a:solidFill>
                  <a:srgbClr val="FF0000"/>
                </a:solidFill>
              </a:rPr>
              <a:t> is </a:t>
            </a:r>
            <a:r>
              <a:rPr lang="tr-TR" dirty="0" err="1" smtClean="0">
                <a:solidFill>
                  <a:srgbClr val="FF0000"/>
                </a:solidFill>
              </a:rPr>
              <a:t>the</a:t>
            </a:r>
            <a:r>
              <a:rPr lang="tr-TR" dirty="0" smtClean="0">
                <a:solidFill>
                  <a:srgbClr val="FF0000"/>
                </a:solidFill>
              </a:rPr>
              <a:t> 3rd,4th, </a:t>
            </a:r>
            <a:r>
              <a:rPr lang="tr-TR" dirty="0" err="1" smtClean="0">
                <a:solidFill>
                  <a:srgbClr val="FF0000"/>
                </a:solidFill>
              </a:rPr>
              <a:t>iterations</a:t>
            </a:r>
            <a:r>
              <a:rPr lang="tr-TR" dirty="0" smtClean="0">
                <a:solidFill>
                  <a:srgbClr val="FF0000"/>
                </a:solidFill>
              </a:rPr>
              <a:t>…?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12787</TotalTime>
  <Words>1065</Words>
  <Application>Microsoft Office PowerPoint</Application>
  <PresentationFormat>Ekran Gösterisi (4:3)</PresentationFormat>
  <Paragraphs>201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0" baseType="lpstr">
      <vt:lpstr>Ofis Teması</vt:lpstr>
      <vt:lpstr>Optimization Techniques</vt:lpstr>
      <vt:lpstr>Steepest Descent</vt:lpstr>
      <vt:lpstr>Steepest Descent</vt:lpstr>
      <vt:lpstr>Steepest Descent</vt:lpstr>
      <vt:lpstr>Steepest Descent in 2 dims.</vt:lpstr>
      <vt:lpstr>Steepest Descent in 2 dims.</vt:lpstr>
      <vt:lpstr>Steepest Descent in 2 dims.</vt:lpstr>
      <vt:lpstr>Steepest Descent Examples</vt:lpstr>
      <vt:lpstr>Steepest Descent Examples</vt:lpstr>
      <vt:lpstr>the new search direction will always be perpendicular to the previous direction. </vt:lpstr>
      <vt:lpstr>the new search direction will always be perpendicular to the previous direction. </vt:lpstr>
      <vt:lpstr>Linear Approximation</vt:lpstr>
      <vt:lpstr>Linear Approximation  Example 1</vt:lpstr>
      <vt:lpstr>Linear Approximation  Example 2</vt:lpstr>
      <vt:lpstr>For a better approximation</vt:lpstr>
      <vt:lpstr>Function approx. with Taylor</vt:lpstr>
      <vt:lpstr>Function approx. with Taylor</vt:lpstr>
      <vt:lpstr>Function approx. with Taylor</vt:lpstr>
      <vt:lpstr>Finding a root of f(x) iteratively  (find a point x where f(x)=0)  Newton Raphson 1st order</vt:lpstr>
      <vt:lpstr>Newton Raphson- 1st order</vt:lpstr>
      <vt:lpstr>Example</vt:lpstr>
      <vt:lpstr>Taylor Series - Newton Raphson 2nd order</vt:lpstr>
      <vt:lpstr>Newton Raphson</vt:lpstr>
      <vt:lpstr>Slayt 24</vt:lpstr>
      <vt:lpstr>newton_raphson_1.m 2nd order finds f’(x)=0</vt:lpstr>
      <vt:lpstr>newton_raphson_1.m 1nd order finds f(x)=0</vt:lpstr>
      <vt:lpstr>Newton Raphson 1st order -Cycle problem</vt:lpstr>
      <vt:lpstr>Newton Raphson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Techniques</dc:title>
  <dc:creator>amasyali</dc:creator>
  <cp:lastModifiedBy>amasyali</cp:lastModifiedBy>
  <cp:revision>334</cp:revision>
  <dcterms:created xsi:type="dcterms:W3CDTF">2014-08-13T07:57:01Z</dcterms:created>
  <dcterms:modified xsi:type="dcterms:W3CDTF">2015-09-28T11:02:56Z</dcterms:modified>
</cp:coreProperties>
</file>