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29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3A1B-F5C8-4EF9-9717-28145BE9796F}" type="datetimeFigureOut">
              <a:rPr lang="tr-TR" smtClean="0"/>
              <a:pPr/>
              <a:t>05.09.2014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D2AA-330A-4BD2-967D-66F3042028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05.09.2014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psa.swarthmore.edu/BackGround/RevMat/MatrixReview.html" TargetMode="External"/><Relationship Id="rId13" Type="http://schemas.openxmlformats.org/officeDocument/2006/relationships/hyperlink" Target="http://www-math.mit.edu/~djk/calculus_beginners/chapter09/section02.html" TargetMode="External"/><Relationship Id="rId3" Type="http://schemas.openxmlformats.org/officeDocument/2006/relationships/hyperlink" Target="http://math.tutorvista.com/calculus/linear-approximation.html" TargetMode="External"/><Relationship Id="rId7" Type="http://schemas.openxmlformats.org/officeDocument/2006/relationships/hyperlink" Target="http://mathworld.wolfram.com/MatrixInverse.html" TargetMode="External"/><Relationship Id="rId12" Type="http://schemas.openxmlformats.org/officeDocument/2006/relationships/hyperlink" Target="http://ocw.usu.edu/Civil_and_Environmental_Engineering/Numerical_Methods_in_Civil_Engineering/NonLinearEquationsMatlab.pdf" TargetMode="External"/><Relationship Id="rId2" Type="http://schemas.openxmlformats.org/officeDocument/2006/relationships/hyperlink" Target="http://math.tutorvista.com/calculus/newton-raphson-metho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itt.edu/~nak54/Unconstrained_Optimization_KN.pdf" TargetMode="External"/><Relationship Id="rId11" Type="http://schemas.openxmlformats.org/officeDocument/2006/relationships/hyperlink" Target="http://en.wikipedia.org/wiki/Finite_difference" TargetMode="External"/><Relationship Id="rId5" Type="http://schemas.openxmlformats.org/officeDocument/2006/relationships/hyperlink" Target="http://en.wikipedia.org/wiki/Steepest_descent" TargetMode="External"/><Relationship Id="rId10" Type="http://schemas.openxmlformats.org/officeDocument/2006/relationships/hyperlink" Target="http://www.sharetechnote.com/html/EngMath_Matrix_Main.html" TargetMode="External"/><Relationship Id="rId4" Type="http://schemas.openxmlformats.org/officeDocument/2006/relationships/hyperlink" Target="http://en.wikipedia.org/wiki/Newton's_method" TargetMode="External"/><Relationship Id="rId9" Type="http://schemas.openxmlformats.org/officeDocument/2006/relationships/hyperlink" Target="http://www.cut-the-knot.org/arithmetic/algebra/Determinant.shtml" TargetMode="External"/><Relationship Id="rId14" Type="http://schemas.openxmlformats.org/officeDocument/2006/relationships/hyperlink" Target="http://stanford.edu/class/ee364a/lectures/intr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r>
              <a:rPr lang="tr-TR" dirty="0" smtClean="0"/>
              <a:t>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M. Fatih Amasyalı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tried to find some x</a:t>
            </a:r>
            <a:r>
              <a:rPr lang="en-US" baseline="30000" smtClean="0"/>
              <a:t>k</a:t>
            </a:r>
            <a:r>
              <a:rPr lang="en-US" smtClean="0"/>
              <a:t> that converge to the desired point x*(most often a local minimizer). The fundamental question is how fast the convergence is.</a:t>
            </a:r>
          </a:p>
          <a:p>
            <a:r>
              <a:rPr lang="en-US" smtClean="0"/>
              <a:t>Let’s define errors at each iteration step as      |e</a:t>
            </a:r>
            <a:r>
              <a:rPr lang="en-US" baseline="-25000" smtClean="0"/>
              <a:t>k</a:t>
            </a:r>
            <a:r>
              <a:rPr lang="en-US" smtClean="0"/>
              <a:t>| = |x</a:t>
            </a:r>
            <a:r>
              <a:rPr lang="en-US" baseline="30000" smtClean="0"/>
              <a:t>k </a:t>
            </a:r>
            <a:r>
              <a:rPr lang="en-US" smtClean="0"/>
              <a:t>−x*| and |e</a:t>
            </a:r>
            <a:r>
              <a:rPr lang="en-US" baseline="-25000" smtClean="0"/>
              <a:t>k+1</a:t>
            </a:r>
            <a:r>
              <a:rPr lang="en-US" smtClean="0"/>
              <a:t>| = |x</a:t>
            </a:r>
            <a:r>
              <a:rPr lang="en-US" baseline="30000" smtClean="0"/>
              <a:t>k+1 </a:t>
            </a:r>
            <a:r>
              <a:rPr lang="en-US" smtClean="0"/>
              <a:t>−x*|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Linear Convergance : </a:t>
            </a:r>
          </a:p>
          <a:p>
            <a:pPr>
              <a:buNone/>
            </a:pPr>
            <a:r>
              <a:rPr lang="en-US" smtClean="0"/>
              <a:t>There exist a constant 0&lt;c</a:t>
            </a:r>
            <a:r>
              <a:rPr lang="en-US" baseline="-25000" smtClean="0"/>
              <a:t>1</a:t>
            </a:r>
            <a:r>
              <a:rPr lang="en-US" smtClean="0"/>
              <a:t>&lt;1 </a:t>
            </a:r>
          </a:p>
          <a:p>
            <a:pPr>
              <a:buNone/>
            </a:pPr>
            <a:r>
              <a:rPr lang="en-US" smtClean="0"/>
              <a:t>where |e</a:t>
            </a:r>
            <a:r>
              <a:rPr lang="en-US" baseline="-25000" smtClean="0"/>
              <a:t>k+1</a:t>
            </a:r>
            <a:r>
              <a:rPr lang="en-US" smtClean="0"/>
              <a:t>|≤ c</a:t>
            </a:r>
            <a:r>
              <a:rPr lang="en-US" baseline="-25000" smtClean="0"/>
              <a:t>1</a:t>
            </a:r>
            <a:r>
              <a:rPr lang="en-US" smtClean="0"/>
              <a:t>*|e</a:t>
            </a:r>
            <a:r>
              <a:rPr lang="en-US" baseline="-25000" smtClean="0"/>
              <a:t>k</a:t>
            </a:r>
            <a:r>
              <a:rPr lang="en-US" smtClean="0"/>
              <a:t>| </a:t>
            </a:r>
          </a:p>
          <a:p>
            <a:r>
              <a:rPr lang="en-US" smtClean="0"/>
              <a:t>If c</a:t>
            </a:r>
            <a:r>
              <a:rPr lang="en-US" baseline="-25000" smtClean="0"/>
              <a:t>1</a:t>
            </a:r>
            <a:r>
              <a:rPr lang="en-US" smtClean="0"/>
              <a:t> is very close to 0 then superlinear convergence.</a:t>
            </a:r>
          </a:p>
          <a:p>
            <a:r>
              <a:rPr lang="en-US" smtClean="0"/>
              <a:t>Quadratic Convergance : </a:t>
            </a:r>
          </a:p>
          <a:p>
            <a:pPr>
              <a:buNone/>
            </a:pPr>
            <a:r>
              <a:rPr lang="en-US" smtClean="0"/>
              <a:t>There exist a constant 0&lt;c</a:t>
            </a:r>
            <a:r>
              <a:rPr lang="en-US" baseline="-25000" smtClean="0"/>
              <a:t>2</a:t>
            </a:r>
            <a:r>
              <a:rPr lang="en-US" smtClean="0"/>
              <a:t>&lt;1 </a:t>
            </a:r>
          </a:p>
          <a:p>
            <a:pPr>
              <a:buNone/>
            </a:pPr>
            <a:r>
              <a:rPr lang="en-US" smtClean="0"/>
              <a:t>where |e</a:t>
            </a:r>
            <a:r>
              <a:rPr lang="en-US" baseline="-25000" smtClean="0"/>
              <a:t>k+1</a:t>
            </a:r>
            <a:r>
              <a:rPr lang="en-US" smtClean="0"/>
              <a:t>|≤ c</a:t>
            </a:r>
            <a:r>
              <a:rPr lang="en-US" baseline="-25000" smtClean="0"/>
              <a:t>2</a:t>
            </a:r>
            <a:r>
              <a:rPr lang="en-US" smtClean="0"/>
              <a:t>*|e</a:t>
            </a:r>
            <a:r>
              <a:rPr lang="en-US" baseline="-25000" smtClean="0"/>
              <a:t>k</a:t>
            </a:r>
            <a:r>
              <a:rPr lang="en-US" smtClean="0"/>
              <a:t>|</a:t>
            </a:r>
            <a:r>
              <a:rPr lang="en-US" baseline="30000" smtClean="0"/>
              <a:t>2</a:t>
            </a:r>
            <a:r>
              <a:rPr lang="en-US" smtClean="0"/>
              <a:t> 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Example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Two methods are given; one of them showing linear convergence and the other one showing quadratic convergence.</a:t>
            </a:r>
          </a:p>
          <a:p>
            <a:r>
              <a:rPr lang="en-US" smtClean="0"/>
              <a:t>After certain number of steps errors reach 3 digit precision for both of the methods (|e</a:t>
            </a:r>
            <a:r>
              <a:rPr lang="en-US" baseline="-25000" smtClean="0"/>
              <a:t>k</a:t>
            </a:r>
            <a:r>
              <a:rPr lang="en-US" smtClean="0"/>
              <a:t>| &lt; 0,001 ).</a:t>
            </a:r>
          </a:p>
          <a:p>
            <a:r>
              <a:rPr lang="en-US" smtClean="0"/>
              <a:t>How many more steps (iterations) will be necessary if we require 12 digits of precision ?</a:t>
            </a:r>
          </a:p>
          <a:p>
            <a:r>
              <a:rPr lang="en-US" smtClean="0"/>
              <a:t> c</a:t>
            </a:r>
            <a:r>
              <a:rPr lang="en-US" baseline="-25000" smtClean="0"/>
              <a:t>1</a:t>
            </a:r>
            <a:r>
              <a:rPr lang="en-US" smtClean="0"/>
              <a:t>=c</a:t>
            </a:r>
            <a:r>
              <a:rPr lang="en-US" baseline="-25000" smtClean="0"/>
              <a:t>2</a:t>
            </a:r>
            <a:r>
              <a:rPr lang="en-US" smtClean="0"/>
              <a:t>=1/2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Example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smtClean="0"/>
              <a:t>In case of Linear Convergence : c1=0.5</a:t>
            </a:r>
          </a:p>
          <a:p>
            <a:r>
              <a:rPr lang="en-US" sz="2200" smtClean="0"/>
              <a:t>|e</a:t>
            </a:r>
            <a:r>
              <a:rPr lang="en-US" sz="2200" baseline="-25000" smtClean="0"/>
              <a:t>k+1</a:t>
            </a:r>
            <a:r>
              <a:rPr lang="en-US" sz="2200" smtClean="0"/>
              <a:t>|≤ 0.5*|e</a:t>
            </a:r>
            <a:r>
              <a:rPr lang="en-US" sz="2200" baseline="-25000" smtClean="0"/>
              <a:t>k</a:t>
            </a:r>
            <a:r>
              <a:rPr lang="en-US" sz="2200" smtClean="0"/>
              <a:t>|</a:t>
            </a:r>
          </a:p>
          <a:p>
            <a:r>
              <a:rPr lang="en-US" sz="2200" smtClean="0"/>
              <a:t>|e</a:t>
            </a:r>
            <a:r>
              <a:rPr lang="en-US" sz="2200" baseline="-25000" smtClean="0"/>
              <a:t>k+2</a:t>
            </a:r>
            <a:r>
              <a:rPr lang="en-US" sz="2200" smtClean="0"/>
              <a:t>|≤ 0.5*|e</a:t>
            </a:r>
            <a:r>
              <a:rPr lang="en-US" sz="2200" baseline="-25000" smtClean="0"/>
              <a:t>k+1</a:t>
            </a:r>
            <a:r>
              <a:rPr lang="en-US" sz="2200" smtClean="0"/>
              <a:t>|</a:t>
            </a:r>
          </a:p>
          <a:p>
            <a:r>
              <a:rPr lang="en-US" sz="2200" smtClean="0"/>
              <a:t>|e</a:t>
            </a:r>
            <a:r>
              <a:rPr lang="en-US" sz="2200" baseline="-25000" smtClean="0"/>
              <a:t>k+2</a:t>
            </a:r>
            <a:r>
              <a:rPr lang="en-US" sz="2200" smtClean="0"/>
              <a:t>|≤ 0.5*0.5*|e</a:t>
            </a:r>
            <a:r>
              <a:rPr lang="en-US" sz="2200" baseline="-25000" smtClean="0"/>
              <a:t>k</a:t>
            </a:r>
            <a:r>
              <a:rPr lang="en-US" sz="2200" smtClean="0"/>
              <a:t>|</a:t>
            </a:r>
          </a:p>
          <a:p>
            <a:r>
              <a:rPr lang="en-US" sz="2200" smtClean="0"/>
              <a:t>…</a:t>
            </a:r>
          </a:p>
          <a:p>
            <a:r>
              <a:rPr lang="en-US" sz="2200" smtClean="0"/>
              <a:t>|e</a:t>
            </a:r>
            <a:r>
              <a:rPr lang="en-US" sz="2200" baseline="-25000" smtClean="0"/>
              <a:t>k+n</a:t>
            </a:r>
            <a:r>
              <a:rPr lang="en-US" sz="2200" smtClean="0"/>
              <a:t>|≤ 0.5</a:t>
            </a:r>
            <a:r>
              <a:rPr lang="en-US" sz="2200" baseline="30000" smtClean="0"/>
              <a:t>n</a:t>
            </a:r>
            <a:r>
              <a:rPr lang="en-US" sz="2200" smtClean="0"/>
              <a:t>*|e</a:t>
            </a:r>
            <a:r>
              <a:rPr lang="en-US" sz="2200" baseline="-25000" smtClean="0"/>
              <a:t>k</a:t>
            </a:r>
            <a:r>
              <a:rPr lang="en-US" sz="2200" smtClean="0"/>
              <a:t>|</a:t>
            </a:r>
          </a:p>
          <a:p>
            <a:endParaRPr lang="en-US" sz="2200" smtClean="0"/>
          </a:p>
          <a:p>
            <a:r>
              <a:rPr lang="en-US" sz="2200" smtClean="0"/>
              <a:t>|e</a:t>
            </a:r>
            <a:r>
              <a:rPr lang="en-US" sz="2200" baseline="-25000" smtClean="0"/>
              <a:t>k</a:t>
            </a:r>
            <a:r>
              <a:rPr lang="en-US" sz="2200" smtClean="0"/>
              <a:t>| ≤ 0.001 (It is given.)</a:t>
            </a:r>
          </a:p>
          <a:p>
            <a:r>
              <a:rPr lang="en-US" sz="2200" smtClean="0"/>
              <a:t>|e</a:t>
            </a:r>
            <a:r>
              <a:rPr lang="en-US" sz="2200" baseline="-25000" smtClean="0"/>
              <a:t>k+n</a:t>
            </a:r>
            <a:r>
              <a:rPr lang="en-US" sz="2200" smtClean="0"/>
              <a:t>| ≤ 10</a:t>
            </a:r>
            <a:r>
              <a:rPr lang="en-US" sz="2200" baseline="30000" smtClean="0"/>
              <a:t>-12 </a:t>
            </a:r>
            <a:r>
              <a:rPr lang="en-US" sz="2200" smtClean="0"/>
              <a:t>(It is required.)</a:t>
            </a:r>
            <a:endParaRPr lang="en-US" sz="2200" baseline="30000" smtClean="0"/>
          </a:p>
          <a:p>
            <a:r>
              <a:rPr lang="en-US" sz="2200" smtClean="0"/>
              <a:t>|e</a:t>
            </a:r>
            <a:r>
              <a:rPr lang="en-US" sz="2200" baseline="-25000" smtClean="0"/>
              <a:t>k+n</a:t>
            </a:r>
            <a:r>
              <a:rPr lang="en-US" sz="2200" smtClean="0"/>
              <a:t>|≤ 0.5</a:t>
            </a:r>
            <a:r>
              <a:rPr lang="en-US" sz="2200" baseline="30000" smtClean="0"/>
              <a:t>n</a:t>
            </a:r>
            <a:r>
              <a:rPr lang="en-US" sz="2200" smtClean="0"/>
              <a:t>*10</a:t>
            </a:r>
            <a:r>
              <a:rPr lang="en-US" sz="2200" baseline="30000" smtClean="0"/>
              <a:t>-3</a:t>
            </a:r>
            <a:endParaRPr lang="en-US" sz="2200" smtClean="0"/>
          </a:p>
          <a:p>
            <a:r>
              <a:rPr lang="en-US" sz="2200" smtClean="0"/>
              <a:t>0.5</a:t>
            </a:r>
            <a:r>
              <a:rPr lang="en-US" sz="2200" baseline="30000" smtClean="0"/>
              <a:t>n</a:t>
            </a:r>
            <a:r>
              <a:rPr lang="en-US" sz="2200" smtClean="0"/>
              <a:t> ≈10</a:t>
            </a:r>
            <a:r>
              <a:rPr lang="en-US" sz="2200" baseline="30000" smtClean="0"/>
              <a:t>-9</a:t>
            </a:r>
          </a:p>
          <a:p>
            <a:r>
              <a:rPr lang="en-US" sz="2200" smtClean="0"/>
              <a:t>log</a:t>
            </a:r>
            <a:r>
              <a:rPr lang="en-US" sz="2200" baseline="-25000" smtClean="0"/>
              <a:t>10</a:t>
            </a:r>
            <a:r>
              <a:rPr lang="en-US" sz="2200" smtClean="0"/>
              <a:t>2</a:t>
            </a:r>
            <a:r>
              <a:rPr lang="en-US" sz="2200" baseline="30000" smtClean="0"/>
              <a:t>-n</a:t>
            </a:r>
            <a:r>
              <a:rPr lang="en-US" sz="2200" smtClean="0"/>
              <a:t> =log</a:t>
            </a:r>
            <a:r>
              <a:rPr lang="en-US" sz="2200" baseline="-25000" smtClean="0"/>
              <a:t>10</a:t>
            </a:r>
            <a:r>
              <a:rPr lang="en-US" sz="2200" smtClean="0"/>
              <a:t>10</a:t>
            </a:r>
            <a:r>
              <a:rPr lang="en-US" sz="2200" baseline="30000" smtClean="0"/>
              <a:t>-9</a:t>
            </a:r>
            <a:r>
              <a:rPr lang="en-US" sz="2200" smtClean="0"/>
              <a:t> </a:t>
            </a:r>
          </a:p>
          <a:p>
            <a:r>
              <a:rPr lang="en-US" sz="2200" smtClean="0"/>
              <a:t>-n *log</a:t>
            </a:r>
            <a:r>
              <a:rPr lang="en-US" sz="2200" baseline="-25000" smtClean="0"/>
              <a:t>10</a:t>
            </a:r>
            <a:r>
              <a:rPr lang="en-US" sz="2200" smtClean="0"/>
              <a:t>2=-9   (log</a:t>
            </a:r>
            <a:r>
              <a:rPr lang="en-US" sz="2200" baseline="-25000" smtClean="0"/>
              <a:t>10</a:t>
            </a:r>
            <a:r>
              <a:rPr lang="en-US" sz="2200" smtClean="0"/>
              <a:t>2 ≈ 0.301)</a:t>
            </a:r>
          </a:p>
          <a:p>
            <a:r>
              <a:rPr lang="en-US" sz="2200" smtClean="0"/>
              <a:t>n ≈ 30</a:t>
            </a:r>
            <a:endParaRPr lang="en-US" sz="2200"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Example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smtClean="0"/>
              <a:t>In case of quadratic Convergence : c2=0.5</a:t>
            </a:r>
          </a:p>
          <a:p>
            <a:r>
              <a:rPr lang="en-US" sz="2800" smtClean="0"/>
              <a:t>|e</a:t>
            </a:r>
            <a:r>
              <a:rPr lang="en-US" sz="2800" baseline="-25000" smtClean="0"/>
              <a:t>k+1</a:t>
            </a:r>
            <a:r>
              <a:rPr lang="en-US" sz="2800" smtClean="0"/>
              <a:t>|≤ 0.5*|e</a:t>
            </a:r>
            <a:r>
              <a:rPr lang="en-US" sz="2800" baseline="-25000" smtClean="0"/>
              <a:t>k</a:t>
            </a:r>
            <a:r>
              <a:rPr lang="en-US" sz="2800" smtClean="0"/>
              <a:t>|</a:t>
            </a:r>
            <a:r>
              <a:rPr lang="en-US" sz="2800" baseline="30000" smtClean="0"/>
              <a:t>2</a:t>
            </a:r>
          </a:p>
          <a:p>
            <a:r>
              <a:rPr lang="en-US" sz="2800" smtClean="0"/>
              <a:t>|e</a:t>
            </a:r>
            <a:r>
              <a:rPr lang="en-US" sz="2800" baseline="-25000" smtClean="0"/>
              <a:t>k+2</a:t>
            </a:r>
            <a:r>
              <a:rPr lang="en-US" sz="2800" smtClean="0"/>
              <a:t>|≤ 0.5*|e</a:t>
            </a:r>
            <a:r>
              <a:rPr lang="en-US" sz="2800" baseline="-25000" smtClean="0"/>
              <a:t>k+1</a:t>
            </a:r>
            <a:r>
              <a:rPr lang="en-US" sz="2800" smtClean="0"/>
              <a:t>|</a:t>
            </a:r>
            <a:r>
              <a:rPr lang="en-US" sz="2800" baseline="30000" smtClean="0"/>
              <a:t>2</a:t>
            </a:r>
            <a:endParaRPr lang="en-US" sz="2800" smtClean="0"/>
          </a:p>
          <a:p>
            <a:r>
              <a:rPr lang="en-US" sz="2800" smtClean="0"/>
              <a:t>|e</a:t>
            </a:r>
            <a:r>
              <a:rPr lang="en-US" sz="2800" baseline="-25000" smtClean="0"/>
              <a:t>k+2</a:t>
            </a:r>
            <a:r>
              <a:rPr lang="en-US" sz="2800" smtClean="0"/>
              <a:t>|≤ 0.5*(0.5*|e</a:t>
            </a:r>
            <a:r>
              <a:rPr lang="en-US" sz="2800" baseline="-25000" smtClean="0"/>
              <a:t>k</a:t>
            </a:r>
            <a:r>
              <a:rPr lang="en-US" sz="2800" smtClean="0"/>
              <a:t>|</a:t>
            </a:r>
            <a:r>
              <a:rPr lang="en-US" sz="2800" baseline="30000" smtClean="0"/>
              <a:t>2</a:t>
            </a:r>
            <a:r>
              <a:rPr lang="en-US" sz="2800" smtClean="0"/>
              <a:t>)</a:t>
            </a:r>
            <a:r>
              <a:rPr lang="en-US" sz="2800" baseline="30000" smtClean="0"/>
              <a:t> 2</a:t>
            </a:r>
          </a:p>
          <a:p>
            <a:r>
              <a:rPr lang="en-US" sz="2800" smtClean="0"/>
              <a:t>|e</a:t>
            </a:r>
            <a:r>
              <a:rPr lang="en-US" sz="2800" baseline="-25000" smtClean="0"/>
              <a:t>k+3</a:t>
            </a:r>
            <a:r>
              <a:rPr lang="en-US" sz="2800" smtClean="0"/>
              <a:t>|≤ 0.5*(0.5*(0.5*|e</a:t>
            </a:r>
            <a:r>
              <a:rPr lang="en-US" sz="2800" baseline="-25000" smtClean="0"/>
              <a:t>k</a:t>
            </a:r>
            <a:r>
              <a:rPr lang="en-US" sz="2800" smtClean="0"/>
              <a:t>|</a:t>
            </a:r>
            <a:r>
              <a:rPr lang="en-US" sz="2800" baseline="30000" smtClean="0"/>
              <a:t>2</a:t>
            </a:r>
            <a:r>
              <a:rPr lang="en-US" sz="2800" smtClean="0"/>
              <a:t>)</a:t>
            </a:r>
            <a:r>
              <a:rPr lang="en-US" sz="2800" baseline="30000" smtClean="0"/>
              <a:t> 2</a:t>
            </a:r>
            <a:r>
              <a:rPr lang="en-US" sz="2800" smtClean="0"/>
              <a:t> )</a:t>
            </a:r>
            <a:r>
              <a:rPr lang="en-US" sz="2800" baseline="30000" smtClean="0"/>
              <a:t> 2</a:t>
            </a:r>
          </a:p>
          <a:p>
            <a:endParaRPr lang="en-US" sz="2800" baseline="30000" smtClean="0"/>
          </a:p>
          <a:p>
            <a:r>
              <a:rPr lang="en-US" sz="2800" smtClean="0"/>
              <a:t>|e</a:t>
            </a:r>
            <a:r>
              <a:rPr lang="en-US" sz="2800" baseline="-25000" smtClean="0"/>
              <a:t>k</a:t>
            </a:r>
            <a:r>
              <a:rPr lang="en-US" sz="2800" smtClean="0"/>
              <a:t>| ≤ 10</a:t>
            </a:r>
            <a:r>
              <a:rPr lang="en-US" sz="2800" baseline="30000" smtClean="0"/>
              <a:t>-3 </a:t>
            </a:r>
            <a:r>
              <a:rPr lang="en-US" sz="2800" smtClean="0"/>
              <a:t>(It is given.)</a:t>
            </a:r>
          </a:p>
          <a:p>
            <a:r>
              <a:rPr lang="en-US" sz="2800" smtClean="0"/>
              <a:t>|e</a:t>
            </a:r>
            <a:r>
              <a:rPr lang="en-US" sz="2800" baseline="-25000" smtClean="0"/>
              <a:t>k+n</a:t>
            </a:r>
            <a:r>
              <a:rPr lang="en-US" sz="2800" smtClean="0"/>
              <a:t>| ≤ 10</a:t>
            </a:r>
            <a:r>
              <a:rPr lang="en-US" sz="2800" baseline="30000" smtClean="0"/>
              <a:t>-12 </a:t>
            </a:r>
            <a:r>
              <a:rPr lang="en-US" sz="2800" smtClean="0"/>
              <a:t>(It is required.)</a:t>
            </a:r>
            <a:endParaRPr lang="en-US" sz="2800" baseline="30000" smtClean="0"/>
          </a:p>
          <a:p>
            <a:r>
              <a:rPr lang="en-US" sz="2800" smtClean="0"/>
              <a:t>|e</a:t>
            </a:r>
            <a:r>
              <a:rPr lang="en-US" sz="2800" baseline="-25000" smtClean="0"/>
              <a:t>k</a:t>
            </a:r>
            <a:r>
              <a:rPr lang="en-US" sz="2800" smtClean="0"/>
              <a:t>|</a:t>
            </a:r>
            <a:r>
              <a:rPr lang="en-US" sz="2800" baseline="30000" smtClean="0"/>
              <a:t>2</a:t>
            </a:r>
            <a:r>
              <a:rPr lang="en-US" sz="2800" smtClean="0"/>
              <a:t>=(10</a:t>
            </a:r>
            <a:r>
              <a:rPr lang="en-US" sz="2800" baseline="30000" smtClean="0"/>
              <a:t>-3</a:t>
            </a:r>
            <a:r>
              <a:rPr lang="en-US" sz="2800" smtClean="0"/>
              <a:t>)</a:t>
            </a:r>
            <a:r>
              <a:rPr lang="en-US" sz="2800" baseline="30000" smtClean="0"/>
              <a:t>2</a:t>
            </a:r>
            <a:r>
              <a:rPr lang="en-US" sz="2800" smtClean="0"/>
              <a:t>=10</a:t>
            </a:r>
            <a:r>
              <a:rPr lang="en-US" sz="2800" baseline="30000" smtClean="0"/>
              <a:t>-6</a:t>
            </a:r>
          </a:p>
          <a:p>
            <a:r>
              <a:rPr lang="en-US" sz="2800" smtClean="0"/>
              <a:t>((|e</a:t>
            </a:r>
            <a:r>
              <a:rPr lang="en-US" sz="2800" baseline="-25000" smtClean="0"/>
              <a:t>k</a:t>
            </a:r>
            <a:r>
              <a:rPr lang="en-US" sz="2800" smtClean="0"/>
              <a:t>|</a:t>
            </a:r>
            <a:r>
              <a:rPr lang="en-US" sz="2800" baseline="30000" smtClean="0"/>
              <a:t>2</a:t>
            </a:r>
            <a:r>
              <a:rPr lang="en-US" sz="2800" smtClean="0"/>
              <a:t>)</a:t>
            </a:r>
            <a:r>
              <a:rPr lang="en-US" sz="2800" baseline="30000" smtClean="0"/>
              <a:t> 2</a:t>
            </a:r>
            <a:r>
              <a:rPr lang="en-US" sz="2800" smtClean="0"/>
              <a:t> )</a:t>
            </a:r>
            <a:r>
              <a:rPr lang="en-US" sz="2800" baseline="30000" smtClean="0"/>
              <a:t> 2</a:t>
            </a:r>
            <a:r>
              <a:rPr lang="en-US" sz="2800" smtClean="0"/>
              <a:t>=10</a:t>
            </a:r>
            <a:r>
              <a:rPr lang="en-US" sz="2800" baseline="30000" smtClean="0"/>
              <a:t>-12</a:t>
            </a:r>
          </a:p>
          <a:p>
            <a:r>
              <a:rPr lang="en-US" sz="2800" smtClean="0"/>
              <a:t>n = 3</a:t>
            </a:r>
            <a:endParaRPr lang="en-US" sz="2800" baseline="30000" smtClean="0"/>
          </a:p>
          <a:p>
            <a:endParaRPr lang="en-US" sz="2800" baseline="30000" smtClean="0"/>
          </a:p>
          <a:p>
            <a:endParaRPr lang="en-US" sz="2800" baseline="30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N dimensions 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f(x)=(1/2) * x</a:t>
            </a:r>
            <a:r>
              <a:rPr lang="en-US" baseline="30000" smtClean="0"/>
              <a:t>T</a:t>
            </a:r>
            <a:r>
              <a:rPr lang="en-US" smtClean="0"/>
              <a:t> * q * x + b</a:t>
            </a:r>
            <a:r>
              <a:rPr lang="en-US" baseline="30000" smtClean="0"/>
              <a:t>T</a:t>
            </a:r>
            <a:r>
              <a:rPr lang="en-US" smtClean="0"/>
              <a:t> * x + c </a:t>
            </a:r>
          </a:p>
          <a:p>
            <a:r>
              <a:rPr lang="en-US" smtClean="0"/>
              <a:t>f: R</a:t>
            </a:r>
            <a:r>
              <a:rPr lang="en-US" baseline="30000" smtClean="0"/>
              <a:t>n</a:t>
            </a:r>
            <a:r>
              <a:rPr lang="en-US" smtClean="0"/>
              <a:t>--&gt; R</a:t>
            </a:r>
            <a:r>
              <a:rPr lang="en-US" baseline="30000" smtClean="0"/>
              <a:t>1</a:t>
            </a:r>
          </a:p>
          <a:p>
            <a:r>
              <a:rPr lang="en-US" smtClean="0"/>
              <a:t>q--&gt; n*n</a:t>
            </a:r>
          </a:p>
          <a:p>
            <a:r>
              <a:rPr lang="en-US" smtClean="0"/>
              <a:t>b--&gt; n*1</a:t>
            </a:r>
          </a:p>
          <a:p>
            <a:r>
              <a:rPr lang="en-US" smtClean="0"/>
              <a:t>c--&gt; 1*1</a:t>
            </a:r>
          </a:p>
          <a:p>
            <a:r>
              <a:rPr lang="en-US" smtClean="0"/>
              <a:t>x--&gt; n*1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df=q*x+b</a:t>
            </a:r>
          </a:p>
          <a:p>
            <a:r>
              <a:rPr lang="en-US" smtClean="0"/>
              <a:t>ddf=q</a:t>
            </a:r>
          </a:p>
          <a:p>
            <a:endParaRPr lang="en-US" smtClean="0"/>
          </a:p>
          <a:p>
            <a:r>
              <a:rPr lang="en-US" smtClean="0"/>
              <a:t>opt_Ndim_v2.m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To avoid local minimums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Random restart</a:t>
            </a:r>
          </a:p>
          <a:p>
            <a:r>
              <a:rPr lang="en-US" dirty="0" smtClean="0"/>
              <a:t>Non Derivative Techniques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smtClean="0">
                <a:hlinkClick r:id="rId2"/>
              </a:rPr>
              <a:t>http://math.tutorvista.com/calculus/newton-raphson-method.html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3"/>
              </a:rPr>
              <a:t>http://math.tutorvista.com/calculus/linear-approximation.html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4"/>
              </a:rPr>
              <a:t>http://en.wikipedia.org/wiki/Newton's_method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5"/>
              </a:rPr>
              <a:t>http://en.wikipedia.org/wiki/Steepest_descent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6"/>
              </a:rPr>
              <a:t>http://www.pitt.edu/~nak54/Unconstrained_Optimization_KN.pdf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7"/>
              </a:rPr>
              <a:t>http://mathworld.wolfram.com/MatrixInverse.html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8"/>
              </a:rPr>
              <a:t>http://lpsa.swarthmore.edu/BackGround/RevMat/MatrixReview.html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9"/>
              </a:rPr>
              <a:t>http://www.cut-the-knot.org/arithmetic/algebra/Determinant.shtml</a:t>
            </a:r>
            <a:r>
              <a:rPr lang="en-US" sz="2800" smtClean="0"/>
              <a:t> </a:t>
            </a:r>
          </a:p>
          <a:p>
            <a:r>
              <a:rPr lang="en-US" sz="2800" smtClean="0"/>
              <a:t>Matematik  Dünyası, MD 2014-II, Determinantlar</a:t>
            </a:r>
          </a:p>
          <a:p>
            <a:r>
              <a:rPr lang="en-US" sz="2800" smtClean="0">
                <a:hlinkClick r:id="rId10"/>
              </a:rPr>
              <a:t>http://www.sharetechnote.com/html/EngMath_Matrix_Main.html</a:t>
            </a:r>
            <a:r>
              <a:rPr lang="en-US" sz="2800" smtClean="0"/>
              <a:t> </a:t>
            </a:r>
          </a:p>
          <a:p>
            <a:r>
              <a:rPr lang="en-US" sz="2800" smtClean="0"/>
              <a:t>Advanced Engineering Mathematics , Erwin Kreyszig, 10th Edition, John Wiley &amp; Sons, 2011</a:t>
            </a:r>
          </a:p>
          <a:p>
            <a:r>
              <a:rPr lang="en-US" sz="2800" smtClean="0">
                <a:hlinkClick r:id="rId11"/>
              </a:rPr>
              <a:t>http://en.wikipedia.org/wiki/Finite_difference</a:t>
            </a:r>
            <a:r>
              <a:rPr lang="en-US" sz="2800" smtClean="0"/>
              <a:t> </a:t>
            </a:r>
          </a:p>
          <a:p>
            <a:r>
              <a:rPr lang="en-US" sz="2700" smtClean="0">
                <a:hlinkClick r:id="rId12"/>
              </a:rPr>
              <a:t>http://ocw.usu.edu/Civil_and_Environmental_Engineering/Numerical_Methods_in_Civil_Engineering/NonLinearEquationsMatlab.pdf</a:t>
            </a:r>
            <a:endParaRPr lang="en-US" sz="2700" smtClean="0"/>
          </a:p>
          <a:p>
            <a:r>
              <a:rPr lang="en-US" sz="2800" smtClean="0">
                <a:hlinkClick r:id="rId13"/>
              </a:rPr>
              <a:t>http://www-math.mit.edu/~djk/calculus_beginners/chapter09/section02.html</a:t>
            </a:r>
            <a:r>
              <a:rPr lang="en-US" sz="2800" smtClean="0"/>
              <a:t> </a:t>
            </a:r>
          </a:p>
          <a:p>
            <a:r>
              <a:rPr lang="en-US" sz="2800" smtClean="0">
                <a:hlinkClick r:id="rId14"/>
              </a:rPr>
              <a:t>http://stanford.edu/class/ee364a/lectures/intro.pdf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11867</TotalTime>
  <Words>457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Ofis Teması</vt:lpstr>
      <vt:lpstr>Optimization Techniques</vt:lpstr>
      <vt:lpstr>Convergence </vt:lpstr>
      <vt:lpstr>Convergence</vt:lpstr>
      <vt:lpstr>Convergence Example</vt:lpstr>
      <vt:lpstr>Convergence Example</vt:lpstr>
      <vt:lpstr>Convergence Example</vt:lpstr>
      <vt:lpstr>with N dimensions </vt:lpstr>
      <vt:lpstr>To avoid local minimums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</dc:title>
  <dc:creator>amasyali</dc:creator>
  <cp:lastModifiedBy>M. Fatih AMASYALI</cp:lastModifiedBy>
  <cp:revision>311</cp:revision>
  <dcterms:created xsi:type="dcterms:W3CDTF">2014-08-13T07:57:01Z</dcterms:created>
  <dcterms:modified xsi:type="dcterms:W3CDTF">2014-09-05T10:28:58Z</dcterms:modified>
</cp:coreProperties>
</file>