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95" r:id="rId3"/>
    <p:sldId id="296" r:id="rId4"/>
    <p:sldId id="297" r:id="rId5"/>
    <p:sldId id="299" r:id="rId6"/>
    <p:sldId id="300" r:id="rId7"/>
    <p:sldId id="302" r:id="rId8"/>
    <p:sldId id="303" r:id="rId9"/>
    <p:sldId id="304" r:id="rId10"/>
    <p:sldId id="313" r:id="rId11"/>
    <p:sldId id="360" r:id="rId12"/>
    <p:sldId id="359" r:id="rId13"/>
    <p:sldId id="316" r:id="rId14"/>
    <p:sldId id="322" r:id="rId15"/>
    <p:sldId id="323" r:id="rId16"/>
    <p:sldId id="324" r:id="rId17"/>
    <p:sldId id="325" r:id="rId18"/>
    <p:sldId id="333" r:id="rId19"/>
    <p:sldId id="334" r:id="rId20"/>
    <p:sldId id="341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2" r:id="rId32"/>
    <p:sldId id="373" r:id="rId33"/>
    <p:sldId id="374" r:id="rId34"/>
    <p:sldId id="375" r:id="rId35"/>
    <p:sldId id="377" r:id="rId36"/>
    <p:sldId id="376" r:id="rId37"/>
    <p:sldId id="378" r:id="rId38"/>
    <p:sldId id="387" r:id="rId39"/>
    <p:sldId id="388" r:id="rId40"/>
    <p:sldId id="379" r:id="rId41"/>
    <p:sldId id="380" r:id="rId42"/>
    <p:sldId id="381" r:id="rId43"/>
    <p:sldId id="383" r:id="rId44"/>
    <p:sldId id="386" r:id="rId45"/>
    <p:sldId id="382" r:id="rId46"/>
    <p:sldId id="401" r:id="rId47"/>
    <p:sldId id="400" r:id="rId48"/>
    <p:sldId id="402" r:id="rId49"/>
    <p:sldId id="371" r:id="rId50"/>
    <p:sldId id="389" r:id="rId51"/>
    <p:sldId id="390" r:id="rId52"/>
    <p:sldId id="391" r:id="rId53"/>
    <p:sldId id="392" r:id="rId54"/>
    <p:sldId id="384" r:id="rId55"/>
    <p:sldId id="393" r:id="rId56"/>
    <p:sldId id="394" r:id="rId57"/>
    <p:sldId id="395" r:id="rId58"/>
    <p:sldId id="396" r:id="rId59"/>
    <p:sldId id="398" r:id="rId60"/>
    <p:sldId id="399" r:id="rId61"/>
    <p:sldId id="298" r:id="rId62"/>
    <p:sldId id="358" r:id="rId63"/>
    <p:sldId id="294" r:id="rId6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2" d="100"/>
          <a:sy n="42" d="100"/>
        </p:scale>
        <p:origin x="-132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3A1B-F5C8-4EF9-9717-28145BE9796F}" type="datetimeFigureOut">
              <a:rPr lang="tr-TR" smtClean="0"/>
              <a:pPr/>
              <a:t>31.10.2014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9D2AA-330A-4BD2-967D-66F3042028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696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36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74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40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68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51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10138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52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1034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113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17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584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24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22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28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5837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34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7066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9" tIns="0" rIns="19049" bIns="0" anchor="b"/>
          <a:lstStyle/>
          <a:p>
            <a:pPr algn="r" defTabSz="914437"/>
            <a:r>
              <a:rPr lang="en-US" sz="1000" i="1" dirty="0">
                <a:latin typeface="Times New Roman" pitchFamily="18" charset="0"/>
              </a:rPr>
              <a:t>35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7271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31.10.2014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31.10.2014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31.10.2014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Başlık, 4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EPI 809/Spring 2008</a:t>
            </a: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A1DE411-D667-4917-8346-938873A26D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EPI 809/Spring 2008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AED1A8A-C9D0-4E9B-A567-5CC9C9911A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31.10.2014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31.10.2014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31.10.2014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31.10.2014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31.10.2014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31.10.2014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31.10.2014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31.10.2014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31.10.2014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enbenoit.net/courses/ME104/logmodels2.pdf" TargetMode="External"/><Relationship Id="rId3" Type="http://schemas.openxmlformats.org/officeDocument/2006/relationships/hyperlink" Target="http://www.msu.edu/~fuw/teaching/Fu_Ch11_linear_regression.ppt" TargetMode="External"/><Relationship Id="rId7" Type="http://schemas.openxmlformats.org/officeDocument/2006/relationships/hyperlink" Target="http://fourier.eng.hmc.edu/e176/lectures/NM/node21.html" TargetMode="External"/><Relationship Id="rId2" Type="http://schemas.openxmlformats.org/officeDocument/2006/relationships/hyperlink" Target="http://www.columbia.edu/~so33/SusDev/Lecture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urier.eng.hmc.edu/e176/lectures/NM/node34.html" TargetMode="External"/><Relationship Id="rId5" Type="http://schemas.openxmlformats.org/officeDocument/2006/relationships/hyperlink" Target="http://www.imm.dtu.dk/~pcha/LSDF/NonlinDataFit.pdf" TargetMode="External"/><Relationship Id="rId10" Type="http://schemas.openxmlformats.org/officeDocument/2006/relationships/hyperlink" Target="http://en.wikipedia.org/wiki/Data_transformation_(statistics)" TargetMode="External"/><Relationship Id="rId4" Type="http://schemas.openxmlformats.org/officeDocument/2006/relationships/hyperlink" Target="http://www.holehouse.org/mlclass/10_Advice_for_applying_machine_learning.html" TargetMode="External"/><Relationship Id="rId9" Type="http://schemas.openxmlformats.org/officeDocument/2006/relationships/hyperlink" Target="http://stattrek.com/regression/linear-transformation.asp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Data </a:t>
            </a:r>
            <a:r>
              <a:rPr lang="tr-TR" dirty="0" err="1" smtClean="0"/>
              <a:t>Modelling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and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Regression</a:t>
            </a:r>
            <a:r>
              <a:rPr lang="tr-TR" dirty="0" smtClean="0"/>
              <a:t>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M. Fatih Amasyalı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Types of </a:t>
            </a:r>
            <a:r>
              <a:rPr lang="en-US" dirty="0" smtClean="0"/>
              <a:t>Regression </a:t>
            </a:r>
            <a:r>
              <a:rPr lang="en-US" dirty="0"/>
              <a:t>Models</a:t>
            </a:r>
          </a:p>
        </p:txBody>
      </p:sp>
      <p:sp>
        <p:nvSpPr>
          <p:cNvPr id="39" name="38 Metin kutusu"/>
          <p:cNvSpPr txBox="1"/>
          <p:nvPr/>
        </p:nvSpPr>
        <p:spPr>
          <a:xfrm>
            <a:off x="428596" y="2285992"/>
            <a:ext cx="80905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linear</a:t>
            </a:r>
            <a:r>
              <a:rPr lang="tr-TR" sz="2800" dirty="0" smtClean="0"/>
              <a:t> </a:t>
            </a:r>
            <a:r>
              <a:rPr lang="tr-TR" sz="2800" dirty="0" err="1" smtClean="0"/>
              <a:t>first</a:t>
            </a:r>
            <a:r>
              <a:rPr lang="tr-TR" sz="2800" dirty="0" smtClean="0"/>
              <a:t> </a:t>
            </a:r>
            <a:r>
              <a:rPr lang="tr-TR" sz="2800" dirty="0" err="1" smtClean="0"/>
              <a:t>order</a:t>
            </a:r>
            <a:r>
              <a:rPr lang="tr-TR" sz="2800" dirty="0" smtClean="0"/>
              <a:t> model Y=</a:t>
            </a:r>
            <a:r>
              <a:rPr lang="el-GR" sz="2800" dirty="0" smtClean="0"/>
              <a:t>β</a:t>
            </a:r>
            <a:r>
              <a:rPr lang="tr-TR" sz="2800" baseline="-25000" dirty="0" smtClean="0"/>
              <a:t>0</a:t>
            </a:r>
            <a:r>
              <a:rPr lang="tr-TR" sz="2800" dirty="0" smtClean="0"/>
              <a:t>+</a:t>
            </a:r>
            <a:r>
              <a:rPr lang="el-GR" sz="2800" dirty="0" smtClean="0"/>
              <a:t> β</a:t>
            </a:r>
            <a:r>
              <a:rPr lang="tr-TR" sz="2800" baseline="-25000" dirty="0" smtClean="0"/>
              <a:t>1</a:t>
            </a:r>
            <a:r>
              <a:rPr lang="tr-TR" sz="2800" dirty="0" smtClean="0"/>
              <a:t>X+</a:t>
            </a:r>
            <a:r>
              <a:rPr lang="el-GR" sz="2800" dirty="0" smtClean="0"/>
              <a:t>ε</a:t>
            </a:r>
            <a:endParaRPr lang="tr-TR" sz="2800" dirty="0" smtClean="0"/>
          </a:p>
          <a:p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linear</a:t>
            </a:r>
            <a:r>
              <a:rPr lang="tr-TR" sz="2800" dirty="0" smtClean="0"/>
              <a:t> </a:t>
            </a:r>
            <a:r>
              <a:rPr lang="tr-TR" sz="2800" dirty="0" err="1" smtClean="0"/>
              <a:t>second</a:t>
            </a:r>
            <a:r>
              <a:rPr lang="tr-TR" sz="2800" dirty="0" smtClean="0"/>
              <a:t> </a:t>
            </a:r>
            <a:r>
              <a:rPr lang="tr-TR" sz="2800" dirty="0" err="1" smtClean="0"/>
              <a:t>order</a:t>
            </a:r>
            <a:r>
              <a:rPr lang="tr-TR" sz="2800" dirty="0" smtClean="0"/>
              <a:t> model Y=</a:t>
            </a:r>
            <a:r>
              <a:rPr lang="el-GR" sz="2800" dirty="0" smtClean="0"/>
              <a:t>β</a:t>
            </a:r>
            <a:r>
              <a:rPr lang="tr-TR" sz="2800" baseline="-25000" dirty="0" smtClean="0"/>
              <a:t>0</a:t>
            </a:r>
            <a:r>
              <a:rPr lang="tr-TR" sz="2800" dirty="0" smtClean="0"/>
              <a:t>+</a:t>
            </a:r>
            <a:r>
              <a:rPr lang="el-GR" sz="2800" dirty="0" smtClean="0"/>
              <a:t> β</a:t>
            </a:r>
            <a:r>
              <a:rPr lang="tr-TR" sz="2800" baseline="-25000" dirty="0" smtClean="0"/>
              <a:t>1</a:t>
            </a:r>
            <a:r>
              <a:rPr lang="tr-TR" sz="2800" dirty="0" smtClean="0"/>
              <a:t>X+</a:t>
            </a:r>
            <a:r>
              <a:rPr lang="el-GR" sz="2800" dirty="0" smtClean="0"/>
              <a:t> β</a:t>
            </a:r>
            <a:r>
              <a:rPr lang="tr-TR" sz="2800" baseline="-25000" dirty="0" smtClean="0"/>
              <a:t>2</a:t>
            </a:r>
            <a:r>
              <a:rPr lang="tr-TR" sz="2800" dirty="0" smtClean="0"/>
              <a:t>X</a:t>
            </a:r>
            <a:r>
              <a:rPr lang="tr-TR" sz="2800" baseline="30000" dirty="0" smtClean="0"/>
              <a:t>2</a:t>
            </a:r>
            <a:r>
              <a:rPr lang="tr-TR" sz="2800" dirty="0" smtClean="0"/>
              <a:t>+ </a:t>
            </a:r>
            <a:r>
              <a:rPr lang="el-GR" sz="2800" dirty="0" smtClean="0"/>
              <a:t>ε</a:t>
            </a:r>
            <a:endParaRPr lang="tr-TR" sz="2800" dirty="0" smtClean="0"/>
          </a:p>
          <a:p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linear</a:t>
            </a:r>
            <a:r>
              <a:rPr lang="tr-TR" sz="2800" dirty="0" smtClean="0"/>
              <a:t> n </a:t>
            </a:r>
            <a:r>
              <a:rPr lang="tr-TR" sz="2800" dirty="0" err="1" smtClean="0"/>
              <a:t>order</a:t>
            </a:r>
            <a:r>
              <a:rPr lang="tr-TR" sz="2800" dirty="0" smtClean="0"/>
              <a:t> model Y=</a:t>
            </a:r>
            <a:r>
              <a:rPr lang="el-GR" sz="2800" dirty="0" smtClean="0"/>
              <a:t>β</a:t>
            </a:r>
            <a:r>
              <a:rPr lang="tr-TR" sz="2800" baseline="-25000" dirty="0" smtClean="0"/>
              <a:t>0</a:t>
            </a:r>
            <a:r>
              <a:rPr lang="tr-TR" sz="2800" dirty="0" smtClean="0"/>
              <a:t>+</a:t>
            </a:r>
            <a:r>
              <a:rPr lang="el-GR" sz="2800" dirty="0" smtClean="0"/>
              <a:t> β</a:t>
            </a:r>
            <a:r>
              <a:rPr lang="tr-TR" sz="2800" baseline="-25000" dirty="0" smtClean="0"/>
              <a:t>1</a:t>
            </a:r>
            <a:r>
              <a:rPr lang="tr-TR" sz="2800" dirty="0" smtClean="0"/>
              <a:t>X+</a:t>
            </a:r>
            <a:r>
              <a:rPr lang="el-GR" sz="2800" dirty="0" smtClean="0"/>
              <a:t> β</a:t>
            </a:r>
            <a:r>
              <a:rPr lang="tr-TR" sz="2800" baseline="-25000" dirty="0" smtClean="0"/>
              <a:t>2</a:t>
            </a:r>
            <a:r>
              <a:rPr lang="tr-TR" sz="2800" dirty="0" smtClean="0"/>
              <a:t>X</a:t>
            </a:r>
            <a:r>
              <a:rPr lang="tr-TR" sz="2800" baseline="30000" dirty="0" smtClean="0"/>
              <a:t>2</a:t>
            </a:r>
            <a:r>
              <a:rPr lang="tr-TR" sz="2800" dirty="0" smtClean="0"/>
              <a:t>+ … + </a:t>
            </a:r>
            <a:r>
              <a:rPr lang="el-GR" sz="2800" dirty="0" smtClean="0"/>
              <a:t>β</a:t>
            </a:r>
            <a:r>
              <a:rPr lang="tr-TR" sz="2800" baseline="-25000" dirty="0" err="1" smtClean="0"/>
              <a:t>n</a:t>
            </a:r>
            <a:r>
              <a:rPr lang="tr-TR" sz="2800" dirty="0" err="1" smtClean="0"/>
              <a:t>X</a:t>
            </a:r>
            <a:r>
              <a:rPr lang="tr-TR" sz="2800" baseline="30000" dirty="0" err="1" smtClean="0"/>
              <a:t>n</a:t>
            </a:r>
            <a:r>
              <a:rPr lang="tr-TR" sz="2800" dirty="0" smtClean="0"/>
              <a:t>+ </a:t>
            </a:r>
            <a:r>
              <a:rPr lang="el-GR" sz="2800" dirty="0" smtClean="0"/>
              <a:t>ε</a:t>
            </a:r>
            <a:endParaRPr lang="tr-TR" sz="2800" dirty="0" smtClean="0"/>
          </a:p>
          <a:p>
            <a:endParaRPr lang="tr-TR" sz="2800" dirty="0" smtClean="0"/>
          </a:p>
          <a:p>
            <a:r>
              <a:rPr lang="el-GR" sz="2800" dirty="0" smtClean="0"/>
              <a:t>ε</a:t>
            </a:r>
            <a:r>
              <a:rPr lang="tr-TR" sz="2800" dirty="0" smtClean="0"/>
              <a:t> is </a:t>
            </a:r>
            <a:r>
              <a:rPr lang="tr-TR" sz="2800" dirty="0" err="1" smtClean="0"/>
              <a:t>random</a:t>
            </a:r>
            <a:r>
              <a:rPr lang="tr-TR" sz="2800" dirty="0" smtClean="0"/>
              <a:t> </a:t>
            </a:r>
            <a:r>
              <a:rPr lang="tr-TR" sz="2800" dirty="0" err="1" smtClean="0"/>
              <a:t>error</a:t>
            </a:r>
            <a:r>
              <a:rPr lang="tr-TR" sz="2800" dirty="0" smtClean="0"/>
              <a:t>.</a:t>
            </a:r>
            <a:endParaRPr lang="en-US" sz="2800" dirty="0"/>
          </a:p>
        </p:txBody>
      </p:sp>
      <p:sp>
        <p:nvSpPr>
          <p:cNvPr id="40" name="39 Metin kutusu"/>
          <p:cNvSpPr txBox="1"/>
          <p:nvPr/>
        </p:nvSpPr>
        <p:spPr>
          <a:xfrm>
            <a:off x="71406" y="4758649"/>
            <a:ext cx="88926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word</a:t>
            </a:r>
            <a:r>
              <a:rPr lang="tr-TR" sz="2800" dirty="0" smtClean="0"/>
              <a:t> </a:t>
            </a:r>
            <a:r>
              <a:rPr lang="tr-TR" sz="2800" b="1" dirty="0" err="1" smtClean="0"/>
              <a:t>linear</a:t>
            </a:r>
            <a:r>
              <a:rPr lang="tr-TR" sz="2800" dirty="0" smtClean="0"/>
              <a:t> </a:t>
            </a:r>
            <a:r>
              <a:rPr lang="tr-TR" sz="2800" dirty="0" err="1" smtClean="0"/>
              <a:t>refers</a:t>
            </a:r>
            <a:r>
              <a:rPr lang="tr-TR" sz="2800" dirty="0" smtClean="0"/>
              <a:t> 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linearity</a:t>
            </a:r>
            <a:r>
              <a:rPr lang="tr-TR" sz="2800" dirty="0" smtClean="0"/>
              <a:t> of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parameters</a:t>
            </a:r>
            <a:r>
              <a:rPr lang="tr-TR" sz="2800" dirty="0" smtClean="0"/>
              <a:t> </a:t>
            </a:r>
            <a:r>
              <a:rPr lang="el-GR" sz="2800" dirty="0" smtClean="0"/>
              <a:t>β</a:t>
            </a:r>
            <a:r>
              <a:rPr lang="tr-TR" sz="2800" baseline="-25000" dirty="0" smtClean="0"/>
              <a:t>i</a:t>
            </a:r>
            <a:r>
              <a:rPr lang="tr-TR" sz="2800" dirty="0" smtClean="0"/>
              <a:t> . </a:t>
            </a:r>
          </a:p>
          <a:p>
            <a:endParaRPr lang="tr-TR" sz="2800" dirty="0" smtClean="0"/>
          </a:p>
          <a:p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b="1" dirty="0" err="1" smtClean="0"/>
              <a:t>order</a:t>
            </a:r>
            <a:r>
              <a:rPr lang="tr-TR" sz="2800" dirty="0" smtClean="0"/>
              <a:t> (</a:t>
            </a:r>
            <a:r>
              <a:rPr lang="tr-TR" sz="2800" dirty="0" err="1" smtClean="0"/>
              <a:t>or</a:t>
            </a:r>
            <a:r>
              <a:rPr lang="tr-TR" sz="2800" dirty="0" smtClean="0"/>
              <a:t> </a:t>
            </a:r>
            <a:r>
              <a:rPr lang="tr-TR" sz="2800" b="1" dirty="0" err="1" smtClean="0"/>
              <a:t>degree</a:t>
            </a:r>
            <a:r>
              <a:rPr lang="tr-TR" sz="2800" dirty="0" smtClean="0"/>
              <a:t>) of </a:t>
            </a:r>
            <a:r>
              <a:rPr lang="tr-TR" sz="2800" dirty="0" err="1" smtClean="0"/>
              <a:t>the</a:t>
            </a:r>
            <a:r>
              <a:rPr lang="tr-TR" sz="2800" dirty="0" smtClean="0"/>
              <a:t> model </a:t>
            </a:r>
            <a:r>
              <a:rPr lang="tr-TR" sz="2800" dirty="0" err="1" smtClean="0"/>
              <a:t>refers</a:t>
            </a:r>
            <a:r>
              <a:rPr lang="tr-TR" sz="2800" dirty="0" smtClean="0"/>
              <a:t>  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</a:p>
          <a:p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highest</a:t>
            </a:r>
            <a:r>
              <a:rPr lang="tr-TR" sz="2800" dirty="0" smtClean="0"/>
              <a:t> </a:t>
            </a:r>
            <a:r>
              <a:rPr lang="tr-TR" sz="2800" dirty="0" err="1" smtClean="0"/>
              <a:t>power</a:t>
            </a:r>
            <a:r>
              <a:rPr lang="tr-TR" sz="2800" dirty="0" smtClean="0"/>
              <a:t> of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predictor</a:t>
            </a:r>
            <a:r>
              <a:rPr lang="tr-TR" sz="2800" dirty="0" smtClean="0"/>
              <a:t> </a:t>
            </a:r>
            <a:r>
              <a:rPr lang="tr-TR" sz="2800" dirty="0" err="1" smtClean="0"/>
              <a:t>variable</a:t>
            </a:r>
            <a:r>
              <a:rPr lang="tr-TR" sz="2800" dirty="0" smtClean="0"/>
              <a:t> X. 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Regression Models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related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model is </a:t>
            </a:r>
            <a:r>
              <a:rPr lang="tr-TR" dirty="0" err="1" smtClean="0"/>
              <a:t>linear</a:t>
            </a:r>
            <a:r>
              <a:rPr lang="tr-TR" dirty="0" smtClean="0"/>
              <a:t>. A 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> model: Y=(</a:t>
            </a:r>
            <a:r>
              <a:rPr lang="el-GR" dirty="0" smtClean="0"/>
              <a:t>β</a:t>
            </a:r>
            <a:r>
              <a:rPr lang="tr-TR" baseline="-25000" dirty="0" smtClean="0"/>
              <a:t>0</a:t>
            </a:r>
            <a:r>
              <a:rPr lang="tr-TR" dirty="0" smtClean="0"/>
              <a:t>X)</a:t>
            </a:r>
            <a:r>
              <a:rPr lang="el-GR" dirty="0" smtClean="0"/>
              <a:t> </a:t>
            </a:r>
            <a:r>
              <a:rPr lang="tr-TR" dirty="0" smtClean="0"/>
              <a:t>/ (</a:t>
            </a:r>
            <a:r>
              <a:rPr lang="el-GR" dirty="0" smtClean="0"/>
              <a:t>β</a:t>
            </a:r>
            <a:r>
              <a:rPr lang="tr-TR" baseline="-25000" dirty="0" smtClean="0"/>
              <a:t>1</a:t>
            </a:r>
            <a:r>
              <a:rPr lang="tr-TR" dirty="0" smtClean="0"/>
              <a:t>+X)+</a:t>
            </a:r>
            <a:r>
              <a:rPr lang="el-GR" dirty="0" smtClean="0"/>
              <a:t>ε</a:t>
            </a:r>
            <a:endParaRPr lang="tr-TR" dirty="0" smtClean="0"/>
          </a:p>
          <a:p>
            <a:r>
              <a:rPr lang="tr-TR" dirty="0" err="1" smtClean="0"/>
              <a:t>If</a:t>
            </a:r>
            <a:r>
              <a:rPr lang="tr-TR" dirty="0" smtClean="0"/>
              <a:t> X has d </a:t>
            </a:r>
            <a:r>
              <a:rPr lang="tr-TR" dirty="0" err="1" smtClean="0"/>
              <a:t>dimensions</a:t>
            </a:r>
            <a:r>
              <a:rPr lang="tr-TR" dirty="0" smtClean="0"/>
              <a:t>, a 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> model: Y=</a:t>
            </a:r>
            <a:r>
              <a:rPr lang="el-GR" dirty="0" smtClean="0"/>
              <a:t>β</a:t>
            </a:r>
            <a:r>
              <a:rPr lang="tr-TR" baseline="-25000" dirty="0" smtClean="0"/>
              <a:t>0</a:t>
            </a:r>
            <a:r>
              <a:rPr lang="tr-TR" dirty="0" smtClean="0"/>
              <a:t>+</a:t>
            </a:r>
            <a:r>
              <a:rPr lang="el-GR" dirty="0" smtClean="0"/>
              <a:t> β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 smtClean="0"/>
              <a:t>1</a:t>
            </a:r>
            <a:r>
              <a:rPr lang="tr-TR" dirty="0" smtClean="0"/>
              <a:t>+</a:t>
            </a:r>
            <a:r>
              <a:rPr lang="el-GR" dirty="0" smtClean="0"/>
              <a:t> β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/>
              <a:t>+ … + </a:t>
            </a:r>
            <a:r>
              <a:rPr lang="el-GR" dirty="0" smtClean="0"/>
              <a:t>β</a:t>
            </a:r>
            <a:r>
              <a:rPr lang="tr-TR" baseline="-25000" dirty="0" err="1" smtClean="0"/>
              <a:t>d</a:t>
            </a:r>
            <a:r>
              <a:rPr lang="tr-TR" dirty="0" err="1" smtClean="0"/>
              <a:t>X</a:t>
            </a:r>
            <a:r>
              <a:rPr lang="tr-TR" baseline="-25000" dirty="0" err="1" smtClean="0"/>
              <a:t>d</a:t>
            </a:r>
            <a:r>
              <a:rPr lang="tr-TR" dirty="0" smtClean="0"/>
              <a:t>+ </a:t>
            </a:r>
            <a:r>
              <a:rPr lang="el-GR" dirty="0" smtClean="0"/>
              <a:t>ε</a:t>
            </a:r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A 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> model Y=</a:t>
            </a:r>
            <a:r>
              <a:rPr lang="el-GR" dirty="0" smtClean="0"/>
              <a:t>β</a:t>
            </a:r>
            <a:r>
              <a:rPr lang="tr-TR" baseline="-25000" dirty="0" smtClean="0"/>
              <a:t>0</a:t>
            </a:r>
            <a:r>
              <a:rPr lang="tr-TR" dirty="0" smtClean="0"/>
              <a:t>+</a:t>
            </a:r>
            <a:r>
              <a:rPr lang="el-GR" dirty="0" smtClean="0"/>
              <a:t> β</a:t>
            </a:r>
            <a:r>
              <a:rPr lang="tr-TR" baseline="-25000" dirty="0" smtClean="0"/>
              <a:t>1</a:t>
            </a:r>
            <a:r>
              <a:rPr lang="tr-TR" dirty="0" smtClean="0"/>
              <a:t>X+</a:t>
            </a:r>
            <a:r>
              <a:rPr lang="el-GR" dirty="0" smtClean="0"/>
              <a:t>ε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get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model,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estimate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r>
              <a:rPr lang="tr-TR" dirty="0" smtClean="0"/>
              <a:t> </a:t>
            </a:r>
            <a:r>
              <a:rPr lang="el-GR" dirty="0" smtClean="0"/>
              <a:t>β</a:t>
            </a:r>
            <a:r>
              <a:rPr lang="tr-TR" baseline="-25000" dirty="0" smtClean="0"/>
              <a:t>0 </a:t>
            </a:r>
            <a:r>
              <a:rPr lang="tr-TR" dirty="0" err="1" smtClean="0"/>
              <a:t>and</a:t>
            </a:r>
            <a:r>
              <a:rPr lang="el-GR" dirty="0" smtClean="0"/>
              <a:t> β</a:t>
            </a:r>
            <a:r>
              <a:rPr lang="tr-TR" baseline="-25000" dirty="0" smtClean="0"/>
              <a:t>1</a:t>
            </a:r>
          </a:p>
          <a:p>
            <a:r>
              <a:rPr lang="tr-TR" dirty="0" err="1" smtClean="0"/>
              <a:t>Thus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estimate</a:t>
            </a:r>
            <a:r>
              <a:rPr lang="tr-TR" dirty="0" smtClean="0"/>
              <a:t> of </a:t>
            </a:r>
            <a:r>
              <a:rPr lang="tr-TR" dirty="0" err="1" smtClean="0"/>
              <a:t>our</a:t>
            </a:r>
            <a:r>
              <a:rPr lang="tr-TR" dirty="0" smtClean="0"/>
              <a:t> model is </a:t>
            </a:r>
            <a:endParaRPr lang="en-US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Y</a:t>
            </a:r>
            <a:r>
              <a:rPr lang="tr-TR" baseline="-25000" dirty="0" err="1" smtClean="0"/>
              <a:t>hat</a:t>
            </a:r>
            <a:r>
              <a:rPr lang="tr-TR" dirty="0" smtClean="0"/>
              <a:t> </a:t>
            </a:r>
            <a:r>
              <a:rPr lang="tr-TR" dirty="0" err="1" smtClean="0"/>
              <a:t>denotes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predicted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Y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X,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el-GR" dirty="0" smtClean="0"/>
              <a:t>β</a:t>
            </a:r>
            <a:r>
              <a:rPr lang="tr-TR" baseline="-25000" dirty="0" smtClean="0"/>
              <a:t>0hat </a:t>
            </a:r>
            <a:r>
              <a:rPr lang="tr-TR" dirty="0" err="1" smtClean="0"/>
              <a:t>and</a:t>
            </a:r>
            <a:r>
              <a:rPr lang="el-GR" dirty="0" smtClean="0"/>
              <a:t> β</a:t>
            </a:r>
            <a:r>
              <a:rPr lang="tr-TR" baseline="-25000" dirty="0" smtClean="0"/>
              <a:t>1hat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estimated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r>
              <a:rPr lang="tr-TR" dirty="0" smtClean="0"/>
              <a:t>.</a:t>
            </a:r>
            <a:endParaRPr lang="en-US" baseline="-25000" dirty="0"/>
          </a:p>
        </p:txBody>
      </p:sp>
      <p:graphicFrame>
        <p:nvGraphicFramePr>
          <p:cNvPr id="4" name="3 Nesne"/>
          <p:cNvGraphicFramePr>
            <a:graphicFrameLocks noChangeAspect="1"/>
          </p:cNvGraphicFramePr>
          <p:nvPr/>
        </p:nvGraphicFramePr>
        <p:xfrm>
          <a:off x="2500298" y="3786190"/>
          <a:ext cx="3571900" cy="1066239"/>
        </p:xfrm>
        <a:graphic>
          <a:graphicData uri="http://schemas.openxmlformats.org/presentationml/2006/ole">
            <p:oleObj spid="_x0000_s101378" name="Denklem" r:id="rId3" imgW="850680" imgH="253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tr-TR" dirty="0" smtClean="0"/>
              <a:t>An </a:t>
            </a:r>
            <a:r>
              <a:rPr lang="tr-TR" dirty="0" err="1" smtClean="0"/>
              <a:t>Old</a:t>
            </a:r>
            <a:r>
              <a:rPr lang="tr-TR" dirty="0" smtClean="0"/>
              <a:t> </a:t>
            </a:r>
            <a:r>
              <a:rPr lang="tr-TR" dirty="0" err="1" smtClean="0"/>
              <a:t>Friend</a:t>
            </a:r>
            <a:endParaRPr lang="en-US" dirty="0"/>
          </a:p>
        </p:txBody>
      </p:sp>
      <p:graphicFrame>
        <p:nvGraphicFramePr>
          <p:cNvPr id="512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400" y="1524000"/>
          <a:ext cx="6629400" cy="3886200"/>
        </p:xfrm>
        <a:graphic>
          <a:graphicData uri="http://schemas.openxmlformats.org/presentationml/2006/ole">
            <p:oleObj spid="_x0000_s5124" name="VISIO" r:id="rId4" imgW="3993840" imgH="207324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/>
            <a:ahLst/>
            <a:cxnLst>
              <a:cxn ang="0">
                <a:pos x="597" y="117"/>
              </a:cxn>
              <a:cxn ang="0">
                <a:pos x="440" y="184"/>
              </a:cxn>
              <a:cxn ang="0">
                <a:pos x="299" y="269"/>
              </a:cxn>
              <a:cxn ang="0">
                <a:pos x="183" y="372"/>
              </a:cxn>
              <a:cxn ang="0">
                <a:pos x="91" y="490"/>
              </a:cxn>
              <a:cxn ang="0">
                <a:pos x="29" y="619"/>
              </a:cxn>
              <a:cxn ang="0">
                <a:pos x="0" y="752"/>
              </a:cxn>
              <a:cxn ang="0">
                <a:pos x="4" y="885"/>
              </a:cxn>
              <a:cxn ang="0">
                <a:pos x="44" y="1018"/>
              </a:cxn>
              <a:cxn ang="0">
                <a:pos x="103" y="1168"/>
              </a:cxn>
              <a:cxn ang="0">
                <a:pos x="163" y="1311"/>
              </a:cxn>
              <a:cxn ang="0">
                <a:pos x="217" y="1444"/>
              </a:cxn>
              <a:cxn ang="0">
                <a:pos x="260" y="1564"/>
              </a:cxn>
              <a:cxn ang="0">
                <a:pos x="295" y="1659"/>
              </a:cxn>
              <a:cxn ang="0">
                <a:pos x="317" y="1732"/>
              </a:cxn>
              <a:cxn ang="0">
                <a:pos x="329" y="1778"/>
              </a:cxn>
              <a:cxn ang="0">
                <a:pos x="328" y="1796"/>
              </a:cxn>
              <a:cxn ang="0">
                <a:pos x="383" y="1890"/>
              </a:cxn>
              <a:cxn ang="0">
                <a:pos x="467" y="1971"/>
              </a:cxn>
              <a:cxn ang="0">
                <a:pos x="581" y="2045"/>
              </a:cxn>
              <a:cxn ang="0">
                <a:pos x="710" y="2096"/>
              </a:cxn>
              <a:cxn ang="0">
                <a:pos x="860" y="2135"/>
              </a:cxn>
              <a:cxn ang="0">
                <a:pos x="1022" y="2152"/>
              </a:cxn>
              <a:cxn ang="0">
                <a:pos x="1191" y="2149"/>
              </a:cxn>
              <a:cxn ang="0">
                <a:pos x="1358" y="2127"/>
              </a:cxn>
              <a:cxn ang="0">
                <a:pos x="1527" y="2084"/>
              </a:cxn>
              <a:cxn ang="0">
                <a:pos x="1693" y="2026"/>
              </a:cxn>
              <a:cxn ang="0">
                <a:pos x="1848" y="1960"/>
              </a:cxn>
              <a:cxn ang="0">
                <a:pos x="1984" y="1880"/>
              </a:cxn>
              <a:cxn ang="0">
                <a:pos x="2099" y="1794"/>
              </a:cxn>
              <a:cxn ang="0">
                <a:pos x="2185" y="1705"/>
              </a:cxn>
              <a:cxn ang="0">
                <a:pos x="2241" y="1613"/>
              </a:cxn>
              <a:cxn ang="0">
                <a:pos x="2268" y="1522"/>
              </a:cxn>
              <a:cxn ang="0">
                <a:pos x="2267" y="1437"/>
              </a:cxn>
              <a:cxn ang="0">
                <a:pos x="2229" y="1329"/>
              </a:cxn>
              <a:cxn ang="0">
                <a:pos x="2193" y="1199"/>
              </a:cxn>
              <a:cxn ang="0">
                <a:pos x="2180" y="1076"/>
              </a:cxn>
              <a:cxn ang="0">
                <a:pos x="2188" y="968"/>
              </a:cxn>
              <a:cxn ang="0">
                <a:pos x="2221" y="879"/>
              </a:cxn>
              <a:cxn ang="0">
                <a:pos x="2270" y="813"/>
              </a:cxn>
              <a:cxn ang="0">
                <a:pos x="2337" y="780"/>
              </a:cxn>
              <a:cxn ang="0">
                <a:pos x="2375" y="754"/>
              </a:cxn>
              <a:cxn ang="0">
                <a:pos x="2395" y="699"/>
              </a:cxn>
              <a:cxn ang="0">
                <a:pos x="2399" y="618"/>
              </a:cxn>
              <a:cxn ang="0">
                <a:pos x="2384" y="521"/>
              </a:cxn>
              <a:cxn ang="0">
                <a:pos x="2351" y="413"/>
              </a:cxn>
              <a:cxn ang="0">
                <a:pos x="2307" y="313"/>
              </a:cxn>
              <a:cxn ang="0">
                <a:pos x="2236" y="229"/>
              </a:cxn>
              <a:cxn ang="0">
                <a:pos x="2140" y="156"/>
              </a:cxn>
              <a:cxn ang="0">
                <a:pos x="2016" y="97"/>
              </a:cxn>
              <a:cxn ang="0">
                <a:pos x="1865" y="50"/>
              </a:cxn>
              <a:cxn ang="0">
                <a:pos x="1696" y="20"/>
              </a:cxn>
              <a:cxn ang="0">
                <a:pos x="1507" y="2"/>
              </a:cxn>
              <a:cxn ang="0">
                <a:pos x="1310" y="4"/>
              </a:cxn>
              <a:cxn ang="0">
                <a:pos x="1104" y="17"/>
              </a:cxn>
              <a:cxn ang="0">
                <a:pos x="890" y="48"/>
              </a:cxn>
              <a:cxn ang="0">
                <a:pos x="681" y="9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Population &amp; Sample Regression Models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563688" y="2916238"/>
            <a:ext cx="2054225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2"/>
                </a:solidFill>
              </a:rPr>
              <a:t>Unknown Relationship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565275" y="1978025"/>
            <a:ext cx="20542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Population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5286375" y="1976438"/>
            <a:ext cx="31210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Random Sample</a:t>
            </a:r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6053138" y="3587750"/>
            <a:ext cx="1587500" cy="977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2063750" y="4502150"/>
            <a:ext cx="1587500" cy="977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964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884238" y="3843338"/>
          <a:ext cx="3252787" cy="458787"/>
        </p:xfrm>
        <a:graphic>
          <a:graphicData uri="http://schemas.openxmlformats.org/presentationml/2006/ole">
            <p:oleObj spid="_x0000_s8194" name="MathType Equation" r:id="rId4" imgW="3260520" imgH="466560" progId="Equation">
              <p:embed/>
            </p:oleObj>
          </a:graphicData>
        </a:graphic>
      </p:graphicFrame>
      <p:graphicFrame>
        <p:nvGraphicFramePr>
          <p:cNvPr id="69642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99050" y="2724150"/>
          <a:ext cx="3495675" cy="715963"/>
        </p:xfrm>
        <a:graphic>
          <a:graphicData uri="http://schemas.openxmlformats.org/presentationml/2006/ole">
            <p:oleObj spid="_x0000_s8195" name="MathType Equation" r:id="rId5" imgW="3503520" imgH="722160" progId="Equation">
              <p:embed/>
            </p:oleObj>
          </a:graphicData>
        </a:graphic>
      </p:graphicFrame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1208088" y="4479925"/>
            <a:ext cx="621966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2609850" y="4495800"/>
            <a:ext cx="621966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Wingdings" pitchFamily="2" charset="2"/>
              </a:rPr>
              <a:t></a:t>
            </a:r>
            <a:r>
              <a:rPr lang="en-US" sz="3200" b="1"/>
              <a:t> 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3730625" y="3281363"/>
            <a:ext cx="621966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1955800" y="5516563"/>
            <a:ext cx="621966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2428875" y="4937125"/>
            <a:ext cx="621966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Wingdings" pitchFamily="2" charset="2"/>
              </a:rPr>
              <a:t></a:t>
            </a:r>
            <a:r>
              <a:rPr lang="en-US" sz="3200" b="1"/>
              <a:t> 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6681788" y="3629025"/>
            <a:ext cx="621966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Wingdings" pitchFamily="2" charset="2"/>
              </a:rPr>
              <a:t></a:t>
            </a:r>
            <a:r>
              <a:rPr lang="en-US" sz="3200" b="1"/>
              <a:t> </a:t>
            </a: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6500813" y="4070350"/>
            <a:ext cx="621966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Wingdings" pitchFamily="2" charset="2"/>
              </a:rPr>
              <a:t></a:t>
            </a:r>
            <a:r>
              <a:rPr lang="en-US" sz="3200" b="1"/>
              <a:t>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313113" y="4667250"/>
            <a:ext cx="3108325" cy="1100138"/>
            <a:chOff x="2087" y="2940"/>
            <a:chExt cx="1958" cy="693"/>
          </a:xfrm>
        </p:grpSpPr>
        <p:sp>
          <p:nvSpPr>
            <p:cNvPr id="69650" name="Freeform 18"/>
            <p:cNvSpPr>
              <a:spLocks/>
            </p:cNvSpPr>
            <p:nvPr/>
          </p:nvSpPr>
          <p:spPr bwMode="auto">
            <a:xfrm>
              <a:off x="2087" y="2940"/>
              <a:ext cx="1958" cy="655"/>
            </a:xfrm>
            <a:custGeom>
              <a:avLst/>
              <a:gdLst/>
              <a:ahLst/>
              <a:cxnLst>
                <a:cxn ang="0">
                  <a:pos x="38" y="357"/>
                </a:cxn>
                <a:cxn ang="0">
                  <a:pos x="139" y="422"/>
                </a:cxn>
                <a:cxn ang="0">
                  <a:pos x="270" y="486"/>
                </a:cxn>
                <a:cxn ang="0">
                  <a:pos x="408" y="533"/>
                </a:cxn>
                <a:cxn ang="0">
                  <a:pos x="565" y="581"/>
                </a:cxn>
                <a:cxn ang="0">
                  <a:pos x="733" y="614"/>
                </a:cxn>
                <a:cxn ang="0">
                  <a:pos x="937" y="636"/>
                </a:cxn>
                <a:cxn ang="0">
                  <a:pos x="1118" y="643"/>
                </a:cxn>
                <a:cxn ang="0">
                  <a:pos x="1302" y="615"/>
                </a:cxn>
                <a:cxn ang="0">
                  <a:pos x="1471" y="563"/>
                </a:cxn>
                <a:cxn ang="0">
                  <a:pos x="1571" y="505"/>
                </a:cxn>
                <a:cxn ang="0">
                  <a:pos x="1647" y="449"/>
                </a:cxn>
                <a:cxn ang="0">
                  <a:pos x="1807" y="654"/>
                </a:cxn>
                <a:cxn ang="0">
                  <a:pos x="1825" y="473"/>
                </a:cxn>
                <a:cxn ang="0">
                  <a:pos x="1866" y="277"/>
                </a:cxn>
                <a:cxn ang="0">
                  <a:pos x="1957" y="127"/>
                </a:cxn>
                <a:cxn ang="0">
                  <a:pos x="1839" y="83"/>
                </a:cxn>
                <a:cxn ang="0">
                  <a:pos x="1640" y="71"/>
                </a:cxn>
                <a:cxn ang="0">
                  <a:pos x="1496" y="36"/>
                </a:cxn>
                <a:cxn ang="0">
                  <a:pos x="1541" y="197"/>
                </a:cxn>
                <a:cxn ang="0">
                  <a:pos x="1419" y="291"/>
                </a:cxn>
                <a:cxn ang="0">
                  <a:pos x="1265" y="360"/>
                </a:cxn>
                <a:cxn ang="0">
                  <a:pos x="1086" y="411"/>
                </a:cxn>
                <a:cxn ang="0">
                  <a:pos x="855" y="445"/>
                </a:cxn>
                <a:cxn ang="0">
                  <a:pos x="649" y="447"/>
                </a:cxn>
                <a:cxn ang="0">
                  <a:pos x="551" y="444"/>
                </a:cxn>
                <a:cxn ang="0">
                  <a:pos x="468" y="434"/>
                </a:cxn>
                <a:cxn ang="0">
                  <a:pos x="335" y="412"/>
                </a:cxn>
                <a:cxn ang="0">
                  <a:pos x="252" y="392"/>
                </a:cxn>
                <a:cxn ang="0">
                  <a:pos x="173" y="368"/>
                </a:cxn>
                <a:cxn ang="0">
                  <a:pos x="86" y="331"/>
                </a:cxn>
                <a:cxn ang="0">
                  <a:pos x="0" y="291"/>
                </a:cxn>
              </a:cxnLst>
              <a:rect l="0" t="0" r="r" b="b"/>
              <a:pathLst>
                <a:path w="1958" h="655">
                  <a:moveTo>
                    <a:pt x="0" y="291"/>
                  </a:moveTo>
                  <a:lnTo>
                    <a:pt x="38" y="357"/>
                  </a:lnTo>
                  <a:lnTo>
                    <a:pt x="95" y="393"/>
                  </a:lnTo>
                  <a:lnTo>
                    <a:pt x="139" y="422"/>
                  </a:lnTo>
                  <a:lnTo>
                    <a:pt x="200" y="455"/>
                  </a:lnTo>
                  <a:lnTo>
                    <a:pt x="270" y="486"/>
                  </a:lnTo>
                  <a:lnTo>
                    <a:pt x="329" y="503"/>
                  </a:lnTo>
                  <a:lnTo>
                    <a:pt x="408" y="533"/>
                  </a:lnTo>
                  <a:lnTo>
                    <a:pt x="488" y="557"/>
                  </a:lnTo>
                  <a:lnTo>
                    <a:pt x="565" y="581"/>
                  </a:lnTo>
                  <a:lnTo>
                    <a:pt x="664" y="604"/>
                  </a:lnTo>
                  <a:lnTo>
                    <a:pt x="733" y="614"/>
                  </a:lnTo>
                  <a:lnTo>
                    <a:pt x="830" y="625"/>
                  </a:lnTo>
                  <a:lnTo>
                    <a:pt x="937" y="636"/>
                  </a:lnTo>
                  <a:lnTo>
                    <a:pt x="1040" y="642"/>
                  </a:lnTo>
                  <a:lnTo>
                    <a:pt x="1118" y="643"/>
                  </a:lnTo>
                  <a:lnTo>
                    <a:pt x="1219" y="630"/>
                  </a:lnTo>
                  <a:lnTo>
                    <a:pt x="1302" y="615"/>
                  </a:lnTo>
                  <a:lnTo>
                    <a:pt x="1387" y="593"/>
                  </a:lnTo>
                  <a:lnTo>
                    <a:pt x="1471" y="563"/>
                  </a:lnTo>
                  <a:lnTo>
                    <a:pt x="1518" y="538"/>
                  </a:lnTo>
                  <a:lnTo>
                    <a:pt x="1571" y="505"/>
                  </a:lnTo>
                  <a:lnTo>
                    <a:pt x="1610" y="476"/>
                  </a:lnTo>
                  <a:lnTo>
                    <a:pt x="1647" y="449"/>
                  </a:lnTo>
                  <a:lnTo>
                    <a:pt x="1671" y="421"/>
                  </a:lnTo>
                  <a:lnTo>
                    <a:pt x="1807" y="654"/>
                  </a:lnTo>
                  <a:lnTo>
                    <a:pt x="1813" y="571"/>
                  </a:lnTo>
                  <a:lnTo>
                    <a:pt x="1825" y="473"/>
                  </a:lnTo>
                  <a:lnTo>
                    <a:pt x="1839" y="375"/>
                  </a:lnTo>
                  <a:lnTo>
                    <a:pt x="1866" y="277"/>
                  </a:lnTo>
                  <a:lnTo>
                    <a:pt x="1894" y="213"/>
                  </a:lnTo>
                  <a:lnTo>
                    <a:pt x="1957" y="127"/>
                  </a:lnTo>
                  <a:lnTo>
                    <a:pt x="1926" y="77"/>
                  </a:lnTo>
                  <a:lnTo>
                    <a:pt x="1839" y="83"/>
                  </a:lnTo>
                  <a:lnTo>
                    <a:pt x="1744" y="86"/>
                  </a:lnTo>
                  <a:lnTo>
                    <a:pt x="1640" y="71"/>
                  </a:lnTo>
                  <a:lnTo>
                    <a:pt x="1550" y="52"/>
                  </a:lnTo>
                  <a:lnTo>
                    <a:pt x="1496" y="36"/>
                  </a:lnTo>
                  <a:lnTo>
                    <a:pt x="1427" y="0"/>
                  </a:lnTo>
                  <a:lnTo>
                    <a:pt x="1541" y="197"/>
                  </a:lnTo>
                  <a:lnTo>
                    <a:pt x="1478" y="251"/>
                  </a:lnTo>
                  <a:lnTo>
                    <a:pt x="1419" y="291"/>
                  </a:lnTo>
                  <a:lnTo>
                    <a:pt x="1343" y="330"/>
                  </a:lnTo>
                  <a:lnTo>
                    <a:pt x="1265" y="360"/>
                  </a:lnTo>
                  <a:lnTo>
                    <a:pt x="1170" y="389"/>
                  </a:lnTo>
                  <a:lnTo>
                    <a:pt x="1086" y="411"/>
                  </a:lnTo>
                  <a:lnTo>
                    <a:pt x="961" y="435"/>
                  </a:lnTo>
                  <a:lnTo>
                    <a:pt x="855" y="445"/>
                  </a:lnTo>
                  <a:lnTo>
                    <a:pt x="758" y="449"/>
                  </a:lnTo>
                  <a:lnTo>
                    <a:pt x="649" y="447"/>
                  </a:lnTo>
                  <a:lnTo>
                    <a:pt x="598" y="445"/>
                  </a:lnTo>
                  <a:lnTo>
                    <a:pt x="551" y="444"/>
                  </a:lnTo>
                  <a:lnTo>
                    <a:pt x="509" y="438"/>
                  </a:lnTo>
                  <a:lnTo>
                    <a:pt x="468" y="434"/>
                  </a:lnTo>
                  <a:lnTo>
                    <a:pt x="391" y="425"/>
                  </a:lnTo>
                  <a:lnTo>
                    <a:pt x="335" y="412"/>
                  </a:lnTo>
                  <a:lnTo>
                    <a:pt x="294" y="402"/>
                  </a:lnTo>
                  <a:lnTo>
                    <a:pt x="252" y="392"/>
                  </a:lnTo>
                  <a:lnTo>
                    <a:pt x="210" y="378"/>
                  </a:lnTo>
                  <a:lnTo>
                    <a:pt x="173" y="368"/>
                  </a:lnTo>
                  <a:lnTo>
                    <a:pt x="131" y="352"/>
                  </a:lnTo>
                  <a:lnTo>
                    <a:pt x="86" y="331"/>
                  </a:lnTo>
                  <a:lnTo>
                    <a:pt x="39" y="312"/>
                  </a:lnTo>
                  <a:lnTo>
                    <a:pt x="0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Freeform 19"/>
            <p:cNvSpPr>
              <a:spLocks/>
            </p:cNvSpPr>
            <p:nvPr/>
          </p:nvSpPr>
          <p:spPr bwMode="auto">
            <a:xfrm>
              <a:off x="2127" y="2997"/>
              <a:ext cx="1918" cy="636"/>
            </a:xfrm>
            <a:custGeom>
              <a:avLst/>
              <a:gdLst/>
              <a:ahLst/>
              <a:cxnLst>
                <a:cxn ang="0">
                  <a:pos x="0" y="297"/>
                </a:cxn>
                <a:cxn ang="0">
                  <a:pos x="52" y="342"/>
                </a:cxn>
                <a:cxn ang="0">
                  <a:pos x="97" y="377"/>
                </a:cxn>
                <a:cxn ang="0">
                  <a:pos x="139" y="403"/>
                </a:cxn>
                <a:cxn ang="0">
                  <a:pos x="187" y="432"/>
                </a:cxn>
                <a:cxn ang="0">
                  <a:pos x="256" y="472"/>
                </a:cxn>
                <a:cxn ang="0">
                  <a:pos x="325" y="504"/>
                </a:cxn>
                <a:cxn ang="0">
                  <a:pos x="405" y="534"/>
                </a:cxn>
                <a:cxn ang="0">
                  <a:pos x="485" y="558"/>
                </a:cxn>
                <a:cxn ang="0">
                  <a:pos x="560" y="578"/>
                </a:cxn>
                <a:cxn ang="0">
                  <a:pos x="657" y="600"/>
                </a:cxn>
                <a:cxn ang="0">
                  <a:pos x="727" y="611"/>
                </a:cxn>
                <a:cxn ang="0">
                  <a:pos x="823" y="620"/>
                </a:cxn>
                <a:cxn ang="0">
                  <a:pos x="928" y="630"/>
                </a:cxn>
                <a:cxn ang="0">
                  <a:pos x="1032" y="634"/>
                </a:cxn>
                <a:cxn ang="0">
                  <a:pos x="1109" y="635"/>
                </a:cxn>
                <a:cxn ang="0">
                  <a:pos x="1211" y="622"/>
                </a:cxn>
                <a:cxn ang="0">
                  <a:pos x="1291" y="606"/>
                </a:cxn>
                <a:cxn ang="0">
                  <a:pos x="1376" y="584"/>
                </a:cxn>
                <a:cxn ang="0">
                  <a:pos x="1461" y="554"/>
                </a:cxn>
                <a:cxn ang="0">
                  <a:pos x="1508" y="532"/>
                </a:cxn>
                <a:cxn ang="0">
                  <a:pos x="1561" y="498"/>
                </a:cxn>
                <a:cxn ang="0">
                  <a:pos x="1599" y="468"/>
                </a:cxn>
                <a:cxn ang="0">
                  <a:pos x="1636" y="439"/>
                </a:cxn>
                <a:cxn ang="0">
                  <a:pos x="1663" y="413"/>
                </a:cxn>
                <a:cxn ang="0">
                  <a:pos x="1774" y="606"/>
                </a:cxn>
                <a:cxn ang="0">
                  <a:pos x="1782" y="519"/>
                </a:cxn>
                <a:cxn ang="0">
                  <a:pos x="1795" y="439"/>
                </a:cxn>
                <a:cxn ang="0">
                  <a:pos x="1812" y="332"/>
                </a:cxn>
                <a:cxn ang="0">
                  <a:pos x="1840" y="239"/>
                </a:cxn>
                <a:cxn ang="0">
                  <a:pos x="1872" y="158"/>
                </a:cxn>
                <a:cxn ang="0">
                  <a:pos x="1917" y="71"/>
                </a:cxn>
                <a:cxn ang="0">
                  <a:pos x="1831" y="77"/>
                </a:cxn>
                <a:cxn ang="0">
                  <a:pos x="1737" y="80"/>
                </a:cxn>
                <a:cxn ang="0">
                  <a:pos x="1633" y="68"/>
                </a:cxn>
                <a:cxn ang="0">
                  <a:pos x="1544" y="48"/>
                </a:cxn>
                <a:cxn ang="0">
                  <a:pos x="1491" y="34"/>
                </a:cxn>
                <a:cxn ang="0">
                  <a:pos x="1422" y="0"/>
                </a:cxn>
                <a:cxn ang="0">
                  <a:pos x="1534" y="195"/>
                </a:cxn>
                <a:cxn ang="0">
                  <a:pos x="1472" y="245"/>
                </a:cxn>
                <a:cxn ang="0">
                  <a:pos x="1413" y="287"/>
                </a:cxn>
                <a:cxn ang="0">
                  <a:pos x="1335" y="325"/>
                </a:cxn>
                <a:cxn ang="0">
                  <a:pos x="1258" y="357"/>
                </a:cxn>
                <a:cxn ang="0">
                  <a:pos x="1164" y="384"/>
                </a:cxn>
                <a:cxn ang="0">
                  <a:pos x="1080" y="405"/>
                </a:cxn>
                <a:cxn ang="0">
                  <a:pos x="954" y="431"/>
                </a:cxn>
                <a:cxn ang="0">
                  <a:pos x="851" y="442"/>
                </a:cxn>
                <a:cxn ang="0">
                  <a:pos x="753" y="449"/>
                </a:cxn>
                <a:cxn ang="0">
                  <a:pos x="645" y="446"/>
                </a:cxn>
                <a:cxn ang="0">
                  <a:pos x="595" y="445"/>
                </a:cxn>
                <a:cxn ang="0">
                  <a:pos x="548" y="444"/>
                </a:cxn>
                <a:cxn ang="0">
                  <a:pos x="505" y="438"/>
                </a:cxn>
                <a:cxn ang="0">
                  <a:pos x="463" y="433"/>
                </a:cxn>
                <a:cxn ang="0">
                  <a:pos x="390" y="427"/>
                </a:cxn>
                <a:cxn ang="0">
                  <a:pos x="334" y="414"/>
                </a:cxn>
                <a:cxn ang="0">
                  <a:pos x="293" y="404"/>
                </a:cxn>
                <a:cxn ang="0">
                  <a:pos x="250" y="394"/>
                </a:cxn>
                <a:cxn ang="0">
                  <a:pos x="208" y="382"/>
                </a:cxn>
                <a:cxn ang="0">
                  <a:pos x="173" y="371"/>
                </a:cxn>
                <a:cxn ang="0">
                  <a:pos x="130" y="357"/>
                </a:cxn>
                <a:cxn ang="0">
                  <a:pos x="84" y="337"/>
                </a:cxn>
                <a:cxn ang="0">
                  <a:pos x="41" y="320"/>
                </a:cxn>
                <a:cxn ang="0">
                  <a:pos x="0" y="297"/>
                </a:cxn>
              </a:cxnLst>
              <a:rect l="0" t="0" r="r" b="b"/>
              <a:pathLst>
                <a:path w="1918" h="636">
                  <a:moveTo>
                    <a:pt x="0" y="297"/>
                  </a:moveTo>
                  <a:lnTo>
                    <a:pt x="52" y="342"/>
                  </a:lnTo>
                  <a:lnTo>
                    <a:pt x="97" y="377"/>
                  </a:lnTo>
                  <a:lnTo>
                    <a:pt x="139" y="403"/>
                  </a:lnTo>
                  <a:lnTo>
                    <a:pt x="187" y="432"/>
                  </a:lnTo>
                  <a:lnTo>
                    <a:pt x="256" y="472"/>
                  </a:lnTo>
                  <a:lnTo>
                    <a:pt x="325" y="504"/>
                  </a:lnTo>
                  <a:lnTo>
                    <a:pt x="405" y="534"/>
                  </a:lnTo>
                  <a:lnTo>
                    <a:pt x="485" y="558"/>
                  </a:lnTo>
                  <a:lnTo>
                    <a:pt x="560" y="578"/>
                  </a:lnTo>
                  <a:lnTo>
                    <a:pt x="657" y="600"/>
                  </a:lnTo>
                  <a:lnTo>
                    <a:pt x="727" y="611"/>
                  </a:lnTo>
                  <a:lnTo>
                    <a:pt x="823" y="620"/>
                  </a:lnTo>
                  <a:lnTo>
                    <a:pt x="928" y="630"/>
                  </a:lnTo>
                  <a:lnTo>
                    <a:pt x="1032" y="634"/>
                  </a:lnTo>
                  <a:lnTo>
                    <a:pt x="1109" y="635"/>
                  </a:lnTo>
                  <a:lnTo>
                    <a:pt x="1211" y="622"/>
                  </a:lnTo>
                  <a:lnTo>
                    <a:pt x="1291" y="606"/>
                  </a:lnTo>
                  <a:lnTo>
                    <a:pt x="1376" y="584"/>
                  </a:lnTo>
                  <a:lnTo>
                    <a:pt x="1461" y="554"/>
                  </a:lnTo>
                  <a:lnTo>
                    <a:pt x="1508" y="532"/>
                  </a:lnTo>
                  <a:lnTo>
                    <a:pt x="1561" y="498"/>
                  </a:lnTo>
                  <a:lnTo>
                    <a:pt x="1599" y="468"/>
                  </a:lnTo>
                  <a:lnTo>
                    <a:pt x="1636" y="439"/>
                  </a:lnTo>
                  <a:lnTo>
                    <a:pt x="1663" y="413"/>
                  </a:lnTo>
                  <a:lnTo>
                    <a:pt x="1774" y="606"/>
                  </a:lnTo>
                  <a:lnTo>
                    <a:pt x="1782" y="519"/>
                  </a:lnTo>
                  <a:lnTo>
                    <a:pt x="1795" y="439"/>
                  </a:lnTo>
                  <a:lnTo>
                    <a:pt x="1812" y="332"/>
                  </a:lnTo>
                  <a:lnTo>
                    <a:pt x="1840" y="239"/>
                  </a:lnTo>
                  <a:lnTo>
                    <a:pt x="1872" y="158"/>
                  </a:lnTo>
                  <a:lnTo>
                    <a:pt x="1917" y="71"/>
                  </a:lnTo>
                  <a:lnTo>
                    <a:pt x="1831" y="77"/>
                  </a:lnTo>
                  <a:lnTo>
                    <a:pt x="1737" y="80"/>
                  </a:lnTo>
                  <a:lnTo>
                    <a:pt x="1633" y="68"/>
                  </a:lnTo>
                  <a:lnTo>
                    <a:pt x="1544" y="48"/>
                  </a:lnTo>
                  <a:lnTo>
                    <a:pt x="1491" y="34"/>
                  </a:lnTo>
                  <a:lnTo>
                    <a:pt x="1422" y="0"/>
                  </a:lnTo>
                  <a:lnTo>
                    <a:pt x="1534" y="195"/>
                  </a:lnTo>
                  <a:lnTo>
                    <a:pt x="1472" y="245"/>
                  </a:lnTo>
                  <a:lnTo>
                    <a:pt x="1413" y="287"/>
                  </a:lnTo>
                  <a:lnTo>
                    <a:pt x="1335" y="325"/>
                  </a:lnTo>
                  <a:lnTo>
                    <a:pt x="1258" y="357"/>
                  </a:lnTo>
                  <a:lnTo>
                    <a:pt x="1164" y="384"/>
                  </a:lnTo>
                  <a:lnTo>
                    <a:pt x="1080" y="405"/>
                  </a:lnTo>
                  <a:lnTo>
                    <a:pt x="954" y="431"/>
                  </a:lnTo>
                  <a:lnTo>
                    <a:pt x="851" y="442"/>
                  </a:lnTo>
                  <a:lnTo>
                    <a:pt x="753" y="449"/>
                  </a:lnTo>
                  <a:lnTo>
                    <a:pt x="645" y="446"/>
                  </a:lnTo>
                  <a:lnTo>
                    <a:pt x="595" y="445"/>
                  </a:lnTo>
                  <a:lnTo>
                    <a:pt x="548" y="444"/>
                  </a:lnTo>
                  <a:lnTo>
                    <a:pt x="505" y="438"/>
                  </a:lnTo>
                  <a:lnTo>
                    <a:pt x="463" y="433"/>
                  </a:lnTo>
                  <a:lnTo>
                    <a:pt x="390" y="427"/>
                  </a:lnTo>
                  <a:lnTo>
                    <a:pt x="334" y="414"/>
                  </a:lnTo>
                  <a:lnTo>
                    <a:pt x="293" y="404"/>
                  </a:lnTo>
                  <a:lnTo>
                    <a:pt x="250" y="394"/>
                  </a:lnTo>
                  <a:lnTo>
                    <a:pt x="208" y="382"/>
                  </a:lnTo>
                  <a:lnTo>
                    <a:pt x="173" y="371"/>
                  </a:lnTo>
                  <a:lnTo>
                    <a:pt x="130" y="357"/>
                  </a:lnTo>
                  <a:lnTo>
                    <a:pt x="84" y="337"/>
                  </a:lnTo>
                  <a:lnTo>
                    <a:pt x="41" y="320"/>
                  </a:lnTo>
                  <a:lnTo>
                    <a:pt x="0" y="297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349625" y="2312988"/>
            <a:ext cx="2487613" cy="881062"/>
            <a:chOff x="2110" y="1457"/>
            <a:chExt cx="1567" cy="555"/>
          </a:xfrm>
        </p:grpSpPr>
        <p:sp>
          <p:nvSpPr>
            <p:cNvPr id="69653" name="Freeform 21"/>
            <p:cNvSpPr>
              <a:spLocks/>
            </p:cNvSpPr>
            <p:nvPr/>
          </p:nvSpPr>
          <p:spPr bwMode="auto">
            <a:xfrm>
              <a:off x="2110" y="1487"/>
              <a:ext cx="1567" cy="525"/>
            </a:xfrm>
            <a:custGeom>
              <a:avLst/>
              <a:gdLst/>
              <a:ahLst/>
              <a:cxnLst>
                <a:cxn ang="0">
                  <a:pos x="1536" y="238"/>
                </a:cxn>
                <a:cxn ang="0">
                  <a:pos x="1455" y="186"/>
                </a:cxn>
                <a:cxn ang="0">
                  <a:pos x="1350" y="135"/>
                </a:cxn>
                <a:cxn ang="0">
                  <a:pos x="1240" y="97"/>
                </a:cxn>
                <a:cxn ang="0">
                  <a:pos x="1114" y="58"/>
                </a:cxn>
                <a:cxn ang="0">
                  <a:pos x="979" y="32"/>
                </a:cxn>
                <a:cxn ang="0">
                  <a:pos x="816" y="14"/>
                </a:cxn>
                <a:cxn ang="0">
                  <a:pos x="671" y="9"/>
                </a:cxn>
                <a:cxn ang="0">
                  <a:pos x="524" y="31"/>
                </a:cxn>
                <a:cxn ang="0">
                  <a:pos x="389" y="73"/>
                </a:cxn>
                <a:cxn ang="0">
                  <a:pos x="309" y="119"/>
                </a:cxn>
                <a:cxn ang="0">
                  <a:pos x="248" y="164"/>
                </a:cxn>
                <a:cxn ang="0">
                  <a:pos x="120" y="0"/>
                </a:cxn>
                <a:cxn ang="0">
                  <a:pos x="106" y="145"/>
                </a:cxn>
                <a:cxn ang="0">
                  <a:pos x="73" y="302"/>
                </a:cxn>
                <a:cxn ang="0">
                  <a:pos x="0" y="422"/>
                </a:cxn>
                <a:cxn ang="0">
                  <a:pos x="94" y="457"/>
                </a:cxn>
                <a:cxn ang="0">
                  <a:pos x="254" y="467"/>
                </a:cxn>
                <a:cxn ang="0">
                  <a:pos x="369" y="495"/>
                </a:cxn>
                <a:cxn ang="0">
                  <a:pos x="333" y="366"/>
                </a:cxn>
                <a:cxn ang="0">
                  <a:pos x="431" y="291"/>
                </a:cxn>
                <a:cxn ang="0">
                  <a:pos x="554" y="236"/>
                </a:cxn>
                <a:cxn ang="0">
                  <a:pos x="697" y="195"/>
                </a:cxn>
                <a:cxn ang="0">
                  <a:pos x="882" y="167"/>
                </a:cxn>
                <a:cxn ang="0">
                  <a:pos x="1047" y="166"/>
                </a:cxn>
                <a:cxn ang="0">
                  <a:pos x="1125" y="168"/>
                </a:cxn>
                <a:cxn ang="0">
                  <a:pos x="1192" y="176"/>
                </a:cxn>
                <a:cxn ang="0">
                  <a:pos x="1298" y="194"/>
                </a:cxn>
                <a:cxn ang="0">
                  <a:pos x="1364" y="210"/>
                </a:cxn>
                <a:cxn ang="0">
                  <a:pos x="1428" y="229"/>
                </a:cxn>
                <a:cxn ang="0">
                  <a:pos x="1497" y="259"/>
                </a:cxn>
                <a:cxn ang="0">
                  <a:pos x="1566" y="291"/>
                </a:cxn>
              </a:cxnLst>
              <a:rect l="0" t="0" r="r" b="b"/>
              <a:pathLst>
                <a:path w="1567" h="525">
                  <a:moveTo>
                    <a:pt x="1566" y="291"/>
                  </a:moveTo>
                  <a:lnTo>
                    <a:pt x="1536" y="238"/>
                  </a:lnTo>
                  <a:lnTo>
                    <a:pt x="1490" y="209"/>
                  </a:lnTo>
                  <a:lnTo>
                    <a:pt x="1455" y="186"/>
                  </a:lnTo>
                  <a:lnTo>
                    <a:pt x="1406" y="159"/>
                  </a:lnTo>
                  <a:lnTo>
                    <a:pt x="1350" y="135"/>
                  </a:lnTo>
                  <a:lnTo>
                    <a:pt x="1303" y="121"/>
                  </a:lnTo>
                  <a:lnTo>
                    <a:pt x="1240" y="97"/>
                  </a:lnTo>
                  <a:lnTo>
                    <a:pt x="1176" y="78"/>
                  </a:lnTo>
                  <a:lnTo>
                    <a:pt x="1114" y="58"/>
                  </a:lnTo>
                  <a:lnTo>
                    <a:pt x="1035" y="40"/>
                  </a:lnTo>
                  <a:lnTo>
                    <a:pt x="979" y="32"/>
                  </a:lnTo>
                  <a:lnTo>
                    <a:pt x="902" y="23"/>
                  </a:lnTo>
                  <a:lnTo>
                    <a:pt x="816" y="14"/>
                  </a:lnTo>
                  <a:lnTo>
                    <a:pt x="734" y="10"/>
                  </a:lnTo>
                  <a:lnTo>
                    <a:pt x="671" y="9"/>
                  </a:lnTo>
                  <a:lnTo>
                    <a:pt x="591" y="19"/>
                  </a:lnTo>
                  <a:lnTo>
                    <a:pt x="524" y="31"/>
                  </a:lnTo>
                  <a:lnTo>
                    <a:pt x="456" y="49"/>
                  </a:lnTo>
                  <a:lnTo>
                    <a:pt x="389" y="73"/>
                  </a:lnTo>
                  <a:lnTo>
                    <a:pt x="351" y="93"/>
                  </a:lnTo>
                  <a:lnTo>
                    <a:pt x="309" y="119"/>
                  </a:lnTo>
                  <a:lnTo>
                    <a:pt x="278" y="143"/>
                  </a:lnTo>
                  <a:lnTo>
                    <a:pt x="248" y="164"/>
                  </a:lnTo>
                  <a:lnTo>
                    <a:pt x="229" y="187"/>
                  </a:lnTo>
                  <a:lnTo>
                    <a:pt x="120" y="0"/>
                  </a:lnTo>
                  <a:lnTo>
                    <a:pt x="115" y="67"/>
                  </a:lnTo>
                  <a:lnTo>
                    <a:pt x="106" y="145"/>
                  </a:lnTo>
                  <a:lnTo>
                    <a:pt x="94" y="224"/>
                  </a:lnTo>
                  <a:lnTo>
                    <a:pt x="73" y="302"/>
                  </a:lnTo>
                  <a:lnTo>
                    <a:pt x="50" y="353"/>
                  </a:lnTo>
                  <a:lnTo>
                    <a:pt x="0" y="422"/>
                  </a:lnTo>
                  <a:lnTo>
                    <a:pt x="25" y="462"/>
                  </a:lnTo>
                  <a:lnTo>
                    <a:pt x="94" y="457"/>
                  </a:lnTo>
                  <a:lnTo>
                    <a:pt x="170" y="455"/>
                  </a:lnTo>
                  <a:lnTo>
                    <a:pt x="254" y="467"/>
                  </a:lnTo>
                  <a:lnTo>
                    <a:pt x="326" y="482"/>
                  </a:lnTo>
                  <a:lnTo>
                    <a:pt x="369" y="495"/>
                  </a:lnTo>
                  <a:lnTo>
                    <a:pt x="424" y="524"/>
                  </a:lnTo>
                  <a:lnTo>
                    <a:pt x="333" y="366"/>
                  </a:lnTo>
                  <a:lnTo>
                    <a:pt x="383" y="323"/>
                  </a:lnTo>
                  <a:lnTo>
                    <a:pt x="431" y="291"/>
                  </a:lnTo>
                  <a:lnTo>
                    <a:pt x="491" y="260"/>
                  </a:lnTo>
                  <a:lnTo>
                    <a:pt x="554" y="236"/>
                  </a:lnTo>
                  <a:lnTo>
                    <a:pt x="630" y="212"/>
                  </a:lnTo>
                  <a:lnTo>
                    <a:pt x="697" y="195"/>
                  </a:lnTo>
                  <a:lnTo>
                    <a:pt x="797" y="175"/>
                  </a:lnTo>
                  <a:lnTo>
                    <a:pt x="882" y="167"/>
                  </a:lnTo>
                  <a:lnTo>
                    <a:pt x="959" y="164"/>
                  </a:lnTo>
                  <a:lnTo>
                    <a:pt x="1047" y="166"/>
                  </a:lnTo>
                  <a:lnTo>
                    <a:pt x="1087" y="167"/>
                  </a:lnTo>
                  <a:lnTo>
                    <a:pt x="1125" y="168"/>
                  </a:lnTo>
                  <a:lnTo>
                    <a:pt x="1159" y="173"/>
                  </a:lnTo>
                  <a:lnTo>
                    <a:pt x="1192" y="176"/>
                  </a:lnTo>
                  <a:lnTo>
                    <a:pt x="1253" y="183"/>
                  </a:lnTo>
                  <a:lnTo>
                    <a:pt x="1298" y="194"/>
                  </a:lnTo>
                  <a:lnTo>
                    <a:pt x="1331" y="202"/>
                  </a:lnTo>
                  <a:lnTo>
                    <a:pt x="1364" y="210"/>
                  </a:lnTo>
                  <a:lnTo>
                    <a:pt x="1398" y="221"/>
                  </a:lnTo>
                  <a:lnTo>
                    <a:pt x="1428" y="229"/>
                  </a:lnTo>
                  <a:lnTo>
                    <a:pt x="1461" y="242"/>
                  </a:lnTo>
                  <a:lnTo>
                    <a:pt x="1497" y="259"/>
                  </a:lnTo>
                  <a:lnTo>
                    <a:pt x="1535" y="274"/>
                  </a:lnTo>
                  <a:lnTo>
                    <a:pt x="1566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54" name="Freeform 22"/>
            <p:cNvSpPr>
              <a:spLocks/>
            </p:cNvSpPr>
            <p:nvPr/>
          </p:nvSpPr>
          <p:spPr bwMode="auto">
            <a:xfrm>
              <a:off x="2110" y="1457"/>
              <a:ext cx="1535" cy="509"/>
            </a:xfrm>
            <a:custGeom>
              <a:avLst/>
              <a:gdLst/>
              <a:ahLst/>
              <a:cxnLst>
                <a:cxn ang="0">
                  <a:pos x="1534" y="270"/>
                </a:cxn>
                <a:cxn ang="0">
                  <a:pos x="1492" y="234"/>
                </a:cxn>
                <a:cxn ang="0">
                  <a:pos x="1456" y="206"/>
                </a:cxn>
                <a:cxn ang="0">
                  <a:pos x="1423" y="186"/>
                </a:cxn>
                <a:cxn ang="0">
                  <a:pos x="1384" y="162"/>
                </a:cxn>
                <a:cxn ang="0">
                  <a:pos x="1329" y="130"/>
                </a:cxn>
                <a:cxn ang="0">
                  <a:pos x="1274" y="105"/>
                </a:cxn>
                <a:cxn ang="0">
                  <a:pos x="1210" y="81"/>
                </a:cxn>
                <a:cxn ang="0">
                  <a:pos x="1146" y="62"/>
                </a:cxn>
                <a:cxn ang="0">
                  <a:pos x="1086" y="46"/>
                </a:cxn>
                <a:cxn ang="0">
                  <a:pos x="1008" y="28"/>
                </a:cxn>
                <a:cxn ang="0">
                  <a:pos x="952" y="19"/>
                </a:cxn>
                <a:cxn ang="0">
                  <a:pos x="875" y="12"/>
                </a:cxn>
                <a:cxn ang="0">
                  <a:pos x="791" y="4"/>
                </a:cxn>
                <a:cxn ang="0">
                  <a:pos x="708" y="1"/>
                </a:cxn>
                <a:cxn ang="0">
                  <a:pos x="647" y="0"/>
                </a:cxn>
                <a:cxn ang="0">
                  <a:pos x="565" y="10"/>
                </a:cxn>
                <a:cxn ang="0">
                  <a:pos x="501" y="23"/>
                </a:cxn>
                <a:cxn ang="0">
                  <a:pos x="433" y="41"/>
                </a:cxn>
                <a:cxn ang="0">
                  <a:pos x="365" y="65"/>
                </a:cxn>
                <a:cxn ang="0">
                  <a:pos x="327" y="82"/>
                </a:cxn>
                <a:cxn ang="0">
                  <a:pos x="285" y="110"/>
                </a:cxn>
                <a:cxn ang="0">
                  <a:pos x="254" y="134"/>
                </a:cxn>
                <a:cxn ang="0">
                  <a:pos x="225" y="157"/>
                </a:cxn>
                <a:cxn ang="0">
                  <a:pos x="203" y="178"/>
                </a:cxn>
                <a:cxn ang="0">
                  <a:pos x="114" y="23"/>
                </a:cxn>
                <a:cxn ang="0">
                  <a:pos x="108" y="93"/>
                </a:cxn>
                <a:cxn ang="0">
                  <a:pos x="98" y="157"/>
                </a:cxn>
                <a:cxn ang="0">
                  <a:pos x="84" y="242"/>
                </a:cxn>
                <a:cxn ang="0">
                  <a:pos x="62" y="317"/>
                </a:cxn>
                <a:cxn ang="0">
                  <a:pos x="36" y="382"/>
                </a:cxn>
                <a:cxn ang="0">
                  <a:pos x="0" y="451"/>
                </a:cxn>
                <a:cxn ang="0">
                  <a:pos x="69" y="446"/>
                </a:cxn>
                <a:cxn ang="0">
                  <a:pos x="144" y="444"/>
                </a:cxn>
                <a:cxn ang="0">
                  <a:pos x="227" y="454"/>
                </a:cxn>
                <a:cxn ang="0">
                  <a:pos x="298" y="470"/>
                </a:cxn>
                <a:cxn ang="0">
                  <a:pos x="341" y="481"/>
                </a:cxn>
                <a:cxn ang="0">
                  <a:pos x="396" y="508"/>
                </a:cxn>
                <a:cxn ang="0">
                  <a:pos x="306" y="352"/>
                </a:cxn>
                <a:cxn ang="0">
                  <a:pos x="356" y="312"/>
                </a:cxn>
                <a:cxn ang="0">
                  <a:pos x="403" y="278"/>
                </a:cxn>
                <a:cxn ang="0">
                  <a:pos x="466" y="248"/>
                </a:cxn>
                <a:cxn ang="0">
                  <a:pos x="527" y="222"/>
                </a:cxn>
                <a:cxn ang="0">
                  <a:pos x="603" y="201"/>
                </a:cxn>
                <a:cxn ang="0">
                  <a:pos x="670" y="184"/>
                </a:cxn>
                <a:cxn ang="0">
                  <a:pos x="771" y="163"/>
                </a:cxn>
                <a:cxn ang="0">
                  <a:pos x="853" y="154"/>
                </a:cxn>
                <a:cxn ang="0">
                  <a:pos x="931" y="149"/>
                </a:cxn>
                <a:cxn ang="0">
                  <a:pos x="1018" y="151"/>
                </a:cxn>
                <a:cxn ang="0">
                  <a:pos x="1058" y="152"/>
                </a:cxn>
                <a:cxn ang="0">
                  <a:pos x="1095" y="153"/>
                </a:cxn>
                <a:cxn ang="0">
                  <a:pos x="1130" y="158"/>
                </a:cxn>
                <a:cxn ang="0">
                  <a:pos x="1164" y="162"/>
                </a:cxn>
                <a:cxn ang="0">
                  <a:pos x="1222" y="166"/>
                </a:cxn>
                <a:cxn ang="0">
                  <a:pos x="1267" y="177"/>
                </a:cxn>
                <a:cxn ang="0">
                  <a:pos x="1300" y="185"/>
                </a:cxn>
                <a:cxn ang="0">
                  <a:pos x="1334" y="193"/>
                </a:cxn>
                <a:cxn ang="0">
                  <a:pos x="1368" y="202"/>
                </a:cxn>
                <a:cxn ang="0">
                  <a:pos x="1396" y="211"/>
                </a:cxn>
                <a:cxn ang="0">
                  <a:pos x="1430" y="222"/>
                </a:cxn>
                <a:cxn ang="0">
                  <a:pos x="1467" y="238"/>
                </a:cxn>
                <a:cxn ang="0">
                  <a:pos x="1501" y="252"/>
                </a:cxn>
                <a:cxn ang="0">
                  <a:pos x="1534" y="270"/>
                </a:cxn>
              </a:cxnLst>
              <a:rect l="0" t="0" r="r" b="b"/>
              <a:pathLst>
                <a:path w="1535" h="509">
                  <a:moveTo>
                    <a:pt x="1534" y="270"/>
                  </a:moveTo>
                  <a:lnTo>
                    <a:pt x="1492" y="234"/>
                  </a:lnTo>
                  <a:lnTo>
                    <a:pt x="1456" y="206"/>
                  </a:lnTo>
                  <a:lnTo>
                    <a:pt x="1423" y="186"/>
                  </a:lnTo>
                  <a:lnTo>
                    <a:pt x="1384" y="162"/>
                  </a:lnTo>
                  <a:lnTo>
                    <a:pt x="1329" y="130"/>
                  </a:lnTo>
                  <a:lnTo>
                    <a:pt x="1274" y="105"/>
                  </a:lnTo>
                  <a:lnTo>
                    <a:pt x="1210" y="81"/>
                  </a:lnTo>
                  <a:lnTo>
                    <a:pt x="1146" y="62"/>
                  </a:lnTo>
                  <a:lnTo>
                    <a:pt x="1086" y="46"/>
                  </a:lnTo>
                  <a:lnTo>
                    <a:pt x="1008" y="28"/>
                  </a:lnTo>
                  <a:lnTo>
                    <a:pt x="952" y="19"/>
                  </a:lnTo>
                  <a:lnTo>
                    <a:pt x="875" y="12"/>
                  </a:lnTo>
                  <a:lnTo>
                    <a:pt x="791" y="4"/>
                  </a:lnTo>
                  <a:lnTo>
                    <a:pt x="708" y="1"/>
                  </a:lnTo>
                  <a:lnTo>
                    <a:pt x="647" y="0"/>
                  </a:lnTo>
                  <a:lnTo>
                    <a:pt x="565" y="10"/>
                  </a:lnTo>
                  <a:lnTo>
                    <a:pt x="501" y="23"/>
                  </a:lnTo>
                  <a:lnTo>
                    <a:pt x="433" y="41"/>
                  </a:lnTo>
                  <a:lnTo>
                    <a:pt x="365" y="65"/>
                  </a:lnTo>
                  <a:lnTo>
                    <a:pt x="327" y="82"/>
                  </a:lnTo>
                  <a:lnTo>
                    <a:pt x="285" y="110"/>
                  </a:lnTo>
                  <a:lnTo>
                    <a:pt x="254" y="134"/>
                  </a:lnTo>
                  <a:lnTo>
                    <a:pt x="225" y="157"/>
                  </a:lnTo>
                  <a:lnTo>
                    <a:pt x="203" y="178"/>
                  </a:lnTo>
                  <a:lnTo>
                    <a:pt x="114" y="23"/>
                  </a:lnTo>
                  <a:lnTo>
                    <a:pt x="108" y="93"/>
                  </a:lnTo>
                  <a:lnTo>
                    <a:pt x="98" y="157"/>
                  </a:lnTo>
                  <a:lnTo>
                    <a:pt x="84" y="242"/>
                  </a:lnTo>
                  <a:lnTo>
                    <a:pt x="62" y="317"/>
                  </a:lnTo>
                  <a:lnTo>
                    <a:pt x="36" y="382"/>
                  </a:lnTo>
                  <a:lnTo>
                    <a:pt x="0" y="451"/>
                  </a:lnTo>
                  <a:lnTo>
                    <a:pt x="69" y="446"/>
                  </a:lnTo>
                  <a:lnTo>
                    <a:pt x="144" y="444"/>
                  </a:lnTo>
                  <a:lnTo>
                    <a:pt x="227" y="454"/>
                  </a:lnTo>
                  <a:lnTo>
                    <a:pt x="298" y="470"/>
                  </a:lnTo>
                  <a:lnTo>
                    <a:pt x="341" y="481"/>
                  </a:lnTo>
                  <a:lnTo>
                    <a:pt x="396" y="508"/>
                  </a:lnTo>
                  <a:lnTo>
                    <a:pt x="306" y="352"/>
                  </a:lnTo>
                  <a:lnTo>
                    <a:pt x="356" y="312"/>
                  </a:lnTo>
                  <a:lnTo>
                    <a:pt x="403" y="278"/>
                  </a:lnTo>
                  <a:lnTo>
                    <a:pt x="466" y="248"/>
                  </a:lnTo>
                  <a:lnTo>
                    <a:pt x="527" y="222"/>
                  </a:lnTo>
                  <a:lnTo>
                    <a:pt x="603" y="201"/>
                  </a:lnTo>
                  <a:lnTo>
                    <a:pt x="670" y="184"/>
                  </a:lnTo>
                  <a:lnTo>
                    <a:pt x="771" y="163"/>
                  </a:lnTo>
                  <a:lnTo>
                    <a:pt x="853" y="154"/>
                  </a:lnTo>
                  <a:lnTo>
                    <a:pt x="931" y="149"/>
                  </a:lnTo>
                  <a:lnTo>
                    <a:pt x="1018" y="151"/>
                  </a:lnTo>
                  <a:lnTo>
                    <a:pt x="1058" y="152"/>
                  </a:lnTo>
                  <a:lnTo>
                    <a:pt x="1095" y="153"/>
                  </a:lnTo>
                  <a:lnTo>
                    <a:pt x="1130" y="158"/>
                  </a:lnTo>
                  <a:lnTo>
                    <a:pt x="1164" y="162"/>
                  </a:lnTo>
                  <a:lnTo>
                    <a:pt x="1222" y="166"/>
                  </a:lnTo>
                  <a:lnTo>
                    <a:pt x="1267" y="177"/>
                  </a:lnTo>
                  <a:lnTo>
                    <a:pt x="1300" y="185"/>
                  </a:lnTo>
                  <a:lnTo>
                    <a:pt x="1334" y="193"/>
                  </a:lnTo>
                  <a:lnTo>
                    <a:pt x="1368" y="202"/>
                  </a:lnTo>
                  <a:lnTo>
                    <a:pt x="1396" y="211"/>
                  </a:lnTo>
                  <a:lnTo>
                    <a:pt x="1430" y="222"/>
                  </a:lnTo>
                  <a:lnTo>
                    <a:pt x="1467" y="238"/>
                  </a:lnTo>
                  <a:lnTo>
                    <a:pt x="1501" y="252"/>
                  </a:lnTo>
                  <a:lnTo>
                    <a:pt x="1534" y="27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23 Metin kutusu"/>
          <p:cNvSpPr txBox="1"/>
          <p:nvPr/>
        </p:nvSpPr>
        <p:spPr>
          <a:xfrm>
            <a:off x="4714876" y="6286520"/>
            <a:ext cx="436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Mostly</a:t>
            </a:r>
            <a:r>
              <a:rPr lang="tr-TR" dirty="0" smtClean="0"/>
              <a:t>, </a:t>
            </a:r>
            <a:r>
              <a:rPr lang="tr-TR" dirty="0" err="1" smtClean="0"/>
              <a:t>you</a:t>
            </a:r>
            <a:r>
              <a:rPr lang="tr-TR" dirty="0" smtClean="0"/>
              <a:t> can not </a:t>
            </a:r>
            <a:r>
              <a:rPr lang="tr-TR" dirty="0" err="1" smtClean="0"/>
              <a:t>reach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population</a:t>
            </a:r>
            <a:r>
              <a:rPr lang="tr-TR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571500" y="1928813"/>
          <a:ext cx="8083550" cy="4308475"/>
        </p:xfrm>
        <a:graphic>
          <a:graphicData uri="http://schemas.openxmlformats.org/presentationml/2006/ole">
            <p:oleObj spid="_x0000_s9218" name="VISIO" r:id="rId4" imgW="3993840" imgH="2130120" progId="">
              <p:embed/>
            </p:oleObj>
          </a:graphicData>
        </a:graphic>
      </p:graphicFrame>
      <p:sp>
        <p:nvSpPr>
          <p:cNvPr id="71683" name="Arc 3"/>
          <p:cNvSpPr>
            <a:spLocks/>
          </p:cNvSpPr>
          <p:nvPr/>
        </p:nvSpPr>
        <p:spPr bwMode="auto">
          <a:xfrm>
            <a:off x="3290888" y="2452688"/>
            <a:ext cx="596900" cy="1397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43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2"/>
                  <a:pt x="9635" y="31"/>
                  <a:pt x="21543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2"/>
                  <a:pt x="9635" y="31"/>
                  <a:pt x="21543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27163" y="158750"/>
            <a:ext cx="7575550" cy="113665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Population Linear Regression Model</a:t>
            </a:r>
          </a:p>
        </p:txBody>
      </p:sp>
      <p:graphicFrame>
        <p:nvGraphicFramePr>
          <p:cNvPr id="7168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21138" y="2243138"/>
          <a:ext cx="3252787" cy="458787"/>
        </p:xfrm>
        <a:graphic>
          <a:graphicData uri="http://schemas.openxmlformats.org/presentationml/2006/ole">
            <p:oleObj spid="_x0000_s9219" name="MathType Equation" r:id="rId5" imgW="3260520" imgH="466560" progId="Equation">
              <p:embed/>
            </p:oleObj>
          </a:graphicData>
        </a:graphic>
      </p:graphicFrame>
      <p:graphicFrame>
        <p:nvGraphicFramePr>
          <p:cNvPr id="7168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35650" y="4419600"/>
          <a:ext cx="2622550" cy="615950"/>
        </p:xfrm>
        <a:graphic>
          <a:graphicData uri="http://schemas.openxmlformats.org/presentationml/2006/ole">
            <p:oleObj spid="_x0000_s9220" name="Equation" r:id="rId6" imgW="1066680" imgH="228600" progId="Equation.3">
              <p:embed/>
            </p:oleObj>
          </a:graphicData>
        </a:graphic>
      </p:graphicFrame>
      <p:sp>
        <p:nvSpPr>
          <p:cNvPr id="71687" name="Arc 7"/>
          <p:cNvSpPr>
            <a:spLocks/>
          </p:cNvSpPr>
          <p:nvPr/>
        </p:nvSpPr>
        <p:spPr bwMode="auto">
          <a:xfrm>
            <a:off x="4129088" y="4191000"/>
            <a:ext cx="596900" cy="6731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7380288" y="2212975"/>
            <a:ext cx="1660525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tx2"/>
                </a:solidFill>
              </a:rPr>
              <a:t>Observed</a:t>
            </a:r>
            <a:r>
              <a:rPr lang="tr-T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value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71689" name="Arc 9"/>
          <p:cNvSpPr>
            <a:spLocks/>
          </p:cNvSpPr>
          <p:nvPr/>
        </p:nvSpPr>
        <p:spPr bwMode="auto">
          <a:xfrm>
            <a:off x="7391400" y="2971800"/>
            <a:ext cx="368300" cy="5207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1103308" y="5945188"/>
            <a:ext cx="282575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Observed value</a:t>
            </a:r>
          </a:p>
        </p:txBody>
      </p:sp>
      <p:sp>
        <p:nvSpPr>
          <p:cNvPr id="71691" name="Arc 11"/>
          <p:cNvSpPr>
            <a:spLocks/>
          </p:cNvSpPr>
          <p:nvPr/>
        </p:nvSpPr>
        <p:spPr bwMode="auto">
          <a:xfrm>
            <a:off x="3200400" y="5410200"/>
            <a:ext cx="368300" cy="7493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3489325" y="3252788"/>
            <a:ext cx="3363913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 dirty="0">
                <a:solidFill>
                  <a:schemeClr val="tx2"/>
                </a:solidFill>
                <a:latin typeface="Symbol" pitchFamily="18" charset="2"/>
              </a:rPr>
              <a:t></a:t>
            </a:r>
            <a:r>
              <a:rPr lang="en-US" sz="3600" b="1" i="1" baseline="-25000" dirty="0" err="1">
                <a:solidFill>
                  <a:schemeClr val="tx2"/>
                </a:solidFill>
              </a:rPr>
              <a:t>i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= Random error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571500" y="1928813"/>
          <a:ext cx="8083550" cy="4308475"/>
        </p:xfrm>
        <a:graphic>
          <a:graphicData uri="http://schemas.openxmlformats.org/presentationml/2006/ole">
            <p:oleObj spid="_x0000_s10242" name="VISIO" r:id="rId4" imgW="3993840" imgH="2130120" progId="">
              <p:embed/>
            </p:oleObj>
          </a:graphicData>
        </a:graphic>
      </p:graphicFrame>
      <p:graphicFrame>
        <p:nvGraphicFramePr>
          <p:cNvPr id="7373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48113" y="2058988"/>
          <a:ext cx="3495675" cy="715962"/>
        </p:xfrm>
        <a:graphic>
          <a:graphicData uri="http://schemas.openxmlformats.org/presentationml/2006/ole">
            <p:oleObj spid="_x0000_s10243" name="MathType Equation" r:id="rId5" imgW="3503520" imgH="722160" progId="Equation">
              <p:embed/>
            </p:oleObj>
          </a:graphicData>
        </a:graphic>
      </p:graphicFrame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Sample Linear Regression Model</a:t>
            </a:r>
          </a:p>
        </p:txBody>
      </p:sp>
      <p:graphicFrame>
        <p:nvGraphicFramePr>
          <p:cNvPr id="7373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32300" y="4552950"/>
          <a:ext cx="2708275" cy="714375"/>
        </p:xfrm>
        <a:graphic>
          <a:graphicData uri="http://schemas.openxmlformats.org/presentationml/2006/ole">
            <p:oleObj spid="_x0000_s10244" name="MathType Equation" r:id="rId6" imgW="2716200" imgH="722160" progId="Equation">
              <p:embed/>
            </p:oleObj>
          </a:graphicData>
        </a:graphic>
      </p:graphicFrame>
      <p:sp>
        <p:nvSpPr>
          <p:cNvPr id="73734" name="Arc 6"/>
          <p:cNvSpPr>
            <a:spLocks/>
          </p:cNvSpPr>
          <p:nvPr/>
        </p:nvSpPr>
        <p:spPr bwMode="auto">
          <a:xfrm>
            <a:off x="3748088" y="4343400"/>
            <a:ext cx="673100" cy="5207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Arc 7"/>
          <p:cNvSpPr>
            <a:spLocks/>
          </p:cNvSpPr>
          <p:nvPr/>
        </p:nvSpPr>
        <p:spPr bwMode="auto">
          <a:xfrm>
            <a:off x="3290888" y="2452688"/>
            <a:ext cx="596900" cy="1397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43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2"/>
                  <a:pt x="9635" y="31"/>
                  <a:pt x="21543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2"/>
                  <a:pt x="9635" y="31"/>
                  <a:pt x="21543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Arc 8"/>
          <p:cNvSpPr>
            <a:spLocks/>
          </p:cNvSpPr>
          <p:nvPr/>
        </p:nvSpPr>
        <p:spPr bwMode="auto">
          <a:xfrm>
            <a:off x="3200400" y="5410200"/>
            <a:ext cx="368300" cy="7493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7077075" y="4040188"/>
            <a:ext cx="1989138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chemeClr val="tx2"/>
                </a:solidFill>
              </a:rPr>
              <a:t>Unsampled</a:t>
            </a:r>
            <a:r>
              <a:rPr lang="en-US" sz="2400" b="1" dirty="0">
                <a:solidFill>
                  <a:schemeClr val="tx2"/>
                </a:solidFill>
              </a:rPr>
              <a:t> observation</a:t>
            </a:r>
          </a:p>
        </p:txBody>
      </p:sp>
      <p:sp>
        <p:nvSpPr>
          <p:cNvPr id="73738" name="Arc 10"/>
          <p:cNvSpPr>
            <a:spLocks/>
          </p:cNvSpPr>
          <p:nvPr/>
        </p:nvSpPr>
        <p:spPr bwMode="auto">
          <a:xfrm>
            <a:off x="6645275" y="4189413"/>
            <a:ext cx="455613" cy="2222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3490913" y="3008313"/>
            <a:ext cx="2100262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tx2"/>
                </a:solidFill>
                <a:latin typeface="Symbol" pitchFamily="18" charset="2"/>
              </a:rPr>
              <a:t></a:t>
            </a:r>
            <a:r>
              <a:rPr lang="en-US" sz="3600" b="1" i="1" baseline="-25000" dirty="0" err="1">
                <a:solidFill>
                  <a:schemeClr val="tx2"/>
                </a:solidFill>
              </a:rPr>
              <a:t>i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= Random error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676275" y="5945188"/>
            <a:ext cx="282575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Observed value</a:t>
            </a: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3576638" y="3049588"/>
            <a:ext cx="3730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4838"/>
            <a:ext cx="7772400" cy="1352550"/>
          </a:xfrm>
          <a:noFill/>
          <a:ln/>
        </p:spPr>
        <p:txBody>
          <a:bodyPr lIns="90488" tIns="44450" rIns="90488" bIns="44450" anchor="ctr" anchorCtr="0">
            <a:normAutofit fontScale="90000"/>
          </a:bodyPr>
          <a:lstStyle/>
          <a:p>
            <a:r>
              <a:rPr lang="en-US"/>
              <a:t>Estimating Parameters:</a:t>
            </a:r>
            <a:br>
              <a:rPr lang="en-US"/>
            </a:br>
            <a:r>
              <a:rPr lang="en-US"/>
              <a:t>Least Squares Method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  Least Squares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>
            <a:normAutofit fontScale="85000" lnSpcReduction="10000"/>
          </a:bodyPr>
          <a:lstStyle/>
          <a:p>
            <a:r>
              <a:rPr lang="en-US" dirty="0"/>
              <a:t>1.	‘Best Fit’ </a:t>
            </a:r>
            <a:r>
              <a:rPr lang="tr-TR" dirty="0" smtClean="0"/>
              <a:t>m</a:t>
            </a:r>
            <a:r>
              <a:rPr lang="en-US" dirty="0" err="1" smtClean="0"/>
              <a:t>eans</a:t>
            </a:r>
            <a:r>
              <a:rPr lang="en-US" dirty="0" smtClean="0"/>
              <a:t> </a:t>
            </a:r>
            <a:r>
              <a:rPr lang="tr-TR" dirty="0" smtClean="0"/>
              <a:t>d</a:t>
            </a:r>
            <a:r>
              <a:rPr lang="en-US" dirty="0" err="1" smtClean="0"/>
              <a:t>ifference</a:t>
            </a:r>
            <a:r>
              <a:rPr lang="en-US" dirty="0" smtClean="0"/>
              <a:t> </a:t>
            </a:r>
            <a:r>
              <a:rPr lang="tr-TR" dirty="0" smtClean="0"/>
              <a:t>b</a:t>
            </a:r>
            <a:r>
              <a:rPr lang="en-US" dirty="0" err="1" smtClean="0"/>
              <a:t>etween</a:t>
            </a:r>
            <a:r>
              <a:rPr lang="en-US" dirty="0" smtClean="0"/>
              <a:t> </a:t>
            </a:r>
            <a:r>
              <a:rPr lang="tr-TR" dirty="0" smtClean="0"/>
              <a:t>a</a:t>
            </a:r>
            <a:r>
              <a:rPr lang="en-US" dirty="0" err="1" smtClean="0"/>
              <a:t>ctual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tr-TR" dirty="0" smtClean="0"/>
              <a:t>v</a:t>
            </a:r>
            <a:r>
              <a:rPr lang="en-US" dirty="0" err="1" smtClean="0"/>
              <a:t>alues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tr-TR" dirty="0" smtClean="0"/>
              <a:t>p</a:t>
            </a:r>
            <a:r>
              <a:rPr lang="en-US" dirty="0" err="1" smtClean="0"/>
              <a:t>redicted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tr-TR" dirty="0" smtClean="0"/>
              <a:t>v</a:t>
            </a:r>
            <a:r>
              <a:rPr lang="en-US" dirty="0" err="1" smtClean="0"/>
              <a:t>alues</a:t>
            </a:r>
            <a:r>
              <a:rPr lang="en-US" dirty="0" smtClean="0"/>
              <a:t> </a:t>
            </a:r>
            <a:r>
              <a:rPr lang="tr-TR" dirty="0" smtClean="0"/>
              <a:t>a</a:t>
            </a:r>
            <a:r>
              <a:rPr lang="en-US" dirty="0" smtClean="0"/>
              <a:t>re </a:t>
            </a:r>
            <a:r>
              <a:rPr lang="en-US" dirty="0"/>
              <a:t>a </a:t>
            </a:r>
            <a:r>
              <a:rPr lang="tr-TR" dirty="0" smtClean="0"/>
              <a:t>m</a:t>
            </a:r>
            <a:r>
              <a:rPr lang="en-US" dirty="0" err="1" smtClean="0"/>
              <a:t>inimum</a:t>
            </a:r>
            <a:r>
              <a:rPr lang="en-US" dirty="0"/>
              <a:t>. </a:t>
            </a:r>
            <a:r>
              <a:rPr lang="en-US" i="1" dirty="0"/>
              <a:t>But</a:t>
            </a:r>
            <a:r>
              <a:rPr lang="en-US" dirty="0"/>
              <a:t> </a:t>
            </a:r>
            <a:r>
              <a:rPr lang="tr-TR" dirty="0" smtClean="0"/>
              <a:t>p</a:t>
            </a:r>
            <a:r>
              <a:rPr lang="en-US" dirty="0" err="1" smtClean="0"/>
              <a:t>ositive</a:t>
            </a:r>
            <a:r>
              <a:rPr lang="en-US" dirty="0" smtClean="0"/>
              <a:t> </a:t>
            </a:r>
            <a:r>
              <a:rPr lang="tr-TR" dirty="0" smtClean="0"/>
              <a:t>d</a:t>
            </a:r>
            <a:r>
              <a:rPr lang="en-US" dirty="0" err="1" smtClean="0"/>
              <a:t>ifferences</a:t>
            </a:r>
            <a:r>
              <a:rPr lang="en-US" dirty="0" smtClean="0"/>
              <a:t> </a:t>
            </a:r>
            <a:r>
              <a:rPr lang="tr-TR" dirty="0" smtClean="0"/>
              <a:t>o</a:t>
            </a:r>
            <a:r>
              <a:rPr lang="en-US" dirty="0" smtClean="0"/>
              <a:t>ff-</a:t>
            </a:r>
            <a:r>
              <a:rPr lang="tr-TR" dirty="0" smtClean="0"/>
              <a:t>s</a:t>
            </a:r>
            <a:r>
              <a:rPr lang="en-US" dirty="0" smtClean="0"/>
              <a:t>et </a:t>
            </a:r>
            <a:r>
              <a:rPr lang="tr-TR" dirty="0" smtClean="0"/>
              <a:t>n</a:t>
            </a:r>
            <a:r>
              <a:rPr lang="en-US" dirty="0" err="1" smtClean="0"/>
              <a:t>egative</a:t>
            </a:r>
            <a:r>
              <a:rPr lang="en-US" dirty="0"/>
              <a:t>. So square errors!</a:t>
            </a:r>
          </a:p>
          <a:p>
            <a:pPr lvl="1">
              <a:spcBef>
                <a:spcPct val="80000"/>
              </a:spcBef>
              <a:buClr>
                <a:schemeClr val="folHlink"/>
              </a:buClr>
            </a:pPr>
            <a:endParaRPr lang="en-US" dirty="0"/>
          </a:p>
          <a:p>
            <a:pPr>
              <a:spcBef>
                <a:spcPct val="151000"/>
              </a:spcBef>
            </a:pPr>
            <a:r>
              <a:rPr lang="en-US" dirty="0"/>
              <a:t>2.	LS Minimizes the Sum of the Squared Differences (errors) (SSE</a:t>
            </a:r>
            <a:r>
              <a:rPr lang="en-US" dirty="0" smtClean="0"/>
              <a:t>)</a:t>
            </a:r>
            <a:endParaRPr lang="tr-TR" dirty="0" smtClean="0"/>
          </a:p>
          <a:p>
            <a:pPr>
              <a:spcBef>
                <a:spcPct val="151000"/>
              </a:spcBef>
            </a:pP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squared</a:t>
            </a:r>
            <a:r>
              <a:rPr lang="tr-TR" dirty="0" smtClean="0"/>
              <a:t> </a:t>
            </a:r>
            <a:r>
              <a:rPr lang="tr-TR" dirty="0" err="1" smtClean="0"/>
              <a:t>error</a:t>
            </a:r>
            <a:r>
              <a:rPr lang="tr-TR" dirty="0" smtClean="0"/>
              <a:t> (MSE)= </a:t>
            </a:r>
            <a:endParaRPr lang="en-US" dirty="0"/>
          </a:p>
        </p:txBody>
      </p:sp>
      <p:graphicFrame>
        <p:nvGraphicFramePr>
          <p:cNvPr id="10035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09800" y="2714620"/>
          <a:ext cx="3886200" cy="1295400"/>
        </p:xfrm>
        <a:graphic>
          <a:graphicData uri="http://schemas.openxmlformats.org/presentationml/2006/ole">
            <p:oleObj spid="_x0000_s12290" name="Denklem" r:id="rId4" imgW="1193760" imgH="431640" progId="Equation.3">
              <p:embed/>
            </p:oleObj>
          </a:graphicData>
        </a:graphic>
      </p:graphicFrame>
      <p:graphicFrame>
        <p:nvGraphicFramePr>
          <p:cNvPr id="1229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00628" y="4929188"/>
          <a:ext cx="2770187" cy="1295400"/>
        </p:xfrm>
        <a:graphic>
          <a:graphicData uri="http://schemas.openxmlformats.org/presentationml/2006/ole">
            <p:oleObj spid="_x0000_s12291" name="Denklem" r:id="rId5" imgW="85068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Least Squares Graphically</a:t>
            </a:r>
          </a:p>
        </p:txBody>
      </p:sp>
      <p:graphicFrame>
        <p:nvGraphicFramePr>
          <p:cNvPr id="102403" name="Object 3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938213" y="2930525"/>
          <a:ext cx="6877050" cy="3660775"/>
        </p:xfrm>
        <a:graphic>
          <a:graphicData uri="http://schemas.openxmlformats.org/presentationml/2006/ole">
            <p:oleObj spid="_x0000_s13314" name="VISIO" r:id="rId4" imgW="3995640" imgH="2131920" progId="">
              <p:embed/>
            </p:oleObj>
          </a:graphicData>
        </a:graphic>
      </p:graphicFrame>
      <p:graphicFrame>
        <p:nvGraphicFramePr>
          <p:cNvPr id="10240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0000" y="2952750"/>
          <a:ext cx="3649663" cy="714375"/>
        </p:xfrm>
        <a:graphic>
          <a:graphicData uri="http://schemas.openxmlformats.org/presentationml/2006/ole">
            <p:oleObj spid="_x0000_s13315" name="MathType Equation" r:id="rId5" imgW="3657600" imgH="722160" progId="Equation">
              <p:embed/>
            </p:oleObj>
          </a:graphicData>
        </a:graphic>
      </p:graphicFrame>
      <p:graphicFrame>
        <p:nvGraphicFramePr>
          <p:cNvPr id="10240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80100" y="5010150"/>
          <a:ext cx="2708275" cy="714375"/>
        </p:xfrm>
        <a:graphic>
          <a:graphicData uri="http://schemas.openxmlformats.org/presentationml/2006/ole">
            <p:oleObj spid="_x0000_s13316" name="MathType Equation" r:id="rId6" imgW="2716200" imgH="722160" progId="Equation">
              <p:embed/>
            </p:oleObj>
          </a:graphicData>
        </a:graphic>
      </p:graphicFrame>
      <p:sp>
        <p:nvSpPr>
          <p:cNvPr id="102406" name="Arc 6"/>
          <p:cNvSpPr>
            <a:spLocks/>
          </p:cNvSpPr>
          <p:nvPr/>
        </p:nvSpPr>
        <p:spPr bwMode="auto">
          <a:xfrm>
            <a:off x="5424488" y="4343400"/>
            <a:ext cx="520700" cy="10541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Arc 7"/>
          <p:cNvSpPr>
            <a:spLocks/>
          </p:cNvSpPr>
          <p:nvPr/>
        </p:nvSpPr>
        <p:spPr bwMode="auto">
          <a:xfrm>
            <a:off x="3290888" y="3287713"/>
            <a:ext cx="485775" cy="2190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2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8"/>
                  <a:pt x="9627" y="39"/>
                  <a:pt x="2152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8"/>
                  <a:pt x="9627" y="39"/>
                  <a:pt x="2152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0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04888" y="1608138"/>
          <a:ext cx="7269162" cy="1262062"/>
        </p:xfrm>
        <a:graphic>
          <a:graphicData uri="http://schemas.openxmlformats.org/presentationml/2006/ole">
            <p:oleObj spid="_x0000_s13317" name="Denklem" r:id="rId7" imgW="7288200" imgH="12808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traditional scientific approach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1214422"/>
            <a:ext cx="845136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Interpretation of Coefficients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1.	Slope (</a:t>
            </a:r>
            <a:r>
              <a:rPr lang="en-US" i="1" dirty="0">
                <a:latin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lvl="1">
              <a:buClr>
                <a:schemeClr val="folHlink"/>
              </a:buClr>
            </a:pPr>
            <a:r>
              <a:rPr lang="en-US" dirty="0"/>
              <a:t>Estimated </a:t>
            </a:r>
            <a:r>
              <a:rPr lang="en-US" i="1" dirty="0"/>
              <a:t>Y</a:t>
            </a:r>
            <a:r>
              <a:rPr lang="en-US" dirty="0"/>
              <a:t> Changes by </a:t>
            </a:r>
            <a:r>
              <a:rPr lang="en-US" i="1" dirty="0">
                <a:latin typeface="Symbol" pitchFamily="18" charset="2"/>
              </a:rPr>
              <a:t></a:t>
            </a:r>
            <a:r>
              <a:rPr lang="en-US" sz="3200" baseline="-25000" dirty="0"/>
              <a:t>1</a:t>
            </a:r>
            <a:r>
              <a:rPr lang="en-US" dirty="0"/>
              <a:t> for Each 1 Unit Increase in </a:t>
            </a:r>
            <a:r>
              <a:rPr lang="en-US" i="1" dirty="0"/>
              <a:t>X</a:t>
            </a:r>
            <a:endParaRPr lang="en-US" dirty="0"/>
          </a:p>
          <a:p>
            <a:pPr lvl="2">
              <a:buClr>
                <a:schemeClr val="folHlink"/>
              </a:buClr>
            </a:pPr>
            <a:r>
              <a:rPr lang="en-US" dirty="0"/>
              <a:t>If </a:t>
            </a:r>
            <a:r>
              <a:rPr lang="en-US" i="1" dirty="0">
                <a:latin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= 2, then </a:t>
            </a:r>
            <a:r>
              <a:rPr lang="en-US" i="1" dirty="0"/>
              <a:t>Y</a:t>
            </a:r>
            <a:r>
              <a:rPr lang="en-US" dirty="0"/>
              <a:t> Is Expected to Increase by 2 for Each 1 Unit Increase in </a:t>
            </a:r>
            <a:r>
              <a:rPr lang="en-US" i="1" dirty="0"/>
              <a:t>X</a:t>
            </a:r>
            <a:endParaRPr lang="en-US" dirty="0"/>
          </a:p>
          <a:p>
            <a:r>
              <a:rPr lang="en-US" dirty="0"/>
              <a:t>2.	Y-Intercept (</a:t>
            </a:r>
            <a:r>
              <a:rPr lang="en-US" i="1" dirty="0">
                <a:latin typeface="Symbol" pitchFamily="18" charset="2"/>
              </a:rPr>
              <a:t>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Value of </a:t>
            </a:r>
            <a:r>
              <a:rPr lang="en-US" i="1" dirty="0"/>
              <a:t>Y</a:t>
            </a:r>
            <a:r>
              <a:rPr lang="en-US" dirty="0"/>
              <a:t> When </a:t>
            </a:r>
            <a:r>
              <a:rPr lang="en-US" i="1" dirty="0"/>
              <a:t>X</a:t>
            </a:r>
            <a:r>
              <a:rPr lang="en-US" dirty="0"/>
              <a:t> = 0</a:t>
            </a:r>
          </a:p>
          <a:p>
            <a:pPr lvl="2"/>
            <a:r>
              <a:rPr lang="en-US" sz="2800" dirty="0"/>
              <a:t>If </a:t>
            </a:r>
            <a:r>
              <a:rPr lang="en-US" sz="2800" i="1" dirty="0">
                <a:latin typeface="Symbol" pitchFamily="18" charset="2"/>
              </a:rPr>
              <a:t></a:t>
            </a:r>
            <a:r>
              <a:rPr lang="en-US" sz="2800" baseline="-25000" dirty="0"/>
              <a:t>0</a:t>
            </a:r>
            <a:r>
              <a:rPr lang="en-US" sz="2800" dirty="0"/>
              <a:t> = 4, then Average </a:t>
            </a:r>
            <a:r>
              <a:rPr lang="en-US" sz="2800" i="1" dirty="0"/>
              <a:t>Y</a:t>
            </a:r>
            <a:r>
              <a:rPr lang="en-US" sz="2800" dirty="0"/>
              <a:t> Is Expected to Be 4 When </a:t>
            </a:r>
            <a:r>
              <a:rPr lang="en-US" sz="2800" i="1" dirty="0"/>
              <a:t>X</a:t>
            </a:r>
            <a:r>
              <a:rPr lang="en-US" sz="2800" dirty="0"/>
              <a:t> Is 0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905000" y="2895600"/>
            <a:ext cx="52863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500430" y="3733800"/>
            <a:ext cx="528637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4786314" y="1928802"/>
            <a:ext cx="38100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2571736" y="1371600"/>
            <a:ext cx="528637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928794" y="4786322"/>
            <a:ext cx="52863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Assume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model is Y=</a:t>
            </a:r>
            <a:r>
              <a:rPr lang="el-GR" dirty="0" smtClean="0"/>
              <a:t>β</a:t>
            </a:r>
            <a:endParaRPr lang="en-US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58138" cy="4525963"/>
          </a:xfrm>
        </p:spPr>
        <p:txBody>
          <a:bodyPr/>
          <a:lstStyle/>
          <a:p>
            <a:r>
              <a:rPr lang="tr-TR" dirty="0" err="1" smtClean="0"/>
              <a:t>How</a:t>
            </a:r>
            <a:r>
              <a:rPr lang="tr-TR" dirty="0" smtClean="0"/>
              <a:t> can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estimate</a:t>
            </a:r>
            <a:r>
              <a:rPr lang="tr-TR" dirty="0" smtClean="0"/>
              <a:t> </a:t>
            </a:r>
            <a:r>
              <a:rPr lang="el-GR" dirty="0" smtClean="0"/>
              <a:t>β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LS?</a:t>
            </a:r>
            <a:r>
              <a:rPr lang="en-US" dirty="0" smtClean="0"/>
              <a:t> </a:t>
            </a:r>
            <a:endParaRPr lang="tr-TR" dirty="0" smtClean="0"/>
          </a:p>
          <a:p>
            <a:r>
              <a:rPr lang="en-US" dirty="0" smtClean="0"/>
              <a:t>Least Squares Minimize squared error</a:t>
            </a:r>
          </a:p>
          <a:p>
            <a:endParaRPr lang="en-US" dirty="0"/>
          </a:p>
        </p:txBody>
      </p:sp>
      <p:graphicFrame>
        <p:nvGraphicFramePr>
          <p:cNvPr id="153603" name="Object 3"/>
          <p:cNvGraphicFramePr>
            <a:graphicFrameLocks noChangeAspect="1"/>
          </p:cNvGraphicFramePr>
          <p:nvPr/>
        </p:nvGraphicFramePr>
        <p:xfrm>
          <a:off x="428596" y="2928934"/>
          <a:ext cx="3857652" cy="1325343"/>
        </p:xfrm>
        <a:graphic>
          <a:graphicData uri="http://schemas.openxmlformats.org/presentationml/2006/ole">
            <p:oleObj spid="_x0000_s153603" name="Denklem" r:id="rId3" imgW="1257120" imgH="431640" progId="Equation.3">
              <p:embed/>
            </p:oleObj>
          </a:graphicData>
        </a:graphic>
      </p:graphicFrame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357158" y="4500570"/>
          <a:ext cx="3389312" cy="1949450"/>
        </p:xfrm>
        <a:graphic>
          <a:graphicData uri="http://schemas.openxmlformats.org/presentationml/2006/ole">
            <p:oleObj spid="_x0000_s153605" name="Denklem" r:id="rId4" imgW="1104840" imgH="634680" progId="Equation.3">
              <p:embed/>
            </p:oleObj>
          </a:graphicData>
        </a:graphic>
      </p:graphicFrame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5391064" y="2928934"/>
          <a:ext cx="2467084" cy="3419477"/>
        </p:xfrm>
        <a:graphic>
          <a:graphicData uri="http://schemas.openxmlformats.org/presentationml/2006/ole">
            <p:oleObj spid="_x0000_s153606" name="Denklem" r:id="rId5" imgW="1117440" imgH="15490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look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 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> model (X has d </a:t>
            </a:r>
            <a:r>
              <a:rPr lang="tr-TR" dirty="0" err="1" smtClean="0"/>
              <a:t>dim</a:t>
            </a:r>
            <a:r>
              <a:rPr lang="tr-TR" dirty="0" smtClean="0"/>
              <a:t>.)</a:t>
            </a:r>
          </a:p>
          <a:p>
            <a:r>
              <a:rPr lang="tr-TR" dirty="0" smtClean="0"/>
              <a:t>Y=</a:t>
            </a:r>
            <a:r>
              <a:rPr lang="el-GR" dirty="0" smtClean="0"/>
              <a:t>β</a:t>
            </a:r>
            <a:r>
              <a:rPr lang="tr-TR" baseline="-25000" dirty="0" smtClean="0"/>
              <a:t>0</a:t>
            </a:r>
            <a:r>
              <a:rPr lang="tr-TR" dirty="0" smtClean="0"/>
              <a:t>+</a:t>
            </a:r>
            <a:r>
              <a:rPr lang="el-GR" dirty="0" smtClean="0"/>
              <a:t> β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 smtClean="0"/>
              <a:t>1</a:t>
            </a:r>
            <a:r>
              <a:rPr lang="tr-TR" dirty="0" smtClean="0"/>
              <a:t>+</a:t>
            </a:r>
            <a:r>
              <a:rPr lang="el-GR" dirty="0" smtClean="0"/>
              <a:t> β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/>
              <a:t>+ … + </a:t>
            </a:r>
            <a:r>
              <a:rPr lang="el-GR" dirty="0" smtClean="0"/>
              <a:t>β</a:t>
            </a:r>
            <a:r>
              <a:rPr lang="tr-TR" baseline="-25000" dirty="0" err="1" smtClean="0"/>
              <a:t>d</a:t>
            </a:r>
            <a:r>
              <a:rPr lang="tr-TR" dirty="0" err="1" smtClean="0"/>
              <a:t>X</a:t>
            </a:r>
            <a:r>
              <a:rPr lang="tr-TR" baseline="-25000" dirty="0" err="1" smtClean="0"/>
              <a:t>d</a:t>
            </a:r>
            <a:r>
              <a:rPr lang="tr-TR" dirty="0" smtClean="0"/>
              <a:t>+ </a:t>
            </a:r>
            <a:r>
              <a:rPr lang="el-GR" dirty="0" smtClean="0"/>
              <a:t>ε</a:t>
            </a:r>
            <a:endParaRPr lang="tr-TR" dirty="0" smtClean="0"/>
          </a:p>
          <a:p>
            <a:r>
              <a:rPr lang="tr-TR" dirty="0" err="1" smtClean="0"/>
              <a:t>This</a:t>
            </a:r>
            <a:r>
              <a:rPr lang="tr-TR" dirty="0" smtClean="0"/>
              <a:t> can be </a:t>
            </a:r>
            <a:r>
              <a:rPr lang="tr-TR" dirty="0" err="1" smtClean="0"/>
              <a:t>written</a:t>
            </a:r>
            <a:r>
              <a:rPr lang="tr-TR" dirty="0" smtClean="0"/>
              <a:t> in </a:t>
            </a:r>
            <a:r>
              <a:rPr lang="tr-TR" dirty="0" err="1" smtClean="0"/>
              <a:t>matrix</a:t>
            </a:r>
            <a:r>
              <a:rPr lang="tr-TR" dirty="0" smtClean="0"/>
              <a:t> form as</a:t>
            </a:r>
          </a:p>
          <a:p>
            <a:r>
              <a:rPr lang="tr-TR" dirty="0" err="1" smtClean="0"/>
              <a:t>Y</a:t>
            </a:r>
            <a:r>
              <a:rPr lang="tr-TR" baseline="-25000" dirty="0" err="1" smtClean="0"/>
              <a:t>n</a:t>
            </a:r>
            <a:r>
              <a:rPr lang="tr-TR" baseline="-25000" dirty="0" smtClean="0"/>
              <a:t>*1</a:t>
            </a:r>
            <a:r>
              <a:rPr lang="tr-TR" dirty="0" smtClean="0"/>
              <a:t>=X</a:t>
            </a:r>
            <a:r>
              <a:rPr lang="el-GR" dirty="0" smtClean="0"/>
              <a:t> </a:t>
            </a:r>
            <a:r>
              <a:rPr lang="tr-TR" baseline="-25000" dirty="0" smtClean="0"/>
              <a:t>n*(d+1)</a:t>
            </a:r>
            <a:r>
              <a:rPr lang="el-GR" dirty="0" smtClean="0"/>
              <a:t>β</a:t>
            </a:r>
            <a:r>
              <a:rPr lang="tr-TR" baseline="-25000" dirty="0" smtClean="0"/>
              <a:t>(d+1)*1</a:t>
            </a:r>
            <a:r>
              <a:rPr lang="tr-TR" dirty="0" smtClean="0"/>
              <a:t>+</a:t>
            </a:r>
            <a:r>
              <a:rPr lang="el-GR" dirty="0" smtClean="0"/>
              <a:t> ε</a:t>
            </a:r>
            <a:r>
              <a:rPr lang="tr-TR" baseline="-25000" dirty="0" smtClean="0"/>
              <a:t>n*1</a:t>
            </a:r>
          </a:p>
          <a:p>
            <a:r>
              <a:rPr lang="tr-TR" dirty="0" smtClean="0"/>
              <a:t>n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sample</a:t>
            </a:r>
            <a:r>
              <a:rPr lang="tr-TR" dirty="0" smtClean="0"/>
              <a:t> size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-1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Y</a:t>
            </a:r>
            <a:r>
              <a:rPr lang="tr-TR" baseline="-25000" dirty="0" err="1" smtClean="0"/>
              <a:t>n</a:t>
            </a:r>
            <a:r>
              <a:rPr lang="tr-TR" baseline="-25000" dirty="0" smtClean="0"/>
              <a:t>*1</a:t>
            </a:r>
            <a:r>
              <a:rPr lang="tr-TR" dirty="0" smtClean="0"/>
              <a:t>=X</a:t>
            </a:r>
            <a:r>
              <a:rPr lang="el-GR" dirty="0" smtClean="0"/>
              <a:t> </a:t>
            </a:r>
            <a:r>
              <a:rPr lang="tr-TR" baseline="-25000" dirty="0" smtClean="0"/>
              <a:t>n*(d+1)</a:t>
            </a:r>
            <a:r>
              <a:rPr lang="el-GR" dirty="0" smtClean="0"/>
              <a:t>β</a:t>
            </a:r>
            <a:r>
              <a:rPr lang="tr-TR" baseline="-25000" dirty="0" smtClean="0"/>
              <a:t>(d+1)*1</a:t>
            </a:r>
            <a:r>
              <a:rPr lang="tr-TR" dirty="0" smtClean="0"/>
              <a:t>+</a:t>
            </a:r>
            <a:r>
              <a:rPr lang="el-GR" dirty="0" smtClean="0"/>
              <a:t> ε</a:t>
            </a:r>
            <a:r>
              <a:rPr lang="tr-TR" baseline="-25000" dirty="0" smtClean="0"/>
              <a:t>n*1</a:t>
            </a:r>
          </a:p>
          <a:p>
            <a:r>
              <a:rPr lang="tr-TR" dirty="0" smtClean="0"/>
              <a:t>n =4, d=1</a:t>
            </a:r>
          </a:p>
          <a:p>
            <a:endParaRPr lang="tr-TR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3286116" y="2428868"/>
          <a:ext cx="4948238" cy="2884488"/>
        </p:xfrm>
        <a:graphic>
          <a:graphicData uri="http://schemas.openxmlformats.org/presentationml/2006/ole">
            <p:oleObj spid="_x0000_s154627" name="Denklem" r:id="rId3" imgW="1612800" imgH="939600" progId="Equation.3">
              <p:embed/>
            </p:oleObj>
          </a:graphicData>
        </a:graphic>
      </p:graphicFrame>
      <p:graphicFrame>
        <p:nvGraphicFramePr>
          <p:cNvPr id="15462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43306" y="5715016"/>
          <a:ext cx="4214842" cy="857256"/>
        </p:xfrm>
        <a:graphic>
          <a:graphicData uri="http://schemas.openxmlformats.org/presentationml/2006/ole">
            <p:oleObj spid="_x0000_s154628" name="Denklem" r:id="rId4" imgW="140940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-2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Y</a:t>
            </a:r>
            <a:r>
              <a:rPr lang="tr-TR" baseline="-25000" dirty="0" err="1" smtClean="0"/>
              <a:t>n</a:t>
            </a:r>
            <a:r>
              <a:rPr lang="tr-TR" baseline="-25000" dirty="0" smtClean="0"/>
              <a:t>*1</a:t>
            </a:r>
            <a:r>
              <a:rPr lang="tr-TR" dirty="0" smtClean="0"/>
              <a:t>=X</a:t>
            </a:r>
            <a:r>
              <a:rPr lang="el-GR" dirty="0" smtClean="0"/>
              <a:t> </a:t>
            </a:r>
            <a:r>
              <a:rPr lang="tr-TR" baseline="-25000" dirty="0" smtClean="0"/>
              <a:t>n*(d+1)</a:t>
            </a:r>
            <a:r>
              <a:rPr lang="el-GR" dirty="0" smtClean="0"/>
              <a:t>β</a:t>
            </a:r>
            <a:r>
              <a:rPr lang="tr-TR" baseline="-25000" dirty="0" smtClean="0"/>
              <a:t>(d+1)*1</a:t>
            </a:r>
            <a:r>
              <a:rPr lang="tr-TR" dirty="0" smtClean="0"/>
              <a:t>+</a:t>
            </a:r>
            <a:r>
              <a:rPr lang="el-GR" dirty="0" smtClean="0"/>
              <a:t> ε</a:t>
            </a:r>
            <a:r>
              <a:rPr lang="tr-TR" baseline="-25000" dirty="0" smtClean="0"/>
              <a:t>n*1</a:t>
            </a:r>
          </a:p>
          <a:p>
            <a:r>
              <a:rPr lang="tr-TR" dirty="0" smtClean="0"/>
              <a:t>n =4, d=2</a:t>
            </a:r>
          </a:p>
          <a:p>
            <a:endParaRPr lang="tr-TR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2916238" y="2428875"/>
          <a:ext cx="5688012" cy="2884488"/>
        </p:xfrm>
        <a:graphic>
          <a:graphicData uri="http://schemas.openxmlformats.org/presentationml/2006/ole">
            <p:oleObj spid="_x0000_s155650" name="Denklem" r:id="rId3" imgW="1854000" imgH="939600" progId="Equation.3">
              <p:embed/>
            </p:oleObj>
          </a:graphicData>
        </a:graphic>
      </p:graphicFrame>
      <p:graphicFrame>
        <p:nvGraphicFramePr>
          <p:cNvPr id="15462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74938" y="5715000"/>
          <a:ext cx="6151562" cy="857250"/>
        </p:xfrm>
        <a:graphic>
          <a:graphicData uri="http://schemas.openxmlformats.org/presentationml/2006/ole">
            <p:oleObj spid="_x0000_s155651" name="Denklem" r:id="rId4" imgW="205740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-3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n =4, d=1(2), </a:t>
            </a:r>
            <a:r>
              <a:rPr lang="tr-TR" dirty="0" err="1" smtClean="0"/>
              <a:t>order</a:t>
            </a:r>
            <a:r>
              <a:rPr lang="tr-TR" dirty="0" smtClean="0"/>
              <a:t>=2</a:t>
            </a:r>
          </a:p>
          <a:p>
            <a:endParaRPr lang="tr-TR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2285984" y="3044842"/>
          <a:ext cx="5453062" cy="2884488"/>
        </p:xfrm>
        <a:graphic>
          <a:graphicData uri="http://schemas.openxmlformats.org/presentationml/2006/ole">
            <p:oleObj spid="_x0000_s156674" name="Denklem" r:id="rId3" imgW="1777680" imgH="939600" progId="Equation.3">
              <p:embed/>
            </p:oleObj>
          </a:graphicData>
        </a:graphic>
      </p:graphicFrame>
      <p:graphicFrame>
        <p:nvGraphicFramePr>
          <p:cNvPr id="15462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42976" y="1214422"/>
          <a:ext cx="6000750" cy="904875"/>
        </p:xfrm>
        <a:graphic>
          <a:graphicData uri="http://schemas.openxmlformats.org/presentationml/2006/ole">
            <p:oleObj spid="_x0000_s156675" name="Denklem" r:id="rId4" imgW="200628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examples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 form:</a:t>
            </a:r>
          </a:p>
          <a:p>
            <a:r>
              <a:rPr lang="tr-TR" dirty="0" smtClean="0"/>
              <a:t>Y=X</a:t>
            </a:r>
            <a:r>
              <a:rPr lang="el-GR" dirty="0" smtClean="0"/>
              <a:t>β</a:t>
            </a:r>
            <a:endParaRPr lang="tr-TR" dirty="0" smtClean="0"/>
          </a:p>
          <a:p>
            <a:r>
              <a:rPr lang="tr-TR" dirty="0" err="1" smtClean="0"/>
              <a:t>How</a:t>
            </a:r>
            <a:r>
              <a:rPr lang="tr-TR" dirty="0" smtClean="0"/>
              <a:t> can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estimate</a:t>
            </a:r>
            <a:r>
              <a:rPr lang="tr-TR" dirty="0" smtClean="0"/>
              <a:t> </a:t>
            </a:r>
            <a:r>
              <a:rPr lang="el-GR" dirty="0" smtClean="0"/>
              <a:t>β</a:t>
            </a:r>
            <a:r>
              <a:rPr lang="tr-TR" dirty="0" smtClean="0"/>
              <a:t>?</a:t>
            </a:r>
          </a:p>
          <a:p>
            <a:r>
              <a:rPr lang="tr-TR" dirty="0" smtClean="0"/>
              <a:t>X</a:t>
            </a:r>
            <a:r>
              <a:rPr lang="tr-TR" baseline="30000" dirty="0" smtClean="0"/>
              <a:t>-1</a:t>
            </a:r>
            <a:r>
              <a:rPr lang="tr-TR" dirty="0" smtClean="0"/>
              <a:t>Y=X</a:t>
            </a:r>
            <a:r>
              <a:rPr lang="tr-TR" baseline="30000" dirty="0" smtClean="0"/>
              <a:t>-1</a:t>
            </a:r>
            <a:r>
              <a:rPr lang="tr-TR" dirty="0" smtClean="0"/>
              <a:t>X</a:t>
            </a:r>
            <a:r>
              <a:rPr lang="el-GR" dirty="0" smtClean="0"/>
              <a:t>β</a:t>
            </a:r>
            <a:r>
              <a:rPr lang="tr-TR" dirty="0" smtClean="0"/>
              <a:t> (X</a:t>
            </a:r>
            <a:r>
              <a:rPr lang="tr-TR" baseline="30000" dirty="0" smtClean="0"/>
              <a:t>-1</a:t>
            </a:r>
            <a:r>
              <a:rPr lang="tr-TR" dirty="0" smtClean="0"/>
              <a:t>X=I)</a:t>
            </a:r>
          </a:p>
          <a:p>
            <a:r>
              <a:rPr lang="el-GR" dirty="0" smtClean="0"/>
              <a:t>β</a:t>
            </a:r>
            <a:r>
              <a:rPr lang="tr-TR" dirty="0" smtClean="0"/>
              <a:t>=X</a:t>
            </a:r>
            <a:r>
              <a:rPr lang="tr-TR" baseline="30000" dirty="0" smtClean="0"/>
              <a:t>-1</a:t>
            </a:r>
            <a:r>
              <a:rPr lang="tr-TR" dirty="0" smtClean="0"/>
              <a:t>Y  (OK, but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X is not </a:t>
            </a:r>
            <a:r>
              <a:rPr lang="tr-TR" dirty="0" err="1" smtClean="0"/>
              <a:t>square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?)</a:t>
            </a:r>
          </a:p>
          <a:p>
            <a:r>
              <a:rPr lang="tr-TR" dirty="0" smtClean="0"/>
              <a:t>X</a:t>
            </a:r>
            <a:r>
              <a:rPr lang="tr-TR" baseline="30000" dirty="0" smtClean="0"/>
              <a:t>T</a:t>
            </a:r>
            <a:r>
              <a:rPr lang="tr-TR" dirty="0" smtClean="0"/>
              <a:t>Y=X</a:t>
            </a:r>
            <a:r>
              <a:rPr lang="tr-TR" baseline="30000" dirty="0" smtClean="0"/>
              <a:t>T</a:t>
            </a:r>
            <a:r>
              <a:rPr lang="tr-TR" dirty="0" smtClean="0"/>
              <a:t>X</a:t>
            </a:r>
            <a:r>
              <a:rPr lang="el-GR" dirty="0" smtClean="0"/>
              <a:t>β</a:t>
            </a:r>
            <a:r>
              <a:rPr lang="tr-TR" dirty="0" smtClean="0"/>
              <a:t>  (X</a:t>
            </a:r>
            <a:r>
              <a:rPr lang="tr-TR" baseline="30000" dirty="0" smtClean="0"/>
              <a:t>T</a:t>
            </a:r>
            <a:r>
              <a:rPr lang="tr-TR" dirty="0" smtClean="0"/>
              <a:t>X is </a:t>
            </a:r>
            <a:r>
              <a:rPr lang="tr-TR" dirty="0" err="1" smtClean="0"/>
              <a:t>always</a:t>
            </a:r>
            <a:r>
              <a:rPr lang="tr-TR" dirty="0" smtClean="0"/>
              <a:t> a </a:t>
            </a:r>
            <a:r>
              <a:rPr lang="tr-TR" dirty="0" err="1" smtClean="0"/>
              <a:t>square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)</a:t>
            </a:r>
          </a:p>
          <a:p>
            <a:r>
              <a:rPr lang="tr-TR" dirty="0" smtClean="0"/>
              <a:t>(X</a:t>
            </a:r>
            <a:r>
              <a:rPr lang="tr-TR" baseline="30000" dirty="0" smtClean="0"/>
              <a:t>T</a:t>
            </a:r>
            <a:r>
              <a:rPr lang="tr-TR" dirty="0" smtClean="0"/>
              <a:t>X)</a:t>
            </a:r>
            <a:r>
              <a:rPr lang="tr-TR" baseline="30000" dirty="0" smtClean="0"/>
              <a:t>-1</a:t>
            </a:r>
            <a:r>
              <a:rPr lang="tr-TR" dirty="0" smtClean="0"/>
              <a:t>(X</a:t>
            </a:r>
            <a:r>
              <a:rPr lang="tr-TR" baseline="30000" dirty="0" smtClean="0"/>
              <a:t>T</a:t>
            </a:r>
            <a:r>
              <a:rPr lang="tr-TR" dirty="0" smtClean="0"/>
              <a:t>Y)=(X</a:t>
            </a:r>
            <a:r>
              <a:rPr lang="tr-TR" baseline="30000" dirty="0" smtClean="0"/>
              <a:t>T</a:t>
            </a:r>
            <a:r>
              <a:rPr lang="tr-TR" dirty="0" smtClean="0"/>
              <a:t>X)</a:t>
            </a:r>
            <a:r>
              <a:rPr lang="tr-TR" baseline="30000" dirty="0" smtClean="0"/>
              <a:t>-1</a:t>
            </a:r>
            <a:r>
              <a:rPr lang="tr-TR" dirty="0" smtClean="0"/>
              <a:t>(X</a:t>
            </a:r>
            <a:r>
              <a:rPr lang="tr-TR" baseline="30000" dirty="0" smtClean="0"/>
              <a:t>T</a:t>
            </a:r>
            <a:r>
              <a:rPr lang="tr-TR" dirty="0" smtClean="0"/>
              <a:t>X)</a:t>
            </a:r>
            <a:r>
              <a:rPr lang="el-GR" dirty="0" smtClean="0"/>
              <a:t>β</a:t>
            </a:r>
            <a:r>
              <a:rPr lang="tr-TR" dirty="0" smtClean="0"/>
              <a:t>       [(X</a:t>
            </a:r>
            <a:r>
              <a:rPr lang="tr-TR" baseline="30000" dirty="0" smtClean="0"/>
              <a:t>T</a:t>
            </a:r>
            <a:r>
              <a:rPr lang="tr-TR" dirty="0" smtClean="0"/>
              <a:t>X)</a:t>
            </a:r>
            <a:r>
              <a:rPr lang="tr-TR" baseline="30000" dirty="0" smtClean="0"/>
              <a:t>-1</a:t>
            </a:r>
            <a:r>
              <a:rPr lang="tr-TR" dirty="0" smtClean="0"/>
              <a:t>(X</a:t>
            </a:r>
            <a:r>
              <a:rPr lang="tr-TR" baseline="30000" dirty="0" smtClean="0"/>
              <a:t>T</a:t>
            </a:r>
            <a:r>
              <a:rPr lang="tr-TR" dirty="0" smtClean="0"/>
              <a:t>X)=I]</a:t>
            </a:r>
          </a:p>
          <a:p>
            <a:r>
              <a:rPr lang="el-GR" dirty="0" smtClean="0"/>
              <a:t>β</a:t>
            </a:r>
            <a:r>
              <a:rPr lang="tr-TR" dirty="0" smtClean="0"/>
              <a:t>=(X</a:t>
            </a:r>
            <a:r>
              <a:rPr lang="tr-TR" baseline="30000" dirty="0" smtClean="0"/>
              <a:t>T</a:t>
            </a:r>
            <a:r>
              <a:rPr lang="tr-TR" dirty="0" smtClean="0"/>
              <a:t>X)</a:t>
            </a:r>
            <a:r>
              <a:rPr lang="tr-TR" baseline="30000" dirty="0" smtClean="0"/>
              <a:t>-1</a:t>
            </a:r>
            <a:r>
              <a:rPr lang="tr-TR" dirty="0" smtClean="0"/>
              <a:t>(X</a:t>
            </a:r>
            <a:r>
              <a:rPr lang="tr-TR" baseline="30000" dirty="0" smtClean="0"/>
              <a:t>T</a:t>
            </a:r>
            <a:r>
              <a:rPr lang="tr-TR" dirty="0" smtClean="0"/>
              <a:t>Y)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Lin</a:t>
            </a:r>
            <a:r>
              <a:rPr lang="tr-TR" dirty="0" smtClean="0"/>
              <a:t>_reg1.m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924" y="1134649"/>
            <a:ext cx="7345414" cy="550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Sample</a:t>
            </a:r>
            <a:r>
              <a:rPr lang="tr-TR" dirty="0" smtClean="0"/>
              <a:t> size </a:t>
            </a:r>
            <a:r>
              <a:rPr lang="tr-TR" dirty="0" err="1" smtClean="0"/>
              <a:t>effect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lin</a:t>
            </a:r>
            <a:r>
              <a:rPr lang="tr-TR" dirty="0" smtClean="0"/>
              <a:t>_reg1.m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643042" y="2000240"/>
            <a:ext cx="1543032" cy="757230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N=6</a:t>
            </a:r>
            <a:endParaRPr lang="en-US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5786446" y="1928802"/>
            <a:ext cx="1543032" cy="75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N=600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71810"/>
            <a:ext cx="4476744" cy="335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5632" y="3071810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Error</a:t>
            </a:r>
            <a:r>
              <a:rPr lang="tr-TR" dirty="0" smtClean="0"/>
              <a:t> rate </a:t>
            </a:r>
            <a:r>
              <a:rPr lang="tr-TR" dirty="0" err="1" smtClean="0"/>
              <a:t>effect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lin</a:t>
            </a:r>
            <a:r>
              <a:rPr lang="tr-TR" dirty="0" smtClean="0"/>
              <a:t>_reg1.m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643042" y="2000240"/>
            <a:ext cx="2000264" cy="75723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tr-TR" dirty="0" smtClean="0"/>
              <a:t>e=</a:t>
            </a:r>
            <a:r>
              <a:rPr lang="tr-TR" dirty="0" err="1" smtClean="0"/>
              <a:t>randn</a:t>
            </a:r>
            <a:r>
              <a:rPr lang="tr-TR" dirty="0" smtClean="0"/>
              <a:t>/10</a:t>
            </a:r>
            <a:endParaRPr lang="en-US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5786446" y="1928802"/>
            <a:ext cx="1785950" cy="757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tr-TR" sz="3200" dirty="0" smtClean="0"/>
              <a:t>e</a:t>
            </a: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tr-T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randn</a:t>
            </a: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8868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428868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scientific approach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8429652" cy="542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642910" y="5072074"/>
            <a:ext cx="331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err="1" smtClean="0"/>
              <a:t>Mathematical</a:t>
            </a:r>
            <a:r>
              <a:rPr lang="tr-TR" sz="2800" b="1" dirty="0" smtClean="0"/>
              <a:t> Model</a:t>
            </a:r>
            <a:endParaRPr lang="en-US" sz="2800" b="1" dirty="0"/>
          </a:p>
        </p:txBody>
      </p:sp>
      <p:sp>
        <p:nvSpPr>
          <p:cNvPr id="6" name="5 Metin kutusu"/>
          <p:cNvSpPr txBox="1"/>
          <p:nvPr/>
        </p:nvSpPr>
        <p:spPr>
          <a:xfrm>
            <a:off x="5304951" y="5857892"/>
            <a:ext cx="3696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How</a:t>
            </a:r>
            <a:r>
              <a:rPr lang="tr-TR" dirty="0" smtClean="0"/>
              <a:t> </a:t>
            </a:r>
            <a:r>
              <a:rPr lang="tr-TR" dirty="0" err="1" smtClean="0"/>
              <a:t>much</a:t>
            </a:r>
            <a:r>
              <a:rPr lang="tr-TR" dirty="0" smtClean="0"/>
              <a:t> data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collected</a:t>
            </a:r>
            <a:r>
              <a:rPr lang="tr-TR" dirty="0" smtClean="0"/>
              <a:t>? </a:t>
            </a:r>
          </a:p>
          <a:p>
            <a:r>
              <a:rPr lang="tr-TR" dirty="0" err="1" smtClean="0"/>
              <a:t>What</a:t>
            </a:r>
            <a:r>
              <a:rPr lang="tr-TR" dirty="0" smtClean="0"/>
              <a:t> data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collected</a:t>
            </a:r>
            <a:r>
              <a:rPr lang="tr-TR" dirty="0" smtClean="0"/>
              <a:t>? </a:t>
            </a:r>
            <a:endParaRPr lang="en-US" dirty="0"/>
          </a:p>
        </p:txBody>
      </p:sp>
      <p:cxnSp>
        <p:nvCxnSpPr>
          <p:cNvPr id="8" name="7 Düz Ok Bağlayıcısı"/>
          <p:cNvCxnSpPr/>
          <p:nvPr/>
        </p:nvCxnSpPr>
        <p:spPr>
          <a:xfrm>
            <a:off x="4286248" y="3000372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8 Düz Ok Bağlayıcısı"/>
          <p:cNvCxnSpPr/>
          <p:nvPr/>
        </p:nvCxnSpPr>
        <p:spPr>
          <a:xfrm rot="16200000" flipH="1">
            <a:off x="3964777" y="3321844"/>
            <a:ext cx="135732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11 Düz Ok Bağlayıcısı"/>
          <p:cNvCxnSpPr/>
          <p:nvPr/>
        </p:nvCxnSpPr>
        <p:spPr>
          <a:xfrm rot="5400000">
            <a:off x="2750331" y="3750471"/>
            <a:ext cx="92869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13 Metin kutusu"/>
          <p:cNvSpPr txBox="1"/>
          <p:nvPr/>
        </p:nvSpPr>
        <p:spPr>
          <a:xfrm>
            <a:off x="214282" y="6143644"/>
            <a:ext cx="409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chemeClr val="accent2"/>
                </a:solidFill>
              </a:rPr>
              <a:t>What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tr-TR" dirty="0" err="1" smtClean="0">
                <a:solidFill>
                  <a:schemeClr val="accent2"/>
                </a:solidFill>
              </a:rPr>
              <a:t>happens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tr-TR" dirty="0" err="1" smtClean="0">
                <a:solidFill>
                  <a:schemeClr val="accent2"/>
                </a:solidFill>
              </a:rPr>
              <a:t>if</a:t>
            </a:r>
            <a:r>
              <a:rPr lang="tr-TR" dirty="0" smtClean="0">
                <a:solidFill>
                  <a:schemeClr val="accent2"/>
                </a:solidFill>
              </a:rPr>
              <a:t>  </a:t>
            </a:r>
            <a:r>
              <a:rPr lang="tr-TR" dirty="0" err="1" smtClean="0">
                <a:solidFill>
                  <a:schemeClr val="accent2"/>
                </a:solidFill>
              </a:rPr>
              <a:t>your</a:t>
            </a:r>
            <a:r>
              <a:rPr lang="tr-TR" dirty="0" smtClean="0">
                <a:solidFill>
                  <a:schemeClr val="accent2"/>
                </a:solidFill>
              </a:rPr>
              <a:t> model </a:t>
            </a:r>
            <a:r>
              <a:rPr lang="tr-TR" dirty="0" err="1" smtClean="0">
                <a:solidFill>
                  <a:schemeClr val="accent2"/>
                </a:solidFill>
              </a:rPr>
              <a:t>does</a:t>
            </a:r>
            <a:r>
              <a:rPr lang="tr-TR" dirty="0" smtClean="0">
                <a:solidFill>
                  <a:schemeClr val="accent2"/>
                </a:solidFill>
              </a:rPr>
              <a:t> not fit </a:t>
            </a:r>
          </a:p>
          <a:p>
            <a:r>
              <a:rPr lang="tr-TR" dirty="0" err="1" smtClean="0">
                <a:solidFill>
                  <a:schemeClr val="accent2"/>
                </a:solidFill>
              </a:rPr>
              <a:t>your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tr-TR" dirty="0" err="1" smtClean="0">
                <a:solidFill>
                  <a:schemeClr val="accent2"/>
                </a:solidFill>
              </a:rPr>
              <a:t>theory</a:t>
            </a:r>
            <a:r>
              <a:rPr lang="tr-TR" dirty="0" smtClean="0">
                <a:solidFill>
                  <a:schemeClr val="accent2"/>
                </a:solidFill>
              </a:rPr>
              <a:t>/</a:t>
            </a:r>
            <a:r>
              <a:rPr lang="tr-TR" dirty="0" err="1" smtClean="0">
                <a:solidFill>
                  <a:schemeClr val="accent2"/>
                </a:solidFill>
              </a:rPr>
              <a:t>hypothesis</a:t>
            </a:r>
            <a:r>
              <a:rPr lang="tr-TR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Y=b0+b1*x+b2*x^2</a:t>
            </a:r>
            <a:br>
              <a:rPr lang="tr-TR" dirty="0" smtClean="0"/>
            </a:br>
            <a:r>
              <a:rPr lang="tr-TR" dirty="0" err="1" smtClean="0"/>
              <a:t>Lin</a:t>
            </a:r>
            <a:r>
              <a:rPr lang="tr-TR" dirty="0" smtClean="0"/>
              <a:t>_reg2.m</a:t>
            </a:r>
            <a:endParaRPr lang="en-US" dirty="0"/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2071678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3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071678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2876" y="214290"/>
            <a:ext cx="885828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Real 2</a:t>
            </a:r>
            <a:r>
              <a:rPr lang="tr-TR" baseline="30000" dirty="0" smtClean="0"/>
              <a:t>nd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>, </a:t>
            </a:r>
            <a:r>
              <a:rPr lang="tr-TR" dirty="0" err="1" smtClean="0"/>
              <a:t>estimated</a:t>
            </a:r>
            <a:r>
              <a:rPr lang="tr-TR" dirty="0" smtClean="0"/>
              <a:t> 1</a:t>
            </a:r>
            <a:r>
              <a:rPr lang="tr-TR" baseline="30000" dirty="0" smtClean="0"/>
              <a:t>st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2</a:t>
            </a:r>
            <a:r>
              <a:rPr lang="tr-TR" baseline="30000" dirty="0" smtClean="0"/>
              <a:t>nd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Lin</a:t>
            </a:r>
            <a:r>
              <a:rPr lang="tr-TR" dirty="0" smtClean="0"/>
              <a:t>_reg3.m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59"/>
            <a:ext cx="7000924" cy="525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2876" y="214290"/>
            <a:ext cx="885828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Real 1</a:t>
            </a:r>
            <a:r>
              <a:rPr lang="tr-TR" baseline="30000" dirty="0" smtClean="0"/>
              <a:t>st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>, </a:t>
            </a:r>
            <a:r>
              <a:rPr lang="tr-TR" dirty="0" err="1" smtClean="0"/>
              <a:t>estimated</a:t>
            </a:r>
            <a:r>
              <a:rPr lang="tr-TR" dirty="0" smtClean="0"/>
              <a:t> 1</a:t>
            </a:r>
            <a:r>
              <a:rPr lang="tr-TR" baseline="30000" dirty="0" smtClean="0"/>
              <a:t>st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2</a:t>
            </a:r>
            <a:r>
              <a:rPr lang="tr-TR" baseline="30000" dirty="0" smtClean="0"/>
              <a:t>nd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Lin</a:t>
            </a:r>
            <a:r>
              <a:rPr lang="tr-TR" dirty="0" smtClean="0"/>
              <a:t>_reg4.m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7"/>
            <a:ext cx="6929486" cy="519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714348" y="6143644"/>
            <a:ext cx="787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  <a:sym typeface="Wingdings" pitchFamily="2" charset="2"/>
              </a:rPr>
              <a:t>      </a:t>
            </a:r>
            <a:r>
              <a:rPr lang="tr-TR" sz="3600" dirty="0" err="1" smtClean="0">
                <a:solidFill>
                  <a:srgbClr val="FF0000"/>
                </a:solidFill>
              </a:rPr>
              <a:t>What</a:t>
            </a:r>
            <a:r>
              <a:rPr lang="tr-TR" sz="3600" dirty="0" smtClean="0">
                <a:solidFill>
                  <a:srgbClr val="FF0000"/>
                </a:solidFill>
              </a:rPr>
              <a:t> </a:t>
            </a:r>
            <a:r>
              <a:rPr lang="tr-TR" sz="3600" dirty="0" err="1" smtClean="0">
                <a:solidFill>
                  <a:srgbClr val="FF0000"/>
                </a:solidFill>
              </a:rPr>
              <a:t>happens</a:t>
            </a:r>
            <a:r>
              <a:rPr lang="tr-TR" sz="3600" dirty="0" smtClean="0">
                <a:solidFill>
                  <a:srgbClr val="FF0000"/>
                </a:solidFill>
              </a:rPr>
              <a:t> in </a:t>
            </a:r>
            <a:r>
              <a:rPr lang="tr-TR" sz="3600" dirty="0" err="1" smtClean="0">
                <a:solidFill>
                  <a:srgbClr val="FF0000"/>
                </a:solidFill>
              </a:rPr>
              <a:t>these</a:t>
            </a:r>
            <a:r>
              <a:rPr lang="tr-TR" sz="3600" dirty="0" smtClean="0">
                <a:solidFill>
                  <a:srgbClr val="FF0000"/>
                </a:solidFill>
              </a:rPr>
              <a:t> </a:t>
            </a:r>
            <a:r>
              <a:rPr lang="tr-TR" sz="3600" dirty="0" err="1" smtClean="0">
                <a:solidFill>
                  <a:srgbClr val="FF0000"/>
                </a:solidFill>
              </a:rPr>
              <a:t>areas</a:t>
            </a:r>
            <a:r>
              <a:rPr lang="tr-TR" sz="3600" dirty="0" smtClean="0">
                <a:solidFill>
                  <a:srgbClr val="FF0000"/>
                </a:solidFill>
              </a:rPr>
              <a:t>?    </a:t>
            </a:r>
            <a:r>
              <a:rPr lang="tr-TR" sz="36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tr-TR" sz="3600" dirty="0" smtClean="0">
                <a:solidFill>
                  <a:srgbClr val="FF0000"/>
                </a:solidFill>
              </a:rPr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7148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% real model Y=B0+B1*X+B2*X^2+B3*X^3</a:t>
            </a:r>
            <a:br>
              <a:rPr lang="en-US" sz="2800" dirty="0" smtClean="0"/>
            </a:br>
            <a:r>
              <a:rPr lang="en-US" sz="2800" dirty="0" smtClean="0"/>
              <a:t>% estimated model1 Y=B0+B1*X</a:t>
            </a:r>
            <a:br>
              <a:rPr lang="en-US" sz="2800" dirty="0" smtClean="0"/>
            </a:br>
            <a:r>
              <a:rPr lang="en-US" sz="2800" dirty="0" smtClean="0"/>
              <a:t>% estimated model2 Y=B0+B1*X+B2*X^2</a:t>
            </a:r>
            <a:br>
              <a:rPr lang="en-US" sz="2800" dirty="0" smtClean="0"/>
            </a:br>
            <a:r>
              <a:rPr lang="en-US" sz="2800" dirty="0" smtClean="0"/>
              <a:t>% estimated model3 Y=B0+B1*X+B2*X^2+B3*X^3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3 Metin kutusu"/>
          <p:cNvSpPr txBox="1"/>
          <p:nvPr/>
        </p:nvSpPr>
        <p:spPr>
          <a:xfrm>
            <a:off x="0" y="2000240"/>
            <a:ext cx="65008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 =</a:t>
            </a:r>
            <a:r>
              <a:rPr lang="tr-TR" sz="2000" dirty="0" smtClean="0"/>
              <a:t> [</a:t>
            </a:r>
            <a:r>
              <a:rPr lang="en-US" sz="2000" dirty="0" smtClean="0"/>
              <a:t>     1    -4</a:t>
            </a:r>
            <a:r>
              <a:rPr lang="tr-TR" sz="2000" dirty="0" smtClean="0"/>
              <a:t> </a:t>
            </a:r>
            <a:r>
              <a:rPr lang="en-US" sz="2000" dirty="0" smtClean="0"/>
              <a:t>     4</a:t>
            </a:r>
            <a:r>
              <a:rPr lang="tr-TR" sz="2000" dirty="0" smtClean="0"/>
              <a:t> </a:t>
            </a:r>
            <a:r>
              <a:rPr lang="en-US" sz="2000" dirty="0" smtClean="0"/>
              <a:t>    -1</a:t>
            </a:r>
            <a:r>
              <a:rPr lang="tr-TR" sz="2000" dirty="0" smtClean="0"/>
              <a:t>]’</a:t>
            </a:r>
            <a:endParaRPr lang="en-US" sz="2000" dirty="0" smtClean="0"/>
          </a:p>
          <a:p>
            <a:r>
              <a:rPr lang="en-US" sz="2000" dirty="0" err="1" smtClean="0"/>
              <a:t>fBhat</a:t>
            </a:r>
            <a:r>
              <a:rPr lang="en-US" sz="2000" dirty="0" smtClean="0"/>
              <a:t> =</a:t>
            </a:r>
            <a:r>
              <a:rPr lang="tr-TR" sz="2000" dirty="0" smtClean="0"/>
              <a:t> [ </a:t>
            </a:r>
            <a:r>
              <a:rPr lang="en-US" sz="2000" dirty="0" smtClean="0"/>
              <a:t>   16.3823</a:t>
            </a:r>
            <a:r>
              <a:rPr lang="tr-TR" sz="2000" dirty="0" smtClean="0"/>
              <a:t> </a:t>
            </a:r>
            <a:r>
              <a:rPr lang="en-US" sz="2000" dirty="0" smtClean="0"/>
              <a:t>   -9.4018</a:t>
            </a:r>
            <a:r>
              <a:rPr lang="tr-TR" sz="2000" dirty="0" smtClean="0"/>
              <a:t> ]’</a:t>
            </a:r>
            <a:endParaRPr lang="en-US" sz="2000" dirty="0" smtClean="0"/>
          </a:p>
          <a:p>
            <a:r>
              <a:rPr lang="en-US" sz="2000" dirty="0" err="1" smtClean="0"/>
              <a:t>sBhat</a:t>
            </a:r>
            <a:r>
              <a:rPr lang="en-US" sz="2000" dirty="0" smtClean="0"/>
              <a:t> =</a:t>
            </a:r>
            <a:r>
              <a:rPr lang="tr-TR" sz="2000" dirty="0" smtClean="0"/>
              <a:t> [</a:t>
            </a:r>
            <a:r>
              <a:rPr lang="en-US" sz="2000" dirty="0" smtClean="0"/>
              <a:t>   10.3682</a:t>
            </a:r>
            <a:r>
              <a:rPr lang="tr-TR" sz="2000" dirty="0" smtClean="0"/>
              <a:t> </a:t>
            </a:r>
            <a:r>
              <a:rPr lang="en-US" sz="2000" dirty="0" smtClean="0"/>
              <a:t>  -11.4712</a:t>
            </a:r>
            <a:r>
              <a:rPr lang="tr-TR" sz="2000" dirty="0" smtClean="0"/>
              <a:t> </a:t>
            </a:r>
            <a:r>
              <a:rPr lang="en-US" sz="2000" dirty="0" smtClean="0"/>
              <a:t>    1.1441</a:t>
            </a:r>
            <a:r>
              <a:rPr lang="tr-TR" sz="2000" dirty="0" smtClean="0"/>
              <a:t> ]’</a:t>
            </a:r>
            <a:endParaRPr lang="en-US" sz="2000" dirty="0" smtClean="0"/>
          </a:p>
          <a:p>
            <a:r>
              <a:rPr lang="en-US" sz="2000" dirty="0" err="1" smtClean="0"/>
              <a:t>tBhat</a:t>
            </a:r>
            <a:r>
              <a:rPr lang="en-US" sz="2000" dirty="0" smtClean="0"/>
              <a:t> =</a:t>
            </a:r>
            <a:r>
              <a:rPr lang="tr-TR" sz="2000" dirty="0" smtClean="0"/>
              <a:t> [</a:t>
            </a:r>
            <a:r>
              <a:rPr lang="en-US" sz="2000" dirty="0" smtClean="0"/>
              <a:t>    1.0170</a:t>
            </a:r>
            <a:r>
              <a:rPr lang="tr-TR" sz="2000" dirty="0" smtClean="0"/>
              <a:t> </a:t>
            </a:r>
            <a:r>
              <a:rPr lang="en-US" sz="2000" dirty="0" smtClean="0"/>
              <a:t>   -4.0199</a:t>
            </a:r>
            <a:r>
              <a:rPr lang="tr-TR" sz="2000" dirty="0" smtClean="0"/>
              <a:t> </a:t>
            </a:r>
            <a:r>
              <a:rPr lang="en-US" sz="2000" dirty="0" smtClean="0"/>
              <a:t>    3.9625</a:t>
            </a:r>
            <a:r>
              <a:rPr lang="tr-TR" sz="2000" dirty="0" smtClean="0"/>
              <a:t> </a:t>
            </a:r>
            <a:r>
              <a:rPr lang="en-US" sz="2000" dirty="0" smtClean="0"/>
              <a:t>   -0.9901</a:t>
            </a:r>
            <a:r>
              <a:rPr lang="tr-TR" sz="2000" dirty="0" smtClean="0"/>
              <a:t> ]’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499200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5600" y="3499200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etin kutusu"/>
          <p:cNvSpPr txBox="1"/>
          <p:nvPr/>
        </p:nvSpPr>
        <p:spPr>
          <a:xfrm>
            <a:off x="5786446" y="2285992"/>
            <a:ext cx="2049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/>
              <a:t>Lin</a:t>
            </a:r>
            <a:r>
              <a:rPr lang="tr-TR" sz="3200" dirty="0" smtClean="0"/>
              <a:t>_reg5.m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X-</a:t>
            </a:r>
            <a:r>
              <a:rPr lang="tr-TR" dirty="0" err="1" smtClean="0"/>
              <a:t>error</a:t>
            </a:r>
            <a:r>
              <a:rPr lang="tr-TR" dirty="0" smtClean="0"/>
              <a:t> </a:t>
            </a:r>
            <a:r>
              <a:rPr lang="tr-TR" dirty="0" err="1" smtClean="0"/>
              <a:t>graph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142985"/>
            <a:ext cx="5643602" cy="423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-32" y="5145488"/>
            <a:ext cx="86666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 smtClean="0"/>
              <a:t>If</a:t>
            </a:r>
            <a:r>
              <a:rPr lang="tr-TR" sz="2400" dirty="0" smtClean="0"/>
              <a:t> </a:t>
            </a:r>
            <a:r>
              <a:rPr lang="tr-TR" sz="2400" dirty="0" err="1" smtClean="0"/>
              <a:t>there</a:t>
            </a:r>
            <a:r>
              <a:rPr lang="tr-TR" sz="2400" dirty="0" smtClean="0"/>
              <a:t> is a </a:t>
            </a:r>
            <a:r>
              <a:rPr lang="tr-TR" sz="2400" dirty="0" err="1" smtClean="0"/>
              <a:t>pattern</a:t>
            </a:r>
            <a:r>
              <a:rPr lang="tr-TR" sz="2400" dirty="0" smtClean="0"/>
              <a:t> in X-</a:t>
            </a:r>
            <a:r>
              <a:rPr lang="tr-TR" sz="2400" dirty="0" err="1" smtClean="0"/>
              <a:t>error</a:t>
            </a:r>
            <a:r>
              <a:rPr lang="tr-TR" sz="2400" dirty="0" smtClean="0"/>
              <a:t> </a:t>
            </a:r>
            <a:r>
              <a:rPr lang="tr-TR" sz="2400" dirty="0" err="1" smtClean="0"/>
              <a:t>graph</a:t>
            </a:r>
            <a:r>
              <a:rPr lang="tr-TR" sz="2400" dirty="0" smtClean="0"/>
              <a:t>, </a:t>
            </a:r>
            <a:r>
              <a:rPr lang="tr-TR" sz="2400" dirty="0" err="1" smtClean="0"/>
              <a:t>there</a:t>
            </a:r>
            <a:r>
              <a:rPr lang="tr-TR" sz="2400" dirty="0" smtClean="0"/>
              <a:t> is </a:t>
            </a:r>
            <a:r>
              <a:rPr lang="tr-TR" sz="2400" dirty="0" err="1" smtClean="0"/>
              <a:t>something</a:t>
            </a:r>
            <a:r>
              <a:rPr lang="tr-TR" sz="2400" dirty="0" smtClean="0"/>
              <a:t> </a:t>
            </a:r>
            <a:r>
              <a:rPr lang="tr-TR" sz="2400" dirty="0" err="1" smtClean="0"/>
              <a:t>unmodeled</a:t>
            </a:r>
            <a:r>
              <a:rPr lang="tr-TR" sz="2400" dirty="0" smtClean="0"/>
              <a:t>.</a:t>
            </a:r>
          </a:p>
          <a:p>
            <a:endParaRPr lang="tr-TR" sz="2400" dirty="0" smtClean="0"/>
          </a:p>
          <a:p>
            <a:r>
              <a:rPr lang="tr-TR" sz="2400" dirty="0" err="1" smtClean="0"/>
              <a:t>If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model </a:t>
            </a:r>
            <a:r>
              <a:rPr lang="tr-TR" sz="2400" dirty="0" err="1" smtClean="0"/>
              <a:t>degree</a:t>
            </a:r>
            <a:r>
              <a:rPr lang="tr-TR" sz="2400" dirty="0" smtClean="0"/>
              <a:t> is </a:t>
            </a:r>
            <a:r>
              <a:rPr lang="tr-TR" sz="2400" dirty="0" err="1" smtClean="0"/>
              <a:t>sufficient</a:t>
            </a:r>
            <a:r>
              <a:rPr lang="tr-TR" sz="2400" dirty="0" smtClean="0"/>
              <a:t>, </a:t>
            </a:r>
          </a:p>
          <a:p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errors</a:t>
            </a:r>
            <a:r>
              <a:rPr lang="tr-TR" sz="2400" dirty="0" smtClean="0"/>
              <a:t> </a:t>
            </a:r>
            <a:r>
              <a:rPr lang="tr-TR" sz="2400" dirty="0" err="1" smtClean="0"/>
              <a:t>have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same</a:t>
            </a:r>
            <a:r>
              <a:rPr lang="tr-TR" sz="2400" dirty="0" smtClean="0"/>
              <a:t> </a:t>
            </a:r>
            <a:r>
              <a:rPr lang="tr-TR" sz="2400" dirty="0" err="1" smtClean="0"/>
              <a:t>variances</a:t>
            </a:r>
            <a:r>
              <a:rPr lang="tr-TR" sz="2400" dirty="0" smtClean="0"/>
              <a:t> </a:t>
            </a:r>
            <a:r>
              <a:rPr lang="tr-TR" sz="2400" dirty="0" err="1" smtClean="0"/>
              <a:t>along</a:t>
            </a:r>
            <a:r>
              <a:rPr lang="tr-TR" sz="2400" dirty="0" smtClean="0"/>
              <a:t> X.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Overfitting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O</a:t>
            </a:r>
            <a:r>
              <a:rPr lang="en-US" b="1" dirty="0" err="1" smtClean="0"/>
              <a:t>verfitting</a:t>
            </a:r>
            <a:r>
              <a:rPr lang="en-US" dirty="0" smtClean="0"/>
              <a:t> occurs when a statistical model describes random error or noise instead of the underlying relationship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171010" name="AutoShape 2" descr="data:image/png;base64,iVBORw0KGgoAAAANSUhEUgAAAQgAAAC/CAMAAAA1kLK0AAABUFBMVEX///8AAAD/AADh4eH4+Pi1tbX/AP8A/wBoaGj/aGj/vLz/y8vr/+v9//3//Pz/bm7/8/P5//nv7+//8v//3Nz/xsb/9vb/mZmXl5djY2Ojo6P/+f//4eG7u7uOjo7/fX3/4v+n/6fv/+//09OFhYX/n5/d3d3/7Oz/YWHHx8f/gYF1dXXQ0ND0//Tm/+b/i4vF/8X/3P9aWlrV/9Wqqqrh1+H/of//JSX/rKz/jo6Q/5D/7f+7/7v/iP+K/4r/sf//Nf//Tv/f/9+z/7P/b///NTVX/1cbGxv/0v93/3fZ/9lLS0v/Pj7/xf//rv+l/6Uq/ypp/2n/nf+a/5r/Hh7/UlL/YP//dP//hf9N/00UFBRDQ0Nx/3H/1f8vLy8+/z6kmqQyBjLUuNSeAJ7mOOb/SkoUABQAFxeHAADKfghcygCy8Lb/KUKzwmJ4/4SPwB+HQoauAAATdElEQVR4nO1d6V/iQJBtAybIDQICch8CCojiAiIoysiMN54zzuVes/fO/v/ftrq5QuiEhAQR8f2U3Jg8X1dVV3e6ERqFgbJvEZH9Hpz1LbwNJJYM+lnfw5vA0tKSbtb38BawC0Qsz/om3gCyn4GIz7O+izeAxBJGaNa3MXsQHpa8s76NmWO3Q8TCm8tsl4elRQ+qsgmEgkuw/DASCC0vzfoO3gg+iOhiYYlw7mEMtheWiMRGFjDYXlgiBJ7yx8IG2FvDm07v99ncx8yxtfVhIwg2CAbbC0sEyuzt8Wzl4hKRCW5sLH94DYR8/Y8OFpaIrf5HBwtLhM7r93udg+2FJQI5NzZ4PCwwEQIsKBF+tGsAfBjLUSwsEYn+RwcLSoTX/9vv9fp5Nc4FJULnTGzodNkP9wneM4RQiEdEcFGJGI4sv//+vKiJmeG6hn9va1ETM5mgTrecGWzzikaq+9uF3dpftbo8dqsHH+Qdn3dkvF4eD3xjme7+drFp768mk6mAyYhWEHJP/wZnBB4RK+Q3sBZOB1A8vR32eGzpbaurYrM92OKmxz+2ctq1iWxraWDDmE7aZnG7VlfAJdznCdhBsCBWq3y9LqNECIO3Z4SIR6yLNLJeWjcRclVcIBIbMhnjbljA8bIdkT2pU1VPNCH2k8mkUbBvrRKwV1z4luOyv0ePnHoAPY7oEpHEn7C+bd1Pr6TdcSPeNhmhaBAiyEf389Wx6YEPYzwMn2F7Or2GjMb0SnnTGD99xHpNoooxHfagSroSlv6iUMgrroiOjegTsY8VgVC8MkzESo+IWRQN8jfd7mQA2IDbhZuCe9xEFVclAMfs+yi5hlL7qTXkepT+Iqfen3E6g/R0fioZgL8QWMN0bAZMjDUZdxlNmIg0chtNa3aby4oLDf7ZDBgfpvKo0ugSASoNI9vKymPAGEceQoQL/j0pICKAUmtAhECvVs/IV5GWLpFquCsJhsgex77BkzS6rKgC5TEVwNupQCrpjidTbuw33Jg01ywUQZya24jSbnfnUSvyiAiPCgQHlXpezvK//+s/8xPc0X4gsDnBZaqx7XK54DGt8F/Yd0GBqJiQJ4yJqNjTrtQ2WgMi9u1rgcof/lVJZlS+zlAiwa9rLP8Hsz3BDaWSSfv4s7RHKllJ4qUJfpPAQiCFfYXLHkjG3ckUXkOeOApUUny9ev6cUhyr3unk9zle/nfTREy8ZYCxc/GfqSznCZf/7eT/3h0TUFIG9QMUZ2i+VB/6MdR3DIzl3/99d0zwEWAYE2V3SJ/JOIVxhPs9M7HJUCtIPhTM8NynzvsdOdrc/7xfJpJMmbrfr8tkdf7+5gXuMZMvpB7eKxOey1O6e3P6fb4BDyj0A2eoTmKeMjOTuGDasIv+h32CbZKYaXM50MQ7Srr0sUY8xlVp9Iiwt3E/xLYzp6MB+bzDyODYOsLWRw/9uNgCDLY7RBTOCsjGXFpHz59vPBCP8ZWVcWpXES9cDPxMeSZh8/QQJhHEAXsk49wuEQVc83pvmthkSNWr3jgYOaRP+PaG9/RsRLF9j6+8nPrdvR7A6uH/a4S9Gz0G9c7sMBM9Im45IAI0IT/t99ZhPX0gJZ1qIbCVHO6ELGj7FIlH5xFlhnjBo6cvlIMSRORuD/Hi3WjCRK1z9rCFhL2xeUT8Jct3ogmjdJ3hu8FgWBrTdcg2kwYLrVEek88fAY+IM65JluGZtGFpCxs1ByEFviIKxc4yPff1rwnK91DRKBQcZGmbc03YmcqYM/zIL9gz1GOmxpk7K/OtCWv5YVxNOpS5yAQB3U296FgBc62Jcs/cH7CU+jeBPnORzQB629ns8KtMtVatuzbHmnD36453jVXZVwnc52Ghtza3mhhEEEe0WkYfw6k6ie6FK/OpCV5EScvH9OHXIbTBY0JIRIFUvghs4XmMtm39iPKO/SVx3tg3eM5jvbUAM4f1js1+6vWAPZY6MeHsdDrtYYQIR7NvJkz0NqK3DF6dsf5V8kx9wucL8VqBR4iwnHF9JozzxoSKGiPFWDYHq3OmiVT5cuJMPM1rNM/6q3OlCU+5PHmLBIWIWLs62JgjTahro6IpAvyGpb8xN5rwyOoP0seuYFtIRJ47Ac/x3B7sAU0Y56E18I+ydmzBsAlCIsxcAevhrMjbB5qYg6SVm5ejvB5tyBiB9LAJea7LgCXK3x1mRNrW3w7cvBK8yspo48viURPEXpLHPNwS7/mTO+RfFRbpbaEYVvvg7QdY0azZmc8D+srSMvhCCIZN4Cdmzg+L6PnvIamJF4av0kgTqf3t7f2ewcF9iDX4Tgw3vzYQYY/Xx1+SWR4aNiHxm5eYMSPUAs/ZrmGncd6O8S6zpih9NpUjDCqwhnEn+7Qr/oB7ka/tVzbTLmRPIrSN9o1h4+ME5AzpYZ2V1egrqHQtG4YSM1Xg4aR9c/JsgdUhM4HsZQ00sdL9AIefRjbMyYPHGIZ1+zbe/yfuOcWdZxViSA9jshB9EK/Ba+wafssvRvxnrEUMRC43dKWHeVDdVt4jotvPH4jAHalhrUPECkqtKSdCEPM1WFlpqXHDJpxz+VrVTHxHr52jB/upZCuaHKS7HwMiwrhfuToibGE+D1/qUlmIAfRjhk2ImZvPDvjEef0T8/Axu5HZV3iTAhjdqZQbjAAT99hQ2u7pEoGLhsd4CsvUvmIiwozisoQxLrKEouFA1dY9yVNFbyzDB6VbVmXAuL2PjWHYuJ2C9YAb/EY8hZ2HaztuhKXdhEzKTNGkrdZjIkvAYS5aazvubxHO2wmIQKo10YF2r0GFJ60JbW35wUgMtmmVrkPHebsVHd2PoVoTBFrFDyp6Mew6dYDBNo2IaCtXbBdJq9dtW2AntNKENphYD6NzBlDT+dFqzcxFuXzuxHLfFB7URhOaQKgHOZF1D96gc6wiEG4FzaNC8/n5DBUpmjh9G31JhHp4YmXUOnvwEgy2RYhon0AN9KWFaugvN6IJt42paFMbDSRVXCzUwxN7LL+FbwQiREBQab5tkpSd2TL69tsmU9akR6aRmfxaoR4+SbdjDCM4tMAQbfI7fEaoWcVqiI1qQlW+mAcVRFD0oOB/s9UZaEfO8EtnCN20zQXsRR2x0cMeTTQxORFCPUSU6IEQgd0Gz3VIjDFTbFZbeQ6v5atT0sSkRLiFethRpAcaERJjzJxX0T1308aa+EvVhPq3fiYkwshcCuKH9QMZuRgehESE/AbxoVVyL3/NN1z0hcSYBYomKoza9vLJiDCpf9toV6e70G3oLnrbvy9+Swy248hV2zXkIBXRl0PKCcZLxq3Kj05EhBax7Z7fDz9+XhZbevilvzh/eX9I1FCoUU6wMaosxSRETCmylR6QC8RguX+JFW5AExx3TjlD/O0xOZiACCk9rDek+shIY+zIZMVatXWCfUexQD2uylIoJiK1JqWHu6OniZkYT0QV3XC1PDYUUY7KhQpLoZQIiF6EeigNctbHdxBXTcrEWCJyL2f5WpR7xutRYf2rCxvzZ7LoSiERlEw6P2d91AAfehyZ6E5kDNpncURrbYvlFmsixtHzNeEJYwplRFDa20qDLqWR+tV1Q1k0wYec0QsLHMRTHHYahaZI4spYnsinKSECosmRVnmeHr6UjkqNkrxUPg1yiLgHMdz2Oo/ccNRz7I/MvvJssnwi7AzzOJKNKrHfyPIazERpB4xlZLqKANz+RLUz0qPojE4E6T2wrdRSyCYCrAMlz/mV3SHLyPUVIaK0o/Dv8yCPiOgharYt6CdetzhalJoHxmZZqSpkEmENiLTGEwGsHkfW2StU//XrTkGGSgjZI5y2c2AnTvCauX0rck6golAVMomQbouPHLGRVfYLur5WIQj5RGD/eVgskvbQWHdJQZi5HBlVTwRpWyDJBOLMODJcY95L2rm7ukLrsprAJSCbiMPnM3PrsNbJ3rVfREoHQiuM3EgTKCCQzlvat8d8H7aYx1fo4LWIQGAiTjjH2c/uZrEoct6mjZEZaV4SHspSPdXAAtMyYZFIf7X+Zb3xydpQKwhFg//eQs2r3a153XBV0fPcbuZSTnraTYiQiD88m/QefQcsG+mtsztHd9++rl/J+HtS2FUyK9PNc/GkNdisijlSgPGRMY0tIPEHTIRo858LbCSVpUG/+0j9Gn2po/qxWj10BtuRjVqNH1iKRhQEaYaxjTObaUyEyLG1bbH+nd8GfaSerhpXXxpfFeVtRaBqXOzYi0gtjABUMS6uAB7oZIEamDTVV1if2EZ3dYe9hqJx/emTjFsdC1UjpZu5M6nDVjfEFZtS1oKhvxtjBRrKIs2Kx3097JSuGhBONeTc6XioHTK+SM1bDZBKg7UQDQMor7K7wEAylzbRS3aeyOIpgnB8rUWh6EAtEYWCWGjVg9UEkYXIK4P2S0HRWQsT+zm+7/fO3UEdWPimGRMaTCIgbTQJbGV4vLW4acRi9MtNyhQn3tRmW5ERo+80fu2w6yXt9KAFEZZaAd3TMtx8BNymJDzmQzhM6zWUDG8+kpjCJjP7+euOBVO5XteQCU2mlShwnGjIPQSbzRZm6FgJ2yR7XQyHTNfXEWBCRWVzBNrMr1HMo1tJB8KD2xT/M8RA3ARwjysQT7zk5BMYTGBhR16PSnnQaqKRw9tcrDDJMMLyUGLZztuLkWO0+g2hq/UIL8zWAtrNuOJoS1Q/1OHgE1uPkLUIPP1VI/IEQfZORNO/oe3UM81bYcdMDbB6xR5fd1YxDzs7R58OUEPrv6ItEf2ROLTE+nEvS4/NYwTiqMinhqwe+Eqg9WREltb4qGJyHDW+YMuwc6S6tjkCrYlwFIrob2tctDkxSthllrQ1kx1MYVam2tmZI09vMVaGCKUD6acdVG9o8N0C7BoupjIrU4x7Uf8l3/r1bR4O2E/KekvJw1Zid1rTU51wN2ouj0DkUKcNlRPRJPswiqlNWJYvxvItWn8jWfjW6EUOr4VpTmFnPrtBlM6q47HKdhs1XxFTnsuvydXyz8oDzgM1bVaTYfqTGub/RlFzerUQrfAqszuCLpBFRvB9cD39exHDa01zeci1UFMy/o4cfWUVjCSmNV6LiOJ5HnEFUV2sYz/BXs2Oh1ee+DTWBl3Q/AiwUJ+8t4sWeF0icuexKMeh6r3wQETj7IJyzGIqXHP7JzKL9EqbGWZBRO7cjF5AF9H6sZYJeXWY1eTIB9f//K8s+6//iApReQnwaWNWRIB1ZL9FnOfomTsptMjbdLPFrIiI3N11fGWzar7lkKXTT22GeNXpsldXV2k+8iQP8Za51m46Xm5RzvGKNzRA5tVmif5yfVSH4vAkekKxWsxxbdS+R8VJaqwqYVDUY0YFnoAEtvH1QLKVzpI3F9pRdN9Gty85x+uajdcqGgd3pTu5Hb6KUcRxjsM2it1PoZlEBFM0lusH68fHEyZYzHmUM5PRTV4K+fZfFJu65ZgWEaul62NcGlRHTPcn51Bx5Zr0l+u0g9ZE9OqPEbbRaFwfSNsEebDkY6hdQGctVORAJw6LeRrWQ1Mi7kqadmIZBigiX0W3XKHA/UT3mqe8tCJi/RgUACoQd4/aIGe2FNtVxBXR2SFqv6CYWSN7qo6Iq1K/6WGnVFLz3ohy1ArgWyBCL55Apf5edYVlYiKwAnCFQfNmaQUwx7Bvqb2gE4jQWze5agxNbD8mJuIK+4T6dUnJADdTQ/MmhpoQmHIkMI2iXFWxu5VNxPpBg2jgW397dVXLzlxaIBbD45I2sXuJoecmykMoIlchsokgCmCPSmrfB3gVNG8sRS6ah6qLyIuqoxAlIhKJEA30RqC3rmJocJOvhBwEo7EcaskNw0SJqLMdvJ1kmlpkglJH+0SAAiK/+IHAagezTbJricTSZ/5QZAIs/0t35bqrgMar3NQssLEE4A9qyoNO5/8nMoof4B+60L1XODERS58/L49yoV9aSPwWzhANTGAboacB+YL0/Uv0C1DwYpl+4PsS9Yv0mQs//YLf9P367A/6F6HdEP0C3Q/n0HldHn549SNETBBZLk39gt/C2eXGYXf0P0xDhtCQoJQMclQ4o/o4XFyMP2cIPqUXbEm6OQoSe+PPwactLSm+l/cI3ecfShl+p6BZhg984AMf+MDcwZkw+LxiB4cH8vbSKtMbu7hS6SOBUob/RaFe7CQcDfyNIgGOTScWHQqfYTB9bR+dmPCCfMNnflg6Z0T0Y1s/1oVzK+HL+H1+FNrzbTnJMzgNuxuYLZ0Xzv0BVZT+KK0buwYdyn73YUVs7cGnHysiQy7M+BJ44cXzvM4HEb279OvwozqBlwsn/DO9QaQP6eEo7ER7WX0ILw1EEZg6/JuF2Nqr636BwelFeq+uU3hCevy560ReJ9L554yIzuN1HheIwLpOOGE9m8hm/MuIzCZlII8JZJCL8KxK8NslAu2ibBDYAGrg+fHl8HuRzWR354SI3twnokRsBYMZJ1re2+gREczqSJVWQEQGapAjRGSCwY05IYKMWe5M4AdwhgZEeDNY4bho+MnjJnT+XtFAvo7JHC4aUDC8mIgguRB/+nARw7vmhAjnlsGATb7XF+q4j12sBa/fgI0drOsMviwWx4YXtjI4XbHR9QdZHxjLrqR2UZdKFCTGMuhLgI3Qh7AFFk64M1cI0RMoBBtKczfzDAkifPIyMeL4f+OiBkf6y+ES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1012" name="Picture 4" descr="http://www.holehouse.org/mlclass/10_Advice_for_applying_machine_learning_files/Image%20%5b8%5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3071809"/>
            <a:ext cx="9144032" cy="34421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tr-TR" dirty="0" smtClean="0"/>
              <a:t>Model </a:t>
            </a:r>
            <a:r>
              <a:rPr lang="tr-TR" dirty="0" err="1" smtClean="0"/>
              <a:t>Validation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85720" y="1760557"/>
            <a:ext cx="4329114" cy="4525963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 smtClean="0"/>
              <a:t>Training</a:t>
            </a:r>
            <a:r>
              <a:rPr lang="tr-TR" dirty="0" smtClean="0"/>
              <a:t> set MSE is not </a:t>
            </a:r>
            <a:r>
              <a:rPr lang="tr-TR" dirty="0" err="1" smtClean="0"/>
              <a:t>reliable</a:t>
            </a:r>
            <a:r>
              <a:rPr lang="tr-TR" dirty="0" smtClean="0"/>
              <a:t>. </a:t>
            </a:r>
            <a:r>
              <a:rPr lang="tr-TR" dirty="0" smtClean="0">
                <a:solidFill>
                  <a:srgbClr val="FF0000"/>
                </a:solidFill>
              </a:rPr>
              <a:t>WHY?</a:t>
            </a:r>
          </a:p>
          <a:p>
            <a:r>
              <a:rPr lang="tr-TR" dirty="0" err="1" smtClean="0">
                <a:solidFill>
                  <a:srgbClr val="FF0000"/>
                </a:solidFill>
              </a:rPr>
              <a:t>Because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we</a:t>
            </a:r>
            <a:r>
              <a:rPr lang="tr-TR" dirty="0" smtClean="0">
                <a:solidFill>
                  <a:srgbClr val="FF0000"/>
                </a:solidFill>
              </a:rPr>
              <a:t> can not </a:t>
            </a:r>
            <a:r>
              <a:rPr lang="tr-TR" dirty="0" err="1" smtClean="0">
                <a:solidFill>
                  <a:srgbClr val="FF0000"/>
                </a:solidFill>
              </a:rPr>
              <a:t>determine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the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overfitting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with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training</a:t>
            </a:r>
            <a:r>
              <a:rPr lang="tr-TR" dirty="0" smtClean="0">
                <a:solidFill>
                  <a:srgbClr val="FF0000"/>
                </a:solidFill>
              </a:rPr>
              <a:t> set MSE. </a:t>
            </a:r>
          </a:p>
          <a:p>
            <a:r>
              <a:rPr lang="tr-TR" dirty="0" err="1" smtClean="0"/>
              <a:t>Training</a:t>
            </a:r>
            <a:r>
              <a:rPr lang="tr-TR" dirty="0" smtClean="0"/>
              <a:t> set is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parameter</a:t>
            </a:r>
            <a:r>
              <a:rPr lang="tr-TR" dirty="0" smtClean="0"/>
              <a:t> </a:t>
            </a:r>
            <a:r>
              <a:rPr lang="tr-TR" dirty="0" err="1" smtClean="0"/>
              <a:t>estimation</a:t>
            </a:r>
            <a:r>
              <a:rPr lang="tr-TR" dirty="0" smtClean="0"/>
              <a:t>.</a:t>
            </a:r>
          </a:p>
          <a:p>
            <a:r>
              <a:rPr lang="tr-TR" dirty="0" smtClean="0"/>
              <a:t>Test set is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model </a:t>
            </a:r>
            <a:r>
              <a:rPr lang="tr-TR" dirty="0" err="1" smtClean="0"/>
              <a:t>validation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172034" name="Picture 2" descr="Error vs Complex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4195" y="1643050"/>
            <a:ext cx="4478399" cy="3358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</a:t>
            </a:r>
            <a:r>
              <a:rPr lang="tr-TR" dirty="0" err="1" smtClean="0"/>
              <a:t>Validation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Training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test </a:t>
            </a:r>
            <a:r>
              <a:rPr lang="tr-TR" dirty="0" err="1" smtClean="0"/>
              <a:t>sets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seperated</a:t>
            </a:r>
            <a:r>
              <a:rPr lang="tr-TR" dirty="0" smtClean="0"/>
              <a:t> data </a:t>
            </a:r>
            <a:r>
              <a:rPr lang="tr-TR" dirty="0" err="1" smtClean="0"/>
              <a:t>samples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Lin</a:t>
            </a:r>
            <a:r>
              <a:rPr lang="tr-TR" dirty="0" smtClean="0"/>
              <a:t>_reg6.m</a:t>
            </a:r>
            <a:endParaRPr lang="en-US" dirty="0"/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428868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Y=X*</a:t>
            </a:r>
            <a:r>
              <a:rPr lang="el-GR" dirty="0" smtClean="0"/>
              <a:t>β</a:t>
            </a:r>
            <a:r>
              <a:rPr lang="tr-TR" dirty="0" smtClean="0"/>
              <a:t> 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Construction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Data= (</a:t>
            </a:r>
            <a:r>
              <a:rPr lang="tr-TR" dirty="0" err="1" smtClean="0"/>
              <a:t>X</a:t>
            </a:r>
            <a:r>
              <a:rPr lang="tr-TR" baseline="-25000" dirty="0" err="1" smtClean="0"/>
              <a:t>n</a:t>
            </a:r>
            <a:r>
              <a:rPr lang="tr-TR" baseline="-25000" dirty="0" smtClean="0"/>
              <a:t>*d</a:t>
            </a:r>
            <a:r>
              <a:rPr lang="tr-TR" dirty="0" smtClean="0"/>
              <a:t>,</a:t>
            </a:r>
            <a:r>
              <a:rPr lang="tr-TR" dirty="0" err="1" smtClean="0"/>
              <a:t>Y</a:t>
            </a:r>
            <a:r>
              <a:rPr lang="tr-TR" baseline="-25000" dirty="0" err="1" smtClean="0"/>
              <a:t>n</a:t>
            </a:r>
            <a:r>
              <a:rPr lang="tr-TR" baseline="-25000" dirty="0" smtClean="0"/>
              <a:t>*1</a:t>
            </a:r>
            <a:r>
              <a:rPr lang="tr-TR" dirty="0" smtClean="0"/>
              <a:t>)    </a:t>
            </a:r>
          </a:p>
          <a:p>
            <a:r>
              <a:rPr lang="tr-TR" dirty="0" smtClean="0"/>
              <a:t>n: </a:t>
            </a:r>
            <a:r>
              <a:rPr lang="tr-TR" dirty="0" err="1" smtClean="0"/>
              <a:t>number</a:t>
            </a:r>
            <a:r>
              <a:rPr lang="tr-TR" dirty="0" smtClean="0"/>
              <a:t> of data, d: </a:t>
            </a:r>
            <a:r>
              <a:rPr lang="tr-TR" dirty="0" err="1" smtClean="0"/>
              <a:t>dimension</a:t>
            </a:r>
            <a:r>
              <a:rPr lang="tr-TR" dirty="0" smtClean="0"/>
              <a:t> of data</a:t>
            </a:r>
          </a:p>
          <a:p>
            <a:endParaRPr lang="tr-TR" dirty="0" smtClean="0"/>
          </a:p>
          <a:p>
            <a:r>
              <a:rPr lang="tr-TR" dirty="0" smtClean="0"/>
              <a:t>Model Y=</a:t>
            </a:r>
            <a:r>
              <a:rPr lang="el-GR" dirty="0" smtClean="0"/>
              <a:t> β</a:t>
            </a:r>
            <a:r>
              <a:rPr lang="tr-TR" dirty="0" smtClean="0"/>
              <a:t>1 +</a:t>
            </a:r>
            <a:r>
              <a:rPr lang="el-GR" dirty="0" smtClean="0"/>
              <a:t> β</a:t>
            </a:r>
            <a:r>
              <a:rPr lang="tr-TR" dirty="0" smtClean="0"/>
              <a:t>2*X</a:t>
            </a:r>
          </a:p>
          <a:p>
            <a:r>
              <a:rPr lang="tr-TR" dirty="0" err="1" smtClean="0"/>
              <a:t>X</a:t>
            </a:r>
            <a:r>
              <a:rPr lang="tr-TR" baseline="-25000" dirty="0" err="1" smtClean="0"/>
              <a:t>n</a:t>
            </a:r>
            <a:r>
              <a:rPr lang="tr-TR" baseline="-25000" dirty="0" smtClean="0"/>
              <a:t>*2</a:t>
            </a:r>
            <a:r>
              <a:rPr lang="tr-TR" dirty="0" smtClean="0"/>
              <a:t>=[1</a:t>
            </a:r>
            <a:r>
              <a:rPr lang="tr-TR" baseline="-25000" dirty="0" smtClean="0"/>
              <a:t>n*1</a:t>
            </a:r>
            <a:r>
              <a:rPr lang="tr-TR" dirty="0" smtClean="0"/>
              <a:t> </a:t>
            </a:r>
            <a:r>
              <a:rPr lang="tr-TR" dirty="0" err="1" smtClean="0"/>
              <a:t>X</a:t>
            </a:r>
            <a:r>
              <a:rPr lang="tr-TR" baseline="-25000" dirty="0" err="1" smtClean="0"/>
              <a:t>n</a:t>
            </a:r>
            <a:r>
              <a:rPr lang="tr-TR" baseline="-25000" dirty="0" smtClean="0"/>
              <a:t>*1</a:t>
            </a:r>
            <a:r>
              <a:rPr lang="tr-TR" dirty="0" smtClean="0"/>
              <a:t>] </a:t>
            </a:r>
            <a:r>
              <a:rPr lang="el-GR" dirty="0" smtClean="0"/>
              <a:t>β</a:t>
            </a:r>
            <a:r>
              <a:rPr lang="tr-TR" baseline="-25000" dirty="0" smtClean="0"/>
              <a:t>2*1</a:t>
            </a:r>
            <a:r>
              <a:rPr lang="tr-TR" dirty="0" smtClean="0"/>
              <a:t>=[</a:t>
            </a:r>
            <a:r>
              <a:rPr lang="el-GR" dirty="0" smtClean="0"/>
              <a:t>β</a:t>
            </a:r>
            <a:r>
              <a:rPr lang="tr-TR" dirty="0" smtClean="0"/>
              <a:t>1 ; </a:t>
            </a:r>
            <a:r>
              <a:rPr lang="el-GR" dirty="0" smtClean="0"/>
              <a:t>β</a:t>
            </a:r>
            <a:r>
              <a:rPr lang="tr-TR" dirty="0" smtClean="0"/>
              <a:t>2] </a:t>
            </a:r>
          </a:p>
          <a:p>
            <a:endParaRPr lang="tr-TR" dirty="0" smtClean="0"/>
          </a:p>
          <a:p>
            <a:r>
              <a:rPr lang="tr-TR" dirty="0" smtClean="0"/>
              <a:t>Model Y=</a:t>
            </a:r>
            <a:r>
              <a:rPr lang="el-GR" dirty="0" smtClean="0"/>
              <a:t> β</a:t>
            </a:r>
            <a:r>
              <a:rPr lang="tr-TR" dirty="0" smtClean="0"/>
              <a:t>1*X + </a:t>
            </a:r>
            <a:r>
              <a:rPr lang="el-GR" dirty="0" smtClean="0"/>
              <a:t>β</a:t>
            </a:r>
            <a:r>
              <a:rPr lang="tr-TR" dirty="0" smtClean="0"/>
              <a:t>2*X^2</a:t>
            </a:r>
          </a:p>
          <a:p>
            <a:r>
              <a:rPr lang="tr-TR" dirty="0" err="1" smtClean="0"/>
              <a:t>X</a:t>
            </a:r>
            <a:r>
              <a:rPr lang="tr-TR" baseline="-25000" dirty="0" err="1" smtClean="0"/>
              <a:t>n</a:t>
            </a:r>
            <a:r>
              <a:rPr lang="tr-TR" baseline="-25000" dirty="0" smtClean="0"/>
              <a:t>*2</a:t>
            </a:r>
            <a:r>
              <a:rPr lang="tr-TR" dirty="0" smtClean="0"/>
              <a:t>=[</a:t>
            </a:r>
            <a:r>
              <a:rPr lang="tr-TR" dirty="0" err="1" smtClean="0"/>
              <a:t>X</a:t>
            </a:r>
            <a:r>
              <a:rPr lang="tr-TR" baseline="-25000" dirty="0" err="1" smtClean="0"/>
              <a:t>n</a:t>
            </a:r>
            <a:r>
              <a:rPr lang="tr-TR" baseline="-25000" dirty="0" smtClean="0"/>
              <a:t>*1 </a:t>
            </a:r>
            <a:r>
              <a:rPr lang="tr-TR" dirty="0" smtClean="0"/>
              <a:t>X</a:t>
            </a:r>
            <a:r>
              <a:rPr lang="tr-TR" baseline="30000" dirty="0" smtClean="0"/>
              <a:t>2</a:t>
            </a:r>
            <a:r>
              <a:rPr lang="tr-TR" baseline="-25000" dirty="0" smtClean="0"/>
              <a:t>n*1</a:t>
            </a:r>
            <a:r>
              <a:rPr lang="tr-TR" dirty="0" smtClean="0"/>
              <a:t>] </a:t>
            </a:r>
            <a:r>
              <a:rPr lang="el-GR" dirty="0" smtClean="0"/>
              <a:t>β</a:t>
            </a:r>
            <a:r>
              <a:rPr lang="tr-TR" baseline="-25000" dirty="0" smtClean="0"/>
              <a:t>2*1</a:t>
            </a:r>
            <a:r>
              <a:rPr lang="tr-TR" dirty="0" smtClean="0"/>
              <a:t>=[</a:t>
            </a:r>
            <a:r>
              <a:rPr lang="el-GR" dirty="0" smtClean="0"/>
              <a:t>β</a:t>
            </a:r>
            <a:r>
              <a:rPr lang="tr-TR" dirty="0" smtClean="0"/>
              <a:t>1 ; </a:t>
            </a:r>
            <a:r>
              <a:rPr lang="el-GR" dirty="0" smtClean="0"/>
              <a:t>β</a:t>
            </a:r>
            <a:r>
              <a:rPr lang="tr-TR" dirty="0" smtClean="0"/>
              <a:t>2] </a:t>
            </a:r>
          </a:p>
          <a:p>
            <a:endParaRPr lang="tr-TR" dirty="0" smtClean="0"/>
          </a:p>
          <a:p>
            <a:r>
              <a:rPr lang="tr-TR" dirty="0" smtClean="0"/>
              <a:t>Model Y= </a:t>
            </a:r>
            <a:r>
              <a:rPr lang="el-GR" dirty="0" smtClean="0"/>
              <a:t>β</a:t>
            </a:r>
            <a:r>
              <a:rPr lang="tr-TR" dirty="0" smtClean="0"/>
              <a:t>1 + </a:t>
            </a:r>
            <a:r>
              <a:rPr lang="el-GR" dirty="0" smtClean="0"/>
              <a:t>β</a:t>
            </a:r>
            <a:r>
              <a:rPr lang="tr-TR" dirty="0" smtClean="0"/>
              <a:t>2*X1^2 +</a:t>
            </a:r>
            <a:r>
              <a:rPr lang="el-GR" dirty="0" smtClean="0"/>
              <a:t> β</a:t>
            </a:r>
            <a:r>
              <a:rPr lang="tr-TR" dirty="0" smtClean="0"/>
              <a:t>3*X1^3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X</a:t>
            </a:r>
            <a:r>
              <a:rPr lang="tr-TR" baseline="-25000" dirty="0" err="1" smtClean="0"/>
              <a:t>n</a:t>
            </a:r>
            <a:r>
              <a:rPr lang="tr-TR" baseline="-25000" dirty="0" smtClean="0"/>
              <a:t>*3</a:t>
            </a:r>
            <a:r>
              <a:rPr lang="tr-TR" dirty="0" smtClean="0"/>
              <a:t>=[1</a:t>
            </a:r>
            <a:r>
              <a:rPr lang="tr-TR" baseline="-25000" dirty="0" smtClean="0"/>
              <a:t>n*1 </a:t>
            </a:r>
            <a:r>
              <a:rPr lang="tr-TR" dirty="0" smtClean="0"/>
              <a:t>X1</a:t>
            </a:r>
            <a:r>
              <a:rPr lang="tr-TR" baseline="30000" dirty="0" smtClean="0"/>
              <a:t>2</a:t>
            </a:r>
            <a:r>
              <a:rPr lang="tr-TR" baseline="-25000" dirty="0" smtClean="0"/>
              <a:t>n*1 </a:t>
            </a:r>
            <a:r>
              <a:rPr lang="tr-TR" dirty="0" smtClean="0"/>
              <a:t>X1</a:t>
            </a:r>
            <a:r>
              <a:rPr lang="tr-TR" baseline="30000" dirty="0" smtClean="0"/>
              <a:t>3</a:t>
            </a:r>
            <a:r>
              <a:rPr lang="tr-TR" baseline="-25000" dirty="0" smtClean="0"/>
              <a:t>n*1</a:t>
            </a:r>
            <a:r>
              <a:rPr lang="tr-TR" dirty="0" smtClean="0"/>
              <a:t>] </a:t>
            </a:r>
            <a:r>
              <a:rPr lang="el-GR" dirty="0" smtClean="0"/>
              <a:t>β</a:t>
            </a:r>
            <a:r>
              <a:rPr lang="tr-TR" baseline="-25000" dirty="0" smtClean="0"/>
              <a:t>3*1</a:t>
            </a:r>
            <a:r>
              <a:rPr lang="tr-TR" dirty="0" smtClean="0"/>
              <a:t>=[</a:t>
            </a:r>
            <a:r>
              <a:rPr lang="el-GR" dirty="0" smtClean="0"/>
              <a:t>β</a:t>
            </a:r>
            <a:r>
              <a:rPr lang="tr-TR" dirty="0" smtClean="0"/>
              <a:t>1 ; </a:t>
            </a:r>
            <a:r>
              <a:rPr lang="el-GR" dirty="0" smtClean="0"/>
              <a:t>β</a:t>
            </a:r>
            <a:r>
              <a:rPr lang="tr-TR" dirty="0" smtClean="0"/>
              <a:t>2 ; </a:t>
            </a:r>
            <a:r>
              <a:rPr lang="el-GR" dirty="0" smtClean="0"/>
              <a:t>β</a:t>
            </a:r>
            <a:r>
              <a:rPr lang="tr-TR" dirty="0" smtClean="0"/>
              <a:t>3] 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Y=X*</a:t>
            </a:r>
            <a:r>
              <a:rPr lang="el-GR" dirty="0" smtClean="0"/>
              <a:t>β</a:t>
            </a:r>
            <a:r>
              <a:rPr lang="tr-TR" dirty="0" smtClean="0"/>
              <a:t> 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Construction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Model Y=</a:t>
            </a:r>
            <a:r>
              <a:rPr lang="el-GR" sz="2800" dirty="0" smtClean="0"/>
              <a:t> β</a:t>
            </a:r>
            <a:r>
              <a:rPr lang="tr-TR" sz="2800" dirty="0" smtClean="0"/>
              <a:t>1*X + </a:t>
            </a:r>
            <a:r>
              <a:rPr lang="el-GR" sz="2800" dirty="0" smtClean="0"/>
              <a:t>β</a:t>
            </a:r>
            <a:r>
              <a:rPr lang="tr-TR" sz="2800" dirty="0" smtClean="0"/>
              <a:t>2*</a:t>
            </a:r>
            <a:r>
              <a:rPr lang="tr-TR" sz="2800" dirty="0" err="1" smtClean="0"/>
              <a:t>cos</a:t>
            </a:r>
            <a:r>
              <a:rPr lang="tr-TR" sz="2800" dirty="0" smtClean="0"/>
              <a:t>(X^2)</a:t>
            </a:r>
          </a:p>
          <a:p>
            <a:r>
              <a:rPr lang="tr-TR" sz="2800" dirty="0" err="1" smtClean="0"/>
              <a:t>X</a:t>
            </a:r>
            <a:r>
              <a:rPr lang="tr-TR" sz="2800" baseline="-25000" dirty="0" err="1" smtClean="0"/>
              <a:t>n</a:t>
            </a:r>
            <a:r>
              <a:rPr lang="tr-TR" sz="2800" baseline="-25000" dirty="0" smtClean="0"/>
              <a:t>*2</a:t>
            </a:r>
            <a:r>
              <a:rPr lang="tr-TR" sz="2800" dirty="0" smtClean="0"/>
              <a:t>=[</a:t>
            </a:r>
            <a:r>
              <a:rPr lang="tr-TR" sz="2800" dirty="0" err="1" smtClean="0"/>
              <a:t>X</a:t>
            </a:r>
            <a:r>
              <a:rPr lang="tr-TR" sz="2800" baseline="-25000" dirty="0" err="1" smtClean="0"/>
              <a:t>n</a:t>
            </a:r>
            <a:r>
              <a:rPr lang="tr-TR" sz="2800" baseline="-25000" dirty="0" smtClean="0"/>
              <a:t>*1 </a:t>
            </a:r>
            <a:r>
              <a:rPr lang="tr-TR" sz="2800" dirty="0" err="1" smtClean="0"/>
              <a:t>cos</a:t>
            </a:r>
            <a:r>
              <a:rPr lang="tr-TR" sz="2800" dirty="0" smtClean="0"/>
              <a:t>(X</a:t>
            </a:r>
            <a:r>
              <a:rPr lang="tr-TR" sz="2800" baseline="30000" dirty="0" smtClean="0"/>
              <a:t>2</a:t>
            </a:r>
            <a:r>
              <a:rPr lang="tr-TR" sz="2800" dirty="0" smtClean="0"/>
              <a:t>)</a:t>
            </a:r>
            <a:r>
              <a:rPr lang="tr-TR" sz="2800" baseline="-25000" dirty="0" smtClean="0"/>
              <a:t>n*1</a:t>
            </a:r>
            <a:r>
              <a:rPr lang="tr-TR" sz="2800" dirty="0" smtClean="0"/>
              <a:t>] </a:t>
            </a:r>
            <a:r>
              <a:rPr lang="el-GR" sz="2800" dirty="0" smtClean="0"/>
              <a:t>β</a:t>
            </a:r>
            <a:r>
              <a:rPr lang="tr-TR" sz="2800" baseline="-25000" dirty="0" smtClean="0"/>
              <a:t>2*1</a:t>
            </a:r>
            <a:r>
              <a:rPr lang="tr-TR" sz="2800" dirty="0" smtClean="0"/>
              <a:t>=[</a:t>
            </a:r>
            <a:r>
              <a:rPr lang="el-GR" sz="2800" dirty="0" smtClean="0"/>
              <a:t>β</a:t>
            </a:r>
            <a:r>
              <a:rPr lang="tr-TR" sz="2800" dirty="0" smtClean="0"/>
              <a:t>1 ; </a:t>
            </a:r>
            <a:r>
              <a:rPr lang="el-GR" sz="2800" dirty="0" smtClean="0"/>
              <a:t>β</a:t>
            </a:r>
            <a:r>
              <a:rPr lang="tr-TR" sz="2800" dirty="0" smtClean="0"/>
              <a:t>2] </a:t>
            </a:r>
          </a:p>
          <a:p>
            <a:endParaRPr lang="tr-TR" sz="2800" dirty="0" smtClean="0"/>
          </a:p>
          <a:p>
            <a:r>
              <a:rPr lang="tr-TR" sz="2800" dirty="0" smtClean="0"/>
              <a:t>Model Y=</a:t>
            </a:r>
            <a:r>
              <a:rPr lang="el-GR" sz="2800" dirty="0" smtClean="0"/>
              <a:t> β</a:t>
            </a:r>
            <a:r>
              <a:rPr lang="tr-TR" sz="2800" dirty="0" smtClean="0"/>
              <a:t>1*X1 + </a:t>
            </a:r>
            <a:r>
              <a:rPr lang="el-GR" sz="2800" dirty="0" smtClean="0"/>
              <a:t>β</a:t>
            </a:r>
            <a:r>
              <a:rPr lang="tr-TR" sz="2800" dirty="0" smtClean="0"/>
              <a:t>2*</a:t>
            </a:r>
            <a:r>
              <a:rPr lang="tr-TR" sz="2800" dirty="0" err="1" smtClean="0"/>
              <a:t>cos</a:t>
            </a:r>
            <a:r>
              <a:rPr lang="tr-TR" sz="2800" dirty="0" smtClean="0"/>
              <a:t>(X2^2) + </a:t>
            </a:r>
            <a:r>
              <a:rPr lang="el-GR" sz="2800" dirty="0" smtClean="0"/>
              <a:t>β</a:t>
            </a:r>
            <a:r>
              <a:rPr lang="tr-TR" sz="2800" dirty="0" smtClean="0"/>
              <a:t>3*sin(X1)</a:t>
            </a:r>
          </a:p>
          <a:p>
            <a:r>
              <a:rPr lang="tr-TR" sz="2800" dirty="0" err="1" smtClean="0"/>
              <a:t>X</a:t>
            </a:r>
            <a:r>
              <a:rPr lang="tr-TR" sz="2800" baseline="-25000" dirty="0" err="1" smtClean="0"/>
              <a:t>n</a:t>
            </a:r>
            <a:r>
              <a:rPr lang="tr-TR" sz="2800" baseline="-25000" dirty="0" smtClean="0"/>
              <a:t>*3</a:t>
            </a:r>
            <a:r>
              <a:rPr lang="tr-TR" sz="2800" dirty="0" smtClean="0"/>
              <a:t>=[X1</a:t>
            </a:r>
            <a:r>
              <a:rPr lang="tr-TR" sz="2800" baseline="-25000" dirty="0" smtClean="0"/>
              <a:t>n*1 </a:t>
            </a:r>
            <a:r>
              <a:rPr lang="tr-TR" sz="2800" dirty="0" err="1" smtClean="0"/>
              <a:t>cos</a:t>
            </a:r>
            <a:r>
              <a:rPr lang="tr-TR" sz="2800" dirty="0" smtClean="0"/>
              <a:t>(X2</a:t>
            </a:r>
            <a:r>
              <a:rPr lang="tr-TR" sz="2800" baseline="30000" dirty="0" smtClean="0"/>
              <a:t>2</a:t>
            </a:r>
            <a:r>
              <a:rPr lang="tr-TR" sz="2800" dirty="0" smtClean="0"/>
              <a:t>)</a:t>
            </a:r>
            <a:r>
              <a:rPr lang="tr-TR" sz="2800" baseline="-25000" dirty="0" smtClean="0"/>
              <a:t>n*1</a:t>
            </a:r>
            <a:r>
              <a:rPr lang="tr-TR" sz="2800" dirty="0" smtClean="0"/>
              <a:t> sin(X1)</a:t>
            </a:r>
            <a:r>
              <a:rPr lang="tr-TR" sz="2800" baseline="-25000" dirty="0" smtClean="0"/>
              <a:t>n*1</a:t>
            </a:r>
            <a:r>
              <a:rPr lang="tr-TR" sz="2800" dirty="0" smtClean="0"/>
              <a:t>] </a:t>
            </a:r>
            <a:r>
              <a:rPr lang="el-GR" sz="2800" dirty="0" smtClean="0"/>
              <a:t>β</a:t>
            </a:r>
            <a:r>
              <a:rPr lang="tr-TR" sz="2800" baseline="-25000" dirty="0" smtClean="0"/>
              <a:t>3*1</a:t>
            </a:r>
            <a:r>
              <a:rPr lang="tr-TR" sz="2800" dirty="0" smtClean="0"/>
              <a:t>=[</a:t>
            </a:r>
            <a:r>
              <a:rPr lang="el-GR" sz="2800" dirty="0" smtClean="0"/>
              <a:t>β</a:t>
            </a:r>
            <a:r>
              <a:rPr lang="tr-TR" sz="2800" dirty="0" smtClean="0"/>
              <a:t>1 ; </a:t>
            </a:r>
            <a:r>
              <a:rPr lang="el-GR" sz="2800" dirty="0" smtClean="0"/>
              <a:t>β</a:t>
            </a:r>
            <a:r>
              <a:rPr lang="tr-TR" sz="2800" dirty="0" smtClean="0"/>
              <a:t>2 ; </a:t>
            </a:r>
            <a:r>
              <a:rPr lang="el-GR" sz="2800" dirty="0" smtClean="0"/>
              <a:t>β</a:t>
            </a:r>
            <a:r>
              <a:rPr lang="tr-TR" sz="2800" dirty="0" smtClean="0"/>
              <a:t>3] </a:t>
            </a:r>
          </a:p>
          <a:p>
            <a:endParaRPr lang="tr-TR" sz="2800" dirty="0" smtClean="0"/>
          </a:p>
          <a:p>
            <a:r>
              <a:rPr lang="tr-TR" sz="2800" dirty="0" smtClean="0"/>
              <a:t>Model Y= </a:t>
            </a:r>
            <a:r>
              <a:rPr lang="el-GR" sz="2800" dirty="0" smtClean="0"/>
              <a:t>β</a:t>
            </a:r>
            <a:r>
              <a:rPr lang="tr-TR" sz="2800" dirty="0" smtClean="0"/>
              <a:t>1 + </a:t>
            </a:r>
            <a:r>
              <a:rPr lang="el-GR" sz="2800" dirty="0" smtClean="0"/>
              <a:t>β</a:t>
            </a:r>
            <a:r>
              <a:rPr lang="tr-TR" sz="2800" dirty="0" smtClean="0"/>
              <a:t>2*X1*X2*X3 +</a:t>
            </a:r>
            <a:r>
              <a:rPr lang="el-GR" sz="2800" dirty="0" smtClean="0"/>
              <a:t> β</a:t>
            </a:r>
            <a:r>
              <a:rPr lang="tr-TR" sz="2800" dirty="0" smtClean="0"/>
              <a:t>3*X1</a:t>
            </a:r>
          </a:p>
          <a:p>
            <a:r>
              <a:rPr lang="tr-TR" sz="2800" dirty="0" smtClean="0"/>
              <a:t> </a:t>
            </a:r>
            <a:r>
              <a:rPr lang="tr-TR" sz="2800" dirty="0" err="1" smtClean="0"/>
              <a:t>X</a:t>
            </a:r>
            <a:r>
              <a:rPr lang="tr-TR" sz="2800" baseline="-25000" dirty="0" err="1" smtClean="0"/>
              <a:t>n</a:t>
            </a:r>
            <a:r>
              <a:rPr lang="tr-TR" sz="2800" baseline="-25000" dirty="0" smtClean="0"/>
              <a:t>*3</a:t>
            </a:r>
            <a:r>
              <a:rPr lang="tr-TR" sz="2800" dirty="0" smtClean="0"/>
              <a:t>=[1</a:t>
            </a:r>
            <a:r>
              <a:rPr lang="tr-TR" sz="2800" baseline="-25000" dirty="0" smtClean="0"/>
              <a:t>n*1 </a:t>
            </a:r>
            <a:r>
              <a:rPr lang="tr-TR" sz="2800" dirty="0" smtClean="0"/>
              <a:t>X1*X2*X3</a:t>
            </a:r>
            <a:r>
              <a:rPr lang="tr-TR" sz="2800" baseline="-25000" dirty="0" smtClean="0"/>
              <a:t>n*1 </a:t>
            </a:r>
            <a:r>
              <a:rPr lang="tr-TR" sz="2800" dirty="0" smtClean="0"/>
              <a:t>X1</a:t>
            </a:r>
            <a:r>
              <a:rPr lang="tr-TR" sz="2800" baseline="-25000" dirty="0" smtClean="0"/>
              <a:t>n*1</a:t>
            </a:r>
            <a:r>
              <a:rPr lang="tr-TR" sz="2800" dirty="0" smtClean="0"/>
              <a:t>] </a:t>
            </a:r>
            <a:r>
              <a:rPr lang="el-GR" sz="2800" dirty="0" smtClean="0"/>
              <a:t>β</a:t>
            </a:r>
            <a:r>
              <a:rPr lang="tr-TR" sz="2800" baseline="-25000" dirty="0" smtClean="0"/>
              <a:t>3*1</a:t>
            </a:r>
            <a:r>
              <a:rPr lang="tr-TR" sz="2800" dirty="0" smtClean="0"/>
              <a:t>=[</a:t>
            </a:r>
            <a:r>
              <a:rPr lang="el-GR" sz="2800" dirty="0" smtClean="0"/>
              <a:t>β</a:t>
            </a:r>
            <a:r>
              <a:rPr lang="tr-TR" sz="2800" dirty="0" smtClean="0"/>
              <a:t>1 ; </a:t>
            </a:r>
            <a:r>
              <a:rPr lang="el-GR" sz="2800" dirty="0" smtClean="0"/>
              <a:t>β</a:t>
            </a:r>
            <a:r>
              <a:rPr lang="tr-TR" sz="2800" dirty="0" smtClean="0"/>
              <a:t>2 ; </a:t>
            </a:r>
            <a:r>
              <a:rPr lang="el-GR" sz="2800" dirty="0" smtClean="0"/>
              <a:t>β</a:t>
            </a:r>
            <a:r>
              <a:rPr lang="tr-TR" sz="2800" dirty="0" smtClean="0"/>
              <a:t>3] </a:t>
            </a:r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model is an underlying theory about how the world works</a:t>
            </a:r>
            <a:r>
              <a:rPr lang="tr-TR" dirty="0" smtClean="0"/>
              <a:t>. </a:t>
            </a: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includes</a:t>
            </a:r>
            <a:r>
              <a:rPr lang="tr-TR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Key players</a:t>
            </a:r>
            <a:r>
              <a:rPr lang="tr-TR" dirty="0" smtClean="0"/>
              <a:t> (</a:t>
            </a:r>
            <a:r>
              <a:rPr lang="tr-TR" dirty="0" err="1" smtClean="0"/>
              <a:t>independent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r>
              <a:rPr lang="tr-TR" dirty="0" smtClean="0"/>
              <a:t>)</a:t>
            </a:r>
            <a:endParaRPr lang="en-US" dirty="0" smtClean="0"/>
          </a:p>
          <a:p>
            <a:pPr lvl="1"/>
            <a:r>
              <a:rPr lang="tr-TR" dirty="0" smtClean="0"/>
              <a:t>I</a:t>
            </a:r>
            <a:r>
              <a:rPr lang="en-US" dirty="0" err="1" smtClean="0"/>
              <a:t>nteractions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endParaRPr lang="en-US" dirty="0" smtClean="0"/>
          </a:p>
          <a:p>
            <a:pPr lvl="1"/>
            <a:r>
              <a:rPr lang="en-US" dirty="0" smtClean="0"/>
              <a:t>Outcome set </a:t>
            </a:r>
            <a:r>
              <a:rPr lang="tr-TR" dirty="0" smtClean="0"/>
              <a:t>(</a:t>
            </a:r>
            <a:r>
              <a:rPr lang="tr-TR" dirty="0" err="1" smtClean="0"/>
              <a:t>dependent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r>
              <a:rPr lang="tr-TR" dirty="0" smtClean="0"/>
              <a:t>)</a:t>
            </a:r>
          </a:p>
          <a:p>
            <a:r>
              <a:rPr lang="tr-TR" dirty="0" smtClean="0"/>
              <a:t>CB=x1+</a:t>
            </a:r>
            <a:r>
              <a:rPr lang="tr-TR" dirty="0" err="1" smtClean="0"/>
              <a:t>educ</a:t>
            </a:r>
            <a:r>
              <a:rPr lang="tr-TR" dirty="0" smtClean="0"/>
              <a:t>*x2+</a:t>
            </a:r>
            <a:r>
              <a:rPr lang="tr-TR" dirty="0" err="1" smtClean="0"/>
              <a:t>resid</a:t>
            </a:r>
            <a:endParaRPr lang="tr-TR" dirty="0" smtClean="0"/>
          </a:p>
          <a:p>
            <a:pPr lvl="1"/>
            <a:r>
              <a:rPr lang="tr-TR" dirty="0" err="1" smtClean="0"/>
              <a:t>Assumptions</a:t>
            </a:r>
            <a:r>
              <a:rPr lang="tr-TR" dirty="0" smtClean="0"/>
              <a:t>?, </a:t>
            </a:r>
            <a:r>
              <a:rPr lang="tr-TR" dirty="0" err="1" smtClean="0"/>
              <a:t>variables</a:t>
            </a:r>
            <a:r>
              <a:rPr lang="tr-TR" dirty="0" smtClean="0"/>
              <a:t>?, </a:t>
            </a:r>
            <a:r>
              <a:rPr lang="tr-TR" dirty="0" err="1" smtClean="0"/>
              <a:t>interactions</a:t>
            </a:r>
            <a:r>
              <a:rPr lang="tr-TR" dirty="0" smtClean="0"/>
              <a:t>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Y=B0+B1*X</a:t>
            </a:r>
            <a:r>
              <a:rPr lang="tr-TR" dirty="0" smtClean="0"/>
              <a:t>1</a:t>
            </a:r>
            <a:r>
              <a:rPr lang="en-US" dirty="0" smtClean="0"/>
              <a:t>+B2*X2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multivariate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90" y="1737312"/>
            <a:ext cx="9020204" cy="4263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6593981" y="6143644"/>
            <a:ext cx="2049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/>
              <a:t>Lin</a:t>
            </a:r>
            <a:r>
              <a:rPr lang="tr-TR" sz="3200" dirty="0" smtClean="0"/>
              <a:t>_reg7.m</a:t>
            </a:r>
            <a:endParaRPr lang="en-US" sz="3200" dirty="0"/>
          </a:p>
        </p:txBody>
      </p:sp>
      <p:sp>
        <p:nvSpPr>
          <p:cNvPr id="6" name="5 Metin kutusu"/>
          <p:cNvSpPr txBox="1"/>
          <p:nvPr/>
        </p:nvSpPr>
        <p:spPr>
          <a:xfrm>
            <a:off x="357158" y="5689603"/>
            <a:ext cx="5291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B =</a:t>
            </a:r>
            <a:r>
              <a:rPr lang="tr-TR" sz="2800" dirty="0" smtClean="0">
                <a:solidFill>
                  <a:srgbClr val="FF0000"/>
                </a:solidFill>
              </a:rPr>
              <a:t> [ </a:t>
            </a:r>
            <a:r>
              <a:rPr lang="de-DE" sz="2800" dirty="0" smtClean="0">
                <a:solidFill>
                  <a:srgbClr val="FF0000"/>
                </a:solidFill>
              </a:rPr>
              <a:t>3    -3     1</a:t>
            </a:r>
            <a:r>
              <a:rPr lang="tr-TR" sz="2800" dirty="0" smtClean="0">
                <a:solidFill>
                  <a:srgbClr val="FF0000"/>
                </a:solidFill>
              </a:rPr>
              <a:t>]’</a:t>
            </a:r>
            <a:endParaRPr lang="de-DE" sz="2800" dirty="0" smtClean="0">
              <a:solidFill>
                <a:srgbClr val="FF0000"/>
              </a:solidFill>
            </a:endParaRPr>
          </a:p>
          <a:p>
            <a:r>
              <a:rPr lang="de-DE" sz="2800" dirty="0" err="1" smtClean="0">
                <a:solidFill>
                  <a:srgbClr val="FF0000"/>
                </a:solidFill>
              </a:rPr>
              <a:t>Bhat</a:t>
            </a:r>
            <a:r>
              <a:rPr lang="de-DE" sz="2800" dirty="0" smtClean="0">
                <a:solidFill>
                  <a:srgbClr val="FF0000"/>
                </a:solidFill>
              </a:rPr>
              <a:t> =</a:t>
            </a:r>
            <a:r>
              <a:rPr lang="tr-TR" sz="2800" dirty="0" smtClean="0">
                <a:solidFill>
                  <a:srgbClr val="FF0000"/>
                </a:solidFill>
              </a:rPr>
              <a:t>[ </a:t>
            </a:r>
            <a:r>
              <a:rPr lang="de-DE" sz="2800" dirty="0" smtClean="0">
                <a:solidFill>
                  <a:srgbClr val="FF0000"/>
                </a:solidFill>
              </a:rPr>
              <a:t>3.0216</a:t>
            </a:r>
            <a:r>
              <a:rPr lang="tr-TR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smtClean="0">
                <a:solidFill>
                  <a:srgbClr val="FF0000"/>
                </a:solidFill>
              </a:rPr>
              <a:t>   -3.0439    1.0387</a:t>
            </a:r>
            <a:r>
              <a:rPr lang="tr-TR" sz="2800" dirty="0" smtClean="0">
                <a:solidFill>
                  <a:srgbClr val="FF0000"/>
                </a:solidFill>
              </a:rPr>
              <a:t>]’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model Y=B0+B1*X1+B2*X2+B3*X1^2+B4*X2^2+B5*X1*X2</a:t>
            </a: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 smtClean="0"/>
              <a:t> </a:t>
            </a:r>
            <a:r>
              <a:rPr lang="tr-TR" sz="2800" dirty="0" err="1" smtClean="0"/>
              <a:t>multivariate</a:t>
            </a:r>
            <a:r>
              <a:rPr lang="tr-TR" sz="2800" dirty="0" smtClean="0"/>
              <a:t> </a:t>
            </a:r>
            <a:r>
              <a:rPr lang="tr-TR" sz="2800" dirty="0" err="1" smtClean="0"/>
              <a:t>second</a:t>
            </a:r>
            <a:r>
              <a:rPr lang="tr-TR" sz="2800" dirty="0" smtClean="0"/>
              <a:t> </a:t>
            </a:r>
            <a:r>
              <a:rPr lang="tr-TR" sz="2800" dirty="0" err="1" smtClean="0"/>
              <a:t>order</a:t>
            </a:r>
            <a:r>
              <a:rPr lang="tr-TR" sz="28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1952682"/>
            <a:ext cx="9017970" cy="42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6808295" y="5072074"/>
            <a:ext cx="2049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/>
              <a:t>Lin</a:t>
            </a:r>
            <a:r>
              <a:rPr lang="tr-TR" sz="3200" dirty="0" smtClean="0"/>
              <a:t>_reg8.m</a:t>
            </a:r>
            <a:endParaRPr lang="en-US" sz="3200" dirty="0"/>
          </a:p>
        </p:txBody>
      </p:sp>
      <p:sp>
        <p:nvSpPr>
          <p:cNvPr id="6" name="5 Metin kutusu"/>
          <p:cNvSpPr txBox="1"/>
          <p:nvPr/>
        </p:nvSpPr>
        <p:spPr>
          <a:xfrm>
            <a:off x="71406" y="5884151"/>
            <a:ext cx="7874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B= [</a:t>
            </a:r>
            <a:r>
              <a:rPr lang="de-DE" sz="2400" dirty="0" smtClean="0">
                <a:solidFill>
                  <a:srgbClr val="FF0000"/>
                </a:solidFill>
              </a:rPr>
              <a:t>1.3666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de-DE" sz="2400" dirty="0" smtClean="0">
                <a:solidFill>
                  <a:srgbClr val="FF0000"/>
                </a:solidFill>
              </a:rPr>
              <a:t>   -0.2511    0.5365   -0.4343    1.4466    0.8925</a:t>
            </a:r>
            <a:r>
              <a:rPr lang="tr-TR" sz="2400" dirty="0" smtClean="0">
                <a:solidFill>
                  <a:srgbClr val="FF0000"/>
                </a:solidFill>
              </a:rPr>
              <a:t>]’</a:t>
            </a:r>
            <a:endParaRPr lang="de-DE" sz="2400" dirty="0" smtClean="0">
              <a:solidFill>
                <a:srgbClr val="FF0000"/>
              </a:solidFill>
            </a:endParaRPr>
          </a:p>
          <a:p>
            <a:r>
              <a:rPr lang="de-DE" sz="2400" dirty="0" err="1" smtClean="0">
                <a:solidFill>
                  <a:srgbClr val="FF0000"/>
                </a:solidFill>
              </a:rPr>
              <a:t>Bhat</a:t>
            </a:r>
            <a:r>
              <a:rPr lang="de-DE" sz="2400" dirty="0" smtClean="0">
                <a:solidFill>
                  <a:srgbClr val="FF0000"/>
                </a:solidFill>
              </a:rPr>
              <a:t> =</a:t>
            </a:r>
            <a:r>
              <a:rPr lang="tr-TR" sz="2400" dirty="0" smtClean="0">
                <a:solidFill>
                  <a:srgbClr val="FF0000"/>
                </a:solidFill>
              </a:rPr>
              <a:t> [</a:t>
            </a:r>
            <a:r>
              <a:rPr lang="de-DE" sz="2400" dirty="0" smtClean="0">
                <a:solidFill>
                  <a:srgbClr val="FF0000"/>
                </a:solidFill>
              </a:rPr>
              <a:t>1.3656   -0.2548    0.5247   -0.4571    1.4572    0.9054</a:t>
            </a:r>
            <a:r>
              <a:rPr lang="tr-TR" sz="2400" dirty="0" smtClean="0">
                <a:solidFill>
                  <a:srgbClr val="FF0000"/>
                </a:solidFill>
              </a:rPr>
              <a:t>]’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can not </a:t>
            </a:r>
            <a:r>
              <a:rPr lang="tr-TR" dirty="0" err="1" smtClean="0"/>
              <a:t>write</a:t>
            </a:r>
            <a:r>
              <a:rPr lang="tr-TR" dirty="0" smtClean="0"/>
              <a:t> 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equation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(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b)</a:t>
            </a:r>
          </a:p>
          <a:p>
            <a:r>
              <a:rPr lang="tr-TR" dirty="0" smtClean="0"/>
              <a:t>Y=b1*sin(X)</a:t>
            </a:r>
          </a:p>
          <a:p>
            <a:r>
              <a:rPr lang="tr-TR" dirty="0" smtClean="0"/>
              <a:t>Y=X1*b1*sin(X2) </a:t>
            </a:r>
          </a:p>
          <a:p>
            <a:r>
              <a:rPr lang="tr-TR" dirty="0" smtClean="0"/>
              <a:t>Y=b1*sin(X) +b2*</a:t>
            </a:r>
            <a:r>
              <a:rPr lang="tr-TR" dirty="0" err="1" smtClean="0"/>
              <a:t>cos</a:t>
            </a:r>
            <a:r>
              <a:rPr lang="tr-TR" dirty="0" smtClean="0"/>
              <a:t>(X)</a:t>
            </a:r>
          </a:p>
          <a:p>
            <a:r>
              <a:rPr lang="tr-TR" dirty="0" smtClean="0"/>
              <a:t>Y=b1*</a:t>
            </a:r>
            <a:r>
              <a:rPr lang="tr-TR" dirty="0" err="1" smtClean="0"/>
              <a:t>exp</a:t>
            </a:r>
            <a:r>
              <a:rPr lang="tr-TR" dirty="0" smtClean="0"/>
              <a:t>(X) +b2*</a:t>
            </a:r>
            <a:r>
              <a:rPr lang="tr-TR" dirty="0" err="1" smtClean="0"/>
              <a:t>cos</a:t>
            </a:r>
            <a:r>
              <a:rPr lang="tr-TR" dirty="0" smtClean="0"/>
              <a:t>(X)</a:t>
            </a:r>
          </a:p>
          <a:p>
            <a:r>
              <a:rPr lang="tr-TR" dirty="0" smtClean="0"/>
              <a:t>Y=b1*</a:t>
            </a:r>
            <a:r>
              <a:rPr lang="tr-TR" dirty="0" err="1" smtClean="0"/>
              <a:t>exp</a:t>
            </a:r>
            <a:r>
              <a:rPr lang="tr-TR" dirty="0" smtClean="0"/>
              <a:t>(X1) +b2*</a:t>
            </a:r>
            <a:r>
              <a:rPr lang="tr-TR" dirty="0" err="1" smtClean="0"/>
              <a:t>cos</a:t>
            </a:r>
            <a:r>
              <a:rPr lang="tr-TR" dirty="0" smtClean="0"/>
              <a:t>(X2)+b3*</a:t>
            </a:r>
            <a:r>
              <a:rPr lang="tr-TR" dirty="0" err="1" smtClean="0"/>
              <a:t>cos</a:t>
            </a:r>
            <a:r>
              <a:rPr lang="tr-TR" dirty="0" smtClean="0"/>
              <a:t>(X1)</a:t>
            </a:r>
          </a:p>
          <a:p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b)</a:t>
            </a:r>
          </a:p>
          <a:p>
            <a:r>
              <a:rPr lang="tr-TR" dirty="0" smtClean="0"/>
              <a:t>Y=sin(b1*X) </a:t>
            </a:r>
          </a:p>
          <a:p>
            <a:r>
              <a:rPr lang="tr-TR" dirty="0" smtClean="0"/>
              <a:t>Y=b1+sin(b2*X)</a:t>
            </a:r>
          </a:p>
          <a:p>
            <a:r>
              <a:rPr lang="tr-TR" dirty="0" smtClean="0"/>
              <a:t>Y=</a:t>
            </a:r>
            <a:r>
              <a:rPr lang="tr-TR" dirty="0" err="1" smtClean="0"/>
              <a:t>exp</a:t>
            </a:r>
            <a:r>
              <a:rPr lang="tr-TR" dirty="0" smtClean="0"/>
              <a:t>(b1*X)</a:t>
            </a:r>
          </a:p>
          <a:p>
            <a:r>
              <a:rPr lang="tr-TR" dirty="0" smtClean="0"/>
              <a:t>Y=(b1*X)/(b2+X)</a:t>
            </a:r>
          </a:p>
          <a:p>
            <a:r>
              <a:rPr lang="tr-TR" dirty="0" smtClean="0"/>
              <a:t>Y=b1*(</a:t>
            </a:r>
            <a:r>
              <a:rPr lang="tr-TR" dirty="0" err="1" smtClean="0"/>
              <a:t>exp</a:t>
            </a:r>
            <a:r>
              <a:rPr lang="tr-TR" dirty="0" smtClean="0"/>
              <a:t> −((X−b2)^2 /(b3^2))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linearity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42918" y="1571612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parameter </a:t>
            </a:r>
            <a:r>
              <a:rPr lang="el-GR" dirty="0" smtClean="0"/>
              <a:t>β</a:t>
            </a:r>
            <a:r>
              <a:rPr lang="en-US" dirty="0" smtClean="0"/>
              <a:t> of the function f appears nonlinearly if the</a:t>
            </a:r>
            <a:r>
              <a:rPr lang="tr-TR" dirty="0" smtClean="0"/>
              <a:t> </a:t>
            </a:r>
            <a:r>
              <a:rPr lang="en-US" dirty="0" smtClean="0"/>
              <a:t>derivative ∂f/∂</a:t>
            </a:r>
            <a:r>
              <a:rPr lang="el-GR" dirty="0" smtClean="0"/>
              <a:t>β</a:t>
            </a:r>
            <a:r>
              <a:rPr lang="en-US" dirty="0" smtClean="0"/>
              <a:t> is a function of </a:t>
            </a:r>
            <a:r>
              <a:rPr lang="el-GR" dirty="0" smtClean="0"/>
              <a:t>β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model M(</a:t>
            </a:r>
            <a:r>
              <a:rPr lang="el-GR" dirty="0" smtClean="0"/>
              <a:t>β</a:t>
            </a:r>
            <a:r>
              <a:rPr lang="tr-TR" dirty="0" smtClean="0"/>
              <a:t>,</a:t>
            </a:r>
            <a:r>
              <a:rPr lang="el-GR" dirty="0" smtClean="0"/>
              <a:t> </a:t>
            </a:r>
            <a:r>
              <a:rPr lang="en-US" dirty="0" smtClean="0"/>
              <a:t>x) is nonlinear if at least one of the parameters in</a:t>
            </a:r>
            <a:r>
              <a:rPr lang="tr-TR" dirty="0" smtClean="0"/>
              <a:t> </a:t>
            </a:r>
            <a:r>
              <a:rPr lang="el-GR" dirty="0" smtClean="0"/>
              <a:t>β</a:t>
            </a:r>
            <a:r>
              <a:rPr lang="en-US" dirty="0" smtClean="0"/>
              <a:t> appear nonlinearly.</a:t>
            </a:r>
            <a:endParaRPr lang="tr-TR" dirty="0" smtClean="0"/>
          </a:p>
          <a:p>
            <a:r>
              <a:rPr lang="tr-TR" dirty="0" smtClean="0"/>
              <a:t>f(x)=</a:t>
            </a:r>
            <a:r>
              <a:rPr lang="el-GR" dirty="0" smtClean="0"/>
              <a:t> β</a:t>
            </a:r>
            <a:r>
              <a:rPr lang="tr-TR" dirty="0" smtClean="0"/>
              <a:t>*sin(x), </a:t>
            </a:r>
            <a:r>
              <a:rPr lang="en-US" dirty="0" smtClean="0"/>
              <a:t>∂f/∂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tr-TR" dirty="0" smtClean="0"/>
              <a:t>=sin(x),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independent</a:t>
            </a:r>
            <a:r>
              <a:rPr lang="tr-TR" dirty="0" smtClean="0"/>
              <a:t> of </a:t>
            </a:r>
            <a:r>
              <a:rPr lang="el-GR" dirty="0" smtClean="0"/>
              <a:t>β</a:t>
            </a:r>
            <a:r>
              <a:rPr lang="tr-TR" dirty="0" smtClean="0"/>
              <a:t>,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model M(</a:t>
            </a:r>
            <a:r>
              <a:rPr lang="el-GR" dirty="0" smtClean="0"/>
              <a:t>β</a:t>
            </a:r>
            <a:r>
              <a:rPr lang="tr-TR" dirty="0" smtClean="0"/>
              <a:t>,x) is </a:t>
            </a:r>
            <a:r>
              <a:rPr lang="tr-TR" dirty="0" err="1" smtClean="0"/>
              <a:t>linear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f(x)=sin(</a:t>
            </a:r>
            <a:r>
              <a:rPr lang="el-GR" dirty="0" smtClean="0"/>
              <a:t>β</a:t>
            </a:r>
            <a:r>
              <a:rPr lang="tr-TR" dirty="0" smtClean="0"/>
              <a:t>*x), </a:t>
            </a:r>
            <a:r>
              <a:rPr lang="en-US" dirty="0" smtClean="0"/>
              <a:t>∂f/∂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tr-TR" dirty="0" smtClean="0"/>
              <a:t>=x*</a:t>
            </a:r>
            <a:r>
              <a:rPr lang="tr-TR" dirty="0" err="1" smtClean="0"/>
              <a:t>cos</a:t>
            </a:r>
            <a:r>
              <a:rPr lang="tr-TR" dirty="0" smtClean="0"/>
              <a:t>(</a:t>
            </a:r>
            <a:r>
              <a:rPr lang="el-GR" dirty="0" smtClean="0"/>
              <a:t>β</a:t>
            </a:r>
            <a:r>
              <a:rPr lang="tr-TR" dirty="0" smtClean="0"/>
              <a:t>*x),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dependent</a:t>
            </a:r>
            <a:r>
              <a:rPr lang="tr-TR" dirty="0" smtClean="0"/>
              <a:t> of </a:t>
            </a:r>
            <a:r>
              <a:rPr lang="el-GR" dirty="0" smtClean="0"/>
              <a:t>β</a:t>
            </a:r>
            <a:r>
              <a:rPr lang="tr-TR" dirty="0" smtClean="0"/>
              <a:t>,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model M(</a:t>
            </a:r>
            <a:r>
              <a:rPr lang="el-GR" dirty="0" smtClean="0"/>
              <a:t>β</a:t>
            </a:r>
            <a:r>
              <a:rPr lang="tr-TR" dirty="0" smtClean="0"/>
              <a:t>,x) is 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linear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linearity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f(x)=</a:t>
            </a:r>
            <a:r>
              <a:rPr lang="el-GR" dirty="0" smtClean="0"/>
              <a:t> β</a:t>
            </a:r>
            <a:r>
              <a:rPr lang="tr-TR" dirty="0" smtClean="0"/>
              <a:t>1*sin(x) +</a:t>
            </a:r>
            <a:r>
              <a:rPr lang="el-GR" dirty="0" smtClean="0"/>
              <a:t> β</a:t>
            </a:r>
            <a:r>
              <a:rPr lang="tr-TR" dirty="0" smtClean="0"/>
              <a:t>2*</a:t>
            </a:r>
            <a:r>
              <a:rPr lang="tr-TR" dirty="0" err="1" smtClean="0"/>
              <a:t>cos</a:t>
            </a:r>
            <a:r>
              <a:rPr lang="tr-TR" dirty="0" smtClean="0"/>
              <a:t>(x) , </a:t>
            </a:r>
            <a:r>
              <a:rPr lang="en-US" dirty="0" smtClean="0"/>
              <a:t>∂f/∂</a:t>
            </a:r>
            <a:r>
              <a:rPr lang="el-GR" dirty="0" smtClean="0"/>
              <a:t>β</a:t>
            </a:r>
            <a:r>
              <a:rPr lang="tr-TR" dirty="0" smtClean="0"/>
              <a:t>1</a:t>
            </a:r>
            <a:r>
              <a:rPr lang="en-US" dirty="0" smtClean="0"/>
              <a:t> </a:t>
            </a:r>
            <a:r>
              <a:rPr lang="tr-TR" dirty="0" smtClean="0"/>
              <a:t>=sin(x),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independent</a:t>
            </a:r>
            <a:r>
              <a:rPr lang="tr-TR" dirty="0" smtClean="0"/>
              <a:t> of </a:t>
            </a:r>
            <a:r>
              <a:rPr lang="el-GR" dirty="0" smtClean="0"/>
              <a:t>β</a:t>
            </a:r>
            <a:r>
              <a:rPr lang="tr-TR" dirty="0" smtClean="0"/>
              <a:t>1, </a:t>
            </a:r>
            <a:r>
              <a:rPr lang="en-US" dirty="0" smtClean="0"/>
              <a:t>∂f/∂</a:t>
            </a:r>
            <a:r>
              <a:rPr lang="el-GR" dirty="0" smtClean="0"/>
              <a:t>β</a:t>
            </a:r>
            <a:r>
              <a:rPr lang="tr-TR" dirty="0" smtClean="0"/>
              <a:t>2</a:t>
            </a:r>
            <a:r>
              <a:rPr lang="en-US" dirty="0" smtClean="0"/>
              <a:t> </a:t>
            </a:r>
            <a:r>
              <a:rPr lang="tr-TR" dirty="0" smtClean="0"/>
              <a:t>=</a:t>
            </a:r>
            <a:r>
              <a:rPr lang="tr-TR" dirty="0" err="1" smtClean="0"/>
              <a:t>cos</a:t>
            </a:r>
            <a:r>
              <a:rPr lang="tr-TR" dirty="0" smtClean="0"/>
              <a:t>(x),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independent</a:t>
            </a:r>
            <a:r>
              <a:rPr lang="tr-TR" dirty="0" smtClean="0"/>
              <a:t> of </a:t>
            </a:r>
            <a:r>
              <a:rPr lang="el-GR" dirty="0" smtClean="0"/>
              <a:t>β</a:t>
            </a:r>
            <a:r>
              <a:rPr lang="tr-TR" dirty="0" smtClean="0"/>
              <a:t>2,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model M(</a:t>
            </a:r>
            <a:r>
              <a:rPr lang="el-GR" dirty="0" smtClean="0"/>
              <a:t>β</a:t>
            </a:r>
            <a:r>
              <a:rPr lang="tr-TR" dirty="0" smtClean="0"/>
              <a:t>,x) is </a:t>
            </a:r>
            <a:r>
              <a:rPr lang="tr-TR" dirty="0" err="1" smtClean="0"/>
              <a:t>linear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f(x)=</a:t>
            </a:r>
            <a:r>
              <a:rPr lang="el-GR" dirty="0" smtClean="0"/>
              <a:t> β</a:t>
            </a:r>
            <a:r>
              <a:rPr lang="tr-TR" dirty="0" smtClean="0"/>
              <a:t>1+</a:t>
            </a:r>
            <a:r>
              <a:rPr lang="el-GR" dirty="0" smtClean="0"/>
              <a:t> </a:t>
            </a:r>
            <a:r>
              <a:rPr lang="tr-TR" dirty="0" err="1" smtClean="0"/>
              <a:t>cos</a:t>
            </a:r>
            <a:r>
              <a:rPr lang="tr-TR" dirty="0" smtClean="0"/>
              <a:t>(</a:t>
            </a:r>
            <a:r>
              <a:rPr lang="el-GR" dirty="0" smtClean="0"/>
              <a:t>β</a:t>
            </a:r>
            <a:r>
              <a:rPr lang="tr-TR" dirty="0" smtClean="0"/>
              <a:t>2*x) , </a:t>
            </a:r>
            <a:r>
              <a:rPr lang="en-US" dirty="0" smtClean="0"/>
              <a:t>∂f/∂</a:t>
            </a:r>
            <a:r>
              <a:rPr lang="el-GR" dirty="0" smtClean="0"/>
              <a:t>β</a:t>
            </a:r>
            <a:r>
              <a:rPr lang="tr-TR" dirty="0" smtClean="0"/>
              <a:t>1</a:t>
            </a:r>
            <a:r>
              <a:rPr lang="en-US" dirty="0" smtClean="0"/>
              <a:t> </a:t>
            </a:r>
            <a:r>
              <a:rPr lang="tr-TR" dirty="0" smtClean="0"/>
              <a:t>=1,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independent</a:t>
            </a:r>
            <a:r>
              <a:rPr lang="tr-TR" dirty="0" smtClean="0"/>
              <a:t> of </a:t>
            </a:r>
            <a:r>
              <a:rPr lang="el-GR" dirty="0" smtClean="0"/>
              <a:t>β</a:t>
            </a:r>
            <a:r>
              <a:rPr lang="tr-TR" dirty="0" smtClean="0"/>
              <a:t>1, but </a:t>
            </a:r>
            <a:r>
              <a:rPr lang="en-US" dirty="0" smtClean="0"/>
              <a:t>∂f/∂</a:t>
            </a:r>
            <a:r>
              <a:rPr lang="el-GR" dirty="0" smtClean="0"/>
              <a:t>β</a:t>
            </a:r>
            <a:r>
              <a:rPr lang="tr-TR" dirty="0" smtClean="0"/>
              <a:t>2</a:t>
            </a:r>
            <a:r>
              <a:rPr lang="en-US" dirty="0" smtClean="0"/>
              <a:t> </a:t>
            </a:r>
            <a:r>
              <a:rPr lang="tr-TR" dirty="0" smtClean="0"/>
              <a:t>= -x*sin(b2*x),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dependent</a:t>
            </a:r>
            <a:r>
              <a:rPr lang="tr-TR" dirty="0" smtClean="0"/>
              <a:t> of </a:t>
            </a:r>
            <a:r>
              <a:rPr lang="el-GR" dirty="0" smtClean="0"/>
              <a:t>β</a:t>
            </a:r>
            <a:r>
              <a:rPr lang="tr-TR" dirty="0" smtClean="0"/>
              <a:t>2,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model M(</a:t>
            </a:r>
            <a:r>
              <a:rPr lang="el-GR" dirty="0" smtClean="0"/>
              <a:t>β</a:t>
            </a:r>
            <a:r>
              <a:rPr lang="tr-TR" dirty="0" smtClean="0"/>
              <a:t>,x) is 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linear</a:t>
            </a:r>
            <a:r>
              <a:rPr lang="tr-TR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can not </a:t>
            </a:r>
            <a:r>
              <a:rPr lang="tr-TR" dirty="0" err="1" smtClean="0"/>
              <a:t>write</a:t>
            </a:r>
            <a:r>
              <a:rPr lang="tr-TR" dirty="0" smtClean="0"/>
              <a:t> 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equation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ways</a:t>
            </a:r>
            <a:r>
              <a:rPr lang="tr-TR" dirty="0" smtClean="0"/>
              <a:t>:</a:t>
            </a:r>
          </a:p>
          <a:p>
            <a:pPr lvl="1"/>
            <a:r>
              <a:rPr lang="tr-TR" dirty="0" err="1" smtClean="0"/>
              <a:t>Transformations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achieve</a:t>
            </a:r>
            <a:r>
              <a:rPr lang="tr-TR" dirty="0" smtClean="0"/>
              <a:t> </a:t>
            </a:r>
            <a:r>
              <a:rPr lang="tr-TR" dirty="0" err="1" smtClean="0"/>
              <a:t>linearity</a:t>
            </a:r>
            <a:endParaRPr lang="tr-TR" dirty="0" smtClean="0"/>
          </a:p>
          <a:p>
            <a:pPr lvl="1"/>
            <a:r>
              <a:rPr lang="tr-TR" dirty="0" err="1" smtClean="0"/>
              <a:t>Nonlinear</a:t>
            </a:r>
            <a:r>
              <a:rPr lang="tr-TR" dirty="0" smtClean="0"/>
              <a:t> </a:t>
            </a:r>
            <a:r>
              <a:rPr lang="tr-TR" dirty="0" err="1" smtClean="0"/>
              <a:t>regression</a:t>
            </a:r>
            <a:r>
              <a:rPr lang="tr-TR" dirty="0" smtClean="0"/>
              <a:t> (</a:t>
            </a:r>
            <a:r>
              <a:rPr lang="tr-TR" dirty="0" err="1" smtClean="0"/>
              <a:t>iterative</a:t>
            </a:r>
            <a:r>
              <a:rPr lang="tr-TR" dirty="0" smtClean="0"/>
              <a:t> </a:t>
            </a:r>
            <a:r>
              <a:rPr lang="tr-TR" dirty="0" err="1" smtClean="0"/>
              <a:t>estimation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Transformations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achieve</a:t>
            </a:r>
            <a:r>
              <a:rPr lang="tr-TR" dirty="0" smtClean="0"/>
              <a:t> </a:t>
            </a:r>
            <a:r>
              <a:rPr lang="tr-TR" dirty="0" err="1" smtClean="0"/>
              <a:t>linearity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tips</a:t>
            </a:r>
            <a:r>
              <a:rPr lang="tr-TR" dirty="0" smtClean="0"/>
              <a:t>:</a:t>
            </a:r>
          </a:p>
          <a:p>
            <a:r>
              <a:rPr lang="tr-TR" dirty="0" err="1" smtClean="0"/>
              <a:t>ln</a:t>
            </a:r>
            <a:r>
              <a:rPr lang="tr-TR" dirty="0" smtClean="0"/>
              <a:t>(e)=1, </a:t>
            </a:r>
            <a:r>
              <a:rPr lang="tr-TR" dirty="0" err="1" smtClean="0"/>
              <a:t>ln</a:t>
            </a:r>
            <a:r>
              <a:rPr lang="tr-TR" dirty="0" smtClean="0"/>
              <a:t>(1)=0</a:t>
            </a:r>
          </a:p>
          <a:p>
            <a:r>
              <a:rPr lang="tr-TR" dirty="0" err="1" smtClean="0"/>
              <a:t>ln</a:t>
            </a:r>
            <a:r>
              <a:rPr lang="tr-TR" dirty="0" smtClean="0"/>
              <a:t>(x^r)=r*</a:t>
            </a:r>
            <a:r>
              <a:rPr lang="tr-TR" dirty="0" err="1" smtClean="0"/>
              <a:t>ln</a:t>
            </a:r>
            <a:r>
              <a:rPr lang="tr-TR" dirty="0" smtClean="0"/>
              <a:t>(x)</a:t>
            </a:r>
          </a:p>
          <a:p>
            <a:r>
              <a:rPr lang="tr-TR" dirty="0" err="1" smtClean="0"/>
              <a:t>ln</a:t>
            </a:r>
            <a:r>
              <a:rPr lang="tr-TR" dirty="0" smtClean="0"/>
              <a:t>(e^A)=e^</a:t>
            </a:r>
            <a:r>
              <a:rPr lang="tr-TR" dirty="0" err="1" smtClean="0"/>
              <a:t>ln</a:t>
            </a:r>
            <a:r>
              <a:rPr lang="tr-TR" dirty="0" smtClean="0"/>
              <a:t>(A)=A</a:t>
            </a:r>
          </a:p>
          <a:p>
            <a:r>
              <a:rPr lang="tr-TR" dirty="0" err="1" smtClean="0"/>
              <a:t>ln</a:t>
            </a:r>
            <a:r>
              <a:rPr lang="tr-TR" dirty="0" smtClean="0"/>
              <a:t>(A*B)=</a:t>
            </a:r>
            <a:r>
              <a:rPr lang="tr-TR" dirty="0" err="1" smtClean="0"/>
              <a:t>ln</a:t>
            </a:r>
            <a:r>
              <a:rPr lang="tr-TR" dirty="0" smtClean="0"/>
              <a:t>(A)+</a:t>
            </a:r>
            <a:r>
              <a:rPr lang="tr-TR" dirty="0" err="1" smtClean="0"/>
              <a:t>ln</a:t>
            </a:r>
            <a:r>
              <a:rPr lang="tr-TR" dirty="0" smtClean="0"/>
              <a:t>(B)</a:t>
            </a:r>
          </a:p>
          <a:p>
            <a:r>
              <a:rPr lang="tr-TR" dirty="0" err="1" smtClean="0"/>
              <a:t>ln</a:t>
            </a:r>
            <a:r>
              <a:rPr lang="tr-TR" dirty="0" smtClean="0"/>
              <a:t>(A/B)=</a:t>
            </a:r>
            <a:r>
              <a:rPr lang="tr-TR" dirty="0" err="1" smtClean="0"/>
              <a:t>ln</a:t>
            </a:r>
            <a:r>
              <a:rPr lang="tr-TR" dirty="0" smtClean="0"/>
              <a:t>(A)-</a:t>
            </a:r>
            <a:r>
              <a:rPr lang="tr-TR" dirty="0" err="1" smtClean="0"/>
              <a:t>ln</a:t>
            </a:r>
            <a:r>
              <a:rPr lang="tr-TR" dirty="0" smtClean="0"/>
              <a:t>(B)</a:t>
            </a:r>
          </a:p>
          <a:p>
            <a:r>
              <a:rPr lang="tr-TR" dirty="0" smtClean="0"/>
              <a:t>e^(A*B)=(e^A) ^B</a:t>
            </a:r>
          </a:p>
          <a:p>
            <a:r>
              <a:rPr lang="tr-TR" dirty="0" smtClean="0"/>
              <a:t>e^(A+B)=(e^A) *(e^B)</a:t>
            </a:r>
          </a:p>
          <a:p>
            <a:r>
              <a:rPr lang="tr-TR" dirty="0" smtClean="0"/>
              <a:t>e^(A-B)=(e^A) /(e^B)</a:t>
            </a:r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tr-TR" sz="40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Transformations</a:t>
            </a:r>
            <a:r>
              <a:rPr lang="tr-TR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tr-TR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achieve</a:t>
            </a:r>
            <a:r>
              <a:rPr lang="tr-TR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linearit</a:t>
            </a:r>
            <a:r>
              <a:rPr lang="tr-TR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</a:t>
            </a: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Original</a:t>
            </a:r>
            <a:r>
              <a:rPr lang="tr-TR" dirty="0" smtClean="0"/>
              <a:t> Y=b0*</a:t>
            </a:r>
            <a:r>
              <a:rPr lang="tr-TR" dirty="0" err="1" smtClean="0"/>
              <a:t>exp</a:t>
            </a:r>
            <a:r>
              <a:rPr lang="tr-TR" dirty="0" smtClean="0"/>
              <a:t>(b1*X)</a:t>
            </a:r>
          </a:p>
          <a:p>
            <a:r>
              <a:rPr lang="tr-TR" dirty="0" err="1" smtClean="0"/>
              <a:t>ln</a:t>
            </a:r>
            <a:r>
              <a:rPr lang="tr-TR" dirty="0" smtClean="0"/>
              <a:t> (Y)= </a:t>
            </a:r>
            <a:r>
              <a:rPr lang="tr-TR" dirty="0" err="1" smtClean="0"/>
              <a:t>ln</a:t>
            </a:r>
            <a:r>
              <a:rPr lang="tr-TR" dirty="0" smtClean="0"/>
              <a:t>(b0)+(b1*X)</a:t>
            </a:r>
          </a:p>
          <a:p>
            <a:r>
              <a:rPr lang="tr-TR" dirty="0" smtClean="0"/>
              <a:t>Z=</a:t>
            </a:r>
            <a:r>
              <a:rPr lang="tr-TR" dirty="0" err="1" smtClean="0"/>
              <a:t>ln</a:t>
            </a:r>
            <a:r>
              <a:rPr lang="tr-TR" dirty="0" smtClean="0"/>
              <a:t>(Y), b2=</a:t>
            </a:r>
            <a:r>
              <a:rPr lang="tr-TR" dirty="0" err="1" smtClean="0"/>
              <a:t>ln</a:t>
            </a:r>
            <a:r>
              <a:rPr lang="tr-TR" dirty="0" smtClean="0"/>
              <a:t>(b0)</a:t>
            </a:r>
          </a:p>
          <a:p>
            <a:r>
              <a:rPr lang="tr-TR" dirty="0" smtClean="0"/>
              <a:t>Z=b2+b1*X (</a:t>
            </a:r>
            <a:r>
              <a:rPr lang="tr-TR" dirty="0" err="1" smtClean="0"/>
              <a:t>linear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r>
              <a:rPr lang="tr-TR" dirty="0" err="1" smtClean="0"/>
              <a:t>Original</a:t>
            </a:r>
            <a:r>
              <a:rPr lang="tr-TR" dirty="0" smtClean="0"/>
              <a:t> Y=</a:t>
            </a:r>
            <a:r>
              <a:rPr lang="tr-TR" dirty="0" err="1" smtClean="0"/>
              <a:t>exp</a:t>
            </a:r>
            <a:r>
              <a:rPr lang="tr-TR" dirty="0" smtClean="0"/>
              <a:t>(b0)*</a:t>
            </a:r>
            <a:r>
              <a:rPr lang="tr-TR" dirty="0" err="1" smtClean="0"/>
              <a:t>exp</a:t>
            </a:r>
            <a:r>
              <a:rPr lang="tr-TR" dirty="0" smtClean="0"/>
              <a:t>(b1*X)</a:t>
            </a:r>
          </a:p>
          <a:p>
            <a:r>
              <a:rPr lang="tr-TR" dirty="0" err="1" smtClean="0"/>
              <a:t>ln</a:t>
            </a:r>
            <a:r>
              <a:rPr lang="tr-TR" dirty="0" smtClean="0"/>
              <a:t>(Y)=</a:t>
            </a:r>
            <a:r>
              <a:rPr lang="tr-TR" dirty="0" smtClean="0"/>
              <a:t>b0+b1*X</a:t>
            </a:r>
            <a:endParaRPr lang="tr-TR" dirty="0" smtClean="0"/>
          </a:p>
          <a:p>
            <a:r>
              <a:rPr lang="tr-TR" dirty="0" smtClean="0"/>
              <a:t>Z=</a:t>
            </a:r>
            <a:r>
              <a:rPr lang="tr-TR" dirty="0" err="1" smtClean="0"/>
              <a:t>ln</a:t>
            </a:r>
            <a:r>
              <a:rPr lang="tr-TR" dirty="0" smtClean="0"/>
              <a:t>(Y</a:t>
            </a:r>
            <a:r>
              <a:rPr lang="tr-TR" dirty="0" smtClean="0"/>
              <a:t>)</a:t>
            </a:r>
            <a:endParaRPr lang="tr-TR" dirty="0" smtClean="0"/>
          </a:p>
          <a:p>
            <a:r>
              <a:rPr lang="tr-TR" smtClean="0"/>
              <a:t>Z=b0+b1*X </a:t>
            </a:r>
            <a:r>
              <a:rPr lang="tr-TR" dirty="0" smtClean="0"/>
              <a:t>(</a:t>
            </a:r>
            <a:r>
              <a:rPr lang="tr-TR" dirty="0" err="1" smtClean="0"/>
              <a:t>linear</a:t>
            </a:r>
            <a:r>
              <a:rPr lang="tr-TR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tr-TR" sz="40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Transformations</a:t>
            </a:r>
            <a:r>
              <a:rPr lang="tr-TR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tr-TR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achieve</a:t>
            </a:r>
            <a:r>
              <a:rPr lang="tr-TR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linearit</a:t>
            </a:r>
            <a:r>
              <a:rPr lang="tr-TR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</a:t>
            </a: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Original</a:t>
            </a:r>
            <a:r>
              <a:rPr lang="tr-TR" dirty="0" smtClean="0"/>
              <a:t> Y</a:t>
            </a:r>
            <a:r>
              <a:rPr lang="tr-TR" smtClean="0"/>
              <a:t>=(b0+b1*X</a:t>
            </a:r>
            <a:r>
              <a:rPr lang="tr-TR" dirty="0" smtClean="0"/>
              <a:t>)^2</a:t>
            </a:r>
          </a:p>
          <a:p>
            <a:r>
              <a:rPr lang="tr-TR" dirty="0" err="1" smtClean="0"/>
              <a:t>sqrt</a:t>
            </a:r>
            <a:r>
              <a:rPr lang="tr-TR" dirty="0" smtClean="0"/>
              <a:t>(Y)= b0+b1*X</a:t>
            </a:r>
          </a:p>
          <a:p>
            <a:r>
              <a:rPr lang="tr-TR" dirty="0" smtClean="0"/>
              <a:t>Z=</a:t>
            </a:r>
            <a:r>
              <a:rPr lang="tr-TR" dirty="0" err="1" smtClean="0"/>
              <a:t>sqrt</a:t>
            </a:r>
            <a:r>
              <a:rPr lang="tr-TR" dirty="0" smtClean="0"/>
              <a:t>(Y), </a:t>
            </a:r>
          </a:p>
          <a:p>
            <a:r>
              <a:rPr lang="tr-TR" dirty="0" smtClean="0"/>
              <a:t>Z=b0+b1*X (</a:t>
            </a:r>
            <a:r>
              <a:rPr lang="tr-TR" dirty="0" err="1" smtClean="0"/>
              <a:t>linear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r>
              <a:rPr lang="tr-TR" dirty="0" err="1" smtClean="0"/>
              <a:t>Original</a:t>
            </a:r>
            <a:r>
              <a:rPr lang="tr-TR" dirty="0" smtClean="0"/>
              <a:t> Y=1/(b0+b1*X)</a:t>
            </a:r>
          </a:p>
          <a:p>
            <a:r>
              <a:rPr lang="tr-TR" dirty="0" smtClean="0"/>
              <a:t>1/Y=b0+b1*X</a:t>
            </a:r>
          </a:p>
          <a:p>
            <a:r>
              <a:rPr lang="tr-TR" dirty="0" smtClean="0"/>
              <a:t>Z=1/Y</a:t>
            </a:r>
          </a:p>
          <a:p>
            <a:r>
              <a:rPr lang="tr-TR" dirty="0" smtClean="0"/>
              <a:t>Z=b0+b1*X (</a:t>
            </a:r>
            <a:r>
              <a:rPr lang="tr-TR" dirty="0" err="1" smtClean="0"/>
              <a:t>linear</a:t>
            </a:r>
            <a:r>
              <a:rPr lang="tr-TR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tr-TR" sz="3200" dirty="0" err="1" smtClean="0"/>
              <a:t>Nonlinear</a:t>
            </a:r>
            <a:r>
              <a:rPr lang="tr-TR" sz="3200" dirty="0" smtClean="0"/>
              <a:t> </a:t>
            </a:r>
            <a:r>
              <a:rPr lang="tr-TR" sz="3200" dirty="0" err="1" smtClean="0"/>
              <a:t>regression</a:t>
            </a:r>
            <a:r>
              <a:rPr lang="tr-TR" sz="3200" dirty="0" smtClean="0"/>
              <a:t> (</a:t>
            </a:r>
            <a:r>
              <a:rPr lang="tr-TR" sz="3200" dirty="0" err="1" smtClean="0"/>
              <a:t>iterative</a:t>
            </a:r>
            <a:r>
              <a:rPr lang="tr-TR" sz="3200" dirty="0" smtClean="0"/>
              <a:t> </a:t>
            </a:r>
            <a:r>
              <a:rPr lang="tr-TR" sz="3200" dirty="0" err="1" smtClean="0"/>
              <a:t>estimation</a:t>
            </a:r>
            <a:r>
              <a:rPr lang="tr-TR" sz="3200" dirty="0" smtClean="0"/>
              <a:t>)</a:t>
            </a:r>
            <a:endParaRPr lang="en-US" sz="3200" dirty="0"/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Data={</a:t>
            </a:r>
            <a:r>
              <a:rPr lang="tr-TR" dirty="0" err="1" smtClean="0"/>
              <a:t>x</a:t>
            </a:r>
            <a:r>
              <a:rPr lang="tr-TR" baseline="-25000" dirty="0" err="1" smtClean="0"/>
              <a:t>i</a:t>
            </a:r>
            <a:r>
              <a:rPr lang="tr-TR" baseline="-25000" dirty="0" smtClean="0"/>
              <a:t> </a:t>
            </a:r>
            <a:r>
              <a:rPr lang="tr-TR" dirty="0" smtClean="0"/>
              <a:t>, </a:t>
            </a:r>
            <a:r>
              <a:rPr lang="tr-TR" dirty="0" err="1" smtClean="0"/>
              <a:t>y</a:t>
            </a:r>
            <a:r>
              <a:rPr lang="tr-TR" baseline="-25000" dirty="0" err="1" smtClean="0"/>
              <a:t>i</a:t>
            </a:r>
            <a:r>
              <a:rPr lang="tr-TR" baseline="-25000" dirty="0" smtClean="0"/>
              <a:t> </a:t>
            </a:r>
            <a:r>
              <a:rPr lang="tr-TR" dirty="0" smtClean="0"/>
              <a:t>} i=1..n  (n= </a:t>
            </a:r>
            <a:r>
              <a:rPr lang="tr-TR" dirty="0" err="1" smtClean="0"/>
              <a:t>number</a:t>
            </a:r>
            <a:r>
              <a:rPr lang="tr-TR" dirty="0" smtClean="0"/>
              <a:t> of data </a:t>
            </a:r>
            <a:r>
              <a:rPr lang="tr-TR" dirty="0" err="1" smtClean="0"/>
              <a:t>points</a:t>
            </a:r>
            <a:r>
              <a:rPr lang="tr-TR" dirty="0" smtClean="0"/>
              <a:t>)</a:t>
            </a:r>
          </a:p>
          <a:p>
            <a:r>
              <a:rPr lang="tr-TR" dirty="0" smtClean="0"/>
              <a:t>y=f(</a:t>
            </a:r>
            <a:r>
              <a:rPr lang="el-GR" dirty="0" smtClean="0"/>
              <a:t>β</a:t>
            </a:r>
            <a:r>
              <a:rPr lang="tr-TR" dirty="0" smtClean="0"/>
              <a:t>,x) </a:t>
            </a:r>
          </a:p>
          <a:p>
            <a:r>
              <a:rPr lang="tr-TR" dirty="0" smtClean="0"/>
              <a:t>x = n*d </a:t>
            </a:r>
            <a:r>
              <a:rPr lang="tr-TR" dirty="0" err="1" smtClean="0"/>
              <a:t>matrix</a:t>
            </a:r>
            <a:endParaRPr lang="tr-TR" dirty="0" smtClean="0"/>
          </a:p>
          <a:p>
            <a:r>
              <a:rPr lang="tr-TR" dirty="0" smtClean="0"/>
              <a:t>y= n*1 </a:t>
            </a:r>
            <a:r>
              <a:rPr lang="tr-TR" dirty="0" err="1" smtClean="0"/>
              <a:t>matrix</a:t>
            </a:r>
            <a:endParaRPr lang="tr-TR" dirty="0" smtClean="0"/>
          </a:p>
          <a:p>
            <a:r>
              <a:rPr lang="tr-TR" dirty="0" err="1" smtClean="0"/>
              <a:t>r</a:t>
            </a:r>
            <a:r>
              <a:rPr lang="tr-TR" baseline="-25000" dirty="0" err="1" smtClean="0"/>
              <a:t>i</a:t>
            </a:r>
            <a:r>
              <a:rPr lang="tr-TR" dirty="0" smtClean="0"/>
              <a:t>=</a:t>
            </a:r>
            <a:r>
              <a:rPr lang="tr-TR" dirty="0" err="1" smtClean="0"/>
              <a:t>y</a:t>
            </a:r>
            <a:r>
              <a:rPr lang="tr-TR" baseline="-25000" dirty="0" err="1" smtClean="0"/>
              <a:t>i</a:t>
            </a:r>
            <a:r>
              <a:rPr lang="tr-TR" dirty="0" smtClean="0"/>
              <a:t>-f(</a:t>
            </a:r>
            <a:r>
              <a:rPr lang="el-GR" dirty="0" smtClean="0"/>
              <a:t>β</a:t>
            </a:r>
            <a:r>
              <a:rPr lang="tr-TR" dirty="0" smtClean="0"/>
              <a:t>,</a:t>
            </a:r>
            <a:r>
              <a:rPr lang="tr-TR" dirty="0" err="1" smtClean="0"/>
              <a:t>x</a:t>
            </a:r>
            <a:r>
              <a:rPr lang="tr-TR" baseline="-25000" dirty="0" err="1" smtClean="0"/>
              <a:t>i</a:t>
            </a:r>
            <a:r>
              <a:rPr lang="tr-TR" dirty="0" smtClean="0"/>
              <a:t>)     r= </a:t>
            </a:r>
            <a:r>
              <a:rPr lang="tr-TR" dirty="0" err="1" smtClean="0"/>
              <a:t>residuals</a:t>
            </a:r>
            <a:r>
              <a:rPr lang="tr-TR" dirty="0" smtClean="0"/>
              <a:t> (n*1 </a:t>
            </a:r>
            <a:r>
              <a:rPr lang="tr-TR" dirty="0" err="1" smtClean="0"/>
              <a:t>matrix</a:t>
            </a:r>
            <a:r>
              <a:rPr lang="tr-TR" dirty="0" smtClean="0"/>
              <a:t>)</a:t>
            </a:r>
          </a:p>
          <a:p>
            <a:r>
              <a:rPr lang="el-GR" dirty="0" smtClean="0"/>
              <a:t>β</a:t>
            </a:r>
            <a:r>
              <a:rPr lang="tr-TR" dirty="0" smtClean="0"/>
              <a:t> = </a:t>
            </a:r>
            <a:r>
              <a:rPr lang="tr-TR" dirty="0" err="1" smtClean="0"/>
              <a:t>parameters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optimized</a:t>
            </a:r>
            <a:endParaRPr lang="tr-TR" dirty="0" smtClean="0"/>
          </a:p>
          <a:p>
            <a:r>
              <a:rPr lang="tr-TR" dirty="0" smtClean="0"/>
              <a:t>E(</a:t>
            </a:r>
            <a:r>
              <a:rPr lang="el-GR" dirty="0" smtClean="0"/>
              <a:t>β</a:t>
            </a:r>
            <a:r>
              <a:rPr lang="tr-TR" dirty="0" smtClean="0"/>
              <a:t>)=∑(</a:t>
            </a:r>
            <a:r>
              <a:rPr lang="tr-TR" dirty="0" err="1" smtClean="0"/>
              <a:t>r</a:t>
            </a:r>
            <a:r>
              <a:rPr lang="tr-TR" baseline="-25000" dirty="0" err="1" smtClean="0"/>
              <a:t>i</a:t>
            </a:r>
            <a:r>
              <a:rPr lang="tr-TR" dirty="0" smtClean="0"/>
              <a:t>)^2            i=1..n </a:t>
            </a:r>
          </a:p>
          <a:p>
            <a:r>
              <a:rPr lang="tr-TR" dirty="0" err="1" smtClean="0"/>
              <a:t>min</a:t>
            </a:r>
            <a:r>
              <a:rPr lang="el-GR" baseline="-25000" dirty="0" smtClean="0"/>
              <a:t>β</a:t>
            </a:r>
            <a:r>
              <a:rPr lang="el-GR" dirty="0" smtClean="0"/>
              <a:t> </a:t>
            </a:r>
            <a:r>
              <a:rPr lang="tr-TR" dirty="0" smtClean="0"/>
              <a:t>E(</a:t>
            </a:r>
            <a:r>
              <a:rPr lang="el-GR" dirty="0" smtClean="0"/>
              <a:t>β</a:t>
            </a:r>
            <a:r>
              <a:rPr lang="tr-TR" dirty="0" smtClean="0"/>
              <a:t>)</a:t>
            </a:r>
          </a:p>
          <a:p>
            <a:r>
              <a:rPr lang="tr-TR" dirty="0" smtClean="0"/>
              <a:t>dE(</a:t>
            </a:r>
            <a:r>
              <a:rPr lang="el-GR" dirty="0" smtClean="0"/>
              <a:t>β</a:t>
            </a:r>
            <a:r>
              <a:rPr lang="tr-TR" dirty="0" smtClean="0"/>
              <a:t>)/d</a:t>
            </a:r>
            <a:r>
              <a:rPr lang="el-GR" dirty="0" smtClean="0"/>
              <a:t>β</a:t>
            </a:r>
            <a:r>
              <a:rPr lang="tr-TR" dirty="0" smtClean="0"/>
              <a:t> = 0  (optimize E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el-GR" dirty="0" smtClean="0"/>
              <a:t>β</a:t>
            </a:r>
            <a:r>
              <a:rPr lang="tr-TR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Regression Models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326438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Relationship between one dependent variable and explanatory variable(s)</a:t>
            </a:r>
          </a:p>
          <a:p>
            <a:r>
              <a:rPr lang="en-US" dirty="0"/>
              <a:t>Use equation to set up relationship</a:t>
            </a:r>
          </a:p>
          <a:p>
            <a:pPr lvl="2"/>
            <a:r>
              <a:rPr lang="en-US" u="sng" dirty="0"/>
              <a:t>Numerical</a:t>
            </a:r>
            <a:r>
              <a:rPr lang="en-US" dirty="0"/>
              <a:t> Dependent (Response) Variable</a:t>
            </a:r>
          </a:p>
          <a:p>
            <a:pPr lvl="2"/>
            <a:r>
              <a:rPr lang="en-US" dirty="0"/>
              <a:t>1 or More Numerical or Categorical Independent (Explanatory) </a:t>
            </a:r>
            <a:r>
              <a:rPr lang="en-US" dirty="0" smtClean="0"/>
              <a:t>Variables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Nonlinear</a:t>
            </a:r>
            <a:r>
              <a:rPr lang="tr-TR" sz="3600" dirty="0" smtClean="0"/>
              <a:t> </a:t>
            </a:r>
            <a:r>
              <a:rPr lang="tr-TR" sz="3600" dirty="0" err="1" smtClean="0"/>
              <a:t>regression</a:t>
            </a:r>
            <a:r>
              <a:rPr lang="tr-TR" sz="3600" dirty="0" smtClean="0"/>
              <a:t> (</a:t>
            </a:r>
            <a:r>
              <a:rPr lang="tr-TR" sz="3600" dirty="0" err="1" smtClean="0"/>
              <a:t>iterative</a:t>
            </a:r>
            <a:r>
              <a:rPr lang="tr-TR" sz="3600" dirty="0" smtClean="0"/>
              <a:t> </a:t>
            </a:r>
            <a:r>
              <a:rPr lang="tr-TR" sz="3600" dirty="0" err="1" smtClean="0"/>
              <a:t>estimation</a:t>
            </a:r>
            <a:r>
              <a:rPr lang="tr-TR" sz="3600" dirty="0" smtClean="0"/>
              <a:t>)</a:t>
            </a:r>
            <a:endParaRPr lang="en-US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dirty="0" smtClean="0"/>
              <a:t>dE(</a:t>
            </a:r>
            <a:r>
              <a:rPr lang="el-GR" sz="2800" dirty="0" smtClean="0"/>
              <a:t>β</a:t>
            </a:r>
            <a:r>
              <a:rPr lang="tr-TR" sz="2800" dirty="0" smtClean="0"/>
              <a:t>)/d</a:t>
            </a:r>
            <a:r>
              <a:rPr lang="el-GR" sz="2800" dirty="0" smtClean="0"/>
              <a:t>β</a:t>
            </a:r>
            <a:r>
              <a:rPr lang="tr-TR" sz="2800" dirty="0" smtClean="0"/>
              <a:t>= 2*r*dr/d</a:t>
            </a:r>
            <a:r>
              <a:rPr lang="el-GR" sz="2800" dirty="0" smtClean="0"/>
              <a:t>β</a:t>
            </a:r>
            <a:endParaRPr lang="tr-TR" sz="2800" dirty="0" smtClean="0"/>
          </a:p>
          <a:p>
            <a:r>
              <a:rPr lang="tr-TR" sz="2800" dirty="0" smtClean="0"/>
              <a:t>dr/d</a:t>
            </a:r>
            <a:r>
              <a:rPr lang="el-GR" sz="2800" dirty="0" smtClean="0"/>
              <a:t>β</a:t>
            </a:r>
            <a:r>
              <a:rPr lang="tr-TR" sz="2800" dirty="0" smtClean="0"/>
              <a:t>= n*d </a:t>
            </a:r>
            <a:r>
              <a:rPr lang="tr-TR" sz="2800" dirty="0" err="1" smtClean="0"/>
              <a:t>matrix</a:t>
            </a:r>
            <a:r>
              <a:rPr lang="tr-TR" sz="2800" dirty="0" smtClean="0"/>
              <a:t> = [dr</a:t>
            </a:r>
            <a:r>
              <a:rPr lang="tr-TR" sz="2800" baseline="-25000" dirty="0" smtClean="0"/>
              <a:t>1</a:t>
            </a:r>
            <a:r>
              <a:rPr lang="tr-TR" sz="2800" dirty="0" smtClean="0"/>
              <a:t>/d</a:t>
            </a:r>
            <a:r>
              <a:rPr lang="el-GR" sz="2800" dirty="0" smtClean="0"/>
              <a:t>β</a:t>
            </a:r>
            <a:r>
              <a:rPr lang="tr-TR" sz="2800" baseline="-25000" dirty="0" smtClean="0"/>
              <a:t>1 </a:t>
            </a:r>
            <a:r>
              <a:rPr lang="tr-TR" sz="2800" dirty="0" smtClean="0"/>
              <a:t>dr</a:t>
            </a:r>
            <a:r>
              <a:rPr lang="tr-TR" sz="2800" baseline="-25000" dirty="0" smtClean="0"/>
              <a:t>1</a:t>
            </a:r>
            <a:r>
              <a:rPr lang="tr-TR" sz="2800" dirty="0" smtClean="0"/>
              <a:t>/d</a:t>
            </a:r>
            <a:r>
              <a:rPr lang="el-GR" sz="2800" dirty="0" smtClean="0"/>
              <a:t>β</a:t>
            </a:r>
            <a:r>
              <a:rPr lang="tr-TR" sz="2800" baseline="-25000" dirty="0" smtClean="0"/>
              <a:t>2 </a:t>
            </a:r>
            <a:r>
              <a:rPr lang="tr-TR" sz="2800" dirty="0" smtClean="0"/>
              <a:t>… dr</a:t>
            </a:r>
            <a:r>
              <a:rPr lang="tr-TR" sz="2800" baseline="-25000" dirty="0" smtClean="0"/>
              <a:t>1</a:t>
            </a:r>
            <a:r>
              <a:rPr lang="tr-TR" sz="2800" dirty="0" smtClean="0"/>
              <a:t>/d</a:t>
            </a:r>
            <a:r>
              <a:rPr lang="el-GR" sz="2800" dirty="0" smtClean="0"/>
              <a:t>β</a:t>
            </a:r>
            <a:r>
              <a:rPr lang="tr-TR" sz="2800" baseline="-25000" dirty="0" smtClean="0"/>
              <a:t>d</a:t>
            </a:r>
          </a:p>
          <a:p>
            <a:pPr>
              <a:buNone/>
            </a:pPr>
            <a:r>
              <a:rPr lang="tr-TR" sz="2800" baseline="-25000" dirty="0" smtClean="0"/>
              <a:t>  				</a:t>
            </a:r>
            <a:r>
              <a:rPr lang="tr-TR" sz="2800" dirty="0" smtClean="0"/>
              <a:t>      dr</a:t>
            </a:r>
            <a:r>
              <a:rPr lang="tr-TR" sz="2800" baseline="-25000" dirty="0" smtClean="0"/>
              <a:t>2</a:t>
            </a:r>
            <a:r>
              <a:rPr lang="tr-TR" sz="2800" dirty="0" smtClean="0"/>
              <a:t>/d</a:t>
            </a:r>
            <a:r>
              <a:rPr lang="el-GR" sz="2800" dirty="0" smtClean="0"/>
              <a:t>β</a:t>
            </a:r>
            <a:r>
              <a:rPr lang="tr-TR" sz="2800" baseline="-25000" dirty="0" smtClean="0"/>
              <a:t>1 </a:t>
            </a:r>
            <a:r>
              <a:rPr lang="tr-TR" sz="2800" dirty="0" smtClean="0"/>
              <a:t>dr</a:t>
            </a:r>
            <a:r>
              <a:rPr lang="tr-TR" sz="2800" baseline="-25000" dirty="0" smtClean="0"/>
              <a:t>2</a:t>
            </a:r>
            <a:r>
              <a:rPr lang="tr-TR" sz="2800" dirty="0" smtClean="0"/>
              <a:t>/d</a:t>
            </a:r>
            <a:r>
              <a:rPr lang="el-GR" sz="2800" dirty="0" smtClean="0"/>
              <a:t>β</a:t>
            </a:r>
            <a:r>
              <a:rPr lang="tr-TR" sz="2800" baseline="-25000" dirty="0" smtClean="0"/>
              <a:t>2 </a:t>
            </a:r>
            <a:r>
              <a:rPr lang="tr-TR" sz="2800" dirty="0" smtClean="0"/>
              <a:t>… dr</a:t>
            </a:r>
            <a:r>
              <a:rPr lang="tr-TR" sz="2800" baseline="-25000" dirty="0" smtClean="0"/>
              <a:t>2</a:t>
            </a:r>
            <a:r>
              <a:rPr lang="tr-TR" sz="2800" dirty="0" smtClean="0"/>
              <a:t>/d</a:t>
            </a:r>
            <a:r>
              <a:rPr lang="el-GR" sz="2800" dirty="0" smtClean="0"/>
              <a:t>β</a:t>
            </a:r>
            <a:r>
              <a:rPr lang="tr-TR" sz="2800" baseline="-25000" dirty="0" smtClean="0"/>
              <a:t>d</a:t>
            </a:r>
          </a:p>
          <a:p>
            <a:pPr>
              <a:buNone/>
            </a:pPr>
            <a:r>
              <a:rPr lang="tr-TR" sz="2800" baseline="-25000" dirty="0" smtClean="0"/>
              <a:t>				 </a:t>
            </a:r>
            <a:r>
              <a:rPr lang="tr-TR" sz="2800" dirty="0" smtClean="0"/>
              <a:t>      …</a:t>
            </a:r>
          </a:p>
          <a:p>
            <a:pPr>
              <a:buNone/>
            </a:pPr>
            <a:r>
              <a:rPr lang="tr-TR" sz="2800" dirty="0" smtClean="0"/>
              <a:t>                                           </a:t>
            </a:r>
            <a:r>
              <a:rPr lang="tr-TR" sz="2800" dirty="0" err="1" smtClean="0"/>
              <a:t>dr</a:t>
            </a:r>
            <a:r>
              <a:rPr lang="tr-TR" sz="2800" baseline="-25000" dirty="0" err="1" smtClean="0"/>
              <a:t>n</a:t>
            </a:r>
            <a:r>
              <a:rPr lang="tr-TR" sz="2800" dirty="0" smtClean="0"/>
              <a:t>/d</a:t>
            </a:r>
            <a:r>
              <a:rPr lang="el-GR" sz="2800" dirty="0" smtClean="0"/>
              <a:t>β</a:t>
            </a:r>
            <a:r>
              <a:rPr lang="tr-TR" sz="2800" baseline="-25000" dirty="0" smtClean="0"/>
              <a:t>1 </a:t>
            </a:r>
            <a:r>
              <a:rPr lang="tr-TR" sz="2800" dirty="0" err="1" smtClean="0"/>
              <a:t>dr</a:t>
            </a:r>
            <a:r>
              <a:rPr lang="tr-TR" sz="2800" baseline="-25000" dirty="0" err="1" smtClean="0"/>
              <a:t>n</a:t>
            </a:r>
            <a:r>
              <a:rPr lang="tr-TR" sz="2800" dirty="0" smtClean="0"/>
              <a:t>/d</a:t>
            </a:r>
            <a:r>
              <a:rPr lang="el-GR" sz="2800" dirty="0" smtClean="0"/>
              <a:t>β</a:t>
            </a:r>
            <a:r>
              <a:rPr lang="tr-TR" sz="2800" baseline="-25000" dirty="0" smtClean="0"/>
              <a:t>2 </a:t>
            </a:r>
            <a:r>
              <a:rPr lang="tr-TR" sz="2800" dirty="0" smtClean="0"/>
              <a:t>… </a:t>
            </a:r>
            <a:r>
              <a:rPr lang="tr-TR" sz="2800" dirty="0" err="1" smtClean="0"/>
              <a:t>dr</a:t>
            </a:r>
            <a:r>
              <a:rPr lang="tr-TR" sz="2800" baseline="-25000" dirty="0" err="1" smtClean="0"/>
              <a:t>n</a:t>
            </a:r>
            <a:r>
              <a:rPr lang="tr-TR" sz="2800" dirty="0" smtClean="0"/>
              <a:t>/d</a:t>
            </a:r>
            <a:r>
              <a:rPr lang="el-GR" sz="2800" dirty="0" smtClean="0"/>
              <a:t>β</a:t>
            </a:r>
            <a:r>
              <a:rPr lang="tr-TR" sz="2800" baseline="-25000" dirty="0" smtClean="0"/>
              <a:t>d</a:t>
            </a:r>
            <a:r>
              <a:rPr lang="tr-TR" sz="2800" dirty="0" smtClean="0"/>
              <a:t>]</a:t>
            </a:r>
          </a:p>
          <a:p>
            <a:r>
              <a:rPr lang="tr-TR" dirty="0" smtClean="0"/>
              <a:t>dr/d</a:t>
            </a:r>
            <a:r>
              <a:rPr lang="el-GR" dirty="0" smtClean="0"/>
              <a:t>β</a:t>
            </a:r>
            <a:r>
              <a:rPr lang="tr-TR" dirty="0" smtClean="0"/>
              <a:t> is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dirty="0" err="1" smtClean="0"/>
              <a:t>Jacobian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(J)</a:t>
            </a:r>
          </a:p>
          <a:p>
            <a:r>
              <a:rPr lang="el-GR" dirty="0" smtClean="0"/>
              <a:t>β</a:t>
            </a:r>
            <a:r>
              <a:rPr lang="tr-TR" baseline="-25000" dirty="0" smtClean="0"/>
              <a:t>k+1</a:t>
            </a:r>
            <a:r>
              <a:rPr lang="tr-TR" dirty="0" smtClean="0"/>
              <a:t>=</a:t>
            </a:r>
            <a:r>
              <a:rPr lang="el-GR" dirty="0" smtClean="0"/>
              <a:t> β</a:t>
            </a:r>
            <a:r>
              <a:rPr lang="tr-TR" baseline="-25000" dirty="0" smtClean="0"/>
              <a:t>k</a:t>
            </a:r>
            <a:r>
              <a:rPr lang="tr-TR" dirty="0" smtClean="0"/>
              <a:t>-</a:t>
            </a:r>
            <a:r>
              <a:rPr lang="tr-TR" dirty="0" err="1" smtClean="0"/>
              <a:t>eps</a:t>
            </a:r>
            <a:r>
              <a:rPr lang="tr-TR" dirty="0" smtClean="0"/>
              <a:t>*dE(</a:t>
            </a:r>
            <a:r>
              <a:rPr lang="el-GR" dirty="0" smtClean="0"/>
              <a:t>β</a:t>
            </a:r>
            <a:r>
              <a:rPr lang="tr-TR" dirty="0" smtClean="0"/>
              <a:t>)/d</a:t>
            </a:r>
            <a:r>
              <a:rPr lang="el-GR" dirty="0" smtClean="0"/>
              <a:t>β</a:t>
            </a:r>
            <a:r>
              <a:rPr lang="tr-TR" dirty="0" smtClean="0"/>
              <a:t> (</a:t>
            </a:r>
            <a:r>
              <a:rPr lang="tr-TR" dirty="0" err="1" smtClean="0"/>
              <a:t>Gradient</a:t>
            </a:r>
            <a:r>
              <a:rPr lang="tr-TR" dirty="0" smtClean="0"/>
              <a:t> </a:t>
            </a:r>
            <a:r>
              <a:rPr lang="tr-TR" dirty="0" err="1" smtClean="0"/>
              <a:t>descent</a:t>
            </a:r>
            <a:r>
              <a:rPr lang="tr-TR" dirty="0" smtClean="0"/>
              <a:t>)</a:t>
            </a:r>
          </a:p>
          <a:p>
            <a:r>
              <a:rPr lang="el-GR" dirty="0" smtClean="0"/>
              <a:t>β</a:t>
            </a:r>
            <a:r>
              <a:rPr lang="tr-TR" baseline="-25000" dirty="0" smtClean="0"/>
              <a:t>k+1</a:t>
            </a:r>
            <a:r>
              <a:rPr lang="tr-TR" dirty="0" smtClean="0"/>
              <a:t>=</a:t>
            </a:r>
            <a:r>
              <a:rPr lang="el-GR" dirty="0" smtClean="0"/>
              <a:t> β</a:t>
            </a:r>
            <a:r>
              <a:rPr lang="tr-TR" baseline="-25000" dirty="0" smtClean="0"/>
              <a:t>k</a:t>
            </a:r>
            <a:r>
              <a:rPr lang="tr-TR" dirty="0" smtClean="0"/>
              <a:t>-</a:t>
            </a:r>
            <a:r>
              <a:rPr lang="tr-TR" dirty="0" err="1" smtClean="0"/>
              <a:t>eps</a:t>
            </a:r>
            <a:r>
              <a:rPr lang="tr-TR" dirty="0" smtClean="0"/>
              <a:t>*J</a:t>
            </a:r>
            <a:r>
              <a:rPr lang="tr-TR" baseline="30000" dirty="0" smtClean="0"/>
              <a:t>T</a:t>
            </a:r>
            <a:r>
              <a:rPr lang="tr-TR" dirty="0" smtClean="0"/>
              <a:t>*r  (</a:t>
            </a:r>
            <a:r>
              <a:rPr lang="tr-TR" dirty="0" err="1" smtClean="0"/>
              <a:t>Gradient</a:t>
            </a:r>
            <a:r>
              <a:rPr lang="tr-TR" dirty="0" smtClean="0"/>
              <a:t> </a:t>
            </a:r>
            <a:r>
              <a:rPr lang="tr-TR" dirty="0" err="1" smtClean="0"/>
              <a:t>descent</a:t>
            </a:r>
            <a:r>
              <a:rPr lang="tr-TR" dirty="0" smtClean="0"/>
              <a:t>)</a:t>
            </a:r>
          </a:p>
          <a:p>
            <a:r>
              <a:rPr lang="tr-TR" dirty="0" smtClean="0"/>
              <a:t>(d*1)=(d*1)-</a:t>
            </a:r>
            <a:r>
              <a:rPr lang="tr-TR" dirty="0" err="1" smtClean="0"/>
              <a:t>eps</a:t>
            </a:r>
            <a:r>
              <a:rPr lang="tr-TR" dirty="0" smtClean="0"/>
              <a:t>(d*n)*(n*1)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Nonlinear</a:t>
            </a:r>
            <a:r>
              <a:rPr lang="tr-TR" sz="3600" dirty="0" smtClean="0"/>
              <a:t> </a:t>
            </a:r>
            <a:r>
              <a:rPr lang="tr-TR" sz="3600" dirty="0" err="1" smtClean="0"/>
              <a:t>regression</a:t>
            </a:r>
            <a:r>
              <a:rPr lang="tr-TR" sz="3600" dirty="0" smtClean="0"/>
              <a:t> (</a:t>
            </a:r>
            <a:r>
              <a:rPr lang="tr-TR" sz="3600" dirty="0" err="1" smtClean="0"/>
              <a:t>iterative</a:t>
            </a:r>
            <a:r>
              <a:rPr lang="tr-TR" sz="3600" dirty="0" smtClean="0"/>
              <a:t> </a:t>
            </a:r>
            <a:r>
              <a:rPr lang="tr-TR" sz="3600" dirty="0" err="1" smtClean="0"/>
              <a:t>estimation</a:t>
            </a:r>
            <a:r>
              <a:rPr lang="tr-TR" sz="3600" dirty="0" smtClean="0"/>
              <a:t>)</a:t>
            </a:r>
            <a:endParaRPr lang="en-US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β</a:t>
            </a:r>
            <a:r>
              <a:rPr lang="tr-TR" baseline="-25000" dirty="0" smtClean="0"/>
              <a:t>k+1</a:t>
            </a:r>
            <a:r>
              <a:rPr lang="tr-TR" dirty="0" smtClean="0"/>
              <a:t>=</a:t>
            </a:r>
            <a:r>
              <a:rPr lang="el-GR" dirty="0" smtClean="0"/>
              <a:t> β</a:t>
            </a:r>
            <a:r>
              <a:rPr lang="tr-TR" baseline="-25000" dirty="0" smtClean="0"/>
              <a:t>k</a:t>
            </a:r>
            <a:r>
              <a:rPr lang="tr-TR" dirty="0" smtClean="0"/>
              <a:t>-</a:t>
            </a:r>
            <a:r>
              <a:rPr lang="tr-TR" dirty="0" err="1" smtClean="0"/>
              <a:t>eps</a:t>
            </a:r>
            <a:r>
              <a:rPr lang="tr-TR" dirty="0" smtClean="0"/>
              <a:t>*dE(</a:t>
            </a:r>
            <a:r>
              <a:rPr lang="el-GR" dirty="0" smtClean="0"/>
              <a:t>β</a:t>
            </a:r>
            <a:r>
              <a:rPr lang="tr-TR" dirty="0" smtClean="0"/>
              <a:t>)/d</a:t>
            </a:r>
            <a:r>
              <a:rPr lang="el-GR" dirty="0" smtClean="0"/>
              <a:t>β</a:t>
            </a:r>
            <a:r>
              <a:rPr lang="tr-TR" dirty="0" smtClean="0"/>
              <a:t> (</a:t>
            </a:r>
            <a:r>
              <a:rPr lang="tr-TR" dirty="0" err="1" smtClean="0"/>
              <a:t>Gradient</a:t>
            </a:r>
            <a:r>
              <a:rPr lang="tr-TR" dirty="0" smtClean="0"/>
              <a:t> </a:t>
            </a:r>
            <a:r>
              <a:rPr lang="tr-TR" dirty="0" err="1" smtClean="0"/>
              <a:t>descent</a:t>
            </a:r>
            <a:r>
              <a:rPr lang="tr-TR" dirty="0" smtClean="0"/>
              <a:t>)</a:t>
            </a:r>
          </a:p>
          <a:p>
            <a:r>
              <a:rPr lang="el-GR" dirty="0" smtClean="0"/>
              <a:t>β</a:t>
            </a:r>
            <a:r>
              <a:rPr lang="tr-TR" baseline="-25000" dirty="0" smtClean="0"/>
              <a:t>k+1</a:t>
            </a:r>
            <a:r>
              <a:rPr lang="tr-TR" dirty="0" smtClean="0"/>
              <a:t>=</a:t>
            </a:r>
            <a:r>
              <a:rPr lang="el-GR" dirty="0" smtClean="0"/>
              <a:t> β</a:t>
            </a:r>
            <a:r>
              <a:rPr lang="tr-TR" baseline="-25000" dirty="0" smtClean="0"/>
              <a:t>k</a:t>
            </a:r>
            <a:r>
              <a:rPr lang="tr-TR" dirty="0" smtClean="0"/>
              <a:t>-(dE(</a:t>
            </a:r>
            <a:r>
              <a:rPr lang="el-GR" dirty="0" smtClean="0"/>
              <a:t>β</a:t>
            </a:r>
            <a:r>
              <a:rPr lang="tr-TR" dirty="0" smtClean="0"/>
              <a:t>)/d</a:t>
            </a:r>
            <a:r>
              <a:rPr lang="el-GR" dirty="0" smtClean="0"/>
              <a:t>β</a:t>
            </a:r>
            <a:r>
              <a:rPr lang="tr-TR" dirty="0" smtClean="0"/>
              <a:t>) / (</a:t>
            </a:r>
            <a:r>
              <a:rPr lang="tr-TR" dirty="0" err="1" smtClean="0"/>
              <a:t>ddE</a:t>
            </a:r>
            <a:r>
              <a:rPr lang="tr-TR" dirty="0" smtClean="0"/>
              <a:t>(</a:t>
            </a:r>
            <a:r>
              <a:rPr lang="el-GR" dirty="0" smtClean="0"/>
              <a:t>β</a:t>
            </a:r>
            <a:r>
              <a:rPr lang="tr-TR" dirty="0" smtClean="0"/>
              <a:t>)/</a:t>
            </a:r>
            <a:r>
              <a:rPr lang="tr-TR" dirty="0" err="1" smtClean="0"/>
              <a:t>dd</a:t>
            </a:r>
            <a:r>
              <a:rPr lang="el-GR" dirty="0" smtClean="0"/>
              <a:t>β</a:t>
            </a:r>
            <a:r>
              <a:rPr lang="tr-TR" dirty="0" smtClean="0"/>
              <a:t>) (Newton </a:t>
            </a:r>
            <a:r>
              <a:rPr lang="tr-TR" dirty="0" err="1" smtClean="0"/>
              <a:t>Raphson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ddE</a:t>
            </a:r>
            <a:r>
              <a:rPr lang="tr-TR" dirty="0" smtClean="0"/>
              <a:t>(</a:t>
            </a:r>
            <a:r>
              <a:rPr lang="el-GR" dirty="0" smtClean="0"/>
              <a:t>β</a:t>
            </a:r>
            <a:r>
              <a:rPr lang="tr-TR" dirty="0" smtClean="0"/>
              <a:t>)/</a:t>
            </a:r>
            <a:r>
              <a:rPr lang="tr-TR" dirty="0" err="1" smtClean="0"/>
              <a:t>dd</a:t>
            </a:r>
            <a:r>
              <a:rPr lang="el-GR" dirty="0" smtClean="0"/>
              <a:t>β</a:t>
            </a:r>
            <a:r>
              <a:rPr lang="tr-TR" dirty="0" smtClean="0"/>
              <a:t> ≈ J</a:t>
            </a:r>
            <a:r>
              <a:rPr lang="tr-TR" baseline="30000" dirty="0" smtClean="0"/>
              <a:t>T</a:t>
            </a:r>
            <a:r>
              <a:rPr lang="tr-TR" dirty="0" smtClean="0"/>
              <a:t>*J</a:t>
            </a:r>
          </a:p>
          <a:p>
            <a:r>
              <a:rPr lang="el-GR" dirty="0" smtClean="0"/>
              <a:t>β</a:t>
            </a:r>
            <a:r>
              <a:rPr lang="tr-TR" baseline="-25000" dirty="0" smtClean="0"/>
              <a:t>k+1</a:t>
            </a:r>
            <a:r>
              <a:rPr lang="tr-TR" dirty="0" smtClean="0"/>
              <a:t>=</a:t>
            </a:r>
            <a:r>
              <a:rPr lang="el-GR" dirty="0" smtClean="0"/>
              <a:t> β</a:t>
            </a:r>
            <a:r>
              <a:rPr lang="tr-TR" baseline="-25000" dirty="0" smtClean="0"/>
              <a:t>k</a:t>
            </a:r>
            <a:r>
              <a:rPr lang="tr-TR" dirty="0" smtClean="0"/>
              <a:t>-(J</a:t>
            </a:r>
            <a:r>
              <a:rPr lang="tr-TR" baseline="30000" dirty="0" smtClean="0"/>
              <a:t>T</a:t>
            </a:r>
            <a:r>
              <a:rPr lang="tr-TR" dirty="0" smtClean="0"/>
              <a:t>*r ) / (J</a:t>
            </a:r>
            <a:r>
              <a:rPr lang="tr-TR" baseline="30000" dirty="0" smtClean="0"/>
              <a:t>T</a:t>
            </a:r>
            <a:r>
              <a:rPr lang="tr-TR" dirty="0" smtClean="0"/>
              <a:t>*J)</a:t>
            </a:r>
          </a:p>
          <a:p>
            <a:r>
              <a:rPr lang="el-GR" dirty="0" smtClean="0"/>
              <a:t>β</a:t>
            </a:r>
            <a:r>
              <a:rPr lang="tr-TR" baseline="-25000" dirty="0" smtClean="0"/>
              <a:t>k+1</a:t>
            </a:r>
            <a:r>
              <a:rPr lang="tr-TR" dirty="0" smtClean="0"/>
              <a:t>=</a:t>
            </a:r>
            <a:r>
              <a:rPr lang="el-GR" dirty="0" smtClean="0"/>
              <a:t> β</a:t>
            </a:r>
            <a:r>
              <a:rPr lang="tr-TR" baseline="-25000" dirty="0" smtClean="0"/>
              <a:t>k</a:t>
            </a:r>
            <a:r>
              <a:rPr lang="tr-TR" dirty="0" smtClean="0"/>
              <a:t>- </a:t>
            </a:r>
            <a:r>
              <a:rPr lang="tr-TR" dirty="0" err="1" smtClean="0"/>
              <a:t>inv</a:t>
            </a:r>
            <a:r>
              <a:rPr lang="tr-TR" dirty="0" smtClean="0"/>
              <a:t>(J</a:t>
            </a:r>
            <a:r>
              <a:rPr lang="tr-TR" baseline="30000" dirty="0" smtClean="0"/>
              <a:t>T</a:t>
            </a:r>
            <a:r>
              <a:rPr lang="tr-TR" dirty="0" smtClean="0"/>
              <a:t>*J)*(J</a:t>
            </a:r>
            <a:r>
              <a:rPr lang="tr-TR" baseline="30000" dirty="0" smtClean="0"/>
              <a:t>T</a:t>
            </a:r>
            <a:r>
              <a:rPr lang="tr-TR" dirty="0" smtClean="0"/>
              <a:t>*r)</a:t>
            </a:r>
          </a:p>
          <a:p>
            <a:r>
              <a:rPr lang="tr-TR" dirty="0" err="1" smtClean="0"/>
              <a:t>pinv</a:t>
            </a:r>
            <a:r>
              <a:rPr lang="tr-TR" dirty="0" smtClean="0"/>
              <a:t>(J)=</a:t>
            </a:r>
            <a:r>
              <a:rPr lang="tr-TR" dirty="0" err="1" smtClean="0"/>
              <a:t>inv</a:t>
            </a:r>
            <a:r>
              <a:rPr lang="tr-TR" dirty="0" smtClean="0"/>
              <a:t>(J</a:t>
            </a:r>
            <a:r>
              <a:rPr lang="tr-TR" baseline="30000" dirty="0" smtClean="0"/>
              <a:t>T</a:t>
            </a:r>
            <a:r>
              <a:rPr lang="tr-TR" dirty="0" smtClean="0"/>
              <a:t>*J)*J</a:t>
            </a:r>
            <a:r>
              <a:rPr lang="tr-TR" baseline="30000" dirty="0" smtClean="0"/>
              <a:t>T</a:t>
            </a:r>
            <a:endParaRPr lang="tr-TR" dirty="0" smtClean="0"/>
          </a:p>
          <a:p>
            <a:r>
              <a:rPr lang="el-GR" dirty="0" smtClean="0"/>
              <a:t>β</a:t>
            </a:r>
            <a:r>
              <a:rPr lang="tr-TR" baseline="-25000" dirty="0" smtClean="0"/>
              <a:t>k+1</a:t>
            </a:r>
            <a:r>
              <a:rPr lang="tr-TR" dirty="0" smtClean="0"/>
              <a:t>=</a:t>
            </a:r>
            <a:r>
              <a:rPr lang="el-GR" dirty="0" smtClean="0"/>
              <a:t> β</a:t>
            </a:r>
            <a:r>
              <a:rPr lang="tr-TR" baseline="-25000" dirty="0" smtClean="0"/>
              <a:t>k</a:t>
            </a:r>
            <a:r>
              <a:rPr lang="tr-TR" dirty="0" smtClean="0"/>
              <a:t>- </a:t>
            </a:r>
            <a:r>
              <a:rPr lang="tr-TR" dirty="0" err="1" smtClean="0"/>
              <a:t>pinv</a:t>
            </a:r>
            <a:r>
              <a:rPr lang="tr-TR" dirty="0" smtClean="0"/>
              <a:t>(J)*r (Newton </a:t>
            </a:r>
            <a:r>
              <a:rPr lang="tr-TR" dirty="0" err="1" smtClean="0"/>
              <a:t>Raphson</a:t>
            </a:r>
            <a:r>
              <a:rPr lang="tr-TR" dirty="0" smtClean="0"/>
              <a:t>)</a:t>
            </a:r>
          </a:p>
          <a:p>
            <a:r>
              <a:rPr lang="el-GR" dirty="0" smtClean="0"/>
              <a:t>β</a:t>
            </a:r>
            <a:r>
              <a:rPr lang="tr-TR" baseline="-25000" dirty="0" smtClean="0"/>
              <a:t>k+1</a:t>
            </a:r>
            <a:r>
              <a:rPr lang="tr-TR" dirty="0" smtClean="0"/>
              <a:t>=</a:t>
            </a:r>
            <a:r>
              <a:rPr lang="el-GR" dirty="0" smtClean="0"/>
              <a:t> β</a:t>
            </a:r>
            <a:r>
              <a:rPr lang="tr-TR" baseline="-25000" dirty="0" smtClean="0"/>
              <a:t>k</a:t>
            </a:r>
            <a:r>
              <a:rPr lang="tr-TR" dirty="0" smtClean="0"/>
              <a:t>-</a:t>
            </a:r>
            <a:r>
              <a:rPr lang="tr-TR" dirty="0" err="1" smtClean="0"/>
              <a:t>eps</a:t>
            </a:r>
            <a:r>
              <a:rPr lang="tr-TR" dirty="0" smtClean="0"/>
              <a:t>*J</a:t>
            </a:r>
            <a:r>
              <a:rPr lang="tr-TR" baseline="30000" dirty="0" smtClean="0"/>
              <a:t>T</a:t>
            </a:r>
            <a:r>
              <a:rPr lang="tr-TR" dirty="0" smtClean="0"/>
              <a:t>*r  (</a:t>
            </a:r>
            <a:r>
              <a:rPr lang="tr-TR" dirty="0" err="1" smtClean="0"/>
              <a:t>Gradient</a:t>
            </a:r>
            <a:r>
              <a:rPr lang="tr-TR" dirty="0" smtClean="0"/>
              <a:t> </a:t>
            </a:r>
            <a:r>
              <a:rPr lang="tr-TR" dirty="0" err="1" smtClean="0"/>
              <a:t>descent</a:t>
            </a:r>
            <a:r>
              <a:rPr lang="tr-TR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Y=sin(b1*X)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5643570" y="5786454"/>
            <a:ext cx="253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 smtClean="0"/>
              <a:t>Non</a:t>
            </a:r>
            <a:r>
              <a:rPr lang="tr-TR" sz="2800" dirty="0" smtClean="0"/>
              <a:t>_</a:t>
            </a:r>
            <a:r>
              <a:rPr lang="tr-TR" sz="2800" dirty="0" err="1" smtClean="0"/>
              <a:t>lin</a:t>
            </a:r>
            <a:r>
              <a:rPr lang="tr-TR" sz="2800" dirty="0" smtClean="0"/>
              <a:t>_reg0.m</a:t>
            </a:r>
            <a:endParaRPr lang="en-US" sz="2800" dirty="0"/>
          </a:p>
        </p:txBody>
      </p:sp>
      <p:sp>
        <p:nvSpPr>
          <p:cNvPr id="9" name="8 Metin kutusu"/>
          <p:cNvSpPr txBox="1"/>
          <p:nvPr/>
        </p:nvSpPr>
        <p:spPr>
          <a:xfrm>
            <a:off x="802745" y="4786322"/>
            <a:ext cx="304128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/>
              <a:t>Gradient</a:t>
            </a:r>
            <a:r>
              <a:rPr lang="tr-TR" sz="3200" dirty="0" smtClean="0"/>
              <a:t> </a:t>
            </a:r>
            <a:r>
              <a:rPr lang="tr-TR" sz="3200" dirty="0" err="1" smtClean="0"/>
              <a:t>descent</a:t>
            </a:r>
            <a:endParaRPr lang="tr-TR" sz="3200" dirty="0" smtClean="0"/>
          </a:p>
          <a:p>
            <a:r>
              <a:rPr lang="tr-TR" sz="3200" dirty="0" err="1" smtClean="0"/>
              <a:t>Eps</a:t>
            </a:r>
            <a:r>
              <a:rPr lang="tr-TR" sz="3200" dirty="0" smtClean="0"/>
              <a:t>=0.0005 </a:t>
            </a:r>
          </a:p>
          <a:p>
            <a:r>
              <a:rPr lang="tr-TR" sz="3200" dirty="0" smtClean="0"/>
              <a:t>Real b=-0.5 </a:t>
            </a:r>
          </a:p>
          <a:p>
            <a:r>
              <a:rPr lang="tr-TR" sz="3200" dirty="0" err="1" smtClean="0"/>
              <a:t>initial</a:t>
            </a:r>
            <a:r>
              <a:rPr lang="tr-TR" sz="3200" dirty="0" smtClean="0"/>
              <a:t> b=-1</a:t>
            </a:r>
            <a:endParaRPr lang="en-US" sz="3200" dirty="0"/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98960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2756" y="1498960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Metin kutusu"/>
          <p:cNvSpPr txBox="1"/>
          <p:nvPr/>
        </p:nvSpPr>
        <p:spPr>
          <a:xfrm>
            <a:off x="142844" y="285728"/>
            <a:ext cx="2758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Blue</a:t>
            </a:r>
            <a:r>
              <a:rPr lang="tr-TR" dirty="0" smtClean="0"/>
              <a:t> </a:t>
            </a:r>
            <a:r>
              <a:rPr lang="tr-TR" dirty="0" err="1" smtClean="0"/>
              <a:t>points</a:t>
            </a:r>
            <a:r>
              <a:rPr lang="tr-TR" dirty="0" smtClean="0"/>
              <a:t>: data</a:t>
            </a:r>
          </a:p>
          <a:p>
            <a:r>
              <a:rPr lang="tr-TR" dirty="0" err="1" smtClean="0"/>
              <a:t>Green</a:t>
            </a:r>
            <a:r>
              <a:rPr lang="tr-TR" dirty="0" smtClean="0"/>
              <a:t> </a:t>
            </a:r>
            <a:r>
              <a:rPr lang="tr-TR" dirty="0" err="1" smtClean="0"/>
              <a:t>line</a:t>
            </a:r>
            <a:r>
              <a:rPr lang="tr-TR" dirty="0" smtClean="0"/>
              <a:t>: 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guess</a:t>
            </a:r>
            <a:endParaRPr lang="tr-TR" dirty="0" smtClean="0"/>
          </a:p>
          <a:p>
            <a:r>
              <a:rPr lang="tr-TR" dirty="0" err="1" smtClean="0"/>
              <a:t>Blue</a:t>
            </a:r>
            <a:r>
              <a:rPr lang="tr-TR" dirty="0" smtClean="0"/>
              <a:t> </a:t>
            </a:r>
            <a:r>
              <a:rPr lang="tr-TR" dirty="0" err="1" smtClean="0"/>
              <a:t>lines</a:t>
            </a:r>
            <a:r>
              <a:rPr lang="tr-TR" dirty="0" smtClean="0"/>
              <a:t>: </a:t>
            </a:r>
            <a:r>
              <a:rPr lang="tr-TR" dirty="0" err="1" smtClean="0"/>
              <a:t>iterative</a:t>
            </a:r>
            <a:r>
              <a:rPr lang="tr-TR" dirty="0" smtClean="0"/>
              <a:t> </a:t>
            </a:r>
            <a:r>
              <a:rPr lang="tr-TR" dirty="0" err="1" smtClean="0"/>
              <a:t>guesses</a:t>
            </a:r>
            <a:endParaRPr lang="tr-TR" dirty="0" smtClean="0"/>
          </a:p>
          <a:p>
            <a:r>
              <a:rPr lang="tr-TR" dirty="0" err="1" smtClean="0"/>
              <a:t>Red</a:t>
            </a:r>
            <a:r>
              <a:rPr lang="tr-TR" dirty="0" smtClean="0"/>
              <a:t> </a:t>
            </a:r>
            <a:r>
              <a:rPr lang="tr-TR" dirty="0" err="1" smtClean="0"/>
              <a:t>line</a:t>
            </a:r>
            <a:r>
              <a:rPr lang="tr-TR" dirty="0" smtClean="0"/>
              <a:t>: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guess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Y=sin(b1*X)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5643570" y="5786454"/>
            <a:ext cx="253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 smtClean="0"/>
              <a:t>Non</a:t>
            </a:r>
            <a:r>
              <a:rPr lang="tr-TR" sz="2800" dirty="0" smtClean="0"/>
              <a:t>_</a:t>
            </a:r>
            <a:r>
              <a:rPr lang="tr-TR" sz="2800" dirty="0" err="1" smtClean="0"/>
              <a:t>lin</a:t>
            </a:r>
            <a:r>
              <a:rPr lang="tr-TR" sz="2800" dirty="0" smtClean="0"/>
              <a:t>_reg0.m</a:t>
            </a:r>
            <a:endParaRPr lang="en-US" sz="2800" dirty="0"/>
          </a:p>
        </p:txBody>
      </p:sp>
      <p:sp>
        <p:nvSpPr>
          <p:cNvPr id="9" name="8 Metin kutusu"/>
          <p:cNvSpPr txBox="1"/>
          <p:nvPr/>
        </p:nvSpPr>
        <p:spPr>
          <a:xfrm>
            <a:off x="802745" y="4786322"/>
            <a:ext cx="304128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/>
              <a:t>Gradient</a:t>
            </a:r>
            <a:r>
              <a:rPr lang="tr-TR" sz="3200" dirty="0" smtClean="0"/>
              <a:t> </a:t>
            </a:r>
            <a:r>
              <a:rPr lang="tr-TR" sz="3200" dirty="0" err="1" smtClean="0"/>
              <a:t>descent</a:t>
            </a:r>
            <a:endParaRPr lang="tr-TR" sz="3200" dirty="0" smtClean="0"/>
          </a:p>
          <a:p>
            <a:r>
              <a:rPr lang="tr-TR" sz="3200" dirty="0" err="1" smtClean="0"/>
              <a:t>Eps</a:t>
            </a:r>
            <a:r>
              <a:rPr lang="tr-TR" sz="3200" dirty="0" smtClean="0"/>
              <a:t>=0.01 </a:t>
            </a:r>
          </a:p>
          <a:p>
            <a:r>
              <a:rPr lang="tr-TR" sz="3200" dirty="0" smtClean="0"/>
              <a:t>Real b=-0.5 </a:t>
            </a:r>
          </a:p>
          <a:p>
            <a:r>
              <a:rPr lang="tr-TR" sz="3200" dirty="0" err="1" smtClean="0"/>
              <a:t>initial</a:t>
            </a:r>
            <a:r>
              <a:rPr lang="tr-TR" sz="3200" dirty="0" smtClean="0"/>
              <a:t> b=-1</a:t>
            </a:r>
            <a:endParaRPr lang="en-US" sz="3200" dirty="0"/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98960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2756" y="1498960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Y=sin(b1*X)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5643570" y="5786454"/>
            <a:ext cx="253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 smtClean="0"/>
              <a:t>Non</a:t>
            </a:r>
            <a:r>
              <a:rPr lang="tr-TR" sz="2800" dirty="0" smtClean="0"/>
              <a:t>_</a:t>
            </a:r>
            <a:r>
              <a:rPr lang="tr-TR" sz="2800" dirty="0" err="1" smtClean="0"/>
              <a:t>lin</a:t>
            </a:r>
            <a:r>
              <a:rPr lang="tr-TR" sz="2800" dirty="0" smtClean="0"/>
              <a:t>_reg0.m</a:t>
            </a:r>
            <a:endParaRPr lang="en-US" sz="2800" dirty="0"/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498960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Metin kutusu"/>
          <p:cNvSpPr txBox="1"/>
          <p:nvPr/>
        </p:nvSpPr>
        <p:spPr>
          <a:xfrm>
            <a:off x="802745" y="5000636"/>
            <a:ext cx="30548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Newton </a:t>
            </a:r>
            <a:r>
              <a:rPr lang="tr-TR" sz="3200" dirty="0" err="1" smtClean="0"/>
              <a:t>raphson</a:t>
            </a:r>
            <a:r>
              <a:rPr lang="tr-TR" sz="3200" dirty="0" smtClean="0"/>
              <a:t> </a:t>
            </a:r>
          </a:p>
          <a:p>
            <a:r>
              <a:rPr lang="tr-TR" sz="3200" dirty="0" smtClean="0"/>
              <a:t>Real b=-0.5 </a:t>
            </a:r>
          </a:p>
          <a:p>
            <a:r>
              <a:rPr lang="tr-TR" sz="3200" dirty="0" err="1" smtClean="0"/>
              <a:t>initial</a:t>
            </a:r>
            <a:r>
              <a:rPr lang="tr-TR" sz="3200" dirty="0" smtClean="0"/>
              <a:t> b=-1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Y=sin(b1*X)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5643570" y="5786454"/>
            <a:ext cx="253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 smtClean="0"/>
              <a:t>Non</a:t>
            </a:r>
            <a:r>
              <a:rPr lang="tr-TR" sz="2800" dirty="0" smtClean="0"/>
              <a:t>_</a:t>
            </a:r>
            <a:r>
              <a:rPr lang="tr-TR" sz="2800" dirty="0" err="1" smtClean="0"/>
              <a:t>lin</a:t>
            </a:r>
            <a:r>
              <a:rPr lang="tr-TR" sz="2800" dirty="0" smtClean="0"/>
              <a:t>_reg0.m</a:t>
            </a:r>
            <a:endParaRPr lang="en-US" sz="2800" dirty="0"/>
          </a:p>
        </p:txBody>
      </p:sp>
      <p:sp>
        <p:nvSpPr>
          <p:cNvPr id="9" name="8 Metin kutusu"/>
          <p:cNvSpPr txBox="1"/>
          <p:nvPr/>
        </p:nvSpPr>
        <p:spPr>
          <a:xfrm>
            <a:off x="802745" y="5000636"/>
            <a:ext cx="30548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Newton </a:t>
            </a:r>
            <a:r>
              <a:rPr lang="tr-TR" sz="3200" dirty="0" err="1" smtClean="0"/>
              <a:t>raphson</a:t>
            </a:r>
            <a:r>
              <a:rPr lang="tr-TR" sz="3200" dirty="0" smtClean="0"/>
              <a:t> </a:t>
            </a:r>
          </a:p>
          <a:p>
            <a:r>
              <a:rPr lang="tr-TR" sz="3200" dirty="0" smtClean="0"/>
              <a:t>Real b=-0.5 </a:t>
            </a:r>
          </a:p>
          <a:p>
            <a:r>
              <a:rPr lang="tr-TR" sz="3200" dirty="0" err="1" smtClean="0"/>
              <a:t>initial</a:t>
            </a:r>
            <a:r>
              <a:rPr lang="tr-TR" sz="3200" dirty="0" smtClean="0"/>
              <a:t> b=-2</a:t>
            </a:r>
            <a:endParaRPr lang="en-US" sz="3200" dirty="0"/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98960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3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2756" y="1498960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Y=sin(b1*X) </a:t>
            </a:r>
            <a:br>
              <a:rPr lang="tr-TR" dirty="0" smtClean="0"/>
            </a:br>
            <a:r>
              <a:rPr lang="tr-TR" dirty="0" smtClean="0"/>
              <a:t>b1 vs. </a:t>
            </a:r>
            <a:r>
              <a:rPr lang="tr-TR" dirty="0" err="1" smtClean="0"/>
              <a:t>error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B1=-0.5</a:t>
            </a:r>
            <a:endParaRPr lang="en-US" dirty="0"/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518033"/>
            <a:ext cx="6643734" cy="498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37003" y="6120490"/>
            <a:ext cx="253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 smtClean="0"/>
              <a:t>Non</a:t>
            </a:r>
            <a:r>
              <a:rPr lang="tr-TR" sz="2800" dirty="0" smtClean="0"/>
              <a:t>_</a:t>
            </a:r>
            <a:r>
              <a:rPr lang="tr-TR" sz="2800" dirty="0" err="1" smtClean="0"/>
              <a:t>lin</a:t>
            </a:r>
            <a:r>
              <a:rPr lang="tr-TR" sz="2800" dirty="0" smtClean="0"/>
              <a:t>_reg1.m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57474" y="285728"/>
            <a:ext cx="651512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Y=exp(-(X-B1)^2/(2*B2^2)) 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5643570" y="5786454"/>
            <a:ext cx="253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 smtClean="0"/>
              <a:t>Non</a:t>
            </a:r>
            <a:r>
              <a:rPr lang="tr-TR" sz="2800" dirty="0" smtClean="0"/>
              <a:t>_</a:t>
            </a:r>
            <a:r>
              <a:rPr lang="tr-TR" sz="2800" dirty="0" err="1" smtClean="0"/>
              <a:t>lin</a:t>
            </a:r>
            <a:r>
              <a:rPr lang="tr-TR" sz="2800" dirty="0" smtClean="0"/>
              <a:t>_reg2.m</a:t>
            </a:r>
            <a:endParaRPr lang="en-US" sz="2800" dirty="0"/>
          </a:p>
        </p:txBody>
      </p:sp>
      <p:sp>
        <p:nvSpPr>
          <p:cNvPr id="9" name="8 Metin kutusu"/>
          <p:cNvSpPr txBox="1"/>
          <p:nvPr/>
        </p:nvSpPr>
        <p:spPr>
          <a:xfrm>
            <a:off x="802745" y="4714884"/>
            <a:ext cx="316464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/>
              <a:t>Gradient</a:t>
            </a:r>
            <a:r>
              <a:rPr lang="tr-TR" sz="3200" dirty="0" smtClean="0"/>
              <a:t> </a:t>
            </a:r>
            <a:r>
              <a:rPr lang="tr-TR" sz="3200" dirty="0" err="1" smtClean="0"/>
              <a:t>descent</a:t>
            </a:r>
            <a:endParaRPr lang="tr-TR" sz="3200" dirty="0" smtClean="0"/>
          </a:p>
          <a:p>
            <a:r>
              <a:rPr lang="tr-TR" sz="3200" dirty="0" err="1" smtClean="0"/>
              <a:t>Eps</a:t>
            </a:r>
            <a:r>
              <a:rPr lang="tr-TR" sz="3200" dirty="0" smtClean="0"/>
              <a:t>=0.1 </a:t>
            </a:r>
          </a:p>
          <a:p>
            <a:r>
              <a:rPr lang="tr-TR" sz="3200" dirty="0" smtClean="0"/>
              <a:t>Real </a:t>
            </a:r>
            <a:r>
              <a:rPr lang="en-US" sz="3200" dirty="0" smtClean="0"/>
              <a:t>B=[-0.2 ; 1.5]</a:t>
            </a:r>
          </a:p>
          <a:p>
            <a:r>
              <a:rPr lang="tr-TR" sz="3200" dirty="0" err="1" smtClean="0"/>
              <a:t>initial</a:t>
            </a:r>
            <a:r>
              <a:rPr lang="tr-TR" sz="3200" dirty="0" smtClean="0"/>
              <a:t> B= </a:t>
            </a:r>
            <a:r>
              <a:rPr lang="en-US" sz="3200" dirty="0" smtClean="0"/>
              <a:t>[-2; -0.2]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142844" y="285728"/>
            <a:ext cx="2758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Blue</a:t>
            </a:r>
            <a:r>
              <a:rPr lang="tr-TR" dirty="0" smtClean="0"/>
              <a:t> </a:t>
            </a:r>
            <a:r>
              <a:rPr lang="tr-TR" dirty="0" err="1" smtClean="0"/>
              <a:t>points</a:t>
            </a:r>
            <a:r>
              <a:rPr lang="tr-TR" dirty="0" smtClean="0"/>
              <a:t>: data</a:t>
            </a:r>
          </a:p>
          <a:p>
            <a:r>
              <a:rPr lang="tr-TR" dirty="0" err="1" smtClean="0"/>
              <a:t>Green</a:t>
            </a:r>
            <a:r>
              <a:rPr lang="tr-TR" dirty="0" smtClean="0"/>
              <a:t> </a:t>
            </a:r>
            <a:r>
              <a:rPr lang="tr-TR" dirty="0" err="1" smtClean="0"/>
              <a:t>line</a:t>
            </a:r>
            <a:r>
              <a:rPr lang="tr-TR" dirty="0" smtClean="0"/>
              <a:t>: 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guess</a:t>
            </a:r>
            <a:endParaRPr lang="tr-TR" dirty="0" smtClean="0"/>
          </a:p>
          <a:p>
            <a:r>
              <a:rPr lang="tr-TR" dirty="0" err="1" smtClean="0"/>
              <a:t>Blue</a:t>
            </a:r>
            <a:r>
              <a:rPr lang="tr-TR" dirty="0" smtClean="0"/>
              <a:t> </a:t>
            </a:r>
            <a:r>
              <a:rPr lang="tr-TR" dirty="0" err="1" smtClean="0"/>
              <a:t>lines</a:t>
            </a:r>
            <a:r>
              <a:rPr lang="tr-TR" dirty="0" smtClean="0"/>
              <a:t>: </a:t>
            </a:r>
            <a:r>
              <a:rPr lang="tr-TR" dirty="0" err="1" smtClean="0"/>
              <a:t>iterative</a:t>
            </a:r>
            <a:r>
              <a:rPr lang="tr-TR" dirty="0" smtClean="0"/>
              <a:t> </a:t>
            </a:r>
            <a:r>
              <a:rPr lang="tr-TR" dirty="0" err="1" smtClean="0"/>
              <a:t>guesses</a:t>
            </a:r>
            <a:endParaRPr lang="tr-TR" dirty="0" smtClean="0"/>
          </a:p>
          <a:p>
            <a:r>
              <a:rPr lang="tr-TR" dirty="0" err="1" smtClean="0"/>
              <a:t>Red</a:t>
            </a:r>
            <a:r>
              <a:rPr lang="tr-TR" dirty="0" smtClean="0"/>
              <a:t> </a:t>
            </a:r>
            <a:r>
              <a:rPr lang="tr-TR" dirty="0" err="1" smtClean="0"/>
              <a:t>line</a:t>
            </a:r>
            <a:r>
              <a:rPr lang="tr-TR" dirty="0" smtClean="0"/>
              <a:t>: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guess</a:t>
            </a:r>
            <a:endParaRPr lang="en-US" dirty="0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14" y="1498960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1318" y="1498960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57474" y="285728"/>
            <a:ext cx="651512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Y=exp(-(X-B1)^2/(2*B2^2)) 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5643570" y="5786454"/>
            <a:ext cx="253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 smtClean="0"/>
              <a:t>Non</a:t>
            </a:r>
            <a:r>
              <a:rPr lang="tr-TR" sz="2800" dirty="0" smtClean="0"/>
              <a:t>_</a:t>
            </a:r>
            <a:r>
              <a:rPr lang="tr-TR" sz="2800" dirty="0" err="1" smtClean="0"/>
              <a:t>lin</a:t>
            </a:r>
            <a:r>
              <a:rPr lang="tr-TR" sz="2800" dirty="0" smtClean="0"/>
              <a:t>_reg2.m</a:t>
            </a:r>
            <a:endParaRPr lang="en-US" sz="2800" dirty="0"/>
          </a:p>
        </p:txBody>
      </p:sp>
      <p:sp>
        <p:nvSpPr>
          <p:cNvPr id="9" name="8 Metin kutusu"/>
          <p:cNvSpPr txBox="1"/>
          <p:nvPr/>
        </p:nvSpPr>
        <p:spPr>
          <a:xfrm>
            <a:off x="802745" y="4714884"/>
            <a:ext cx="316464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/>
              <a:t>Gradient</a:t>
            </a:r>
            <a:r>
              <a:rPr lang="tr-TR" sz="3200" dirty="0" smtClean="0"/>
              <a:t> </a:t>
            </a:r>
            <a:r>
              <a:rPr lang="tr-TR" sz="3200" dirty="0" err="1" smtClean="0"/>
              <a:t>descent</a:t>
            </a:r>
            <a:endParaRPr lang="tr-TR" sz="3200" dirty="0" smtClean="0"/>
          </a:p>
          <a:p>
            <a:r>
              <a:rPr lang="tr-TR" sz="3200" dirty="0" err="1" smtClean="0"/>
              <a:t>Eps</a:t>
            </a:r>
            <a:r>
              <a:rPr lang="tr-TR" sz="3200" dirty="0" smtClean="0"/>
              <a:t>=0.01 </a:t>
            </a:r>
          </a:p>
          <a:p>
            <a:r>
              <a:rPr lang="tr-TR" sz="3200" dirty="0" smtClean="0"/>
              <a:t>Real </a:t>
            </a:r>
            <a:r>
              <a:rPr lang="en-US" sz="3200" dirty="0" smtClean="0"/>
              <a:t>B=[-0.2 ; 1.5]</a:t>
            </a:r>
          </a:p>
          <a:p>
            <a:r>
              <a:rPr lang="tr-TR" sz="3200" dirty="0" err="1" smtClean="0"/>
              <a:t>initial</a:t>
            </a:r>
            <a:r>
              <a:rPr lang="tr-TR" sz="3200" dirty="0" smtClean="0"/>
              <a:t> B= </a:t>
            </a:r>
            <a:r>
              <a:rPr lang="en-US" sz="3200" dirty="0" smtClean="0"/>
              <a:t>[-2; -0.2]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142844" y="285728"/>
            <a:ext cx="2758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Blue</a:t>
            </a:r>
            <a:r>
              <a:rPr lang="tr-TR" dirty="0" smtClean="0"/>
              <a:t> </a:t>
            </a:r>
            <a:r>
              <a:rPr lang="tr-TR" dirty="0" err="1" smtClean="0"/>
              <a:t>points</a:t>
            </a:r>
            <a:r>
              <a:rPr lang="tr-TR" dirty="0" smtClean="0"/>
              <a:t>: data</a:t>
            </a:r>
          </a:p>
          <a:p>
            <a:r>
              <a:rPr lang="tr-TR" dirty="0" err="1" smtClean="0"/>
              <a:t>Green</a:t>
            </a:r>
            <a:r>
              <a:rPr lang="tr-TR" dirty="0" smtClean="0"/>
              <a:t> </a:t>
            </a:r>
            <a:r>
              <a:rPr lang="tr-TR" dirty="0" err="1" smtClean="0"/>
              <a:t>line</a:t>
            </a:r>
            <a:r>
              <a:rPr lang="tr-TR" dirty="0" smtClean="0"/>
              <a:t>: 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guess</a:t>
            </a:r>
            <a:endParaRPr lang="tr-TR" dirty="0" smtClean="0"/>
          </a:p>
          <a:p>
            <a:r>
              <a:rPr lang="tr-TR" dirty="0" err="1" smtClean="0"/>
              <a:t>Blue</a:t>
            </a:r>
            <a:r>
              <a:rPr lang="tr-TR" dirty="0" smtClean="0"/>
              <a:t> </a:t>
            </a:r>
            <a:r>
              <a:rPr lang="tr-TR" dirty="0" err="1" smtClean="0"/>
              <a:t>lines</a:t>
            </a:r>
            <a:r>
              <a:rPr lang="tr-TR" dirty="0" smtClean="0"/>
              <a:t>: </a:t>
            </a:r>
            <a:r>
              <a:rPr lang="tr-TR" dirty="0" err="1" smtClean="0"/>
              <a:t>iterative</a:t>
            </a:r>
            <a:r>
              <a:rPr lang="tr-TR" dirty="0" smtClean="0"/>
              <a:t> </a:t>
            </a:r>
            <a:r>
              <a:rPr lang="tr-TR" dirty="0" err="1" smtClean="0"/>
              <a:t>guesses</a:t>
            </a:r>
            <a:endParaRPr lang="tr-TR" dirty="0" smtClean="0"/>
          </a:p>
          <a:p>
            <a:r>
              <a:rPr lang="tr-TR" dirty="0" err="1" smtClean="0"/>
              <a:t>Red</a:t>
            </a:r>
            <a:r>
              <a:rPr lang="tr-TR" dirty="0" smtClean="0"/>
              <a:t> </a:t>
            </a:r>
            <a:r>
              <a:rPr lang="tr-TR" dirty="0" err="1" smtClean="0"/>
              <a:t>line</a:t>
            </a:r>
            <a:r>
              <a:rPr lang="tr-TR" dirty="0" smtClean="0"/>
              <a:t>: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guess</a:t>
            </a:r>
            <a:endParaRPr lang="en-US" dirty="0"/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98960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5632" y="1498960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57474" y="285728"/>
            <a:ext cx="651512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Y=exp(-(X-B1)^2/(2*B2^2)) 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5643570" y="5786454"/>
            <a:ext cx="253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 smtClean="0"/>
              <a:t>Non</a:t>
            </a:r>
            <a:r>
              <a:rPr lang="tr-TR" sz="2800" dirty="0" smtClean="0"/>
              <a:t>_</a:t>
            </a:r>
            <a:r>
              <a:rPr lang="tr-TR" sz="2800" dirty="0" err="1" smtClean="0"/>
              <a:t>lin</a:t>
            </a:r>
            <a:r>
              <a:rPr lang="tr-TR" sz="2800" dirty="0" smtClean="0"/>
              <a:t>_reg2.m</a:t>
            </a:r>
            <a:endParaRPr lang="en-US" sz="2800" dirty="0"/>
          </a:p>
        </p:txBody>
      </p:sp>
      <p:sp>
        <p:nvSpPr>
          <p:cNvPr id="9" name="8 Metin kutusu"/>
          <p:cNvSpPr txBox="1"/>
          <p:nvPr/>
        </p:nvSpPr>
        <p:spPr>
          <a:xfrm>
            <a:off x="802745" y="4714884"/>
            <a:ext cx="31646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Newton </a:t>
            </a:r>
            <a:r>
              <a:rPr lang="tr-TR" sz="3200" dirty="0" err="1" smtClean="0"/>
              <a:t>raphson</a:t>
            </a:r>
            <a:r>
              <a:rPr lang="tr-TR" sz="3200" dirty="0" smtClean="0"/>
              <a:t> </a:t>
            </a:r>
          </a:p>
          <a:p>
            <a:r>
              <a:rPr lang="tr-TR" sz="3200" dirty="0" smtClean="0"/>
              <a:t>Real </a:t>
            </a:r>
            <a:r>
              <a:rPr lang="en-US" sz="3200" dirty="0" smtClean="0"/>
              <a:t>B=[-0.2 ; 1.5]</a:t>
            </a:r>
          </a:p>
          <a:p>
            <a:r>
              <a:rPr lang="tr-TR" sz="3200" dirty="0" err="1" smtClean="0"/>
              <a:t>initial</a:t>
            </a:r>
            <a:r>
              <a:rPr lang="tr-TR" sz="3200" dirty="0" smtClean="0"/>
              <a:t> B= </a:t>
            </a:r>
            <a:r>
              <a:rPr lang="en-US" sz="3200" dirty="0" smtClean="0"/>
              <a:t>[-2; -0.2]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142844" y="285728"/>
            <a:ext cx="2758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Blue</a:t>
            </a:r>
            <a:r>
              <a:rPr lang="tr-TR" dirty="0" smtClean="0"/>
              <a:t> </a:t>
            </a:r>
            <a:r>
              <a:rPr lang="tr-TR" dirty="0" err="1" smtClean="0"/>
              <a:t>points</a:t>
            </a:r>
            <a:r>
              <a:rPr lang="tr-TR" dirty="0" smtClean="0"/>
              <a:t>: data</a:t>
            </a:r>
          </a:p>
          <a:p>
            <a:r>
              <a:rPr lang="tr-TR" dirty="0" err="1" smtClean="0"/>
              <a:t>Green</a:t>
            </a:r>
            <a:r>
              <a:rPr lang="tr-TR" dirty="0" smtClean="0"/>
              <a:t> </a:t>
            </a:r>
            <a:r>
              <a:rPr lang="tr-TR" dirty="0" err="1" smtClean="0"/>
              <a:t>line</a:t>
            </a:r>
            <a:r>
              <a:rPr lang="tr-TR" dirty="0" smtClean="0"/>
              <a:t>: 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guess</a:t>
            </a:r>
            <a:endParaRPr lang="tr-TR" dirty="0" smtClean="0"/>
          </a:p>
          <a:p>
            <a:r>
              <a:rPr lang="tr-TR" dirty="0" err="1" smtClean="0"/>
              <a:t>Blue</a:t>
            </a:r>
            <a:r>
              <a:rPr lang="tr-TR" dirty="0" smtClean="0"/>
              <a:t> </a:t>
            </a:r>
            <a:r>
              <a:rPr lang="tr-TR" dirty="0" err="1" smtClean="0"/>
              <a:t>lines</a:t>
            </a:r>
            <a:r>
              <a:rPr lang="tr-TR" dirty="0" smtClean="0"/>
              <a:t>: </a:t>
            </a:r>
            <a:r>
              <a:rPr lang="tr-TR" dirty="0" err="1" smtClean="0"/>
              <a:t>iterative</a:t>
            </a:r>
            <a:r>
              <a:rPr lang="tr-TR" dirty="0" smtClean="0"/>
              <a:t> </a:t>
            </a:r>
            <a:r>
              <a:rPr lang="tr-TR" dirty="0" err="1" smtClean="0"/>
              <a:t>guesses</a:t>
            </a:r>
            <a:endParaRPr lang="tr-TR" dirty="0" smtClean="0"/>
          </a:p>
          <a:p>
            <a:r>
              <a:rPr lang="tr-TR" dirty="0" err="1" smtClean="0"/>
              <a:t>Red</a:t>
            </a:r>
            <a:r>
              <a:rPr lang="tr-TR" dirty="0" smtClean="0"/>
              <a:t> </a:t>
            </a:r>
            <a:r>
              <a:rPr lang="tr-TR" dirty="0" err="1" smtClean="0"/>
              <a:t>line</a:t>
            </a:r>
            <a:r>
              <a:rPr lang="tr-TR" dirty="0" smtClean="0"/>
              <a:t>: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guess</a:t>
            </a:r>
            <a:endParaRPr lang="en-US" dirty="0"/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352" y="1498960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500174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086600" cy="112395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Regression Modeling Steps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876800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30000"/>
              </a:spcBef>
              <a:buNone/>
            </a:pPr>
            <a:r>
              <a:rPr lang="en-US" dirty="0"/>
              <a:t>1.	Hypothesize Deterministic Component</a:t>
            </a:r>
          </a:p>
          <a:p>
            <a:pPr lvl="2"/>
            <a:r>
              <a:rPr lang="en-US" dirty="0"/>
              <a:t>Estimate Unknown Parameters</a:t>
            </a:r>
          </a:p>
          <a:p>
            <a:pPr>
              <a:spcBef>
                <a:spcPct val="30000"/>
              </a:spcBef>
              <a:buNone/>
            </a:pPr>
            <a:r>
              <a:rPr lang="tr-TR" dirty="0" smtClean="0"/>
              <a:t>2</a:t>
            </a:r>
            <a:r>
              <a:rPr lang="en-US" dirty="0" smtClean="0"/>
              <a:t>.</a:t>
            </a:r>
            <a:r>
              <a:rPr lang="en-US" dirty="0"/>
              <a:t>	Evaluate the fitted Model</a:t>
            </a:r>
          </a:p>
          <a:p>
            <a:pPr>
              <a:spcBef>
                <a:spcPct val="30000"/>
              </a:spcBef>
              <a:buNone/>
            </a:pPr>
            <a:r>
              <a:rPr lang="tr-TR" dirty="0" smtClean="0"/>
              <a:t>3</a:t>
            </a:r>
            <a:r>
              <a:rPr lang="en-US" dirty="0" smtClean="0"/>
              <a:t>.</a:t>
            </a:r>
            <a:r>
              <a:rPr lang="en-US" dirty="0"/>
              <a:t>	Use Model for Prediction &amp; Estimation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Y=exp(-(X-B1)^2/(2*B2^2))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b vs. </a:t>
            </a:r>
            <a:r>
              <a:rPr lang="tr-TR" dirty="0" err="1" smtClean="0"/>
              <a:t>error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28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B=[-0.2 ; 1.5] </a:t>
            </a:r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37003" y="6120490"/>
            <a:ext cx="253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 smtClean="0"/>
              <a:t>Non</a:t>
            </a:r>
            <a:r>
              <a:rPr lang="tr-TR" sz="2800" dirty="0" smtClean="0"/>
              <a:t>_</a:t>
            </a:r>
            <a:r>
              <a:rPr lang="tr-TR" sz="2800" dirty="0" err="1" smtClean="0"/>
              <a:t>lin</a:t>
            </a:r>
            <a:r>
              <a:rPr lang="tr-TR" sz="2800" dirty="0" smtClean="0"/>
              <a:t>_reg3.m</a:t>
            </a:r>
            <a:endParaRPr lang="en-US" sz="2800" dirty="0"/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7070" y="2143116"/>
            <a:ext cx="4478400" cy="33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81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000268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Metin kutusu"/>
          <p:cNvSpPr txBox="1"/>
          <p:nvPr/>
        </p:nvSpPr>
        <p:spPr>
          <a:xfrm>
            <a:off x="5643570" y="5715016"/>
            <a:ext cx="227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 smtClean="0"/>
              <a:t>Why</a:t>
            </a:r>
            <a:r>
              <a:rPr lang="tr-TR" sz="2400" dirty="0" smtClean="0"/>
              <a:t> </a:t>
            </a:r>
            <a:r>
              <a:rPr lang="tr-TR" sz="2400" dirty="0" err="1" smtClean="0"/>
              <a:t>symmetric</a:t>
            </a:r>
            <a:r>
              <a:rPr lang="tr-TR" sz="2400" dirty="0" smtClean="0"/>
              <a:t>?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Modeling Interactions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91200"/>
          </a:xfrm>
        </p:spPr>
        <p:txBody>
          <a:bodyPr/>
          <a:lstStyle/>
          <a:p>
            <a:r>
              <a:rPr lang="en-US" dirty="0"/>
              <a:t>Statistical Interaction: When the effect of one predictor (on the response) depends on the level of other predictors.</a:t>
            </a:r>
          </a:p>
          <a:p>
            <a:r>
              <a:rPr lang="en-US" dirty="0"/>
              <a:t>Can be modeled (and thus tested) with cross-product terms (case of 2 predictors</a:t>
            </a:r>
            <a:r>
              <a:rPr lang="en-US" dirty="0" smtClean="0"/>
              <a:t>):</a:t>
            </a:r>
            <a:endParaRPr lang="tr-TR" dirty="0" smtClean="0"/>
          </a:p>
          <a:p>
            <a:r>
              <a:rPr lang="en-US" i="1" dirty="0" smtClean="0"/>
              <a:t>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smtClean="0">
                <a:latin typeface="Symbol" pitchFamily="18" charset="2"/>
              </a:rPr>
              <a:t>b</a:t>
            </a:r>
            <a:r>
              <a:rPr lang="tr-TR" baseline="-25000" dirty="0" smtClean="0"/>
              <a:t>0 </a:t>
            </a:r>
            <a:r>
              <a:rPr lang="en-US" dirty="0" smtClean="0">
                <a:latin typeface="Symbol" pitchFamily="18" charset="2"/>
              </a:rPr>
              <a:t>+ 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baseline="-25000" dirty="0"/>
              <a:t>2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 smtClean="0">
                <a:latin typeface="Symbol" pitchFamily="18" charset="2"/>
              </a:rPr>
              <a:t>b</a:t>
            </a:r>
            <a:r>
              <a:rPr lang="en-US" baseline="-25000" dirty="0" smtClean="0"/>
              <a:t>3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95400" y="1285860"/>
            <a:ext cx="6781800" cy="2971800"/>
            <a:chOff x="1037" y="7543"/>
            <a:chExt cx="9777" cy="4182"/>
          </a:xfrm>
        </p:grpSpPr>
        <p:sp>
          <p:nvSpPr>
            <p:cNvPr id="1149955" name="Line 3"/>
            <p:cNvSpPr>
              <a:spLocks noChangeShapeType="1"/>
            </p:cNvSpPr>
            <p:nvPr/>
          </p:nvSpPr>
          <p:spPr bwMode="auto">
            <a:xfrm>
              <a:off x="2655" y="8040"/>
              <a:ext cx="0" cy="29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956" name="Text Box 4"/>
            <p:cNvSpPr txBox="1">
              <a:spLocks noChangeArrowheads="1"/>
            </p:cNvSpPr>
            <p:nvPr/>
          </p:nvSpPr>
          <p:spPr bwMode="auto">
            <a:xfrm>
              <a:off x="8431" y="7543"/>
              <a:ext cx="2383" cy="7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 rot="-5400000">
              <a:off x="1561" y="9533"/>
              <a:ext cx="2244" cy="270"/>
              <a:chOff x="3670" y="10790"/>
              <a:chExt cx="2244" cy="270"/>
            </a:xfrm>
          </p:grpSpPr>
          <p:sp>
            <p:nvSpPr>
              <p:cNvPr id="1149958" name="Line 6"/>
              <p:cNvSpPr>
                <a:spLocks noChangeShapeType="1"/>
              </p:cNvSpPr>
              <p:nvPr/>
            </p:nvSpPr>
            <p:spPr bwMode="auto">
              <a:xfrm>
                <a:off x="3670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59" name="Line 7"/>
              <p:cNvSpPr>
                <a:spLocks noChangeShapeType="1"/>
              </p:cNvSpPr>
              <p:nvPr/>
            </p:nvSpPr>
            <p:spPr bwMode="auto">
              <a:xfrm>
                <a:off x="4044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60" name="Line 8"/>
              <p:cNvSpPr>
                <a:spLocks noChangeShapeType="1"/>
              </p:cNvSpPr>
              <p:nvPr/>
            </p:nvSpPr>
            <p:spPr bwMode="auto">
              <a:xfrm>
                <a:off x="4418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61" name="Line 9"/>
              <p:cNvSpPr>
                <a:spLocks noChangeShapeType="1"/>
              </p:cNvSpPr>
              <p:nvPr/>
            </p:nvSpPr>
            <p:spPr bwMode="auto">
              <a:xfrm>
                <a:off x="4792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62" name="Line 10"/>
              <p:cNvSpPr>
                <a:spLocks noChangeShapeType="1"/>
              </p:cNvSpPr>
              <p:nvPr/>
            </p:nvSpPr>
            <p:spPr bwMode="auto">
              <a:xfrm>
                <a:off x="5540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63" name="Line 11"/>
              <p:cNvSpPr>
                <a:spLocks noChangeShapeType="1"/>
              </p:cNvSpPr>
              <p:nvPr/>
            </p:nvSpPr>
            <p:spPr bwMode="auto">
              <a:xfrm>
                <a:off x="5914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64" name="Line 12"/>
              <p:cNvSpPr>
                <a:spLocks noChangeShapeType="1"/>
              </p:cNvSpPr>
              <p:nvPr/>
            </p:nvSpPr>
            <p:spPr bwMode="auto">
              <a:xfrm>
                <a:off x="5166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9965" name="Text Box 13"/>
            <p:cNvSpPr txBox="1">
              <a:spLocks noChangeArrowheads="1"/>
            </p:cNvSpPr>
            <p:nvPr/>
          </p:nvSpPr>
          <p:spPr bwMode="auto">
            <a:xfrm>
              <a:off x="7939" y="8905"/>
              <a:ext cx="866" cy="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1037" y="7725"/>
              <a:ext cx="7854" cy="4000"/>
              <a:chOff x="1052" y="7725"/>
              <a:chExt cx="7854" cy="4000"/>
            </a:xfrm>
          </p:grpSpPr>
          <p:sp>
            <p:nvSpPr>
              <p:cNvPr id="1149967" name="Text Box 15"/>
              <p:cNvSpPr txBox="1">
                <a:spLocks noChangeArrowheads="1"/>
              </p:cNvSpPr>
              <p:nvPr/>
            </p:nvSpPr>
            <p:spPr bwMode="auto">
              <a:xfrm>
                <a:off x="6057" y="801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lang="en-US" sz="2000" baseline="0">
                    <a:solidFill>
                      <a:schemeClr val="tx1"/>
                    </a:solidFill>
                    <a:cs typeface="Times New Roman" pitchFamily="18" charset="0"/>
                  </a:rPr>
                  <a:t>C</a:t>
                </a: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9968" name="Text Box 16"/>
              <p:cNvSpPr txBox="1">
                <a:spLocks noChangeArrowheads="1"/>
              </p:cNvSpPr>
              <p:nvPr/>
            </p:nvSpPr>
            <p:spPr bwMode="auto">
              <a:xfrm>
                <a:off x="7137" y="818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lang="en-US" sz="1400" baseline="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rPr>
                  <a:t>A</a:t>
                </a:r>
                <a:endParaRPr lang="en-US" sz="1200" b="0" baseline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9969" name="Text Box 17"/>
              <p:cNvSpPr txBox="1">
                <a:spLocks noChangeArrowheads="1"/>
              </p:cNvSpPr>
              <p:nvPr/>
            </p:nvSpPr>
            <p:spPr bwMode="auto">
              <a:xfrm>
                <a:off x="6042" y="861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lang="en-US" sz="2000" baseline="0">
                    <a:solidFill>
                      <a:schemeClr val="tx1"/>
                    </a:solidFill>
                    <a:cs typeface="Times New Roman" pitchFamily="18" charset="0"/>
                  </a:rPr>
                  <a:t>B</a:t>
                </a: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9970" name="Text Box 18"/>
              <p:cNvSpPr txBox="1">
                <a:spLocks noChangeArrowheads="1"/>
              </p:cNvSpPr>
              <p:nvPr/>
            </p:nvSpPr>
            <p:spPr bwMode="auto">
              <a:xfrm>
                <a:off x="3057" y="942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lang="en-US" sz="1400" baseline="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rPr>
                  <a:t>A</a:t>
                </a:r>
                <a:endParaRPr lang="en-US" sz="1200" b="0" baseline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9971" name="Text Box 19"/>
              <p:cNvSpPr txBox="1">
                <a:spLocks noChangeArrowheads="1"/>
              </p:cNvSpPr>
              <p:nvPr/>
            </p:nvSpPr>
            <p:spPr bwMode="auto">
              <a:xfrm>
                <a:off x="3946" y="10176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lang="en-US" sz="1100" b="0" i="1" baseline="0">
                    <a:solidFill>
                      <a:schemeClr val="tx1"/>
                    </a:solidFill>
                    <a:cs typeface="Times New Roman" pitchFamily="18" charset="0"/>
                  </a:rPr>
                  <a:t>y</a:t>
                </a:r>
                <a:r>
                  <a:rPr lang="en-US" sz="1100" b="0" i="1" baseline="-30000">
                    <a:solidFill>
                      <a:schemeClr val="tx1"/>
                    </a:solidFill>
                    <a:latin typeface="Times" pitchFamily="18" charset="0"/>
                    <a:cs typeface="Times New Roman" pitchFamily="18" charset="0"/>
                  </a:rPr>
                  <a:t>i</a:t>
                </a:r>
                <a:r>
                  <a:rPr lang="en-US" sz="1100" b="0" i="1" baseline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:endParaRPr lang="en-US" altLang="zh-CN" sz="1200" b="0" baseline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r>
                  <a:rPr lang="en-US" altLang="zh-CN" sz="1200" b="0" i="1" baseline="-30000">
                    <a:solidFill>
                      <a:schemeClr val="tx1"/>
                    </a:solidFill>
                    <a:latin typeface="Times" pitchFamily="18" charset="0"/>
                    <a:ea typeface="SimSun" pitchFamily="2" charset="-122"/>
                  </a:rPr>
                  <a:t> </a:t>
                </a:r>
                <a:endParaRPr lang="en-US" altLang="zh-CN" sz="1200" b="0" baseline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endParaRPr lang="en-US" altLang="zh-CN" sz="2400" b="0" baseline="0">
                  <a:solidFill>
                    <a:schemeClr val="tx1"/>
                  </a:solidFill>
                  <a:ea typeface="SimSun" pitchFamily="2" charset="-122"/>
                </a:endParaRPr>
              </a:p>
            </p:txBody>
          </p:sp>
          <p:sp>
            <p:nvSpPr>
              <p:cNvPr id="1149972" name="Line 20"/>
              <p:cNvSpPr>
                <a:spLocks noChangeShapeType="1"/>
              </p:cNvSpPr>
              <p:nvPr/>
            </p:nvSpPr>
            <p:spPr bwMode="auto">
              <a:xfrm>
                <a:off x="2640" y="10980"/>
                <a:ext cx="45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73" name="Text Box 21"/>
              <p:cNvSpPr txBox="1">
                <a:spLocks noChangeArrowheads="1"/>
              </p:cNvSpPr>
              <p:nvPr/>
            </p:nvSpPr>
            <p:spPr bwMode="auto">
              <a:xfrm>
                <a:off x="6930" y="11190"/>
                <a:ext cx="480" cy="5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sz="1400" b="0" i="1" baseline="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rPr>
                  <a:t>x</a:t>
                </a:r>
                <a:endParaRPr lang="en-US" sz="1200" b="0" baseline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9974" name="Text Box 22"/>
              <p:cNvSpPr txBox="1">
                <a:spLocks noChangeArrowheads="1"/>
              </p:cNvSpPr>
              <p:nvPr/>
            </p:nvSpPr>
            <p:spPr bwMode="auto">
              <a:xfrm>
                <a:off x="1665" y="9240"/>
                <a:ext cx="509" cy="6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sz="1400" b="0" i="1" baseline="0">
                    <a:solidFill>
                      <a:schemeClr val="tx1"/>
                    </a:solidFill>
                    <a:cs typeface="Times New Roman" pitchFamily="18" charset="0"/>
                  </a:rPr>
                  <a:t>y</a:t>
                </a:r>
                <a:endParaRPr lang="en-US" sz="1200" b="0" baseline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9975" name="Line 23"/>
              <p:cNvSpPr>
                <a:spLocks noChangeShapeType="1"/>
              </p:cNvSpPr>
              <p:nvPr/>
            </p:nvSpPr>
            <p:spPr bwMode="auto">
              <a:xfrm flipV="1">
                <a:off x="1785" y="7725"/>
                <a:ext cx="6705" cy="28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76" name="Oval 24"/>
              <p:cNvSpPr>
                <a:spLocks noChangeArrowheads="1"/>
              </p:cNvSpPr>
              <p:nvPr/>
            </p:nvSpPr>
            <p:spPr bwMode="auto">
              <a:xfrm>
                <a:off x="5070" y="927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77" name="Oval 25"/>
              <p:cNvSpPr>
                <a:spLocks noChangeArrowheads="1"/>
              </p:cNvSpPr>
              <p:nvPr/>
            </p:nvSpPr>
            <p:spPr bwMode="auto">
              <a:xfrm>
                <a:off x="5555" y="8449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78" name="Oval 26"/>
              <p:cNvSpPr>
                <a:spLocks noChangeArrowheads="1"/>
              </p:cNvSpPr>
              <p:nvPr/>
            </p:nvSpPr>
            <p:spPr bwMode="auto">
              <a:xfrm>
                <a:off x="7530" y="879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79" name="Oval 27"/>
              <p:cNvSpPr>
                <a:spLocks noChangeArrowheads="1"/>
              </p:cNvSpPr>
              <p:nvPr/>
            </p:nvSpPr>
            <p:spPr bwMode="auto">
              <a:xfrm>
                <a:off x="3842" y="10244"/>
                <a:ext cx="86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80" name="Oval 28"/>
              <p:cNvSpPr>
                <a:spLocks noChangeArrowheads="1"/>
              </p:cNvSpPr>
              <p:nvPr/>
            </p:nvSpPr>
            <p:spPr bwMode="auto">
              <a:xfrm>
                <a:off x="5160" y="873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81" name="Oval 29"/>
              <p:cNvSpPr>
                <a:spLocks noChangeArrowheads="1"/>
              </p:cNvSpPr>
              <p:nvPr/>
            </p:nvSpPr>
            <p:spPr bwMode="auto">
              <a:xfrm>
                <a:off x="4418" y="8172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30"/>
              <p:cNvGrpSpPr>
                <a:grpSpLocks/>
              </p:cNvGrpSpPr>
              <p:nvPr/>
            </p:nvGrpSpPr>
            <p:grpSpPr bwMode="auto">
              <a:xfrm>
                <a:off x="3670" y="10790"/>
                <a:ext cx="2244" cy="270"/>
                <a:chOff x="3670" y="10790"/>
                <a:chExt cx="2244" cy="270"/>
              </a:xfrm>
            </p:grpSpPr>
            <p:sp>
              <p:nvSpPr>
                <p:cNvPr id="1149983" name="Line 31"/>
                <p:cNvSpPr>
                  <a:spLocks noChangeShapeType="1"/>
                </p:cNvSpPr>
                <p:nvPr/>
              </p:nvSpPr>
              <p:spPr bwMode="auto">
                <a:xfrm>
                  <a:off x="3670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9984" name="Line 32"/>
                <p:cNvSpPr>
                  <a:spLocks noChangeShapeType="1"/>
                </p:cNvSpPr>
                <p:nvPr/>
              </p:nvSpPr>
              <p:spPr bwMode="auto">
                <a:xfrm>
                  <a:off x="4044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9985" name="Line 33"/>
                <p:cNvSpPr>
                  <a:spLocks noChangeShapeType="1"/>
                </p:cNvSpPr>
                <p:nvPr/>
              </p:nvSpPr>
              <p:spPr bwMode="auto">
                <a:xfrm>
                  <a:off x="4418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9986" name="Line 34"/>
                <p:cNvSpPr>
                  <a:spLocks noChangeShapeType="1"/>
                </p:cNvSpPr>
                <p:nvPr/>
              </p:nvSpPr>
              <p:spPr bwMode="auto">
                <a:xfrm>
                  <a:off x="4792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9987" name="Line 35"/>
                <p:cNvSpPr>
                  <a:spLocks noChangeShapeType="1"/>
                </p:cNvSpPr>
                <p:nvPr/>
              </p:nvSpPr>
              <p:spPr bwMode="auto">
                <a:xfrm>
                  <a:off x="5540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9988" name="Line 36"/>
                <p:cNvSpPr>
                  <a:spLocks noChangeShapeType="1"/>
                </p:cNvSpPr>
                <p:nvPr/>
              </p:nvSpPr>
              <p:spPr bwMode="auto">
                <a:xfrm>
                  <a:off x="5914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9989" name="Line 37"/>
                <p:cNvSpPr>
                  <a:spLocks noChangeShapeType="1"/>
                </p:cNvSpPr>
                <p:nvPr/>
              </p:nvSpPr>
              <p:spPr bwMode="auto">
                <a:xfrm>
                  <a:off x="5166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49990" name="Text Box 38"/>
              <p:cNvSpPr txBox="1">
                <a:spLocks noChangeArrowheads="1"/>
              </p:cNvSpPr>
              <p:nvPr/>
            </p:nvSpPr>
            <p:spPr bwMode="auto">
              <a:xfrm>
                <a:off x="4555" y="8008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lang="en-US" sz="1100" b="0" i="1" baseline="0">
                    <a:solidFill>
                      <a:schemeClr val="tx1"/>
                    </a:solidFill>
                    <a:cs typeface="Times New Roman" pitchFamily="18" charset="0"/>
                  </a:rPr>
                  <a:t>y</a:t>
                </a:r>
                <a:r>
                  <a:rPr lang="en-US" sz="1100" b="0" i="1" baseline="-30000">
                    <a:solidFill>
                      <a:schemeClr val="tx1"/>
                    </a:solidFill>
                    <a:latin typeface="Times" pitchFamily="18" charset="0"/>
                    <a:cs typeface="Times New Roman" pitchFamily="18" charset="0"/>
                  </a:rPr>
                  <a:t>i</a:t>
                </a:r>
                <a:r>
                  <a:rPr lang="en-US" sz="1100" b="0" i="1" baseline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:endParaRPr lang="en-US" altLang="zh-CN" sz="1200" b="0" baseline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r>
                  <a:rPr lang="en-US" altLang="zh-CN" sz="1200" b="0" i="1" baseline="-30000">
                    <a:solidFill>
                      <a:schemeClr val="tx1"/>
                    </a:solidFill>
                    <a:latin typeface="Times" pitchFamily="18" charset="0"/>
                    <a:ea typeface="SimSun" pitchFamily="2" charset="-122"/>
                  </a:rPr>
                  <a:t> </a:t>
                </a:r>
                <a:endParaRPr lang="en-US" altLang="zh-CN" sz="1200" b="0" baseline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endParaRPr lang="en-US" altLang="zh-CN" sz="2400" b="0" baseline="0">
                  <a:solidFill>
                    <a:schemeClr val="tx1"/>
                  </a:solidFill>
                  <a:ea typeface="SimSun" pitchFamily="2" charset="-122"/>
                </a:endParaRPr>
              </a:p>
            </p:txBody>
          </p:sp>
          <p:sp>
            <p:nvSpPr>
              <p:cNvPr id="1149991" name="Line 39"/>
              <p:cNvSpPr>
                <a:spLocks noChangeShapeType="1"/>
              </p:cNvSpPr>
              <p:nvPr/>
            </p:nvSpPr>
            <p:spPr bwMode="auto">
              <a:xfrm>
                <a:off x="1052" y="8920"/>
                <a:ext cx="78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92" name="Oval 40"/>
              <p:cNvSpPr>
                <a:spLocks noChangeArrowheads="1"/>
              </p:cNvSpPr>
              <p:nvPr/>
            </p:nvSpPr>
            <p:spPr bwMode="auto">
              <a:xfrm>
                <a:off x="6407" y="7805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93" name="AutoShape 41"/>
              <p:cNvSpPr>
                <a:spLocks/>
              </p:cNvSpPr>
              <p:nvPr/>
            </p:nvSpPr>
            <p:spPr bwMode="auto">
              <a:xfrm>
                <a:off x="3296" y="8920"/>
                <a:ext cx="374" cy="1309"/>
              </a:xfrm>
              <a:prstGeom prst="leftBrace">
                <a:avLst>
                  <a:gd name="adj1" fmla="val 29167"/>
                  <a:gd name="adj2" fmla="val 50000"/>
                </a:avLst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94" name="Line 42"/>
              <p:cNvSpPr>
                <a:spLocks noChangeShapeType="1"/>
              </p:cNvSpPr>
              <p:nvPr/>
            </p:nvSpPr>
            <p:spPr bwMode="auto">
              <a:xfrm flipV="1">
                <a:off x="3885" y="9735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95" name="Text Box 43"/>
              <p:cNvSpPr txBox="1">
                <a:spLocks noChangeArrowheads="1"/>
              </p:cNvSpPr>
              <p:nvPr/>
            </p:nvSpPr>
            <p:spPr bwMode="auto">
              <a:xfrm>
                <a:off x="4092" y="983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lang="en-US" sz="1400" b="0" baseline="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rPr>
                  <a:t>C</a:t>
                </a:r>
                <a:endParaRPr lang="en-US" sz="1200" b="0" baseline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9996" name="Text Box 44"/>
              <p:cNvSpPr txBox="1">
                <a:spLocks noChangeArrowheads="1"/>
              </p:cNvSpPr>
              <p:nvPr/>
            </p:nvSpPr>
            <p:spPr bwMode="auto">
              <a:xfrm>
                <a:off x="4062" y="905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lang="en-US" sz="2000" baseline="0">
                    <a:solidFill>
                      <a:schemeClr val="tx1"/>
                    </a:solidFill>
                    <a:cs typeface="Times New Roman" pitchFamily="18" charset="0"/>
                  </a:rPr>
                  <a:t>B</a:t>
                </a: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9997" name="Line 45"/>
              <p:cNvSpPr>
                <a:spLocks noChangeShapeType="1"/>
              </p:cNvSpPr>
              <p:nvPr/>
            </p:nvSpPr>
            <p:spPr bwMode="auto">
              <a:xfrm flipV="1">
                <a:off x="3870" y="9000"/>
                <a:ext cx="0" cy="61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98" name="Line 46"/>
              <p:cNvSpPr>
                <a:spLocks noChangeShapeType="1"/>
              </p:cNvSpPr>
              <p:nvPr/>
            </p:nvSpPr>
            <p:spPr bwMode="auto">
              <a:xfrm>
                <a:off x="6435" y="7920"/>
                <a:ext cx="0" cy="6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99" name="Line 47"/>
              <p:cNvSpPr>
                <a:spLocks noChangeShapeType="1"/>
              </p:cNvSpPr>
              <p:nvPr/>
            </p:nvSpPr>
            <p:spPr bwMode="auto">
              <a:xfrm>
                <a:off x="6435" y="8610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000" name="AutoShape 48"/>
              <p:cNvSpPr>
                <a:spLocks/>
              </p:cNvSpPr>
              <p:nvPr/>
            </p:nvSpPr>
            <p:spPr bwMode="auto">
              <a:xfrm>
                <a:off x="6615" y="7860"/>
                <a:ext cx="435" cy="1050"/>
              </a:xfrm>
              <a:prstGeom prst="rightBrace">
                <a:avLst>
                  <a:gd name="adj1" fmla="val 20115"/>
                  <a:gd name="adj2" fmla="val 50000"/>
                </a:avLst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50001" name="Text Box 49"/>
          <p:cNvSpPr txBox="1">
            <a:spLocks noChangeArrowheads="1"/>
          </p:cNvSpPr>
          <p:nvPr/>
        </p:nvSpPr>
        <p:spPr bwMode="auto">
          <a:xfrm>
            <a:off x="6629400" y="3643314"/>
            <a:ext cx="2133600" cy="76200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400" b="0" baseline="0" dirty="0">
                <a:solidFill>
                  <a:schemeClr val="tx1"/>
                </a:solidFill>
                <a:cs typeface="Times New Roman" pitchFamily="18" charset="0"/>
              </a:rPr>
              <a:t>*Least squares estimation gave us the line (β) that minimized C</a:t>
            </a:r>
            <a:r>
              <a:rPr lang="en-US" sz="1400" b="0" baseline="30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endParaRPr lang="en-US" sz="1400" b="0" baseline="0" dirty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US" sz="1400" b="0" baseline="0" dirty="0">
                <a:solidFill>
                  <a:schemeClr val="tx1"/>
                </a:solidFill>
                <a:cs typeface="Times New Roman" pitchFamily="18" charset="0"/>
              </a:rPr>
              <a:t> </a:t>
            </a:r>
          </a:p>
        </p:txBody>
      </p:sp>
      <p:pic>
        <p:nvPicPr>
          <p:cNvPr id="1150002" name="Picture 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357298"/>
            <a:ext cx="1333500" cy="390525"/>
          </a:xfrm>
          <a:prstGeom prst="rect">
            <a:avLst/>
          </a:prstGeom>
          <a:noFill/>
        </p:spPr>
      </p:pic>
      <p:pic>
        <p:nvPicPr>
          <p:cNvPr id="1150003" name="Picture 5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357430"/>
            <a:ext cx="361950" cy="533400"/>
          </a:xfrm>
          <a:prstGeom prst="rect">
            <a:avLst/>
          </a:prstGeom>
          <a:noFill/>
        </p:spPr>
      </p:pic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-32" y="4143380"/>
            <a:ext cx="7848600" cy="1981200"/>
            <a:chOff x="288" y="3072"/>
            <a:chExt cx="4944" cy="1248"/>
          </a:xfrm>
        </p:grpSpPr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288" y="3504"/>
              <a:ext cx="4944" cy="816"/>
              <a:chOff x="288" y="3504"/>
              <a:chExt cx="4944" cy="816"/>
            </a:xfrm>
          </p:grpSpPr>
          <p:sp>
            <p:nvSpPr>
              <p:cNvPr id="1150006" name="Text Box 54"/>
              <p:cNvSpPr txBox="1">
                <a:spLocks noChangeArrowheads="1"/>
              </p:cNvSpPr>
              <p:nvPr/>
            </p:nvSpPr>
            <p:spPr bwMode="auto">
              <a:xfrm>
                <a:off x="288" y="3504"/>
                <a:ext cx="4368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/>
                <a:r>
                  <a:rPr lang="en-US" sz="1600" baseline="0">
                    <a:solidFill>
                      <a:schemeClr val="tx1"/>
                    </a:solidFill>
                    <a:cs typeface="Times New Roman" pitchFamily="18" charset="0"/>
                  </a:rPr>
                  <a:t>   A</a:t>
                </a:r>
                <a:r>
                  <a:rPr lang="en-US" sz="1600" baseline="30000">
                    <a:solidFill>
                      <a:schemeClr val="tx1"/>
                    </a:solidFill>
                    <a:latin typeface="Times" pitchFamily="18" charset="0"/>
                    <a:cs typeface="Times New Roman" pitchFamily="18" charset="0"/>
                  </a:rPr>
                  <a:t>2</a:t>
                </a:r>
                <a:r>
                  <a:rPr lang="en-US" sz="1600" baseline="0">
                    <a:solidFill>
                      <a:schemeClr val="tx1"/>
                    </a:solidFill>
                    <a:cs typeface="Times New Roman" pitchFamily="18" charset="0"/>
                  </a:rPr>
                  <a:t>                                             B</a:t>
                </a:r>
                <a:r>
                  <a:rPr lang="en-US" sz="1600" baseline="30000">
                    <a:solidFill>
                      <a:schemeClr val="tx1"/>
                    </a:solidFill>
                    <a:latin typeface="Times" pitchFamily="18" charset="0"/>
                    <a:cs typeface="Times New Roman" pitchFamily="18" charset="0"/>
                  </a:rPr>
                  <a:t>2</a:t>
                </a:r>
                <a:r>
                  <a:rPr lang="en-US" sz="1600" baseline="0">
                    <a:solidFill>
                      <a:schemeClr val="tx1"/>
                    </a:solidFill>
                    <a:cs typeface="Times New Roman" pitchFamily="18" charset="0"/>
                  </a:rPr>
                  <a:t>                                                  C</a:t>
                </a:r>
                <a:r>
                  <a:rPr lang="en-US" sz="1600" baseline="30000">
                    <a:solidFill>
                      <a:schemeClr val="tx1"/>
                    </a:solidFill>
                    <a:latin typeface="Times" pitchFamily="18" charset="0"/>
                    <a:cs typeface="Times New Roman" pitchFamily="18" charset="0"/>
                  </a:rPr>
                  <a:t>2</a:t>
                </a:r>
                <a:endParaRPr lang="en-US" sz="1600" u="sng" baseline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Group 55"/>
              <p:cNvGrpSpPr>
                <a:grpSpLocks/>
              </p:cNvGrpSpPr>
              <p:nvPr/>
            </p:nvGrpSpPr>
            <p:grpSpPr bwMode="auto">
              <a:xfrm>
                <a:off x="384" y="3648"/>
                <a:ext cx="4848" cy="672"/>
                <a:chOff x="2115" y="8312"/>
                <a:chExt cx="4860" cy="1859"/>
              </a:xfrm>
            </p:grpSpPr>
            <p:sp>
              <p:nvSpPr>
                <p:cNvPr id="115000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115" y="8312"/>
                  <a:ext cx="1575" cy="184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altLang="zh-CN" sz="1200" baseline="0" dirty="0">
                      <a:solidFill>
                        <a:schemeClr val="tx1"/>
                      </a:solidFill>
                      <a:ea typeface="SimSun" pitchFamily="2" charset="-122"/>
                    </a:rPr>
                    <a:t> </a:t>
                  </a:r>
                  <a:r>
                    <a:rPr lang="en-US" altLang="zh-CN" sz="1200" baseline="0" dirty="0" err="1">
                      <a:solidFill>
                        <a:schemeClr val="tx1"/>
                      </a:solidFill>
                      <a:ea typeface="SimSun" pitchFamily="2" charset="-122"/>
                    </a:rPr>
                    <a:t>SS</a:t>
                  </a:r>
                  <a:r>
                    <a:rPr lang="en-US" altLang="zh-CN" sz="1200" baseline="-30000" dirty="0" err="1">
                      <a:solidFill>
                        <a:schemeClr val="tx1"/>
                      </a:solidFill>
                      <a:latin typeface="Times" pitchFamily="18" charset="0"/>
                      <a:ea typeface="SimSun" pitchFamily="2" charset="-122"/>
                    </a:rPr>
                    <a:t>total</a:t>
                  </a:r>
                  <a:r>
                    <a:rPr lang="en-US" altLang="zh-CN" sz="1200" baseline="0" dirty="0">
                      <a:solidFill>
                        <a:schemeClr val="tx1"/>
                      </a:solidFill>
                      <a:ea typeface="SimSun" pitchFamily="2" charset="-122"/>
                    </a:rPr>
                    <a:t>                   </a:t>
                  </a:r>
                </a:p>
                <a:p>
                  <a:r>
                    <a:rPr lang="en-US" altLang="zh-CN" sz="1200" baseline="0" dirty="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rPr>
                    <a:t>Total squared distance of observations from naïve mean of y</a:t>
                  </a:r>
                  <a:endParaRPr lang="en-US" altLang="zh-CN" sz="1200" baseline="0" dirty="0">
                    <a:solidFill>
                      <a:schemeClr val="tx1"/>
                    </a:solidFill>
                    <a:ea typeface="SimSun" pitchFamily="2" charset="-122"/>
                  </a:endParaRPr>
                </a:p>
                <a:p>
                  <a:r>
                    <a:rPr lang="en-US" altLang="zh-CN" sz="800" baseline="0" dirty="0">
                      <a:solidFill>
                        <a:schemeClr val="tx1"/>
                      </a:solidFill>
                      <a:ea typeface="SimSun" pitchFamily="2" charset="-122"/>
                    </a:rPr>
                    <a:t> </a:t>
                  </a:r>
                  <a:r>
                    <a:rPr lang="en-US" altLang="zh-CN" sz="1200" i="1" baseline="0" dirty="0">
                      <a:solidFill>
                        <a:schemeClr val="tx1"/>
                      </a:solidFill>
                      <a:ea typeface="SimSun" pitchFamily="2" charset="-122"/>
                    </a:rPr>
                    <a:t>Total variation</a:t>
                  </a:r>
                  <a:endParaRPr lang="en-US" altLang="zh-CN" sz="1200" baseline="0" dirty="0">
                    <a:solidFill>
                      <a:schemeClr val="tx1"/>
                    </a:solidFill>
                    <a:ea typeface="SimSun" pitchFamily="2" charset="-122"/>
                  </a:endParaRPr>
                </a:p>
                <a:p>
                  <a:endParaRPr lang="en-US" altLang="zh-CN" sz="2400" b="0" baseline="0" dirty="0">
                    <a:solidFill>
                      <a:schemeClr val="tx1"/>
                    </a:solidFill>
                    <a:ea typeface="SimSun" pitchFamily="2" charset="-122"/>
                  </a:endParaRPr>
                </a:p>
              </p:txBody>
            </p:sp>
            <p:sp>
              <p:nvSpPr>
                <p:cNvPr id="115000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690" y="8360"/>
                  <a:ext cx="1664" cy="176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altLang="zh-CN" sz="1200" baseline="0" dirty="0" err="1">
                      <a:solidFill>
                        <a:schemeClr val="tx1"/>
                      </a:solidFill>
                      <a:ea typeface="SimSun" pitchFamily="2" charset="-122"/>
                    </a:rPr>
                    <a:t>SS</a:t>
                  </a:r>
                  <a:r>
                    <a:rPr lang="en-US" altLang="zh-CN" sz="1200" baseline="-30000" dirty="0" err="1">
                      <a:solidFill>
                        <a:schemeClr val="tx1"/>
                      </a:solidFill>
                      <a:latin typeface="Times" pitchFamily="18" charset="0"/>
                      <a:ea typeface="SimSun" pitchFamily="2" charset="-122"/>
                    </a:rPr>
                    <a:t>reg</a:t>
                  </a:r>
                  <a:r>
                    <a:rPr lang="en-US" altLang="zh-CN" sz="1200" baseline="0" dirty="0">
                      <a:solidFill>
                        <a:schemeClr val="tx1"/>
                      </a:solidFill>
                      <a:ea typeface="SimSun" pitchFamily="2" charset="-122"/>
                    </a:rPr>
                    <a:t>         </a:t>
                  </a:r>
                </a:p>
                <a:p>
                  <a:r>
                    <a:rPr lang="en-US" altLang="zh-CN" sz="1000" b="0" baseline="0" dirty="0">
                      <a:solidFill>
                        <a:schemeClr val="tx1"/>
                      </a:solidFill>
                      <a:ea typeface="SimSun" pitchFamily="2" charset="-122"/>
                    </a:rPr>
                    <a:t>Distance from regression line to naïve mean of y </a:t>
                  </a:r>
                  <a:endParaRPr lang="en-US" altLang="zh-CN" sz="1200" b="0" baseline="0" dirty="0">
                    <a:solidFill>
                      <a:schemeClr val="tx1"/>
                    </a:solidFill>
                    <a:ea typeface="SimSun" pitchFamily="2" charset="-122"/>
                  </a:endParaRPr>
                </a:p>
                <a:p>
                  <a:r>
                    <a:rPr lang="en-US" altLang="zh-CN" sz="1200" b="0" baseline="0" dirty="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rPr>
                    <a:t> </a:t>
                  </a:r>
                  <a:r>
                    <a:rPr lang="en-US" altLang="zh-CN" sz="1200" b="0" baseline="0" dirty="0">
                      <a:solidFill>
                        <a:srgbClr val="808080"/>
                      </a:solidFill>
                      <a:latin typeface="Times" pitchFamily="18" charset="0"/>
                      <a:ea typeface="SimSun" pitchFamily="2" charset="-122"/>
                    </a:rPr>
                    <a:t>Variability due to x (regression)</a:t>
                  </a:r>
                </a:p>
                <a:p>
                  <a:r>
                    <a:rPr lang="en-US" altLang="zh-CN" sz="1200" b="0" baseline="0" dirty="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rPr>
                    <a:t> </a:t>
                  </a:r>
                  <a:endParaRPr lang="en-US" altLang="zh-CN" sz="1200" b="0" baseline="0" dirty="0">
                    <a:solidFill>
                      <a:schemeClr val="tx1"/>
                    </a:solidFill>
                    <a:ea typeface="SimSun" pitchFamily="2" charset="-122"/>
                  </a:endParaRPr>
                </a:p>
                <a:p>
                  <a:r>
                    <a:rPr lang="en-US" altLang="zh-CN" sz="1200" b="0" baseline="0" dirty="0">
                      <a:solidFill>
                        <a:schemeClr val="tx1"/>
                      </a:solidFill>
                      <a:ea typeface="SimSun" pitchFamily="2" charset="-122"/>
                    </a:rPr>
                    <a:t> </a:t>
                  </a:r>
                </a:p>
                <a:p>
                  <a:r>
                    <a:rPr lang="en-US" altLang="zh-CN" sz="1200" b="0" baseline="0" dirty="0">
                      <a:solidFill>
                        <a:schemeClr val="tx1"/>
                      </a:solidFill>
                      <a:ea typeface="SimSun" pitchFamily="2" charset="-122"/>
                    </a:rPr>
                    <a:t> </a:t>
                  </a:r>
                </a:p>
                <a:p>
                  <a:endParaRPr lang="en-US" altLang="zh-CN" sz="2400" b="0" baseline="0" dirty="0">
                    <a:solidFill>
                      <a:schemeClr val="tx1"/>
                    </a:solidFill>
                    <a:ea typeface="SimSun" pitchFamily="2" charset="-122"/>
                  </a:endParaRPr>
                </a:p>
              </p:txBody>
            </p:sp>
            <p:sp>
              <p:nvSpPr>
                <p:cNvPr id="115001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5446" y="8360"/>
                  <a:ext cx="1529" cy="181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altLang="zh-CN" sz="1200" baseline="0" dirty="0" err="1">
                      <a:solidFill>
                        <a:schemeClr val="tx1"/>
                      </a:solidFill>
                      <a:ea typeface="SimSun" pitchFamily="2" charset="-122"/>
                    </a:rPr>
                    <a:t>SS</a:t>
                  </a:r>
                  <a:r>
                    <a:rPr lang="en-US" altLang="zh-CN" sz="1200" baseline="-30000" dirty="0" err="1">
                      <a:solidFill>
                        <a:schemeClr val="tx1"/>
                      </a:solidFill>
                      <a:latin typeface="Times" pitchFamily="18" charset="0"/>
                      <a:ea typeface="SimSun" pitchFamily="2" charset="-122"/>
                    </a:rPr>
                    <a:t>residual</a:t>
                  </a:r>
                  <a:endParaRPr lang="en-US" altLang="zh-CN" sz="1200" baseline="0" dirty="0">
                    <a:solidFill>
                      <a:schemeClr val="tx1"/>
                    </a:solidFill>
                    <a:ea typeface="SimSun" pitchFamily="2" charset="-122"/>
                  </a:endParaRPr>
                </a:p>
                <a:p>
                  <a:r>
                    <a:rPr lang="en-US" altLang="zh-CN" sz="1000" b="0" baseline="0" dirty="0">
                      <a:solidFill>
                        <a:schemeClr val="tx1"/>
                      </a:solidFill>
                      <a:ea typeface="SimSun" pitchFamily="2" charset="-122"/>
                    </a:rPr>
                    <a:t>Variance around the regression line </a:t>
                  </a:r>
                  <a:endParaRPr lang="en-US" altLang="zh-CN" sz="1200" b="0" baseline="0" dirty="0">
                    <a:solidFill>
                      <a:schemeClr val="tx1"/>
                    </a:solidFill>
                    <a:ea typeface="SimSun" pitchFamily="2" charset="-122"/>
                  </a:endParaRPr>
                </a:p>
                <a:p>
                  <a:r>
                    <a:rPr lang="en-US" altLang="zh-CN" sz="1200" b="0" baseline="0" dirty="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rPr>
                    <a:t> </a:t>
                  </a:r>
                  <a:r>
                    <a:rPr lang="en-US" altLang="zh-CN" sz="1200" b="0" baseline="0" dirty="0">
                      <a:solidFill>
                        <a:srgbClr val="808080"/>
                      </a:solidFill>
                      <a:latin typeface="Times" pitchFamily="18" charset="0"/>
                      <a:ea typeface="SimSun" pitchFamily="2" charset="-122"/>
                    </a:rPr>
                    <a:t>Additional variability not explained by x—what least squares method aims to minimize</a:t>
                  </a:r>
                </a:p>
                <a:p>
                  <a:endParaRPr lang="en-US" altLang="zh-CN" sz="2400" b="0" baseline="0" dirty="0">
                    <a:solidFill>
                      <a:schemeClr val="tx1"/>
                    </a:solidFill>
                    <a:ea typeface="SimSun" pitchFamily="2" charset="-122"/>
                  </a:endParaRPr>
                </a:p>
              </p:txBody>
            </p:sp>
          </p:grpSp>
        </p:grpSp>
        <p:pic>
          <p:nvPicPr>
            <p:cNvPr id="1150011" name="Picture 5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" y="3072"/>
              <a:ext cx="3936" cy="400"/>
            </a:xfrm>
            <a:prstGeom prst="rect">
              <a:avLst/>
            </a:prstGeom>
            <a:noFill/>
          </p:spPr>
        </p:pic>
      </p:grpSp>
      <p:sp>
        <p:nvSpPr>
          <p:cNvPr id="1150012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Picture</a:t>
            </a:r>
          </a:p>
        </p:txBody>
      </p:sp>
      <p:sp>
        <p:nvSpPr>
          <p:cNvPr id="1150013" name="Text Box 61"/>
          <p:cNvSpPr txBox="1">
            <a:spLocks noChangeArrowheads="1"/>
          </p:cNvSpPr>
          <p:nvPr/>
        </p:nvSpPr>
        <p:spPr bwMode="auto">
          <a:xfrm>
            <a:off x="6715140" y="6276997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 dirty="0"/>
              <a:t>R</a:t>
            </a:r>
            <a:r>
              <a:rPr lang="en-US" baseline="30000" dirty="0"/>
              <a:t>2</a:t>
            </a:r>
            <a:r>
              <a:rPr lang="en-US" baseline="0" dirty="0"/>
              <a:t>=</a:t>
            </a:r>
            <a:r>
              <a:rPr lang="en-US" baseline="0" dirty="0" err="1"/>
              <a:t>SS</a:t>
            </a:r>
            <a:r>
              <a:rPr lang="en-US" dirty="0" err="1"/>
              <a:t>reg</a:t>
            </a:r>
            <a:r>
              <a:rPr lang="en-US" baseline="0" dirty="0"/>
              <a:t>/</a:t>
            </a:r>
            <a:r>
              <a:rPr lang="en-US" baseline="0" dirty="0" err="1"/>
              <a:t>SS</a:t>
            </a:r>
            <a:r>
              <a:rPr lang="en-US" dirty="0" err="1"/>
              <a:t>total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013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 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>
                <a:hlinkClick r:id="rId2"/>
              </a:rPr>
              <a:t>http://www.columbia.edu/~so33/SusDev/Lecture3.pdf</a:t>
            </a:r>
            <a:r>
              <a:rPr lang="tr-TR" sz="2800" dirty="0" smtClean="0"/>
              <a:t> </a:t>
            </a:r>
          </a:p>
          <a:p>
            <a:r>
              <a:rPr lang="en-US" sz="2800" dirty="0" smtClean="0">
                <a:hlinkClick r:id="rId3"/>
              </a:rPr>
              <a:t>http://www.msu.edu/~fuw/teaching/Fu_Ch11_linear_regression.ppt</a:t>
            </a:r>
            <a:r>
              <a:rPr lang="tr-TR" sz="2800" dirty="0" smtClean="0"/>
              <a:t> </a:t>
            </a:r>
          </a:p>
          <a:p>
            <a:r>
              <a:rPr lang="en-US" sz="2800" dirty="0" smtClean="0">
                <a:hlinkClick r:id="rId4"/>
              </a:rPr>
              <a:t>http://www.holehouse.org/mlclass/10_Advice_for_applying_machine_learning.html</a:t>
            </a:r>
            <a:r>
              <a:rPr lang="tr-TR" sz="2800" dirty="0" smtClean="0"/>
              <a:t> </a:t>
            </a:r>
          </a:p>
          <a:p>
            <a:r>
              <a:rPr lang="tr-TR" sz="2800" dirty="0" smtClean="0">
                <a:hlinkClick r:id="rId5"/>
              </a:rPr>
              <a:t>http://www.</a:t>
            </a:r>
            <a:r>
              <a:rPr lang="tr-TR" sz="2800" dirty="0" err="1" smtClean="0">
                <a:hlinkClick r:id="rId5"/>
              </a:rPr>
              <a:t>imm</a:t>
            </a:r>
            <a:r>
              <a:rPr lang="tr-TR" sz="2800" dirty="0" smtClean="0">
                <a:hlinkClick r:id="rId5"/>
              </a:rPr>
              <a:t>.</a:t>
            </a:r>
            <a:r>
              <a:rPr lang="tr-TR" sz="2800" dirty="0" err="1" smtClean="0">
                <a:hlinkClick r:id="rId5"/>
              </a:rPr>
              <a:t>dtu</a:t>
            </a:r>
            <a:r>
              <a:rPr lang="tr-TR" sz="2800" dirty="0" smtClean="0">
                <a:hlinkClick r:id="rId5"/>
              </a:rPr>
              <a:t>.</a:t>
            </a:r>
            <a:r>
              <a:rPr lang="tr-TR" sz="2800" dirty="0" err="1" smtClean="0">
                <a:hlinkClick r:id="rId5"/>
              </a:rPr>
              <a:t>dk</a:t>
            </a:r>
            <a:r>
              <a:rPr lang="tr-TR" sz="2800" dirty="0" smtClean="0">
                <a:hlinkClick r:id="rId5"/>
              </a:rPr>
              <a:t>/~</a:t>
            </a:r>
            <a:r>
              <a:rPr lang="tr-TR" sz="2800" dirty="0" err="1" smtClean="0">
                <a:hlinkClick r:id="rId5"/>
              </a:rPr>
              <a:t>pcha</a:t>
            </a:r>
            <a:r>
              <a:rPr lang="tr-TR" sz="2800" dirty="0" smtClean="0">
                <a:hlinkClick r:id="rId5"/>
              </a:rPr>
              <a:t>/LSDF/</a:t>
            </a:r>
            <a:r>
              <a:rPr lang="tr-TR" sz="2800" dirty="0" err="1" smtClean="0">
                <a:hlinkClick r:id="rId5"/>
              </a:rPr>
              <a:t>NonlinDataFit</a:t>
            </a:r>
            <a:r>
              <a:rPr lang="tr-TR" sz="2800" dirty="0" smtClean="0">
                <a:hlinkClick r:id="rId5"/>
              </a:rPr>
              <a:t>.</a:t>
            </a:r>
            <a:r>
              <a:rPr lang="tr-TR" sz="2800" dirty="0" err="1" smtClean="0">
                <a:hlinkClick r:id="rId5"/>
              </a:rPr>
              <a:t>pdf</a:t>
            </a:r>
            <a:r>
              <a:rPr lang="tr-TR" sz="2800" dirty="0" smtClean="0"/>
              <a:t> </a:t>
            </a:r>
          </a:p>
          <a:p>
            <a:r>
              <a:rPr lang="en-US" sz="2800" dirty="0" smtClean="0">
                <a:hlinkClick r:id="rId6"/>
              </a:rPr>
              <a:t>http://fourier.eng.hmc.edu/e176/lectures/NM/node34.html</a:t>
            </a:r>
            <a:r>
              <a:rPr lang="tr-TR" sz="2800" dirty="0" smtClean="0"/>
              <a:t> </a:t>
            </a:r>
          </a:p>
          <a:p>
            <a:r>
              <a:rPr lang="tr-TR" sz="2800" dirty="0" smtClean="0">
                <a:hlinkClick r:id="rId7"/>
              </a:rPr>
              <a:t>http://fourier.eng.hmc.edu/e176/lectures/NM/node21.html</a:t>
            </a:r>
            <a:r>
              <a:rPr lang="tr-TR" sz="2800" dirty="0" smtClean="0"/>
              <a:t> </a:t>
            </a:r>
          </a:p>
          <a:p>
            <a:r>
              <a:rPr lang="tr-TR" sz="2800" dirty="0" smtClean="0">
                <a:hlinkClick r:id="rId8"/>
              </a:rPr>
              <a:t>http://www.</a:t>
            </a:r>
            <a:r>
              <a:rPr lang="tr-TR" sz="2800" dirty="0" err="1" smtClean="0">
                <a:hlinkClick r:id="rId8"/>
              </a:rPr>
              <a:t>kenbenoit</a:t>
            </a:r>
            <a:r>
              <a:rPr lang="tr-TR" sz="2800" dirty="0" smtClean="0">
                <a:hlinkClick r:id="rId8"/>
              </a:rPr>
              <a:t>.net/</a:t>
            </a:r>
            <a:r>
              <a:rPr lang="tr-TR" sz="2800" dirty="0" err="1" smtClean="0">
                <a:hlinkClick r:id="rId8"/>
              </a:rPr>
              <a:t>courses</a:t>
            </a:r>
            <a:r>
              <a:rPr lang="tr-TR" sz="2800" dirty="0" smtClean="0">
                <a:hlinkClick r:id="rId8"/>
              </a:rPr>
              <a:t>/ME104/logmodels2.</a:t>
            </a:r>
            <a:r>
              <a:rPr lang="tr-TR" sz="2800" dirty="0" err="1" smtClean="0">
                <a:hlinkClick r:id="rId8"/>
              </a:rPr>
              <a:t>pdf</a:t>
            </a:r>
            <a:r>
              <a:rPr lang="tr-TR" sz="2800" dirty="0" smtClean="0"/>
              <a:t> </a:t>
            </a:r>
          </a:p>
          <a:p>
            <a:r>
              <a:rPr lang="tr-TR" sz="2800" dirty="0" smtClean="0">
                <a:hlinkClick r:id="rId9"/>
              </a:rPr>
              <a:t>http://stattrek.com/regression/linear-transformation.aspx</a:t>
            </a:r>
            <a:r>
              <a:rPr lang="tr-TR" sz="2800" dirty="0" smtClean="0"/>
              <a:t> </a:t>
            </a:r>
          </a:p>
          <a:p>
            <a:r>
              <a:rPr lang="tr-TR" sz="2800" dirty="0" smtClean="0">
                <a:hlinkClick r:id="rId10"/>
              </a:rPr>
              <a:t>http://en.</a:t>
            </a:r>
            <a:r>
              <a:rPr lang="tr-TR" sz="2800" dirty="0" err="1" smtClean="0">
                <a:hlinkClick r:id="rId10"/>
              </a:rPr>
              <a:t>wikipedia</a:t>
            </a:r>
            <a:r>
              <a:rPr lang="tr-TR" sz="2800" dirty="0" smtClean="0">
                <a:hlinkClick r:id="rId10"/>
              </a:rPr>
              <a:t>.org/</a:t>
            </a:r>
            <a:r>
              <a:rPr lang="tr-TR" sz="2800" dirty="0" err="1" smtClean="0">
                <a:hlinkClick r:id="rId10"/>
              </a:rPr>
              <a:t>wiki</a:t>
            </a:r>
            <a:r>
              <a:rPr lang="tr-TR" sz="2800" dirty="0" smtClean="0">
                <a:hlinkClick r:id="rId10"/>
              </a:rPr>
              <a:t>/Data_</a:t>
            </a:r>
            <a:r>
              <a:rPr lang="tr-TR" sz="2800" dirty="0" err="1" smtClean="0">
                <a:hlinkClick r:id="rId10"/>
              </a:rPr>
              <a:t>transformation</a:t>
            </a:r>
            <a:r>
              <a:rPr lang="tr-TR" sz="2800" dirty="0" smtClean="0">
                <a:hlinkClick r:id="rId10"/>
              </a:rPr>
              <a:t>_(</a:t>
            </a:r>
            <a:r>
              <a:rPr lang="tr-TR" sz="2800" dirty="0" err="1" smtClean="0">
                <a:hlinkClick r:id="rId10"/>
              </a:rPr>
              <a:t>statistics</a:t>
            </a:r>
            <a:r>
              <a:rPr lang="tr-TR" sz="2800" dirty="0" smtClean="0">
                <a:hlinkClick r:id="rId10"/>
              </a:rPr>
              <a:t>)</a:t>
            </a:r>
            <a:r>
              <a:rPr lang="tr-TR" sz="2800" dirty="0" smtClean="0"/>
              <a:t>  </a:t>
            </a:r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 sz="4000"/>
              <a:t>Specifying the deterministic component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68513"/>
            <a:ext cx="7772400" cy="4057650"/>
          </a:xfrm>
          <a:noFill/>
          <a:ln/>
        </p:spPr>
        <p:txBody>
          <a:bodyPr lIns="90488" tIns="44450" rIns="90488" bIns="44450"/>
          <a:lstStyle/>
          <a:p>
            <a:pPr>
              <a:buNone/>
            </a:pPr>
            <a:r>
              <a:rPr lang="en-US" dirty="0"/>
              <a:t>1.	Define the dependent variable and 	independent </a:t>
            </a:r>
            <a:r>
              <a:rPr lang="en-US" dirty="0" smtClean="0"/>
              <a:t>variable</a:t>
            </a:r>
            <a:r>
              <a:rPr lang="tr-TR" dirty="0" smtClean="0"/>
              <a:t>(s)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2.	Hypothesize Nature of Relationship</a:t>
            </a:r>
          </a:p>
          <a:p>
            <a:pPr lvl="1"/>
            <a:r>
              <a:rPr lang="en-US" dirty="0"/>
              <a:t>Expected Effects (i.e., Coefficients’ Signs)</a:t>
            </a:r>
          </a:p>
          <a:p>
            <a:pPr lvl="1"/>
            <a:r>
              <a:rPr lang="en-US" dirty="0"/>
              <a:t>Functional Form (Linear or Non-Linear)</a:t>
            </a:r>
          </a:p>
          <a:p>
            <a:pPr lvl="1"/>
            <a:r>
              <a:rPr lang="en-US" dirty="0"/>
              <a:t>Interactions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Model Specification </a:t>
            </a:r>
            <a:br>
              <a:rPr lang="en-US"/>
            </a:br>
            <a:r>
              <a:rPr lang="en-US"/>
              <a:t>Is Based on Theory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46300"/>
            <a:ext cx="7851775" cy="3979863"/>
          </a:xfrm>
          <a:noFill/>
          <a:ln/>
        </p:spPr>
        <p:txBody>
          <a:bodyPr lIns="90488" tIns="44450" rIns="90488" bIns="44450"/>
          <a:lstStyle/>
          <a:p>
            <a:pPr marL="514350" indent="-514350">
              <a:buAutoNum type="arabicPeriod"/>
            </a:pPr>
            <a:r>
              <a:rPr lang="en-US" dirty="0" smtClean="0"/>
              <a:t>Previous Research</a:t>
            </a:r>
            <a:endParaRPr lang="tr-TR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‘</a:t>
            </a:r>
            <a:r>
              <a:rPr lang="en-US" dirty="0"/>
              <a:t>Common Sense</a:t>
            </a:r>
            <a:r>
              <a:rPr lang="en-US" dirty="0" smtClean="0"/>
              <a:t>’</a:t>
            </a:r>
            <a:endParaRPr lang="tr-TR" dirty="0" smtClean="0"/>
          </a:p>
          <a:p>
            <a:pPr marL="514350" indent="-514350">
              <a:buAutoNum type="arabicPeriod" startAt="2"/>
            </a:pPr>
            <a:r>
              <a:rPr lang="tr-TR" dirty="0" smtClean="0"/>
              <a:t>Data (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r>
              <a:rPr lang="tr-TR" dirty="0" smtClean="0"/>
              <a:t>, </a:t>
            </a:r>
            <a:r>
              <a:rPr lang="tr-TR" dirty="0" err="1" smtClean="0"/>
              <a:t>linear</a:t>
            </a:r>
            <a:r>
              <a:rPr lang="tr-TR" dirty="0" smtClean="0"/>
              <a:t>/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etc</a:t>
            </a:r>
            <a:r>
              <a:rPr lang="tr-TR" dirty="0" smtClean="0"/>
              <a:t>.)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6"/>
          <p:cNvSpPr>
            <a:spLocks noGrp="1" noChangeArrowheads="1"/>
          </p:cNvSpPr>
          <p:nvPr>
            <p:ph type="title" sz="quarter"/>
          </p:nvPr>
        </p:nvSpPr>
        <p:spPr>
          <a:xfrm>
            <a:off x="533400" y="434962"/>
            <a:ext cx="8610600" cy="113665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/>
              <a:t>Thinking Challenge: </a:t>
            </a:r>
            <a:br>
              <a:rPr lang="en-US" dirty="0"/>
            </a:br>
            <a:r>
              <a:rPr lang="en-US" dirty="0"/>
              <a:t>Which Is More Logical</a:t>
            </a:r>
            <a:r>
              <a:rPr lang="en-US" dirty="0" smtClean="0"/>
              <a:t>?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2700" dirty="0" smtClean="0"/>
              <a:t>X: </a:t>
            </a:r>
            <a:r>
              <a:rPr lang="en-US" sz="2700" dirty="0" smtClean="0"/>
              <a:t>How many hours did you study in the night before the exam?</a:t>
            </a:r>
            <a:r>
              <a:rPr lang="tr-TR" sz="2700" dirty="0" smtClean="0"/>
              <a:t/>
            </a:r>
            <a:br>
              <a:rPr lang="tr-TR" sz="2700" dirty="0" smtClean="0"/>
            </a:br>
            <a:r>
              <a:rPr lang="tr-TR" sz="2700" dirty="0" smtClean="0"/>
              <a:t>Y: </a:t>
            </a:r>
            <a:r>
              <a:rPr lang="tr-TR" sz="2700" dirty="0" err="1" smtClean="0"/>
              <a:t>your</a:t>
            </a:r>
            <a:r>
              <a:rPr lang="tr-TR" sz="2700" dirty="0" smtClean="0"/>
              <a:t> </a:t>
            </a:r>
            <a:r>
              <a:rPr lang="tr-TR" sz="2700" dirty="0" err="1" smtClean="0"/>
              <a:t>exam</a:t>
            </a:r>
            <a:r>
              <a:rPr lang="tr-TR" sz="2700" dirty="0" smtClean="0"/>
              <a:t> </a:t>
            </a:r>
            <a:r>
              <a:rPr lang="tr-TR" sz="2700" dirty="0" err="1" smtClean="0"/>
              <a:t>grade</a:t>
            </a:r>
            <a:endParaRPr lang="en-US" dirty="0"/>
          </a:p>
        </p:txBody>
      </p:sp>
      <p:sp>
        <p:nvSpPr>
          <p:cNvPr id="3483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301625" y="1600200"/>
            <a:ext cx="4194175" cy="2286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533400" y="1981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533400" y="34290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533400" y="2057400"/>
            <a:ext cx="3276600" cy="121920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685800" y="4191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685800" y="56388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5" name="Freeform 29"/>
          <p:cNvSpPr>
            <a:spLocks/>
          </p:cNvSpPr>
          <p:nvPr/>
        </p:nvSpPr>
        <p:spPr bwMode="auto">
          <a:xfrm>
            <a:off x="685800" y="4267200"/>
            <a:ext cx="3530600" cy="114300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720" y="96"/>
              </a:cxn>
              <a:cxn ang="0">
                <a:pos x="2016" y="144"/>
              </a:cxn>
              <a:cxn ang="0">
                <a:pos x="1968" y="144"/>
              </a:cxn>
              <a:cxn ang="0">
                <a:pos x="2016" y="144"/>
              </a:cxn>
            </a:cxnLst>
            <a:rect l="0" t="0" r="r" b="b"/>
            <a:pathLst>
              <a:path w="2224" h="720">
                <a:moveTo>
                  <a:pt x="0" y="720"/>
                </a:moveTo>
                <a:cubicBezTo>
                  <a:pt x="192" y="456"/>
                  <a:pt x="384" y="192"/>
                  <a:pt x="720" y="96"/>
                </a:cubicBezTo>
                <a:cubicBezTo>
                  <a:pt x="1056" y="0"/>
                  <a:pt x="1808" y="136"/>
                  <a:pt x="2016" y="144"/>
                </a:cubicBezTo>
                <a:cubicBezTo>
                  <a:pt x="2224" y="152"/>
                  <a:pt x="1968" y="144"/>
                  <a:pt x="1968" y="144"/>
                </a:cubicBezTo>
                <a:cubicBezTo>
                  <a:pt x="1968" y="144"/>
                  <a:pt x="1992" y="144"/>
                  <a:pt x="2016" y="144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1851025" y="5707063"/>
            <a:ext cx="11969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5029200" y="34290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5029200" y="56388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5029200" y="4191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5029200" y="1981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 flipV="1">
            <a:off x="5029200" y="4267200"/>
            <a:ext cx="3124200" cy="11430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65" name="Freeform 49"/>
          <p:cNvSpPr>
            <a:spLocks/>
          </p:cNvSpPr>
          <p:nvPr/>
        </p:nvSpPr>
        <p:spPr bwMode="auto">
          <a:xfrm>
            <a:off x="5029200" y="2514600"/>
            <a:ext cx="32766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2" y="48"/>
              </a:cxn>
              <a:cxn ang="0">
                <a:pos x="2064" y="288"/>
              </a:cxn>
            </a:cxnLst>
            <a:rect l="0" t="0" r="r" b="b"/>
            <a:pathLst>
              <a:path w="2064" h="288">
                <a:moveTo>
                  <a:pt x="0" y="0"/>
                </a:moveTo>
                <a:cubicBezTo>
                  <a:pt x="284" y="0"/>
                  <a:pt x="568" y="0"/>
                  <a:pt x="912" y="48"/>
                </a:cubicBezTo>
                <a:cubicBezTo>
                  <a:pt x="1256" y="96"/>
                  <a:pt x="1872" y="248"/>
                  <a:pt x="2064" y="288"/>
                </a:cubicBezTo>
              </a:path>
            </a:pathLst>
          </a:custGeom>
          <a:noFill/>
          <a:ln w="44450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16026</TotalTime>
  <Words>2054</Words>
  <Application>Microsoft Office PowerPoint</Application>
  <PresentationFormat>Ekran Gösterisi (4:3)</PresentationFormat>
  <Paragraphs>397</Paragraphs>
  <Slides>63</Slides>
  <Notes>14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4</vt:i4>
      </vt:variant>
      <vt:variant>
        <vt:lpstr>Slayt Başlıkları</vt:lpstr>
      </vt:variant>
      <vt:variant>
        <vt:i4>63</vt:i4>
      </vt:variant>
    </vt:vector>
  </HeadingPairs>
  <TitlesOfParts>
    <vt:vector size="68" baseType="lpstr">
      <vt:lpstr>Ofis Teması</vt:lpstr>
      <vt:lpstr>Denklem</vt:lpstr>
      <vt:lpstr>VISIO</vt:lpstr>
      <vt:lpstr>MathType Equation</vt:lpstr>
      <vt:lpstr>Equation</vt:lpstr>
      <vt:lpstr>Data Modelling  and  Regression Techniques</vt:lpstr>
      <vt:lpstr>The traditional scientific approach</vt:lpstr>
      <vt:lpstr>Example of a scientific approach</vt:lpstr>
      <vt:lpstr>Slayt 4</vt:lpstr>
      <vt:lpstr>Regression Models</vt:lpstr>
      <vt:lpstr>Regression Modeling Steps </vt:lpstr>
      <vt:lpstr>Specifying the deterministic component</vt:lpstr>
      <vt:lpstr>Model Specification  Is Based on Theory</vt:lpstr>
      <vt:lpstr>Thinking Challenge:  Which Is More Logical? X: How many hours did you study in the night before the exam? Y: your exam grade</vt:lpstr>
      <vt:lpstr>Types of Regression Models</vt:lpstr>
      <vt:lpstr>Types of Regression Models</vt:lpstr>
      <vt:lpstr>Slayt 12</vt:lpstr>
      <vt:lpstr>An Old Friend</vt:lpstr>
      <vt:lpstr>Population &amp; Sample Regression Models</vt:lpstr>
      <vt:lpstr>Population Linear Regression Model</vt:lpstr>
      <vt:lpstr>Sample Linear Regression Model</vt:lpstr>
      <vt:lpstr>Estimating Parameters: Least Squares Method</vt:lpstr>
      <vt:lpstr>  Least Squares</vt:lpstr>
      <vt:lpstr>Least Squares Graphically</vt:lpstr>
      <vt:lpstr>Interpretation of Coefficients</vt:lpstr>
      <vt:lpstr>Assume that our model is Y=β</vt:lpstr>
      <vt:lpstr>A new look</vt:lpstr>
      <vt:lpstr>Example-1</vt:lpstr>
      <vt:lpstr>Example-2</vt:lpstr>
      <vt:lpstr>Example-3</vt:lpstr>
      <vt:lpstr>Slayt 26</vt:lpstr>
      <vt:lpstr>Lin_reg1.m</vt:lpstr>
      <vt:lpstr>Sample size effect lin_reg1.m</vt:lpstr>
      <vt:lpstr>Error rate effect lin_reg1.m</vt:lpstr>
      <vt:lpstr>Y=b0+b1*x+b2*x^2 Lin_reg2.m</vt:lpstr>
      <vt:lpstr>Real 2nd order, estimated 1st and 2nd order Lin_reg3.m</vt:lpstr>
      <vt:lpstr>Real 1st order, estimated 1st and 2nd order Lin_reg4.m</vt:lpstr>
      <vt:lpstr>% real model Y=B0+B1*X+B2*X^2+B3*X^3 % estimated model1 Y=B0+B1*X % estimated model2 Y=B0+B1*X+B2*X^2 % estimated model3 Y=B0+B1*X+B2*X^2+B3*X^3 </vt:lpstr>
      <vt:lpstr>X-error graph</vt:lpstr>
      <vt:lpstr>Overfitting</vt:lpstr>
      <vt:lpstr>Model Validation</vt:lpstr>
      <vt:lpstr>Model Validation</vt:lpstr>
      <vt:lpstr>Y=X*β Linear System Construction</vt:lpstr>
      <vt:lpstr>Y=X*β Linear System Construction</vt:lpstr>
      <vt:lpstr>model Y=B0+B1*X1+B2*X2 multivariate first order</vt:lpstr>
      <vt:lpstr>model Y=B0+B1*X1+B2*X2+B3*X1^2+B4*X2^2+B5*X1*X2  multivariate second order  </vt:lpstr>
      <vt:lpstr>What if we can not write linear equation system?</vt:lpstr>
      <vt:lpstr>Non-linearity</vt:lpstr>
      <vt:lpstr>Non-linearity</vt:lpstr>
      <vt:lpstr>What if we can not write linear equation system?</vt:lpstr>
      <vt:lpstr>Transformations to achieve linearity</vt:lpstr>
      <vt:lpstr>Transformations to achieve linearity </vt:lpstr>
      <vt:lpstr>Transformations to achieve linearity </vt:lpstr>
      <vt:lpstr>Nonlinear regression (iterative estimation)</vt:lpstr>
      <vt:lpstr>Nonlinear regression (iterative estimation)</vt:lpstr>
      <vt:lpstr>Nonlinear regression (iterative estimation)</vt:lpstr>
      <vt:lpstr>Y=sin(b1*X)</vt:lpstr>
      <vt:lpstr>Y=sin(b1*X)</vt:lpstr>
      <vt:lpstr>Y=sin(b1*X)</vt:lpstr>
      <vt:lpstr>Y=sin(b1*X)</vt:lpstr>
      <vt:lpstr>Y=sin(b1*X)  b1 vs. error </vt:lpstr>
      <vt:lpstr>Y=exp(-(X-B1)^2/(2*B2^2)) </vt:lpstr>
      <vt:lpstr>Y=exp(-(X-B1)^2/(2*B2^2)) </vt:lpstr>
      <vt:lpstr>Y=exp(-(X-B1)^2/(2*B2^2)) </vt:lpstr>
      <vt:lpstr>Y=exp(-(X-B1)^2/(2*B2^2))  b vs. error </vt:lpstr>
      <vt:lpstr>Modeling Interactions</vt:lpstr>
      <vt:lpstr>Regression Picture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Techniques</dc:title>
  <dc:creator>amasyali</dc:creator>
  <cp:lastModifiedBy>amasyali</cp:lastModifiedBy>
  <cp:revision>430</cp:revision>
  <dcterms:created xsi:type="dcterms:W3CDTF">2014-08-13T07:57:01Z</dcterms:created>
  <dcterms:modified xsi:type="dcterms:W3CDTF">2014-10-31T10:32:06Z</dcterms:modified>
</cp:coreProperties>
</file>