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8" r:id="rId3"/>
    <p:sldId id="259" r:id="rId4"/>
    <p:sldId id="260" r:id="rId5"/>
    <p:sldId id="298" r:id="rId6"/>
    <p:sldId id="261" r:id="rId7"/>
    <p:sldId id="299" r:id="rId8"/>
    <p:sldId id="300" r:id="rId9"/>
    <p:sldId id="263" r:id="rId10"/>
    <p:sldId id="264" r:id="rId11"/>
    <p:sldId id="265" r:id="rId12"/>
    <p:sldId id="270" r:id="rId13"/>
    <p:sldId id="297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4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12.03.2014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ens.sabanciuniv.edu/TL/cgi-bin/mymorp_keyb.cg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Otomatik Bilgi Çıkarımı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2800" smtClean="0"/>
              <a:t>M.Fatih AMASYALI</a:t>
            </a:r>
          </a:p>
          <a:p>
            <a:r>
              <a:rPr lang="tr-TR" sz="2800" smtClean="0"/>
              <a:t>Uzman Sistemler Ders Notları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Öğelerine ayrılmış metinler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772400" cy="1087438"/>
          </a:xfrm>
        </p:spPr>
        <p:txBody>
          <a:bodyPr/>
          <a:lstStyle/>
          <a:p>
            <a:r>
              <a:rPr lang="tr-TR"/>
              <a:t>“ye” fiilinin nesneleri yiyecek olarak sınıflandırılabilir.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36838"/>
            <a:ext cx="6134100" cy="4000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84213" y="260350"/>
            <a:ext cx="7772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“iç” fiilinin nesneleri içecek olarak sınıflandırılabilir.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41438"/>
            <a:ext cx="5016500" cy="508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Fiil Şablonları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600" dirty="0"/>
              <a:t>Belirli fiillerin en çok görülen şablonları çıkarılmış ve bu şablonlarla bilgi çıkarımı yapılmaktadır. Bu şablonlar </a:t>
            </a:r>
            <a:r>
              <a:rPr lang="tr-TR" sz="1600" dirty="0" smtClean="0"/>
              <a:t>rastgele </a:t>
            </a:r>
            <a:r>
              <a:rPr lang="tr-TR" sz="1600" dirty="0"/>
              <a:t>metinlerden değil, konuya özel metinlerden elde edilmektedirler.</a:t>
            </a:r>
          </a:p>
          <a:p>
            <a:pPr>
              <a:lnSpc>
                <a:spcPct val="80000"/>
              </a:lnSpc>
            </a:pPr>
            <a:endParaRPr lang="tr-T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 Company | Person }  </a:t>
            </a:r>
            <a:r>
              <a:rPr lang="en-US" sz="1200" b="1" dirty="0">
                <a:solidFill>
                  <a:schemeClr val="accent1"/>
                </a:solidFill>
              </a:rPr>
              <a:t>controls</a:t>
            </a:r>
            <a:r>
              <a:rPr lang="en-US" sz="1200" b="1" dirty="0"/>
              <a:t>  Company</a:t>
            </a:r>
          </a:p>
          <a:p>
            <a:pPr>
              <a:lnSpc>
                <a:spcPct val="80000"/>
              </a:lnSpc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 Company | Person }  </a:t>
            </a:r>
            <a:r>
              <a:rPr lang="en-US" sz="1200" b="1" dirty="0">
                <a:solidFill>
                  <a:schemeClr val="accent1"/>
                </a:solidFill>
              </a:rPr>
              <a:t>earns</a:t>
            </a:r>
            <a:r>
              <a:rPr lang="en-US" sz="1200" b="1" dirty="0"/>
              <a:t>  Money  { for | from } Goods-or-Services</a:t>
            </a:r>
          </a:p>
          <a:p>
            <a:pPr>
              <a:lnSpc>
                <a:spcPct val="80000"/>
              </a:lnSpc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 Company | Country }  </a:t>
            </a:r>
            <a:r>
              <a:rPr lang="en-US" sz="1200" b="1" dirty="0">
                <a:solidFill>
                  <a:schemeClr val="accent1"/>
                </a:solidFill>
              </a:rPr>
              <a:t>exports</a:t>
            </a:r>
            <a:r>
              <a:rPr lang="en-US" sz="1200" b="1" dirty="0"/>
              <a:t>  Goods  to  Country</a:t>
            </a:r>
          </a:p>
          <a:p>
            <a:pPr>
              <a:lnSpc>
                <a:spcPct val="80000"/>
              </a:lnSpc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err="1"/>
              <a:t>Coperorg</a:t>
            </a:r>
            <a:r>
              <a:rPr lang="en-US" sz="1200" b="1" dirty="0"/>
              <a:t>  </a:t>
            </a:r>
            <a:r>
              <a:rPr lang="en-US" sz="1200" b="1" dirty="0">
                <a:solidFill>
                  <a:schemeClr val="accent1"/>
                </a:solidFill>
              </a:rPr>
              <a:t>invests</a:t>
            </a:r>
            <a:r>
              <a:rPr lang="en-US" sz="1200" b="1" dirty="0"/>
              <a:t>  Money  in { Financial-Instrument | Market | Country | Company }</a:t>
            </a:r>
            <a:endParaRPr lang="tr-TR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8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noun BE INDUCED BY noun     </a:t>
            </a:r>
            <a:r>
              <a:rPr lang="en-US" altLang="ja-JP" sz="1400" dirty="0">
                <a:solidFill>
                  <a:schemeClr val="accent1"/>
                </a:solidFill>
                <a:ea typeface="ＭＳ Ｐゴシック" pitchFamily="34" charset="-128"/>
              </a:rPr>
              <a:t>activation of these PROTEIN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i="1" dirty="0">
                <a:ea typeface="ＭＳ Ｐゴシック" pitchFamily="34" charset="-128"/>
              </a:rPr>
              <a:t>was induced by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solidFill>
                  <a:srgbClr val="FF6699"/>
                </a:solidFill>
                <a:ea typeface="ＭＳ Ｐゴシック" pitchFamily="34" charset="-128"/>
              </a:rPr>
              <a:t>PROTEIN </a:t>
            </a:r>
            <a:endParaRPr lang="tr-TR" altLang="ja-JP" sz="1400" dirty="0">
              <a:solidFill>
                <a:srgbClr val="FF66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noun INDUCE noun	</a:t>
            </a:r>
            <a:r>
              <a:rPr lang="tr-TR" altLang="ja-JP" sz="1400" dirty="0"/>
              <a:t>  </a:t>
            </a:r>
            <a:r>
              <a:rPr lang="en-US" altLang="ja-JP" sz="1400" dirty="0">
                <a:ea typeface="ＭＳ Ｐゴシック" pitchFamily="34" charset="-128"/>
              </a:rPr>
              <a:t>   </a:t>
            </a:r>
            <a:r>
              <a:rPr lang="en-US" altLang="ja-JP" sz="1400" dirty="0">
                <a:solidFill>
                  <a:srgbClr val="FF6699"/>
                </a:solidFill>
                <a:ea typeface="ＭＳ Ｐゴシック" pitchFamily="34" charset="-128"/>
              </a:rPr>
              <a:t>PROTEIN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i="1" dirty="0">
                <a:ea typeface="ＭＳ Ｐゴシック" pitchFamily="34" charset="-128"/>
              </a:rPr>
              <a:t>induced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solidFill>
                  <a:schemeClr val="accent1"/>
                </a:solidFill>
                <a:ea typeface="ＭＳ Ｐゴシック" pitchFamily="34" charset="-128"/>
              </a:rPr>
              <a:t>the tyrosine </a:t>
            </a:r>
            <a:r>
              <a:rPr lang="en-US" altLang="ja-JP" sz="1400" dirty="0" err="1">
                <a:solidFill>
                  <a:schemeClr val="accent1"/>
                </a:solidFill>
                <a:ea typeface="ＭＳ Ｐゴシック" pitchFamily="34" charset="-128"/>
              </a:rPr>
              <a:t>phosphorylation</a:t>
            </a:r>
            <a:endParaRPr lang="tr-TR" altLang="ja-JP" sz="14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noun BIND TO noun	</a:t>
            </a:r>
            <a:r>
              <a:rPr lang="tr-TR" altLang="ja-JP" sz="1400" dirty="0"/>
              <a:t>     </a:t>
            </a:r>
            <a:r>
              <a:rPr lang="en-US" altLang="ja-JP" sz="1400" dirty="0">
                <a:solidFill>
                  <a:srgbClr val="FF6699"/>
                </a:solidFill>
                <a:ea typeface="ＭＳ Ｐゴシック" pitchFamily="34" charset="-128"/>
              </a:rPr>
              <a:t>the drugs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i="1" dirty="0">
                <a:ea typeface="ＭＳ Ｐゴシック" pitchFamily="34" charset="-128"/>
              </a:rPr>
              <a:t>bind to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solidFill>
                  <a:srgbClr val="FF6699"/>
                </a:solidFill>
                <a:ea typeface="ＭＳ Ｐゴシック" pitchFamily="34" charset="-128"/>
              </a:rPr>
              <a:t>two different PROTEIN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endParaRPr lang="tr-TR" altLang="ja-JP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noun BIND noun              </a:t>
            </a:r>
            <a:r>
              <a:rPr lang="tr-TR" altLang="ja-JP" sz="1400" dirty="0"/>
              <a:t>      </a:t>
            </a:r>
            <a:r>
              <a:rPr lang="en-US" altLang="ja-JP" sz="1400" dirty="0">
                <a:ea typeface="ＭＳ Ｐゴシック" pitchFamily="34" charset="-128"/>
              </a:rPr>
              <a:t>   </a:t>
            </a:r>
            <a:r>
              <a:rPr lang="en-US" altLang="ja-JP" sz="1400" dirty="0">
                <a:solidFill>
                  <a:srgbClr val="00FFCC"/>
                </a:solidFill>
                <a:ea typeface="ＭＳ Ｐゴシック" pitchFamily="34" charset="-128"/>
              </a:rPr>
              <a:t>motifs</a:t>
            </a:r>
            <a:r>
              <a:rPr lang="en-US" altLang="ja-JP" sz="1400" dirty="0">
                <a:ea typeface="ＭＳ Ｐゴシック" pitchFamily="34" charset="-128"/>
              </a:rPr>
              <a:t> previously found to</a:t>
            </a:r>
            <a:r>
              <a:rPr lang="en-US" altLang="ja-JP" sz="1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altLang="ja-JP" sz="1400" i="1" dirty="0">
                <a:ea typeface="ＭＳ Ｐゴシック" pitchFamily="34" charset="-128"/>
              </a:rPr>
              <a:t>bind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solidFill>
                  <a:srgbClr val="FF6699"/>
                </a:solidFill>
                <a:ea typeface="ＭＳ Ｐゴシック" pitchFamily="34" charset="-128"/>
              </a:rPr>
              <a:t>the cellular factors</a:t>
            </a:r>
            <a:endParaRPr lang="tr-TR" altLang="ja-JP" sz="1400" dirty="0">
              <a:solidFill>
                <a:srgbClr val="FF66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noun BINDING  noun                </a:t>
            </a:r>
            <a:r>
              <a:rPr lang="en-US" altLang="ja-JP" sz="1400" dirty="0">
                <a:solidFill>
                  <a:srgbClr val="00FFCC"/>
                </a:solidFill>
                <a:ea typeface="ＭＳ Ｐゴシック" pitchFamily="34" charset="-128"/>
              </a:rPr>
              <a:t>the</a:t>
            </a:r>
            <a:r>
              <a:rPr lang="en-US" altLang="ja-JP" sz="1400" dirty="0">
                <a:ea typeface="ＭＳ Ｐゴシック" pitchFamily="34" charset="-128"/>
              </a:rPr>
              <a:t> </a:t>
            </a:r>
            <a:r>
              <a:rPr lang="en-US" altLang="ja-JP" sz="1400" dirty="0">
                <a:solidFill>
                  <a:srgbClr val="00FFCC"/>
                </a:solidFill>
                <a:ea typeface="ＭＳ Ｐゴシック" pitchFamily="34" charset="-128"/>
              </a:rPr>
              <a:t>TATA-box</a:t>
            </a:r>
            <a:r>
              <a:rPr lang="en-US" altLang="ja-JP" sz="1400" dirty="0">
                <a:ea typeface="ＭＳ Ｐゴシック" pitchFamily="34" charset="-128"/>
              </a:rPr>
              <a:t> binding </a:t>
            </a:r>
            <a:r>
              <a:rPr lang="en-US" altLang="ja-JP" sz="1400" dirty="0">
                <a:solidFill>
                  <a:srgbClr val="FF7C80"/>
                </a:solidFill>
                <a:ea typeface="ＭＳ Ｐゴシック" pitchFamily="34" charset="-128"/>
              </a:rPr>
              <a:t>protein</a:t>
            </a:r>
            <a:endParaRPr lang="tr-TR" altLang="ja-JP" sz="1400" dirty="0">
              <a:solidFill>
                <a:srgbClr val="FF7C8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400" dirty="0">
                <a:ea typeface="ＭＳ Ｐゴシック" pitchFamily="34" charset="-128"/>
              </a:rPr>
              <a:t>the BINDING of noun                the binding of </a:t>
            </a:r>
            <a:r>
              <a:rPr lang="en-US" altLang="ja-JP" sz="1400" dirty="0">
                <a:solidFill>
                  <a:srgbClr val="FF7C80"/>
                </a:solidFill>
                <a:ea typeface="ＭＳ Ｐゴシック" pitchFamily="34" charset="-128"/>
              </a:rPr>
              <a:t>PROTEIN</a:t>
            </a:r>
          </a:p>
          <a:p>
            <a:pPr>
              <a:lnSpc>
                <a:spcPct val="80000"/>
              </a:lnSpc>
            </a:pPr>
            <a:endParaRPr lang="tr-T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Şablonlar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Üretken: ürettiği bilgi miktarı</a:t>
            </a:r>
          </a:p>
          <a:p>
            <a:r>
              <a:rPr lang="tr-TR" dirty="0" smtClean="0"/>
              <a:t>Güvenilir: ürettiği bilgilerin doğruluk oranı</a:t>
            </a:r>
          </a:p>
          <a:p>
            <a:endParaRPr lang="tr-TR" dirty="0" smtClean="0"/>
          </a:p>
          <a:p>
            <a:r>
              <a:rPr lang="tr-TR" dirty="0" smtClean="0"/>
              <a:t>İkisi birbiriyle çelişir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57338"/>
            <a:ext cx="4318000" cy="550862"/>
          </a:xfrm>
        </p:spPr>
        <p:txBody>
          <a:bodyPr/>
          <a:lstStyle/>
          <a:p>
            <a:r>
              <a:rPr lang="en-US" sz="2000"/>
              <a:t>Amazon </a:t>
            </a:r>
            <a:r>
              <a:rPr lang="tr-TR" sz="2000"/>
              <a:t>Kitap Sayfası HTML kodu</a:t>
            </a:r>
            <a:endParaRPr lang="en-US" sz="200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79388" y="2055813"/>
            <a:ext cx="4321175" cy="405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000"/>
              <a:t>….</a:t>
            </a:r>
          </a:p>
          <a:p>
            <a:r>
              <a:rPr lang="en-US" sz="1000"/>
              <a:t>&lt;/td&gt;&lt;/tr&gt;</a:t>
            </a:r>
          </a:p>
          <a:p>
            <a:r>
              <a:rPr lang="en-US" sz="1000"/>
              <a:t>&lt;/table&gt;</a:t>
            </a:r>
          </a:p>
          <a:p>
            <a:r>
              <a:rPr lang="en-US" sz="1000"/>
              <a:t>&lt;b class="sans"&gt;</a:t>
            </a:r>
            <a:r>
              <a:rPr lang="en-US" sz="1000">
                <a:solidFill>
                  <a:srgbClr val="FF0000"/>
                </a:solidFill>
              </a:rPr>
              <a:t>The Age of Spiritual Machines : When Computers Exceed Human Intelligence</a:t>
            </a:r>
            <a:r>
              <a:rPr lang="en-US" sz="1000"/>
              <a:t>&lt;/b&gt;&lt;br&gt;</a:t>
            </a:r>
          </a:p>
          <a:p>
            <a:r>
              <a:rPr lang="en-US" sz="1000"/>
              <a:t>&lt;font face=verdana,arial,helvetica size=-1&gt;</a:t>
            </a:r>
          </a:p>
          <a:p>
            <a:r>
              <a:rPr lang="en-US" sz="1000"/>
              <a:t>by &lt;a href="/exec/obidos/search-handle-url/index=books&amp;field-author=</a:t>
            </a:r>
          </a:p>
          <a:p>
            <a:r>
              <a:rPr lang="en-US" sz="1000"/>
              <a:t>               Kurzweil%2C%20Ray/002-6235079-4593641"&gt;</a:t>
            </a:r>
          </a:p>
          <a:p>
            <a:r>
              <a:rPr lang="en-US" sz="1000">
                <a:solidFill>
                  <a:srgbClr val="FF0000"/>
                </a:solidFill>
              </a:rPr>
              <a:t>Ray Kurzweil</a:t>
            </a:r>
            <a:r>
              <a:rPr lang="en-US" sz="1000"/>
              <a:t>&lt;/a&gt;&lt;br&gt;</a:t>
            </a:r>
          </a:p>
          <a:p>
            <a:r>
              <a:rPr lang="en-US" sz="1000"/>
              <a:t>&lt;/font&gt;</a:t>
            </a:r>
          </a:p>
          <a:p>
            <a:r>
              <a:rPr lang="en-US" sz="1000"/>
              <a:t>&lt;br&gt;</a:t>
            </a:r>
          </a:p>
          <a:p>
            <a:r>
              <a:rPr lang="en-US" sz="1000"/>
              <a:t>&lt;a href="http://images.amazon.com/images/P/0140282025.01.LZZZZZZZ.jpg"&gt;</a:t>
            </a:r>
          </a:p>
          <a:p>
            <a:r>
              <a:rPr lang="en-US" sz="1000"/>
              <a:t>&lt;img src="http://images.amazon.com/images/P/0140282025.01.MZZZZZZZ.gif" width=90 </a:t>
            </a:r>
          </a:p>
          <a:p>
            <a:r>
              <a:rPr lang="en-US" sz="1000"/>
              <a:t>    height=140 align=left border=0&gt;&lt;/a&gt;</a:t>
            </a:r>
          </a:p>
          <a:p>
            <a:r>
              <a:rPr lang="en-US" sz="1000"/>
              <a:t>&lt;font face=verdana,arial,helvetica size=-1&gt;</a:t>
            </a:r>
          </a:p>
          <a:p>
            <a:r>
              <a:rPr lang="en-US" sz="1000"/>
              <a:t>&lt;span class="small"&gt;</a:t>
            </a:r>
          </a:p>
          <a:p>
            <a:r>
              <a:rPr lang="en-US" sz="1000"/>
              <a:t>&lt;span class="small"&gt;</a:t>
            </a:r>
          </a:p>
          <a:p>
            <a:r>
              <a:rPr lang="en-US" sz="1000"/>
              <a:t>&lt;b&gt;List Price:&lt;/b&gt; &lt;span class=listprice&gt;</a:t>
            </a:r>
            <a:r>
              <a:rPr lang="en-US" sz="1000">
                <a:solidFill>
                  <a:srgbClr val="FF0000"/>
                </a:solidFill>
              </a:rPr>
              <a:t>$14.95</a:t>
            </a:r>
            <a:r>
              <a:rPr lang="en-US" sz="1000"/>
              <a:t>&lt;/span&gt;&lt;br&gt;</a:t>
            </a:r>
          </a:p>
          <a:p>
            <a:r>
              <a:rPr lang="en-US" sz="1000"/>
              <a:t>&lt;b&gt;Our Price: &lt;font color=#990000&gt;</a:t>
            </a:r>
            <a:r>
              <a:rPr lang="en-US" sz="1000">
                <a:solidFill>
                  <a:srgbClr val="FF0000"/>
                </a:solidFill>
              </a:rPr>
              <a:t>$11.96</a:t>
            </a:r>
            <a:r>
              <a:rPr lang="en-US" sz="1000"/>
              <a:t>&lt;/font&gt;&lt;/b&gt;&lt;br&gt;</a:t>
            </a:r>
          </a:p>
          <a:p>
            <a:r>
              <a:rPr lang="en-US" sz="1000"/>
              <a:t>&lt;b&gt;You Save:&lt;/b&gt; &lt;font color=#990000&gt;&lt;b&gt;$2.99 &lt;/b&gt;</a:t>
            </a:r>
          </a:p>
          <a:p>
            <a:r>
              <a:rPr lang="en-US" sz="1000"/>
              <a:t>(20%)&lt;/font&gt;&lt;br&gt;</a:t>
            </a:r>
          </a:p>
          <a:p>
            <a:r>
              <a:rPr lang="en-US" sz="1000"/>
              <a:t>&lt;/span&gt;</a:t>
            </a:r>
          </a:p>
          <a:p>
            <a:r>
              <a:rPr lang="en-US" sz="1000"/>
              <a:t>&lt;p&gt; &lt;br&gt;…</a:t>
            </a:r>
          </a:p>
          <a:p>
            <a:endParaRPr lang="en-US" sz="10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50825" y="765175"/>
            <a:ext cx="640873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b"/>
          <a:lstStyle/>
          <a:p>
            <a:r>
              <a:rPr lang="tr-TR" sz="4000">
                <a:solidFill>
                  <a:schemeClr val="tx2"/>
                </a:solidFill>
                <a:latin typeface="Impact" pitchFamily="34" charset="0"/>
              </a:rPr>
              <a:t>Dinamik Web Sayfalarından Bilgi Çıkarımı</a:t>
            </a:r>
            <a:endParaRPr lang="en-US" sz="4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572000" y="2205038"/>
            <a:ext cx="4184650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2000"/>
              <a:t>Title: </a:t>
            </a:r>
            <a:r>
              <a:rPr lang="en-US" sz="2000">
                <a:solidFill>
                  <a:srgbClr val="FF0000"/>
                </a:solidFill>
              </a:rPr>
              <a:t>The Age of Spiritual Machines : </a:t>
            </a:r>
          </a:p>
          <a:p>
            <a:r>
              <a:rPr lang="en-US" sz="2000">
                <a:solidFill>
                  <a:srgbClr val="FF0000"/>
                </a:solidFill>
              </a:rPr>
              <a:t>          When Computers Exceed Human Intelligence</a:t>
            </a:r>
            <a:endParaRPr lang="en-US" sz="2000"/>
          </a:p>
          <a:p>
            <a:r>
              <a:rPr lang="en-US" sz="2000"/>
              <a:t>Author: </a:t>
            </a:r>
            <a:r>
              <a:rPr lang="en-US" sz="2000">
                <a:solidFill>
                  <a:srgbClr val="FF0000"/>
                </a:solidFill>
              </a:rPr>
              <a:t>Ray Kurzweil</a:t>
            </a:r>
            <a:endParaRPr lang="en-US" sz="2000"/>
          </a:p>
          <a:p>
            <a:r>
              <a:rPr lang="en-US" sz="2000"/>
              <a:t>List-Price: </a:t>
            </a:r>
            <a:r>
              <a:rPr lang="en-US" sz="2000">
                <a:solidFill>
                  <a:srgbClr val="FF0000"/>
                </a:solidFill>
              </a:rPr>
              <a:t>$14.95</a:t>
            </a:r>
            <a:endParaRPr lang="en-US" sz="2000"/>
          </a:p>
          <a:p>
            <a:r>
              <a:rPr lang="en-US" sz="2000"/>
              <a:t>Price: </a:t>
            </a:r>
            <a:r>
              <a:rPr lang="en-US" sz="2000">
                <a:solidFill>
                  <a:srgbClr val="FF0000"/>
                </a:solidFill>
              </a:rPr>
              <a:t>$11.96</a:t>
            </a:r>
          </a:p>
          <a:p>
            <a:r>
              <a:rPr lang="en-US" sz="2000"/>
              <a:t>:</a:t>
            </a:r>
          </a:p>
          <a:p>
            <a:r>
              <a:rPr lang="en-US" sz="2000"/>
              <a:t>: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040313" y="1557338"/>
            <a:ext cx="41036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b"/>
          <a:lstStyle/>
          <a:p>
            <a:r>
              <a:rPr lang="tr-TR" sz="2000">
                <a:solidFill>
                  <a:schemeClr val="tx2"/>
                </a:solidFill>
                <a:latin typeface="Impact" pitchFamily="34" charset="0"/>
              </a:rPr>
              <a:t>Elde edilen bilgi</a:t>
            </a:r>
            <a:endParaRPr lang="en-US" sz="200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Temel Fikir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957638" cy="4114800"/>
          </a:xfrm>
        </p:spPr>
        <p:txBody>
          <a:bodyPr>
            <a:normAutofit lnSpcReduction="10000"/>
          </a:bodyPr>
          <a:lstStyle/>
          <a:p>
            <a:r>
              <a:rPr lang="tr-TR" sz="2800"/>
              <a:t>Birçok web sayfası veritabanlarından dinamik olarak oluşturuluyor.</a:t>
            </a:r>
          </a:p>
          <a:p>
            <a:r>
              <a:rPr lang="tr-TR" sz="2800"/>
              <a:t>Dinamik web sayfalarında html tag’leri tekrar eder.</a:t>
            </a:r>
          </a:p>
          <a:p>
            <a:r>
              <a:rPr lang="tr-TR" sz="2800"/>
              <a:t>Tekrar eden kalıplar arasında aynı tür bilgiler yer alır.</a:t>
            </a:r>
            <a:endParaRPr lang="en-US" sz="2800"/>
          </a:p>
        </p:txBody>
      </p:sp>
      <p:pic>
        <p:nvPicPr>
          <p:cNvPr id="104452" name="Picture 4" descr="bord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060575"/>
            <a:ext cx="3733800" cy="2800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Tablomuzun Satırlarını Belirlemek</a:t>
            </a:r>
            <a:endParaRPr lang="en-US" sz="4000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68313" y="2060575"/>
            <a:ext cx="78327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altLang="zh-CN" b="1"/>
              <a:t>Satırlar başlayıp biten HTML tag’lerinden oluşur.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altLang="zh-CN" b="1"/>
              <a:t>Hangi tag’le satırın başlayıp bittiğini bulmak önemli.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tr-TR" altLang="zh-CN" b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tr-TR" altLang="zh-CN" b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altLang="zh-CN" b="1">
                <a:solidFill>
                  <a:srgbClr val="FF0000"/>
                </a:solidFill>
              </a:rPr>
              <a:t>Kural 1:</a:t>
            </a:r>
            <a:r>
              <a:rPr lang="tr-TR" altLang="zh-CN" b="1"/>
              <a:t>Her satırdaki HTML tag sayısı birbirine yakındır.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altLang="zh-CN" b="1">
                <a:solidFill>
                  <a:srgbClr val="FF0000"/>
                </a:solidFill>
              </a:rPr>
              <a:t>Kural 2:</a:t>
            </a:r>
            <a:r>
              <a:rPr lang="tr-TR" altLang="zh-CN" b="1"/>
              <a:t>En fazla tag içeren tekrarlı çevrim satırı gösterir.</a:t>
            </a:r>
            <a:endParaRPr lang="en-CA" altLang="zh-CN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356100" y="1981200"/>
            <a:ext cx="41021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800" dirty="0"/>
              <a:t>Yanda olası tüm satırlar gözükmekte.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Her satırda yakın sayıda </a:t>
            </a:r>
            <a:r>
              <a:rPr lang="tr-TR" sz="2800" dirty="0" err="1"/>
              <a:t>tag</a:t>
            </a:r>
            <a:r>
              <a:rPr lang="tr-TR" sz="2800" dirty="0"/>
              <a:t> olması şartından dolayı </a:t>
            </a:r>
            <a:r>
              <a:rPr lang="tr-TR" sz="2800" dirty="0" err="1"/>
              <a:t>T’lerin</a:t>
            </a:r>
            <a:r>
              <a:rPr lang="tr-TR" sz="2800" dirty="0"/>
              <a:t> satırları oluşturmadığı görülür.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En fazla sayıda </a:t>
            </a:r>
            <a:r>
              <a:rPr lang="tr-TR" sz="2800" dirty="0" err="1"/>
              <a:t>tag</a:t>
            </a:r>
            <a:r>
              <a:rPr lang="tr-TR" sz="2800" dirty="0"/>
              <a:t> içeren satır seçileceğinden </a:t>
            </a:r>
            <a:r>
              <a:rPr lang="tr-TR" sz="2800" dirty="0" smtClean="0"/>
              <a:t>kırmızı ile </a:t>
            </a:r>
            <a:r>
              <a:rPr lang="tr-TR" sz="2800" dirty="0"/>
              <a:t>gösterilen kısımlar satırlar olarak belirlenecektir.</a:t>
            </a:r>
            <a:endParaRPr lang="en-US" sz="2800" dirty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263650"/>
            <a:ext cx="2154237" cy="51895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Alışveriş Robotları</a:t>
            </a: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Tekrarlı HTML taglerinin kullanılarak bilgi çıkarılan sistemlere örnek olarak çeşitli web sitelerinde satılan ürünlerin bilgilerini tek bir sayfada toplayan sistemler verilebilir.</a:t>
            </a:r>
          </a:p>
          <a:p>
            <a:pPr>
              <a:lnSpc>
                <a:spcPct val="90000"/>
              </a:lnSpc>
            </a:pPr>
            <a:r>
              <a:rPr lang="tr-TR"/>
              <a:t>Ticari Siteler:</a:t>
            </a:r>
          </a:p>
          <a:p>
            <a:pPr lvl="1">
              <a:lnSpc>
                <a:spcPct val="90000"/>
              </a:lnSpc>
            </a:pPr>
            <a:r>
              <a:rPr lang="tr-TR"/>
              <a:t>MySimon</a:t>
            </a:r>
          </a:p>
          <a:p>
            <a:pPr lvl="1">
              <a:lnSpc>
                <a:spcPct val="90000"/>
              </a:lnSpc>
            </a:pPr>
            <a:r>
              <a:rPr lang="tr-TR"/>
              <a:t>Cnet</a:t>
            </a:r>
          </a:p>
          <a:p>
            <a:pPr lvl="1">
              <a:lnSpc>
                <a:spcPct val="90000"/>
              </a:lnSpc>
            </a:pPr>
            <a:r>
              <a:rPr lang="tr-TR"/>
              <a:t>BookFinder</a:t>
            </a:r>
          </a:p>
          <a:p>
            <a:pPr>
              <a:lnSpc>
                <a:spcPct val="90000"/>
              </a:lnSpc>
            </a:pPr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/>
              <a:t>Alışveriş/Haber Toplama Robotlarının Çalışma Adımları</a:t>
            </a:r>
            <a:endParaRPr lang="en-US" sz="400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1- Her satıcı site bilgi çıkarım mekanizmasını kur. </a:t>
            </a:r>
          </a:p>
          <a:p>
            <a:pPr>
              <a:lnSpc>
                <a:spcPct val="90000"/>
              </a:lnSpc>
            </a:pPr>
            <a:r>
              <a:rPr lang="tr-TR" sz="2800"/>
              <a:t>2- Kullanıcıdan sorgusunu al. (tür, fiyat vs.)</a:t>
            </a:r>
          </a:p>
          <a:p>
            <a:pPr>
              <a:lnSpc>
                <a:spcPct val="90000"/>
              </a:lnSpc>
            </a:pPr>
            <a:r>
              <a:rPr lang="tr-TR" sz="2800"/>
              <a:t>3- Her site için: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Kullanıcı sorgusunu siteye gönder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Sonuç sayfasını al.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Sonuç sayfasını o sayfanın bilgi çıkarım mekanizmasıyla işle. Sonuçlarını kendi veritabanına kaydet.</a:t>
            </a:r>
          </a:p>
          <a:p>
            <a:pPr>
              <a:lnSpc>
                <a:spcPct val="90000"/>
              </a:lnSpc>
            </a:pPr>
            <a:r>
              <a:rPr lang="tr-TR" sz="2800"/>
              <a:t>4- Sonuçları fiyatlara göre sırala. </a:t>
            </a:r>
          </a:p>
          <a:p>
            <a:pPr>
              <a:lnSpc>
                <a:spcPct val="90000"/>
              </a:lnSpc>
            </a:pPr>
            <a:r>
              <a:rPr lang="tr-TR" sz="2800"/>
              <a:t>5- Sonuçları HTML formatına çevir. Kullanıcıya döndür.</a:t>
            </a:r>
          </a:p>
          <a:p>
            <a:pPr>
              <a:lnSpc>
                <a:spcPct val="90000"/>
              </a:lnSpc>
            </a:pPr>
            <a:endParaRPr 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Sunumun içeriği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/>
              <a:t>Bilgi Çıkarımı Nedir?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Kullanılan Metotlar</a:t>
            </a:r>
          </a:p>
          <a:p>
            <a:pPr lvl="1">
              <a:lnSpc>
                <a:spcPct val="80000"/>
              </a:lnSpc>
            </a:pPr>
            <a:r>
              <a:rPr lang="tr-TR" sz="2000" dirty="0"/>
              <a:t>Yazım Dilindeki Şablonlar</a:t>
            </a:r>
          </a:p>
          <a:p>
            <a:pPr lvl="1">
              <a:lnSpc>
                <a:spcPct val="80000"/>
              </a:lnSpc>
            </a:pPr>
            <a:r>
              <a:rPr lang="tr-TR" sz="2000" dirty="0"/>
              <a:t>Öğelerine ayrılmış metinlerden</a:t>
            </a:r>
          </a:p>
          <a:p>
            <a:pPr>
              <a:lnSpc>
                <a:spcPct val="80000"/>
              </a:lnSpc>
            </a:pPr>
            <a:r>
              <a:rPr lang="tr-TR" sz="2400" dirty="0" err="1" smtClean="0"/>
              <a:t>Open</a:t>
            </a:r>
            <a:r>
              <a:rPr lang="tr-TR" sz="2400" dirty="0" smtClean="0"/>
              <a:t> </a:t>
            </a:r>
            <a:r>
              <a:rPr lang="tr-TR" sz="2400" dirty="0"/>
              <a:t>domain yaklaşımı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Dinamik Web Sayfalarından Bilgi Çıkarımı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Alışveriş Robotları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Şablonlar metodu için bir deneme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Sonuçlar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/>
              <a:t>Türkçe için bir Şablon Eşleme Denemesi</a:t>
            </a:r>
            <a:r>
              <a:rPr lang="tr-TR"/>
              <a:t> 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/>
              <a:t>“Bütün X’ler Y’dir” İlişkisine uyan ikililerin otomatik olarak bulunması</a:t>
            </a:r>
          </a:p>
          <a:p>
            <a:pPr>
              <a:lnSpc>
                <a:spcPct val="80000"/>
              </a:lnSpc>
            </a:pPr>
            <a:r>
              <a:rPr lang="tr-TR" sz="2800"/>
              <a:t>ADIMLAR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Şablonların bulunması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Şablonlara uygun ikililerin bulunması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İkililerin eklerine ayrılması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Verilerden örnekler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Sınıflandırma Metodu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Sınıflandırma Sonuçları</a:t>
            </a:r>
            <a:endParaRPr lang="en-US" sz="2400"/>
          </a:p>
          <a:p>
            <a:pPr>
              <a:lnSpc>
                <a:spcPct val="80000"/>
              </a:lnSpc>
            </a:pPr>
            <a:endParaRPr 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Şablonların bulunması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Keşfetmek istediğimiz ikililerin aralarındaki ilişki türü belirlenir. Ör: “Tüm X’ler Y’dir”.</a:t>
            </a:r>
          </a:p>
          <a:p>
            <a:r>
              <a:rPr lang="tr-TR"/>
              <a:t>Bilinen X,Y ikilileri Google’da aratılır.</a:t>
            </a:r>
          </a:p>
          <a:p>
            <a:r>
              <a:rPr lang="tr-TR"/>
              <a:t>X ve Y arasındaki şablonlar ve frekansları belirlenir.</a:t>
            </a:r>
          </a:p>
          <a:p>
            <a:r>
              <a:rPr lang="tr-TR"/>
              <a:t>En yüksek frekanslı olan şablonlar bu ilişki türünün şablonları olurlar.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/>
              <a:t>Bulunan Şablonlardan Örnekler</a:t>
            </a:r>
            <a:br>
              <a:rPr lang="tr-TR" sz="4000"/>
            </a:br>
            <a:r>
              <a:rPr lang="tr-TR" sz="4000"/>
              <a:t>Tüm X’ler Y’dir için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2878138" cy="4114800"/>
          </a:xfrm>
        </p:spPr>
        <p:txBody>
          <a:bodyPr/>
          <a:lstStyle/>
          <a:p>
            <a:r>
              <a:rPr lang="tr-TR"/>
              <a:t>ve diğer</a:t>
            </a:r>
          </a:p>
          <a:p>
            <a:r>
              <a:rPr lang="tr-TR"/>
              <a:t>ler ve diğer </a:t>
            </a:r>
          </a:p>
          <a:p>
            <a:r>
              <a:rPr lang="tr-TR"/>
              <a:t>ve benzeri </a:t>
            </a:r>
          </a:p>
          <a:p>
            <a:r>
              <a:rPr lang="tr-TR"/>
              <a:t>veya diğer</a:t>
            </a:r>
          </a:p>
          <a:p>
            <a:r>
              <a:rPr lang="tr-TR"/>
              <a:t>türü olan</a:t>
            </a:r>
          </a:p>
          <a:p>
            <a:r>
              <a:rPr lang="tr-TR"/>
              <a:t>ları ve diğer </a:t>
            </a:r>
          </a:p>
          <a:p>
            <a:r>
              <a:rPr lang="tr-TR"/>
              <a:t>lar ve diğer 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140200" y="1844675"/>
            <a:ext cx="42449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ve her türlü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lerden biri olan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leri ve diğer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larından biri olan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lerinden biri olan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lardan biri olan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adı olan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 sz="3200">
                <a:latin typeface="Arial Narrow" pitchFamily="34" charset="0"/>
              </a:rPr>
              <a:t>ve her tür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/>
              <a:t>Bulunan Şablonlardan Örnekler</a:t>
            </a:r>
            <a:br>
              <a:rPr lang="tr-TR" sz="4000"/>
            </a:br>
            <a:r>
              <a:rPr lang="tr-TR" sz="4000"/>
              <a:t>X’in yeri Y’dir için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/>
              <a:t>y deki x</a:t>
            </a:r>
          </a:p>
          <a:p>
            <a:pPr>
              <a:lnSpc>
                <a:spcPct val="80000"/>
              </a:lnSpc>
            </a:pPr>
            <a:r>
              <a:rPr lang="tr-TR" sz="2000"/>
              <a:t>y de bulunan x</a:t>
            </a:r>
          </a:p>
          <a:p>
            <a:pPr>
              <a:lnSpc>
                <a:spcPct val="80000"/>
              </a:lnSpc>
            </a:pPr>
            <a:r>
              <a:rPr lang="tr-TR" sz="2000"/>
              <a:t>y de x</a:t>
            </a:r>
          </a:p>
          <a:p>
            <a:pPr>
              <a:lnSpc>
                <a:spcPct val="80000"/>
              </a:lnSpc>
            </a:pPr>
            <a:r>
              <a:rPr lang="tr-TR" sz="2000"/>
              <a:t>x y de</a:t>
            </a:r>
          </a:p>
          <a:p>
            <a:pPr>
              <a:lnSpc>
                <a:spcPct val="80000"/>
              </a:lnSpc>
            </a:pPr>
            <a:r>
              <a:rPr lang="tr-TR" sz="2000"/>
              <a:t>x y ili sınırları içerisindedir</a:t>
            </a:r>
          </a:p>
          <a:p>
            <a:pPr>
              <a:lnSpc>
                <a:spcPct val="80000"/>
              </a:lnSpc>
            </a:pPr>
            <a:r>
              <a:rPr lang="tr-TR" sz="2000"/>
              <a:t>y ili sınırlarında kalan x</a:t>
            </a:r>
          </a:p>
          <a:p>
            <a:pPr>
              <a:lnSpc>
                <a:spcPct val="80000"/>
              </a:lnSpc>
            </a:pPr>
            <a:r>
              <a:rPr lang="tr-TR" sz="2000"/>
              <a:t>y ili sınırları içinde bulunan x</a:t>
            </a:r>
          </a:p>
          <a:p>
            <a:pPr>
              <a:lnSpc>
                <a:spcPct val="80000"/>
              </a:lnSpc>
            </a:pPr>
            <a:r>
              <a:rPr lang="tr-TR" sz="2000"/>
              <a:t>y ilçesi sınırları içinde bulunan x</a:t>
            </a:r>
          </a:p>
          <a:p>
            <a:pPr>
              <a:lnSpc>
                <a:spcPct val="80000"/>
              </a:lnSpc>
            </a:pPr>
            <a:r>
              <a:rPr lang="tr-TR" sz="2000"/>
              <a:t>x y nin sınırları içerisindedir</a:t>
            </a:r>
          </a:p>
          <a:p>
            <a:pPr>
              <a:lnSpc>
                <a:spcPct val="80000"/>
              </a:lnSpc>
            </a:pPr>
            <a:r>
              <a:rPr lang="tr-TR" sz="2000"/>
              <a:t>x/y</a:t>
            </a:r>
          </a:p>
          <a:p>
            <a:pPr>
              <a:lnSpc>
                <a:spcPct val="80000"/>
              </a:lnSpc>
            </a:pPr>
            <a:r>
              <a:rPr lang="tr-TR" sz="2000"/>
              <a:t>x / y</a:t>
            </a:r>
          </a:p>
          <a:p>
            <a:pPr>
              <a:lnSpc>
                <a:spcPct val="80000"/>
              </a:lnSpc>
            </a:pPr>
            <a:r>
              <a:rPr lang="tr-TR" sz="2000"/>
              <a:t>x-y</a:t>
            </a:r>
          </a:p>
          <a:p>
            <a:pPr>
              <a:lnSpc>
                <a:spcPct val="80000"/>
              </a:lnSpc>
            </a:pPr>
            <a:r>
              <a:rPr lang="tr-TR" sz="2000"/>
              <a:t>x y ye zz km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292725" y="1916113"/>
            <a:ext cx="2808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/>
              <a:t>x, y ye zz km </a:t>
            </a:r>
          </a:p>
          <a:p>
            <a:r>
              <a:rPr lang="tr-TR"/>
              <a:t>x (y ye zz km</a:t>
            </a:r>
          </a:p>
          <a:p>
            <a:r>
              <a:rPr lang="tr-TR"/>
              <a:t>x, y</a:t>
            </a:r>
          </a:p>
          <a:p>
            <a:r>
              <a:rPr lang="tr-TR"/>
              <a:t>x - y</a:t>
            </a:r>
          </a:p>
          <a:p>
            <a:r>
              <a:rPr lang="tr-TR"/>
              <a:t>x bulunduğu yer:y</a:t>
            </a:r>
          </a:p>
          <a:p>
            <a:r>
              <a:rPr lang="tr-TR"/>
              <a:t>y-x</a:t>
            </a:r>
          </a:p>
          <a:p>
            <a:r>
              <a:rPr lang="tr-TR"/>
              <a:t>x(y</a:t>
            </a:r>
          </a:p>
          <a:p>
            <a:r>
              <a:rPr lang="tr-TR"/>
              <a:t>x(y)</a:t>
            </a:r>
          </a:p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Şablonlara uygun ikililerin bulunması</a:t>
            </a:r>
            <a:endParaRPr lang="en-US" sz="400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Google’da bulunan şablonlar aratılır.</a:t>
            </a:r>
          </a:p>
          <a:p>
            <a:r>
              <a:rPr lang="tr-TR"/>
              <a:t>Sonuç sayfalarındaki şablonların sağ ve sollarındaki kelimeler alınır ve bir dosyaya kaydedilir.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Şablonlara uygun ikililerden örnekler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kontrolör	personel</a:t>
            </a:r>
          </a:p>
          <a:p>
            <a:pPr>
              <a:lnSpc>
                <a:spcPct val="90000"/>
              </a:lnSpc>
            </a:pPr>
            <a:r>
              <a:rPr lang="tr-TR" sz="2400"/>
              <a:t>teçhizat	malzeme</a:t>
            </a:r>
          </a:p>
          <a:p>
            <a:pPr>
              <a:lnSpc>
                <a:spcPct val="90000"/>
              </a:lnSpc>
            </a:pPr>
            <a:r>
              <a:rPr lang="tr-TR" sz="2400"/>
              <a:t>kemer	teçhizat</a:t>
            </a:r>
          </a:p>
          <a:p>
            <a:pPr>
              <a:lnSpc>
                <a:spcPct val="90000"/>
              </a:lnSpc>
            </a:pPr>
            <a:r>
              <a:rPr lang="tr-TR" sz="2400"/>
              <a:t>protein	gıda</a:t>
            </a:r>
          </a:p>
          <a:p>
            <a:pPr>
              <a:lnSpc>
                <a:spcPct val="90000"/>
              </a:lnSpc>
            </a:pPr>
            <a:r>
              <a:rPr lang="tr-TR" sz="2400"/>
              <a:t>Azerbaycan	bölge</a:t>
            </a:r>
          </a:p>
          <a:p>
            <a:pPr>
              <a:lnSpc>
                <a:spcPct val="90000"/>
              </a:lnSpc>
            </a:pPr>
            <a:r>
              <a:rPr lang="tr-TR" sz="2400"/>
              <a:t>Ceyda	yardımcı</a:t>
            </a:r>
          </a:p>
          <a:p>
            <a:pPr>
              <a:lnSpc>
                <a:spcPct val="90000"/>
              </a:lnSpc>
            </a:pPr>
            <a:r>
              <a:rPr lang="tr-TR" sz="2400"/>
              <a:t>komünizm	ideoloji</a:t>
            </a:r>
          </a:p>
          <a:p>
            <a:pPr>
              <a:lnSpc>
                <a:spcPct val="90000"/>
              </a:lnSpc>
            </a:pPr>
            <a:r>
              <a:rPr lang="tr-TR" sz="2400"/>
              <a:t>delta		Gediz</a:t>
            </a:r>
          </a:p>
          <a:p>
            <a:pPr>
              <a:lnSpc>
                <a:spcPct val="90000"/>
              </a:lnSpc>
            </a:pPr>
            <a:r>
              <a:rPr lang="tr-TR" sz="2400"/>
              <a:t>kurum	Kocaelispor</a:t>
            </a:r>
          </a:p>
          <a:p>
            <a:pPr>
              <a:lnSpc>
                <a:spcPct val="90000"/>
              </a:lnSpc>
            </a:pPr>
            <a:r>
              <a:rPr lang="tr-TR" sz="2400"/>
              <a:t>fotoğrafçı	Robert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716463" y="2133600"/>
            <a:ext cx="39592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tür	flamingo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ünite	aksesuar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bedel masraf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din	azınlık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çelik	yapı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yem	araç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kız	sıfat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yapı	sorun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tr-TR">
                <a:latin typeface="Arial Narrow" pitchFamily="34" charset="0"/>
              </a:rPr>
              <a:t>ölçü	şart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İkililerin elle sınıflandırılması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Bulunan ikililerden hangilerinin “Tüm X’ler Y’dir” ilişkisine sahip olup olmadığı elle işaretlenir.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İkililerin eklerine ayrılması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Bulunan ikililer geçtikleri cümledeki halleriyle </a:t>
            </a:r>
            <a:r>
              <a:rPr lang="tr-TR">
                <a:hlinkClick r:id="rId2"/>
              </a:rPr>
              <a:t>http://fens.sabanciuniv.edu/TL/cgi-bin/mymorp_keyb.cgi</a:t>
            </a:r>
            <a:endParaRPr lang="tr-TR"/>
          </a:p>
          <a:p>
            <a:pPr>
              <a:buFont typeface="Wingdings" pitchFamily="2" charset="2"/>
              <a:buNone/>
            </a:pPr>
            <a:r>
              <a:rPr lang="tr-TR"/>
              <a:t>adresindeki araç kullanılarak eklerine ayrılır.</a:t>
            </a:r>
          </a:p>
          <a:p>
            <a:r>
              <a:rPr lang="tr-TR"/>
              <a:t>Araç birden fazla sonuç ürettiği durumlarda ilk çözüm kabul edilir.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/>
              <a:t>Eklerine Ayrılmış Kelimelerden Örnekler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rgbClr val="0000FF"/>
                </a:solidFill>
              </a:rPr>
              <a:t>adam</a:t>
            </a:r>
            <a:r>
              <a:rPr lang="tr-TR"/>
              <a:t>larından biri olan  </a:t>
            </a:r>
            <a:r>
              <a:rPr lang="tr-TR">
                <a:solidFill>
                  <a:srgbClr val="0000FF"/>
                </a:solidFill>
              </a:rPr>
              <a:t>OZAN</a:t>
            </a:r>
            <a:r>
              <a:rPr lang="tr-TR"/>
              <a:t>  </a:t>
            </a:r>
          </a:p>
          <a:p>
            <a:pPr lvl="1"/>
            <a:r>
              <a:rPr lang="tr-TR"/>
              <a:t>Noun+ A3pl+ P3sg+ Abl 	</a:t>
            </a:r>
          </a:p>
          <a:p>
            <a:pPr lvl="1"/>
            <a:r>
              <a:rPr lang="tr-TR"/>
              <a:t>Noun+ A3sg+ Pnon+ Nom </a:t>
            </a:r>
          </a:p>
          <a:p>
            <a:r>
              <a:rPr lang="tr-TR">
                <a:solidFill>
                  <a:srgbClr val="0000FF"/>
                </a:solidFill>
              </a:rPr>
              <a:t>dua</a:t>
            </a:r>
            <a:r>
              <a:rPr lang="tr-TR"/>
              <a:t>lar ve her türlü </a:t>
            </a:r>
            <a:r>
              <a:rPr lang="tr-TR">
                <a:solidFill>
                  <a:srgbClr val="0000FF"/>
                </a:solidFill>
              </a:rPr>
              <a:t>ibadet</a:t>
            </a:r>
            <a:r>
              <a:rPr lang="tr-TR"/>
              <a:t> </a:t>
            </a:r>
          </a:p>
          <a:p>
            <a:pPr lvl="1"/>
            <a:r>
              <a:rPr lang="tr-TR"/>
              <a:t>Noun+ A3pl+ Pnon+ Nom </a:t>
            </a:r>
          </a:p>
          <a:p>
            <a:pPr lvl="1"/>
            <a:r>
              <a:rPr lang="tr-TR"/>
              <a:t>Noun+ A3sg+ Pnon+ Nom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Verilerin Modellenmesi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Farklı ek türü sayısı 53</a:t>
            </a:r>
          </a:p>
          <a:p>
            <a:r>
              <a:rPr lang="tr-TR"/>
              <a:t>Farklı şablon türü sayısı 16</a:t>
            </a:r>
          </a:p>
          <a:p>
            <a:r>
              <a:rPr lang="tr-TR"/>
              <a:t>2 kelime (53*2)+ şablon türü = 107 özellik</a:t>
            </a:r>
          </a:p>
          <a:p>
            <a:r>
              <a:rPr lang="tr-TR"/>
              <a:t>Artık, her bir örnek 107 boyutlu bir uzayda bir noktadır.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429684" cy="1143000"/>
          </a:xfrm>
        </p:spPr>
        <p:txBody>
          <a:bodyPr>
            <a:normAutofit fontScale="90000"/>
          </a:bodyPr>
          <a:lstStyle/>
          <a:p>
            <a:r>
              <a:rPr kumimoji="1" lang="tr-TR" altLang="ja-JP" sz="3200" b="1" dirty="0"/>
              <a:t>Bilgi Çıkarımı Nedir?</a:t>
            </a:r>
            <a:br>
              <a:rPr kumimoji="1" lang="tr-TR" altLang="ja-JP" sz="3200" b="1" dirty="0"/>
            </a:br>
            <a:r>
              <a:rPr kumimoji="1" lang="tr-TR" altLang="ja-JP" sz="3200" b="1" dirty="0"/>
              <a:t>Doğal Dil </a:t>
            </a:r>
            <a:r>
              <a:rPr kumimoji="1" lang="tr-TR" altLang="ja-JP" sz="3200" b="1" dirty="0" smtClean="0"/>
              <a:t>İşleme </a:t>
            </a:r>
            <a:r>
              <a:rPr kumimoji="1" lang="tr-TR" altLang="ja-JP" sz="3200" b="1" dirty="0"/>
              <a:t>Uygulamalarının </a:t>
            </a:r>
            <a:br>
              <a:rPr kumimoji="1" lang="tr-TR" altLang="ja-JP" sz="3200" b="1" dirty="0"/>
            </a:br>
            <a:r>
              <a:rPr kumimoji="1" lang="tr-TR" altLang="ja-JP" sz="3200" b="1" dirty="0"/>
              <a:t>Neresinde Yer Alır?</a:t>
            </a:r>
            <a:endParaRPr kumimoji="1" lang="en-US" sz="3200" dirty="0"/>
          </a:p>
        </p:txBody>
      </p:sp>
      <p:sp>
        <p:nvSpPr>
          <p:cNvPr id="72719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831995"/>
            <a:ext cx="8229600" cy="4525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tr-TR" altLang="ja-JP" sz="2800" dirty="0"/>
              <a:t>Sayfa Arama:</a:t>
            </a:r>
            <a:r>
              <a:rPr lang="tr-TR" sz="2800" dirty="0"/>
              <a:t> </a:t>
            </a:r>
            <a:r>
              <a:rPr kumimoji="1" lang="tr-TR" altLang="ja-JP" sz="2800" dirty="0"/>
              <a:t>Sorguya karşılık gelen Web sayfalarını bulma</a:t>
            </a:r>
          </a:p>
          <a:p>
            <a:pPr>
              <a:lnSpc>
                <a:spcPct val="90000"/>
              </a:lnSpc>
            </a:pPr>
            <a:r>
              <a:rPr kumimoji="1" lang="en-US" altLang="ja-JP" sz="2800" dirty="0">
                <a:ea typeface="ＭＳ Ｐゴシック" pitchFamily="34" charset="-128"/>
              </a:rPr>
              <a:t>Pa</a:t>
            </a:r>
            <a:r>
              <a:rPr kumimoji="1" lang="tr-TR" altLang="ja-JP" sz="2800" dirty="0" err="1"/>
              <a:t>ragraf</a:t>
            </a:r>
            <a:r>
              <a:rPr kumimoji="1" lang="en-US" altLang="ja-JP" sz="2800" dirty="0">
                <a:ea typeface="ＭＳ Ｐゴシック" pitchFamily="34" charset="-128"/>
              </a:rPr>
              <a:t> </a:t>
            </a:r>
            <a:r>
              <a:rPr kumimoji="1" lang="tr-TR" altLang="ja-JP" sz="2800" dirty="0"/>
              <a:t>Arama: Sorguya karşılık gelen paragrafları bulma</a:t>
            </a:r>
          </a:p>
          <a:p>
            <a:pPr>
              <a:lnSpc>
                <a:spcPct val="90000"/>
              </a:lnSpc>
            </a:pPr>
            <a:r>
              <a:rPr kumimoji="1" lang="tr-TR" altLang="ja-JP" sz="2800" dirty="0">
                <a:solidFill>
                  <a:srgbClr val="FF0000"/>
                </a:solidFill>
              </a:rPr>
              <a:t>Bilgi Çıkarımı: </a:t>
            </a:r>
            <a:r>
              <a:rPr kumimoji="1" lang="tr-TR" altLang="ja-JP" sz="2800" dirty="0"/>
              <a:t>Önceden tanımlanmış şablonlara uygun bilgileri bulma</a:t>
            </a:r>
          </a:p>
          <a:p>
            <a:pPr>
              <a:lnSpc>
                <a:spcPct val="90000"/>
              </a:lnSpc>
            </a:pPr>
            <a:r>
              <a:rPr kumimoji="1" lang="tr-TR" altLang="ja-JP" sz="2800" dirty="0"/>
              <a:t>Soru Cevaplama: Kullanıcı sorusunun cevabını bulma</a:t>
            </a:r>
          </a:p>
          <a:p>
            <a:pPr>
              <a:lnSpc>
                <a:spcPct val="90000"/>
              </a:lnSpc>
            </a:pPr>
            <a:r>
              <a:rPr kumimoji="1" lang="tr-TR" altLang="ja-JP" sz="2800" dirty="0"/>
              <a:t>Metin Anlama: Metinleri insanların anlayabildiği gibi anlama</a:t>
            </a:r>
          </a:p>
          <a:p>
            <a:pPr>
              <a:lnSpc>
                <a:spcPct val="90000"/>
              </a:lnSpc>
            </a:pPr>
            <a:endParaRPr kumimoji="1" lang="tr-TR" altLang="ja-JP" sz="2800" dirty="0"/>
          </a:p>
          <a:p>
            <a:pPr>
              <a:lnSpc>
                <a:spcPct val="90000"/>
              </a:lnSpc>
            </a:pPr>
            <a:endParaRPr kumimoji="1" lang="tr-TR" altLang="ja-JP" sz="2800" dirty="0"/>
          </a:p>
          <a:p>
            <a:pPr>
              <a:lnSpc>
                <a:spcPct val="90000"/>
              </a:lnSpc>
            </a:pPr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Eğitim ve Test verileri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Eğiticili sınıflandırma metotlarında eğitim ve test verilerine ihtiyaç var.</a:t>
            </a:r>
          </a:p>
          <a:p>
            <a:r>
              <a:rPr lang="tr-TR"/>
              <a:t>365 eğitim, 365 test verisi oluşturuldu.</a:t>
            </a:r>
          </a:p>
          <a:p>
            <a:r>
              <a:rPr lang="tr-TR"/>
              <a:t>Her iki veri setinde de 103’er tane istediğimiz, 262’şer tane istemediğimiz türden veri var.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Farklı sınıflandırıcılar için sonuçlar</a:t>
            </a:r>
          </a:p>
        </p:txBody>
      </p:sp>
      <p:pic>
        <p:nvPicPr>
          <p:cNvPr id="98307" name="Picture 3" descr="sonu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1692275"/>
            <a:ext cx="5483225" cy="44005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Frekansların Kullanımı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Çok daha fazla Internet sayfasından binlerce ikili elde edilir. </a:t>
            </a:r>
          </a:p>
          <a:p>
            <a:r>
              <a:rPr lang="tr-TR"/>
              <a:t>Bulunan ikililerin tekrar sayıları (frekansları) bulunur.</a:t>
            </a:r>
          </a:p>
          <a:p>
            <a:r>
              <a:rPr lang="tr-TR"/>
              <a:t>En çok tekrar eden ikililer veritabanına kaydedilir.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Metot Hakkında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Sınıflandırma başarısı %100 olmadığından frekans kullanımı zorunlu. Dolayısıyla çok fazla sayfa işlemek gerekli.</a:t>
            </a:r>
          </a:p>
          <a:p>
            <a:pPr>
              <a:lnSpc>
                <a:spcPct val="90000"/>
              </a:lnSpc>
            </a:pPr>
            <a:r>
              <a:rPr lang="tr-TR" sz="2800"/>
              <a:t>Birden fazla kelimeden oluşan kelime grupları arasındaki ilişkiler bulunamıyor.</a:t>
            </a:r>
          </a:p>
          <a:p>
            <a:pPr>
              <a:lnSpc>
                <a:spcPct val="90000"/>
              </a:lnSpc>
            </a:pPr>
            <a:r>
              <a:rPr lang="tr-TR" sz="2800"/>
              <a:t>Her tür ilişkiye uygulanabilir değil.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800"/>
              <a:t>Ör: eşanlamlı, zıt anlamlı vs.</a:t>
            </a:r>
          </a:p>
          <a:p>
            <a:pPr>
              <a:lnSpc>
                <a:spcPct val="90000"/>
              </a:lnSpc>
            </a:pPr>
            <a:r>
              <a:rPr lang="tr-TR" sz="2800">
                <a:solidFill>
                  <a:srgbClr val="FF0000"/>
                </a:solidFill>
              </a:rPr>
              <a:t>~%85’lik bir başarı</a:t>
            </a:r>
            <a:r>
              <a:rPr lang="tr-TR" sz="2800"/>
              <a:t> ile sınıflandırma yapılabildiği görülmüştür.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997200"/>
            <a:ext cx="8134350" cy="20240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/>
              <a:t>[1] </a:t>
            </a:r>
            <a:r>
              <a:rPr lang="en-US" sz="2000"/>
              <a:t>www.ccs.neu.edu/home/futrelle/ bionlp/psb2001/Hawaii-Tutorial-Tsujii.ppt </a:t>
            </a: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/>
              <a:t>[2] </a:t>
            </a:r>
            <a:r>
              <a:rPr lang="en-US" sz="2000"/>
              <a:t>www.cs.utexas.edu/users/mooney/ ir-course/slides/InformationExtraction.ppt</a:t>
            </a: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/>
              <a:t>[3] </a:t>
            </a:r>
            <a:r>
              <a:rPr lang="en-US" sz="2000"/>
              <a:t>www.cs.columbia.edu/~eugene/talks/icde2003.ppt </a:t>
            </a: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/>
              <a:t>[4] </a:t>
            </a:r>
            <a:r>
              <a:rPr lang="en-US" sz="2000"/>
              <a:t>www.isi.edu/natural-language/ teaching/cs544/cs544-9-apr04.ppt </a:t>
            </a: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/>
              <a:t>[5] </a:t>
            </a:r>
            <a:r>
              <a:rPr lang="en-US" sz="2000"/>
              <a:t>www.cs.sfu.ca/~zshi1/personal/ projects/Presentation_thesis.ppt </a:t>
            </a: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21 yaşındaki inşaat işçisi Kazım Yaprak, evine dönerken para meselesi yüzünden tartıştığı arkadaşı Hilmi </a:t>
            </a:r>
            <a:r>
              <a:rPr lang="tr-TR" sz="2800" dirty="0" err="1"/>
              <a:t>Baker</a:t>
            </a:r>
            <a:r>
              <a:rPr lang="tr-TR" sz="2800" dirty="0"/>
              <a:t> tarafından bıçaklanarak öldürüldü.</a:t>
            </a:r>
          </a:p>
          <a:p>
            <a:endParaRPr lang="tr-TR" sz="2800" dirty="0"/>
          </a:p>
          <a:p>
            <a:r>
              <a:rPr lang="tr-TR" sz="2800" dirty="0">
                <a:solidFill>
                  <a:srgbClr val="FF0000"/>
                </a:solidFill>
              </a:rPr>
              <a:t>Katil: Hilmi </a:t>
            </a:r>
            <a:r>
              <a:rPr lang="tr-TR" sz="2800" dirty="0" err="1">
                <a:solidFill>
                  <a:srgbClr val="FF0000"/>
                </a:solidFill>
              </a:rPr>
              <a:t>Baker</a:t>
            </a:r>
            <a:endParaRPr lang="tr-TR" sz="2800" dirty="0">
              <a:solidFill>
                <a:srgbClr val="FF0000"/>
              </a:solidFill>
            </a:endParaRPr>
          </a:p>
          <a:p>
            <a:r>
              <a:rPr lang="tr-TR" sz="2800" dirty="0">
                <a:solidFill>
                  <a:srgbClr val="FF0000"/>
                </a:solidFill>
              </a:rPr>
              <a:t>Kurban: Kazım Yaprak</a:t>
            </a:r>
          </a:p>
          <a:p>
            <a:r>
              <a:rPr lang="tr-TR" sz="2800" dirty="0">
                <a:solidFill>
                  <a:srgbClr val="FF0000"/>
                </a:solidFill>
              </a:rPr>
              <a:t>Sebep: </a:t>
            </a:r>
            <a:r>
              <a:rPr lang="tr-TR" sz="2800" dirty="0" smtClean="0">
                <a:solidFill>
                  <a:srgbClr val="FF0000"/>
                </a:solidFill>
              </a:rPr>
              <a:t>Para</a:t>
            </a:r>
            <a:endParaRPr lang="tr-TR" sz="2800" dirty="0">
              <a:solidFill>
                <a:srgbClr val="FF0000"/>
              </a:solidFill>
            </a:endParaRPr>
          </a:p>
          <a:p>
            <a:r>
              <a:rPr lang="tr-TR" sz="2800" dirty="0">
                <a:solidFill>
                  <a:srgbClr val="FF0000"/>
                </a:solidFill>
              </a:rPr>
              <a:t>Suç Aleti: Bıçak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057400"/>
            <a:ext cx="7650163" cy="2552700"/>
            <a:chOff x="768" y="1296"/>
            <a:chExt cx="4819" cy="1608"/>
          </a:xfrm>
        </p:grpSpPr>
        <p:graphicFrame>
          <p:nvGraphicFramePr>
            <p:cNvPr id="117765" name="Object 5"/>
            <p:cNvGraphicFramePr>
              <a:graphicFrameLocks noChangeAspect="1"/>
            </p:cNvGraphicFramePr>
            <p:nvPr/>
          </p:nvGraphicFramePr>
          <p:xfrm>
            <a:off x="768" y="1296"/>
            <a:ext cx="1559" cy="1608"/>
          </p:xfrm>
          <a:graphic>
            <a:graphicData uri="http://schemas.openxmlformats.org/presentationml/2006/ole">
              <p:oleObj spid="_x0000_s32770" name="Visio" r:id="rId3" imgW="1292047" imgH="1068629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656" y="1632"/>
              <a:ext cx="432" cy="144"/>
              <a:chOff x="4368" y="1632"/>
              <a:chExt cx="432" cy="144"/>
            </a:xfrm>
          </p:grpSpPr>
          <p:sp>
            <p:nvSpPr>
              <p:cNvPr id="117767" name="Rectangle 7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68" name="Rectangle 8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69" name="Rectangle 9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432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0" name="Rectangle 10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240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1" name="Line 11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2" name="Line 12"/>
              <p:cNvSpPr>
                <a:spLocks noChangeShapeType="1"/>
              </p:cNvSpPr>
              <p:nvPr/>
            </p:nvSpPr>
            <p:spPr bwMode="auto">
              <a:xfrm>
                <a:off x="4656" y="1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656" y="1632"/>
              <a:ext cx="432" cy="384"/>
              <a:chOff x="4848" y="1632"/>
              <a:chExt cx="432" cy="384"/>
            </a:xfrm>
          </p:grpSpPr>
          <p:sp>
            <p:nvSpPr>
              <p:cNvPr id="117774" name="Rectangle 14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43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5" name="Rectangle 15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240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6" name="Rectangle 16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432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7" name="Rectangle 17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240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8" name="Line 18"/>
              <p:cNvSpPr>
                <a:spLocks noChangeShapeType="1"/>
              </p:cNvSpPr>
              <p:nvPr/>
            </p:nvSpPr>
            <p:spPr bwMode="auto">
              <a:xfrm>
                <a:off x="4896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79" name="Line 19"/>
              <p:cNvSpPr>
                <a:spLocks noChangeShapeType="1"/>
              </p:cNvSpPr>
              <p:nvPr/>
            </p:nvSpPr>
            <p:spPr bwMode="auto">
              <a:xfrm>
                <a:off x="5136" y="1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0" name="Line 20"/>
              <p:cNvSpPr>
                <a:spLocks noChangeShapeType="1"/>
              </p:cNvSpPr>
              <p:nvPr/>
            </p:nvSpPr>
            <p:spPr bwMode="auto">
              <a:xfrm>
                <a:off x="5136" y="17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1" name="Line 21"/>
              <p:cNvSpPr>
                <a:spLocks noChangeShapeType="1"/>
              </p:cNvSpPr>
              <p:nvPr/>
            </p:nvSpPr>
            <p:spPr bwMode="auto">
              <a:xfrm>
                <a:off x="5136" y="182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2" name="Line 22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3" name="Line 23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4" name="Line 24"/>
              <p:cNvSpPr>
                <a:spLocks noChangeShapeType="1"/>
              </p:cNvSpPr>
              <p:nvPr/>
            </p:nvSpPr>
            <p:spPr bwMode="auto">
              <a:xfrm>
                <a:off x="5136" y="196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5" name="Line 25"/>
              <p:cNvSpPr>
                <a:spLocks noChangeShapeType="1"/>
              </p:cNvSpPr>
              <p:nvPr/>
            </p:nvSpPr>
            <p:spPr bwMode="auto">
              <a:xfrm>
                <a:off x="4896" y="17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6" name="Line 26"/>
              <p:cNvSpPr>
                <a:spLocks noChangeShapeType="1"/>
              </p:cNvSpPr>
              <p:nvPr/>
            </p:nvSpPr>
            <p:spPr bwMode="auto">
              <a:xfrm>
                <a:off x="4896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7" name="Line 27"/>
              <p:cNvSpPr>
                <a:spLocks noChangeShapeType="1"/>
              </p:cNvSpPr>
              <p:nvPr/>
            </p:nvSpPr>
            <p:spPr bwMode="auto">
              <a:xfrm>
                <a:off x="4896" y="18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8" name="Line 28"/>
              <p:cNvSpPr>
                <a:spLocks noChangeShapeType="1"/>
              </p:cNvSpPr>
              <p:nvPr/>
            </p:nvSpPr>
            <p:spPr bwMode="auto">
              <a:xfrm>
                <a:off x="4895" y="19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89" name="Line 29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4656" y="1632"/>
              <a:ext cx="432" cy="720"/>
              <a:chOff x="5328" y="1632"/>
              <a:chExt cx="432" cy="720"/>
            </a:xfrm>
          </p:grpSpPr>
          <p:sp>
            <p:nvSpPr>
              <p:cNvPr id="117791" name="Rectangle 31"/>
              <p:cNvSpPr>
                <a:spLocks noChangeArrowheads="1"/>
              </p:cNvSpPr>
              <p:nvPr/>
            </p:nvSpPr>
            <p:spPr bwMode="auto">
              <a:xfrm>
                <a:off x="5328" y="1632"/>
                <a:ext cx="432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2" name="Rectangle 32"/>
              <p:cNvSpPr>
                <a:spLocks noChangeArrowheads="1"/>
              </p:cNvSpPr>
              <p:nvPr/>
            </p:nvSpPr>
            <p:spPr bwMode="auto">
              <a:xfrm>
                <a:off x="5328" y="1632"/>
                <a:ext cx="240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3" name="Rectangle 33"/>
              <p:cNvSpPr>
                <a:spLocks noChangeArrowheads="1"/>
              </p:cNvSpPr>
              <p:nvPr/>
            </p:nvSpPr>
            <p:spPr bwMode="auto">
              <a:xfrm>
                <a:off x="5328" y="1632"/>
                <a:ext cx="432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4" name="Rectangle 34"/>
              <p:cNvSpPr>
                <a:spLocks noChangeArrowheads="1"/>
              </p:cNvSpPr>
              <p:nvPr/>
            </p:nvSpPr>
            <p:spPr bwMode="auto">
              <a:xfrm>
                <a:off x="5328" y="1632"/>
                <a:ext cx="240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5" name="Line 35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6" name="Line 36"/>
              <p:cNvSpPr>
                <a:spLocks noChangeShapeType="1"/>
              </p:cNvSpPr>
              <p:nvPr/>
            </p:nvSpPr>
            <p:spPr bwMode="auto">
              <a:xfrm>
                <a:off x="5616" y="1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7" name="Line 37"/>
              <p:cNvSpPr>
                <a:spLocks noChangeShapeType="1"/>
              </p:cNvSpPr>
              <p:nvPr/>
            </p:nvSpPr>
            <p:spPr bwMode="auto">
              <a:xfrm>
                <a:off x="5616" y="17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8" name="Line 38"/>
              <p:cNvSpPr>
                <a:spLocks noChangeShapeType="1"/>
              </p:cNvSpPr>
              <p:nvPr/>
            </p:nvSpPr>
            <p:spPr bwMode="auto">
              <a:xfrm>
                <a:off x="5616" y="182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799" name="Line 39"/>
              <p:cNvSpPr>
                <a:spLocks noChangeShapeType="1"/>
              </p:cNvSpPr>
              <p:nvPr/>
            </p:nvSpPr>
            <p:spPr bwMode="auto">
              <a:xfrm>
                <a:off x="5616" y="18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0" name="Line 40"/>
              <p:cNvSpPr>
                <a:spLocks noChangeShapeType="1"/>
              </p:cNvSpPr>
              <p:nvPr/>
            </p:nvSpPr>
            <p:spPr bwMode="auto">
              <a:xfrm>
                <a:off x="5616" y="19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1" name="Line 41"/>
              <p:cNvSpPr>
                <a:spLocks noChangeShapeType="1"/>
              </p:cNvSpPr>
              <p:nvPr/>
            </p:nvSpPr>
            <p:spPr bwMode="auto">
              <a:xfrm>
                <a:off x="5616" y="196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2" name="Line 42"/>
              <p:cNvSpPr>
                <a:spLocks noChangeShapeType="1"/>
              </p:cNvSpPr>
              <p:nvPr/>
            </p:nvSpPr>
            <p:spPr bwMode="auto">
              <a:xfrm>
                <a:off x="5616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3" name="Line 43"/>
              <p:cNvSpPr>
                <a:spLocks noChangeShapeType="1"/>
              </p:cNvSpPr>
              <p:nvPr/>
            </p:nvSpPr>
            <p:spPr bwMode="auto">
              <a:xfrm>
                <a:off x="5616" y="206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4" name="Line 44"/>
              <p:cNvSpPr>
                <a:spLocks noChangeShapeType="1"/>
              </p:cNvSpPr>
              <p:nvPr/>
            </p:nvSpPr>
            <p:spPr bwMode="auto">
              <a:xfrm>
                <a:off x="5616" y="211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5" name="Line 45"/>
              <p:cNvSpPr>
                <a:spLocks noChangeShapeType="1"/>
              </p:cNvSpPr>
              <p:nvPr/>
            </p:nvSpPr>
            <p:spPr bwMode="auto">
              <a:xfrm>
                <a:off x="5616" y="216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6" name="Line 46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7" name="Line 47"/>
              <p:cNvSpPr>
                <a:spLocks noChangeShapeType="1"/>
              </p:cNvSpPr>
              <p:nvPr/>
            </p:nvSpPr>
            <p:spPr bwMode="auto">
              <a:xfrm>
                <a:off x="5616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8" name="Line 48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09" name="Line 49"/>
              <p:cNvSpPr>
                <a:spLocks noChangeShapeType="1"/>
              </p:cNvSpPr>
              <p:nvPr/>
            </p:nvSpPr>
            <p:spPr bwMode="auto">
              <a:xfrm>
                <a:off x="5376" y="17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0" name="Line 50"/>
              <p:cNvSpPr>
                <a:spLocks noChangeShapeType="1"/>
              </p:cNvSpPr>
              <p:nvPr/>
            </p:nvSpPr>
            <p:spPr bwMode="auto">
              <a:xfrm>
                <a:off x="5376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1" name="Line 51"/>
              <p:cNvSpPr>
                <a:spLocks noChangeShapeType="1"/>
              </p:cNvSpPr>
              <p:nvPr/>
            </p:nvSpPr>
            <p:spPr bwMode="auto">
              <a:xfrm>
                <a:off x="5376" y="18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2" name="Line 52"/>
              <p:cNvSpPr>
                <a:spLocks noChangeShapeType="1"/>
              </p:cNvSpPr>
              <p:nvPr/>
            </p:nvSpPr>
            <p:spPr bwMode="auto">
              <a:xfrm>
                <a:off x="5375" y="19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3" name="Line 53"/>
              <p:cNvSpPr>
                <a:spLocks noChangeShapeType="1"/>
              </p:cNvSpPr>
              <p:nvPr/>
            </p:nvSpPr>
            <p:spPr bwMode="auto">
              <a:xfrm>
                <a:off x="5376" y="196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4" name="Line 54"/>
              <p:cNvSpPr>
                <a:spLocks noChangeShapeType="1"/>
              </p:cNvSpPr>
              <p:nvPr/>
            </p:nvSpPr>
            <p:spPr bwMode="auto">
              <a:xfrm>
                <a:off x="5376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5" name="Line 55"/>
              <p:cNvSpPr>
                <a:spLocks noChangeShapeType="1"/>
              </p:cNvSpPr>
              <p:nvPr/>
            </p:nvSpPr>
            <p:spPr bwMode="auto">
              <a:xfrm>
                <a:off x="5376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6" name="Line 56"/>
              <p:cNvSpPr>
                <a:spLocks noChangeShapeType="1"/>
              </p:cNvSpPr>
              <p:nvPr/>
            </p:nvSpPr>
            <p:spPr bwMode="auto">
              <a:xfrm>
                <a:off x="5376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7" name="Line 57"/>
              <p:cNvSpPr>
                <a:spLocks noChangeShapeType="1"/>
              </p:cNvSpPr>
              <p:nvPr/>
            </p:nvSpPr>
            <p:spPr bwMode="auto">
              <a:xfrm>
                <a:off x="5376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8" name="Line 58"/>
              <p:cNvSpPr>
                <a:spLocks noChangeShapeType="1"/>
              </p:cNvSpPr>
              <p:nvPr/>
            </p:nvSpPr>
            <p:spPr bwMode="auto">
              <a:xfrm>
                <a:off x="5376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19" name="Line 59"/>
              <p:cNvSpPr>
                <a:spLocks noChangeShapeType="1"/>
              </p:cNvSpPr>
              <p:nvPr/>
            </p:nvSpPr>
            <p:spPr bwMode="auto">
              <a:xfrm>
                <a:off x="5376" y="225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7820" name="Line 60"/>
              <p:cNvSpPr>
                <a:spLocks noChangeShapeType="1"/>
              </p:cNvSpPr>
              <p:nvPr/>
            </p:nvSpPr>
            <p:spPr bwMode="auto">
              <a:xfrm>
                <a:off x="5376" y="23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17821" name="AutoShape 61"/>
            <p:cNvSpPr>
              <a:spLocks noChangeArrowheads="1"/>
            </p:cNvSpPr>
            <p:nvPr/>
          </p:nvSpPr>
          <p:spPr bwMode="auto">
            <a:xfrm>
              <a:off x="4176" y="1824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7822" name="Text Box 62"/>
            <p:cNvSpPr txBox="1">
              <a:spLocks noChangeArrowheads="1"/>
            </p:cNvSpPr>
            <p:nvPr/>
          </p:nvSpPr>
          <p:spPr bwMode="auto">
            <a:xfrm>
              <a:off x="2895" y="1632"/>
              <a:ext cx="1312" cy="542"/>
            </a:xfrm>
            <a:prstGeom prst="rect">
              <a:avLst/>
            </a:prstGeom>
            <a:solidFill>
              <a:schemeClr val="accent1"/>
            </a:solidFill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b="1">
                  <a:solidFill>
                    <a:srgbClr val="003366"/>
                  </a:solidFill>
                </a:rPr>
                <a:t>Bilgi Çıkarım </a:t>
              </a:r>
            </a:p>
            <a:p>
              <a:pPr algn="ctr" eaLnBrk="0" hangingPunct="0"/>
              <a:r>
                <a:rPr lang="en-US" b="1">
                  <a:solidFill>
                    <a:srgbClr val="003366"/>
                  </a:solidFill>
                </a:rPr>
                <a:t>S</a:t>
              </a:r>
              <a:r>
                <a:rPr lang="tr-TR" b="1">
                  <a:solidFill>
                    <a:srgbClr val="003366"/>
                  </a:solidFill>
                </a:rPr>
                <a:t>istemi</a:t>
              </a:r>
              <a:endParaRPr lang="en-US" b="1">
                <a:solidFill>
                  <a:srgbClr val="003366"/>
                </a:solidFill>
              </a:endParaRPr>
            </a:p>
          </p:txBody>
        </p: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008" y="1824"/>
              <a:ext cx="1104" cy="624"/>
              <a:chOff x="3744" y="2880"/>
              <a:chExt cx="1104" cy="1056"/>
            </a:xfrm>
          </p:grpSpPr>
          <p:sp>
            <p:nvSpPr>
              <p:cNvPr id="117824" name="AutoShape 64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  <p:sp>
            <p:nvSpPr>
              <p:cNvPr id="117825" name="AutoShape 65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  <p:sp>
            <p:nvSpPr>
              <p:cNvPr id="117826" name="AutoShape 6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  <p:sp>
            <p:nvSpPr>
              <p:cNvPr id="117827" name="AutoShape 67"/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  <p:sp>
            <p:nvSpPr>
              <p:cNvPr id="117828" name="AutoShape 68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  <p:sp>
            <p:nvSpPr>
              <p:cNvPr id="117829" name="AutoShape 69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672"/>
              </a:xfrm>
              <a:prstGeom prst="flowChartMultidocumen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endParaRPr lang="tr-TR" sz="2000" i="1">
                  <a:latin typeface="Tahoma" pitchFamily="34" charset="0"/>
                </a:endParaRPr>
              </a:p>
            </p:txBody>
          </p:sp>
        </p:grpSp>
        <p:sp>
          <p:nvSpPr>
            <p:cNvPr id="117830" name="AutoShape 70"/>
            <p:cNvSpPr>
              <a:spLocks noChangeArrowheads="1"/>
            </p:cNvSpPr>
            <p:nvPr/>
          </p:nvSpPr>
          <p:spPr bwMode="auto">
            <a:xfrm>
              <a:off x="2400" y="1824"/>
              <a:ext cx="528" cy="336"/>
            </a:xfrm>
            <a:prstGeom prst="right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7831" name="Text Box 71"/>
            <p:cNvSpPr txBox="1">
              <a:spLocks noChangeArrowheads="1"/>
            </p:cNvSpPr>
            <p:nvPr/>
          </p:nvSpPr>
          <p:spPr bwMode="auto">
            <a:xfrm>
              <a:off x="4155" y="2496"/>
              <a:ext cx="1432" cy="288"/>
            </a:xfrm>
            <a:prstGeom prst="rect">
              <a:avLst/>
            </a:prstGeom>
            <a:solidFill>
              <a:schemeClr val="accent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>
                  <a:latin typeface="Arial" pitchFamily="34" charset="0"/>
                </a:rPr>
                <a:t>Bulunan bilgiler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72" name="7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Kullanım Alanları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Temel Fikir:</a:t>
            </a:r>
            <a:r>
              <a:rPr lang="tr-TR"/>
              <a:t> Internet dünyadaki en büyük veritabanıdır. İçinden istediğimiz yapıdaki bilgileri çekebiliriz.</a:t>
            </a:r>
          </a:p>
          <a:p>
            <a:pPr lvl="1"/>
            <a:r>
              <a:rPr lang="tr-TR" b="1"/>
              <a:t>Büyük metin verilerinden ilişkisel veritabanları oluşturma. ÖR: biyomedikal makaleleri</a:t>
            </a:r>
          </a:p>
          <a:p>
            <a:pPr lvl="1"/>
            <a:r>
              <a:rPr lang="tr-TR" b="1"/>
              <a:t>Birçok web sayfasından verilerin çekilerek özet bilginin oluşturulması. ÖR: shopbots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Temel Metotlar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Düzenli ifadeleri (</a:t>
            </a:r>
            <a:r>
              <a:rPr lang="tr-TR" dirty="0" err="1" smtClean="0"/>
              <a:t>Regex</a:t>
            </a:r>
            <a:r>
              <a:rPr lang="tr-TR" dirty="0" smtClean="0"/>
              <a:t>) kullanmak</a:t>
            </a:r>
          </a:p>
          <a:p>
            <a:r>
              <a:rPr lang="tr-TR" dirty="0" smtClean="0"/>
              <a:t>Yazım dilindeki şablonları kullanmak</a:t>
            </a:r>
          </a:p>
          <a:p>
            <a:r>
              <a:rPr lang="tr-TR" dirty="0" smtClean="0"/>
              <a:t>Morfolojik çözümlemelerdeki şablonları kullanmak</a:t>
            </a:r>
          </a:p>
          <a:p>
            <a:r>
              <a:rPr lang="tr-TR" dirty="0" smtClean="0"/>
              <a:t>Öğelerine ayrılmış metinleri kullanmak</a:t>
            </a:r>
          </a:p>
          <a:p>
            <a:r>
              <a:rPr lang="tr-TR" dirty="0" smtClean="0"/>
              <a:t>Dinamik web sayfalarındaki tekrarlanan HTML </a:t>
            </a:r>
            <a:r>
              <a:rPr lang="tr-TR" dirty="0" err="1" smtClean="0"/>
              <a:t>tag’lerini</a:t>
            </a:r>
            <a:r>
              <a:rPr lang="tr-TR" dirty="0" smtClean="0"/>
              <a:t> kullanmak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Düzenli ifadeleri (Regex) kullanmak</a:t>
            </a:r>
          </a:p>
        </p:txBody>
      </p:sp>
      <p:sp>
        <p:nvSpPr>
          <p:cNvPr id="624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mtClean="0"/>
          </a:p>
        </p:txBody>
      </p:sp>
      <p:sp>
        <p:nvSpPr>
          <p:cNvPr id="62468" name="3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Yıldız Teknik Üniversitesi</a:t>
            </a:r>
          </a:p>
          <a:p>
            <a:r>
              <a:rPr lang="tr-TR" smtClean="0"/>
              <a:t>Bilgisayar Mühendisliği Bölümü</a:t>
            </a:r>
            <a:endParaRPr lang="en-US" smtClean="0"/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5008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8006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tr-TR"/>
              <a:t>Yazım Dilindeki Şablonlar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2713" y="1981200"/>
            <a:ext cx="3667125" cy="4114800"/>
          </a:xfrm>
        </p:spPr>
        <p:txBody>
          <a:bodyPr/>
          <a:lstStyle/>
          <a:p>
            <a:r>
              <a:rPr lang="tr-TR"/>
              <a:t>İstenen ilişki türü için şablonlar bulup büyük metinlerde bu şablonlara uyan çiftleri çıkarmak</a:t>
            </a:r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4938" y="1196975"/>
            <a:ext cx="5019675" cy="518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1228</Words>
  <PresentationFormat>Ekran Gösterisi (4:3)</PresentationFormat>
  <Paragraphs>247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6" baseType="lpstr">
      <vt:lpstr>Ofis Teması</vt:lpstr>
      <vt:lpstr>Visio</vt:lpstr>
      <vt:lpstr>Otomatik Bilgi Çıkarımı</vt:lpstr>
      <vt:lpstr>Sunumun içeriği</vt:lpstr>
      <vt:lpstr>Bilgi Çıkarımı Nedir? Doğal Dil İşleme Uygulamalarının  Neresinde Yer Alır?</vt:lpstr>
      <vt:lpstr>örnek</vt:lpstr>
      <vt:lpstr>Slayt 5</vt:lpstr>
      <vt:lpstr>Kullanım Alanları</vt:lpstr>
      <vt:lpstr>Temel Metotlar</vt:lpstr>
      <vt:lpstr>Düzenli ifadeleri (Regex) kullanmak</vt:lpstr>
      <vt:lpstr>Yazım Dilindeki Şablonlar</vt:lpstr>
      <vt:lpstr>Öğelerine ayrılmış metinler</vt:lpstr>
      <vt:lpstr>Slayt 11</vt:lpstr>
      <vt:lpstr>Fiil Şablonları</vt:lpstr>
      <vt:lpstr>Şablonlar</vt:lpstr>
      <vt:lpstr>Amazon Kitap Sayfası HTML kodu</vt:lpstr>
      <vt:lpstr>Temel Fikir</vt:lpstr>
      <vt:lpstr>Tablomuzun Satırlarını Belirlemek</vt:lpstr>
      <vt:lpstr>Slayt 17</vt:lpstr>
      <vt:lpstr>Alışveriş Robotları</vt:lpstr>
      <vt:lpstr>Alışveriş/Haber Toplama Robotlarının Çalışma Adımları</vt:lpstr>
      <vt:lpstr>Türkçe için bir Şablon Eşleme Denemesi </vt:lpstr>
      <vt:lpstr>Şablonların bulunması</vt:lpstr>
      <vt:lpstr>Bulunan Şablonlardan Örnekler Tüm X’ler Y’dir için</vt:lpstr>
      <vt:lpstr>Bulunan Şablonlardan Örnekler X’in yeri Y’dir için</vt:lpstr>
      <vt:lpstr>Şablonlara uygun ikililerin bulunması</vt:lpstr>
      <vt:lpstr>Şablonlara uygun ikililerden örnekler</vt:lpstr>
      <vt:lpstr>İkililerin elle sınıflandırılması</vt:lpstr>
      <vt:lpstr>İkililerin eklerine ayrılması</vt:lpstr>
      <vt:lpstr>Eklerine Ayrılmış Kelimelerden Örnekler</vt:lpstr>
      <vt:lpstr>Verilerin Modellenmesi</vt:lpstr>
      <vt:lpstr>Eğitim ve Test verileri</vt:lpstr>
      <vt:lpstr>Farklı sınıflandırıcılar için sonuçlar</vt:lpstr>
      <vt:lpstr>Frekansların Kullanımı</vt:lpstr>
      <vt:lpstr>Metot Hakkında</vt:lpstr>
      <vt:lpstr>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amasyali</dc:creator>
  <cp:lastModifiedBy>amasyali</cp:lastModifiedBy>
  <cp:revision>11</cp:revision>
  <dcterms:created xsi:type="dcterms:W3CDTF">2012-03-03T13:39:01Z</dcterms:created>
  <dcterms:modified xsi:type="dcterms:W3CDTF">2014-03-12T07:31:03Z</dcterms:modified>
</cp:coreProperties>
</file>