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78" r:id="rId6"/>
    <p:sldId id="279" r:id="rId7"/>
    <p:sldId id="260" r:id="rId8"/>
    <p:sldId id="273" r:id="rId9"/>
    <p:sldId id="274" r:id="rId10"/>
    <p:sldId id="275" r:id="rId11"/>
    <p:sldId id="276" r:id="rId12"/>
    <p:sldId id="277" r:id="rId13"/>
    <p:sldId id="267" r:id="rId14"/>
    <p:sldId id="259" r:id="rId15"/>
    <p:sldId id="269" r:id="rId16"/>
    <p:sldId id="262" r:id="rId17"/>
    <p:sldId id="268" r:id="rId18"/>
    <p:sldId id="258" r:id="rId19"/>
    <p:sldId id="266" r:id="rId20"/>
    <p:sldId id="265" r:id="rId21"/>
    <p:sldId id="288" r:id="rId22"/>
    <p:sldId id="281" r:id="rId23"/>
    <p:sldId id="272" r:id="rId24"/>
    <p:sldId id="282" r:id="rId25"/>
    <p:sldId id="264" r:id="rId26"/>
    <p:sldId id="283" r:id="rId27"/>
    <p:sldId id="286" r:id="rId28"/>
    <p:sldId id="263" r:id="rId29"/>
    <p:sldId id="287" r:id="rId30"/>
    <p:sldId id="284" r:id="rId31"/>
    <p:sldId id="285" r:id="rId32"/>
    <p:sldId id="280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99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88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2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693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7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47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54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0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66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61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4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A7EC-1FA7-4E00-AD5B-6694E102E594}" type="datetimeFigureOut">
              <a:rPr lang="tr-TR" smtClean="0"/>
              <a:t>20.10.2017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5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yazilimcity.net/?p=290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Nesneye Dayalı Kavramlar</a:t>
            </a:r>
            <a:br>
              <a:rPr lang="tr-TR" b="1" dirty="0" smtClean="0"/>
            </a:br>
            <a:r>
              <a:rPr lang="tr-TR" b="1" dirty="0" smtClean="0"/>
              <a:t>Uygulama 1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21.10.2017</a:t>
            </a:r>
          </a:p>
          <a:p>
            <a:r>
              <a:rPr lang="tr-TR" b="1" dirty="0" smtClean="0"/>
              <a:t>DB11</a:t>
            </a:r>
          </a:p>
          <a:p>
            <a:r>
              <a:rPr lang="tr-TR" b="1" dirty="0" smtClean="0"/>
              <a:t>17:00 – 18:30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230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76518"/>
            <a:ext cx="10515600" cy="5700445"/>
          </a:xfrm>
        </p:spPr>
        <p:txBody>
          <a:bodyPr>
            <a:normAutofit/>
          </a:bodyPr>
          <a:lstStyle/>
          <a:p>
            <a:r>
              <a:rPr lang="tr-TR" dirty="0" err="1" smtClean="0"/>
              <a:t>Metod</a:t>
            </a:r>
            <a:r>
              <a:rPr lang="tr-TR" dirty="0" smtClean="0"/>
              <a:t> isimleri küçük harfle başlaması tercih edilir ve emir kipi ile kullanılması tercih edilir. (Okunabilirlik, </a:t>
            </a:r>
            <a:r>
              <a:rPr lang="tr-TR" dirty="0" err="1" smtClean="0"/>
              <a:t>anlaşılabilirlik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121" y="1381003"/>
            <a:ext cx="8043223" cy="47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5803476"/>
          </a:xfrm>
        </p:spPr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ve</a:t>
            </a:r>
            <a:r>
              <a:rPr lang="en-US" dirty="0" smtClean="0"/>
              <a:t> final </a:t>
            </a:r>
            <a:r>
              <a:rPr lang="en-US" dirty="0" err="1" smtClean="0"/>
              <a:t>tanımlanmış</a:t>
            </a:r>
            <a:r>
              <a:rPr lang="en-US" dirty="0" smtClean="0"/>
              <a:t> </a:t>
            </a:r>
            <a:r>
              <a:rPr lang="en-US" dirty="0" err="1" smtClean="0"/>
              <a:t>değişkenler</a:t>
            </a:r>
            <a:r>
              <a:rPr lang="tr-TR" dirty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Tamamı büyük harf ile yazılır. Sabit isimleri tamamen büyük harflerle yazılır ve kelimeler bir birlerinden alt çizgilerle ayrılırlar.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78" y="1915174"/>
            <a:ext cx="5578645" cy="34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5442867"/>
          </a:xfrm>
        </p:spPr>
        <p:txBody>
          <a:bodyPr/>
          <a:lstStyle/>
          <a:p>
            <a:r>
              <a:rPr lang="tr-TR" dirty="0" err="1" smtClean="0"/>
              <a:t>CamelCase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Snake_Case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Anahtar sözcükler, değişkenlere verilmemeli!!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917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Görünebilirlik</a:t>
            </a:r>
            <a:r>
              <a:rPr lang="tr-TR" b="1" dirty="0" smtClean="0"/>
              <a:t> Kuralları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b="1" dirty="0" err="1"/>
              <a:t>Public</a:t>
            </a:r>
            <a:r>
              <a:rPr lang="tr-TR" b="1" dirty="0"/>
              <a:t>: </a:t>
            </a:r>
            <a:r>
              <a:rPr lang="tr-TR" dirty="0"/>
              <a:t>Bu tip üyelere erişimde hiç bir kısıtlama yoktur. </a:t>
            </a:r>
            <a:endParaRPr lang="tr-TR" dirty="0" smtClean="0"/>
          </a:p>
          <a:p>
            <a:r>
              <a:rPr lang="tr-TR" b="1" dirty="0" err="1" smtClean="0"/>
              <a:t>Private</a:t>
            </a:r>
            <a:r>
              <a:rPr lang="tr-TR" b="1" dirty="0"/>
              <a:t>: </a:t>
            </a:r>
            <a:r>
              <a:rPr lang="tr-TR" dirty="0"/>
              <a:t>Bu tip üyelere başka sınıflardan nesneler </a:t>
            </a:r>
            <a:r>
              <a:rPr lang="tr-TR" dirty="0" smtClean="0"/>
              <a:t>erişemez. </a:t>
            </a:r>
            <a:r>
              <a:rPr lang="tr-TR" dirty="0"/>
              <a:t>Yalnızca kendi sınıfı içerisinden </a:t>
            </a:r>
            <a:r>
              <a:rPr lang="tr-TR" dirty="0" smtClean="0"/>
              <a:t>erişim sağlanır.</a:t>
            </a:r>
          </a:p>
          <a:p>
            <a:r>
              <a:rPr lang="tr-TR" b="1" dirty="0" err="1" smtClean="0"/>
              <a:t>Protected</a:t>
            </a:r>
            <a:r>
              <a:rPr lang="tr-TR" b="1" dirty="0" smtClean="0"/>
              <a:t>:  </a:t>
            </a:r>
            <a:r>
              <a:rPr lang="tr-TR" dirty="0" smtClean="0"/>
              <a:t>Kalıtım ile ilgili (paketteki diğer sınıflara ve alt sınıflarına açıktır) </a:t>
            </a:r>
            <a:r>
              <a:rPr lang="tr-TR" b="0" i="0" u="none" strike="noStrike" baseline="0" dirty="0" smtClean="0"/>
              <a:t>(derste sorumlu değilsiniz)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Örneklere bak…(Ayakkabi.java)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42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Encapsulation</a:t>
            </a:r>
            <a:r>
              <a:rPr lang="tr-TR" b="1" dirty="0" smtClean="0"/>
              <a:t>(</a:t>
            </a:r>
            <a:r>
              <a:rPr lang="tr-TR" b="1" dirty="0" err="1" smtClean="0"/>
              <a:t>Kapsülleme</a:t>
            </a:r>
            <a:r>
              <a:rPr lang="tr-TR" b="1" dirty="0" smtClean="0"/>
              <a:t>):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Bilgi </a:t>
            </a:r>
            <a:r>
              <a:rPr lang="tr-TR" dirty="0"/>
              <a:t>saklama ya da koruma olarak da bilinen </a:t>
            </a:r>
            <a:r>
              <a:rPr lang="tr-TR" dirty="0" err="1"/>
              <a:t>kapsülleme</a:t>
            </a:r>
            <a:r>
              <a:rPr lang="tr-TR" dirty="0"/>
              <a:t>, nesnenin yaptığı işler ve durumuyla ilgili bilgilerin ve işlevsel karmaşıklığının gizlenmesi anlamına gelir. Tanımından da anlaşılacağı üzere iki temel amacı vardır: bilgi saklama ve karmaşıklığı gizleme.</a:t>
            </a:r>
            <a:br>
              <a:rPr lang="tr-TR" dirty="0"/>
            </a:br>
            <a:endParaRPr lang="tr-TR" dirty="0"/>
          </a:p>
          <a:p>
            <a:endParaRPr lang="tr-TR" dirty="0" smtClean="0"/>
          </a:p>
          <a:p>
            <a:r>
              <a:rPr lang="tr-TR" b="1" dirty="0" smtClean="0"/>
              <a:t>Hoca üye alanların </a:t>
            </a:r>
            <a:r>
              <a:rPr lang="tr-TR" b="1" dirty="0" err="1" smtClean="0"/>
              <a:t>private</a:t>
            </a:r>
            <a:r>
              <a:rPr lang="tr-TR" b="1" dirty="0" smtClean="0"/>
              <a:t> olmasını ister her zaman. Sınavda dikkat!!!</a:t>
            </a:r>
          </a:p>
          <a:p>
            <a:r>
              <a:rPr lang="tr-TR" b="1" dirty="0" smtClean="0"/>
              <a:t>(</a:t>
            </a:r>
            <a:r>
              <a:rPr lang="tr-TR" dirty="0" smtClean="0"/>
              <a:t>Üye alanlara başka sınıflardan direk ulaşılmasını engellemek, ulaşımı </a:t>
            </a:r>
            <a:r>
              <a:rPr lang="tr-TR" dirty="0" err="1" smtClean="0"/>
              <a:t>metodlara</a:t>
            </a:r>
            <a:r>
              <a:rPr lang="tr-TR" dirty="0" smtClean="0"/>
              <a:t> bırakmak.)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63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8048" y="87258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b="1" dirty="0" smtClean="0"/>
              <a:t>«</a:t>
            </a:r>
            <a:r>
              <a:rPr lang="tr-TR" b="1" dirty="0" err="1" smtClean="0"/>
              <a:t>this</a:t>
            </a:r>
            <a:r>
              <a:rPr lang="tr-TR" b="1" dirty="0" smtClean="0"/>
              <a:t>» anahtar sözcüğü</a:t>
            </a:r>
            <a:endParaRPr lang="tr-TR" b="1" dirty="0"/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sınıf değişkenini kastediyorum demek için kullanılabilir.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604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ÜYELERE ERİŞİM 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 smtClean="0"/>
              <a:t>Üye </a:t>
            </a:r>
            <a:r>
              <a:rPr lang="tr-TR" sz="3600" dirty="0"/>
              <a:t>alana erişim: </a:t>
            </a:r>
          </a:p>
          <a:p>
            <a:pPr marL="0" indent="0">
              <a:buNone/>
            </a:pPr>
            <a:r>
              <a:rPr lang="tr-TR" sz="3600" dirty="0" smtClean="0"/>
              <a:t>--Üyenin </a:t>
            </a:r>
            <a:r>
              <a:rPr lang="tr-TR" sz="3600" dirty="0"/>
              <a:t>değerini değiştirmek (</a:t>
            </a:r>
            <a:r>
              <a:rPr lang="tr-TR" sz="3600" dirty="0" err="1"/>
              <a:t>setting</a:t>
            </a:r>
            <a:r>
              <a:rPr lang="tr-TR" sz="3600" dirty="0"/>
              <a:t>) </a:t>
            </a:r>
          </a:p>
          <a:p>
            <a:pPr marL="0" indent="0">
              <a:buNone/>
            </a:pPr>
            <a:r>
              <a:rPr lang="tr-TR" sz="3600" dirty="0" smtClean="0"/>
              <a:t>--Üyenin </a:t>
            </a:r>
            <a:r>
              <a:rPr lang="tr-TR" sz="3600" dirty="0"/>
              <a:t>değerini okumak (</a:t>
            </a:r>
            <a:r>
              <a:rPr lang="tr-TR" sz="3600" dirty="0" err="1"/>
              <a:t>getting</a:t>
            </a:r>
            <a:r>
              <a:rPr lang="tr-TR" sz="3600" dirty="0"/>
              <a:t>)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275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POJO (</a:t>
            </a:r>
            <a:r>
              <a:rPr lang="tr-TR" b="1" dirty="0" err="1" smtClean="0"/>
              <a:t>Plain</a:t>
            </a:r>
            <a:r>
              <a:rPr lang="tr-TR" b="1" dirty="0" smtClean="0"/>
              <a:t> </a:t>
            </a:r>
            <a:r>
              <a:rPr lang="tr-TR" b="1" dirty="0" err="1" smtClean="0"/>
              <a:t>Old</a:t>
            </a:r>
            <a:r>
              <a:rPr lang="tr-TR" b="1" dirty="0" smtClean="0"/>
              <a:t> Java Object)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Türkçe karşılığı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“Sade Eski Java Objesi” </a:t>
            </a:r>
          </a:p>
          <a:p>
            <a:pPr marL="0" indent="0">
              <a:buNone/>
            </a:pPr>
            <a:endParaRPr lang="tr-TR" sz="4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tr-TR" dirty="0" smtClean="0"/>
              <a:t>POJO</a:t>
            </a:r>
            <a:r>
              <a:rPr lang="tr-TR" dirty="0"/>
              <a:t>, bir Java sınıfının bir başka sınıf ile </a:t>
            </a:r>
            <a:r>
              <a:rPr lang="tr-TR" u="sng" dirty="0" err="1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tr-TR" u="sng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u="sng" dirty="0" err="1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tr-TR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/>
              <a:t>gibi bağlantılarının yapılmamış, </a:t>
            </a:r>
            <a:r>
              <a:rPr lang="tr-TR" dirty="0" err="1" smtClean="0">
                <a:hlinkClick r:id="rId2" tooltip="Java Constructor,yapıcı,kurucu nedir? Java Constructor,yapıcı,kurucu ne işe yarar?"/>
              </a:rPr>
              <a:t>constructor</a:t>
            </a:r>
            <a:r>
              <a:rPr lang="tr-TR" dirty="0" smtClean="0"/>
              <a:t> oluşturulmamış </a:t>
            </a:r>
            <a:r>
              <a:rPr lang="tr-TR" dirty="0"/>
              <a:t>ve belirtimler kullanılmamış halidir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smtClean="0"/>
              <a:t>Yani sadece üye değişkenler ve </a:t>
            </a:r>
            <a:r>
              <a:rPr lang="tr-TR" b="1" dirty="0" err="1" smtClean="0"/>
              <a:t>setter-getter</a:t>
            </a:r>
            <a:r>
              <a:rPr lang="tr-TR" b="1" dirty="0" smtClean="0"/>
              <a:t> </a:t>
            </a:r>
            <a:r>
              <a:rPr lang="tr-TR" b="1" dirty="0" err="1" smtClean="0"/>
              <a:t>metodlarının</a:t>
            </a:r>
            <a:r>
              <a:rPr lang="tr-TR" b="1" dirty="0" smtClean="0"/>
              <a:t> bulunması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Örnek bak</a:t>
            </a:r>
            <a:r>
              <a:rPr lang="tr-TR" smtClean="0"/>
              <a:t>…(Pojoclass.java)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396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9564" y="924104"/>
            <a:ext cx="10515600" cy="5180482"/>
          </a:xfrm>
        </p:spPr>
        <p:txBody>
          <a:bodyPr>
            <a:normAutofit/>
          </a:bodyPr>
          <a:lstStyle/>
          <a:p>
            <a:r>
              <a:rPr lang="tr-TR" b="1" dirty="0" smtClean="0"/>
              <a:t>Üye </a:t>
            </a:r>
            <a:r>
              <a:rPr lang="tr-TR" b="1" dirty="0" err="1" smtClean="0"/>
              <a:t>Metodlar</a:t>
            </a:r>
            <a:r>
              <a:rPr lang="tr-TR" b="1" dirty="0" smtClean="0"/>
              <a:t>: Bir nesnenin yapabileceklerini, o nesnenin metotları belirler .</a:t>
            </a:r>
            <a:endParaRPr lang="tr-TR" dirty="0" smtClean="0"/>
          </a:p>
          <a:p>
            <a:pPr marL="0" indent="0" algn="ctr">
              <a:buNone/>
            </a:pPr>
            <a:r>
              <a:rPr lang="tr-TR" dirty="0"/>
              <a:t> </a:t>
            </a:r>
            <a:r>
              <a:rPr lang="tr-TR" dirty="0" err="1" smtClean="0"/>
              <a:t>yazNumara</a:t>
            </a:r>
            <a:r>
              <a:rPr lang="tr-TR" dirty="0" smtClean="0"/>
              <a:t>()</a:t>
            </a:r>
          </a:p>
          <a:p>
            <a:pPr marL="0" indent="0" algn="ctr">
              <a:buNone/>
            </a:pPr>
            <a:r>
              <a:rPr lang="tr-TR" dirty="0" err="1" smtClean="0"/>
              <a:t>ataNumara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numara)</a:t>
            </a:r>
          </a:p>
          <a:p>
            <a:pPr marL="0" indent="0" algn="ctr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Metotlar parametreli ya da </a:t>
            </a:r>
            <a:r>
              <a:rPr lang="tr-TR" dirty="0" err="1" smtClean="0"/>
              <a:t>parametresiz</a:t>
            </a:r>
            <a:r>
              <a:rPr lang="tr-TR" dirty="0" smtClean="0"/>
              <a:t> olarak oluşturulabilirler.</a:t>
            </a:r>
          </a:p>
          <a:p>
            <a:r>
              <a:rPr lang="tr-TR" dirty="0" err="1" smtClean="0"/>
              <a:t>Parametresiz</a:t>
            </a:r>
            <a:r>
              <a:rPr lang="tr-TR" dirty="0" smtClean="0"/>
              <a:t> bir metot, sadece ismi çağırılarak kullanılır.</a:t>
            </a:r>
          </a:p>
          <a:p>
            <a:r>
              <a:rPr lang="tr-TR" dirty="0" smtClean="0"/>
              <a:t>Parametreli bir metodu çağırırken, metodun beklediği parametreler uygun şekilde yollanmalı</a:t>
            </a:r>
          </a:p>
        </p:txBody>
      </p:sp>
    </p:spTree>
    <p:extLst>
      <p:ext uri="{BB962C8B-B14F-4D97-AF65-F5344CB8AC3E}">
        <p14:creationId xmlns:p14="http://schemas.microsoft.com/office/powerpoint/2010/main" val="127165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2443" y="434706"/>
            <a:ext cx="10515600" cy="6423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err="1" smtClean="0"/>
              <a:t>Overloading</a:t>
            </a:r>
            <a:r>
              <a:rPr lang="tr-TR" b="1" dirty="0" smtClean="0"/>
              <a:t> (Aşırı yükleme)</a:t>
            </a:r>
          </a:p>
          <a:p>
            <a:pPr marL="0" indent="0">
              <a:buNone/>
            </a:pPr>
            <a:r>
              <a:rPr lang="tr-TR" dirty="0"/>
              <a:t>Metotlar aşırı yüklenerek </a:t>
            </a:r>
            <a:r>
              <a:rPr lang="tr-TR" dirty="0" smtClean="0"/>
              <a:t>aynı </a:t>
            </a:r>
            <a:r>
              <a:rPr lang="tr-TR" dirty="0"/>
              <a:t>isimli </a:t>
            </a:r>
            <a:r>
              <a:rPr lang="tr-TR" dirty="0" err="1"/>
              <a:t>methodlardan</a:t>
            </a:r>
            <a:r>
              <a:rPr lang="tr-TR" dirty="0"/>
              <a:t> birden fazla </a:t>
            </a:r>
            <a:r>
              <a:rPr lang="tr-TR" dirty="0" smtClean="0"/>
              <a:t>tanımlanabilir.</a:t>
            </a:r>
            <a:endParaRPr lang="tr-TR" b="1" dirty="0" smtClean="0"/>
          </a:p>
          <a:p>
            <a:pPr marL="0" indent="0">
              <a:buNone/>
            </a:pPr>
            <a:r>
              <a:rPr lang="tr-TR" dirty="0" smtClean="0"/>
              <a:t>3 türlü vardır: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 smtClean="0"/>
              <a:t>Farklı sayıda parametre alma durumu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 smtClean="0"/>
              <a:t>Farklı tipte parametre alma durumu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 smtClean="0"/>
              <a:t>Farklı sırada parametre alma durumu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Geri dönüş türü farklı olsa da, aynı ad ve argüman listesine sahip birden fazla yöntem bir sınıfta verilemez. Aşırı yüklenme durumunda yöntem dönüş türü önemli değil.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Yanlış kullanım:   </a:t>
            </a:r>
            <a:r>
              <a:rPr lang="tr-TR" dirty="0" smtClean="0"/>
              <a:t>	</a:t>
            </a:r>
            <a:r>
              <a:rPr lang="tr-TR" b="1" dirty="0" err="1" smtClean="0">
                <a:solidFill>
                  <a:srgbClr val="FF0000"/>
                </a:solidFill>
              </a:rPr>
              <a:t>int</a:t>
            </a:r>
            <a:r>
              <a:rPr lang="tr-TR" b="1" dirty="0" smtClean="0"/>
              <a:t>  topla(</a:t>
            </a:r>
            <a:r>
              <a:rPr lang="tr-TR" b="1" dirty="0" err="1" smtClean="0"/>
              <a:t>int,int</a:t>
            </a:r>
            <a:r>
              <a:rPr lang="tr-TR" b="1" dirty="0" smtClean="0"/>
              <a:t>)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	</a:t>
            </a:r>
            <a:r>
              <a:rPr lang="tr-TR" b="1" dirty="0" err="1" smtClean="0">
                <a:solidFill>
                  <a:srgbClr val="FF0000"/>
                </a:solidFill>
              </a:rPr>
              <a:t>float</a:t>
            </a:r>
            <a:r>
              <a:rPr lang="tr-TR" b="1" dirty="0" smtClean="0"/>
              <a:t> topla(</a:t>
            </a:r>
            <a:r>
              <a:rPr lang="tr-TR" b="1" dirty="0" err="1" smtClean="0"/>
              <a:t>int,int</a:t>
            </a:r>
            <a:r>
              <a:rPr lang="tr-TR" b="1" dirty="0" smtClean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Örneklere bak…(Toplama.java)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Çarpma 4"/>
          <p:cNvSpPr/>
          <p:nvPr/>
        </p:nvSpPr>
        <p:spPr>
          <a:xfrm>
            <a:off x="6070243" y="4507605"/>
            <a:ext cx="1893194" cy="14295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Duyurular için takip et…</a:t>
            </a:r>
            <a:endParaRPr lang="tr-TR" sz="3200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48" y="1081825"/>
            <a:ext cx="5688331" cy="4992688"/>
          </a:xfrm>
        </p:spPr>
      </p:pic>
    </p:spTree>
    <p:extLst>
      <p:ext uri="{BB962C8B-B14F-4D97-AF65-F5344CB8AC3E}">
        <p14:creationId xmlns:p14="http://schemas.microsoft.com/office/powerpoint/2010/main" val="41751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52476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 smtClean="0"/>
              <a:t>KURUCULAR (</a:t>
            </a:r>
            <a:r>
              <a:rPr lang="tr-TR" sz="4000" b="1" dirty="0" err="1" smtClean="0"/>
              <a:t>Constructor</a:t>
            </a:r>
            <a:r>
              <a:rPr lang="tr-TR" sz="4000" b="1" dirty="0" smtClean="0"/>
              <a:t>) 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56068"/>
            <a:ext cx="5794420" cy="546064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Kurucu Metot kuralları: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 smtClean="0"/>
              <a:t>Public</a:t>
            </a:r>
            <a:r>
              <a:rPr lang="tr-TR" dirty="0" smtClean="0"/>
              <a:t> görünürlüğe sahip olmalıdır.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Kurucu metodun adı, sınıfın adı ile aynı olmalıdır.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Metot imzasında bir geri dönüş tipi belirtilmez,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Metot gövdesinde bir sonuç geri döndürme (</a:t>
            </a:r>
            <a:r>
              <a:rPr lang="tr-TR" dirty="0" err="1" smtClean="0"/>
              <a:t>return</a:t>
            </a:r>
            <a:r>
              <a:rPr lang="tr-TR" dirty="0" smtClean="0"/>
              <a:t>) komutu bulunmaz.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Final üyelere değer atamak için uygun bir yerdir. </a:t>
            </a:r>
          </a:p>
          <a:p>
            <a:pPr marL="0" indent="0">
              <a:buNone/>
            </a:pPr>
            <a:r>
              <a:rPr lang="tr-TR" dirty="0" smtClean="0"/>
              <a:t>	•Alternatif: Final üyeye tanımlandığı yerde değer atanması 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70" y="715257"/>
            <a:ext cx="5106680" cy="45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5803476"/>
          </a:xfrm>
        </p:spPr>
        <p:txBody>
          <a:bodyPr/>
          <a:lstStyle/>
          <a:p>
            <a:r>
              <a:rPr lang="tr-TR" dirty="0"/>
              <a:t>B</a:t>
            </a:r>
            <a:r>
              <a:rPr lang="tr-TR" dirty="0" smtClean="0"/>
              <a:t>ir nesne oluşturulacağı zaman ise, kurucu metot </a:t>
            </a:r>
            <a:r>
              <a:rPr lang="tr-TR" b="1" dirty="0" err="1" smtClean="0"/>
              <a:t>new</a:t>
            </a:r>
            <a:r>
              <a:rPr lang="tr-TR" b="1" dirty="0" smtClean="0"/>
              <a:t> </a:t>
            </a:r>
            <a:r>
              <a:rPr lang="tr-TR" dirty="0" smtClean="0"/>
              <a:t>anahtar kelimesi ile birlikte kullanılır. 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Bir nesne oluşturulacağı zaman sınıfın kurucusu adı verilen metodu çalıştırılır.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b="1" dirty="0" smtClean="0"/>
              <a:t>Meyve elma=</a:t>
            </a:r>
            <a:r>
              <a:rPr lang="tr-TR" b="1" dirty="0" err="1" smtClean="0"/>
              <a:t>new</a:t>
            </a:r>
            <a:r>
              <a:rPr lang="tr-TR" b="1" dirty="0" smtClean="0"/>
              <a:t> Meyve();   // </a:t>
            </a:r>
            <a:r>
              <a:rPr lang="tr-TR" b="1" dirty="0" err="1" smtClean="0"/>
              <a:t>default</a:t>
            </a:r>
            <a:r>
              <a:rPr lang="tr-TR" b="1" dirty="0" smtClean="0"/>
              <a:t> </a:t>
            </a:r>
            <a:r>
              <a:rPr lang="tr-TR" b="1" dirty="0" err="1" smtClean="0"/>
              <a:t>constructor</a:t>
            </a:r>
            <a:r>
              <a:rPr lang="tr-TR" b="1" dirty="0" smtClean="0"/>
              <a:t> ile nesne oluşturma</a:t>
            </a:r>
          </a:p>
          <a:p>
            <a:pPr marL="0" indent="0">
              <a:buNone/>
            </a:pPr>
            <a:r>
              <a:rPr lang="tr-TR" dirty="0" smtClean="0"/>
              <a:t>Nesnenin üyelerine ilk değerlerinin atanmasına yarar.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b="1" dirty="0" smtClean="0"/>
              <a:t>Sekil sekil1=</a:t>
            </a:r>
            <a:r>
              <a:rPr lang="tr-TR" b="1" dirty="0" err="1" smtClean="0"/>
              <a:t>new</a:t>
            </a:r>
            <a:r>
              <a:rPr lang="tr-TR" b="1" dirty="0" smtClean="0"/>
              <a:t> Sekil( 5, 9);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Sekil sekil2;</a:t>
            </a:r>
          </a:p>
          <a:p>
            <a:pPr marL="0" indent="0">
              <a:buNone/>
            </a:pPr>
            <a:r>
              <a:rPr lang="tr-TR" b="1" dirty="0" smtClean="0"/>
              <a:t>	sekil2=</a:t>
            </a:r>
            <a:r>
              <a:rPr lang="tr-TR" b="1" dirty="0" err="1" smtClean="0"/>
              <a:t>new</a:t>
            </a:r>
            <a:r>
              <a:rPr lang="tr-TR" b="1" dirty="0" smtClean="0"/>
              <a:t> Sekil(6,10);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66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09411" y="7566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NOT: Hiç </a:t>
            </a:r>
            <a:r>
              <a:rPr lang="tr-TR" dirty="0" err="1" smtClean="0"/>
              <a:t>constructor</a:t>
            </a:r>
            <a:r>
              <a:rPr lang="tr-TR" dirty="0" smtClean="0"/>
              <a:t> tanımlanmadı ise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 çağrılır.</a:t>
            </a:r>
          </a:p>
          <a:p>
            <a:pPr marL="0" indent="0">
              <a:buNone/>
            </a:pPr>
            <a:r>
              <a:rPr lang="tr-TR" dirty="0" smtClean="0"/>
              <a:t>Herhangi bir </a:t>
            </a:r>
            <a:r>
              <a:rPr lang="tr-TR" dirty="0" err="1" smtClean="0"/>
              <a:t>constructor</a:t>
            </a:r>
            <a:r>
              <a:rPr lang="tr-TR" dirty="0" smtClean="0"/>
              <a:t> </a:t>
            </a:r>
            <a:r>
              <a:rPr lang="tr-TR" dirty="0" err="1" smtClean="0"/>
              <a:t>tanımlanmaş</a:t>
            </a:r>
            <a:r>
              <a:rPr lang="tr-TR" dirty="0" smtClean="0"/>
              <a:t> ise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contsructor</a:t>
            </a:r>
            <a:r>
              <a:rPr lang="tr-TR" dirty="0" smtClean="0"/>
              <a:t> işlem dışı kalır. Yani, artık nesneyi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 ile oluşturamazsın.</a:t>
            </a:r>
          </a:p>
          <a:p>
            <a:pPr marL="0" indent="0">
              <a:buNone/>
            </a:pPr>
            <a:r>
              <a:rPr lang="tr-TR" dirty="0" smtClean="0"/>
              <a:t>Bunun çözümü: Açık bir şekilde sınıfta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/>
              <a:t> </a:t>
            </a:r>
            <a:r>
              <a:rPr lang="tr-TR" dirty="0" smtClean="0"/>
              <a:t>yazmak.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Örnek bak…(KurucuDeneme.java)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566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Kullanıcıdan Girdi Alma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Kullanıcıdan girdi alma:  </a:t>
            </a:r>
            <a:r>
              <a:rPr lang="tr-TR" dirty="0" err="1" smtClean="0">
                <a:solidFill>
                  <a:srgbClr val="FF0000"/>
                </a:solidFill>
              </a:rPr>
              <a:t>Scanner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sınıfı ile sağlanır.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Scanner</a:t>
            </a:r>
            <a:r>
              <a:rPr lang="tr-TR" dirty="0" smtClean="0"/>
              <a:t> klavye=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Scanner</a:t>
            </a:r>
            <a:r>
              <a:rPr lang="tr-TR" dirty="0" smtClean="0"/>
              <a:t>(System.in)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 smtClean="0"/>
              <a:t>Scanner</a:t>
            </a:r>
            <a:r>
              <a:rPr lang="tr-TR" dirty="0" smtClean="0"/>
              <a:t> sınıfının </a:t>
            </a:r>
            <a:r>
              <a:rPr lang="tr-TR" dirty="0" err="1"/>
              <a:t>m</a:t>
            </a:r>
            <a:r>
              <a:rPr lang="tr-TR" dirty="0" err="1" smtClean="0"/>
              <a:t>etodları</a:t>
            </a:r>
            <a:r>
              <a:rPr lang="tr-TR" dirty="0" smtClean="0"/>
              <a:t>:</a:t>
            </a:r>
            <a:endParaRPr lang="tr-TR" dirty="0"/>
          </a:p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nextLine</a:t>
            </a:r>
            <a:r>
              <a:rPr lang="tr-TR" dirty="0"/>
              <a:t>() 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/>
              <a:t>nextInt</a:t>
            </a:r>
            <a:r>
              <a:rPr lang="tr-TR" dirty="0"/>
              <a:t>() </a:t>
            </a:r>
          </a:p>
          <a:p>
            <a:r>
              <a:rPr lang="tr-TR" dirty="0" err="1" smtClean="0"/>
              <a:t>float</a:t>
            </a:r>
            <a:r>
              <a:rPr lang="tr-TR" dirty="0" smtClean="0"/>
              <a:t> </a:t>
            </a:r>
            <a:r>
              <a:rPr lang="tr-TR" dirty="0" err="1"/>
              <a:t>nextFloat</a:t>
            </a:r>
            <a:r>
              <a:rPr lang="tr-TR" dirty="0"/>
              <a:t>() </a:t>
            </a:r>
          </a:p>
          <a:p>
            <a:pPr marL="0" indent="0">
              <a:buNone/>
            </a:pPr>
            <a:r>
              <a:rPr lang="tr-TR" dirty="0" smtClean="0"/>
              <a:t>….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Örnek bak…(GirdiAlma1.java)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153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UML Gösterimi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78" y="1690688"/>
            <a:ext cx="4650507" cy="4014281"/>
          </a:xfrm>
        </p:spPr>
      </p:pic>
    </p:spTree>
    <p:extLst>
      <p:ext uri="{BB962C8B-B14F-4D97-AF65-F5344CB8AC3E}">
        <p14:creationId xmlns:p14="http://schemas.microsoft.com/office/powerpoint/2010/main" val="258530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NESNELER </a:t>
            </a:r>
            <a:r>
              <a:rPr lang="tr-TR" b="1" dirty="0"/>
              <a:t>ARASINDAKİ İLİŞKİLER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•Bir nesneye yönelik programın, nesneler arasındaki mesaj akışları şeklinde yürüdüğünü gördük. </a:t>
            </a:r>
          </a:p>
          <a:p>
            <a:pPr marL="0" indent="0">
              <a:buNone/>
            </a:pPr>
            <a:r>
              <a:rPr lang="tr-TR" dirty="0"/>
              <a:t>•Bir nesnenin diğerine bir mesaj gönderebilmesi (yani kullanabilmesi) için, bu iki nesne arasında bir ilişki olmalıdır. </a:t>
            </a:r>
          </a:p>
          <a:p>
            <a:pPr marL="0" indent="0">
              <a:buNone/>
            </a:pPr>
            <a:r>
              <a:rPr lang="tr-TR" b="1" dirty="0" smtClean="0"/>
              <a:t>İlişki </a:t>
            </a:r>
            <a:r>
              <a:rPr lang="tr-TR" b="1" dirty="0"/>
              <a:t>çeşitleri: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Sahiplik </a:t>
            </a:r>
            <a:r>
              <a:rPr lang="tr-TR" dirty="0"/>
              <a:t>(</a:t>
            </a:r>
            <a:r>
              <a:rPr lang="tr-TR" dirty="0" err="1"/>
              <a:t>Association</a:t>
            </a:r>
            <a:r>
              <a:rPr lang="tr-TR" dirty="0"/>
              <a:t>) 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Kullanma </a:t>
            </a:r>
            <a:r>
              <a:rPr lang="tr-TR" dirty="0"/>
              <a:t>(</a:t>
            </a:r>
            <a:r>
              <a:rPr lang="tr-TR" dirty="0" err="1"/>
              <a:t>Dependency</a:t>
            </a:r>
            <a:r>
              <a:rPr lang="tr-TR" dirty="0"/>
              <a:t>) 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Toplama </a:t>
            </a:r>
            <a:r>
              <a:rPr lang="tr-TR" dirty="0"/>
              <a:t>(</a:t>
            </a:r>
            <a:r>
              <a:rPr lang="tr-TR" dirty="0" err="1"/>
              <a:t>Aggregation</a:t>
            </a:r>
            <a:r>
              <a:rPr lang="tr-TR" dirty="0"/>
              <a:t>) 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Meydana </a:t>
            </a:r>
            <a:r>
              <a:rPr lang="tr-TR" dirty="0"/>
              <a:t>Gelme (</a:t>
            </a:r>
            <a:r>
              <a:rPr lang="tr-TR" dirty="0" err="1"/>
              <a:t>Composition</a:t>
            </a:r>
            <a:r>
              <a:rPr lang="tr-TR" dirty="0"/>
              <a:t>) 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Kalıtım/Miras </a:t>
            </a:r>
            <a:r>
              <a:rPr lang="tr-TR" dirty="0"/>
              <a:t>Alma (</a:t>
            </a:r>
            <a:r>
              <a:rPr lang="tr-TR" dirty="0" err="1"/>
              <a:t>Inheritance</a:t>
            </a:r>
            <a:r>
              <a:rPr lang="tr-TR" dirty="0"/>
              <a:t>) 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Kural </a:t>
            </a:r>
            <a:r>
              <a:rPr lang="tr-TR" dirty="0"/>
              <a:t>koyma (</a:t>
            </a:r>
            <a:r>
              <a:rPr lang="tr-TR" dirty="0" err="1"/>
              <a:t>Associative</a:t>
            </a:r>
            <a:r>
              <a:rPr lang="tr-TR" dirty="0"/>
              <a:t>) 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028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521" cy="1325563"/>
          </a:xfrm>
        </p:spPr>
        <p:txBody>
          <a:bodyPr/>
          <a:lstStyle/>
          <a:p>
            <a:r>
              <a:rPr lang="tr-TR" dirty="0" smtClean="0"/>
              <a:t>Sahiplik(</a:t>
            </a:r>
            <a:r>
              <a:rPr lang="tr-TR" dirty="0" err="1" smtClean="0"/>
              <a:t>Association</a:t>
            </a:r>
            <a:r>
              <a:rPr lang="tr-TR" dirty="0" smtClean="0"/>
              <a:t>) İlişkisi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9146" cy="4351338"/>
          </a:xfrm>
        </p:spPr>
        <p:txBody>
          <a:bodyPr/>
          <a:lstStyle/>
          <a:p>
            <a:r>
              <a:rPr lang="tr-TR" dirty="0" smtClean="0"/>
              <a:t>A sınıfının içinde B sınıfı tanımlanmış. B sınıfının </a:t>
            </a:r>
            <a:r>
              <a:rPr lang="tr-TR" dirty="0" err="1" smtClean="0"/>
              <a:t>public</a:t>
            </a:r>
            <a:r>
              <a:rPr lang="tr-TR" dirty="0" smtClean="0"/>
              <a:t> üyelerine ulaşılabilir.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4" y="3207604"/>
            <a:ext cx="3412874" cy="100378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47" y="2220388"/>
            <a:ext cx="389626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8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Kullanma (</a:t>
            </a:r>
            <a:r>
              <a:rPr lang="tr-TR" dirty="0" err="1" smtClean="0"/>
              <a:t>Dependency</a:t>
            </a:r>
            <a:r>
              <a:rPr lang="tr-TR" dirty="0" smtClean="0"/>
              <a:t>) İlişkisi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/>
              <a:t>diğerine giden bir mesajın </a:t>
            </a:r>
            <a:r>
              <a:rPr lang="tr-TR" b="1" dirty="0"/>
              <a:t>parametresi </a:t>
            </a:r>
            <a:r>
              <a:rPr lang="tr-TR" dirty="0"/>
              <a:t>ise veya bir nesne diğerini </a:t>
            </a:r>
            <a:r>
              <a:rPr lang="tr-TR" b="1" dirty="0"/>
              <a:t>sahiplik olmadan kullanıyorsa</a:t>
            </a:r>
            <a:r>
              <a:rPr lang="tr-TR" dirty="0"/>
              <a:t>.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31" y="2705182"/>
            <a:ext cx="6569908" cy="303879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210873" y="5484761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</a:rPr>
              <a:t>Üniversite</a:t>
            </a:r>
            <a:r>
              <a:rPr lang="tr-TR" b="0" i="0" u="none" strike="noStrike" baseline="0" dirty="0" smtClean="0">
                <a:latin typeface="Arial" panose="020B0604020202020204" pitchFamily="34" charset="0"/>
              </a:rPr>
              <a:t>, </a:t>
            </a:r>
            <a:r>
              <a:rPr lang="tr-TR" b="0" i="0" u="none" strike="noStrike" baseline="0" dirty="0" err="1" smtClean="0">
                <a:latin typeface="Arial" panose="020B0604020202020204" pitchFamily="34" charset="0"/>
              </a:rPr>
              <a:t>Bölüm’ü</a:t>
            </a:r>
            <a:r>
              <a:rPr lang="tr-TR" b="0" i="0" u="none" strike="noStrike" baseline="0" dirty="0" smtClean="0">
                <a:latin typeface="Arial" panose="020B0604020202020204" pitchFamily="34" charset="0"/>
              </a:rPr>
              <a:t> kullanır.</a:t>
            </a:r>
          </a:p>
        </p:txBody>
      </p:sp>
    </p:spTree>
    <p:extLst>
      <p:ext uri="{BB962C8B-B14F-4D97-AF65-F5344CB8AC3E}">
        <p14:creationId xmlns:p14="http://schemas.microsoft.com/office/powerpoint/2010/main" val="122900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SEQUENCE(Sıralama) DİYAGRAMI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nesneler </a:t>
            </a:r>
            <a:r>
              <a:rPr lang="tr-TR" dirty="0"/>
              <a:t>arasındaki etkileşimleri tek bir kullanım durumunda modeller.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r>
              <a:rPr lang="tr-TR" dirty="0"/>
              <a:t>Bir sistemin farklı parçalarının, bir işlevi yerine getirmek için birbirleriyle nasıl etkileşimde bulunduklarını ve belirli bir kullanım durumu gerçekleştirildiğinde etkileşimlerin oluşma sırasını gösterirler.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061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9" y="399246"/>
            <a:ext cx="5338746" cy="5026234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75" y="862884"/>
            <a:ext cx="5663284" cy="44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8" y="1715230"/>
            <a:ext cx="10355120" cy="3784049"/>
          </a:xfrm>
        </p:spPr>
      </p:pic>
      <p:sp>
        <p:nvSpPr>
          <p:cNvPr id="5" name="Metin kutusu 4"/>
          <p:cNvSpPr txBox="1"/>
          <p:nvPr/>
        </p:nvSpPr>
        <p:spPr>
          <a:xfrm>
            <a:off x="2665926" y="463640"/>
            <a:ext cx="5719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400" dirty="0" smtClean="0">
                <a:solidFill>
                  <a:srgbClr val="FF0000"/>
                </a:solidFill>
              </a:rPr>
              <a:t>ytuce.maliayas.com</a:t>
            </a:r>
            <a:endParaRPr lang="tr-T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tr-TR" b="1" dirty="0" err="1" smtClean="0"/>
              <a:t>Lab</a:t>
            </a:r>
            <a:r>
              <a:rPr lang="tr-TR" b="1" dirty="0" smtClean="0"/>
              <a:t> ve Uygulamalar </a:t>
            </a:r>
            <a:r>
              <a:rPr lang="tr-TR" b="1" dirty="0" err="1" smtClean="0"/>
              <a:t>Hk</a:t>
            </a:r>
            <a:r>
              <a:rPr lang="tr-TR" b="1" dirty="0" smtClean="0"/>
              <a:t>.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698899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Katılım zorunlu.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4 Uygulama  ( Başlangıç  17:00)</a:t>
            </a:r>
          </a:p>
          <a:p>
            <a:endParaRPr lang="tr-TR" dirty="0" smtClean="0"/>
          </a:p>
          <a:p>
            <a:r>
              <a:rPr lang="tr-TR" dirty="0" smtClean="0"/>
              <a:t>4 </a:t>
            </a:r>
            <a:r>
              <a:rPr lang="tr-TR" dirty="0" err="1" smtClean="0"/>
              <a:t>Lab</a:t>
            </a:r>
            <a:r>
              <a:rPr lang="tr-TR" dirty="0" smtClean="0"/>
              <a:t> (3 Grup olacak. A,B, C) (Her hafta dönüşümlü </a:t>
            </a:r>
            <a:r>
              <a:rPr lang="tr-TR" dirty="0" err="1" smtClean="0"/>
              <a:t>laba</a:t>
            </a:r>
            <a:r>
              <a:rPr lang="tr-TR" dirty="0" smtClean="0"/>
              <a:t> girilecek.)</a:t>
            </a:r>
          </a:p>
          <a:p>
            <a:r>
              <a:rPr lang="tr-TR" dirty="0" err="1" smtClean="0"/>
              <a:t>Lab</a:t>
            </a:r>
            <a:r>
              <a:rPr lang="tr-TR" dirty="0" smtClean="0"/>
              <a:t> Saatleri:</a:t>
            </a:r>
          </a:p>
          <a:p>
            <a:r>
              <a:rPr lang="tr-TR" dirty="0" smtClean="0"/>
              <a:t>16:30 – 18:00</a:t>
            </a:r>
          </a:p>
          <a:p>
            <a:r>
              <a:rPr lang="tr-TR" dirty="0" smtClean="0"/>
              <a:t>18:00 – 19:30</a:t>
            </a:r>
          </a:p>
          <a:p>
            <a:r>
              <a:rPr lang="tr-TR" dirty="0" smtClean="0"/>
              <a:t>19:30 – 21:00 </a:t>
            </a:r>
          </a:p>
          <a:p>
            <a:pPr marL="0" indent="0">
              <a:buNone/>
            </a:pPr>
            <a:r>
              <a:rPr lang="tr-TR" dirty="0" smtClean="0"/>
              <a:t>Sabitleme durumları için: Özel durumlar(geçerli bir sebep)</a:t>
            </a:r>
            <a:r>
              <a:rPr lang="tr-TR" dirty="0"/>
              <a:t> </a:t>
            </a:r>
            <a:r>
              <a:rPr lang="tr-TR" dirty="0" smtClean="0"/>
              <a:t>varsa gerçekleşecektir(Durumu kanıtlayan belge talep edilecek!!). Lütfen mail atın.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3083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Akılda kalanlarla cevaplayın.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tr-TR" dirty="0" smtClean="0"/>
              <a:t> Sınıf 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 smtClean="0"/>
              <a:t>Nesne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 err="1" smtClean="0"/>
              <a:t>Metod</a:t>
            </a:r>
            <a:endParaRPr lang="tr-TR" dirty="0"/>
          </a:p>
          <a:p>
            <a:pPr marL="514350" indent="-514350">
              <a:buFont typeface="+mj-lt"/>
              <a:buAutoNum type="arabicParenR"/>
            </a:pPr>
            <a:r>
              <a:rPr lang="tr-TR" dirty="0" smtClean="0"/>
              <a:t>üye alan	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 smtClean="0"/>
              <a:t>Kurucu(</a:t>
            </a:r>
            <a:r>
              <a:rPr lang="tr-TR" dirty="0" err="1" smtClean="0"/>
              <a:t>constructor</a:t>
            </a:r>
            <a:r>
              <a:rPr lang="tr-TR" smtClean="0"/>
              <a:t>) </a:t>
            </a:r>
            <a:r>
              <a:rPr lang="tr-TR" smtClean="0"/>
              <a:t>kodları yaz.</a:t>
            </a:r>
            <a:endParaRPr lang="tr-TR" dirty="0" smtClean="0"/>
          </a:p>
          <a:p>
            <a:pPr marL="514350" indent="-514350">
              <a:buFont typeface="+mj-lt"/>
              <a:buAutoNum type="arabicParenR"/>
            </a:pPr>
            <a:r>
              <a:rPr lang="tr-TR" dirty="0" err="1" smtClean="0"/>
              <a:t>This</a:t>
            </a:r>
            <a:r>
              <a:rPr lang="tr-TR" dirty="0" smtClean="0"/>
              <a:t>, </a:t>
            </a:r>
            <a:r>
              <a:rPr lang="tr-TR" dirty="0" err="1" smtClean="0"/>
              <a:t>overloading</a:t>
            </a:r>
            <a:r>
              <a:rPr lang="tr-TR" dirty="0" smtClean="0"/>
              <a:t> ve </a:t>
            </a:r>
            <a:r>
              <a:rPr lang="tr-TR" dirty="0" err="1" smtClean="0"/>
              <a:t>encapsulation</a:t>
            </a:r>
            <a:r>
              <a:rPr lang="tr-TR" dirty="0" smtClean="0"/>
              <a:t> açıkla.</a:t>
            </a:r>
          </a:p>
          <a:p>
            <a:pPr marL="514350" indent="-514350">
              <a:buFont typeface="+mj-lt"/>
              <a:buAutoNum type="arabicParenR"/>
            </a:pPr>
            <a:r>
              <a:rPr lang="tr-TR" dirty="0" smtClean="0"/>
              <a:t>Kullanıcıdan girdi almak için kullanılan sınıfın ismi?</a:t>
            </a:r>
          </a:p>
          <a:p>
            <a:pPr marL="514350" indent="-514350">
              <a:buFont typeface="+mj-lt"/>
              <a:buAutoNum type="arabicParenR"/>
            </a:pPr>
            <a:endParaRPr lang="tr-TR" dirty="0" smtClean="0"/>
          </a:p>
          <a:p>
            <a:pPr marL="514350" indent="-514350">
              <a:buFont typeface="+mj-lt"/>
              <a:buAutoNum type="arabicParenR"/>
            </a:pPr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91770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28352" y="2979536"/>
            <a:ext cx="10515600" cy="1325563"/>
          </a:xfrm>
        </p:spPr>
        <p:txBody>
          <a:bodyPr>
            <a:normAutofit/>
          </a:bodyPr>
          <a:lstStyle/>
          <a:p>
            <a:r>
              <a:rPr lang="tr-TR" sz="6000" b="1" dirty="0" smtClean="0"/>
              <a:t>Sabrınız için teşekkürler </a:t>
            </a:r>
            <a:r>
              <a:rPr lang="tr-TR" sz="6000" b="1" dirty="0" smtClean="0">
                <a:sym typeface="Wingdings" panose="05000000000000000000" pitchFamily="2" charset="2"/>
              </a:rPr>
              <a:t>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29153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r>
              <a:rPr lang="tr-TR" b="1" dirty="0" smtClean="0"/>
              <a:t>Kavramlar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/>
          </a:bodyPr>
          <a:lstStyle/>
          <a:p>
            <a:r>
              <a:rPr lang="tr-TR" b="1" dirty="0" smtClean="0"/>
              <a:t>Sınıf: Aynı </a:t>
            </a:r>
            <a:r>
              <a:rPr lang="tr-TR" b="1" dirty="0"/>
              <a:t>türden nesnelerin oluşturduğu bir </a:t>
            </a:r>
            <a:r>
              <a:rPr lang="tr-TR" b="1" dirty="0" smtClean="0"/>
              <a:t>kümedir.</a:t>
            </a:r>
          </a:p>
          <a:p>
            <a:pPr marL="0" indent="0" algn="ctr">
              <a:buNone/>
            </a:pPr>
            <a:r>
              <a:rPr lang="tr-TR" dirty="0" smtClean="0"/>
              <a:t>Araba, ayakkabı, hayvan, meyve…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57" y="2304709"/>
            <a:ext cx="5242813" cy="42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/>
          <a:lstStyle/>
          <a:p>
            <a:r>
              <a:rPr lang="tr-TR" b="1" dirty="0" smtClean="0"/>
              <a:t>Nesne: Bir varlığına denk gelir. </a:t>
            </a:r>
          </a:p>
          <a:p>
            <a:pPr marL="0" indent="0" algn="ctr">
              <a:buNone/>
            </a:pPr>
            <a:r>
              <a:rPr lang="tr-TR" dirty="0" err="1" smtClean="0"/>
              <a:t>Reno</a:t>
            </a:r>
            <a:r>
              <a:rPr lang="tr-TR" dirty="0" smtClean="0"/>
              <a:t>, BMW, Audi…</a:t>
            </a:r>
            <a:r>
              <a:rPr lang="tr-TR" dirty="0" err="1" smtClean="0"/>
              <a:t>Bot,çizme</a:t>
            </a:r>
            <a:r>
              <a:rPr lang="tr-TR" dirty="0" smtClean="0"/>
              <a:t>, sandalet…Elma, armut, kiraz…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37" y="2053122"/>
            <a:ext cx="7644530" cy="308554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764406" y="5530632"/>
            <a:ext cx="815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err="1" smtClean="0">
                <a:solidFill>
                  <a:srgbClr val="FF0000"/>
                </a:solidFill>
              </a:rPr>
              <a:t>new</a:t>
            </a:r>
            <a:r>
              <a:rPr lang="tr-TR" sz="3600" dirty="0" smtClean="0"/>
              <a:t> anahtar sözcüğü ile nesne oluşturulur.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86021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9397"/>
            <a:ext cx="10515600" cy="568756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Her nesne farklı bir bireydir.</a:t>
            </a:r>
          </a:p>
          <a:p>
            <a:r>
              <a:rPr lang="tr-TR" b="1" dirty="0" smtClean="0"/>
              <a:t>Üye Alanlar: Nesnelerin özellikleri</a:t>
            </a:r>
          </a:p>
          <a:p>
            <a:pPr marL="0" indent="0" algn="ctr">
              <a:buNone/>
            </a:pPr>
            <a:r>
              <a:rPr lang="tr-TR" b="1" dirty="0" smtClean="0"/>
              <a:t> </a:t>
            </a:r>
            <a:r>
              <a:rPr lang="tr-TR" dirty="0" smtClean="0"/>
              <a:t>markası, tipi, numarası, rengi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942" y="2064059"/>
            <a:ext cx="7134707" cy="348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1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Önemli notlar, İSİMLENDİRME STANDARTLARI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r>
              <a:rPr lang="tr-TR" dirty="0"/>
              <a:t>Kullanılan isimlerin, fonksiyon veya sınıfı tanımlar nitelikte </a:t>
            </a:r>
            <a:r>
              <a:rPr lang="tr-TR" dirty="0" smtClean="0"/>
              <a:t>olması.</a:t>
            </a:r>
          </a:p>
          <a:p>
            <a:r>
              <a:rPr lang="tr-TR" dirty="0" smtClean="0"/>
              <a:t>Proje isimleri genellikle Büyük harfle başlar.</a:t>
            </a:r>
          </a:p>
          <a:p>
            <a:r>
              <a:rPr lang="tr-TR" b="1" dirty="0" smtClean="0"/>
              <a:t>İsimlendirmeler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rakamlarla başlanmamalı.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07" y="1874101"/>
            <a:ext cx="3226124" cy="47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0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96214"/>
            <a:ext cx="6258059" cy="5880749"/>
          </a:xfrm>
        </p:spPr>
        <p:txBody>
          <a:bodyPr>
            <a:normAutofit/>
          </a:bodyPr>
          <a:lstStyle/>
          <a:p>
            <a:r>
              <a:rPr lang="tr-TR" dirty="0" smtClean="0"/>
              <a:t>Sınıflar </a:t>
            </a:r>
            <a:r>
              <a:rPr lang="tr-TR" b="1" dirty="0" smtClean="0"/>
              <a:t>paket (</a:t>
            </a:r>
            <a:r>
              <a:rPr lang="tr-TR" b="1" dirty="0" err="1" smtClean="0"/>
              <a:t>package</a:t>
            </a:r>
            <a:r>
              <a:rPr lang="tr-TR" b="1" dirty="0" smtClean="0"/>
              <a:t>) </a:t>
            </a:r>
            <a:r>
              <a:rPr lang="tr-TR" dirty="0" smtClean="0"/>
              <a:t>adı verilen mantıksal kümelere ayrılabilir. 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Amaç: Kendi içerisinde anlam bütünlüğü olan ve belli bir amaca yönelik olarak birlikte kullanılabilecek sınıfları bir araya toplamaktır. 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Paket isimleri genelde küçük harfle başlatılır.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28" y="855117"/>
            <a:ext cx="4928608" cy="47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>
            <a:normAutofit/>
          </a:bodyPr>
          <a:lstStyle/>
          <a:p>
            <a:r>
              <a:rPr lang="tr-TR" dirty="0" smtClean="0"/>
              <a:t>Nesne, sınıf ve özellik isimlerini Türkçe vermemek bizim için iyi olacaktır.</a:t>
            </a:r>
            <a:endParaRPr lang="tr-TR" dirty="0"/>
          </a:p>
          <a:p>
            <a:r>
              <a:rPr lang="tr-TR" dirty="0" smtClean="0"/>
              <a:t>Sınıf isimleri BÜYÜK harfle başlaması tercih edilir (</a:t>
            </a:r>
            <a:r>
              <a:rPr lang="tr-TR" dirty="0" err="1" smtClean="0"/>
              <a:t>Okunabilirlik,anlaşılabilirlik</a:t>
            </a:r>
            <a:r>
              <a:rPr lang="tr-TR" dirty="0" smtClean="0"/>
              <a:t>)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2" y="2179988"/>
            <a:ext cx="3949813" cy="40825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86" y="1555373"/>
            <a:ext cx="5106113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833</Words>
  <Application>Microsoft Office PowerPoint</Application>
  <PresentationFormat>Geniş ekran</PresentationFormat>
  <Paragraphs>162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Teması</vt:lpstr>
      <vt:lpstr>Nesneye Dayalı Kavramlar Uygulama 1</vt:lpstr>
      <vt:lpstr>Duyurular için takip et…</vt:lpstr>
      <vt:lpstr>PowerPoint Sunusu</vt:lpstr>
      <vt:lpstr>Kavramlar</vt:lpstr>
      <vt:lpstr>PowerPoint Sunusu</vt:lpstr>
      <vt:lpstr>PowerPoint Sunusu</vt:lpstr>
      <vt:lpstr>Önemli notlar, İSİMLENDİRME STANDARTLARI</vt:lpstr>
      <vt:lpstr>PowerPoint Sunusu</vt:lpstr>
      <vt:lpstr>PowerPoint Sunusu</vt:lpstr>
      <vt:lpstr>PowerPoint Sunusu</vt:lpstr>
      <vt:lpstr>PowerPoint Sunusu</vt:lpstr>
      <vt:lpstr>PowerPoint Sunusu</vt:lpstr>
      <vt:lpstr>Görünebilirlik Kuralları</vt:lpstr>
      <vt:lpstr>Encapsulation(Kapsülleme):</vt:lpstr>
      <vt:lpstr>PowerPoint Sunusu</vt:lpstr>
      <vt:lpstr>ÜYELERE ERİŞİM  </vt:lpstr>
      <vt:lpstr>POJO (Plain Old Java Object)</vt:lpstr>
      <vt:lpstr>PowerPoint Sunusu</vt:lpstr>
      <vt:lpstr>PowerPoint Sunusu</vt:lpstr>
      <vt:lpstr>KURUCULAR (Constructor) </vt:lpstr>
      <vt:lpstr>PowerPoint Sunusu</vt:lpstr>
      <vt:lpstr>PowerPoint Sunusu</vt:lpstr>
      <vt:lpstr>Kullanıcıdan Girdi Alma</vt:lpstr>
      <vt:lpstr>UML Gösterimi</vt:lpstr>
      <vt:lpstr>PowerPoint Sunusu</vt:lpstr>
      <vt:lpstr>Sahiplik(Association) İlişkisi</vt:lpstr>
      <vt:lpstr>Kullanma (Dependency) İlişkisi</vt:lpstr>
      <vt:lpstr>SEQUENCE(Sıralama) DİYAGRAMI </vt:lpstr>
      <vt:lpstr>PowerPoint Sunusu</vt:lpstr>
      <vt:lpstr>Lab ve Uygulamalar Hk.</vt:lpstr>
      <vt:lpstr>Akılda kalanlarla cevaplayın.</vt:lpstr>
      <vt:lpstr>Sabrınız için teşekkürler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nurgul22</dc:creator>
  <cp:lastModifiedBy>Nurgül Yüzbaşıoğlu</cp:lastModifiedBy>
  <cp:revision>119</cp:revision>
  <dcterms:created xsi:type="dcterms:W3CDTF">2017-10-20T06:22:52Z</dcterms:created>
  <dcterms:modified xsi:type="dcterms:W3CDTF">2017-10-20T20:59:15Z</dcterms:modified>
</cp:coreProperties>
</file>