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286" r:id="rId4"/>
    <p:sldId id="301" r:id="rId5"/>
    <p:sldId id="288" r:id="rId6"/>
    <p:sldId id="302" r:id="rId7"/>
    <p:sldId id="287" r:id="rId8"/>
    <p:sldId id="303" r:id="rId9"/>
    <p:sldId id="292" r:id="rId10"/>
    <p:sldId id="300" r:id="rId11"/>
    <p:sldId id="291" r:id="rId12"/>
    <p:sldId id="290" r:id="rId13"/>
    <p:sldId id="295" r:id="rId14"/>
    <p:sldId id="296" r:id="rId15"/>
    <p:sldId id="294" r:id="rId16"/>
    <p:sldId id="280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>
        <p:scale>
          <a:sx n="78" d="100"/>
          <a:sy n="78" d="100"/>
        </p:scale>
        <p:origin x="47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95BCA-75E0-42DF-9A46-EF143DF4328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C1200-6610-4AAB-8009-8A8660698D8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379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Burada</a:t>
            </a:r>
            <a:r>
              <a:rPr lang="tr-TR" baseline="0" dirty="0" smtClean="0"/>
              <a:t> da ilişkilerin şartlarına göre karşılaştırmaları mevcut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C1200-6610-4AAB-8009-8A8660698D8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99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588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693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7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4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54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05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66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61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346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A7EC-1FA7-4E00-AD5B-6694E102E594}" type="datetimeFigureOut">
              <a:rPr lang="tr-TR" smtClean="0"/>
              <a:t>17.11.2017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37468-F94F-4033-BA1B-BC4A619363A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5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Nesneye Dayalı Kavramlar</a:t>
            </a:r>
            <a:br>
              <a:rPr lang="tr-TR" b="1" dirty="0" smtClean="0"/>
            </a:br>
            <a:r>
              <a:rPr lang="tr-TR" b="1" dirty="0" smtClean="0"/>
              <a:t>Uygulama 2</a:t>
            </a: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17.11.2017</a:t>
            </a:r>
          </a:p>
          <a:p>
            <a:r>
              <a:rPr lang="tr-TR" b="1" dirty="0" smtClean="0"/>
              <a:t>DB11</a:t>
            </a:r>
          </a:p>
          <a:p>
            <a:r>
              <a:rPr lang="tr-TR" b="1" dirty="0" smtClean="0"/>
              <a:t>17:00 – 18:30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230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88" y="1270211"/>
            <a:ext cx="5464128" cy="3625239"/>
          </a:xfrm>
        </p:spPr>
      </p:pic>
    </p:spTree>
    <p:extLst>
      <p:ext uri="{BB962C8B-B14F-4D97-AF65-F5344CB8AC3E}">
        <p14:creationId xmlns:p14="http://schemas.microsoft.com/office/powerpoint/2010/main" val="5286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489"/>
          </a:xfrm>
        </p:spPr>
        <p:txBody>
          <a:bodyPr/>
          <a:lstStyle/>
          <a:p>
            <a:r>
              <a:rPr lang="tr-TR" b="1" dirty="0" smtClean="0"/>
              <a:t>5.Kalıtım (</a:t>
            </a:r>
            <a:r>
              <a:rPr lang="tr-TR" b="1" dirty="0" err="1" smtClean="0"/>
              <a:t>Inheritance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smtClean="0"/>
              <a:t>Kalıtım: üst sınıfın özelliklerini alt sınıflara kalıtım yolu ile aktarmak.</a:t>
            </a:r>
          </a:p>
          <a:p>
            <a:pPr marL="0" indent="0">
              <a:buNone/>
            </a:pPr>
            <a:r>
              <a:rPr lang="tr-TR" b="1" dirty="0"/>
              <a:t>Türetilen alt-sınıf, üst-sınıfta tanımlı olan bütün değişkenlere ve metotlara sahip olur. </a:t>
            </a:r>
            <a:r>
              <a:rPr lang="tr-TR" dirty="0"/>
              <a:t>Bu özeliğe kalıtım özeliği (</a:t>
            </a:r>
            <a:r>
              <a:rPr lang="tr-TR" dirty="0" err="1"/>
              <a:t>inheritance</a:t>
            </a:r>
            <a:r>
              <a:rPr lang="tr-TR" dirty="0"/>
              <a:t>) </a:t>
            </a:r>
            <a:r>
              <a:rPr lang="tr-TR" dirty="0" smtClean="0"/>
              <a:t>denir.</a:t>
            </a:r>
          </a:p>
          <a:p>
            <a:pPr marL="0" indent="0">
              <a:buNone/>
            </a:pPr>
            <a:r>
              <a:rPr lang="tr-TR" dirty="0" smtClean="0"/>
              <a:t>Amaç: </a:t>
            </a:r>
            <a:r>
              <a:rPr lang="tr-TR" b="1" dirty="0" smtClean="0"/>
              <a:t>Kodun yeniden kullanılması.</a:t>
            </a:r>
          </a:p>
          <a:p>
            <a:pPr marL="0" indent="0">
              <a:buNone/>
            </a:pPr>
            <a:r>
              <a:rPr lang="tr-TR" b="1" dirty="0" smtClean="0"/>
              <a:t>Özellikleri:</a:t>
            </a:r>
          </a:p>
          <a:p>
            <a:r>
              <a:rPr lang="tr-TR" dirty="0" smtClean="0"/>
              <a:t>Üst </a:t>
            </a:r>
            <a:r>
              <a:rPr lang="tr-TR" dirty="0"/>
              <a:t>s</a:t>
            </a:r>
            <a:r>
              <a:rPr lang="tr-TR" dirty="0" smtClean="0"/>
              <a:t>ınıfın </a:t>
            </a:r>
            <a:r>
              <a:rPr lang="tr-TR" dirty="0"/>
              <a:t>özellikleri alt sınıfa </a:t>
            </a:r>
            <a:r>
              <a:rPr lang="tr-TR" dirty="0" smtClean="0"/>
              <a:t>aktarılır.</a:t>
            </a:r>
          </a:p>
          <a:p>
            <a:r>
              <a:rPr lang="tr-TR" dirty="0" smtClean="0"/>
              <a:t>Alt sınıfa </a:t>
            </a:r>
            <a:r>
              <a:rPr lang="tr-TR" dirty="0"/>
              <a:t>yeni </a:t>
            </a:r>
            <a:r>
              <a:rPr lang="tr-TR" dirty="0" smtClean="0"/>
              <a:t>özellikler (üye alanlar ve metotlar) eklenebilir.</a:t>
            </a:r>
          </a:p>
          <a:p>
            <a:r>
              <a:rPr lang="tr-TR" dirty="0" smtClean="0"/>
              <a:t>Alt </a:t>
            </a:r>
            <a:r>
              <a:rPr lang="tr-TR" dirty="0"/>
              <a:t>sınıflara inildikçe özellikleri daha da artar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sınıftan birçok sınıf türeyebilir.  </a:t>
            </a:r>
            <a:r>
              <a:rPr lang="tr-TR" dirty="0" smtClean="0"/>
              <a:t>(</a:t>
            </a:r>
            <a:r>
              <a:rPr lang="tr-TR" dirty="0" err="1" smtClean="0"/>
              <a:t>extends</a:t>
            </a:r>
            <a:r>
              <a:rPr lang="tr-TR" dirty="0" smtClean="0"/>
              <a:t> kelimesi ile türetilir.)</a:t>
            </a:r>
          </a:p>
          <a:p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/>
              <a:t>değişkenlere alt sınıflar </a:t>
            </a:r>
            <a:r>
              <a:rPr lang="tr-TR" dirty="0" smtClean="0"/>
              <a:t>erişemez.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Metodların</a:t>
            </a:r>
            <a:r>
              <a:rPr lang="tr-TR" dirty="0" smtClean="0"/>
              <a:t> davranışları alt </a:t>
            </a:r>
            <a:r>
              <a:rPr lang="tr-TR" dirty="0"/>
              <a:t>sınıflarda değişebilir(</a:t>
            </a:r>
            <a:r>
              <a:rPr lang="tr-TR" dirty="0" err="1"/>
              <a:t>Override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Örnek: Her hayvan beslenir, fakat aslan etle, kuş yemle beslenir.</a:t>
            </a:r>
          </a:p>
          <a:p>
            <a:pPr marL="0" indent="0">
              <a:buNone/>
            </a:pPr>
            <a:r>
              <a:rPr lang="tr-TR" b="1" dirty="0"/>
              <a:t>Alt sınıf, üst sınıfın daha özelleşmiş, daha yetenekli bir türüdür. </a:t>
            </a:r>
            <a:endParaRPr lang="tr-TR" b="1" dirty="0" smtClean="0"/>
          </a:p>
          <a:p>
            <a:pPr marL="0" indent="0">
              <a:buNone/>
            </a:pPr>
            <a:r>
              <a:rPr lang="tr-TR" dirty="0"/>
              <a:t>Bu nedenle IS-A ilişkisi olarak da adlandırılır.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5724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Override</a:t>
            </a:r>
            <a:r>
              <a:rPr lang="tr-TR" b="1" dirty="0" smtClean="0"/>
              <a:t> (Ezme</a:t>
            </a:r>
            <a:r>
              <a:rPr lang="tr-TR" b="1" dirty="0" smtClean="0"/>
              <a:t>, Geçersiz </a:t>
            </a:r>
            <a:r>
              <a:rPr lang="tr-TR" b="1" dirty="0" smtClean="0"/>
              <a:t>Kılma)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Override</a:t>
            </a:r>
            <a:r>
              <a:rPr lang="tr-TR" b="1" dirty="0" smtClean="0"/>
              <a:t>: </a:t>
            </a:r>
            <a:r>
              <a:rPr lang="tr-TR" dirty="0" smtClean="0"/>
              <a:t>Kalıtımla </a:t>
            </a:r>
            <a:r>
              <a:rPr lang="tr-TR" dirty="0"/>
              <a:t>geçen metotların gövdesini </a:t>
            </a:r>
            <a:r>
              <a:rPr lang="tr-TR" dirty="0" smtClean="0"/>
              <a:t>değiştirmek.</a:t>
            </a:r>
          </a:p>
          <a:p>
            <a:pPr marL="0" indent="0">
              <a:buNone/>
            </a:pPr>
            <a:r>
              <a:rPr lang="tr-TR" dirty="0"/>
              <a:t>Ü</a:t>
            </a:r>
            <a:r>
              <a:rPr lang="tr-TR" dirty="0" smtClean="0"/>
              <a:t>st </a:t>
            </a:r>
            <a:r>
              <a:rPr lang="tr-TR" dirty="0"/>
              <a:t>sınıftan alınan bir </a:t>
            </a:r>
            <a:r>
              <a:rPr lang="tr-TR" dirty="0" smtClean="0"/>
              <a:t>özelliği</a:t>
            </a:r>
            <a:r>
              <a:rPr lang="tr-TR" dirty="0"/>
              <a:t> </a:t>
            </a:r>
            <a:r>
              <a:rPr lang="tr-TR" dirty="0" smtClean="0"/>
              <a:t>alt </a:t>
            </a:r>
            <a:r>
              <a:rPr lang="tr-TR" dirty="0"/>
              <a:t>sınıfta </a:t>
            </a:r>
            <a:r>
              <a:rPr lang="tr-TR" dirty="0" smtClean="0"/>
              <a:t>değiştirmek.</a:t>
            </a:r>
            <a:endParaRPr lang="tr-TR" dirty="0"/>
          </a:p>
          <a:p>
            <a:r>
              <a:rPr lang="tr-TR" b="1" dirty="0" err="1" smtClean="0"/>
              <a:t>Override</a:t>
            </a:r>
            <a:r>
              <a:rPr lang="tr-TR" b="1" dirty="0" smtClean="0"/>
              <a:t> Kuralları:</a:t>
            </a:r>
          </a:p>
          <a:p>
            <a:pPr lvl="1" fontAlgn="base"/>
            <a:r>
              <a:rPr lang="tr-TR" dirty="0" smtClean="0"/>
              <a:t>Metodun </a:t>
            </a:r>
            <a:r>
              <a:rPr lang="tr-TR" dirty="0"/>
              <a:t>adı aynı </a:t>
            </a:r>
            <a:r>
              <a:rPr lang="tr-TR" dirty="0" smtClean="0"/>
              <a:t>olmalı</a:t>
            </a:r>
          </a:p>
          <a:p>
            <a:pPr lvl="1" fontAlgn="base"/>
            <a:r>
              <a:rPr lang="tr-TR" dirty="0" smtClean="0"/>
              <a:t>Metodun dönüş tipi ile aynı olmalı</a:t>
            </a:r>
          </a:p>
          <a:p>
            <a:pPr lvl="1" fontAlgn="base"/>
            <a:r>
              <a:rPr lang="tr-TR" dirty="0" smtClean="0"/>
              <a:t>Parametre listesi </a:t>
            </a:r>
            <a:r>
              <a:rPr lang="tr-TR" dirty="0"/>
              <a:t>aynı </a:t>
            </a:r>
            <a:r>
              <a:rPr lang="tr-TR" dirty="0" smtClean="0"/>
              <a:t>olmalı</a:t>
            </a:r>
          </a:p>
          <a:p>
            <a:pPr lvl="1" fontAlgn="base"/>
            <a:r>
              <a:rPr lang="tr-TR" dirty="0" err="1" smtClean="0"/>
              <a:t>Override</a:t>
            </a:r>
            <a:r>
              <a:rPr lang="tr-TR" dirty="0" smtClean="0"/>
              <a:t> </a:t>
            </a:r>
            <a:r>
              <a:rPr lang="tr-TR" dirty="0"/>
              <a:t>edilen </a:t>
            </a:r>
            <a:r>
              <a:rPr lang="tr-TR" dirty="0" smtClean="0"/>
              <a:t>metot, </a:t>
            </a:r>
            <a:r>
              <a:rPr lang="tr-TR" dirty="0" err="1"/>
              <a:t>override</a:t>
            </a:r>
            <a:r>
              <a:rPr lang="tr-TR" dirty="0"/>
              <a:t> edildiği </a:t>
            </a:r>
            <a:r>
              <a:rPr lang="tr-TR" dirty="0" err="1" smtClean="0"/>
              <a:t>metotdan</a:t>
            </a:r>
            <a:r>
              <a:rPr lang="tr-TR" dirty="0" smtClean="0"/>
              <a:t> </a:t>
            </a:r>
            <a:r>
              <a:rPr lang="tr-TR" dirty="0"/>
              <a:t>daha kısıtlı erişime sahip olmamalı</a:t>
            </a:r>
            <a:r>
              <a:rPr lang="tr-TR" dirty="0" smtClean="0"/>
              <a:t>. </a:t>
            </a:r>
            <a:r>
              <a:rPr lang="tr-TR" dirty="0" smtClean="0"/>
              <a:t>(Örnek bak.. inheritanceEx2 Kisi.java Ogrenci.java)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609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Çok Biçimlilik (</a:t>
            </a:r>
            <a:r>
              <a:rPr lang="tr-TR" b="1" dirty="0" err="1" smtClean="0"/>
              <a:t>Polymorphism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Nesne türü ne ise o nesneye ait </a:t>
            </a:r>
            <a:r>
              <a:rPr lang="tr-TR" b="1" i="1" dirty="0"/>
              <a:t>metodun</a:t>
            </a:r>
            <a:r>
              <a:rPr lang="tr-TR" dirty="0"/>
              <a:t> çağrılmasıdır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•</a:t>
            </a:r>
            <a:r>
              <a:rPr lang="tr-TR" dirty="0"/>
              <a:t>Çalışma anında doğru sınıfın metodu seçilir. </a:t>
            </a:r>
          </a:p>
          <a:p>
            <a:pPr marL="0" indent="0">
              <a:buNone/>
            </a:pPr>
            <a:r>
              <a:rPr lang="tr-TR" dirty="0" smtClean="0"/>
              <a:t>Bu </a:t>
            </a:r>
            <a:r>
              <a:rPr lang="tr-TR" dirty="0"/>
              <a:t>çalışma biçimine de çok biçimlilik (</a:t>
            </a:r>
            <a:r>
              <a:rPr lang="tr-TR" dirty="0" err="1"/>
              <a:t>polymorphism</a:t>
            </a:r>
            <a:r>
              <a:rPr lang="tr-TR" dirty="0"/>
              <a:t>) denir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(Örnek bak…</a:t>
            </a:r>
            <a:r>
              <a:rPr lang="tr-TR" dirty="0" err="1" smtClean="0"/>
              <a:t>package</a:t>
            </a:r>
            <a:r>
              <a:rPr lang="tr-TR" smtClean="0"/>
              <a:t> inheritanceEx2)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093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Overloading</a:t>
            </a:r>
            <a:r>
              <a:rPr lang="tr-TR" dirty="0"/>
              <a:t> </a:t>
            </a:r>
            <a:r>
              <a:rPr lang="tr-TR" dirty="0" smtClean="0"/>
              <a:t> kalıtımla alakası yoktur. </a:t>
            </a:r>
          </a:p>
          <a:p>
            <a:pPr marL="0" indent="0">
              <a:buNone/>
            </a:pPr>
            <a:r>
              <a:rPr lang="tr-TR" dirty="0" err="1" smtClean="0"/>
              <a:t>Kalıtımsız</a:t>
            </a:r>
            <a:r>
              <a:rPr lang="tr-TR" dirty="0" smtClean="0"/>
              <a:t> da </a:t>
            </a:r>
            <a:r>
              <a:rPr lang="tr-TR" dirty="0" err="1" smtClean="0"/>
              <a:t>overloading</a:t>
            </a:r>
            <a:r>
              <a:rPr lang="tr-TR" dirty="0" smtClean="0"/>
              <a:t> yapılabilir.</a:t>
            </a:r>
          </a:p>
          <a:p>
            <a:endParaRPr lang="tr-TR" dirty="0"/>
          </a:p>
          <a:p>
            <a:r>
              <a:rPr lang="tr-TR" dirty="0" smtClean="0"/>
              <a:t>Ama </a:t>
            </a:r>
            <a:r>
              <a:rPr lang="tr-TR" b="1" dirty="0" err="1" smtClean="0"/>
              <a:t>override</a:t>
            </a:r>
            <a:r>
              <a:rPr lang="tr-TR" dirty="0" smtClean="0"/>
              <a:t> ve </a:t>
            </a:r>
            <a:r>
              <a:rPr lang="tr-TR" b="1" dirty="0" err="1" smtClean="0"/>
              <a:t>polymorphism</a:t>
            </a:r>
            <a:r>
              <a:rPr lang="tr-TR" dirty="0" smtClean="0"/>
              <a:t> kalıtımla alakalıdır.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718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</a:t>
            </a:r>
            <a:r>
              <a:rPr lang="tr-TR" b="1" dirty="0" err="1" smtClean="0"/>
              <a:t>uper</a:t>
            </a:r>
            <a:r>
              <a:rPr lang="tr-TR" b="1" dirty="0" smtClean="0"/>
              <a:t> sözcüğü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/>
              <a:t>Super</a:t>
            </a:r>
            <a:r>
              <a:rPr lang="tr-TR" dirty="0"/>
              <a:t> </a:t>
            </a:r>
            <a:r>
              <a:rPr lang="tr-TR" dirty="0" err="1" smtClean="0"/>
              <a:t>class’ın</a:t>
            </a:r>
            <a:r>
              <a:rPr lang="tr-TR" dirty="0" smtClean="0"/>
              <a:t> </a:t>
            </a:r>
            <a:r>
              <a:rPr lang="tr-TR" dirty="0" err="1" smtClean="0"/>
              <a:t>constructor’ına</a:t>
            </a:r>
            <a:r>
              <a:rPr lang="tr-TR" dirty="0" smtClean="0"/>
              <a:t> </a:t>
            </a:r>
            <a:r>
              <a:rPr lang="tr-TR" dirty="0"/>
              <a:t>erişmek için </a:t>
            </a:r>
            <a:r>
              <a:rPr lang="tr-TR" dirty="0" smtClean="0"/>
              <a:t>kullanılır.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/>
              <a:t>class’ın</a:t>
            </a:r>
            <a:r>
              <a:rPr lang="tr-TR" dirty="0"/>
              <a:t> üye </a:t>
            </a:r>
            <a:r>
              <a:rPr lang="tr-TR" dirty="0" smtClean="0"/>
              <a:t>metotlarına </a:t>
            </a:r>
            <a:r>
              <a:rPr lang="tr-TR" dirty="0"/>
              <a:t>erişmek için </a:t>
            </a:r>
            <a:r>
              <a:rPr lang="tr-TR" dirty="0" smtClean="0"/>
              <a:t>kullanılır.</a:t>
            </a:r>
            <a:r>
              <a:rPr lang="tr-TR" dirty="0"/>
              <a:t> (Alt sınıf, üst sınıfla aynı metodu içeriyorsa kullanılmalıdır, yani </a:t>
            </a:r>
            <a:r>
              <a:rPr lang="tr-TR" dirty="0" err="1"/>
              <a:t>overriding</a:t>
            </a:r>
            <a:r>
              <a:rPr lang="tr-TR" dirty="0"/>
              <a:t> varsa</a:t>
            </a:r>
            <a:r>
              <a:rPr lang="tr-TR" dirty="0" smtClean="0"/>
              <a:t>)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dirty="0" err="1" smtClean="0"/>
              <a:t>Super</a:t>
            </a:r>
            <a:r>
              <a:rPr lang="tr-TR" dirty="0" smtClean="0"/>
              <a:t> </a:t>
            </a:r>
            <a:r>
              <a:rPr lang="tr-TR" dirty="0" err="1" smtClean="0"/>
              <a:t>class’ın</a:t>
            </a:r>
            <a:r>
              <a:rPr lang="tr-TR" dirty="0" smtClean="0"/>
              <a:t> üye değişkenine erişmek için kullanılabilir.</a:t>
            </a:r>
          </a:p>
          <a:p>
            <a:pPr marL="0" lvl="0" indent="0">
              <a:buNone/>
            </a:pPr>
            <a:endParaRPr lang="tr-TR" b="1" dirty="0" smtClean="0"/>
          </a:p>
          <a:p>
            <a:pPr marL="0" lvl="0" indent="0">
              <a:buNone/>
            </a:pPr>
            <a:endParaRPr lang="tr-TR" b="1" dirty="0"/>
          </a:p>
          <a:p>
            <a:pPr marL="0" lvl="0" indent="0">
              <a:buNone/>
            </a:pPr>
            <a:r>
              <a:rPr lang="tr-TR" b="1" dirty="0" smtClean="0"/>
              <a:t>Örneğe bak..</a:t>
            </a:r>
            <a:r>
              <a:rPr lang="tr-TR" b="1" dirty="0" err="1" smtClean="0"/>
              <a:t>package</a:t>
            </a:r>
            <a:r>
              <a:rPr lang="tr-TR" b="1" dirty="0" smtClean="0"/>
              <a:t> </a:t>
            </a:r>
            <a:r>
              <a:rPr lang="tr-TR" b="1" dirty="0" err="1" smtClean="0"/>
              <a:t>inheritanceEx</a:t>
            </a:r>
            <a:endParaRPr lang="tr-TR" b="1" dirty="0" smtClean="0"/>
          </a:p>
          <a:p>
            <a:pPr marL="0" lvl="0" indent="0">
              <a:buNone/>
            </a:pPr>
            <a:r>
              <a:rPr lang="tr-TR" b="1" dirty="0"/>
              <a:t>	</a:t>
            </a:r>
            <a:r>
              <a:rPr lang="tr-TR" b="1" dirty="0" smtClean="0"/>
              <a:t>	</a:t>
            </a:r>
            <a:r>
              <a:rPr lang="tr-TR" b="1" dirty="0" err="1" smtClean="0"/>
              <a:t>package</a:t>
            </a:r>
            <a:r>
              <a:rPr lang="tr-TR" b="1" dirty="0" smtClean="0"/>
              <a:t> inheritanceEx2</a:t>
            </a:r>
          </a:p>
          <a:p>
            <a:pPr marL="0" lv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648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28352" y="2979536"/>
            <a:ext cx="10515600" cy="1325563"/>
          </a:xfrm>
        </p:spPr>
        <p:txBody>
          <a:bodyPr>
            <a:normAutofit/>
          </a:bodyPr>
          <a:lstStyle/>
          <a:p>
            <a:r>
              <a:rPr lang="tr-TR" sz="6000" b="1" dirty="0" smtClean="0"/>
              <a:t>Sabrınız için teşekkürler </a:t>
            </a:r>
            <a:r>
              <a:rPr lang="tr-TR" sz="6000" b="1" dirty="0" smtClean="0">
                <a:sym typeface="Wingdings" panose="05000000000000000000" pitchFamily="2" charset="2"/>
              </a:rPr>
              <a:t>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291539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this</a:t>
            </a:r>
            <a:r>
              <a:rPr lang="tr-TR" b="1" dirty="0" smtClean="0"/>
              <a:t> anahtar sözcüğü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tr-TR" dirty="0" smtClean="0"/>
              <a:t>1. Bir </a:t>
            </a:r>
            <a:r>
              <a:rPr lang="tr-TR" dirty="0"/>
              <a:t>alanda </a:t>
            </a:r>
            <a:r>
              <a:rPr lang="tr-TR" dirty="0" smtClean="0"/>
              <a:t>kullanma</a:t>
            </a:r>
          </a:p>
          <a:p>
            <a:pPr marL="0" lvl="0" indent="0">
              <a:buNone/>
            </a:pPr>
            <a:r>
              <a:rPr lang="tr-TR" dirty="0" smtClean="0"/>
              <a:t>2. </a:t>
            </a:r>
            <a:r>
              <a:rPr lang="tr-TR" dirty="0" err="1" smtClean="0"/>
              <a:t>Constructor</a:t>
            </a:r>
            <a:r>
              <a:rPr lang="tr-TR" dirty="0" smtClean="0"/>
              <a:t> </a:t>
            </a:r>
            <a:r>
              <a:rPr lang="tr-TR" dirty="0"/>
              <a:t>da </a:t>
            </a:r>
            <a:r>
              <a:rPr lang="tr-TR" dirty="0" smtClean="0"/>
              <a:t>kullanma</a:t>
            </a:r>
          </a:p>
          <a:p>
            <a:r>
              <a:rPr lang="tr-TR" b="1" dirty="0"/>
              <a:t>Bir </a:t>
            </a:r>
            <a:r>
              <a:rPr lang="tr-TR" b="1" dirty="0" err="1"/>
              <a:t>constructor’dan</a:t>
            </a:r>
            <a:r>
              <a:rPr lang="tr-TR" b="1" dirty="0"/>
              <a:t>, aynı sınıftaki başka bir </a:t>
            </a:r>
            <a:r>
              <a:rPr lang="tr-TR" b="1" dirty="0" err="1"/>
              <a:t>constructor’ı</a:t>
            </a:r>
            <a:r>
              <a:rPr lang="tr-TR" b="1" dirty="0"/>
              <a:t> çağırmak için </a:t>
            </a:r>
            <a:r>
              <a:rPr lang="tr-TR" b="1" dirty="0" err="1"/>
              <a:t>this</a:t>
            </a:r>
            <a:r>
              <a:rPr lang="tr-TR" b="1" dirty="0"/>
              <a:t> anahtar sözcüğünü  kullanabiliriz</a:t>
            </a:r>
            <a:r>
              <a:rPr lang="tr-TR" b="1" dirty="0" smtClean="0"/>
              <a:t>.</a:t>
            </a:r>
          </a:p>
          <a:p>
            <a:r>
              <a:rPr lang="tr-TR" b="1" dirty="0" err="1"/>
              <a:t>this</a:t>
            </a:r>
            <a:r>
              <a:rPr lang="tr-TR" b="1" dirty="0"/>
              <a:t>() ile çağırma ilk ifade olmalı</a:t>
            </a:r>
            <a:r>
              <a:rPr lang="tr-TR" b="1" dirty="0" smtClean="0"/>
              <a:t>.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3. </a:t>
            </a:r>
            <a:r>
              <a:rPr lang="tr-TR" dirty="0" smtClean="0"/>
              <a:t>Çağırılan metodun parametresi yerine geçebilir.</a:t>
            </a:r>
            <a:r>
              <a:rPr lang="tr-TR" dirty="0" smtClean="0"/>
              <a:t>(</a:t>
            </a:r>
            <a:r>
              <a:rPr lang="tr-TR" dirty="0" smtClean="0"/>
              <a:t>metodun tipi </a:t>
            </a:r>
            <a:r>
              <a:rPr lang="tr-TR" dirty="0" err="1" smtClean="0"/>
              <a:t>class</a:t>
            </a:r>
            <a:r>
              <a:rPr lang="tr-TR" dirty="0" smtClean="0"/>
              <a:t> tipinde olmalı)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Örneğe bak…</a:t>
            </a:r>
            <a:r>
              <a:rPr lang="tr-TR" b="1" dirty="0" err="1" smtClean="0"/>
              <a:t>package</a:t>
            </a:r>
            <a:r>
              <a:rPr lang="tr-TR" b="1" dirty="0" smtClean="0"/>
              <a:t> </a:t>
            </a:r>
            <a:r>
              <a:rPr lang="tr-TR" b="1" dirty="0" err="1" smtClean="0"/>
              <a:t>keywordThis</a:t>
            </a:r>
            <a:endParaRPr lang="tr-TR" b="1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1612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Nesneler Arasında İlişkiler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Sahiplik İlişkisi (</a:t>
            </a:r>
            <a:r>
              <a:rPr lang="tr-TR" dirty="0" err="1" smtClean="0"/>
              <a:t>Association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dirty="0" smtClean="0"/>
              <a:t>Bir </a:t>
            </a:r>
            <a:r>
              <a:rPr lang="tr-TR" dirty="0"/>
              <a:t>nesne, </a:t>
            </a:r>
            <a:r>
              <a:rPr lang="tr-TR" dirty="0" smtClean="0"/>
              <a:t>başka nesne </a:t>
            </a:r>
            <a:r>
              <a:rPr lang="tr-TR" dirty="0"/>
              <a:t>türünden bir üyeye sahiptir.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C:\Users\nurgul22\Desktop\cus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71" y="2793755"/>
            <a:ext cx="5862302" cy="2119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0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69" y="649646"/>
            <a:ext cx="7684138" cy="50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6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2. Kullanma İlişkisi (</a:t>
            </a:r>
            <a:r>
              <a:rPr lang="tr-TR" b="1" dirty="0" err="1"/>
              <a:t>Dependency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dirty="0" smtClean="0"/>
              <a:t>Bir </a:t>
            </a:r>
            <a:r>
              <a:rPr lang="tr-TR" sz="2400" dirty="0"/>
              <a:t>diğerine giden bir mesajın </a:t>
            </a:r>
            <a:r>
              <a:rPr lang="tr-TR" sz="2400" b="1" dirty="0"/>
              <a:t>parametresi </a:t>
            </a:r>
            <a:r>
              <a:rPr lang="tr-TR" sz="2400" dirty="0"/>
              <a:t>ise veya bir nesne diğerini </a:t>
            </a:r>
            <a:r>
              <a:rPr lang="tr-TR" sz="2400" b="1" dirty="0"/>
              <a:t>sahiplik olmadan </a:t>
            </a:r>
            <a:r>
              <a:rPr lang="tr-TR" sz="2400" b="1" dirty="0" smtClean="0"/>
              <a:t>kullanıyorsa</a:t>
            </a:r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4" name="Resim 3" descr="C:\Users\nurgul22\Desktop\kulla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33" y="2853023"/>
            <a:ext cx="6435480" cy="2296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3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72" y="1198605"/>
            <a:ext cx="7539493" cy="3249343"/>
          </a:xfrm>
        </p:spPr>
      </p:pic>
    </p:spTree>
    <p:extLst>
      <p:ext uri="{BB962C8B-B14F-4D97-AF65-F5344CB8AC3E}">
        <p14:creationId xmlns:p14="http://schemas.microsoft.com/office/powerpoint/2010/main" val="425060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Toplama İlişkisi (</a:t>
            </a:r>
            <a:r>
              <a:rPr lang="tr-TR" b="1" dirty="0" err="1"/>
              <a:t>Aggregation</a:t>
            </a:r>
            <a:r>
              <a:rPr lang="tr-TR" b="1" dirty="0"/>
              <a:t>)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 örneği birden fazla B örneğine sahiptir.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00" y="3273058"/>
            <a:ext cx="4494579" cy="14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79" y="1025611"/>
            <a:ext cx="7044708" cy="4252211"/>
          </a:xfrm>
        </p:spPr>
      </p:pic>
    </p:spTree>
    <p:extLst>
      <p:ext uri="{BB962C8B-B14F-4D97-AF65-F5344CB8AC3E}">
        <p14:creationId xmlns:p14="http://schemas.microsoft.com/office/powerpoint/2010/main" val="176204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4. Meydana </a:t>
            </a:r>
            <a:r>
              <a:rPr lang="tr-TR" b="1" dirty="0" smtClean="0"/>
              <a:t>Gelme (</a:t>
            </a:r>
            <a:r>
              <a:rPr lang="tr-TR" b="1" dirty="0" err="1"/>
              <a:t>Composition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Daha kuvvetli bir parça-bütün ilişkisini temsil eder.</a:t>
            </a:r>
          </a:p>
          <a:p>
            <a:r>
              <a:rPr lang="tr-TR" dirty="0" smtClean="0"/>
              <a:t>Meydana </a:t>
            </a:r>
            <a:r>
              <a:rPr lang="tr-TR" dirty="0"/>
              <a:t>gelme ilişkisinde, </a:t>
            </a:r>
            <a:r>
              <a:rPr lang="tr-TR" dirty="0" smtClean="0"/>
              <a:t>toplama ilişkisinden daha </a:t>
            </a:r>
            <a:r>
              <a:rPr lang="tr-TR" dirty="0"/>
              <a:t>kuvvetli olarak, bir parça aynı anda </a:t>
            </a:r>
            <a:r>
              <a:rPr lang="tr-TR" b="1" dirty="0"/>
              <a:t>sadece bir tek bütüne </a:t>
            </a:r>
            <a:r>
              <a:rPr lang="tr-TR" dirty="0"/>
              <a:t>dahil olabilir. </a:t>
            </a:r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16" y="1825625"/>
            <a:ext cx="5132581" cy="21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5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378</Words>
  <Application>Microsoft Office PowerPoint</Application>
  <PresentationFormat>Geniş ekran</PresentationFormat>
  <Paragraphs>77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Teması</vt:lpstr>
      <vt:lpstr>Nesneye Dayalı Kavramlar Uygulama 2</vt:lpstr>
      <vt:lpstr>this anahtar sözcüğü</vt:lpstr>
      <vt:lpstr>Nesneler Arasında İlişkiler</vt:lpstr>
      <vt:lpstr>PowerPoint Sunusu</vt:lpstr>
      <vt:lpstr>2. Kullanma İlişkisi (Dependency) </vt:lpstr>
      <vt:lpstr>PowerPoint Sunusu</vt:lpstr>
      <vt:lpstr>3. Toplama İlişkisi (Aggregation) </vt:lpstr>
      <vt:lpstr>PowerPoint Sunusu</vt:lpstr>
      <vt:lpstr>4. Meydana Gelme (Composition)</vt:lpstr>
      <vt:lpstr>PowerPoint Sunusu</vt:lpstr>
      <vt:lpstr>5.Kalıtım (Inheritance)</vt:lpstr>
      <vt:lpstr>Override (Ezme, Geçersiz Kılma)</vt:lpstr>
      <vt:lpstr>Çok Biçimlilik (Polymorphism)</vt:lpstr>
      <vt:lpstr>PowerPoint Sunusu</vt:lpstr>
      <vt:lpstr>super sözcüğü</vt:lpstr>
      <vt:lpstr>Sabrınız için teşekkürler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nurgul22</dc:creator>
  <cp:lastModifiedBy>nurgul22</cp:lastModifiedBy>
  <cp:revision>172</cp:revision>
  <dcterms:created xsi:type="dcterms:W3CDTF">2017-10-20T06:22:52Z</dcterms:created>
  <dcterms:modified xsi:type="dcterms:W3CDTF">2017-11-17T13:49:37Z</dcterms:modified>
</cp:coreProperties>
</file>