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Orta Stil 2 - Vurgu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52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Başlık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9" name="8 Alt Başlık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28" name="27 Veri Yer Tutucusu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D9F75050-0E15-4C5B-92B0-66D068882F1F}" type="datetimeFigureOut">
              <a:rPr lang="tr-TR" smtClean="0"/>
              <a:pPr/>
              <a:t>7.10.2015</a:t>
            </a:fld>
            <a:endParaRPr lang="tr-TR"/>
          </a:p>
        </p:txBody>
      </p:sp>
      <p:sp>
        <p:nvSpPr>
          <p:cNvPr id="17" name="16 Altbilgi Yer Tutucusu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tr-TR"/>
          </a:p>
        </p:txBody>
      </p:sp>
      <p:sp>
        <p:nvSpPr>
          <p:cNvPr id="10" name="9 Dikdörtgen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Dikdörtgen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Dikdörtgen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Dikdörtgen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Düz Bağlayıcı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Düz Bağlayıcı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19 Düz Bağlayıcı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Düz Bağlayıcı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Düz Bağlayıcı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21 Düz Bağlayıcı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26 Dikdörtgen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Oval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Oval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23 Oval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Oval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24 Oval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28 Slayt Numarası Yer Tutucusu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7.10.2015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7.10.2015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8" name="7 İçerik Yer Tutucusu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9F75050-0E15-4C5B-92B0-66D068882F1F}" type="datetimeFigureOut">
              <a:rPr lang="tr-TR" smtClean="0"/>
              <a:pPr/>
              <a:t>7.10.2015</a:t>
            </a:fld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0" name="9 Altbilgi Yer Tutucusu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D9F75050-0E15-4C5B-92B0-66D068882F1F}" type="datetimeFigureOut">
              <a:rPr lang="tr-TR" smtClean="0"/>
              <a:pPr/>
              <a:t>7.10.2015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tr-TR"/>
          </a:p>
        </p:txBody>
      </p:sp>
      <p:sp>
        <p:nvSpPr>
          <p:cNvPr id="9" name="8 Dikdörtgen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Dikdörtgen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Dikdörtgen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Dikdörtgen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Düz Bağlayıcı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Düz Bağlayıcı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Düz Bağlayıcı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Düz Bağlayıcı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16 Düz Bağlayıcı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Dikdörtgen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18 Oval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19 Oval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Oval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Oval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Oval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Düz Bağlayıcı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7.10.2015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9" name="8 İçerik Yer Tutucusu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11" name="10 İçerik Yer Tutucusu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7.10.2015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1" name="10 İçerik Yer Tutucusu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13" name="12 İçerik Yer Tutucusu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12" name="11 Metin Yer Tutucusu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14" name="13 Metin Yer Tutucusu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6" name="5 Veri Yer Tutucusu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9F75050-0E15-4C5B-92B0-66D068882F1F}" type="datetimeFigureOut">
              <a:rPr lang="tr-TR" smtClean="0"/>
              <a:pPr/>
              <a:t>7.10.2015</a:t>
            </a:fld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7.10.2015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Düz Bağlayıcı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8" name="7 Düz Bağlayıcı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Düz Bağlayıcı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10 Düz Bağlayıcı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Dikdörtgen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Düz Bağlayıcı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Oval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17 İçerik Yer Tutucusu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21" name="20 Veri Yer Tutucusu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9F75050-0E15-4C5B-92B0-66D068882F1F}" type="datetimeFigureOut">
              <a:rPr lang="tr-TR" smtClean="0"/>
              <a:pPr/>
              <a:t>7.10.2015</a:t>
            </a:fld>
            <a:endParaRPr lang="tr-TR"/>
          </a:p>
        </p:txBody>
      </p:sp>
      <p:sp>
        <p:nvSpPr>
          <p:cNvPr id="22" name="21 Slayt Numarası Yer Tutucusu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23" name="22 Altbilgi Yer Tutucusu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tr-T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Düz Bağlayıcı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12 Oval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tr-TR" smtClean="0"/>
              <a:t>Resim eklemek için simgeyi tıklatın</a:t>
            </a:r>
            <a:endParaRPr kumimoji="0" lang="en-US" dirty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10" name="9 Düz Bağlayıcı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10 Dikdörtgen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Düz Bağlayıcı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18 Düz Bağlayıcı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19 Düz Bağlayıcı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16 Veri Yer Tutucusu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9F75050-0E15-4C5B-92B0-66D068882F1F}" type="datetimeFigureOut">
              <a:rPr lang="tr-TR" smtClean="0"/>
              <a:pPr/>
              <a:t>7.10.2015</a:t>
            </a:fld>
            <a:endParaRPr lang="tr-TR"/>
          </a:p>
        </p:txBody>
      </p:sp>
      <p:sp>
        <p:nvSpPr>
          <p:cNvPr id="18" name="17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21" name="20 Altbilgi Yer Tutucusu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Düz Bağlayıcı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2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3" name="1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14" name="13 Veri Yer Tutucusu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D9F75050-0E15-4C5B-92B0-66D068882F1F}" type="datetimeFigureOut">
              <a:rPr lang="tr-TR" smtClean="0"/>
              <a:pPr/>
              <a:t>7.10.2015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7" name="6 Düz Bağlayıcı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Düz Bağlayıcı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Dikdörtgen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Düz Bağlayıcı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Oval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Sorgu / </a:t>
            </a:r>
            <a:r>
              <a:rPr lang="tr-TR" dirty="0" err="1" smtClean="0"/>
              <a:t>dml</a:t>
            </a:r>
            <a:r>
              <a:rPr lang="tr-TR" dirty="0" smtClean="0"/>
              <a:t> / </a:t>
            </a:r>
            <a:r>
              <a:rPr lang="tr-TR" dirty="0" err="1" smtClean="0"/>
              <a:t>ddl</a:t>
            </a:r>
            <a:r>
              <a:rPr lang="tr-TR" dirty="0" smtClean="0"/>
              <a:t> komutları</a:t>
            </a:r>
            <a:endParaRPr lang="tr-TR" dirty="0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İbrahim Onur Sığırcı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SORGULAR</a:t>
            </a:r>
            <a:endParaRPr lang="tr-TR" dirty="0"/>
          </a:p>
        </p:txBody>
      </p:sp>
      <p:graphicFrame>
        <p:nvGraphicFramePr>
          <p:cNvPr id="4" name="Tablo 3"/>
          <p:cNvGraphicFramePr>
            <a:graphicFrameLocks noGrp="1"/>
          </p:cNvGraphicFramePr>
          <p:nvPr/>
        </p:nvGraphicFramePr>
        <p:xfrm>
          <a:off x="3576776" y="274638"/>
          <a:ext cx="4870768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7692">
                  <a:extLst>
                    <a:ext uri="{9D8B030D-6E8A-4147-A177-3AD203B41FA5}">
                      <a16:colId xmlns:a16="http://schemas.microsoft.com/office/drawing/2014/main" val="2069680764"/>
                    </a:ext>
                  </a:extLst>
                </a:gridCol>
                <a:gridCol w="1217692">
                  <a:extLst>
                    <a:ext uri="{9D8B030D-6E8A-4147-A177-3AD203B41FA5}">
                      <a16:colId xmlns:a16="http://schemas.microsoft.com/office/drawing/2014/main" val="2979123736"/>
                    </a:ext>
                  </a:extLst>
                </a:gridCol>
                <a:gridCol w="1217692">
                  <a:extLst>
                    <a:ext uri="{9D8B030D-6E8A-4147-A177-3AD203B41FA5}">
                      <a16:colId xmlns:a16="http://schemas.microsoft.com/office/drawing/2014/main" val="387622918"/>
                    </a:ext>
                  </a:extLst>
                </a:gridCol>
                <a:gridCol w="1217692">
                  <a:extLst>
                    <a:ext uri="{9D8B030D-6E8A-4147-A177-3AD203B41FA5}">
                      <a16:colId xmlns:a16="http://schemas.microsoft.com/office/drawing/2014/main" val="3098289199"/>
                    </a:ext>
                  </a:extLst>
                </a:gridCol>
              </a:tblGrid>
              <a:tr h="268796">
                <a:tc>
                  <a:txBody>
                    <a:bodyPr/>
                    <a:lstStyle/>
                    <a:p>
                      <a:pPr algn="ctr"/>
                      <a:r>
                        <a:rPr lang="tr-TR" dirty="0" err="1" smtClean="0"/>
                        <a:t>id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 smtClean="0"/>
                        <a:t>fname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 smtClean="0"/>
                        <a:t>lname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 smtClean="0"/>
                        <a:t>bdate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22978"/>
                  </a:ext>
                </a:extLst>
              </a:tr>
              <a:tr h="268796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12501105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Ahmet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Demir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1994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76783"/>
                  </a:ext>
                </a:extLst>
              </a:tr>
              <a:tr h="268796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15011607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Mehmet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Bakır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1997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97968"/>
                  </a:ext>
                </a:extLst>
              </a:tr>
              <a:tr h="268796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12011031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Ayşe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Tunç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1994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792248"/>
                  </a:ext>
                </a:extLst>
              </a:tr>
              <a:tr h="268796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12011067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Fatma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Gümüş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1994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969737"/>
                  </a:ext>
                </a:extLst>
              </a:tr>
              <a:tr h="268796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13011705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Ali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Taş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1995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639178"/>
                  </a:ext>
                </a:extLst>
              </a:tr>
            </a:tbl>
          </a:graphicData>
        </a:graphic>
      </p:graphicFrame>
      <p:sp>
        <p:nvSpPr>
          <p:cNvPr id="5" name="Dikdörtgen 4"/>
          <p:cNvSpPr/>
          <p:nvPr/>
        </p:nvSpPr>
        <p:spPr>
          <a:xfrm>
            <a:off x="7047905" y="2350782"/>
            <a:ext cx="14061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b="1" dirty="0" err="1" smtClean="0"/>
              <a:t>student</a:t>
            </a:r>
            <a:endParaRPr lang="tr-TR" b="1" dirty="0"/>
          </a:p>
        </p:txBody>
      </p:sp>
      <p:sp>
        <p:nvSpPr>
          <p:cNvPr id="7" name="Dikdörtgen 6"/>
          <p:cNvSpPr/>
          <p:nvPr/>
        </p:nvSpPr>
        <p:spPr>
          <a:xfrm>
            <a:off x="1071373" y="3717032"/>
            <a:ext cx="738268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1" dirty="0" smtClean="0"/>
              <a:t>SELECT </a:t>
            </a:r>
            <a:r>
              <a:rPr lang="tr-TR" sz="2400" dirty="0" smtClean="0"/>
              <a:t>*</a:t>
            </a:r>
          </a:p>
          <a:p>
            <a:r>
              <a:rPr lang="tr-TR" sz="2400" b="1" dirty="0" smtClean="0"/>
              <a:t>FROM </a:t>
            </a:r>
            <a:r>
              <a:rPr lang="tr-TR" sz="2400" dirty="0" err="1" smtClean="0"/>
              <a:t>student</a:t>
            </a:r>
            <a:endParaRPr lang="tr-TR" sz="2400" dirty="0" smtClean="0"/>
          </a:p>
          <a:p>
            <a:r>
              <a:rPr lang="tr-TR" sz="2400" b="1" dirty="0" smtClean="0"/>
              <a:t>WHERE</a:t>
            </a:r>
            <a:r>
              <a:rPr lang="tr-TR" sz="2400" dirty="0" smtClean="0"/>
              <a:t> </a:t>
            </a:r>
            <a:r>
              <a:rPr lang="tr-TR" sz="2400" dirty="0" err="1" smtClean="0"/>
              <a:t>bdate</a:t>
            </a:r>
            <a:r>
              <a:rPr lang="tr-TR" sz="2400" dirty="0" smtClean="0"/>
              <a:t> </a:t>
            </a:r>
            <a:r>
              <a:rPr lang="tr-TR" sz="2400" b="1" dirty="0" smtClean="0"/>
              <a:t>BETWEEN</a:t>
            </a:r>
            <a:r>
              <a:rPr lang="tr-TR" sz="2400" dirty="0" smtClean="0"/>
              <a:t> 1995 </a:t>
            </a:r>
            <a:r>
              <a:rPr lang="tr-TR" sz="2400" b="1" dirty="0" smtClean="0"/>
              <a:t>AND</a:t>
            </a:r>
            <a:r>
              <a:rPr lang="tr-TR" sz="2400" dirty="0" smtClean="0"/>
              <a:t> 1997</a:t>
            </a:r>
            <a:endParaRPr lang="tr-TR" dirty="0"/>
          </a:p>
        </p:txBody>
      </p:sp>
      <p:sp>
        <p:nvSpPr>
          <p:cNvPr id="10" name="Dikdörtgen 9"/>
          <p:cNvSpPr/>
          <p:nvPr/>
        </p:nvSpPr>
        <p:spPr>
          <a:xfrm>
            <a:off x="1047354" y="3043119"/>
            <a:ext cx="726906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000" dirty="0" smtClean="0"/>
              <a:t>Doğum tarihi 1995-1997 aralığında olan öğrencilerin isim ve </a:t>
            </a:r>
            <a:r>
              <a:rPr lang="tr-TR" sz="2000" dirty="0" err="1" smtClean="0"/>
              <a:t>soyisimlerini</a:t>
            </a:r>
            <a:r>
              <a:rPr lang="tr-TR" sz="2000" dirty="0" smtClean="0"/>
              <a:t> bulunuz.</a:t>
            </a:r>
            <a:endParaRPr lang="tr-TR" sz="1600" dirty="0"/>
          </a:p>
        </p:txBody>
      </p:sp>
      <p:graphicFrame>
        <p:nvGraphicFramePr>
          <p:cNvPr id="9" name="Tablo 8"/>
          <p:cNvGraphicFramePr>
            <a:graphicFrameLocks noGrp="1"/>
          </p:cNvGraphicFramePr>
          <p:nvPr/>
        </p:nvGraphicFramePr>
        <p:xfrm>
          <a:off x="5470305" y="5042634"/>
          <a:ext cx="2435384" cy="10972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17692">
                  <a:extLst>
                    <a:ext uri="{9D8B030D-6E8A-4147-A177-3AD203B41FA5}">
                      <a16:colId xmlns:a16="http://schemas.microsoft.com/office/drawing/2014/main" val="2979123736"/>
                    </a:ext>
                  </a:extLst>
                </a:gridCol>
                <a:gridCol w="1217692">
                  <a:extLst>
                    <a:ext uri="{9D8B030D-6E8A-4147-A177-3AD203B41FA5}">
                      <a16:colId xmlns:a16="http://schemas.microsoft.com/office/drawing/2014/main" val="387622918"/>
                    </a:ext>
                  </a:extLst>
                </a:gridCol>
              </a:tblGrid>
              <a:tr h="268796">
                <a:tc>
                  <a:txBody>
                    <a:bodyPr/>
                    <a:lstStyle/>
                    <a:p>
                      <a:pPr algn="ctr"/>
                      <a:r>
                        <a:rPr lang="tr-TR" dirty="0" err="1" smtClean="0"/>
                        <a:t>fname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 smtClean="0"/>
                        <a:t>lname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22978"/>
                  </a:ext>
                </a:extLst>
              </a:tr>
              <a:tr h="268796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Mehmet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Bakır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97968"/>
                  </a:ext>
                </a:extLst>
              </a:tr>
              <a:tr h="268796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Ali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Taş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6391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4125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Dml</a:t>
            </a:r>
            <a:r>
              <a:rPr lang="tr-TR" dirty="0" smtClean="0"/>
              <a:t> (data </a:t>
            </a:r>
            <a:r>
              <a:rPr lang="tr-TR" dirty="0" err="1" smtClean="0"/>
              <a:t>manıpulatıon</a:t>
            </a:r>
            <a:r>
              <a:rPr lang="tr-TR" dirty="0" smtClean="0"/>
              <a:t> </a:t>
            </a:r>
            <a:r>
              <a:rPr lang="tr-TR" dirty="0" err="1" smtClean="0"/>
              <a:t>language</a:t>
            </a:r>
            <a:r>
              <a:rPr lang="tr-TR" dirty="0"/>
              <a:t>)</a:t>
            </a:r>
            <a:endParaRPr lang="tr-TR" dirty="0"/>
          </a:p>
        </p:txBody>
      </p:sp>
      <p:graphicFrame>
        <p:nvGraphicFramePr>
          <p:cNvPr id="4" name="Tablo 3"/>
          <p:cNvGraphicFramePr>
            <a:graphicFrameLocks noGrp="1"/>
          </p:cNvGraphicFramePr>
          <p:nvPr/>
        </p:nvGraphicFramePr>
        <p:xfrm>
          <a:off x="1645447" y="1600200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6968076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97912373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8762291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098289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err="1" smtClean="0"/>
                        <a:t>id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 smtClean="0"/>
                        <a:t>fname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 smtClean="0"/>
                        <a:t>lname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 smtClean="0"/>
                        <a:t>bdate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22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12501105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Ahmet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Demir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1994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76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15011607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Mehmet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Bakır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1997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97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12011031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Ayşe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Tunç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1994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792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12011067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Fatma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Gümüş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1994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969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13011705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Ali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Taş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1995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639178"/>
                  </a:ext>
                </a:extLst>
              </a:tr>
            </a:tbl>
          </a:graphicData>
        </a:graphic>
      </p:graphicFrame>
      <p:sp>
        <p:nvSpPr>
          <p:cNvPr id="5" name="Dikdörtgen 4"/>
          <p:cNvSpPr/>
          <p:nvPr/>
        </p:nvSpPr>
        <p:spPr>
          <a:xfrm>
            <a:off x="3990370" y="3806243"/>
            <a:ext cx="14061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b="1" dirty="0" err="1" smtClean="0"/>
              <a:t>student</a:t>
            </a:r>
            <a:endParaRPr lang="tr-TR" b="1" dirty="0"/>
          </a:p>
        </p:txBody>
      </p:sp>
      <p:sp>
        <p:nvSpPr>
          <p:cNvPr id="6" name="Dikdörtgen 5"/>
          <p:cNvSpPr/>
          <p:nvPr/>
        </p:nvSpPr>
        <p:spPr>
          <a:xfrm>
            <a:off x="827584" y="4326895"/>
            <a:ext cx="487077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1" dirty="0" smtClean="0"/>
              <a:t>DELETE FROM </a:t>
            </a:r>
            <a:r>
              <a:rPr lang="tr-TR" sz="2400" u="sng" dirty="0" err="1" smtClean="0"/>
              <a:t>tablo_ismi</a:t>
            </a:r>
            <a:endParaRPr lang="tr-TR" sz="2400" u="sng" dirty="0" smtClean="0"/>
          </a:p>
          <a:p>
            <a:r>
              <a:rPr lang="tr-TR" sz="2400" b="1" dirty="0" smtClean="0"/>
              <a:t>WHERE </a:t>
            </a:r>
            <a:r>
              <a:rPr lang="tr-TR" sz="2400" u="sng" dirty="0" err="1" smtClean="0"/>
              <a:t>satır_şartı</a:t>
            </a:r>
            <a:endParaRPr lang="tr-TR" u="sng" dirty="0"/>
          </a:p>
        </p:txBody>
      </p:sp>
      <p:sp>
        <p:nvSpPr>
          <p:cNvPr id="7" name="Dikdörtgen 6"/>
          <p:cNvSpPr/>
          <p:nvPr/>
        </p:nvSpPr>
        <p:spPr>
          <a:xfrm>
            <a:off x="813230" y="5244048"/>
            <a:ext cx="43667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1" dirty="0" smtClean="0"/>
              <a:t>DELETE FROM </a:t>
            </a:r>
            <a:r>
              <a:rPr lang="tr-TR" sz="2400" dirty="0" err="1" smtClean="0"/>
              <a:t>student</a:t>
            </a:r>
            <a:endParaRPr lang="tr-TR" sz="2400" dirty="0" smtClean="0"/>
          </a:p>
          <a:p>
            <a:r>
              <a:rPr lang="tr-TR" sz="2400" b="1" dirty="0" smtClean="0"/>
              <a:t>WHERE </a:t>
            </a:r>
            <a:r>
              <a:rPr lang="tr-TR" sz="2400" dirty="0" err="1" smtClean="0"/>
              <a:t>bdate</a:t>
            </a:r>
            <a:r>
              <a:rPr lang="tr-TR" sz="2400" dirty="0" smtClean="0"/>
              <a:t>=1994</a:t>
            </a:r>
            <a:endParaRPr lang="tr-TR" dirty="0"/>
          </a:p>
        </p:txBody>
      </p:sp>
      <p:graphicFrame>
        <p:nvGraphicFramePr>
          <p:cNvPr id="9" name="Tablo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5066688"/>
              </p:ext>
            </p:extLst>
          </p:nvPr>
        </p:nvGraphicFramePr>
        <p:xfrm>
          <a:off x="4191000" y="5728418"/>
          <a:ext cx="4156916" cy="914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39229">
                  <a:extLst>
                    <a:ext uri="{9D8B030D-6E8A-4147-A177-3AD203B41FA5}">
                      <a16:colId xmlns:a16="http://schemas.microsoft.com/office/drawing/2014/main" val="2069680764"/>
                    </a:ext>
                  </a:extLst>
                </a:gridCol>
                <a:gridCol w="1039229">
                  <a:extLst>
                    <a:ext uri="{9D8B030D-6E8A-4147-A177-3AD203B41FA5}">
                      <a16:colId xmlns:a16="http://schemas.microsoft.com/office/drawing/2014/main" val="2979123736"/>
                    </a:ext>
                  </a:extLst>
                </a:gridCol>
                <a:gridCol w="1039229">
                  <a:extLst>
                    <a:ext uri="{9D8B030D-6E8A-4147-A177-3AD203B41FA5}">
                      <a16:colId xmlns:a16="http://schemas.microsoft.com/office/drawing/2014/main" val="387622918"/>
                    </a:ext>
                  </a:extLst>
                </a:gridCol>
                <a:gridCol w="1039229">
                  <a:extLst>
                    <a:ext uri="{9D8B030D-6E8A-4147-A177-3AD203B41FA5}">
                      <a16:colId xmlns:a16="http://schemas.microsoft.com/office/drawing/2014/main" val="3098289199"/>
                    </a:ext>
                  </a:extLst>
                </a:gridCol>
              </a:tblGrid>
              <a:tr h="268796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err="1" smtClean="0"/>
                        <a:t>id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err="1" smtClean="0"/>
                        <a:t>fname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err="1" smtClean="0"/>
                        <a:t>lname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err="1" smtClean="0"/>
                        <a:t>bdate</a:t>
                      </a:r>
                      <a:endParaRPr lang="tr-T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22978"/>
                  </a:ext>
                </a:extLst>
              </a:tr>
              <a:tr h="268796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15011607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Mehmet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Bakır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1997</a:t>
                      </a:r>
                      <a:endParaRPr lang="tr-T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97968"/>
                  </a:ext>
                </a:extLst>
              </a:tr>
              <a:tr h="268796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13011705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Ali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Taş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1995</a:t>
                      </a:r>
                      <a:endParaRPr lang="tr-T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6391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3175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Dml</a:t>
            </a:r>
            <a:r>
              <a:rPr lang="tr-TR" dirty="0" smtClean="0"/>
              <a:t> (data </a:t>
            </a:r>
            <a:r>
              <a:rPr lang="tr-TR" dirty="0" err="1" smtClean="0"/>
              <a:t>manıpulatıon</a:t>
            </a:r>
            <a:r>
              <a:rPr lang="tr-TR" dirty="0" smtClean="0"/>
              <a:t> </a:t>
            </a:r>
            <a:r>
              <a:rPr lang="tr-TR" dirty="0" err="1" smtClean="0"/>
              <a:t>language</a:t>
            </a:r>
            <a:r>
              <a:rPr lang="tr-TR" dirty="0"/>
              <a:t>)</a:t>
            </a:r>
            <a:endParaRPr lang="tr-TR" dirty="0"/>
          </a:p>
        </p:txBody>
      </p:sp>
      <p:graphicFrame>
        <p:nvGraphicFramePr>
          <p:cNvPr id="4" name="Tablo 3"/>
          <p:cNvGraphicFramePr>
            <a:graphicFrameLocks noGrp="1"/>
          </p:cNvGraphicFramePr>
          <p:nvPr/>
        </p:nvGraphicFramePr>
        <p:xfrm>
          <a:off x="1645447" y="1600200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6968076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97912373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8762291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098289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err="1" smtClean="0"/>
                        <a:t>id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 smtClean="0"/>
                        <a:t>fname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 smtClean="0"/>
                        <a:t>lname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 smtClean="0"/>
                        <a:t>bdate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22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12501105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Ahmet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Demir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1994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76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15011607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Mehmet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Bakır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1997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97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12011031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Ayşe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Tunç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1994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792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12011067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Fatma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Gümüş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1994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969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13011705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Ali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Taş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1995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639178"/>
                  </a:ext>
                </a:extLst>
              </a:tr>
            </a:tbl>
          </a:graphicData>
        </a:graphic>
      </p:graphicFrame>
      <p:sp>
        <p:nvSpPr>
          <p:cNvPr id="5" name="Dikdörtgen 4"/>
          <p:cNvSpPr/>
          <p:nvPr/>
        </p:nvSpPr>
        <p:spPr>
          <a:xfrm>
            <a:off x="6522261" y="1181551"/>
            <a:ext cx="14061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b="1" dirty="0" err="1" smtClean="0"/>
              <a:t>student</a:t>
            </a:r>
            <a:endParaRPr lang="tr-TR" b="1" dirty="0"/>
          </a:p>
        </p:txBody>
      </p:sp>
      <p:sp>
        <p:nvSpPr>
          <p:cNvPr id="6" name="Dikdörtgen 5"/>
          <p:cNvSpPr/>
          <p:nvPr/>
        </p:nvSpPr>
        <p:spPr>
          <a:xfrm>
            <a:off x="218827" y="3885988"/>
            <a:ext cx="48707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1" dirty="0" smtClean="0"/>
              <a:t>UPDATE </a:t>
            </a:r>
            <a:r>
              <a:rPr lang="tr-TR" sz="2400" u="sng" dirty="0" err="1" smtClean="0"/>
              <a:t>tablo_ismi</a:t>
            </a:r>
            <a:endParaRPr lang="tr-TR" sz="2400" u="sng" dirty="0" smtClean="0"/>
          </a:p>
          <a:p>
            <a:r>
              <a:rPr lang="tr-TR" sz="2400" b="1" dirty="0" smtClean="0"/>
              <a:t>SET </a:t>
            </a:r>
            <a:r>
              <a:rPr lang="tr-TR" sz="2400" u="sng" dirty="0" err="1" smtClean="0"/>
              <a:t>yeni_değerler</a:t>
            </a:r>
            <a:endParaRPr lang="tr-TR" sz="2400" u="sng" dirty="0" smtClean="0"/>
          </a:p>
          <a:p>
            <a:r>
              <a:rPr lang="tr-TR" sz="2400" b="1" dirty="0" smtClean="0"/>
              <a:t>WHERE </a:t>
            </a:r>
            <a:r>
              <a:rPr lang="tr-TR" sz="2400" u="sng" dirty="0" err="1" smtClean="0"/>
              <a:t>satır_şartı</a:t>
            </a:r>
            <a:endParaRPr lang="tr-TR" u="sng" dirty="0"/>
          </a:p>
        </p:txBody>
      </p:sp>
      <p:sp>
        <p:nvSpPr>
          <p:cNvPr id="8" name="Dikdörtgen 7"/>
          <p:cNvSpPr/>
          <p:nvPr/>
        </p:nvSpPr>
        <p:spPr>
          <a:xfrm>
            <a:off x="3990370" y="4200873"/>
            <a:ext cx="48707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1" dirty="0" smtClean="0"/>
              <a:t>UPDATE </a:t>
            </a:r>
            <a:r>
              <a:rPr lang="tr-TR" sz="2400" dirty="0" err="1" smtClean="0"/>
              <a:t>student</a:t>
            </a:r>
            <a:endParaRPr lang="tr-TR" sz="2400" dirty="0" smtClean="0"/>
          </a:p>
          <a:p>
            <a:r>
              <a:rPr lang="tr-TR" sz="2400" b="1" dirty="0" smtClean="0"/>
              <a:t>SET </a:t>
            </a:r>
            <a:r>
              <a:rPr lang="tr-TR" sz="2400" dirty="0" err="1" smtClean="0"/>
              <a:t>fname</a:t>
            </a:r>
            <a:r>
              <a:rPr lang="tr-TR" sz="2400" dirty="0" smtClean="0"/>
              <a:t>=‘XXX’, </a:t>
            </a:r>
            <a:r>
              <a:rPr lang="tr-TR" sz="2400" dirty="0" err="1" smtClean="0"/>
              <a:t>lname</a:t>
            </a:r>
            <a:r>
              <a:rPr lang="tr-TR" sz="2400" dirty="0" smtClean="0"/>
              <a:t>=‘YYY’</a:t>
            </a:r>
          </a:p>
          <a:p>
            <a:r>
              <a:rPr lang="tr-TR" sz="2400" b="1" dirty="0" smtClean="0"/>
              <a:t>WHERE </a:t>
            </a:r>
            <a:r>
              <a:rPr lang="tr-TR" sz="2400" dirty="0" err="1" smtClean="0"/>
              <a:t>bdate</a:t>
            </a:r>
            <a:r>
              <a:rPr lang="tr-TR" sz="2400" dirty="0" smtClean="0"/>
              <a:t>&lt;&gt;1994</a:t>
            </a:r>
            <a:endParaRPr lang="tr-TR" dirty="0"/>
          </a:p>
        </p:txBody>
      </p:sp>
      <p:graphicFrame>
        <p:nvGraphicFramePr>
          <p:cNvPr id="10" name="Tablo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1028310"/>
              </p:ext>
            </p:extLst>
          </p:nvPr>
        </p:nvGraphicFramePr>
        <p:xfrm>
          <a:off x="51195" y="5029200"/>
          <a:ext cx="4038248" cy="1828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09562">
                  <a:extLst>
                    <a:ext uri="{9D8B030D-6E8A-4147-A177-3AD203B41FA5}">
                      <a16:colId xmlns:a16="http://schemas.microsoft.com/office/drawing/2014/main" val="2069680764"/>
                    </a:ext>
                  </a:extLst>
                </a:gridCol>
                <a:gridCol w="1009562">
                  <a:extLst>
                    <a:ext uri="{9D8B030D-6E8A-4147-A177-3AD203B41FA5}">
                      <a16:colId xmlns:a16="http://schemas.microsoft.com/office/drawing/2014/main" val="2979123736"/>
                    </a:ext>
                  </a:extLst>
                </a:gridCol>
                <a:gridCol w="1009562">
                  <a:extLst>
                    <a:ext uri="{9D8B030D-6E8A-4147-A177-3AD203B41FA5}">
                      <a16:colId xmlns:a16="http://schemas.microsoft.com/office/drawing/2014/main" val="387622918"/>
                    </a:ext>
                  </a:extLst>
                </a:gridCol>
                <a:gridCol w="1009562">
                  <a:extLst>
                    <a:ext uri="{9D8B030D-6E8A-4147-A177-3AD203B41FA5}">
                      <a16:colId xmlns:a16="http://schemas.microsoft.com/office/drawing/2014/main" val="3098289199"/>
                    </a:ext>
                  </a:extLst>
                </a:gridCol>
              </a:tblGrid>
              <a:tr h="207542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err="1" smtClean="0"/>
                        <a:t>id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err="1" smtClean="0"/>
                        <a:t>fname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err="1" smtClean="0"/>
                        <a:t>lname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err="1" smtClean="0"/>
                        <a:t>bdate</a:t>
                      </a:r>
                      <a:endParaRPr lang="tr-T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22978"/>
                  </a:ext>
                </a:extLst>
              </a:tr>
              <a:tr h="207542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12501105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Ahmet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Demir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1994</a:t>
                      </a:r>
                      <a:endParaRPr lang="tr-T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76783"/>
                  </a:ext>
                </a:extLst>
              </a:tr>
              <a:tr h="207542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15011607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XXX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YYY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1997</a:t>
                      </a:r>
                      <a:endParaRPr lang="tr-T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97968"/>
                  </a:ext>
                </a:extLst>
              </a:tr>
              <a:tr h="207542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12011031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Ayşe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Tunç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1994</a:t>
                      </a:r>
                      <a:endParaRPr lang="tr-T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792248"/>
                  </a:ext>
                </a:extLst>
              </a:tr>
              <a:tr h="207542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12011067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Fatma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Gümüş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1994</a:t>
                      </a:r>
                      <a:endParaRPr lang="tr-T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969737"/>
                  </a:ext>
                </a:extLst>
              </a:tr>
              <a:tr h="207542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13011705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XXX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YYY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1995</a:t>
                      </a:r>
                      <a:endParaRPr lang="tr-T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6391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9934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Dml</a:t>
            </a:r>
            <a:r>
              <a:rPr lang="tr-TR" dirty="0" smtClean="0"/>
              <a:t> (data </a:t>
            </a:r>
            <a:r>
              <a:rPr lang="tr-TR" dirty="0" err="1" smtClean="0"/>
              <a:t>manıpulatıon</a:t>
            </a:r>
            <a:r>
              <a:rPr lang="tr-TR" dirty="0" smtClean="0"/>
              <a:t> </a:t>
            </a:r>
            <a:r>
              <a:rPr lang="tr-TR" dirty="0" err="1" smtClean="0"/>
              <a:t>language</a:t>
            </a:r>
            <a:r>
              <a:rPr lang="tr-TR" dirty="0"/>
              <a:t>)</a:t>
            </a:r>
            <a:endParaRPr lang="tr-TR" dirty="0"/>
          </a:p>
        </p:txBody>
      </p:sp>
      <p:sp>
        <p:nvSpPr>
          <p:cNvPr id="6" name="Dikdörtgen 5"/>
          <p:cNvSpPr/>
          <p:nvPr/>
        </p:nvSpPr>
        <p:spPr>
          <a:xfrm>
            <a:off x="423336" y="1545872"/>
            <a:ext cx="638091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1" dirty="0" smtClean="0"/>
              <a:t>INSERT INTO </a:t>
            </a:r>
            <a:r>
              <a:rPr lang="tr-TR" sz="2400" u="sng" dirty="0" err="1" smtClean="0"/>
              <a:t>tablo_ismi</a:t>
            </a:r>
            <a:r>
              <a:rPr lang="tr-TR" sz="2400" u="sng" dirty="0"/>
              <a:t> </a:t>
            </a:r>
            <a:r>
              <a:rPr lang="tr-TR" sz="2400" u="sng" dirty="0" smtClean="0"/>
              <a:t>(sütunlar)</a:t>
            </a:r>
          </a:p>
          <a:p>
            <a:r>
              <a:rPr lang="tr-TR" sz="2400" b="1" dirty="0" smtClean="0"/>
              <a:t>VALUES </a:t>
            </a:r>
            <a:r>
              <a:rPr lang="tr-TR" sz="2400" dirty="0" smtClean="0"/>
              <a:t>(</a:t>
            </a:r>
            <a:r>
              <a:rPr lang="tr-TR" sz="2400" u="sng" dirty="0" smtClean="0"/>
              <a:t>değerler</a:t>
            </a:r>
            <a:r>
              <a:rPr lang="tr-TR" sz="2400" dirty="0" smtClean="0"/>
              <a:t>)</a:t>
            </a:r>
            <a:endParaRPr lang="tr-TR" u="sng" dirty="0"/>
          </a:p>
        </p:txBody>
      </p:sp>
      <p:sp>
        <p:nvSpPr>
          <p:cNvPr id="9" name="Dikdörtgen 8"/>
          <p:cNvSpPr/>
          <p:nvPr/>
        </p:nvSpPr>
        <p:spPr>
          <a:xfrm>
            <a:off x="423335" y="2505103"/>
            <a:ext cx="803709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1" dirty="0" smtClean="0"/>
              <a:t>INSERT INTO </a:t>
            </a:r>
            <a:r>
              <a:rPr lang="tr-TR" sz="2400" u="sng" dirty="0" err="1" smtClean="0"/>
              <a:t>student</a:t>
            </a:r>
            <a:r>
              <a:rPr lang="tr-TR" sz="2400" u="sng" dirty="0" smtClean="0"/>
              <a:t> (</a:t>
            </a:r>
            <a:r>
              <a:rPr lang="tr-TR" sz="2400" u="sng" dirty="0" err="1" smtClean="0"/>
              <a:t>id</a:t>
            </a:r>
            <a:r>
              <a:rPr lang="tr-TR" sz="2400" u="sng" dirty="0" smtClean="0"/>
              <a:t>, </a:t>
            </a:r>
            <a:r>
              <a:rPr lang="tr-TR" sz="2400" u="sng" dirty="0" err="1" smtClean="0"/>
              <a:t>fname</a:t>
            </a:r>
            <a:r>
              <a:rPr lang="tr-TR" sz="2400" u="sng" dirty="0" smtClean="0"/>
              <a:t>, </a:t>
            </a:r>
            <a:r>
              <a:rPr lang="tr-TR" sz="2400" u="sng" dirty="0" err="1" smtClean="0"/>
              <a:t>lname</a:t>
            </a:r>
            <a:r>
              <a:rPr lang="tr-TR" sz="2400" u="sng" dirty="0" smtClean="0"/>
              <a:t>, </a:t>
            </a:r>
            <a:r>
              <a:rPr lang="tr-TR" sz="2400" u="sng" dirty="0" err="1" smtClean="0"/>
              <a:t>bdate</a:t>
            </a:r>
            <a:r>
              <a:rPr lang="tr-TR" sz="2400" u="sng" dirty="0" smtClean="0"/>
              <a:t>)</a:t>
            </a:r>
          </a:p>
          <a:p>
            <a:r>
              <a:rPr lang="tr-TR" sz="2400" b="1" dirty="0" smtClean="0"/>
              <a:t>VALUES </a:t>
            </a:r>
            <a:r>
              <a:rPr lang="tr-TR" sz="2400" dirty="0" smtClean="0"/>
              <a:t>(</a:t>
            </a:r>
            <a:r>
              <a:rPr lang="tr-TR" sz="2400" u="sng" dirty="0" smtClean="0"/>
              <a:t>12011123, ‘Aliye’, ‘Mıcır’, 1995</a:t>
            </a:r>
            <a:r>
              <a:rPr lang="tr-TR" sz="2400" dirty="0" smtClean="0"/>
              <a:t>)</a:t>
            </a:r>
            <a:endParaRPr lang="tr-TR" u="sng" dirty="0"/>
          </a:p>
        </p:txBody>
      </p:sp>
      <p:graphicFrame>
        <p:nvGraphicFramePr>
          <p:cNvPr id="11" name="Tablo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8046783"/>
              </p:ext>
            </p:extLst>
          </p:nvPr>
        </p:nvGraphicFramePr>
        <p:xfrm>
          <a:off x="2006499" y="3573016"/>
          <a:ext cx="4797748" cy="2560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99437">
                  <a:extLst>
                    <a:ext uri="{9D8B030D-6E8A-4147-A177-3AD203B41FA5}">
                      <a16:colId xmlns:a16="http://schemas.microsoft.com/office/drawing/2014/main" val="2069680764"/>
                    </a:ext>
                  </a:extLst>
                </a:gridCol>
                <a:gridCol w="1199437">
                  <a:extLst>
                    <a:ext uri="{9D8B030D-6E8A-4147-A177-3AD203B41FA5}">
                      <a16:colId xmlns:a16="http://schemas.microsoft.com/office/drawing/2014/main" val="2979123736"/>
                    </a:ext>
                  </a:extLst>
                </a:gridCol>
                <a:gridCol w="1199437">
                  <a:extLst>
                    <a:ext uri="{9D8B030D-6E8A-4147-A177-3AD203B41FA5}">
                      <a16:colId xmlns:a16="http://schemas.microsoft.com/office/drawing/2014/main" val="387622918"/>
                    </a:ext>
                  </a:extLst>
                </a:gridCol>
                <a:gridCol w="1199437">
                  <a:extLst>
                    <a:ext uri="{9D8B030D-6E8A-4147-A177-3AD203B41FA5}">
                      <a16:colId xmlns:a16="http://schemas.microsoft.com/office/drawing/2014/main" val="3098289199"/>
                    </a:ext>
                  </a:extLst>
                </a:gridCol>
              </a:tblGrid>
              <a:tr h="268796">
                <a:tc>
                  <a:txBody>
                    <a:bodyPr/>
                    <a:lstStyle/>
                    <a:p>
                      <a:pPr algn="ctr"/>
                      <a:r>
                        <a:rPr lang="tr-TR" dirty="0" err="1" smtClean="0"/>
                        <a:t>id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 smtClean="0"/>
                        <a:t>fname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 smtClean="0"/>
                        <a:t>lname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 smtClean="0"/>
                        <a:t>bdate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22978"/>
                  </a:ext>
                </a:extLst>
              </a:tr>
              <a:tr h="268796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12501105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Ahmet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Demir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1994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76783"/>
                  </a:ext>
                </a:extLst>
              </a:tr>
              <a:tr h="268796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15011607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Mehmet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Bakır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1997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97968"/>
                  </a:ext>
                </a:extLst>
              </a:tr>
              <a:tr h="268796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12011031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Ayşe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Tunç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1994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792248"/>
                  </a:ext>
                </a:extLst>
              </a:tr>
              <a:tr h="268796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12011067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Fatma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Gümüş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1994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969737"/>
                  </a:ext>
                </a:extLst>
              </a:tr>
              <a:tr h="268796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13011705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Ali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Taş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1995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639178"/>
                  </a:ext>
                </a:extLst>
              </a:tr>
              <a:tr h="268796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12011123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Aliye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Mıcır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1995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07988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8419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Dml</a:t>
            </a:r>
            <a:r>
              <a:rPr lang="tr-TR" dirty="0" smtClean="0"/>
              <a:t> (data </a:t>
            </a:r>
            <a:r>
              <a:rPr lang="tr-TR" dirty="0" err="1" smtClean="0"/>
              <a:t>manıpulatıon</a:t>
            </a:r>
            <a:r>
              <a:rPr lang="tr-TR" dirty="0" smtClean="0"/>
              <a:t> </a:t>
            </a:r>
            <a:r>
              <a:rPr lang="tr-TR" dirty="0" err="1" smtClean="0"/>
              <a:t>language</a:t>
            </a:r>
            <a:r>
              <a:rPr lang="tr-TR" dirty="0"/>
              <a:t>)</a:t>
            </a:r>
            <a:endParaRPr lang="tr-TR" dirty="0"/>
          </a:p>
        </p:txBody>
      </p:sp>
      <p:sp>
        <p:nvSpPr>
          <p:cNvPr id="6" name="Dikdörtgen 5"/>
          <p:cNvSpPr/>
          <p:nvPr/>
        </p:nvSpPr>
        <p:spPr>
          <a:xfrm>
            <a:off x="423336" y="1545872"/>
            <a:ext cx="638091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1" dirty="0" smtClean="0"/>
              <a:t>INSERT INTO </a:t>
            </a:r>
            <a:r>
              <a:rPr lang="tr-TR" sz="2400" u="sng" dirty="0" err="1" smtClean="0"/>
              <a:t>tablo_ismi</a:t>
            </a:r>
            <a:r>
              <a:rPr lang="tr-TR" sz="2400" u="sng" dirty="0"/>
              <a:t> </a:t>
            </a:r>
            <a:r>
              <a:rPr lang="tr-TR" sz="2400" u="sng" dirty="0" smtClean="0"/>
              <a:t>(sütunlar)</a:t>
            </a:r>
          </a:p>
          <a:p>
            <a:r>
              <a:rPr lang="tr-TR" sz="2400" b="1" dirty="0" smtClean="0"/>
              <a:t>VALUES </a:t>
            </a:r>
            <a:r>
              <a:rPr lang="tr-TR" sz="2400" dirty="0" smtClean="0"/>
              <a:t>(</a:t>
            </a:r>
            <a:r>
              <a:rPr lang="tr-TR" sz="2400" u="sng" dirty="0" smtClean="0"/>
              <a:t>değerler</a:t>
            </a:r>
            <a:r>
              <a:rPr lang="tr-TR" sz="2400" dirty="0" smtClean="0"/>
              <a:t>)</a:t>
            </a:r>
            <a:endParaRPr lang="tr-TR" u="sng" dirty="0"/>
          </a:p>
        </p:txBody>
      </p:sp>
      <p:sp>
        <p:nvSpPr>
          <p:cNvPr id="9" name="Dikdörtgen 8"/>
          <p:cNvSpPr/>
          <p:nvPr/>
        </p:nvSpPr>
        <p:spPr>
          <a:xfrm>
            <a:off x="423335" y="2505103"/>
            <a:ext cx="803709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1" dirty="0" smtClean="0"/>
              <a:t>INSERT INTO </a:t>
            </a:r>
            <a:r>
              <a:rPr lang="tr-TR" sz="2400" u="sng" dirty="0" err="1" smtClean="0"/>
              <a:t>student</a:t>
            </a:r>
            <a:r>
              <a:rPr lang="tr-TR" sz="2400" u="sng" dirty="0" smtClean="0"/>
              <a:t> (</a:t>
            </a:r>
            <a:r>
              <a:rPr lang="tr-TR" sz="2400" u="sng" dirty="0" err="1" smtClean="0"/>
              <a:t>lname</a:t>
            </a:r>
            <a:r>
              <a:rPr lang="tr-TR" sz="2400" u="sng" dirty="0" smtClean="0"/>
              <a:t>, </a:t>
            </a:r>
            <a:r>
              <a:rPr lang="tr-TR" sz="2400" u="sng" dirty="0" err="1" smtClean="0"/>
              <a:t>fname</a:t>
            </a:r>
            <a:r>
              <a:rPr lang="tr-TR" sz="2400" u="sng" dirty="0" smtClean="0"/>
              <a:t>)</a:t>
            </a:r>
          </a:p>
          <a:p>
            <a:r>
              <a:rPr lang="tr-TR" sz="2400" b="1" dirty="0" smtClean="0"/>
              <a:t>VALUES </a:t>
            </a:r>
            <a:r>
              <a:rPr lang="tr-TR" sz="2400" dirty="0" smtClean="0"/>
              <a:t>(</a:t>
            </a:r>
            <a:r>
              <a:rPr lang="tr-TR" sz="2400" u="sng" dirty="0" smtClean="0"/>
              <a:t>‘Mıcır’, ‘Aliye’</a:t>
            </a:r>
            <a:r>
              <a:rPr lang="tr-TR" sz="2400" dirty="0" smtClean="0"/>
              <a:t>)</a:t>
            </a:r>
            <a:endParaRPr lang="tr-TR" u="sng" dirty="0"/>
          </a:p>
        </p:txBody>
      </p:sp>
      <p:graphicFrame>
        <p:nvGraphicFramePr>
          <p:cNvPr id="11" name="Tablo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188730"/>
              </p:ext>
            </p:extLst>
          </p:nvPr>
        </p:nvGraphicFramePr>
        <p:xfrm>
          <a:off x="2006499" y="3573016"/>
          <a:ext cx="4797748" cy="2560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99437">
                  <a:extLst>
                    <a:ext uri="{9D8B030D-6E8A-4147-A177-3AD203B41FA5}">
                      <a16:colId xmlns:a16="http://schemas.microsoft.com/office/drawing/2014/main" val="2069680764"/>
                    </a:ext>
                  </a:extLst>
                </a:gridCol>
                <a:gridCol w="1199437">
                  <a:extLst>
                    <a:ext uri="{9D8B030D-6E8A-4147-A177-3AD203B41FA5}">
                      <a16:colId xmlns:a16="http://schemas.microsoft.com/office/drawing/2014/main" val="2979123736"/>
                    </a:ext>
                  </a:extLst>
                </a:gridCol>
                <a:gridCol w="1199437">
                  <a:extLst>
                    <a:ext uri="{9D8B030D-6E8A-4147-A177-3AD203B41FA5}">
                      <a16:colId xmlns:a16="http://schemas.microsoft.com/office/drawing/2014/main" val="387622918"/>
                    </a:ext>
                  </a:extLst>
                </a:gridCol>
                <a:gridCol w="1199437">
                  <a:extLst>
                    <a:ext uri="{9D8B030D-6E8A-4147-A177-3AD203B41FA5}">
                      <a16:colId xmlns:a16="http://schemas.microsoft.com/office/drawing/2014/main" val="3098289199"/>
                    </a:ext>
                  </a:extLst>
                </a:gridCol>
              </a:tblGrid>
              <a:tr h="268796">
                <a:tc>
                  <a:txBody>
                    <a:bodyPr/>
                    <a:lstStyle/>
                    <a:p>
                      <a:pPr algn="ctr"/>
                      <a:r>
                        <a:rPr lang="tr-TR" dirty="0" err="1" smtClean="0"/>
                        <a:t>id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 smtClean="0"/>
                        <a:t>fname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 smtClean="0"/>
                        <a:t>lname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 smtClean="0"/>
                        <a:t>bdate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22978"/>
                  </a:ext>
                </a:extLst>
              </a:tr>
              <a:tr h="268796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12501105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Ahmet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Demir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1994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76783"/>
                  </a:ext>
                </a:extLst>
              </a:tr>
              <a:tr h="268796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15011607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Mehmet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Bakır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1997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97968"/>
                  </a:ext>
                </a:extLst>
              </a:tr>
              <a:tr h="268796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12011031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Ayşe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Tunç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1994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792248"/>
                  </a:ext>
                </a:extLst>
              </a:tr>
              <a:tr h="268796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12011067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Fatma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Gümüş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1994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969737"/>
                  </a:ext>
                </a:extLst>
              </a:tr>
              <a:tr h="268796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13011705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Ali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Taş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1995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639178"/>
                  </a:ext>
                </a:extLst>
              </a:tr>
              <a:tr h="268796">
                <a:tc>
                  <a:txBody>
                    <a:bodyPr/>
                    <a:lstStyle/>
                    <a:p>
                      <a:pPr algn="ctr"/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Aliye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Mıcır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07988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3679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Ddl</a:t>
            </a:r>
            <a:r>
              <a:rPr lang="tr-TR" dirty="0" smtClean="0"/>
              <a:t> (data </a:t>
            </a:r>
            <a:r>
              <a:rPr lang="tr-TR" dirty="0" err="1" smtClean="0"/>
              <a:t>defınıtıon</a:t>
            </a:r>
            <a:r>
              <a:rPr lang="tr-TR" dirty="0" smtClean="0"/>
              <a:t> </a:t>
            </a:r>
            <a:r>
              <a:rPr lang="tr-TR" dirty="0" err="1" smtClean="0"/>
              <a:t>language</a:t>
            </a:r>
            <a:r>
              <a:rPr lang="tr-TR" dirty="0"/>
              <a:t>)</a:t>
            </a:r>
            <a:endParaRPr lang="tr-TR" dirty="0"/>
          </a:p>
        </p:txBody>
      </p:sp>
      <p:graphicFrame>
        <p:nvGraphicFramePr>
          <p:cNvPr id="4" name="Tablo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034780"/>
              </p:ext>
            </p:extLst>
          </p:nvPr>
        </p:nvGraphicFramePr>
        <p:xfrm>
          <a:off x="827583" y="1600200"/>
          <a:ext cx="741682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4206">
                  <a:extLst>
                    <a:ext uri="{9D8B030D-6E8A-4147-A177-3AD203B41FA5}">
                      <a16:colId xmlns:a16="http://schemas.microsoft.com/office/drawing/2014/main" val="2069680764"/>
                    </a:ext>
                  </a:extLst>
                </a:gridCol>
                <a:gridCol w="1854206">
                  <a:extLst>
                    <a:ext uri="{9D8B030D-6E8A-4147-A177-3AD203B41FA5}">
                      <a16:colId xmlns:a16="http://schemas.microsoft.com/office/drawing/2014/main" val="2979123736"/>
                    </a:ext>
                  </a:extLst>
                </a:gridCol>
                <a:gridCol w="1854206">
                  <a:extLst>
                    <a:ext uri="{9D8B030D-6E8A-4147-A177-3AD203B41FA5}">
                      <a16:colId xmlns:a16="http://schemas.microsoft.com/office/drawing/2014/main" val="387622918"/>
                    </a:ext>
                  </a:extLst>
                </a:gridCol>
                <a:gridCol w="1854206">
                  <a:extLst>
                    <a:ext uri="{9D8B030D-6E8A-4147-A177-3AD203B41FA5}">
                      <a16:colId xmlns:a16="http://schemas.microsoft.com/office/drawing/2014/main" val="3098289199"/>
                    </a:ext>
                  </a:extLst>
                </a:gridCol>
              </a:tblGrid>
              <a:tr h="316801">
                <a:tc>
                  <a:txBody>
                    <a:bodyPr/>
                    <a:lstStyle/>
                    <a:p>
                      <a:pPr algn="ctr"/>
                      <a:r>
                        <a:rPr lang="tr-TR" dirty="0" err="1" smtClean="0"/>
                        <a:t>id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 smtClean="0"/>
                        <a:t>fname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 smtClean="0"/>
                        <a:t>lname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 smtClean="0"/>
                        <a:t>Bdate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22978"/>
                  </a:ext>
                </a:extLst>
              </a:tr>
              <a:tr h="316801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INT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VARCHAR(20)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VARCHAR(20)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INT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9500613"/>
                  </a:ext>
                </a:extLst>
              </a:tr>
            </a:tbl>
          </a:graphicData>
        </a:graphic>
      </p:graphicFrame>
      <p:sp>
        <p:nvSpPr>
          <p:cNvPr id="5" name="Dikdörtgen 4"/>
          <p:cNvSpPr/>
          <p:nvPr/>
        </p:nvSpPr>
        <p:spPr>
          <a:xfrm>
            <a:off x="6941762" y="2184393"/>
            <a:ext cx="14061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b="1" dirty="0" err="1" smtClean="0"/>
              <a:t>student</a:t>
            </a:r>
            <a:endParaRPr lang="tr-TR" b="1" dirty="0"/>
          </a:p>
        </p:txBody>
      </p:sp>
      <p:sp>
        <p:nvSpPr>
          <p:cNvPr id="6" name="Dikdörtgen 5"/>
          <p:cNvSpPr/>
          <p:nvPr/>
        </p:nvSpPr>
        <p:spPr>
          <a:xfrm>
            <a:off x="683568" y="2924944"/>
            <a:ext cx="5400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1" dirty="0" smtClean="0"/>
              <a:t>CREATE TABLE </a:t>
            </a:r>
            <a:r>
              <a:rPr lang="tr-TR" sz="2400" u="sng" dirty="0" err="1" smtClean="0"/>
              <a:t>student</a:t>
            </a:r>
            <a:r>
              <a:rPr lang="tr-TR" sz="2400" u="sng" dirty="0" smtClean="0"/>
              <a:t> (</a:t>
            </a:r>
          </a:p>
          <a:p>
            <a:pPr lvl="1"/>
            <a:r>
              <a:rPr lang="tr-TR" sz="2400" dirty="0" err="1" smtClean="0"/>
              <a:t>id</a:t>
            </a:r>
            <a:r>
              <a:rPr lang="tr-TR" sz="2400" dirty="0" smtClean="0"/>
              <a:t> </a:t>
            </a:r>
            <a:r>
              <a:rPr lang="tr-TR" sz="2400" b="1" dirty="0" err="1" smtClean="0"/>
              <a:t>int</a:t>
            </a:r>
            <a:r>
              <a:rPr lang="tr-TR" sz="2400" dirty="0" smtClean="0"/>
              <a:t> not </a:t>
            </a:r>
            <a:r>
              <a:rPr lang="tr-TR" sz="2400" dirty="0" err="1" smtClean="0"/>
              <a:t>null</a:t>
            </a:r>
            <a:r>
              <a:rPr lang="tr-TR" sz="2400" dirty="0" smtClean="0"/>
              <a:t>,</a:t>
            </a:r>
          </a:p>
          <a:p>
            <a:pPr lvl="1"/>
            <a:r>
              <a:rPr lang="tr-TR" sz="2400" dirty="0" err="1" smtClean="0"/>
              <a:t>fname</a:t>
            </a:r>
            <a:r>
              <a:rPr lang="tr-TR" sz="2400" dirty="0" smtClean="0"/>
              <a:t> </a:t>
            </a:r>
            <a:r>
              <a:rPr lang="tr-TR" sz="2400" b="1" dirty="0" err="1" smtClean="0"/>
              <a:t>varchar</a:t>
            </a:r>
            <a:r>
              <a:rPr lang="tr-TR" sz="2400" b="1" dirty="0" smtClean="0"/>
              <a:t>(20)</a:t>
            </a:r>
            <a:r>
              <a:rPr lang="tr-TR" sz="2400" dirty="0" smtClean="0"/>
              <a:t> not </a:t>
            </a:r>
            <a:r>
              <a:rPr lang="tr-TR" sz="2400" dirty="0" err="1" smtClean="0"/>
              <a:t>null</a:t>
            </a:r>
            <a:r>
              <a:rPr lang="tr-TR" sz="2400" dirty="0" smtClean="0"/>
              <a:t>,</a:t>
            </a:r>
          </a:p>
          <a:p>
            <a:pPr lvl="1"/>
            <a:r>
              <a:rPr lang="tr-TR" sz="2400" dirty="0" err="1" smtClean="0"/>
              <a:t>lname</a:t>
            </a:r>
            <a:r>
              <a:rPr lang="tr-TR" sz="2400" dirty="0" smtClean="0"/>
              <a:t> </a:t>
            </a:r>
            <a:r>
              <a:rPr lang="tr-TR" sz="2400" b="1" dirty="0" err="1" smtClean="0"/>
              <a:t>varchar</a:t>
            </a:r>
            <a:r>
              <a:rPr lang="tr-TR" sz="2400" b="1" dirty="0" smtClean="0"/>
              <a:t>(20)</a:t>
            </a:r>
            <a:r>
              <a:rPr lang="tr-TR" sz="2400" dirty="0" smtClean="0"/>
              <a:t> not </a:t>
            </a:r>
            <a:r>
              <a:rPr lang="tr-TR" sz="2400" dirty="0" err="1" smtClean="0"/>
              <a:t>null</a:t>
            </a:r>
            <a:endParaRPr lang="tr-TR" sz="2400" dirty="0"/>
          </a:p>
          <a:p>
            <a:pPr lvl="1"/>
            <a:r>
              <a:rPr lang="tr-TR" sz="2400" u="sng" dirty="0" smtClean="0"/>
              <a:t>);</a:t>
            </a:r>
          </a:p>
        </p:txBody>
      </p:sp>
      <p:sp>
        <p:nvSpPr>
          <p:cNvPr id="8" name="Dikdörtgen 7"/>
          <p:cNvSpPr/>
          <p:nvPr/>
        </p:nvSpPr>
        <p:spPr>
          <a:xfrm>
            <a:off x="683568" y="5410993"/>
            <a:ext cx="525008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1" dirty="0" smtClean="0"/>
              <a:t>ALTER TABLE </a:t>
            </a:r>
            <a:r>
              <a:rPr lang="tr-TR" sz="2400" dirty="0" err="1" smtClean="0"/>
              <a:t>student</a:t>
            </a:r>
            <a:r>
              <a:rPr lang="tr-TR" sz="2400" b="1" dirty="0" smtClean="0"/>
              <a:t> </a:t>
            </a:r>
            <a:endParaRPr lang="tr-TR" sz="2400" b="1" dirty="0"/>
          </a:p>
          <a:p>
            <a:r>
              <a:rPr lang="tr-TR" sz="2400" b="1" dirty="0" smtClean="0"/>
              <a:t>ADD </a:t>
            </a:r>
            <a:r>
              <a:rPr lang="tr-TR" sz="2400" dirty="0" err="1" smtClean="0"/>
              <a:t>bdate</a:t>
            </a:r>
            <a:r>
              <a:rPr lang="tr-TR" sz="2400" dirty="0" smtClean="0"/>
              <a:t> </a:t>
            </a:r>
            <a:r>
              <a:rPr lang="tr-TR" sz="2400" b="1" dirty="0" err="1" smtClean="0"/>
              <a:t>int</a:t>
            </a:r>
            <a:r>
              <a:rPr lang="tr-TR" sz="2400" dirty="0" smtClean="0"/>
              <a:t> not </a:t>
            </a:r>
            <a:r>
              <a:rPr lang="tr-TR" sz="2400" dirty="0" err="1" smtClean="0"/>
              <a:t>null</a:t>
            </a:r>
            <a:endParaRPr lang="tr-TR" sz="2400" dirty="0" smtClean="0"/>
          </a:p>
        </p:txBody>
      </p:sp>
      <p:sp>
        <p:nvSpPr>
          <p:cNvPr id="10" name="Dikdörtgen 9"/>
          <p:cNvSpPr/>
          <p:nvPr/>
        </p:nvSpPr>
        <p:spPr>
          <a:xfrm>
            <a:off x="4788024" y="5410993"/>
            <a:ext cx="37444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1" dirty="0" smtClean="0"/>
              <a:t>RENAME </a:t>
            </a:r>
            <a:r>
              <a:rPr lang="tr-TR" sz="2400" dirty="0" err="1" smtClean="0"/>
              <a:t>student</a:t>
            </a:r>
            <a:r>
              <a:rPr lang="tr-TR" sz="2400" b="1" dirty="0" smtClean="0"/>
              <a:t> </a:t>
            </a:r>
            <a:endParaRPr lang="tr-TR" sz="2400" b="1" dirty="0"/>
          </a:p>
          <a:p>
            <a:r>
              <a:rPr lang="tr-TR" sz="2400" b="1" dirty="0" smtClean="0"/>
              <a:t>TO </a:t>
            </a:r>
            <a:r>
              <a:rPr lang="tr-TR" sz="2400" dirty="0" err="1" smtClean="0"/>
              <a:t>studentInfo</a:t>
            </a:r>
            <a:endParaRPr lang="tr-TR" sz="2400" dirty="0" smtClean="0"/>
          </a:p>
        </p:txBody>
      </p:sp>
    </p:spTree>
    <p:extLst>
      <p:ext uri="{BB962C8B-B14F-4D97-AF65-F5344CB8AC3E}">
        <p14:creationId xmlns:p14="http://schemas.microsoft.com/office/powerpoint/2010/main" val="2420279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361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VERİTABANI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sz="2800" dirty="0" smtClean="0"/>
              <a:t>Verilerin ve aralarındaki ilişkilerin tablolar halinde tutulduğu; çeşitli komutlarla sorgulandığı yapılardır.</a:t>
            </a:r>
          </a:p>
          <a:p>
            <a:pPr marL="0" indent="0">
              <a:buNone/>
            </a:pPr>
            <a:r>
              <a:rPr lang="tr-TR" sz="2800" dirty="0" smtClean="0"/>
              <a:t>  </a:t>
            </a:r>
            <a:endParaRPr lang="tr-TR" dirty="0"/>
          </a:p>
        </p:txBody>
      </p:sp>
      <p:graphicFrame>
        <p:nvGraphicFramePr>
          <p:cNvPr id="4" name="Tablo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6825494"/>
              </p:ext>
            </p:extLst>
          </p:nvPr>
        </p:nvGraphicFramePr>
        <p:xfrm>
          <a:off x="1547664" y="3284984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6968076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97912373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8762291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098289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err="1" smtClean="0"/>
                        <a:t>id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 smtClean="0"/>
                        <a:t>fname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 smtClean="0"/>
                        <a:t>lname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 smtClean="0"/>
                        <a:t>bdate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22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12501105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Ahmet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Demir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1994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76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15011607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Mehmet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Bakır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1997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97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12011031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Ayşe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Tunç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1994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792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12011067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Fatma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Gümüş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1994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969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13011705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Ali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Taş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1995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639178"/>
                  </a:ext>
                </a:extLst>
              </a:tr>
            </a:tbl>
          </a:graphicData>
        </a:graphic>
      </p:graphicFrame>
      <p:sp>
        <p:nvSpPr>
          <p:cNvPr id="5" name="Dikdörtgen 4"/>
          <p:cNvSpPr/>
          <p:nvPr/>
        </p:nvSpPr>
        <p:spPr>
          <a:xfrm>
            <a:off x="3990370" y="5692586"/>
            <a:ext cx="14061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b="1" dirty="0" err="1" smtClean="0"/>
              <a:t>student</a:t>
            </a:r>
            <a:endParaRPr lang="tr-TR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SORGULAR</a:t>
            </a:r>
            <a:endParaRPr lang="tr-TR" dirty="0"/>
          </a:p>
        </p:txBody>
      </p:sp>
      <p:graphicFrame>
        <p:nvGraphicFramePr>
          <p:cNvPr id="4" name="Tablo 3"/>
          <p:cNvGraphicFramePr>
            <a:graphicFrameLocks noGrp="1"/>
          </p:cNvGraphicFramePr>
          <p:nvPr/>
        </p:nvGraphicFramePr>
        <p:xfrm>
          <a:off x="1645447" y="1600200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6968076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97912373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8762291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098289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err="1" smtClean="0"/>
                        <a:t>id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 smtClean="0"/>
                        <a:t>fname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 smtClean="0"/>
                        <a:t>lname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 smtClean="0"/>
                        <a:t>bdate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22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12501105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Ahmet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Demir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1994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76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15011607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Mehmet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Bakır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1997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97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12011031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Ayşe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Tunç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1994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792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12011067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Fatma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Gümüş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1994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969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13011705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Ali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Taş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1995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639178"/>
                  </a:ext>
                </a:extLst>
              </a:tr>
            </a:tbl>
          </a:graphicData>
        </a:graphic>
      </p:graphicFrame>
      <p:sp>
        <p:nvSpPr>
          <p:cNvPr id="5" name="Dikdörtgen 4"/>
          <p:cNvSpPr/>
          <p:nvPr/>
        </p:nvSpPr>
        <p:spPr>
          <a:xfrm>
            <a:off x="3990370" y="3806243"/>
            <a:ext cx="14061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b="1" dirty="0" err="1" smtClean="0"/>
              <a:t>student</a:t>
            </a:r>
            <a:endParaRPr lang="tr-TR" b="1" dirty="0"/>
          </a:p>
        </p:txBody>
      </p:sp>
      <p:sp>
        <p:nvSpPr>
          <p:cNvPr id="6" name="Dikdörtgen 5"/>
          <p:cNvSpPr/>
          <p:nvPr/>
        </p:nvSpPr>
        <p:spPr>
          <a:xfrm>
            <a:off x="1645446" y="4267908"/>
            <a:ext cx="375107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1" dirty="0" smtClean="0"/>
              <a:t>SELECT </a:t>
            </a:r>
            <a:r>
              <a:rPr lang="tr-TR" sz="2400" u="sng" dirty="0" err="1" smtClean="0"/>
              <a:t>sütun_bilgisi</a:t>
            </a:r>
            <a:endParaRPr lang="tr-TR" sz="2400" u="sng" dirty="0" smtClean="0"/>
          </a:p>
          <a:p>
            <a:r>
              <a:rPr lang="tr-TR" sz="2400" b="1" dirty="0" smtClean="0"/>
              <a:t>FROM </a:t>
            </a:r>
            <a:r>
              <a:rPr lang="tr-TR" sz="2400" u="sng" dirty="0" smtClean="0"/>
              <a:t>tablo ismi</a:t>
            </a:r>
            <a:endParaRPr lang="tr-TR" u="sng" dirty="0"/>
          </a:p>
        </p:txBody>
      </p:sp>
      <p:sp>
        <p:nvSpPr>
          <p:cNvPr id="7" name="Dikdörtgen 6"/>
          <p:cNvSpPr/>
          <p:nvPr/>
        </p:nvSpPr>
        <p:spPr>
          <a:xfrm>
            <a:off x="1645446" y="5226763"/>
            <a:ext cx="375107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1" dirty="0" smtClean="0"/>
              <a:t>SELECT </a:t>
            </a:r>
            <a:r>
              <a:rPr lang="tr-TR" sz="2400" dirty="0" err="1" smtClean="0"/>
              <a:t>fname</a:t>
            </a:r>
            <a:endParaRPr lang="tr-TR" sz="2400" dirty="0" smtClean="0"/>
          </a:p>
          <a:p>
            <a:r>
              <a:rPr lang="tr-TR" sz="2400" b="1" dirty="0" smtClean="0"/>
              <a:t>FROM </a:t>
            </a:r>
            <a:r>
              <a:rPr lang="tr-TR" sz="2400" dirty="0" err="1" smtClean="0"/>
              <a:t>student</a:t>
            </a:r>
            <a:endParaRPr lang="tr-TR" dirty="0"/>
          </a:p>
        </p:txBody>
      </p:sp>
      <p:graphicFrame>
        <p:nvGraphicFramePr>
          <p:cNvPr id="8" name="Tablo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7869517"/>
              </p:ext>
            </p:extLst>
          </p:nvPr>
        </p:nvGraphicFramePr>
        <p:xfrm>
          <a:off x="6012160" y="4797152"/>
          <a:ext cx="792088" cy="1645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2979123736"/>
                    </a:ext>
                  </a:extLst>
                </a:gridCol>
              </a:tblGrid>
              <a:tr h="270108">
                <a:tc>
                  <a:txBody>
                    <a:bodyPr/>
                    <a:lstStyle/>
                    <a:p>
                      <a:pPr algn="ctr"/>
                      <a:r>
                        <a:rPr lang="tr-TR" sz="1200" dirty="0" err="1" smtClean="0"/>
                        <a:t>fname</a:t>
                      </a:r>
                      <a:endParaRPr lang="tr-T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22978"/>
                  </a:ext>
                </a:extLst>
              </a:tr>
              <a:tr h="270108">
                <a:tc>
                  <a:txBody>
                    <a:bodyPr/>
                    <a:lstStyle/>
                    <a:p>
                      <a:pPr algn="ctr"/>
                      <a:r>
                        <a:rPr lang="tr-TR" sz="1200" dirty="0" smtClean="0"/>
                        <a:t>Ahmet</a:t>
                      </a:r>
                      <a:endParaRPr lang="tr-T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76783"/>
                  </a:ext>
                </a:extLst>
              </a:tr>
              <a:tr h="270108">
                <a:tc>
                  <a:txBody>
                    <a:bodyPr/>
                    <a:lstStyle/>
                    <a:p>
                      <a:pPr algn="ctr"/>
                      <a:r>
                        <a:rPr lang="tr-TR" sz="1200" dirty="0" smtClean="0"/>
                        <a:t>Mehmet</a:t>
                      </a:r>
                      <a:endParaRPr lang="tr-T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97968"/>
                  </a:ext>
                </a:extLst>
              </a:tr>
              <a:tr h="270108">
                <a:tc>
                  <a:txBody>
                    <a:bodyPr/>
                    <a:lstStyle/>
                    <a:p>
                      <a:pPr algn="ctr"/>
                      <a:r>
                        <a:rPr lang="tr-TR" sz="1200" dirty="0" smtClean="0"/>
                        <a:t>Ayşe</a:t>
                      </a:r>
                      <a:endParaRPr lang="tr-T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792248"/>
                  </a:ext>
                </a:extLst>
              </a:tr>
              <a:tr h="270108">
                <a:tc>
                  <a:txBody>
                    <a:bodyPr/>
                    <a:lstStyle/>
                    <a:p>
                      <a:pPr algn="ctr"/>
                      <a:r>
                        <a:rPr lang="tr-TR" sz="1200" dirty="0" smtClean="0"/>
                        <a:t>Fatma</a:t>
                      </a:r>
                      <a:endParaRPr lang="tr-T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969737"/>
                  </a:ext>
                </a:extLst>
              </a:tr>
              <a:tr h="270108">
                <a:tc>
                  <a:txBody>
                    <a:bodyPr/>
                    <a:lstStyle/>
                    <a:p>
                      <a:pPr algn="ctr"/>
                      <a:r>
                        <a:rPr lang="tr-TR" sz="1200" dirty="0" smtClean="0"/>
                        <a:t>Ali</a:t>
                      </a:r>
                      <a:endParaRPr lang="tr-T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6391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6998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SORGULAR</a:t>
            </a:r>
            <a:endParaRPr lang="tr-TR" dirty="0"/>
          </a:p>
        </p:txBody>
      </p:sp>
      <p:graphicFrame>
        <p:nvGraphicFramePr>
          <p:cNvPr id="4" name="Tablo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8156670"/>
              </p:ext>
            </p:extLst>
          </p:nvPr>
        </p:nvGraphicFramePr>
        <p:xfrm>
          <a:off x="3576776" y="274638"/>
          <a:ext cx="4870768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7692">
                  <a:extLst>
                    <a:ext uri="{9D8B030D-6E8A-4147-A177-3AD203B41FA5}">
                      <a16:colId xmlns:a16="http://schemas.microsoft.com/office/drawing/2014/main" val="2069680764"/>
                    </a:ext>
                  </a:extLst>
                </a:gridCol>
                <a:gridCol w="1217692">
                  <a:extLst>
                    <a:ext uri="{9D8B030D-6E8A-4147-A177-3AD203B41FA5}">
                      <a16:colId xmlns:a16="http://schemas.microsoft.com/office/drawing/2014/main" val="2979123736"/>
                    </a:ext>
                  </a:extLst>
                </a:gridCol>
                <a:gridCol w="1217692">
                  <a:extLst>
                    <a:ext uri="{9D8B030D-6E8A-4147-A177-3AD203B41FA5}">
                      <a16:colId xmlns:a16="http://schemas.microsoft.com/office/drawing/2014/main" val="387622918"/>
                    </a:ext>
                  </a:extLst>
                </a:gridCol>
                <a:gridCol w="1217692">
                  <a:extLst>
                    <a:ext uri="{9D8B030D-6E8A-4147-A177-3AD203B41FA5}">
                      <a16:colId xmlns:a16="http://schemas.microsoft.com/office/drawing/2014/main" val="3098289199"/>
                    </a:ext>
                  </a:extLst>
                </a:gridCol>
              </a:tblGrid>
              <a:tr h="268796">
                <a:tc>
                  <a:txBody>
                    <a:bodyPr/>
                    <a:lstStyle/>
                    <a:p>
                      <a:pPr algn="ctr"/>
                      <a:r>
                        <a:rPr lang="tr-TR" dirty="0" err="1" smtClean="0"/>
                        <a:t>id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 smtClean="0"/>
                        <a:t>fname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 smtClean="0"/>
                        <a:t>lname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 smtClean="0"/>
                        <a:t>bdate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22978"/>
                  </a:ext>
                </a:extLst>
              </a:tr>
              <a:tr h="268796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12501105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Ahmet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Demir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1994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76783"/>
                  </a:ext>
                </a:extLst>
              </a:tr>
              <a:tr h="268796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15011607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Mehmet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Bakır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1997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97968"/>
                  </a:ext>
                </a:extLst>
              </a:tr>
              <a:tr h="268796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12011031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Ayşe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Tunç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1994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792248"/>
                  </a:ext>
                </a:extLst>
              </a:tr>
              <a:tr h="268796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12011067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Fatma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Gümüş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1994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969737"/>
                  </a:ext>
                </a:extLst>
              </a:tr>
              <a:tr h="268796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13011705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Ali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Taş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1995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639178"/>
                  </a:ext>
                </a:extLst>
              </a:tr>
            </a:tbl>
          </a:graphicData>
        </a:graphic>
      </p:graphicFrame>
      <p:sp>
        <p:nvSpPr>
          <p:cNvPr id="5" name="Dikdörtgen 4"/>
          <p:cNvSpPr/>
          <p:nvPr/>
        </p:nvSpPr>
        <p:spPr>
          <a:xfrm>
            <a:off x="7047905" y="2350782"/>
            <a:ext cx="14061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b="1" dirty="0" err="1" smtClean="0"/>
              <a:t>student</a:t>
            </a:r>
            <a:endParaRPr lang="tr-TR" b="1" dirty="0"/>
          </a:p>
        </p:txBody>
      </p:sp>
      <p:sp>
        <p:nvSpPr>
          <p:cNvPr id="7" name="Dikdörtgen 6"/>
          <p:cNvSpPr/>
          <p:nvPr/>
        </p:nvSpPr>
        <p:spPr>
          <a:xfrm>
            <a:off x="1043608" y="2812447"/>
            <a:ext cx="375107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1" dirty="0" smtClean="0"/>
              <a:t>SELECT </a:t>
            </a:r>
            <a:r>
              <a:rPr lang="tr-TR" sz="2400" dirty="0" err="1" smtClean="0"/>
              <a:t>fname</a:t>
            </a:r>
            <a:r>
              <a:rPr lang="tr-TR" sz="2400" dirty="0" smtClean="0"/>
              <a:t>, </a:t>
            </a:r>
            <a:r>
              <a:rPr lang="tr-TR" sz="2400" dirty="0" err="1" smtClean="0"/>
              <a:t>lname</a:t>
            </a:r>
            <a:endParaRPr lang="tr-TR" sz="2400" dirty="0" smtClean="0"/>
          </a:p>
          <a:p>
            <a:r>
              <a:rPr lang="tr-TR" sz="2400" b="1" dirty="0" smtClean="0"/>
              <a:t>FROM </a:t>
            </a:r>
            <a:r>
              <a:rPr lang="tr-TR" sz="2400" dirty="0" err="1" smtClean="0"/>
              <a:t>student</a:t>
            </a:r>
            <a:endParaRPr lang="tr-TR" dirty="0"/>
          </a:p>
        </p:txBody>
      </p:sp>
      <p:graphicFrame>
        <p:nvGraphicFramePr>
          <p:cNvPr id="9" name="Tablo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7243958"/>
              </p:ext>
            </p:extLst>
          </p:nvPr>
        </p:nvGraphicFramePr>
        <p:xfrm>
          <a:off x="2973308" y="3986693"/>
          <a:ext cx="2435384" cy="21945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17692">
                  <a:extLst>
                    <a:ext uri="{9D8B030D-6E8A-4147-A177-3AD203B41FA5}">
                      <a16:colId xmlns:a16="http://schemas.microsoft.com/office/drawing/2014/main" val="2979123736"/>
                    </a:ext>
                  </a:extLst>
                </a:gridCol>
                <a:gridCol w="1217692">
                  <a:extLst>
                    <a:ext uri="{9D8B030D-6E8A-4147-A177-3AD203B41FA5}">
                      <a16:colId xmlns:a16="http://schemas.microsoft.com/office/drawing/2014/main" val="387622918"/>
                    </a:ext>
                  </a:extLst>
                </a:gridCol>
              </a:tblGrid>
              <a:tr h="268796">
                <a:tc>
                  <a:txBody>
                    <a:bodyPr/>
                    <a:lstStyle/>
                    <a:p>
                      <a:pPr algn="ctr"/>
                      <a:r>
                        <a:rPr lang="tr-TR" dirty="0" err="1" smtClean="0"/>
                        <a:t>fname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 smtClean="0"/>
                        <a:t>lname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22978"/>
                  </a:ext>
                </a:extLst>
              </a:tr>
              <a:tr h="268796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Ahmet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Demir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76783"/>
                  </a:ext>
                </a:extLst>
              </a:tr>
              <a:tr h="268796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Mehmet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Bakır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97968"/>
                  </a:ext>
                </a:extLst>
              </a:tr>
              <a:tr h="268796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Ayşe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Tunç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792248"/>
                  </a:ext>
                </a:extLst>
              </a:tr>
              <a:tr h="268796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Fatma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Gümüş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969737"/>
                  </a:ext>
                </a:extLst>
              </a:tr>
              <a:tr h="268796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Ali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Taş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6391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2199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SORGULAR</a:t>
            </a:r>
            <a:endParaRPr lang="tr-TR" dirty="0"/>
          </a:p>
        </p:txBody>
      </p:sp>
      <p:graphicFrame>
        <p:nvGraphicFramePr>
          <p:cNvPr id="4" name="Tablo 3"/>
          <p:cNvGraphicFramePr>
            <a:graphicFrameLocks noGrp="1"/>
          </p:cNvGraphicFramePr>
          <p:nvPr/>
        </p:nvGraphicFramePr>
        <p:xfrm>
          <a:off x="3576776" y="274638"/>
          <a:ext cx="4870768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7692">
                  <a:extLst>
                    <a:ext uri="{9D8B030D-6E8A-4147-A177-3AD203B41FA5}">
                      <a16:colId xmlns:a16="http://schemas.microsoft.com/office/drawing/2014/main" val="2069680764"/>
                    </a:ext>
                  </a:extLst>
                </a:gridCol>
                <a:gridCol w="1217692">
                  <a:extLst>
                    <a:ext uri="{9D8B030D-6E8A-4147-A177-3AD203B41FA5}">
                      <a16:colId xmlns:a16="http://schemas.microsoft.com/office/drawing/2014/main" val="2979123736"/>
                    </a:ext>
                  </a:extLst>
                </a:gridCol>
                <a:gridCol w="1217692">
                  <a:extLst>
                    <a:ext uri="{9D8B030D-6E8A-4147-A177-3AD203B41FA5}">
                      <a16:colId xmlns:a16="http://schemas.microsoft.com/office/drawing/2014/main" val="387622918"/>
                    </a:ext>
                  </a:extLst>
                </a:gridCol>
                <a:gridCol w="1217692">
                  <a:extLst>
                    <a:ext uri="{9D8B030D-6E8A-4147-A177-3AD203B41FA5}">
                      <a16:colId xmlns:a16="http://schemas.microsoft.com/office/drawing/2014/main" val="3098289199"/>
                    </a:ext>
                  </a:extLst>
                </a:gridCol>
              </a:tblGrid>
              <a:tr h="268796">
                <a:tc>
                  <a:txBody>
                    <a:bodyPr/>
                    <a:lstStyle/>
                    <a:p>
                      <a:pPr algn="ctr"/>
                      <a:r>
                        <a:rPr lang="tr-TR" dirty="0" err="1" smtClean="0"/>
                        <a:t>id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 smtClean="0"/>
                        <a:t>fname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 smtClean="0"/>
                        <a:t>lname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 smtClean="0"/>
                        <a:t>bdate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22978"/>
                  </a:ext>
                </a:extLst>
              </a:tr>
              <a:tr h="268796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12501105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Ahmet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Demir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1994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76783"/>
                  </a:ext>
                </a:extLst>
              </a:tr>
              <a:tr h="268796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15011607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Mehmet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Bakır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1997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97968"/>
                  </a:ext>
                </a:extLst>
              </a:tr>
              <a:tr h="268796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12011031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Ayşe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Tunç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1994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792248"/>
                  </a:ext>
                </a:extLst>
              </a:tr>
              <a:tr h="268796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12011067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Fatma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Gümüş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1994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969737"/>
                  </a:ext>
                </a:extLst>
              </a:tr>
              <a:tr h="268796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13011705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Ali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Taş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1995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639178"/>
                  </a:ext>
                </a:extLst>
              </a:tr>
            </a:tbl>
          </a:graphicData>
        </a:graphic>
      </p:graphicFrame>
      <p:sp>
        <p:nvSpPr>
          <p:cNvPr id="5" name="Dikdörtgen 4"/>
          <p:cNvSpPr/>
          <p:nvPr/>
        </p:nvSpPr>
        <p:spPr>
          <a:xfrm>
            <a:off x="7047905" y="2350782"/>
            <a:ext cx="14061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b="1" dirty="0" err="1" smtClean="0"/>
              <a:t>student</a:t>
            </a:r>
            <a:endParaRPr lang="tr-TR" b="1" dirty="0"/>
          </a:p>
        </p:txBody>
      </p:sp>
      <p:sp>
        <p:nvSpPr>
          <p:cNvPr id="7" name="Dikdörtgen 6"/>
          <p:cNvSpPr/>
          <p:nvPr/>
        </p:nvSpPr>
        <p:spPr>
          <a:xfrm>
            <a:off x="1043608" y="2812447"/>
            <a:ext cx="375107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1" dirty="0" smtClean="0"/>
              <a:t>SELECT </a:t>
            </a:r>
            <a:r>
              <a:rPr lang="tr-TR" sz="2400" dirty="0" smtClean="0"/>
              <a:t>*</a:t>
            </a:r>
          </a:p>
          <a:p>
            <a:r>
              <a:rPr lang="tr-TR" sz="2400" b="1" dirty="0" smtClean="0"/>
              <a:t>FROM </a:t>
            </a:r>
            <a:r>
              <a:rPr lang="tr-TR" sz="2400" dirty="0" err="1" smtClean="0"/>
              <a:t>student</a:t>
            </a:r>
            <a:endParaRPr lang="tr-TR" dirty="0"/>
          </a:p>
        </p:txBody>
      </p:sp>
      <p:graphicFrame>
        <p:nvGraphicFramePr>
          <p:cNvPr id="8" name="Tablo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2340241"/>
              </p:ext>
            </p:extLst>
          </p:nvPr>
        </p:nvGraphicFramePr>
        <p:xfrm>
          <a:off x="2359302" y="3986693"/>
          <a:ext cx="4870768" cy="21945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17692">
                  <a:extLst>
                    <a:ext uri="{9D8B030D-6E8A-4147-A177-3AD203B41FA5}">
                      <a16:colId xmlns:a16="http://schemas.microsoft.com/office/drawing/2014/main" val="2069680764"/>
                    </a:ext>
                  </a:extLst>
                </a:gridCol>
                <a:gridCol w="1217692">
                  <a:extLst>
                    <a:ext uri="{9D8B030D-6E8A-4147-A177-3AD203B41FA5}">
                      <a16:colId xmlns:a16="http://schemas.microsoft.com/office/drawing/2014/main" val="2979123736"/>
                    </a:ext>
                  </a:extLst>
                </a:gridCol>
                <a:gridCol w="1217692">
                  <a:extLst>
                    <a:ext uri="{9D8B030D-6E8A-4147-A177-3AD203B41FA5}">
                      <a16:colId xmlns:a16="http://schemas.microsoft.com/office/drawing/2014/main" val="387622918"/>
                    </a:ext>
                  </a:extLst>
                </a:gridCol>
                <a:gridCol w="1217692">
                  <a:extLst>
                    <a:ext uri="{9D8B030D-6E8A-4147-A177-3AD203B41FA5}">
                      <a16:colId xmlns:a16="http://schemas.microsoft.com/office/drawing/2014/main" val="3098289199"/>
                    </a:ext>
                  </a:extLst>
                </a:gridCol>
              </a:tblGrid>
              <a:tr h="268796">
                <a:tc>
                  <a:txBody>
                    <a:bodyPr/>
                    <a:lstStyle/>
                    <a:p>
                      <a:pPr algn="ctr"/>
                      <a:r>
                        <a:rPr lang="tr-TR" dirty="0" err="1" smtClean="0"/>
                        <a:t>id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 smtClean="0"/>
                        <a:t>fname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 smtClean="0"/>
                        <a:t>lname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 smtClean="0"/>
                        <a:t>bdate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22978"/>
                  </a:ext>
                </a:extLst>
              </a:tr>
              <a:tr h="268796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12501105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Ahmet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Demir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1994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76783"/>
                  </a:ext>
                </a:extLst>
              </a:tr>
              <a:tr h="268796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15011607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Mehmet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Bakır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1997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97968"/>
                  </a:ext>
                </a:extLst>
              </a:tr>
              <a:tr h="268796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12011031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Ayşe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Tunç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1994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792248"/>
                  </a:ext>
                </a:extLst>
              </a:tr>
              <a:tr h="268796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12011067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Fatma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Gümüş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1994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969737"/>
                  </a:ext>
                </a:extLst>
              </a:tr>
              <a:tr h="268796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13011705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Ali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Taş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1995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6391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668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SORGULAR</a:t>
            </a:r>
            <a:endParaRPr lang="tr-TR" dirty="0"/>
          </a:p>
        </p:txBody>
      </p:sp>
      <p:graphicFrame>
        <p:nvGraphicFramePr>
          <p:cNvPr id="4" name="Tablo 3"/>
          <p:cNvGraphicFramePr>
            <a:graphicFrameLocks noGrp="1"/>
          </p:cNvGraphicFramePr>
          <p:nvPr/>
        </p:nvGraphicFramePr>
        <p:xfrm>
          <a:off x="3576776" y="274638"/>
          <a:ext cx="4870768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7692">
                  <a:extLst>
                    <a:ext uri="{9D8B030D-6E8A-4147-A177-3AD203B41FA5}">
                      <a16:colId xmlns:a16="http://schemas.microsoft.com/office/drawing/2014/main" val="2069680764"/>
                    </a:ext>
                  </a:extLst>
                </a:gridCol>
                <a:gridCol w="1217692">
                  <a:extLst>
                    <a:ext uri="{9D8B030D-6E8A-4147-A177-3AD203B41FA5}">
                      <a16:colId xmlns:a16="http://schemas.microsoft.com/office/drawing/2014/main" val="2979123736"/>
                    </a:ext>
                  </a:extLst>
                </a:gridCol>
                <a:gridCol w="1217692">
                  <a:extLst>
                    <a:ext uri="{9D8B030D-6E8A-4147-A177-3AD203B41FA5}">
                      <a16:colId xmlns:a16="http://schemas.microsoft.com/office/drawing/2014/main" val="387622918"/>
                    </a:ext>
                  </a:extLst>
                </a:gridCol>
                <a:gridCol w="1217692">
                  <a:extLst>
                    <a:ext uri="{9D8B030D-6E8A-4147-A177-3AD203B41FA5}">
                      <a16:colId xmlns:a16="http://schemas.microsoft.com/office/drawing/2014/main" val="3098289199"/>
                    </a:ext>
                  </a:extLst>
                </a:gridCol>
              </a:tblGrid>
              <a:tr h="268796">
                <a:tc>
                  <a:txBody>
                    <a:bodyPr/>
                    <a:lstStyle/>
                    <a:p>
                      <a:pPr algn="ctr"/>
                      <a:r>
                        <a:rPr lang="tr-TR" dirty="0" err="1" smtClean="0"/>
                        <a:t>id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 smtClean="0"/>
                        <a:t>fname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 smtClean="0"/>
                        <a:t>lname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 smtClean="0"/>
                        <a:t>bdate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22978"/>
                  </a:ext>
                </a:extLst>
              </a:tr>
              <a:tr h="268796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12501105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Ahmet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Demir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1994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76783"/>
                  </a:ext>
                </a:extLst>
              </a:tr>
              <a:tr h="268796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15011607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Mehmet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Bakır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1997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97968"/>
                  </a:ext>
                </a:extLst>
              </a:tr>
              <a:tr h="268796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12011031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Ayşe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Tunç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1994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792248"/>
                  </a:ext>
                </a:extLst>
              </a:tr>
              <a:tr h="268796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12011067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Fatma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Gümüş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1994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969737"/>
                  </a:ext>
                </a:extLst>
              </a:tr>
              <a:tr h="268796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13011705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Ali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Taş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1995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639178"/>
                  </a:ext>
                </a:extLst>
              </a:tr>
            </a:tbl>
          </a:graphicData>
        </a:graphic>
      </p:graphicFrame>
      <p:sp>
        <p:nvSpPr>
          <p:cNvPr id="5" name="Dikdörtgen 4"/>
          <p:cNvSpPr/>
          <p:nvPr/>
        </p:nvSpPr>
        <p:spPr>
          <a:xfrm>
            <a:off x="7047905" y="2350782"/>
            <a:ext cx="14061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b="1" dirty="0" err="1" smtClean="0"/>
              <a:t>student</a:t>
            </a:r>
            <a:endParaRPr lang="tr-TR" b="1" dirty="0"/>
          </a:p>
        </p:txBody>
      </p:sp>
      <p:sp>
        <p:nvSpPr>
          <p:cNvPr id="7" name="Dikdörtgen 6"/>
          <p:cNvSpPr/>
          <p:nvPr/>
        </p:nvSpPr>
        <p:spPr>
          <a:xfrm>
            <a:off x="1043608" y="2812447"/>
            <a:ext cx="56166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1" dirty="0" smtClean="0"/>
              <a:t>SELECT </a:t>
            </a:r>
            <a:r>
              <a:rPr lang="tr-TR" sz="2400" dirty="0" smtClean="0"/>
              <a:t>student.id, </a:t>
            </a:r>
            <a:r>
              <a:rPr lang="tr-TR" sz="2400" dirty="0" err="1" smtClean="0"/>
              <a:t>student.bdate</a:t>
            </a:r>
            <a:endParaRPr lang="tr-TR" sz="2400" dirty="0" smtClean="0"/>
          </a:p>
          <a:p>
            <a:r>
              <a:rPr lang="tr-TR" sz="2400" b="1" dirty="0" smtClean="0"/>
              <a:t>FROM </a:t>
            </a:r>
            <a:r>
              <a:rPr lang="tr-TR" sz="2400" dirty="0" err="1" smtClean="0"/>
              <a:t>student</a:t>
            </a:r>
            <a:endParaRPr lang="tr-TR" dirty="0"/>
          </a:p>
        </p:txBody>
      </p:sp>
      <p:graphicFrame>
        <p:nvGraphicFramePr>
          <p:cNvPr id="8" name="Tablo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2203565"/>
              </p:ext>
            </p:extLst>
          </p:nvPr>
        </p:nvGraphicFramePr>
        <p:xfrm>
          <a:off x="2359302" y="3986693"/>
          <a:ext cx="3652858" cy="21945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26429">
                  <a:extLst>
                    <a:ext uri="{9D8B030D-6E8A-4147-A177-3AD203B41FA5}">
                      <a16:colId xmlns:a16="http://schemas.microsoft.com/office/drawing/2014/main" val="2069680764"/>
                    </a:ext>
                  </a:extLst>
                </a:gridCol>
                <a:gridCol w="1826429">
                  <a:extLst>
                    <a:ext uri="{9D8B030D-6E8A-4147-A177-3AD203B41FA5}">
                      <a16:colId xmlns:a16="http://schemas.microsoft.com/office/drawing/2014/main" val="3098289199"/>
                    </a:ext>
                  </a:extLst>
                </a:gridCol>
              </a:tblGrid>
              <a:tr h="268796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student.id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 smtClean="0"/>
                        <a:t>student.bdate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22978"/>
                  </a:ext>
                </a:extLst>
              </a:tr>
              <a:tr h="268796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12501105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1994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76783"/>
                  </a:ext>
                </a:extLst>
              </a:tr>
              <a:tr h="268796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15011607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1997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97968"/>
                  </a:ext>
                </a:extLst>
              </a:tr>
              <a:tr h="268796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12011031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1994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792248"/>
                  </a:ext>
                </a:extLst>
              </a:tr>
              <a:tr h="268796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12011067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1994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969737"/>
                  </a:ext>
                </a:extLst>
              </a:tr>
              <a:tr h="268796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13011705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1995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6391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5135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SORGULAR</a:t>
            </a:r>
            <a:endParaRPr lang="tr-TR" dirty="0"/>
          </a:p>
        </p:txBody>
      </p:sp>
      <p:graphicFrame>
        <p:nvGraphicFramePr>
          <p:cNvPr id="4" name="Tablo 3"/>
          <p:cNvGraphicFramePr>
            <a:graphicFrameLocks noGrp="1"/>
          </p:cNvGraphicFramePr>
          <p:nvPr/>
        </p:nvGraphicFramePr>
        <p:xfrm>
          <a:off x="3576776" y="274638"/>
          <a:ext cx="4870768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7692">
                  <a:extLst>
                    <a:ext uri="{9D8B030D-6E8A-4147-A177-3AD203B41FA5}">
                      <a16:colId xmlns:a16="http://schemas.microsoft.com/office/drawing/2014/main" val="2069680764"/>
                    </a:ext>
                  </a:extLst>
                </a:gridCol>
                <a:gridCol w="1217692">
                  <a:extLst>
                    <a:ext uri="{9D8B030D-6E8A-4147-A177-3AD203B41FA5}">
                      <a16:colId xmlns:a16="http://schemas.microsoft.com/office/drawing/2014/main" val="2979123736"/>
                    </a:ext>
                  </a:extLst>
                </a:gridCol>
                <a:gridCol w="1217692">
                  <a:extLst>
                    <a:ext uri="{9D8B030D-6E8A-4147-A177-3AD203B41FA5}">
                      <a16:colId xmlns:a16="http://schemas.microsoft.com/office/drawing/2014/main" val="387622918"/>
                    </a:ext>
                  </a:extLst>
                </a:gridCol>
                <a:gridCol w="1217692">
                  <a:extLst>
                    <a:ext uri="{9D8B030D-6E8A-4147-A177-3AD203B41FA5}">
                      <a16:colId xmlns:a16="http://schemas.microsoft.com/office/drawing/2014/main" val="3098289199"/>
                    </a:ext>
                  </a:extLst>
                </a:gridCol>
              </a:tblGrid>
              <a:tr h="268796">
                <a:tc>
                  <a:txBody>
                    <a:bodyPr/>
                    <a:lstStyle/>
                    <a:p>
                      <a:pPr algn="ctr"/>
                      <a:r>
                        <a:rPr lang="tr-TR" dirty="0" err="1" smtClean="0"/>
                        <a:t>id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 smtClean="0"/>
                        <a:t>fname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 smtClean="0"/>
                        <a:t>lname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 smtClean="0"/>
                        <a:t>bdate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22978"/>
                  </a:ext>
                </a:extLst>
              </a:tr>
              <a:tr h="268796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12501105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Ahmet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Demir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1994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76783"/>
                  </a:ext>
                </a:extLst>
              </a:tr>
              <a:tr h="268796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15011607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Mehmet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Bakır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1997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97968"/>
                  </a:ext>
                </a:extLst>
              </a:tr>
              <a:tr h="268796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12011031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Ayşe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Tunç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1994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792248"/>
                  </a:ext>
                </a:extLst>
              </a:tr>
              <a:tr h="268796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12011067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Fatma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Gümüş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1994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969737"/>
                  </a:ext>
                </a:extLst>
              </a:tr>
              <a:tr h="268796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13011705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Ali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Taş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1995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639178"/>
                  </a:ext>
                </a:extLst>
              </a:tr>
            </a:tbl>
          </a:graphicData>
        </a:graphic>
      </p:graphicFrame>
      <p:sp>
        <p:nvSpPr>
          <p:cNvPr id="5" name="Dikdörtgen 4"/>
          <p:cNvSpPr/>
          <p:nvPr/>
        </p:nvSpPr>
        <p:spPr>
          <a:xfrm>
            <a:off x="7047905" y="2350782"/>
            <a:ext cx="14061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b="1" dirty="0" err="1" smtClean="0"/>
              <a:t>student</a:t>
            </a:r>
            <a:endParaRPr lang="tr-TR" b="1" dirty="0"/>
          </a:p>
        </p:txBody>
      </p:sp>
      <p:sp>
        <p:nvSpPr>
          <p:cNvPr id="7" name="Dikdörtgen 6"/>
          <p:cNvSpPr/>
          <p:nvPr/>
        </p:nvSpPr>
        <p:spPr>
          <a:xfrm>
            <a:off x="1071373" y="3717032"/>
            <a:ext cx="56166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1" dirty="0" smtClean="0"/>
              <a:t>SELECT </a:t>
            </a:r>
            <a:r>
              <a:rPr lang="tr-TR" sz="2400" dirty="0" err="1" smtClean="0"/>
              <a:t>id</a:t>
            </a:r>
            <a:endParaRPr lang="tr-TR" sz="2400" dirty="0" smtClean="0"/>
          </a:p>
          <a:p>
            <a:r>
              <a:rPr lang="tr-TR" sz="2400" b="1" dirty="0" smtClean="0"/>
              <a:t>FROM </a:t>
            </a:r>
            <a:r>
              <a:rPr lang="tr-TR" sz="2400" dirty="0" err="1" smtClean="0"/>
              <a:t>student</a:t>
            </a:r>
            <a:endParaRPr lang="tr-TR" sz="2400" dirty="0" smtClean="0"/>
          </a:p>
          <a:p>
            <a:r>
              <a:rPr lang="tr-TR" sz="2400" b="1" dirty="0" smtClean="0"/>
              <a:t>WHERE</a:t>
            </a:r>
            <a:r>
              <a:rPr lang="tr-TR" sz="2400" dirty="0" smtClean="0"/>
              <a:t> </a:t>
            </a:r>
            <a:r>
              <a:rPr lang="tr-TR" sz="2400" dirty="0" err="1" smtClean="0"/>
              <a:t>fname</a:t>
            </a:r>
            <a:r>
              <a:rPr lang="tr-TR" sz="2400" dirty="0" smtClean="0"/>
              <a:t>=‘Fatma’</a:t>
            </a:r>
            <a:endParaRPr lang="tr-TR" dirty="0"/>
          </a:p>
        </p:txBody>
      </p:sp>
      <p:graphicFrame>
        <p:nvGraphicFramePr>
          <p:cNvPr id="9" name="Tablo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5363616"/>
              </p:ext>
            </p:extLst>
          </p:nvPr>
        </p:nvGraphicFramePr>
        <p:xfrm>
          <a:off x="3879685" y="5157192"/>
          <a:ext cx="1217692" cy="731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17692">
                  <a:extLst>
                    <a:ext uri="{9D8B030D-6E8A-4147-A177-3AD203B41FA5}">
                      <a16:colId xmlns:a16="http://schemas.microsoft.com/office/drawing/2014/main" val="2069680764"/>
                    </a:ext>
                  </a:extLst>
                </a:gridCol>
              </a:tblGrid>
              <a:tr h="268796">
                <a:tc>
                  <a:txBody>
                    <a:bodyPr/>
                    <a:lstStyle/>
                    <a:p>
                      <a:pPr algn="ctr"/>
                      <a:r>
                        <a:rPr lang="tr-TR" dirty="0" err="1" smtClean="0"/>
                        <a:t>id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22978"/>
                  </a:ext>
                </a:extLst>
              </a:tr>
              <a:tr h="268796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12011067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969737"/>
                  </a:ext>
                </a:extLst>
              </a:tr>
            </a:tbl>
          </a:graphicData>
        </a:graphic>
      </p:graphicFrame>
      <p:sp>
        <p:nvSpPr>
          <p:cNvPr id="10" name="Dikdörtgen 9"/>
          <p:cNvSpPr/>
          <p:nvPr/>
        </p:nvSpPr>
        <p:spPr>
          <a:xfrm>
            <a:off x="1047354" y="3043119"/>
            <a:ext cx="726906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000" dirty="0" smtClean="0"/>
              <a:t>Adı Fatma olan öğrencilerin numaralarını bulunuz.</a:t>
            </a:r>
            <a:endParaRPr lang="tr-TR" sz="1600" dirty="0"/>
          </a:p>
        </p:txBody>
      </p:sp>
    </p:spTree>
    <p:extLst>
      <p:ext uri="{BB962C8B-B14F-4D97-AF65-F5344CB8AC3E}">
        <p14:creationId xmlns:p14="http://schemas.microsoft.com/office/powerpoint/2010/main" val="3095396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SORGULAR</a:t>
            </a:r>
            <a:endParaRPr lang="tr-TR" dirty="0"/>
          </a:p>
        </p:txBody>
      </p:sp>
      <p:graphicFrame>
        <p:nvGraphicFramePr>
          <p:cNvPr id="4" name="Tablo 3"/>
          <p:cNvGraphicFramePr>
            <a:graphicFrameLocks noGrp="1"/>
          </p:cNvGraphicFramePr>
          <p:nvPr/>
        </p:nvGraphicFramePr>
        <p:xfrm>
          <a:off x="3576776" y="274638"/>
          <a:ext cx="4870768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7692">
                  <a:extLst>
                    <a:ext uri="{9D8B030D-6E8A-4147-A177-3AD203B41FA5}">
                      <a16:colId xmlns:a16="http://schemas.microsoft.com/office/drawing/2014/main" val="2069680764"/>
                    </a:ext>
                  </a:extLst>
                </a:gridCol>
                <a:gridCol w="1217692">
                  <a:extLst>
                    <a:ext uri="{9D8B030D-6E8A-4147-A177-3AD203B41FA5}">
                      <a16:colId xmlns:a16="http://schemas.microsoft.com/office/drawing/2014/main" val="2979123736"/>
                    </a:ext>
                  </a:extLst>
                </a:gridCol>
                <a:gridCol w="1217692">
                  <a:extLst>
                    <a:ext uri="{9D8B030D-6E8A-4147-A177-3AD203B41FA5}">
                      <a16:colId xmlns:a16="http://schemas.microsoft.com/office/drawing/2014/main" val="387622918"/>
                    </a:ext>
                  </a:extLst>
                </a:gridCol>
                <a:gridCol w="1217692">
                  <a:extLst>
                    <a:ext uri="{9D8B030D-6E8A-4147-A177-3AD203B41FA5}">
                      <a16:colId xmlns:a16="http://schemas.microsoft.com/office/drawing/2014/main" val="3098289199"/>
                    </a:ext>
                  </a:extLst>
                </a:gridCol>
              </a:tblGrid>
              <a:tr h="268796">
                <a:tc>
                  <a:txBody>
                    <a:bodyPr/>
                    <a:lstStyle/>
                    <a:p>
                      <a:pPr algn="ctr"/>
                      <a:r>
                        <a:rPr lang="tr-TR" dirty="0" err="1" smtClean="0"/>
                        <a:t>id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 smtClean="0"/>
                        <a:t>fname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 smtClean="0"/>
                        <a:t>lname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 smtClean="0"/>
                        <a:t>bdate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22978"/>
                  </a:ext>
                </a:extLst>
              </a:tr>
              <a:tr h="268796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12501105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Ahmet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Demir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1994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76783"/>
                  </a:ext>
                </a:extLst>
              </a:tr>
              <a:tr h="268796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15011607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Mehmet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Bakır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1997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97968"/>
                  </a:ext>
                </a:extLst>
              </a:tr>
              <a:tr h="268796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12011031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Ayşe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Tunç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1994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792248"/>
                  </a:ext>
                </a:extLst>
              </a:tr>
              <a:tr h="268796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12011067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Fatma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Gümüş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1994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969737"/>
                  </a:ext>
                </a:extLst>
              </a:tr>
              <a:tr h="268796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13011705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Ali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Taş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1995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639178"/>
                  </a:ext>
                </a:extLst>
              </a:tr>
            </a:tbl>
          </a:graphicData>
        </a:graphic>
      </p:graphicFrame>
      <p:sp>
        <p:nvSpPr>
          <p:cNvPr id="5" name="Dikdörtgen 4"/>
          <p:cNvSpPr/>
          <p:nvPr/>
        </p:nvSpPr>
        <p:spPr>
          <a:xfrm>
            <a:off x="7047905" y="2350782"/>
            <a:ext cx="14061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b="1" dirty="0" err="1" smtClean="0"/>
              <a:t>student</a:t>
            </a:r>
            <a:endParaRPr lang="tr-TR" b="1" dirty="0"/>
          </a:p>
        </p:txBody>
      </p:sp>
      <p:sp>
        <p:nvSpPr>
          <p:cNvPr id="7" name="Dikdörtgen 6"/>
          <p:cNvSpPr/>
          <p:nvPr/>
        </p:nvSpPr>
        <p:spPr>
          <a:xfrm>
            <a:off x="1071373" y="3717032"/>
            <a:ext cx="56166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1" dirty="0" smtClean="0"/>
              <a:t>SELECT </a:t>
            </a:r>
            <a:r>
              <a:rPr lang="tr-TR" sz="2400" dirty="0" smtClean="0"/>
              <a:t>*</a:t>
            </a:r>
          </a:p>
          <a:p>
            <a:r>
              <a:rPr lang="tr-TR" sz="2400" b="1" dirty="0" smtClean="0"/>
              <a:t>FROM </a:t>
            </a:r>
            <a:r>
              <a:rPr lang="tr-TR" sz="2400" dirty="0" err="1" smtClean="0"/>
              <a:t>student</a:t>
            </a:r>
            <a:endParaRPr lang="tr-TR" sz="2400" dirty="0" smtClean="0"/>
          </a:p>
          <a:p>
            <a:r>
              <a:rPr lang="tr-TR" sz="2400" b="1" dirty="0" smtClean="0"/>
              <a:t>WHERE</a:t>
            </a:r>
            <a:r>
              <a:rPr lang="tr-TR" sz="2400" dirty="0" smtClean="0"/>
              <a:t> </a:t>
            </a:r>
            <a:r>
              <a:rPr lang="tr-TR" sz="2400" dirty="0" err="1" smtClean="0"/>
              <a:t>bdate</a:t>
            </a:r>
            <a:r>
              <a:rPr lang="tr-TR" sz="2400" dirty="0" smtClean="0"/>
              <a:t>=1994</a:t>
            </a:r>
            <a:endParaRPr lang="tr-TR" dirty="0"/>
          </a:p>
        </p:txBody>
      </p:sp>
      <p:sp>
        <p:nvSpPr>
          <p:cNvPr id="10" name="Dikdörtgen 9"/>
          <p:cNvSpPr/>
          <p:nvPr/>
        </p:nvSpPr>
        <p:spPr>
          <a:xfrm>
            <a:off x="1047354" y="3043119"/>
            <a:ext cx="726906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000" dirty="0" smtClean="0"/>
              <a:t>1994 doğumlu olan öğrencilerin tüm bilgilerini getiriniz.</a:t>
            </a:r>
            <a:endParaRPr lang="tr-TR" sz="1600" dirty="0"/>
          </a:p>
        </p:txBody>
      </p:sp>
      <p:graphicFrame>
        <p:nvGraphicFramePr>
          <p:cNvPr id="8" name="Tablo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332183"/>
              </p:ext>
            </p:extLst>
          </p:nvPr>
        </p:nvGraphicFramePr>
        <p:xfrm>
          <a:off x="3588935" y="5062572"/>
          <a:ext cx="4392488" cy="1219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98122">
                  <a:extLst>
                    <a:ext uri="{9D8B030D-6E8A-4147-A177-3AD203B41FA5}">
                      <a16:colId xmlns:a16="http://schemas.microsoft.com/office/drawing/2014/main" val="2069680764"/>
                    </a:ext>
                  </a:extLst>
                </a:gridCol>
                <a:gridCol w="1098122">
                  <a:extLst>
                    <a:ext uri="{9D8B030D-6E8A-4147-A177-3AD203B41FA5}">
                      <a16:colId xmlns:a16="http://schemas.microsoft.com/office/drawing/2014/main" val="2979123736"/>
                    </a:ext>
                  </a:extLst>
                </a:gridCol>
                <a:gridCol w="1098122">
                  <a:extLst>
                    <a:ext uri="{9D8B030D-6E8A-4147-A177-3AD203B41FA5}">
                      <a16:colId xmlns:a16="http://schemas.microsoft.com/office/drawing/2014/main" val="387622918"/>
                    </a:ext>
                  </a:extLst>
                </a:gridCol>
                <a:gridCol w="1098122">
                  <a:extLst>
                    <a:ext uri="{9D8B030D-6E8A-4147-A177-3AD203B41FA5}">
                      <a16:colId xmlns:a16="http://schemas.microsoft.com/office/drawing/2014/main" val="3098289199"/>
                    </a:ext>
                  </a:extLst>
                </a:gridCol>
              </a:tblGrid>
              <a:tr h="268796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err="1" smtClean="0"/>
                        <a:t>id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err="1" smtClean="0"/>
                        <a:t>fname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err="1" smtClean="0"/>
                        <a:t>lname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err="1" smtClean="0"/>
                        <a:t>bdate</a:t>
                      </a:r>
                      <a:endParaRPr lang="tr-T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22978"/>
                  </a:ext>
                </a:extLst>
              </a:tr>
              <a:tr h="268796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12501105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Ahmet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Demir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1994</a:t>
                      </a:r>
                      <a:endParaRPr lang="tr-T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76783"/>
                  </a:ext>
                </a:extLst>
              </a:tr>
              <a:tr h="268796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12011031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Ayşe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Tunç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1994</a:t>
                      </a:r>
                      <a:endParaRPr lang="tr-T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792248"/>
                  </a:ext>
                </a:extLst>
              </a:tr>
              <a:tr h="268796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12011067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Fatma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Gümüş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1994</a:t>
                      </a:r>
                      <a:endParaRPr lang="tr-T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9697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6647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SORGULAR</a:t>
            </a:r>
            <a:endParaRPr lang="tr-TR" dirty="0"/>
          </a:p>
        </p:txBody>
      </p:sp>
      <p:graphicFrame>
        <p:nvGraphicFramePr>
          <p:cNvPr id="4" name="Tablo 3"/>
          <p:cNvGraphicFramePr>
            <a:graphicFrameLocks noGrp="1"/>
          </p:cNvGraphicFramePr>
          <p:nvPr/>
        </p:nvGraphicFramePr>
        <p:xfrm>
          <a:off x="3576776" y="274638"/>
          <a:ext cx="4870768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7692">
                  <a:extLst>
                    <a:ext uri="{9D8B030D-6E8A-4147-A177-3AD203B41FA5}">
                      <a16:colId xmlns:a16="http://schemas.microsoft.com/office/drawing/2014/main" val="2069680764"/>
                    </a:ext>
                  </a:extLst>
                </a:gridCol>
                <a:gridCol w="1217692">
                  <a:extLst>
                    <a:ext uri="{9D8B030D-6E8A-4147-A177-3AD203B41FA5}">
                      <a16:colId xmlns:a16="http://schemas.microsoft.com/office/drawing/2014/main" val="2979123736"/>
                    </a:ext>
                  </a:extLst>
                </a:gridCol>
                <a:gridCol w="1217692">
                  <a:extLst>
                    <a:ext uri="{9D8B030D-6E8A-4147-A177-3AD203B41FA5}">
                      <a16:colId xmlns:a16="http://schemas.microsoft.com/office/drawing/2014/main" val="387622918"/>
                    </a:ext>
                  </a:extLst>
                </a:gridCol>
                <a:gridCol w="1217692">
                  <a:extLst>
                    <a:ext uri="{9D8B030D-6E8A-4147-A177-3AD203B41FA5}">
                      <a16:colId xmlns:a16="http://schemas.microsoft.com/office/drawing/2014/main" val="3098289199"/>
                    </a:ext>
                  </a:extLst>
                </a:gridCol>
              </a:tblGrid>
              <a:tr h="268796">
                <a:tc>
                  <a:txBody>
                    <a:bodyPr/>
                    <a:lstStyle/>
                    <a:p>
                      <a:pPr algn="ctr"/>
                      <a:r>
                        <a:rPr lang="tr-TR" dirty="0" err="1" smtClean="0"/>
                        <a:t>id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 smtClean="0"/>
                        <a:t>fname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 smtClean="0"/>
                        <a:t>lname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 smtClean="0"/>
                        <a:t>bdate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22978"/>
                  </a:ext>
                </a:extLst>
              </a:tr>
              <a:tr h="268796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12501105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Ahmet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Demir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1994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76783"/>
                  </a:ext>
                </a:extLst>
              </a:tr>
              <a:tr h="268796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15011607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Mehmet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Bakır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1997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97968"/>
                  </a:ext>
                </a:extLst>
              </a:tr>
              <a:tr h="268796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12011031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Ayşe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Tunç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1994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792248"/>
                  </a:ext>
                </a:extLst>
              </a:tr>
              <a:tr h="268796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12011067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Fatma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Gümüş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1994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969737"/>
                  </a:ext>
                </a:extLst>
              </a:tr>
              <a:tr h="268796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13011705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Ali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Taş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1995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639178"/>
                  </a:ext>
                </a:extLst>
              </a:tr>
            </a:tbl>
          </a:graphicData>
        </a:graphic>
      </p:graphicFrame>
      <p:sp>
        <p:nvSpPr>
          <p:cNvPr id="5" name="Dikdörtgen 4"/>
          <p:cNvSpPr/>
          <p:nvPr/>
        </p:nvSpPr>
        <p:spPr>
          <a:xfrm>
            <a:off x="7047905" y="2350782"/>
            <a:ext cx="14061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b="1" dirty="0" err="1" smtClean="0"/>
              <a:t>student</a:t>
            </a:r>
            <a:endParaRPr lang="tr-TR" b="1" dirty="0"/>
          </a:p>
        </p:txBody>
      </p:sp>
      <p:sp>
        <p:nvSpPr>
          <p:cNvPr id="7" name="Dikdörtgen 6"/>
          <p:cNvSpPr/>
          <p:nvPr/>
        </p:nvSpPr>
        <p:spPr>
          <a:xfrm>
            <a:off x="1071373" y="3717032"/>
            <a:ext cx="56166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1" dirty="0" smtClean="0"/>
              <a:t>SELECT </a:t>
            </a:r>
            <a:r>
              <a:rPr lang="tr-TR" sz="2400" dirty="0" smtClean="0"/>
              <a:t>*</a:t>
            </a:r>
          </a:p>
          <a:p>
            <a:r>
              <a:rPr lang="tr-TR" sz="2400" b="1" dirty="0" smtClean="0"/>
              <a:t>FROM </a:t>
            </a:r>
            <a:r>
              <a:rPr lang="tr-TR" sz="2400" dirty="0" err="1" smtClean="0"/>
              <a:t>student</a:t>
            </a:r>
            <a:endParaRPr lang="tr-TR" sz="2400" dirty="0" smtClean="0"/>
          </a:p>
          <a:p>
            <a:r>
              <a:rPr lang="tr-TR" sz="2400" b="1" dirty="0" smtClean="0"/>
              <a:t>WHERE</a:t>
            </a:r>
            <a:r>
              <a:rPr lang="tr-TR" sz="2400" dirty="0" smtClean="0"/>
              <a:t> </a:t>
            </a:r>
            <a:r>
              <a:rPr lang="tr-TR" sz="2400" dirty="0" err="1" smtClean="0"/>
              <a:t>lname</a:t>
            </a:r>
            <a:r>
              <a:rPr lang="tr-TR" sz="2400" dirty="0" smtClean="0"/>
              <a:t> </a:t>
            </a:r>
            <a:r>
              <a:rPr lang="tr-TR" sz="2400" b="1" dirty="0" smtClean="0"/>
              <a:t>LIKE</a:t>
            </a:r>
            <a:r>
              <a:rPr lang="tr-TR" sz="2400" dirty="0" smtClean="0"/>
              <a:t> ‘%a%’</a:t>
            </a:r>
            <a:endParaRPr lang="tr-TR" dirty="0"/>
          </a:p>
        </p:txBody>
      </p:sp>
      <p:sp>
        <p:nvSpPr>
          <p:cNvPr id="10" name="Dikdörtgen 9"/>
          <p:cNvSpPr/>
          <p:nvPr/>
        </p:nvSpPr>
        <p:spPr>
          <a:xfrm>
            <a:off x="1047354" y="3043119"/>
            <a:ext cx="726906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000" dirty="0" smtClean="0"/>
              <a:t>Soyadında ‘a’ harfi olan öğrencilerin isim ve </a:t>
            </a:r>
            <a:r>
              <a:rPr lang="tr-TR" sz="2000" dirty="0" err="1" smtClean="0"/>
              <a:t>soyisimlerini</a:t>
            </a:r>
            <a:r>
              <a:rPr lang="tr-TR" sz="2000" dirty="0" smtClean="0"/>
              <a:t> bulunuz.</a:t>
            </a:r>
            <a:endParaRPr lang="tr-TR" sz="1600" dirty="0"/>
          </a:p>
        </p:txBody>
      </p:sp>
      <p:graphicFrame>
        <p:nvGraphicFramePr>
          <p:cNvPr id="9" name="Tablo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069697"/>
              </p:ext>
            </p:extLst>
          </p:nvPr>
        </p:nvGraphicFramePr>
        <p:xfrm>
          <a:off x="5470305" y="5042634"/>
          <a:ext cx="2435384" cy="10972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17692">
                  <a:extLst>
                    <a:ext uri="{9D8B030D-6E8A-4147-A177-3AD203B41FA5}">
                      <a16:colId xmlns:a16="http://schemas.microsoft.com/office/drawing/2014/main" val="2979123736"/>
                    </a:ext>
                  </a:extLst>
                </a:gridCol>
                <a:gridCol w="1217692">
                  <a:extLst>
                    <a:ext uri="{9D8B030D-6E8A-4147-A177-3AD203B41FA5}">
                      <a16:colId xmlns:a16="http://schemas.microsoft.com/office/drawing/2014/main" val="387622918"/>
                    </a:ext>
                  </a:extLst>
                </a:gridCol>
              </a:tblGrid>
              <a:tr h="268796">
                <a:tc>
                  <a:txBody>
                    <a:bodyPr/>
                    <a:lstStyle/>
                    <a:p>
                      <a:pPr algn="ctr"/>
                      <a:r>
                        <a:rPr lang="tr-TR" dirty="0" err="1" smtClean="0"/>
                        <a:t>fname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 smtClean="0"/>
                        <a:t>lname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22978"/>
                  </a:ext>
                </a:extLst>
              </a:tr>
              <a:tr h="268796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Mehmet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Bakır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97968"/>
                  </a:ext>
                </a:extLst>
              </a:tr>
              <a:tr h="268796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Ali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Taş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6391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5546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mba">
  <a:themeElements>
    <a:clrScheme name="Cumba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Cumba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umba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332</TotalTime>
  <Words>743</Words>
  <Application>Microsoft Office PowerPoint</Application>
  <PresentationFormat>Ekran Gösterisi (4:3)</PresentationFormat>
  <Paragraphs>529</Paragraphs>
  <Slides>16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16</vt:i4>
      </vt:variant>
    </vt:vector>
  </HeadingPairs>
  <TitlesOfParts>
    <vt:vector size="20" baseType="lpstr">
      <vt:lpstr>Century Schoolbook</vt:lpstr>
      <vt:lpstr>Wingdings</vt:lpstr>
      <vt:lpstr>Wingdings 2</vt:lpstr>
      <vt:lpstr>Cumba</vt:lpstr>
      <vt:lpstr>Sorgu / dml / ddl komutları</vt:lpstr>
      <vt:lpstr>VERİTABANI</vt:lpstr>
      <vt:lpstr>SORGULAR</vt:lpstr>
      <vt:lpstr>SORGULAR</vt:lpstr>
      <vt:lpstr>SORGULAR</vt:lpstr>
      <vt:lpstr>SORGULAR</vt:lpstr>
      <vt:lpstr>SORGULAR</vt:lpstr>
      <vt:lpstr>SORGULAR</vt:lpstr>
      <vt:lpstr>SORGULAR</vt:lpstr>
      <vt:lpstr>SORGULAR</vt:lpstr>
      <vt:lpstr>Dml (data manıpulatıon language)</vt:lpstr>
      <vt:lpstr>Dml (data manıpulatıon language)</vt:lpstr>
      <vt:lpstr>Dml (data manıpulatıon language)</vt:lpstr>
      <vt:lpstr>Dml (data manıpulatıon language)</vt:lpstr>
      <vt:lpstr>Ddl (data defınıtıon language)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FONKSİYONLAR</dc:title>
  <dc:creator>ONUR SIGIRCI</dc:creator>
  <cp:lastModifiedBy>ONUR SIGIRCI</cp:lastModifiedBy>
  <cp:revision>134</cp:revision>
  <dcterms:created xsi:type="dcterms:W3CDTF">2014-11-28T08:48:02Z</dcterms:created>
  <dcterms:modified xsi:type="dcterms:W3CDTF">2015-10-07T13:58:00Z</dcterms:modified>
</cp:coreProperties>
</file>